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3.xml" ContentType="application/vnd.openxmlformats-officedocument.presentationml.tags+xml"/>
  <Override PartName="/ppt/notesSlides/notesSlide11.xml" ContentType="application/vnd.openxmlformats-officedocument.presentationml.notesSlide+xml"/>
  <Override PartName="/ppt/tags/tag4.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5.xml" ContentType="application/vnd.openxmlformats-officedocument.presentationml.tags+xml"/>
  <Override PartName="/ppt/notesSlides/notesSlide15.xml" ContentType="application/vnd.openxmlformats-officedocument.presentationml.notesSlide+xml"/>
  <Override PartName="/ppt/tags/tag6.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7.xml" ContentType="application/vnd.openxmlformats-officedocument.presentationml.tags+xml"/>
  <Override PartName="/ppt/notesSlides/notesSlide18.xml" ContentType="application/vnd.openxmlformats-officedocument.presentationml.notesSlide+xml"/>
  <Override PartName="/ppt/tags/tag8.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9.xml" ContentType="application/vnd.openxmlformats-officedocument.presentationml.tags+xml"/>
  <Override PartName="/ppt/notesSlides/notesSlide26.xml" ContentType="application/vnd.openxmlformats-officedocument.presentationml.notesSlide+xml"/>
  <Override PartName="/ppt/tags/tag10.xml" ContentType="application/vnd.openxmlformats-officedocument.presentationml.tags+xml"/>
  <Override PartName="/ppt/notesSlides/notesSlide27.xml" ContentType="application/vnd.openxmlformats-officedocument.presentationml.notesSlide+xml"/>
  <Override PartName="/ppt/tags/tag11.xml" ContentType="application/vnd.openxmlformats-officedocument.presentationml.tags+xml"/>
  <Override PartName="/ppt/notesSlides/notesSlide28.xml" ContentType="application/vnd.openxmlformats-officedocument.presentationml.notesSlide+xml"/>
  <Override PartName="/ppt/tags/tag12.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8"/>
  </p:notesMasterIdLst>
  <p:sldIdLst>
    <p:sldId id="256" r:id="rId2"/>
    <p:sldId id="258" r:id="rId3"/>
    <p:sldId id="301" r:id="rId4"/>
    <p:sldId id="263" r:id="rId5"/>
    <p:sldId id="269" r:id="rId6"/>
    <p:sldId id="270" r:id="rId7"/>
    <p:sldId id="271" r:id="rId8"/>
    <p:sldId id="272" r:id="rId9"/>
    <p:sldId id="273" r:id="rId10"/>
    <p:sldId id="265" r:id="rId11"/>
    <p:sldId id="274" r:id="rId12"/>
    <p:sldId id="267" r:id="rId13"/>
    <p:sldId id="297" r:id="rId14"/>
    <p:sldId id="302" r:id="rId15"/>
    <p:sldId id="277" r:id="rId16"/>
    <p:sldId id="299" r:id="rId17"/>
    <p:sldId id="278" r:id="rId18"/>
    <p:sldId id="279" r:id="rId19"/>
    <p:sldId id="280" r:id="rId20"/>
    <p:sldId id="281" r:id="rId21"/>
    <p:sldId id="283" r:id="rId22"/>
    <p:sldId id="284" r:id="rId23"/>
    <p:sldId id="285" r:id="rId24"/>
    <p:sldId id="286" r:id="rId25"/>
    <p:sldId id="287" r:id="rId26"/>
    <p:sldId id="288" r:id="rId27"/>
    <p:sldId id="289" r:id="rId28"/>
    <p:sldId id="290" r:id="rId29"/>
    <p:sldId id="291" r:id="rId30"/>
    <p:sldId id="292" r:id="rId31"/>
    <p:sldId id="282" r:id="rId32"/>
    <p:sldId id="293" r:id="rId33"/>
    <p:sldId id="294" r:id="rId34"/>
    <p:sldId id="295" r:id="rId35"/>
    <p:sldId id="296" r:id="rId36"/>
    <p:sldId id="300"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68" autoAdjust="0"/>
  </p:normalViewPr>
  <p:slideViewPr>
    <p:cSldViewPr>
      <p:cViewPr varScale="1">
        <p:scale>
          <a:sx n="53" d="100"/>
          <a:sy n="53" d="100"/>
        </p:scale>
        <p:origin x="1666" y="43"/>
      </p:cViewPr>
      <p:guideLst>
        <p:guide orient="horz" pos="2160"/>
        <p:guide pos="2880"/>
      </p:guideLst>
    </p:cSldViewPr>
  </p:slideViewPr>
  <p:notesTextViewPr>
    <p:cViewPr>
      <p:scale>
        <a:sx n="1" d="1"/>
        <a:sy n="1" d="1"/>
      </p:scale>
      <p:origin x="0" y="0"/>
    </p:cViewPr>
  </p:notesTextViewPr>
  <p:sorterViewPr>
    <p:cViewPr>
      <p:scale>
        <a:sx n="100" d="100"/>
        <a:sy n="100" d="100"/>
      </p:scale>
      <p:origin x="0" y="50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746C6-6BB0-4B0E-9379-E614EDD5E6AB}" type="datetimeFigureOut">
              <a:rPr lang="en-US" smtClean="0"/>
              <a:t>1/31/2017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258EBB-BECD-4DC1-BAD7-8B2372AA9CA2}" type="slidenum">
              <a:rPr lang="en-US" smtClean="0"/>
              <a:t>‹#›</a:t>
            </a:fld>
            <a:endParaRPr lang="en-US"/>
          </a:p>
        </p:txBody>
      </p:sp>
    </p:spTree>
    <p:extLst>
      <p:ext uri="{BB962C8B-B14F-4D97-AF65-F5344CB8AC3E}">
        <p14:creationId xmlns:p14="http://schemas.microsoft.com/office/powerpoint/2010/main" val="3415337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Revelation 14:7, An Angel’s Worldview by John T. Baldwin.</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a:t>
            </a:fld>
            <a:endParaRPr lang="en-US"/>
          </a:p>
        </p:txBody>
      </p:sp>
    </p:spTree>
    <p:extLst>
      <p:ext uri="{BB962C8B-B14F-4D97-AF65-F5344CB8AC3E}">
        <p14:creationId xmlns:p14="http://schemas.microsoft.com/office/powerpoint/2010/main" val="194198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Along with thematic and structural parallels, these striking verbal parallels establish that The First Angel’s Message includes a definite allusion to this portion of the fourth commandment.</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10</a:t>
            </a:fld>
            <a:endParaRPr lang="en-US"/>
          </a:p>
        </p:txBody>
      </p:sp>
    </p:spTree>
    <p:extLst>
      <p:ext uri="{BB962C8B-B14F-4D97-AF65-F5344CB8AC3E}">
        <p14:creationId xmlns:p14="http://schemas.microsoft.com/office/powerpoint/2010/main" val="420588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Exegetical research indicates that NT writers did not use literary reminiscence casually. / Instead, they intended for their allusions to send their first-century hearers back to the original OT context for reinforcement and illumination of certain fundamental and permanent elements in the biblical revelation.</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11</a:t>
            </a:fld>
            <a:endParaRPr lang="en-US"/>
          </a:p>
        </p:txBody>
      </p:sp>
    </p:spTree>
    <p:extLst>
      <p:ext uri="{BB962C8B-B14F-4D97-AF65-F5344CB8AC3E}">
        <p14:creationId xmlns:p14="http://schemas.microsoft.com/office/powerpoint/2010/main" val="3755397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Applied to Revelation 14:7, this means that this allusion seeks to direct the reader to a whole textual context / --the fourth commandment AND the concept of creation in six days. / This appears to be a divinely intended first century confirmation of the six-day creation worldview.</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12</a:t>
            </a:fld>
            <a:endParaRPr lang="en-US"/>
          </a:p>
        </p:txBody>
      </p:sp>
    </p:spTree>
    <p:extLst>
      <p:ext uri="{BB962C8B-B14F-4D97-AF65-F5344CB8AC3E}">
        <p14:creationId xmlns:p14="http://schemas.microsoft.com/office/powerpoint/2010/main" val="973794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fact that Revelation 14:7 implicitly endorses the concept of a creation in six days gives readers the hermeneutical authorization to take the “in six days” concept from Exodus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58EBB-BECD-4DC1-BAD7-8B2372AA9CA2}" type="slidenum">
              <a:rPr lang="en-US" smtClean="0"/>
              <a:t>13</a:t>
            </a:fld>
            <a:endParaRPr lang="en-US"/>
          </a:p>
        </p:txBody>
      </p:sp>
    </p:spTree>
    <p:extLst>
      <p:ext uri="{BB962C8B-B14F-4D97-AF65-F5344CB8AC3E}">
        <p14:creationId xmlns:p14="http://schemas.microsoft.com/office/powerpoint/2010/main" val="2697181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insert it into Revelation 14:7,  interpreting the latter passage as “worship him who—in six days—made the heavens, and the earth and sea.”</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14</a:t>
            </a:fld>
            <a:endParaRPr lang="en-US"/>
          </a:p>
        </p:txBody>
      </p:sp>
    </p:spTree>
    <p:extLst>
      <p:ext uri="{BB962C8B-B14F-4D97-AF65-F5344CB8AC3E}">
        <p14:creationId xmlns:p14="http://schemas.microsoft.com/office/powerpoint/2010/main" val="3947998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second implication of this allusion is its contemporary relevance, which is supported by three contextual factors: / The three angels’ messages appear within the apocalyptic end-time sweep of Revelation 12-14. / Revelation 14 links the messages of the three angels with the second coming of Jesus and places them immediately before a striking description of the Second Advent.  Such a contextual location suggests that they constitute a divinely crafted end-time series of messages that must go to all of humanity before Christ returns. / Using historicist principles of interpretation, the phrase, “the hour of his judgment is come” signals the commencement of the first message of Revelation 14 in the mid-19</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century.  </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15</a:t>
            </a:fld>
            <a:endParaRPr lang="en-US"/>
          </a:p>
        </p:txBody>
      </p:sp>
    </p:spTree>
    <p:extLst>
      <p:ext uri="{BB962C8B-B14F-4D97-AF65-F5344CB8AC3E}">
        <p14:creationId xmlns:p14="http://schemas.microsoft.com/office/powerpoint/2010/main" val="3019989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These historicist interpretations, along with the two contextual pointers we analyzed above, suggest that the six contiguous creative days implied in verse 7 are to be taken as historically and scientifically true even in a neo-Darwinian, postmodern age.</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16</a:t>
            </a:fld>
            <a:endParaRPr lang="en-US"/>
          </a:p>
        </p:txBody>
      </p:sp>
    </p:spTree>
    <p:extLst>
      <p:ext uri="{BB962C8B-B14F-4D97-AF65-F5344CB8AC3E}">
        <p14:creationId xmlns:p14="http://schemas.microsoft.com/office/powerpoint/2010/main" val="613800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 might raise the question, “Does the absence of the words “in six days” in Revelation 14:7 suggest that God is in some way implying that we should, in fact, no longer regard a six-day creation as historically true?  Otherwise, would God not have explicitly said “in six days” in the first angel’s message?”</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17</a:t>
            </a:fld>
            <a:endParaRPr lang="en-US"/>
          </a:p>
        </p:txBody>
      </p:sp>
    </p:spTree>
    <p:extLst>
      <p:ext uri="{BB962C8B-B14F-4D97-AF65-F5344CB8AC3E}">
        <p14:creationId xmlns:p14="http://schemas.microsoft.com/office/powerpoint/2010/main" val="16022218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author believes the following four considerations combine to indicate that such a conclusion is clearly unwarranted biblically. / First, it would make Jesus contradict what He spoke from Sinai. / Rev. 14:7 approvingly alludes to Ex. 20:11, endorsing the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day Sabbath and by implication the reason for it. / An allusion is a shorthand way of endorsing an entire passage. / Finally, it would force a later portion of Scripture to directly contradict an earlier one.</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18</a:t>
            </a:fld>
            <a:endParaRPr lang="en-US"/>
          </a:p>
        </p:txBody>
      </p:sp>
    </p:spTree>
    <p:extLst>
      <p:ext uri="{BB962C8B-B14F-4D97-AF65-F5344CB8AC3E}">
        <p14:creationId xmlns:p14="http://schemas.microsoft.com/office/powerpoint/2010/main" val="330888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Implication #3 is that Rev. 14:7 speaks directly to the Darwinian </a:t>
            </a:r>
            <a:r>
              <a:rPr lang="en-US" sz="1200" kern="1200" dirty="0" err="1" smtClean="0">
                <a:solidFill>
                  <a:schemeClr val="tx1"/>
                </a:solidFill>
                <a:effectLst/>
                <a:latin typeface="+mn-lt"/>
                <a:ea typeface="+mn-ea"/>
                <a:cs typeface="+mn-cs"/>
              </a:rPr>
              <a:t>macroevolutionary</a:t>
            </a:r>
            <a:r>
              <a:rPr lang="en-US" sz="1200" kern="1200" dirty="0" smtClean="0">
                <a:solidFill>
                  <a:schemeClr val="tx1"/>
                </a:solidFill>
                <a:effectLst/>
                <a:latin typeface="+mn-lt"/>
                <a:ea typeface="+mn-ea"/>
                <a:cs typeface="+mn-cs"/>
              </a:rPr>
              <a:t> worldview in a most timely and cogent fashion.  / Toward the end of July 1844, / Darwin completed a 189-page handwritten manuscript summarizing his species theory, expanding a previous version.  / According to historicist interpretation, it was in that same year that God—through the Three Angels’ Messages—sent a special message to the world saying that He created the basic life-forms in six days not millions of years.</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19</a:t>
            </a:fld>
            <a:endParaRPr lang="en-US"/>
          </a:p>
        </p:txBody>
      </p:sp>
    </p:spTree>
    <p:extLst>
      <p:ext uri="{BB962C8B-B14F-4D97-AF65-F5344CB8AC3E}">
        <p14:creationId xmlns:p14="http://schemas.microsoft.com/office/powerpoint/2010/main" val="1866463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Current NT research has discovered / that, within the broader context of a worldwide call to worship the true God, the profound cosmological statement by the first angel of Revelation 14…</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a:t>
            </a:fld>
            <a:endParaRPr lang="en-US"/>
          </a:p>
        </p:txBody>
      </p:sp>
    </p:spTree>
    <p:extLst>
      <p:ext uri="{BB962C8B-B14F-4D97-AF65-F5344CB8AC3E}">
        <p14:creationId xmlns:p14="http://schemas.microsoft.com/office/powerpoint/2010/main" val="37424721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fourth implication may be somewhat surprising. If a six-day creation is historically true, a corresponding historical global flood is necessary to explain the presence of the geologic column.  The last part of the first angel’s message encourages the Christian to interpret Genesis 6-9 as describing a global flood as a scientifically valid event.  Viewed in this light, it can provide the basis for a new and unparalleled theological and scientific Christian unity.</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20</a:t>
            </a:fld>
            <a:endParaRPr lang="en-US"/>
          </a:p>
        </p:txBody>
      </p:sp>
    </p:spTree>
    <p:extLst>
      <p:ext uri="{BB962C8B-B14F-4D97-AF65-F5344CB8AC3E}">
        <p14:creationId xmlns:p14="http://schemas.microsoft.com/office/powerpoint/2010/main" val="781913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Notice again the verbal parallels between the two verses. </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21</a:t>
            </a:fld>
            <a:endParaRPr lang="en-US"/>
          </a:p>
        </p:txBody>
      </p:sp>
    </p:spTree>
    <p:extLst>
      <p:ext uri="{BB962C8B-B14F-4D97-AF65-F5344CB8AC3E}">
        <p14:creationId xmlns:p14="http://schemas.microsoft.com/office/powerpoint/2010/main" val="27448160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After following the lead from Exodus 20:11 virtually word for word, Revelation 14:7 surprisingly deviates from the parallel listing by referring to the springs, or fountains of water.  </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22</a:t>
            </a:fld>
            <a:endParaRPr lang="en-US"/>
          </a:p>
        </p:txBody>
      </p:sp>
    </p:spTree>
    <p:extLst>
      <p:ext uri="{BB962C8B-B14F-4D97-AF65-F5344CB8AC3E}">
        <p14:creationId xmlns:p14="http://schemas.microsoft.com/office/powerpoint/2010/main" val="23756833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Does this signal something important?</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23</a:t>
            </a:fld>
            <a:endParaRPr lang="en-US"/>
          </a:p>
        </p:txBody>
      </p:sp>
    </p:spTree>
    <p:extLst>
      <p:ext uri="{BB962C8B-B14F-4D97-AF65-F5344CB8AC3E}">
        <p14:creationId xmlns:p14="http://schemas.microsoft.com/office/powerpoint/2010/main" val="31886178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author suggests that the “fountains of water” may intentionally point back to the Flood of Genesis, in which the fountains of the great deep burst open.  This could be reminder of the divine judgment of God that swept away human iniquity.  It is possible by alluding to the flood, John might also be implicitly warning of the immanence of a second global undoing of creation—not by means of water, this time but by fire.</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24</a:t>
            </a:fld>
            <a:endParaRPr lang="en-US"/>
          </a:p>
        </p:txBody>
      </p:sp>
    </p:spTree>
    <p:extLst>
      <p:ext uri="{BB962C8B-B14F-4D97-AF65-F5344CB8AC3E}">
        <p14:creationId xmlns:p14="http://schemas.microsoft.com/office/powerpoint/2010/main" val="22687077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Implication #5 is that a rapid creation and a global flood directly safeguard God’s goodness by removing from Him any responsibility for producing life-forms through an evolutionary process.</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25</a:t>
            </a:fld>
            <a:endParaRPr lang="en-US"/>
          </a:p>
        </p:txBody>
      </p:sp>
    </p:spTree>
    <p:extLst>
      <p:ext uri="{BB962C8B-B14F-4D97-AF65-F5344CB8AC3E}">
        <p14:creationId xmlns:p14="http://schemas.microsoft.com/office/powerpoint/2010/main" val="5826315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Implication #6 involves hermeneutics, or the principles by which we interpret scripture.  / None other than the resurrected Lord, Himself, in Rev. 14:7 interprets Genesis 1 literally. / This reminds us of the important hermeneutical principle to interpret the Bible literally and historically unless otherwise indicated by the text.</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26</a:t>
            </a:fld>
            <a:endParaRPr lang="en-US"/>
          </a:p>
        </p:txBody>
      </p:sp>
    </p:spTree>
    <p:extLst>
      <p:ext uri="{BB962C8B-B14F-4D97-AF65-F5344CB8AC3E}">
        <p14:creationId xmlns:p14="http://schemas.microsoft.com/office/powerpoint/2010/main" val="17376655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Implication #7 addresses postmodernism, or the idea that objective, unchanging truth might not exist. / The specific creation worldview being valid till the coming of Christ affirms that overarching truth is indeed possible.</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27</a:t>
            </a:fld>
            <a:endParaRPr lang="en-US"/>
          </a:p>
        </p:txBody>
      </p:sp>
    </p:spTree>
    <p:extLst>
      <p:ext uri="{BB962C8B-B14F-4D97-AF65-F5344CB8AC3E}">
        <p14:creationId xmlns:p14="http://schemas.microsoft.com/office/powerpoint/2010/main" val="3041969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implication involves epistemology—or the source of knowledge.  Two different theories about religious language exist.  / One says that religious language refers to the same natural world that science does. / Another claims that religious language may not refer to the natural world, / thus removing the possibility of conflict between religion and science.  Revelation 14:7 appears to refer to the natural world, as does science. / The acknowledgement of possible conflict between science and religion raises the question of which should be allowed to reinterpret the other.  Rev. 14:7 suggests that biblical teaching should reinterpret evolutionary theory.</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28</a:t>
            </a:fld>
            <a:endParaRPr lang="en-US"/>
          </a:p>
        </p:txBody>
      </p:sp>
    </p:spTree>
    <p:extLst>
      <p:ext uri="{BB962C8B-B14F-4D97-AF65-F5344CB8AC3E}">
        <p14:creationId xmlns:p14="http://schemas.microsoft.com/office/powerpoint/2010/main" val="5878890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eight implications show how verse 7 provides a powerful basis for a new, unparalleled Christian unity of several dimensions. / The acceptance and implementation of these implications can unify Christian theology and scientific research in profound and healing ways.</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29</a:t>
            </a:fld>
            <a:endParaRPr lang="en-US"/>
          </a:p>
        </p:txBody>
      </p:sp>
    </p:spTree>
    <p:extLst>
      <p:ext uri="{BB962C8B-B14F-4D97-AF65-F5344CB8AC3E}">
        <p14:creationId xmlns:p14="http://schemas.microsoft.com/office/powerpoint/2010/main" val="692172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alludes significantly / to Exodus 20:11.  </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a:t>
            </a:fld>
            <a:endParaRPr lang="en-US"/>
          </a:p>
        </p:txBody>
      </p:sp>
    </p:spTree>
    <p:extLst>
      <p:ext uri="{BB962C8B-B14F-4D97-AF65-F5344CB8AC3E}">
        <p14:creationId xmlns:p14="http://schemas.microsoft.com/office/powerpoint/2010/main" val="12563638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Revelation 14:7 can serve as the cosmological North Star for Christian theological, scientific, and spiritual unity in a postmodern era.  The passage enables us to know, trust, and worship the immeasurably loving God who in six days created the “heaven, and earth, the sea, and the fountains of water.”</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30</a:t>
            </a:fld>
            <a:endParaRPr lang="en-US"/>
          </a:p>
        </p:txBody>
      </p:sp>
    </p:spTree>
    <p:extLst>
      <p:ext uri="{BB962C8B-B14F-4D97-AF65-F5344CB8AC3E}">
        <p14:creationId xmlns:p14="http://schemas.microsoft.com/office/powerpoint/2010/main" val="21014913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his epilogue the author describes an article about the final deception written by Jon </a:t>
            </a:r>
            <a:r>
              <a:rPr lang="en-US" sz="1200" kern="1200" dirty="0" err="1" smtClean="0">
                <a:solidFill>
                  <a:schemeClr val="tx1"/>
                </a:solidFill>
                <a:effectLst/>
                <a:latin typeface="+mn-lt"/>
                <a:ea typeface="+mn-ea"/>
                <a:cs typeface="+mn-cs"/>
              </a:rPr>
              <a:t>Paulien</a:t>
            </a:r>
            <a:r>
              <a:rPr lang="en-US" sz="1200" kern="1200" dirty="0" smtClean="0">
                <a:solidFill>
                  <a:schemeClr val="tx1"/>
                </a:solidFill>
                <a:effectLst/>
                <a:latin typeface="+mn-lt"/>
                <a:ea typeface="+mn-ea"/>
                <a:cs typeface="+mn-cs"/>
              </a:rPr>
              <a:t> and published in the review.</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31</a:t>
            </a:fld>
            <a:endParaRPr lang="en-US"/>
          </a:p>
        </p:txBody>
      </p:sp>
    </p:spTree>
    <p:extLst>
      <p:ext uri="{BB962C8B-B14F-4D97-AF65-F5344CB8AC3E}">
        <p14:creationId xmlns:p14="http://schemas.microsoft.com/office/powerpoint/2010/main" val="24651051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Linking the plague of frogs in Egypt (the magician’s final deception) with Revelation 16, Pauline suggests that an end-time trio will seek to counterfeit God’s end-time message</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32</a:t>
            </a:fld>
            <a:endParaRPr lang="en-US"/>
          </a:p>
        </p:txBody>
      </p:sp>
    </p:spTree>
    <p:extLst>
      <p:ext uri="{BB962C8B-B14F-4D97-AF65-F5344CB8AC3E}">
        <p14:creationId xmlns:p14="http://schemas.microsoft.com/office/powerpoint/2010/main" val="25683180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Paulien</a:t>
            </a:r>
            <a:r>
              <a:rPr lang="en-US" sz="1200" kern="1200" dirty="0" smtClean="0">
                <a:solidFill>
                  <a:schemeClr val="tx1"/>
                </a:solidFill>
                <a:effectLst/>
                <a:latin typeface="+mn-lt"/>
                <a:ea typeface="+mn-ea"/>
                <a:cs typeface="+mn-cs"/>
              </a:rPr>
              <a:t> suggests that the end-time encounter between the two groups of ideas will be “a battle between the Scriptures and perception, between reality as experienced by the five senses, and ultimate reality as revealed by God Himself.”  It “will be a battle between two truth systems:  one will be confirmed scientifically; the other will be confirmed only by Scripture.”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58EBB-BECD-4DC1-BAD7-8B2372AA9CA2}" type="slidenum">
              <a:rPr lang="en-US" smtClean="0"/>
              <a:t>33</a:t>
            </a:fld>
            <a:endParaRPr lang="en-US"/>
          </a:p>
        </p:txBody>
      </p:sp>
    </p:spTree>
    <p:extLst>
      <p:ext uri="{BB962C8B-B14F-4D97-AF65-F5344CB8AC3E}">
        <p14:creationId xmlns:p14="http://schemas.microsoft.com/office/powerpoint/2010/main" val="23553218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rPr>
              <a:t>End-time believers may have to rely wholly upon the Word of God not only regarding matters such as the state of the dead, but also a wider circle of issues such as the method of creation and the historicity of the biblical flood.</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34</a:t>
            </a:fld>
            <a:endParaRPr lang="en-US"/>
          </a:p>
        </p:txBody>
      </p:sp>
    </p:spTree>
    <p:extLst>
      <p:ext uri="{BB962C8B-B14F-4D97-AF65-F5344CB8AC3E}">
        <p14:creationId xmlns:p14="http://schemas.microsoft.com/office/powerpoint/2010/main" val="2532683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Revelation 14:7 An Angel’s Worldview is the first chapter in the book </a:t>
            </a:r>
            <a:r>
              <a:rPr lang="en-US" sz="1200" i="1" kern="1200" dirty="0" smtClean="0">
                <a:solidFill>
                  <a:schemeClr val="tx1"/>
                </a:solidFill>
                <a:effectLst/>
                <a:latin typeface="+mn-lt"/>
                <a:ea typeface="+mn-ea"/>
                <a:cs typeface="+mn-cs"/>
              </a:rPr>
              <a:t>Creation, Catastrophe &amp; Calvary</a:t>
            </a:r>
            <a:r>
              <a:rPr lang="en-US" sz="1200" kern="1200" dirty="0" smtClean="0">
                <a:solidFill>
                  <a:schemeClr val="tx1"/>
                </a:solidFill>
                <a:effectLst/>
                <a:latin typeface="+mn-lt"/>
                <a:ea typeface="+mn-ea"/>
                <a:cs typeface="+mn-cs"/>
              </a:rPr>
              <a:t>.  This chapter is written and the book is edited by John T. Baldwin.</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35</a:t>
            </a:fld>
            <a:endParaRPr lang="en-US"/>
          </a:p>
        </p:txBody>
      </p:sp>
    </p:spTree>
    <p:extLst>
      <p:ext uri="{BB962C8B-B14F-4D97-AF65-F5344CB8AC3E}">
        <p14:creationId xmlns:p14="http://schemas.microsoft.com/office/powerpoint/2010/main" val="4110524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Eight far-reaching implications of this allusion provide the basis for the possibility of unparalleled contemporary Christian unity-- theologically, scientifically, and spiritually.</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4</a:t>
            </a:fld>
            <a:endParaRPr lang="en-US"/>
          </a:p>
        </p:txBody>
      </p:sp>
    </p:spTree>
    <p:extLst>
      <p:ext uri="{BB962C8B-B14F-4D97-AF65-F5344CB8AC3E}">
        <p14:creationId xmlns:p14="http://schemas.microsoft.com/office/powerpoint/2010/main" val="311933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Four distinct verbal parallels between Revelation 14:7 and Exodus 20:11 help to demonstrate that the NT passage is a definite allusion to the fourth commandment.</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5</a:t>
            </a:fld>
            <a:endParaRPr lang="en-US"/>
          </a:p>
        </p:txBody>
      </p:sp>
    </p:spTree>
    <p:extLst>
      <p:ext uri="{BB962C8B-B14F-4D97-AF65-F5344CB8AC3E}">
        <p14:creationId xmlns:p14="http://schemas.microsoft.com/office/powerpoint/2010/main" val="2378266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first is the verb “made.”  The next three involve three specific nouns</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6</a:t>
            </a:fld>
            <a:endParaRPr lang="en-US"/>
          </a:p>
        </p:txBody>
      </p:sp>
    </p:spTree>
    <p:extLst>
      <p:ext uri="{BB962C8B-B14F-4D97-AF65-F5344CB8AC3E}">
        <p14:creationId xmlns:p14="http://schemas.microsoft.com/office/powerpoint/2010/main" val="2561014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Heaven </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7</a:t>
            </a:fld>
            <a:endParaRPr lang="en-US"/>
          </a:p>
        </p:txBody>
      </p:sp>
    </p:spTree>
    <p:extLst>
      <p:ext uri="{BB962C8B-B14F-4D97-AF65-F5344CB8AC3E}">
        <p14:creationId xmlns:p14="http://schemas.microsoft.com/office/powerpoint/2010/main" val="1100514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Earth </a:t>
            </a:r>
          </a:p>
          <a:p>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8</a:t>
            </a:fld>
            <a:endParaRPr lang="en-US"/>
          </a:p>
        </p:txBody>
      </p:sp>
    </p:spTree>
    <p:extLst>
      <p:ext uri="{BB962C8B-B14F-4D97-AF65-F5344CB8AC3E}">
        <p14:creationId xmlns:p14="http://schemas.microsoft.com/office/powerpoint/2010/main" val="3684105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and sea that appear in both passages in the same order.</a:t>
            </a:r>
            <a:endParaRPr lang="en-US" dirty="0"/>
          </a:p>
        </p:txBody>
      </p:sp>
      <p:sp>
        <p:nvSpPr>
          <p:cNvPr id="4" name="Slide Number Placeholder 3"/>
          <p:cNvSpPr>
            <a:spLocks noGrp="1"/>
          </p:cNvSpPr>
          <p:nvPr>
            <p:ph type="sldNum" sz="quarter" idx="10"/>
          </p:nvPr>
        </p:nvSpPr>
        <p:spPr/>
        <p:txBody>
          <a:bodyPr/>
          <a:lstStyle/>
          <a:p>
            <a:fld id="{20258EBB-BECD-4DC1-BAD7-8B2372AA9CA2}" type="slidenum">
              <a:rPr lang="en-US" smtClean="0"/>
              <a:t>9</a:t>
            </a:fld>
            <a:endParaRPr lang="en-US"/>
          </a:p>
        </p:txBody>
      </p:sp>
    </p:spTree>
    <p:extLst>
      <p:ext uri="{BB962C8B-B14F-4D97-AF65-F5344CB8AC3E}">
        <p14:creationId xmlns:p14="http://schemas.microsoft.com/office/powerpoint/2010/main" val="4066746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F15E2C-6EC3-4F1C-B6A9-36A8A3AF31E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B7AD9FC-F4E5-483F-A775-6C915924AC6D}" type="datetimeFigureOut">
              <a:rPr lang="en-US" smtClean="0"/>
              <a:t>1/31/2017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F15E2C-6EC3-4F1C-B6A9-36A8A3AF31E1}"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brightnessContrast bright="-20000" contrast="-40000"/>
                    </a14:imgEffect>
                  </a14:imgLayer>
                </a14:imgProps>
              </a:ext>
            </a:extLst>
          </a:blip>
          <a:srcRect/>
          <a:stretch>
            <a:fillRect t="-4000" b="-4000"/>
          </a:stretch>
        </a:blipFill>
        <a:effectLst/>
      </p:bgPr>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7AD9FC-F4E5-483F-A775-6C915924AC6D}" type="datetimeFigureOut">
              <a:rPr lang="en-US" smtClean="0"/>
              <a:t>1/31/2017</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1F15E2C-6EC3-4F1C-B6A9-36A8A3AF31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47800"/>
            <a:ext cx="7772400" cy="1828800"/>
          </a:xfrm>
        </p:spPr>
        <p:txBody>
          <a:bodyPr>
            <a:normAutofit fontScale="90000"/>
          </a:bodyPr>
          <a:lstStyle/>
          <a:p>
            <a:r>
              <a:rPr lang="en-US" dirty="0" smtClean="0"/>
              <a:t>Revelation 14:7</a:t>
            </a:r>
            <a:br>
              <a:rPr lang="en-US" dirty="0" smtClean="0"/>
            </a:br>
            <a:r>
              <a:rPr lang="en-US" sz="5400" dirty="0" smtClean="0"/>
              <a:t>An Angel’s Worldview</a:t>
            </a:r>
            <a:endParaRPr lang="en-US" sz="5400" dirty="0"/>
          </a:p>
        </p:txBody>
      </p:sp>
      <p:sp>
        <p:nvSpPr>
          <p:cNvPr id="3" name="Subtitle 2"/>
          <p:cNvSpPr>
            <a:spLocks noGrp="1"/>
          </p:cNvSpPr>
          <p:nvPr>
            <p:ph type="subTitle" idx="1"/>
          </p:nvPr>
        </p:nvSpPr>
        <p:spPr>
          <a:xfrm>
            <a:off x="2057400" y="3352800"/>
            <a:ext cx="6172200" cy="685800"/>
          </a:xfrm>
        </p:spPr>
        <p:txBody>
          <a:bodyPr/>
          <a:lstStyle/>
          <a:p>
            <a:r>
              <a:rPr lang="en-US" dirty="0" smtClean="0"/>
              <a:t>John T. Baldwin</a:t>
            </a:r>
            <a:endParaRPr lang="en-US" dirty="0"/>
          </a:p>
        </p:txBody>
      </p:sp>
    </p:spTree>
    <p:extLst>
      <p:ext uri="{BB962C8B-B14F-4D97-AF65-F5344CB8AC3E}">
        <p14:creationId xmlns:p14="http://schemas.microsoft.com/office/powerpoint/2010/main" val="21198658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Definite allusion</a:t>
            </a:r>
            <a:endParaRPr lang="en-US" dirty="0"/>
          </a:p>
        </p:txBody>
      </p:sp>
      <p:sp>
        <p:nvSpPr>
          <p:cNvPr id="2" name="Text Placeholder 1"/>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4" name="Text Placeholder 3"/>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3" name="Content Placeholder 2"/>
          <p:cNvSpPr>
            <a:spLocks noGrp="1"/>
          </p:cNvSpPr>
          <p:nvPr>
            <p:ph sz="quarter" idx="2"/>
          </p:nvPr>
        </p:nvSpPr>
        <p:spPr/>
        <p:txBody>
          <a:bodyPr>
            <a:normAutofit/>
          </a:bodyPr>
          <a:lstStyle/>
          <a:p>
            <a:r>
              <a:rPr lang="en-US" sz="2800" dirty="0" smtClean="0">
                <a:solidFill>
                  <a:schemeClr val="bg1"/>
                </a:solidFill>
              </a:rPr>
              <a:t>Fourth Commandment</a:t>
            </a:r>
            <a:endParaRPr lang="en-US" sz="2800" dirty="0">
              <a:solidFill>
                <a:schemeClr val="bg1"/>
              </a:solidFill>
            </a:endParaRPr>
          </a:p>
        </p:txBody>
      </p:sp>
      <p:sp>
        <p:nvSpPr>
          <p:cNvPr id="5" name="Content Placeholder 4"/>
          <p:cNvSpPr>
            <a:spLocks noGrp="1"/>
          </p:cNvSpPr>
          <p:nvPr>
            <p:ph sz="quarter" idx="4"/>
          </p:nvPr>
        </p:nvSpPr>
        <p:spPr/>
        <p:txBody>
          <a:bodyPr>
            <a:normAutofit/>
          </a:bodyPr>
          <a:lstStyle/>
          <a:p>
            <a:r>
              <a:rPr lang="en-US" sz="2800" dirty="0" smtClean="0">
                <a:solidFill>
                  <a:schemeClr val="bg1"/>
                </a:solidFill>
              </a:rPr>
              <a:t>First Angel’s Message</a:t>
            </a:r>
            <a:endParaRPr lang="en-US" sz="2800" dirty="0">
              <a:solidFill>
                <a:schemeClr val="bg1"/>
              </a:solidFill>
            </a:endParaRPr>
          </a:p>
        </p:txBody>
      </p:sp>
      <p:sp>
        <p:nvSpPr>
          <p:cNvPr id="7" name="Curved Up Arrow 6"/>
          <p:cNvSpPr/>
          <p:nvPr/>
        </p:nvSpPr>
        <p:spPr>
          <a:xfrm rot="10648098">
            <a:off x="2843396" y="115672"/>
            <a:ext cx="2401739" cy="62649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995075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Text Placeholder 4"/>
          <p:cNvSpPr>
            <a:spLocks noGrp="1"/>
          </p:cNvSpPr>
          <p:nvPr>
            <p:ph type="body" idx="1"/>
          </p:nvPr>
        </p:nvSpPr>
        <p:spPr>
          <a:xfrm>
            <a:off x="1447800" y="1066800"/>
            <a:ext cx="3273552" cy="1143000"/>
          </a:xfrm>
        </p:spPr>
        <p:txBody>
          <a:bodyPr>
            <a:normAutofit fontScale="92500" lnSpcReduction="20000"/>
          </a:bodyPr>
          <a:lstStyle/>
          <a:p>
            <a:r>
              <a:rPr lang="en-US" sz="2800" dirty="0" smtClean="0">
                <a:solidFill>
                  <a:schemeClr val="accent1">
                    <a:lumMod val="60000"/>
                    <a:lumOff val="40000"/>
                  </a:schemeClr>
                </a:solidFill>
              </a:rPr>
              <a:t>Whole Old </a:t>
            </a:r>
            <a:r>
              <a:rPr lang="en-US" sz="2800" dirty="0">
                <a:solidFill>
                  <a:schemeClr val="accent1">
                    <a:lumMod val="60000"/>
                    <a:lumOff val="40000"/>
                  </a:schemeClr>
                </a:solidFill>
              </a:rPr>
              <a:t>Testament </a:t>
            </a:r>
            <a:r>
              <a:rPr lang="en-US" sz="2800" dirty="0" smtClean="0">
                <a:solidFill>
                  <a:schemeClr val="accent1">
                    <a:lumMod val="60000"/>
                    <a:lumOff val="40000"/>
                  </a:schemeClr>
                </a:solidFill>
              </a:rPr>
              <a:t> context</a:t>
            </a:r>
            <a:endParaRPr lang="en-US" sz="2800" dirty="0">
              <a:solidFill>
                <a:schemeClr val="accent1">
                  <a:lumMod val="60000"/>
                  <a:lumOff val="40000"/>
                </a:schemeClr>
              </a:solidFill>
            </a:endParaRPr>
          </a:p>
          <a:p>
            <a:endParaRPr lang="en-US" dirty="0"/>
          </a:p>
        </p:txBody>
      </p:sp>
      <p:sp>
        <p:nvSpPr>
          <p:cNvPr id="7" name="Text Placeholder 6"/>
          <p:cNvSpPr>
            <a:spLocks noGrp="1"/>
          </p:cNvSpPr>
          <p:nvPr>
            <p:ph type="body" sz="half" idx="3"/>
          </p:nvPr>
        </p:nvSpPr>
        <p:spPr>
          <a:xfrm>
            <a:off x="5221941" y="914400"/>
            <a:ext cx="3273552" cy="914400"/>
          </a:xfrm>
        </p:spPr>
        <p:txBody>
          <a:bodyPr>
            <a:normAutofit fontScale="92500" lnSpcReduction="10000"/>
          </a:bodyPr>
          <a:lstStyle/>
          <a:p>
            <a:r>
              <a:rPr lang="en-US" sz="2800" dirty="0" smtClean="0">
                <a:solidFill>
                  <a:schemeClr val="accent1">
                    <a:lumMod val="60000"/>
                    <a:lumOff val="40000"/>
                  </a:schemeClr>
                </a:solidFill>
              </a:rPr>
              <a:t>New Testament passage</a:t>
            </a:r>
            <a:endParaRPr lang="en-US" sz="2800" dirty="0">
              <a:solidFill>
                <a:schemeClr val="accent1">
                  <a:lumMod val="60000"/>
                  <a:lumOff val="40000"/>
                </a:schemeClr>
              </a:solidFill>
            </a:endParaRPr>
          </a:p>
        </p:txBody>
      </p:sp>
      <p:sp>
        <p:nvSpPr>
          <p:cNvPr id="10" name="Curved Up Arrow 9"/>
          <p:cNvSpPr/>
          <p:nvPr/>
        </p:nvSpPr>
        <p:spPr>
          <a:xfrm rot="10648098">
            <a:off x="2843396" y="115672"/>
            <a:ext cx="2401739" cy="62649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p:cNvSpPr txBox="1"/>
          <p:nvPr/>
        </p:nvSpPr>
        <p:spPr>
          <a:xfrm>
            <a:off x="1596483" y="2438399"/>
            <a:ext cx="5562600" cy="1569660"/>
          </a:xfrm>
          <a:prstGeom prst="rect">
            <a:avLst/>
          </a:prstGeom>
          <a:noFill/>
        </p:spPr>
        <p:txBody>
          <a:bodyPr wrap="square" rtlCol="0">
            <a:spAutoFit/>
          </a:bodyPr>
          <a:lstStyle/>
          <a:p>
            <a:r>
              <a:rPr lang="en-US" sz="2400" dirty="0" smtClean="0">
                <a:solidFill>
                  <a:schemeClr val="bg1"/>
                </a:solidFill>
              </a:rPr>
              <a:t>Bible writers  intended for  allusions to send their first-century hearers back to the original Old Testament context.</a:t>
            </a:r>
            <a:endParaRPr lang="en-US" sz="2400" dirty="0">
              <a:solidFill>
                <a:schemeClr val="bg1"/>
              </a:solidFill>
            </a:endParaRPr>
          </a:p>
        </p:txBody>
      </p:sp>
    </p:spTree>
    <p:custDataLst>
      <p:tags r:id="rId1"/>
    </p:custDataLst>
    <p:extLst>
      <p:ext uri="{BB962C8B-B14F-4D97-AF65-F5344CB8AC3E}">
        <p14:creationId xmlns:p14="http://schemas.microsoft.com/office/powerpoint/2010/main" val="4064289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Divine confirmation</a:t>
            </a:r>
            <a:endParaRPr lang="en-US" dirty="0"/>
          </a:p>
        </p:txBody>
      </p:sp>
      <p:sp>
        <p:nvSpPr>
          <p:cNvPr id="2" name="Content Placeholder 1"/>
          <p:cNvSpPr>
            <a:spLocks noGrp="1"/>
          </p:cNvSpPr>
          <p:nvPr>
            <p:ph idx="1"/>
          </p:nvPr>
        </p:nvSpPr>
        <p:spPr/>
        <p:txBody>
          <a:bodyPr>
            <a:normAutofit lnSpcReduction="10000"/>
          </a:bodyPr>
          <a:lstStyle/>
          <a:p>
            <a:r>
              <a:rPr lang="en-US" dirty="0" smtClean="0">
                <a:solidFill>
                  <a:schemeClr val="bg1"/>
                </a:solidFill>
              </a:rPr>
              <a:t>Applied to Revelation 14:7, this means that this allusion seeks to direct the reader to a whole textual context</a:t>
            </a:r>
          </a:p>
          <a:p>
            <a:endParaRPr lang="en-US" dirty="0">
              <a:solidFill>
                <a:schemeClr val="bg1"/>
              </a:solidFill>
            </a:endParaRPr>
          </a:p>
          <a:p>
            <a:r>
              <a:rPr lang="en-US" dirty="0" smtClean="0">
                <a:solidFill>
                  <a:schemeClr val="bg1"/>
                </a:solidFill>
              </a:rPr>
              <a:t>The fourth commandment AND the concept of creation in six days</a:t>
            </a:r>
          </a:p>
          <a:p>
            <a:endParaRPr lang="en-US" dirty="0">
              <a:solidFill>
                <a:schemeClr val="bg1"/>
              </a:solidFill>
            </a:endParaRPr>
          </a:p>
          <a:p>
            <a:r>
              <a:rPr lang="en-US" dirty="0" smtClean="0">
                <a:solidFill>
                  <a:schemeClr val="bg1"/>
                </a:solidFill>
              </a:rPr>
              <a:t>Divinely intended first-century confirmation of the six-day creation worldview</a:t>
            </a:r>
            <a:endParaRPr lang="en-US" dirty="0">
              <a:solidFill>
                <a:schemeClr val="bg1"/>
              </a:solidFill>
            </a:endParaRPr>
          </a:p>
        </p:txBody>
      </p:sp>
    </p:spTree>
    <p:custDataLst>
      <p:tags r:id="rId1"/>
    </p:custDataLst>
    <p:extLst>
      <p:ext uri="{BB962C8B-B14F-4D97-AF65-F5344CB8AC3E}">
        <p14:creationId xmlns:p14="http://schemas.microsoft.com/office/powerpoint/2010/main" val="19040641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Implication #1</a:t>
            </a:r>
            <a:endParaRPr lang="en-US" dirty="0"/>
          </a:p>
        </p:txBody>
      </p:sp>
      <p:sp>
        <p:nvSpPr>
          <p:cNvPr id="5" name="Content Placeholder 4"/>
          <p:cNvSpPr>
            <a:spLocks noGrp="1"/>
          </p:cNvSpPr>
          <p:nvPr>
            <p:ph sz="half" idx="1"/>
          </p:nvPr>
        </p:nvSpPr>
        <p:spPr>
          <a:xfrm>
            <a:off x="519275" y="883920"/>
            <a:ext cx="3931920" cy="4389120"/>
          </a:xfrm>
        </p:spPr>
        <p:txBody>
          <a:bodyPr>
            <a:normAutofit/>
          </a:bodyPr>
          <a:lstStyle/>
          <a:p>
            <a:r>
              <a:rPr lang="en-US" dirty="0">
                <a:solidFill>
                  <a:srgbClr val="FFC000"/>
                </a:solidFill>
              </a:rPr>
              <a:t>For</a:t>
            </a:r>
            <a:r>
              <a:rPr lang="en-US" dirty="0"/>
              <a:t> </a:t>
            </a:r>
            <a:r>
              <a:rPr lang="en-US" dirty="0">
                <a:solidFill>
                  <a:srgbClr val="FFC000"/>
                </a:solidFill>
              </a:rPr>
              <a:t>in six days the Lord</a:t>
            </a:r>
          </a:p>
          <a:p>
            <a:pPr marL="18288" indent="0">
              <a:buNone/>
            </a:pPr>
            <a:endParaRPr lang="en-US" dirty="0" smtClean="0">
              <a:solidFill>
                <a:srgbClr val="FF0000"/>
              </a:solidFill>
            </a:endParaRPr>
          </a:p>
          <a:p>
            <a:pPr marL="18288" indent="0">
              <a:buNone/>
            </a:pPr>
            <a:endParaRPr lang="en-US" dirty="0">
              <a:solidFill>
                <a:srgbClr val="FF0000"/>
              </a:solidFill>
            </a:endParaRPr>
          </a:p>
          <a:p>
            <a:pPr marL="18288" indent="0">
              <a:buNone/>
            </a:pPr>
            <a:r>
              <a:rPr lang="en-US" dirty="0" smtClean="0">
                <a:solidFill>
                  <a:srgbClr val="FF0000"/>
                </a:solidFill>
              </a:rPr>
              <a:t>made</a:t>
            </a:r>
            <a:r>
              <a:rPr lang="en-US" dirty="0" smtClean="0"/>
              <a:t> </a:t>
            </a:r>
            <a:r>
              <a:rPr lang="en-US" dirty="0" smtClean="0">
                <a:solidFill>
                  <a:schemeClr val="bg1"/>
                </a:solidFill>
              </a:rPr>
              <a:t>the</a:t>
            </a:r>
            <a:r>
              <a:rPr lang="en-US" dirty="0" smtClean="0"/>
              <a:t> </a:t>
            </a:r>
            <a:r>
              <a:rPr lang="en-US" dirty="0" smtClean="0">
                <a:solidFill>
                  <a:schemeClr val="accent3">
                    <a:lumMod val="60000"/>
                    <a:lumOff val="40000"/>
                  </a:schemeClr>
                </a:solidFill>
              </a:rPr>
              <a:t>heavens</a:t>
            </a:r>
            <a:r>
              <a:rPr lang="en-US" dirty="0" smtClean="0"/>
              <a:t> </a:t>
            </a:r>
            <a:r>
              <a:rPr lang="en-US" dirty="0" smtClean="0">
                <a:solidFill>
                  <a:schemeClr val="bg1"/>
                </a:solidFill>
              </a:rPr>
              <a:t>and the </a:t>
            </a:r>
            <a:r>
              <a:rPr lang="en-US" dirty="0">
                <a:solidFill>
                  <a:srgbClr val="00B050"/>
                </a:solidFill>
              </a:rPr>
              <a:t>e</a:t>
            </a:r>
            <a:r>
              <a:rPr lang="en-US" dirty="0" smtClean="0">
                <a:solidFill>
                  <a:srgbClr val="00B050"/>
                </a:solidFill>
              </a:rPr>
              <a:t>arth</a:t>
            </a:r>
            <a:r>
              <a:rPr lang="en-US" dirty="0" smtClean="0">
                <a:solidFill>
                  <a:schemeClr val="bg1"/>
                </a:solidFill>
              </a:rPr>
              <a:t>, the </a:t>
            </a:r>
            <a:r>
              <a:rPr lang="en-US" dirty="0">
                <a:solidFill>
                  <a:schemeClr val="accent2"/>
                </a:solidFill>
              </a:rPr>
              <a:t>s</a:t>
            </a:r>
            <a:r>
              <a:rPr lang="en-US" dirty="0" smtClean="0">
                <a:solidFill>
                  <a:schemeClr val="accent2"/>
                </a:solidFill>
              </a:rPr>
              <a:t>eas</a:t>
            </a:r>
            <a:r>
              <a:rPr lang="en-US" dirty="0" smtClean="0"/>
              <a:t> </a:t>
            </a:r>
            <a:r>
              <a:rPr lang="en-US" dirty="0" smtClean="0">
                <a:solidFill>
                  <a:schemeClr val="bg1"/>
                </a:solidFill>
              </a:rPr>
              <a:t>and all that is in them</a:t>
            </a:r>
          </a:p>
          <a:p>
            <a:endParaRPr lang="en-US" dirty="0" smtClean="0"/>
          </a:p>
        </p:txBody>
      </p:sp>
      <p:sp>
        <p:nvSpPr>
          <p:cNvPr id="6" name="Content Placeholder 5"/>
          <p:cNvSpPr>
            <a:spLocks noGrp="1"/>
          </p:cNvSpPr>
          <p:nvPr>
            <p:ph sz="half" idx="2"/>
          </p:nvPr>
        </p:nvSpPr>
        <p:spPr>
          <a:xfrm>
            <a:off x="4754880" y="866821"/>
            <a:ext cx="3931920" cy="4389120"/>
          </a:xfrm>
        </p:spPr>
        <p:txBody>
          <a:bodyPr>
            <a:normAutofit/>
          </a:bodyPr>
          <a:lstStyle/>
          <a:p>
            <a:r>
              <a:rPr lang="en-US" dirty="0">
                <a:solidFill>
                  <a:srgbClr val="FFC000"/>
                </a:solidFill>
              </a:rPr>
              <a:t>Worship him </a:t>
            </a:r>
            <a:r>
              <a:rPr lang="en-US" dirty="0" smtClean="0">
                <a:solidFill>
                  <a:srgbClr val="FFC000"/>
                </a:solidFill>
              </a:rPr>
              <a:t>who</a:t>
            </a:r>
            <a:endParaRPr lang="en-US" dirty="0" smtClean="0">
              <a:solidFill>
                <a:srgbClr val="FF0000"/>
              </a:solidFill>
            </a:endParaRPr>
          </a:p>
          <a:p>
            <a:pPr marL="18288" indent="0">
              <a:buNone/>
            </a:pPr>
            <a:endParaRPr lang="en-US" dirty="0">
              <a:solidFill>
                <a:srgbClr val="FF0000"/>
              </a:solidFill>
            </a:endParaRPr>
          </a:p>
          <a:p>
            <a:pPr marL="18288" indent="0">
              <a:buNone/>
            </a:pPr>
            <a:endParaRPr lang="en-US" dirty="0" smtClean="0">
              <a:solidFill>
                <a:srgbClr val="FF0000"/>
              </a:solidFill>
            </a:endParaRPr>
          </a:p>
          <a:p>
            <a:pPr marL="18288" indent="0">
              <a:buNone/>
            </a:pPr>
            <a:endParaRPr lang="en-US" dirty="0" smtClean="0">
              <a:solidFill>
                <a:srgbClr val="FF0000"/>
              </a:solidFill>
            </a:endParaRPr>
          </a:p>
          <a:p>
            <a:pPr marL="18288" indent="0">
              <a:buNone/>
            </a:pPr>
            <a:r>
              <a:rPr lang="en-US" dirty="0" smtClean="0">
                <a:solidFill>
                  <a:srgbClr val="FF0000"/>
                </a:solidFill>
              </a:rPr>
              <a:t>made</a:t>
            </a:r>
            <a:r>
              <a:rPr lang="en-US" dirty="0" smtClean="0"/>
              <a:t> </a:t>
            </a:r>
            <a:r>
              <a:rPr lang="en-US" dirty="0" smtClean="0">
                <a:solidFill>
                  <a:schemeClr val="bg1"/>
                </a:solidFill>
              </a:rPr>
              <a:t>the</a:t>
            </a:r>
            <a:r>
              <a:rPr lang="en-US" dirty="0" smtClean="0"/>
              <a:t> </a:t>
            </a:r>
            <a:r>
              <a:rPr lang="en-US" dirty="0" smtClean="0">
                <a:solidFill>
                  <a:schemeClr val="accent3">
                    <a:lumMod val="60000"/>
                    <a:lumOff val="40000"/>
                  </a:schemeClr>
                </a:solidFill>
              </a:rPr>
              <a:t>heavens</a:t>
            </a:r>
            <a:r>
              <a:rPr lang="en-US" dirty="0" smtClean="0"/>
              <a:t> </a:t>
            </a:r>
            <a:r>
              <a:rPr lang="en-US" dirty="0" smtClean="0">
                <a:solidFill>
                  <a:schemeClr val="bg1"/>
                </a:solidFill>
              </a:rPr>
              <a:t>and </a:t>
            </a:r>
            <a:r>
              <a:rPr lang="en-US" dirty="0" smtClean="0">
                <a:solidFill>
                  <a:srgbClr val="00B050"/>
                </a:solidFill>
              </a:rPr>
              <a:t>earth </a:t>
            </a:r>
            <a:r>
              <a:rPr lang="en-US" dirty="0" smtClean="0">
                <a:solidFill>
                  <a:schemeClr val="bg1"/>
                </a:solidFill>
              </a:rPr>
              <a:t>and</a:t>
            </a:r>
            <a:r>
              <a:rPr lang="en-US" dirty="0" smtClean="0"/>
              <a:t> </a:t>
            </a:r>
            <a:r>
              <a:rPr lang="en-US" dirty="0">
                <a:solidFill>
                  <a:schemeClr val="accent2"/>
                </a:solidFill>
              </a:rPr>
              <a:t>s</a:t>
            </a:r>
            <a:r>
              <a:rPr lang="en-US" dirty="0" smtClean="0">
                <a:solidFill>
                  <a:schemeClr val="accent2"/>
                </a:solidFill>
              </a:rPr>
              <a:t>ea </a:t>
            </a:r>
            <a:r>
              <a:rPr lang="en-US" dirty="0">
                <a:solidFill>
                  <a:schemeClr val="bg1"/>
                </a:solidFill>
              </a:rPr>
              <a:t>and </a:t>
            </a:r>
            <a:r>
              <a:rPr lang="en-US" dirty="0" smtClean="0">
                <a:solidFill>
                  <a:schemeClr val="bg1"/>
                </a:solidFill>
              </a:rPr>
              <a:t>springs </a:t>
            </a:r>
            <a:r>
              <a:rPr lang="en-US" dirty="0">
                <a:solidFill>
                  <a:schemeClr val="bg1"/>
                </a:solidFill>
              </a:rPr>
              <a:t>of waters</a:t>
            </a:r>
          </a:p>
          <a:p>
            <a:endParaRPr lang="en-US" dirty="0">
              <a:solidFill>
                <a:schemeClr val="bg1"/>
              </a:solidFill>
            </a:endParaRPr>
          </a:p>
        </p:txBody>
      </p:sp>
    </p:spTree>
    <p:extLst>
      <p:ext uri="{BB962C8B-B14F-4D97-AF65-F5344CB8AC3E}">
        <p14:creationId xmlns:p14="http://schemas.microsoft.com/office/powerpoint/2010/main" val="18979669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Implication #1</a:t>
            </a:r>
            <a:endParaRPr lang="en-US" dirty="0"/>
          </a:p>
        </p:txBody>
      </p:sp>
      <p:sp>
        <p:nvSpPr>
          <p:cNvPr id="5" name="Content Placeholder 4"/>
          <p:cNvSpPr>
            <a:spLocks noGrp="1"/>
          </p:cNvSpPr>
          <p:nvPr>
            <p:ph sz="half" idx="1"/>
          </p:nvPr>
        </p:nvSpPr>
        <p:spPr>
          <a:xfrm>
            <a:off x="519275" y="883920"/>
            <a:ext cx="3931920" cy="4389120"/>
          </a:xfrm>
        </p:spPr>
        <p:txBody>
          <a:bodyPr>
            <a:normAutofit/>
          </a:bodyPr>
          <a:lstStyle/>
          <a:p>
            <a:r>
              <a:rPr lang="en-US" dirty="0">
                <a:solidFill>
                  <a:srgbClr val="FFC000"/>
                </a:solidFill>
              </a:rPr>
              <a:t>For</a:t>
            </a:r>
            <a:r>
              <a:rPr lang="en-US" dirty="0"/>
              <a:t> </a:t>
            </a:r>
            <a:r>
              <a:rPr lang="en-US" dirty="0">
                <a:solidFill>
                  <a:schemeClr val="bg1"/>
                </a:solidFill>
              </a:rPr>
              <a:t>in six days </a:t>
            </a:r>
            <a:r>
              <a:rPr lang="en-US" dirty="0">
                <a:solidFill>
                  <a:srgbClr val="FFC000"/>
                </a:solidFill>
              </a:rPr>
              <a:t>the Lord</a:t>
            </a:r>
          </a:p>
          <a:p>
            <a:pPr marL="18288" indent="0">
              <a:buNone/>
            </a:pPr>
            <a:endParaRPr lang="en-US" dirty="0" smtClean="0">
              <a:solidFill>
                <a:srgbClr val="FF0000"/>
              </a:solidFill>
            </a:endParaRPr>
          </a:p>
          <a:p>
            <a:pPr marL="18288" indent="0">
              <a:buNone/>
            </a:pPr>
            <a:endParaRPr lang="en-US" dirty="0">
              <a:solidFill>
                <a:srgbClr val="FF0000"/>
              </a:solidFill>
            </a:endParaRPr>
          </a:p>
          <a:p>
            <a:pPr marL="18288" indent="0">
              <a:buNone/>
            </a:pPr>
            <a:r>
              <a:rPr lang="en-US" dirty="0" smtClean="0">
                <a:solidFill>
                  <a:srgbClr val="FF0000"/>
                </a:solidFill>
              </a:rPr>
              <a:t>made</a:t>
            </a:r>
            <a:r>
              <a:rPr lang="en-US" dirty="0" smtClean="0"/>
              <a:t> </a:t>
            </a:r>
            <a:r>
              <a:rPr lang="en-US" dirty="0" smtClean="0">
                <a:solidFill>
                  <a:schemeClr val="bg1"/>
                </a:solidFill>
              </a:rPr>
              <a:t>the</a:t>
            </a:r>
            <a:r>
              <a:rPr lang="en-US" dirty="0" smtClean="0"/>
              <a:t> </a:t>
            </a:r>
            <a:r>
              <a:rPr lang="en-US" dirty="0" smtClean="0">
                <a:solidFill>
                  <a:schemeClr val="accent3">
                    <a:lumMod val="60000"/>
                    <a:lumOff val="40000"/>
                  </a:schemeClr>
                </a:solidFill>
              </a:rPr>
              <a:t>heavens</a:t>
            </a:r>
            <a:r>
              <a:rPr lang="en-US" dirty="0" smtClean="0"/>
              <a:t> </a:t>
            </a:r>
            <a:r>
              <a:rPr lang="en-US" dirty="0" smtClean="0">
                <a:solidFill>
                  <a:schemeClr val="bg1"/>
                </a:solidFill>
              </a:rPr>
              <a:t>and the </a:t>
            </a:r>
            <a:r>
              <a:rPr lang="en-US" dirty="0">
                <a:solidFill>
                  <a:srgbClr val="00B050"/>
                </a:solidFill>
              </a:rPr>
              <a:t>e</a:t>
            </a:r>
            <a:r>
              <a:rPr lang="en-US" dirty="0" smtClean="0">
                <a:solidFill>
                  <a:srgbClr val="00B050"/>
                </a:solidFill>
              </a:rPr>
              <a:t>arth</a:t>
            </a:r>
            <a:r>
              <a:rPr lang="en-US" dirty="0" smtClean="0">
                <a:solidFill>
                  <a:schemeClr val="bg1"/>
                </a:solidFill>
              </a:rPr>
              <a:t>, the </a:t>
            </a:r>
            <a:r>
              <a:rPr lang="en-US" dirty="0">
                <a:solidFill>
                  <a:schemeClr val="accent2"/>
                </a:solidFill>
              </a:rPr>
              <a:t>s</a:t>
            </a:r>
            <a:r>
              <a:rPr lang="en-US" dirty="0" smtClean="0">
                <a:solidFill>
                  <a:schemeClr val="accent2"/>
                </a:solidFill>
              </a:rPr>
              <a:t>eas</a:t>
            </a:r>
            <a:r>
              <a:rPr lang="en-US" dirty="0" smtClean="0"/>
              <a:t> </a:t>
            </a:r>
            <a:r>
              <a:rPr lang="en-US" dirty="0" smtClean="0">
                <a:solidFill>
                  <a:schemeClr val="bg1"/>
                </a:solidFill>
              </a:rPr>
              <a:t>and all that is in them</a:t>
            </a:r>
          </a:p>
          <a:p>
            <a:endParaRPr lang="en-US" dirty="0" smtClean="0"/>
          </a:p>
        </p:txBody>
      </p:sp>
      <p:sp>
        <p:nvSpPr>
          <p:cNvPr id="6" name="Content Placeholder 5"/>
          <p:cNvSpPr>
            <a:spLocks noGrp="1"/>
          </p:cNvSpPr>
          <p:nvPr>
            <p:ph sz="half" idx="2"/>
          </p:nvPr>
        </p:nvSpPr>
        <p:spPr>
          <a:xfrm>
            <a:off x="4754880" y="866821"/>
            <a:ext cx="3931920" cy="4389120"/>
          </a:xfrm>
        </p:spPr>
        <p:txBody>
          <a:bodyPr>
            <a:normAutofit/>
          </a:bodyPr>
          <a:lstStyle/>
          <a:p>
            <a:r>
              <a:rPr lang="en-US" dirty="0">
                <a:solidFill>
                  <a:srgbClr val="FFC000"/>
                </a:solidFill>
              </a:rPr>
              <a:t>Worship him </a:t>
            </a:r>
            <a:r>
              <a:rPr lang="en-US" dirty="0" smtClean="0">
                <a:solidFill>
                  <a:srgbClr val="FFC000"/>
                </a:solidFill>
              </a:rPr>
              <a:t>who      [</a:t>
            </a:r>
            <a:r>
              <a:rPr lang="en-US" dirty="0" smtClean="0">
                <a:solidFill>
                  <a:schemeClr val="bg1"/>
                </a:solidFill>
              </a:rPr>
              <a:t>in six days</a:t>
            </a:r>
            <a:r>
              <a:rPr lang="en-US" dirty="0" smtClean="0">
                <a:solidFill>
                  <a:srgbClr val="FFC000"/>
                </a:solidFill>
              </a:rPr>
              <a:t>]</a:t>
            </a:r>
            <a:endParaRPr lang="en-US" dirty="0">
              <a:solidFill>
                <a:srgbClr val="FFC000"/>
              </a:solidFill>
            </a:endParaRPr>
          </a:p>
          <a:p>
            <a:pPr marL="18288" indent="0">
              <a:buNone/>
            </a:pPr>
            <a:endParaRPr lang="en-US" dirty="0" smtClean="0">
              <a:solidFill>
                <a:srgbClr val="FF0000"/>
              </a:solidFill>
            </a:endParaRPr>
          </a:p>
          <a:p>
            <a:pPr marL="18288" indent="0">
              <a:buNone/>
            </a:pPr>
            <a:endParaRPr lang="en-US" dirty="0">
              <a:solidFill>
                <a:srgbClr val="FF0000"/>
              </a:solidFill>
            </a:endParaRPr>
          </a:p>
          <a:p>
            <a:pPr marL="18288" indent="0">
              <a:buNone/>
            </a:pPr>
            <a:r>
              <a:rPr lang="en-US" dirty="0" smtClean="0">
                <a:solidFill>
                  <a:srgbClr val="FF0000"/>
                </a:solidFill>
              </a:rPr>
              <a:t>made</a:t>
            </a:r>
            <a:r>
              <a:rPr lang="en-US" dirty="0" smtClean="0"/>
              <a:t> </a:t>
            </a:r>
            <a:r>
              <a:rPr lang="en-US" dirty="0" smtClean="0">
                <a:solidFill>
                  <a:schemeClr val="bg1"/>
                </a:solidFill>
              </a:rPr>
              <a:t>the</a:t>
            </a:r>
            <a:r>
              <a:rPr lang="en-US" dirty="0" smtClean="0"/>
              <a:t> </a:t>
            </a:r>
            <a:r>
              <a:rPr lang="en-US" dirty="0" smtClean="0">
                <a:solidFill>
                  <a:schemeClr val="accent3">
                    <a:lumMod val="60000"/>
                    <a:lumOff val="40000"/>
                  </a:schemeClr>
                </a:solidFill>
              </a:rPr>
              <a:t>heavens</a:t>
            </a:r>
            <a:r>
              <a:rPr lang="en-US" dirty="0" smtClean="0"/>
              <a:t> </a:t>
            </a:r>
            <a:r>
              <a:rPr lang="en-US" dirty="0" smtClean="0">
                <a:solidFill>
                  <a:schemeClr val="bg1"/>
                </a:solidFill>
              </a:rPr>
              <a:t>and </a:t>
            </a:r>
            <a:r>
              <a:rPr lang="en-US" dirty="0" smtClean="0">
                <a:solidFill>
                  <a:srgbClr val="00B050"/>
                </a:solidFill>
              </a:rPr>
              <a:t>earth </a:t>
            </a:r>
            <a:r>
              <a:rPr lang="en-US" dirty="0" smtClean="0">
                <a:solidFill>
                  <a:schemeClr val="bg1"/>
                </a:solidFill>
              </a:rPr>
              <a:t>and</a:t>
            </a:r>
            <a:r>
              <a:rPr lang="en-US" dirty="0" smtClean="0"/>
              <a:t> </a:t>
            </a:r>
            <a:r>
              <a:rPr lang="en-US" dirty="0">
                <a:solidFill>
                  <a:schemeClr val="accent2"/>
                </a:solidFill>
              </a:rPr>
              <a:t>s</a:t>
            </a:r>
            <a:r>
              <a:rPr lang="en-US" dirty="0" smtClean="0">
                <a:solidFill>
                  <a:schemeClr val="accent2"/>
                </a:solidFill>
              </a:rPr>
              <a:t>ea </a:t>
            </a:r>
            <a:r>
              <a:rPr lang="en-US" dirty="0">
                <a:solidFill>
                  <a:schemeClr val="bg1"/>
                </a:solidFill>
              </a:rPr>
              <a:t>and </a:t>
            </a:r>
            <a:r>
              <a:rPr lang="en-US" dirty="0" smtClean="0">
                <a:solidFill>
                  <a:schemeClr val="bg1"/>
                </a:solidFill>
              </a:rPr>
              <a:t>springs </a:t>
            </a:r>
            <a:r>
              <a:rPr lang="en-US" dirty="0">
                <a:solidFill>
                  <a:schemeClr val="bg1"/>
                </a:solidFill>
              </a:rPr>
              <a:t>of waters</a:t>
            </a:r>
          </a:p>
          <a:p>
            <a:endParaRPr lang="en-US" dirty="0">
              <a:solidFill>
                <a:schemeClr val="bg1"/>
              </a:solidFill>
            </a:endParaRPr>
          </a:p>
        </p:txBody>
      </p:sp>
      <p:sp>
        <p:nvSpPr>
          <p:cNvPr id="2" name="Curved Down Arrow 1"/>
          <p:cNvSpPr/>
          <p:nvPr/>
        </p:nvSpPr>
        <p:spPr>
          <a:xfrm>
            <a:off x="3124200" y="152400"/>
            <a:ext cx="2590800" cy="73152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929715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 #2</a:t>
            </a:r>
            <a:br>
              <a:rPr lang="en-US" dirty="0" smtClean="0"/>
            </a:br>
            <a:r>
              <a:rPr lang="en-US" dirty="0" smtClean="0"/>
              <a:t>Contemporary Relevance</a:t>
            </a:r>
            <a:endParaRPr lang="en-US" dirty="0"/>
          </a:p>
        </p:txBody>
      </p:sp>
      <p:sp>
        <p:nvSpPr>
          <p:cNvPr id="5" name="Content Placeholder 4"/>
          <p:cNvSpPr>
            <a:spLocks noGrp="1"/>
          </p:cNvSpPr>
          <p:nvPr>
            <p:ph idx="1"/>
          </p:nvPr>
        </p:nvSpPr>
        <p:spPr/>
        <p:txBody>
          <a:bodyPr/>
          <a:lstStyle/>
          <a:p>
            <a:r>
              <a:rPr lang="en-US" dirty="0" smtClean="0">
                <a:solidFill>
                  <a:schemeClr val="bg1"/>
                </a:solidFill>
              </a:rPr>
              <a:t>Three contextual factors:</a:t>
            </a:r>
          </a:p>
          <a:p>
            <a:pPr marL="475488" indent="-457200">
              <a:buAutoNum type="arabicPeriod"/>
            </a:pPr>
            <a:r>
              <a:rPr lang="en-US" dirty="0" smtClean="0">
                <a:solidFill>
                  <a:schemeClr val="bg1"/>
                </a:solidFill>
              </a:rPr>
              <a:t>Apocalyptic end-time sweep of Rev. 12-14</a:t>
            </a:r>
          </a:p>
          <a:p>
            <a:pPr marL="475488" indent="-457200">
              <a:buAutoNum type="arabicPeriod"/>
            </a:pPr>
            <a:r>
              <a:rPr lang="en-US" dirty="0" smtClean="0">
                <a:solidFill>
                  <a:schemeClr val="bg1"/>
                </a:solidFill>
              </a:rPr>
              <a:t>Linked to 2</a:t>
            </a:r>
            <a:r>
              <a:rPr lang="en-US" baseline="30000" dirty="0" smtClean="0">
                <a:solidFill>
                  <a:schemeClr val="bg1"/>
                </a:solidFill>
              </a:rPr>
              <a:t>nd</a:t>
            </a:r>
            <a:r>
              <a:rPr lang="en-US" dirty="0" smtClean="0">
                <a:solidFill>
                  <a:schemeClr val="bg1"/>
                </a:solidFill>
              </a:rPr>
              <a:t> coming of Jesus</a:t>
            </a:r>
          </a:p>
          <a:p>
            <a:pPr marL="475488" indent="-457200">
              <a:buAutoNum type="arabicPeriod"/>
            </a:pPr>
            <a:r>
              <a:rPr lang="en-US" dirty="0" smtClean="0">
                <a:solidFill>
                  <a:schemeClr val="bg1"/>
                </a:solidFill>
              </a:rPr>
              <a:t>Hour of His judgment is come—mid 19</a:t>
            </a:r>
            <a:r>
              <a:rPr lang="en-US" baseline="30000" dirty="0" smtClean="0">
                <a:solidFill>
                  <a:schemeClr val="bg1"/>
                </a:solidFill>
              </a:rPr>
              <a:t>th</a:t>
            </a:r>
            <a:r>
              <a:rPr lang="en-US" dirty="0" smtClean="0">
                <a:solidFill>
                  <a:schemeClr val="bg1"/>
                </a:solidFill>
              </a:rPr>
              <a:t> century</a:t>
            </a:r>
            <a:endParaRPr lang="en-US" dirty="0">
              <a:solidFill>
                <a:schemeClr val="bg1"/>
              </a:solidFill>
            </a:endParaRPr>
          </a:p>
        </p:txBody>
      </p:sp>
    </p:spTree>
    <p:custDataLst>
      <p:tags r:id="rId1"/>
    </p:custDataLst>
    <p:extLst>
      <p:ext uri="{BB962C8B-B14F-4D97-AF65-F5344CB8AC3E}">
        <p14:creationId xmlns:p14="http://schemas.microsoft.com/office/powerpoint/2010/main" val="15057165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 #2</a:t>
            </a:r>
            <a:br>
              <a:rPr lang="en-US" dirty="0" smtClean="0"/>
            </a:br>
            <a:r>
              <a:rPr lang="en-US" dirty="0" smtClean="0"/>
              <a:t>Contemporary Relevance</a:t>
            </a:r>
            <a:endParaRPr lang="en-US" dirty="0"/>
          </a:p>
        </p:txBody>
      </p:sp>
      <p:sp>
        <p:nvSpPr>
          <p:cNvPr id="5" name="Content Placeholder 4"/>
          <p:cNvSpPr>
            <a:spLocks noGrp="1"/>
          </p:cNvSpPr>
          <p:nvPr>
            <p:ph idx="1"/>
          </p:nvPr>
        </p:nvSpPr>
        <p:spPr/>
        <p:txBody>
          <a:bodyPr/>
          <a:lstStyle/>
          <a:p>
            <a:pPr marL="18288" indent="0">
              <a:buNone/>
            </a:pPr>
            <a:r>
              <a:rPr lang="en-US" dirty="0" smtClean="0">
                <a:solidFill>
                  <a:schemeClr val="bg1"/>
                </a:solidFill>
              </a:rPr>
              <a:t>God’s final appeal to humanity</a:t>
            </a:r>
          </a:p>
          <a:p>
            <a:pPr marL="18288" indent="0">
              <a:buNone/>
            </a:pPr>
            <a:endParaRPr lang="en-US" dirty="0">
              <a:solidFill>
                <a:schemeClr val="bg1"/>
              </a:solidFill>
            </a:endParaRPr>
          </a:p>
          <a:p>
            <a:pPr marL="18288" indent="0">
              <a:buNone/>
            </a:pPr>
            <a:r>
              <a:rPr lang="en-US" dirty="0" smtClean="0">
                <a:solidFill>
                  <a:schemeClr val="bg1"/>
                </a:solidFill>
              </a:rPr>
              <a:t>To be taken as historically and scientifically true</a:t>
            </a:r>
          </a:p>
        </p:txBody>
      </p:sp>
    </p:spTree>
    <p:custDataLst>
      <p:tags r:id="rId1"/>
    </p:custDataLst>
    <p:extLst>
      <p:ext uri="{BB962C8B-B14F-4D97-AF65-F5344CB8AC3E}">
        <p14:creationId xmlns:p14="http://schemas.microsoft.com/office/powerpoint/2010/main" val="28369725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Possible objection</a:t>
            </a:r>
            <a:endParaRPr lang="en-US" dirty="0"/>
          </a:p>
        </p:txBody>
      </p:sp>
      <p:sp>
        <p:nvSpPr>
          <p:cNvPr id="2" name="Content Placeholder 1"/>
          <p:cNvSpPr>
            <a:spLocks noGrp="1"/>
          </p:cNvSpPr>
          <p:nvPr>
            <p:ph idx="1"/>
          </p:nvPr>
        </p:nvSpPr>
        <p:spPr/>
        <p:txBody>
          <a:bodyPr/>
          <a:lstStyle/>
          <a:p>
            <a:pPr marL="18288" indent="0">
              <a:buNone/>
            </a:pPr>
            <a:r>
              <a:rPr lang="en-US" dirty="0" smtClean="0">
                <a:solidFill>
                  <a:schemeClr val="bg1"/>
                </a:solidFill>
              </a:rPr>
              <a:t>Does the absence of the words “in six days” in Revelation 14:7 suggest that God is in some way implying that we should, in fact, no longer regard a six-day creation as historically true?  Otherwise, would God not have explicitly said “in six days” in the first angel’s message?</a:t>
            </a:r>
            <a:endParaRPr lang="en-US" dirty="0">
              <a:solidFill>
                <a:schemeClr val="bg1"/>
              </a:solidFill>
            </a:endParaRPr>
          </a:p>
        </p:txBody>
      </p:sp>
    </p:spTree>
    <p:extLst>
      <p:ext uri="{BB962C8B-B14F-4D97-AF65-F5344CB8AC3E}">
        <p14:creationId xmlns:p14="http://schemas.microsoft.com/office/powerpoint/2010/main" val="11308752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502920" y="5044440"/>
            <a:ext cx="8183880" cy="1051560"/>
          </a:xfrm>
        </p:spPr>
        <p:txBody>
          <a:bodyPr/>
          <a:lstStyle/>
          <a:p>
            <a:r>
              <a:rPr lang="en-US" dirty="0" smtClean="0"/>
              <a:t>Objection Answered</a:t>
            </a:r>
            <a:endParaRPr lang="en-US" dirty="0"/>
          </a:p>
        </p:txBody>
      </p:sp>
      <p:sp>
        <p:nvSpPr>
          <p:cNvPr id="2" name="Content Placeholder 1"/>
          <p:cNvSpPr>
            <a:spLocks noGrp="1"/>
          </p:cNvSpPr>
          <p:nvPr>
            <p:ph idx="1"/>
          </p:nvPr>
        </p:nvSpPr>
        <p:spPr/>
        <p:txBody>
          <a:bodyPr>
            <a:normAutofit lnSpcReduction="10000"/>
          </a:bodyPr>
          <a:lstStyle/>
          <a:p>
            <a:pPr marL="475488" indent="-457200">
              <a:buAutoNum type="arabicPeriod"/>
            </a:pPr>
            <a:r>
              <a:rPr lang="en-US" dirty="0" smtClean="0">
                <a:solidFill>
                  <a:schemeClr val="bg1"/>
                </a:solidFill>
              </a:rPr>
              <a:t>It would make Jesus contradict what He spoke from Sinai</a:t>
            </a:r>
          </a:p>
          <a:p>
            <a:pPr marL="475488" indent="-457200">
              <a:buAutoNum type="arabicPeriod"/>
            </a:pPr>
            <a:r>
              <a:rPr lang="en-US" dirty="0" smtClean="0">
                <a:solidFill>
                  <a:schemeClr val="bg1"/>
                </a:solidFill>
              </a:rPr>
              <a:t>Rev. 14:7 approvingly alludes to Ex. 20:11 endorsing the seventh-day Sabbath and by implication the reason for it</a:t>
            </a:r>
          </a:p>
          <a:p>
            <a:pPr marL="475488" indent="-457200">
              <a:buAutoNum type="arabicPeriod"/>
            </a:pPr>
            <a:r>
              <a:rPr lang="en-US" dirty="0" smtClean="0">
                <a:solidFill>
                  <a:schemeClr val="bg1"/>
                </a:solidFill>
              </a:rPr>
              <a:t>An allusion is a shorthand way of endorsing an entire passage</a:t>
            </a:r>
          </a:p>
          <a:p>
            <a:pPr marL="475488" indent="-457200">
              <a:buAutoNum type="arabicPeriod"/>
            </a:pPr>
            <a:r>
              <a:rPr lang="en-US" dirty="0" smtClean="0">
                <a:solidFill>
                  <a:schemeClr val="bg1"/>
                </a:solidFill>
              </a:rPr>
              <a:t>Would force a later portion of Scripture to directly contradict an earlier one</a:t>
            </a:r>
            <a:endParaRPr lang="en-US" dirty="0">
              <a:solidFill>
                <a:schemeClr val="bg1"/>
              </a:solidFill>
            </a:endParaRPr>
          </a:p>
        </p:txBody>
      </p:sp>
    </p:spTree>
    <p:custDataLst>
      <p:tags r:id="rId1"/>
    </p:custDataLst>
    <p:extLst>
      <p:ext uri="{BB962C8B-B14F-4D97-AF65-F5344CB8AC3E}">
        <p14:creationId xmlns:p14="http://schemas.microsoft.com/office/powerpoint/2010/main" val="24998602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Implication #3</a:t>
            </a:r>
            <a:br>
              <a:rPr lang="en-US" dirty="0" smtClean="0"/>
            </a:br>
            <a:r>
              <a:rPr lang="en-US" dirty="0" smtClean="0"/>
              <a:t>Speaks to macroevolution</a:t>
            </a:r>
            <a:endParaRPr lang="en-US" dirty="0"/>
          </a:p>
        </p:txBody>
      </p:sp>
      <p:sp>
        <p:nvSpPr>
          <p:cNvPr id="2" name="Content Placeholder 1"/>
          <p:cNvSpPr>
            <a:spLocks noGrp="1"/>
          </p:cNvSpPr>
          <p:nvPr>
            <p:ph idx="1"/>
          </p:nvPr>
        </p:nvSpPr>
        <p:spPr/>
        <p:txBody>
          <a:bodyPr/>
          <a:lstStyle/>
          <a:p>
            <a:pPr marL="18288" indent="0">
              <a:buNone/>
            </a:pPr>
            <a:r>
              <a:rPr lang="en-US" dirty="0" smtClean="0">
                <a:solidFill>
                  <a:schemeClr val="bg1"/>
                </a:solidFill>
              </a:rPr>
              <a:t>In 1844:</a:t>
            </a:r>
          </a:p>
          <a:p>
            <a:pPr marL="18288" indent="0">
              <a:buNone/>
            </a:pPr>
            <a:endParaRPr lang="en-US" dirty="0" smtClean="0">
              <a:solidFill>
                <a:schemeClr val="bg1"/>
              </a:solidFill>
            </a:endParaRPr>
          </a:p>
          <a:p>
            <a:pPr marL="475488" indent="-457200"/>
            <a:r>
              <a:rPr lang="en-US" dirty="0" smtClean="0">
                <a:solidFill>
                  <a:schemeClr val="bg1"/>
                </a:solidFill>
              </a:rPr>
              <a:t>Darwin’s 1844 Sketch completed</a:t>
            </a:r>
          </a:p>
          <a:p>
            <a:pPr marL="475488" indent="-457200"/>
            <a:endParaRPr lang="en-US" dirty="0" smtClean="0">
              <a:solidFill>
                <a:schemeClr val="bg1"/>
              </a:solidFill>
            </a:endParaRPr>
          </a:p>
          <a:p>
            <a:pPr marL="475488" indent="-457200"/>
            <a:r>
              <a:rPr lang="en-US" dirty="0" smtClean="0">
                <a:solidFill>
                  <a:schemeClr val="bg1"/>
                </a:solidFill>
              </a:rPr>
              <a:t>God sent a special message to the world saying that He created the basic life-forms in six days, not millions of years</a:t>
            </a:r>
            <a:endParaRPr lang="en-US" dirty="0">
              <a:solidFill>
                <a:schemeClr val="bg1"/>
              </a:solidFill>
            </a:endParaRPr>
          </a:p>
        </p:txBody>
      </p:sp>
    </p:spTree>
    <p:custDataLst>
      <p:tags r:id="rId1"/>
    </p:custDataLst>
    <p:extLst>
      <p:ext uri="{BB962C8B-B14F-4D97-AF65-F5344CB8AC3E}">
        <p14:creationId xmlns:p14="http://schemas.microsoft.com/office/powerpoint/2010/main" val="2687301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a:bodyPr>
          <a:lstStyle/>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made heaven and earth, the sea and springs of water.”  Revelation 14:7</a:t>
            </a:r>
          </a:p>
          <a:p>
            <a:endParaRPr lang="en-US" dirty="0"/>
          </a:p>
        </p:txBody>
      </p:sp>
      <p:sp>
        <p:nvSpPr>
          <p:cNvPr id="8" name="Curved Up Arrow 7"/>
          <p:cNvSpPr/>
          <p:nvPr/>
        </p:nvSpPr>
        <p:spPr>
          <a:xfrm rot="10648098">
            <a:off x="2843397" y="115671"/>
            <a:ext cx="2401739" cy="62649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22550377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Implication #4</a:t>
            </a:r>
            <a:br>
              <a:rPr lang="en-US" dirty="0" smtClean="0"/>
            </a:br>
            <a:r>
              <a:rPr lang="en-US" dirty="0" smtClean="0"/>
              <a:t>A Global Flood</a:t>
            </a:r>
            <a:endParaRPr lang="en-US" dirty="0"/>
          </a:p>
        </p:txBody>
      </p:sp>
      <p:sp>
        <p:nvSpPr>
          <p:cNvPr id="2" name="Content Placeholder 1"/>
          <p:cNvSpPr>
            <a:spLocks noGrp="1"/>
          </p:cNvSpPr>
          <p:nvPr>
            <p:ph idx="1"/>
          </p:nvPr>
        </p:nvSpPr>
        <p:spPr/>
        <p:txBody>
          <a:bodyPr/>
          <a:lstStyle/>
          <a:p>
            <a:pPr marL="18288" indent="0">
              <a:buNone/>
            </a:pPr>
            <a:r>
              <a:rPr lang="en-US" dirty="0" smtClean="0">
                <a:solidFill>
                  <a:schemeClr val="bg1"/>
                </a:solidFill>
              </a:rPr>
              <a:t>If a six-day creation is historically true, a corresponding historical global flood is necessary to explain the presence of the geologic column.</a:t>
            </a:r>
            <a:endParaRPr lang="en-US" dirty="0">
              <a:solidFill>
                <a:schemeClr val="bg1"/>
              </a:solidFill>
            </a:endParaRPr>
          </a:p>
        </p:txBody>
      </p:sp>
    </p:spTree>
    <p:extLst>
      <p:ext uri="{BB962C8B-B14F-4D97-AF65-F5344CB8AC3E}">
        <p14:creationId xmlns:p14="http://schemas.microsoft.com/office/powerpoint/2010/main" val="37828744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t>Implication #4</a:t>
            </a:r>
            <a:br>
              <a:rPr lang="en-US" sz="3200" dirty="0"/>
            </a:br>
            <a:r>
              <a:rPr lang="en-US" sz="3200" dirty="0"/>
              <a:t>A Global Flood</a:t>
            </a:r>
          </a:p>
        </p:txBody>
      </p:sp>
      <p:sp>
        <p:nvSpPr>
          <p:cNvPr id="5" name="Content Placeholder 4"/>
          <p:cNvSpPr>
            <a:spLocks noGrp="1"/>
          </p:cNvSpPr>
          <p:nvPr>
            <p:ph sz="half" idx="1"/>
          </p:nvPr>
        </p:nvSpPr>
        <p:spPr/>
        <p:txBody>
          <a:bodyPr/>
          <a:lstStyle/>
          <a:p>
            <a:r>
              <a:rPr lang="en-US" dirty="0">
                <a:solidFill>
                  <a:srgbClr val="FFC000"/>
                </a:solidFill>
              </a:rPr>
              <a:t>For in six days the Lord</a:t>
            </a:r>
          </a:p>
          <a:p>
            <a:r>
              <a:rPr lang="en-US" dirty="0">
                <a:solidFill>
                  <a:srgbClr val="FF0000"/>
                </a:solidFill>
              </a:rPr>
              <a:t>Made</a:t>
            </a:r>
            <a:r>
              <a:rPr lang="en-US" dirty="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 the</a:t>
            </a:r>
          </a:p>
          <a:p>
            <a:r>
              <a:rPr lang="en-US" dirty="0">
                <a:solidFill>
                  <a:srgbClr val="00B050"/>
                </a:solidFill>
              </a:rPr>
              <a:t>Earth</a:t>
            </a:r>
            <a:r>
              <a:rPr lang="en-US" dirty="0">
                <a:solidFill>
                  <a:schemeClr val="bg1"/>
                </a:solidFill>
              </a:rPr>
              <a:t>, the</a:t>
            </a:r>
          </a:p>
          <a:p>
            <a:r>
              <a:rPr lang="en-US" dirty="0">
                <a:solidFill>
                  <a:schemeClr val="accent2"/>
                </a:solidFill>
              </a:rPr>
              <a:t>Seas</a:t>
            </a:r>
            <a:r>
              <a:rPr lang="en-US" dirty="0"/>
              <a:t> </a:t>
            </a:r>
            <a:r>
              <a:rPr lang="en-US" dirty="0">
                <a:solidFill>
                  <a:schemeClr val="bg1"/>
                </a:solidFill>
              </a:rPr>
              <a:t>and </a:t>
            </a:r>
            <a:endParaRPr lang="en-US" dirty="0" smtClean="0">
              <a:solidFill>
                <a:schemeClr val="bg1"/>
              </a:solidFill>
            </a:endParaRPr>
          </a:p>
          <a:p>
            <a:r>
              <a:rPr lang="en-US" dirty="0" smtClean="0">
                <a:solidFill>
                  <a:schemeClr val="bg1"/>
                </a:solidFill>
              </a:rPr>
              <a:t>all </a:t>
            </a:r>
            <a:r>
              <a:rPr lang="en-US" dirty="0">
                <a:solidFill>
                  <a:schemeClr val="bg1"/>
                </a:solidFill>
              </a:rPr>
              <a:t>that is in them</a:t>
            </a:r>
          </a:p>
          <a:p>
            <a:endParaRPr lang="en-US" dirty="0" smtClean="0"/>
          </a:p>
        </p:txBody>
      </p:sp>
      <p:sp>
        <p:nvSpPr>
          <p:cNvPr id="6" name="Content Placeholder 5"/>
          <p:cNvSpPr>
            <a:spLocks noGrp="1"/>
          </p:cNvSpPr>
          <p:nvPr>
            <p:ph sz="half" idx="2"/>
          </p:nvPr>
        </p:nvSpPr>
        <p:spPr/>
        <p:txBody>
          <a:bodyPr/>
          <a:lstStyle/>
          <a:p>
            <a:r>
              <a:rPr lang="en-US" dirty="0">
                <a:solidFill>
                  <a:srgbClr val="FFC000"/>
                </a:solidFill>
              </a:rPr>
              <a:t>Worship him who</a:t>
            </a:r>
          </a:p>
          <a:p>
            <a:endParaRPr lang="en-US" dirty="0" smtClean="0">
              <a:solidFill>
                <a:srgbClr val="FF0000"/>
              </a:solidFill>
            </a:endParaRPr>
          </a:p>
          <a:p>
            <a:r>
              <a:rPr lang="en-US" dirty="0" smtClean="0">
                <a:solidFill>
                  <a:srgbClr val="FF0000"/>
                </a:solidFill>
              </a:rPr>
              <a:t>Made</a:t>
            </a:r>
            <a:r>
              <a:rPr lang="en-US" dirty="0" smtClean="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a:t>
            </a:r>
          </a:p>
          <a:p>
            <a:r>
              <a:rPr lang="en-US" dirty="0">
                <a:solidFill>
                  <a:srgbClr val="00B050"/>
                </a:solidFill>
              </a:rPr>
              <a:t>Earth </a:t>
            </a:r>
            <a:r>
              <a:rPr lang="en-US" dirty="0">
                <a:solidFill>
                  <a:schemeClr val="bg1"/>
                </a:solidFill>
              </a:rPr>
              <a:t>and </a:t>
            </a:r>
          </a:p>
          <a:p>
            <a:r>
              <a:rPr lang="en-US" dirty="0">
                <a:solidFill>
                  <a:schemeClr val="accent2"/>
                </a:solidFill>
              </a:rPr>
              <a:t>Sea </a:t>
            </a:r>
            <a:r>
              <a:rPr lang="en-US" dirty="0">
                <a:solidFill>
                  <a:schemeClr val="bg1"/>
                </a:solidFill>
              </a:rPr>
              <a:t>and </a:t>
            </a:r>
            <a:endParaRPr lang="en-US" dirty="0" smtClean="0">
              <a:solidFill>
                <a:schemeClr val="bg1"/>
              </a:solidFill>
            </a:endParaRPr>
          </a:p>
          <a:p>
            <a:r>
              <a:rPr lang="en-US" dirty="0" smtClean="0">
                <a:solidFill>
                  <a:schemeClr val="bg1"/>
                </a:solidFill>
              </a:rPr>
              <a:t>Springs </a:t>
            </a:r>
            <a:r>
              <a:rPr lang="en-US" dirty="0">
                <a:solidFill>
                  <a:schemeClr val="bg1"/>
                </a:solidFill>
              </a:rPr>
              <a:t>of waters</a:t>
            </a:r>
          </a:p>
          <a:p>
            <a:endParaRPr lang="en-US" dirty="0"/>
          </a:p>
        </p:txBody>
      </p:sp>
    </p:spTree>
    <p:extLst>
      <p:ext uri="{BB962C8B-B14F-4D97-AF65-F5344CB8AC3E}">
        <p14:creationId xmlns:p14="http://schemas.microsoft.com/office/powerpoint/2010/main" val="22529184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t>Implication #4</a:t>
            </a:r>
            <a:br>
              <a:rPr lang="en-US" sz="3200" dirty="0"/>
            </a:br>
            <a:r>
              <a:rPr lang="en-US" sz="3200" dirty="0"/>
              <a:t>A Global Flood</a:t>
            </a:r>
          </a:p>
        </p:txBody>
      </p:sp>
      <p:sp>
        <p:nvSpPr>
          <p:cNvPr id="5" name="Content Placeholder 4"/>
          <p:cNvSpPr>
            <a:spLocks noGrp="1"/>
          </p:cNvSpPr>
          <p:nvPr>
            <p:ph sz="half" idx="1"/>
          </p:nvPr>
        </p:nvSpPr>
        <p:spPr/>
        <p:txBody>
          <a:bodyPr>
            <a:normAutofit/>
          </a:bodyPr>
          <a:lstStyle/>
          <a:p>
            <a:r>
              <a:rPr lang="en-US" dirty="0">
                <a:solidFill>
                  <a:schemeClr val="accent1"/>
                </a:solidFill>
              </a:rPr>
              <a:t>For in six days the Lord</a:t>
            </a:r>
          </a:p>
          <a:p>
            <a:r>
              <a:rPr lang="en-US" dirty="0">
                <a:solidFill>
                  <a:srgbClr val="FF0000"/>
                </a:solidFill>
              </a:rPr>
              <a:t>Made</a:t>
            </a:r>
            <a:r>
              <a:rPr lang="en-US" dirty="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 the</a:t>
            </a:r>
          </a:p>
          <a:p>
            <a:r>
              <a:rPr lang="en-US" dirty="0">
                <a:solidFill>
                  <a:srgbClr val="00B050"/>
                </a:solidFill>
              </a:rPr>
              <a:t>Earth</a:t>
            </a:r>
            <a:r>
              <a:rPr lang="en-US" dirty="0">
                <a:solidFill>
                  <a:schemeClr val="bg1"/>
                </a:solidFill>
              </a:rPr>
              <a:t>, the</a:t>
            </a:r>
          </a:p>
          <a:p>
            <a:r>
              <a:rPr lang="en-US" dirty="0">
                <a:solidFill>
                  <a:schemeClr val="accent2"/>
                </a:solidFill>
              </a:rPr>
              <a:t>Seas</a:t>
            </a:r>
            <a:r>
              <a:rPr lang="en-US" dirty="0"/>
              <a:t> </a:t>
            </a:r>
            <a:r>
              <a:rPr lang="en-US" dirty="0">
                <a:solidFill>
                  <a:schemeClr val="bg1"/>
                </a:solidFill>
              </a:rPr>
              <a:t>and</a:t>
            </a:r>
            <a:r>
              <a:rPr lang="en-US" dirty="0"/>
              <a:t> </a:t>
            </a:r>
            <a:endParaRPr lang="en-US" dirty="0" smtClean="0"/>
          </a:p>
          <a:p>
            <a:r>
              <a:rPr lang="en-US" dirty="0" smtClean="0">
                <a:solidFill>
                  <a:srgbClr val="FFC000"/>
                </a:solidFill>
              </a:rPr>
              <a:t>all </a:t>
            </a:r>
            <a:r>
              <a:rPr lang="en-US" dirty="0">
                <a:solidFill>
                  <a:srgbClr val="FFC000"/>
                </a:solidFill>
              </a:rPr>
              <a:t>that is in them</a:t>
            </a:r>
          </a:p>
          <a:p>
            <a:endParaRPr lang="en-US" dirty="0" smtClean="0"/>
          </a:p>
        </p:txBody>
      </p:sp>
      <p:sp>
        <p:nvSpPr>
          <p:cNvPr id="6" name="Content Placeholder 5"/>
          <p:cNvSpPr>
            <a:spLocks noGrp="1"/>
          </p:cNvSpPr>
          <p:nvPr>
            <p:ph sz="half" idx="2"/>
          </p:nvPr>
        </p:nvSpPr>
        <p:spPr/>
        <p:txBody>
          <a:bodyPr>
            <a:normAutofit/>
          </a:bodyPr>
          <a:lstStyle/>
          <a:p>
            <a:r>
              <a:rPr lang="en-US" dirty="0">
                <a:solidFill>
                  <a:schemeClr val="accent1"/>
                </a:solidFill>
              </a:rPr>
              <a:t>Worship him who</a:t>
            </a:r>
          </a:p>
          <a:p>
            <a:endParaRPr lang="en-US" dirty="0" smtClean="0">
              <a:solidFill>
                <a:srgbClr val="FF0000"/>
              </a:solidFill>
            </a:endParaRPr>
          </a:p>
          <a:p>
            <a:r>
              <a:rPr lang="en-US" dirty="0" smtClean="0">
                <a:solidFill>
                  <a:srgbClr val="FF0000"/>
                </a:solidFill>
              </a:rPr>
              <a:t>Made</a:t>
            </a:r>
            <a:r>
              <a:rPr lang="en-US" dirty="0" smtClean="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a:t>
            </a:r>
          </a:p>
          <a:p>
            <a:r>
              <a:rPr lang="en-US" dirty="0">
                <a:solidFill>
                  <a:srgbClr val="00B050"/>
                </a:solidFill>
              </a:rPr>
              <a:t>Earth </a:t>
            </a:r>
            <a:r>
              <a:rPr lang="en-US" dirty="0">
                <a:solidFill>
                  <a:schemeClr val="bg1"/>
                </a:solidFill>
              </a:rPr>
              <a:t>and</a:t>
            </a:r>
            <a:r>
              <a:rPr lang="en-US" dirty="0"/>
              <a:t> </a:t>
            </a:r>
          </a:p>
          <a:p>
            <a:r>
              <a:rPr lang="en-US" dirty="0">
                <a:solidFill>
                  <a:schemeClr val="accent2"/>
                </a:solidFill>
              </a:rPr>
              <a:t>Sea </a:t>
            </a:r>
            <a:r>
              <a:rPr lang="en-US" dirty="0">
                <a:solidFill>
                  <a:schemeClr val="bg1"/>
                </a:solidFill>
              </a:rPr>
              <a:t>and</a:t>
            </a:r>
            <a:r>
              <a:rPr lang="en-US" dirty="0"/>
              <a:t> </a:t>
            </a:r>
            <a:endParaRPr lang="en-US" dirty="0" smtClean="0"/>
          </a:p>
          <a:p>
            <a:r>
              <a:rPr lang="en-US" dirty="0" smtClean="0">
                <a:solidFill>
                  <a:srgbClr val="FFC000"/>
                </a:solidFill>
              </a:rPr>
              <a:t>Springs [or fountains] </a:t>
            </a:r>
            <a:r>
              <a:rPr lang="en-US" dirty="0">
                <a:solidFill>
                  <a:srgbClr val="FFC000"/>
                </a:solidFill>
              </a:rPr>
              <a:t>of waters</a:t>
            </a:r>
          </a:p>
          <a:p>
            <a:endParaRPr lang="en-US" dirty="0"/>
          </a:p>
        </p:txBody>
      </p:sp>
    </p:spTree>
    <p:extLst>
      <p:ext uri="{BB962C8B-B14F-4D97-AF65-F5344CB8AC3E}">
        <p14:creationId xmlns:p14="http://schemas.microsoft.com/office/powerpoint/2010/main" val="10254719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t>Implication #4</a:t>
            </a:r>
            <a:br>
              <a:rPr lang="en-US" sz="3200" dirty="0"/>
            </a:br>
            <a:r>
              <a:rPr lang="en-US" sz="3200" dirty="0"/>
              <a:t>A Global Flood</a:t>
            </a:r>
          </a:p>
        </p:txBody>
      </p:sp>
      <p:sp>
        <p:nvSpPr>
          <p:cNvPr id="5" name="Content Placeholder 4"/>
          <p:cNvSpPr>
            <a:spLocks noGrp="1"/>
          </p:cNvSpPr>
          <p:nvPr>
            <p:ph sz="half" idx="1"/>
          </p:nvPr>
        </p:nvSpPr>
        <p:spPr/>
        <p:txBody>
          <a:bodyPr>
            <a:normAutofit/>
          </a:bodyPr>
          <a:lstStyle/>
          <a:p>
            <a:r>
              <a:rPr lang="en-US" dirty="0">
                <a:solidFill>
                  <a:schemeClr val="accent1"/>
                </a:solidFill>
              </a:rPr>
              <a:t>For in six days the Lord</a:t>
            </a:r>
          </a:p>
          <a:p>
            <a:r>
              <a:rPr lang="en-US" dirty="0">
                <a:solidFill>
                  <a:srgbClr val="FF0000"/>
                </a:solidFill>
              </a:rPr>
              <a:t>Made</a:t>
            </a:r>
            <a:r>
              <a:rPr lang="en-US" dirty="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 the</a:t>
            </a:r>
          </a:p>
          <a:p>
            <a:r>
              <a:rPr lang="en-US" dirty="0">
                <a:solidFill>
                  <a:srgbClr val="00B050"/>
                </a:solidFill>
              </a:rPr>
              <a:t>Earth</a:t>
            </a:r>
            <a:r>
              <a:rPr lang="en-US" dirty="0">
                <a:solidFill>
                  <a:schemeClr val="bg1"/>
                </a:solidFill>
              </a:rPr>
              <a:t>, the</a:t>
            </a:r>
          </a:p>
          <a:p>
            <a:r>
              <a:rPr lang="en-US" dirty="0">
                <a:solidFill>
                  <a:schemeClr val="accent2"/>
                </a:solidFill>
              </a:rPr>
              <a:t>Seas</a:t>
            </a:r>
            <a:r>
              <a:rPr lang="en-US" dirty="0"/>
              <a:t> </a:t>
            </a:r>
            <a:r>
              <a:rPr lang="en-US" dirty="0">
                <a:solidFill>
                  <a:schemeClr val="bg1"/>
                </a:solidFill>
              </a:rPr>
              <a:t>and </a:t>
            </a:r>
            <a:endParaRPr lang="en-US" dirty="0" smtClean="0">
              <a:solidFill>
                <a:schemeClr val="bg1"/>
              </a:solidFill>
            </a:endParaRPr>
          </a:p>
          <a:p>
            <a:r>
              <a:rPr lang="en-US" dirty="0" smtClean="0">
                <a:solidFill>
                  <a:srgbClr val="FFC000"/>
                </a:solidFill>
              </a:rPr>
              <a:t>all </a:t>
            </a:r>
            <a:r>
              <a:rPr lang="en-US" dirty="0">
                <a:solidFill>
                  <a:srgbClr val="FFC000"/>
                </a:solidFill>
              </a:rPr>
              <a:t>that is in them</a:t>
            </a:r>
          </a:p>
          <a:p>
            <a:endParaRPr lang="en-US" dirty="0" smtClean="0"/>
          </a:p>
        </p:txBody>
      </p:sp>
      <p:sp>
        <p:nvSpPr>
          <p:cNvPr id="6" name="Content Placeholder 5"/>
          <p:cNvSpPr>
            <a:spLocks noGrp="1"/>
          </p:cNvSpPr>
          <p:nvPr>
            <p:ph sz="half" idx="2"/>
          </p:nvPr>
        </p:nvSpPr>
        <p:spPr/>
        <p:txBody>
          <a:bodyPr>
            <a:normAutofit/>
          </a:bodyPr>
          <a:lstStyle/>
          <a:p>
            <a:r>
              <a:rPr lang="en-US" dirty="0">
                <a:solidFill>
                  <a:schemeClr val="accent1"/>
                </a:solidFill>
              </a:rPr>
              <a:t>Worship him who</a:t>
            </a:r>
          </a:p>
          <a:p>
            <a:endParaRPr lang="en-US" dirty="0" smtClean="0">
              <a:solidFill>
                <a:srgbClr val="FF0000"/>
              </a:solidFill>
            </a:endParaRPr>
          </a:p>
          <a:p>
            <a:r>
              <a:rPr lang="en-US" dirty="0" smtClean="0">
                <a:solidFill>
                  <a:srgbClr val="FF0000"/>
                </a:solidFill>
              </a:rPr>
              <a:t>Made</a:t>
            </a:r>
            <a:r>
              <a:rPr lang="en-US" dirty="0" smtClean="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a:t>
            </a:r>
          </a:p>
          <a:p>
            <a:r>
              <a:rPr lang="en-US" dirty="0">
                <a:solidFill>
                  <a:srgbClr val="00B050"/>
                </a:solidFill>
              </a:rPr>
              <a:t>Earth </a:t>
            </a:r>
            <a:r>
              <a:rPr lang="en-US" dirty="0">
                <a:solidFill>
                  <a:schemeClr val="bg1"/>
                </a:solidFill>
              </a:rPr>
              <a:t>and </a:t>
            </a:r>
          </a:p>
          <a:p>
            <a:r>
              <a:rPr lang="en-US" dirty="0">
                <a:solidFill>
                  <a:schemeClr val="accent2"/>
                </a:solidFill>
              </a:rPr>
              <a:t>Sea </a:t>
            </a:r>
            <a:r>
              <a:rPr lang="en-US" dirty="0">
                <a:solidFill>
                  <a:schemeClr val="bg1"/>
                </a:solidFill>
              </a:rPr>
              <a:t>and </a:t>
            </a:r>
            <a:endParaRPr lang="en-US" dirty="0" smtClean="0">
              <a:solidFill>
                <a:schemeClr val="bg1"/>
              </a:solidFill>
            </a:endParaRPr>
          </a:p>
          <a:p>
            <a:r>
              <a:rPr lang="en-US" dirty="0" smtClean="0">
                <a:solidFill>
                  <a:srgbClr val="FFC000"/>
                </a:solidFill>
              </a:rPr>
              <a:t>Springs [or fountains] </a:t>
            </a:r>
            <a:r>
              <a:rPr lang="en-US" dirty="0">
                <a:solidFill>
                  <a:srgbClr val="FFC000"/>
                </a:solidFill>
              </a:rPr>
              <a:t>of waters</a:t>
            </a:r>
          </a:p>
          <a:p>
            <a:endParaRPr lang="en-US" dirty="0"/>
          </a:p>
        </p:txBody>
      </p:sp>
      <p:sp>
        <p:nvSpPr>
          <p:cNvPr id="2" name="Rectangle 1"/>
          <p:cNvSpPr/>
          <p:nvPr/>
        </p:nvSpPr>
        <p:spPr>
          <a:xfrm>
            <a:off x="4322572" y="2967335"/>
            <a:ext cx="498855" cy="923330"/>
          </a:xfrm>
          <a:prstGeom prst="rect">
            <a:avLst/>
          </a:prstGeom>
          <a:noFill/>
        </p:spPr>
        <p:txBody>
          <a:bodyPr wrap="none" lIns="91440" tIns="45720" rIns="91440" bIns="45720">
            <a:spAutoFit/>
          </a:bodyPr>
          <a:lstStyle/>
          <a:p>
            <a:pPr algn="ctr"/>
            <a:r>
              <a:rPr lang="en-US"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endParaRPr 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extLst>
      <p:ext uri="{BB962C8B-B14F-4D97-AF65-F5344CB8AC3E}">
        <p14:creationId xmlns:p14="http://schemas.microsoft.com/office/powerpoint/2010/main" val="7782719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sz="half" idx="1"/>
          </p:nvPr>
        </p:nvSpPr>
        <p:spPr/>
        <p:txBody>
          <a:bodyPr>
            <a:normAutofit/>
          </a:bodyPr>
          <a:lstStyle/>
          <a:p>
            <a:r>
              <a:rPr lang="en-US" dirty="0">
                <a:solidFill>
                  <a:schemeClr val="accent1"/>
                </a:solidFill>
              </a:rPr>
              <a:t>For in six days the Lord</a:t>
            </a:r>
          </a:p>
          <a:p>
            <a:r>
              <a:rPr lang="en-US" dirty="0">
                <a:solidFill>
                  <a:srgbClr val="FF0000"/>
                </a:solidFill>
              </a:rPr>
              <a:t>Made</a:t>
            </a:r>
            <a:r>
              <a:rPr lang="en-US" dirty="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 the</a:t>
            </a:r>
          </a:p>
          <a:p>
            <a:r>
              <a:rPr lang="en-US" dirty="0">
                <a:solidFill>
                  <a:srgbClr val="00B050"/>
                </a:solidFill>
              </a:rPr>
              <a:t>Earth</a:t>
            </a:r>
            <a:r>
              <a:rPr lang="en-US" dirty="0">
                <a:solidFill>
                  <a:schemeClr val="bg1"/>
                </a:solidFill>
              </a:rPr>
              <a:t>, the</a:t>
            </a:r>
          </a:p>
          <a:p>
            <a:r>
              <a:rPr lang="en-US" dirty="0">
                <a:solidFill>
                  <a:schemeClr val="accent2"/>
                </a:solidFill>
              </a:rPr>
              <a:t>Seas</a:t>
            </a:r>
            <a:r>
              <a:rPr lang="en-US" dirty="0"/>
              <a:t> </a:t>
            </a:r>
            <a:r>
              <a:rPr lang="en-US" dirty="0">
                <a:solidFill>
                  <a:schemeClr val="bg1"/>
                </a:solidFill>
              </a:rPr>
              <a:t>and </a:t>
            </a:r>
            <a:endParaRPr lang="en-US" dirty="0" smtClean="0">
              <a:solidFill>
                <a:schemeClr val="bg1"/>
              </a:solidFill>
            </a:endParaRPr>
          </a:p>
          <a:p>
            <a:r>
              <a:rPr lang="en-US" dirty="0" smtClean="0">
                <a:solidFill>
                  <a:srgbClr val="FFC000"/>
                </a:solidFill>
              </a:rPr>
              <a:t>all </a:t>
            </a:r>
            <a:r>
              <a:rPr lang="en-US" dirty="0">
                <a:solidFill>
                  <a:srgbClr val="FFC000"/>
                </a:solidFill>
              </a:rPr>
              <a:t>that is in them</a:t>
            </a:r>
          </a:p>
          <a:p>
            <a:endParaRPr lang="en-US" dirty="0" smtClean="0"/>
          </a:p>
        </p:txBody>
      </p:sp>
      <p:sp>
        <p:nvSpPr>
          <p:cNvPr id="6" name="Content Placeholder 5"/>
          <p:cNvSpPr>
            <a:spLocks noGrp="1"/>
          </p:cNvSpPr>
          <p:nvPr>
            <p:ph sz="half" idx="2"/>
          </p:nvPr>
        </p:nvSpPr>
        <p:spPr/>
        <p:txBody>
          <a:bodyPr>
            <a:normAutofit/>
          </a:bodyPr>
          <a:lstStyle/>
          <a:p>
            <a:r>
              <a:rPr lang="en-US" dirty="0">
                <a:solidFill>
                  <a:schemeClr val="accent1"/>
                </a:solidFill>
              </a:rPr>
              <a:t>Worship him who</a:t>
            </a:r>
          </a:p>
          <a:p>
            <a:endParaRPr lang="en-US" dirty="0" smtClean="0">
              <a:solidFill>
                <a:srgbClr val="FF0000"/>
              </a:solidFill>
            </a:endParaRPr>
          </a:p>
          <a:p>
            <a:r>
              <a:rPr lang="en-US" dirty="0" smtClean="0">
                <a:solidFill>
                  <a:srgbClr val="FF0000"/>
                </a:solidFill>
              </a:rPr>
              <a:t>Made</a:t>
            </a:r>
            <a:r>
              <a:rPr lang="en-US" dirty="0" smtClean="0"/>
              <a:t> </a:t>
            </a:r>
            <a:r>
              <a:rPr lang="en-US" dirty="0">
                <a:solidFill>
                  <a:schemeClr val="bg1"/>
                </a:solidFill>
              </a:rPr>
              <a:t>the</a:t>
            </a:r>
          </a:p>
          <a:p>
            <a:r>
              <a:rPr lang="en-US" dirty="0">
                <a:solidFill>
                  <a:schemeClr val="accent3">
                    <a:lumMod val="60000"/>
                    <a:lumOff val="40000"/>
                  </a:schemeClr>
                </a:solidFill>
              </a:rPr>
              <a:t>Heavens</a:t>
            </a:r>
            <a:r>
              <a:rPr lang="en-US" dirty="0"/>
              <a:t> </a:t>
            </a:r>
            <a:r>
              <a:rPr lang="en-US" dirty="0">
                <a:solidFill>
                  <a:schemeClr val="bg1"/>
                </a:solidFill>
              </a:rPr>
              <a:t>and</a:t>
            </a:r>
          </a:p>
          <a:p>
            <a:r>
              <a:rPr lang="en-US" dirty="0">
                <a:solidFill>
                  <a:srgbClr val="00B050"/>
                </a:solidFill>
              </a:rPr>
              <a:t>Earth </a:t>
            </a:r>
            <a:r>
              <a:rPr lang="en-US" dirty="0">
                <a:solidFill>
                  <a:schemeClr val="bg1"/>
                </a:solidFill>
              </a:rPr>
              <a:t>and </a:t>
            </a:r>
          </a:p>
          <a:p>
            <a:r>
              <a:rPr lang="en-US" dirty="0">
                <a:solidFill>
                  <a:schemeClr val="accent2"/>
                </a:solidFill>
              </a:rPr>
              <a:t>Sea </a:t>
            </a:r>
            <a:r>
              <a:rPr lang="en-US" dirty="0">
                <a:solidFill>
                  <a:schemeClr val="bg1"/>
                </a:solidFill>
              </a:rPr>
              <a:t>and</a:t>
            </a:r>
            <a:r>
              <a:rPr lang="en-US" dirty="0"/>
              <a:t> </a:t>
            </a:r>
            <a:endParaRPr lang="en-US" dirty="0" smtClean="0"/>
          </a:p>
          <a:p>
            <a:r>
              <a:rPr lang="en-US" dirty="0" smtClean="0">
                <a:solidFill>
                  <a:srgbClr val="FFC000"/>
                </a:solidFill>
              </a:rPr>
              <a:t>Springs [or fountains] </a:t>
            </a:r>
            <a:r>
              <a:rPr lang="en-US" dirty="0">
                <a:solidFill>
                  <a:srgbClr val="FFC000"/>
                </a:solidFill>
              </a:rPr>
              <a:t>of waters</a:t>
            </a:r>
          </a:p>
          <a:p>
            <a:endParaRPr lang="en-US" dirty="0"/>
          </a:p>
        </p:txBody>
      </p:sp>
      <p:sp>
        <p:nvSpPr>
          <p:cNvPr id="2" name="Rectangle 1"/>
          <p:cNvSpPr/>
          <p:nvPr/>
        </p:nvSpPr>
        <p:spPr>
          <a:xfrm>
            <a:off x="4322572" y="2967335"/>
            <a:ext cx="498855" cy="923330"/>
          </a:xfrm>
          <a:prstGeom prst="rect">
            <a:avLst/>
          </a:prstGeom>
          <a:noFill/>
        </p:spPr>
        <p:txBody>
          <a:bodyPr wrap="none" lIns="91440" tIns="45720" rIns="91440" bIns="45720">
            <a:spAutoFit/>
          </a:bodyPr>
          <a:lstStyle/>
          <a:p>
            <a:pPr algn="ctr"/>
            <a:r>
              <a:rPr lang="en-US"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endParaRPr 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10" name="Title 3"/>
          <p:cNvSpPr>
            <a:spLocks noGrp="1"/>
          </p:cNvSpPr>
          <p:nvPr>
            <p:ph type="title"/>
          </p:nvPr>
        </p:nvSpPr>
        <p:spPr>
          <a:xfrm>
            <a:off x="502920" y="4985590"/>
            <a:ext cx="8183880" cy="1051560"/>
          </a:xfrm>
        </p:spPr>
        <p:txBody>
          <a:bodyPr>
            <a:noAutofit/>
          </a:bodyPr>
          <a:lstStyle/>
          <a:p>
            <a:r>
              <a:rPr lang="en-US" sz="3200" dirty="0"/>
              <a:t>Implication #4</a:t>
            </a:r>
            <a:br>
              <a:rPr lang="en-US" sz="3200" dirty="0"/>
            </a:br>
            <a:r>
              <a:rPr lang="en-US" sz="3200" dirty="0"/>
              <a:t>A Global </a:t>
            </a:r>
            <a:r>
              <a:rPr lang="en-US" sz="3200" dirty="0" smtClean="0"/>
              <a:t>Flood—A Warning?</a:t>
            </a:r>
            <a:endParaRPr lang="en-US" sz="3200" dirty="0"/>
          </a:p>
        </p:txBody>
      </p:sp>
    </p:spTree>
    <p:extLst>
      <p:ext uri="{BB962C8B-B14F-4D97-AF65-F5344CB8AC3E}">
        <p14:creationId xmlns:p14="http://schemas.microsoft.com/office/powerpoint/2010/main" val="664684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 #5</a:t>
            </a:r>
            <a:br>
              <a:rPr lang="en-US" dirty="0" smtClean="0"/>
            </a:br>
            <a:r>
              <a:rPr lang="en-US" dirty="0" smtClean="0"/>
              <a:t>Character of God</a:t>
            </a:r>
            <a:endParaRPr lang="en-US" dirty="0"/>
          </a:p>
        </p:txBody>
      </p:sp>
      <p:sp>
        <p:nvSpPr>
          <p:cNvPr id="5" name="Content Placeholder 4"/>
          <p:cNvSpPr>
            <a:spLocks noGrp="1"/>
          </p:cNvSpPr>
          <p:nvPr>
            <p:ph idx="1"/>
          </p:nvPr>
        </p:nvSpPr>
        <p:spPr/>
        <p:txBody>
          <a:bodyPr/>
          <a:lstStyle/>
          <a:p>
            <a:pPr marL="18288" indent="0">
              <a:buNone/>
            </a:pPr>
            <a:r>
              <a:rPr lang="en-US" dirty="0" smtClean="0">
                <a:solidFill>
                  <a:schemeClr val="bg1"/>
                </a:solidFill>
              </a:rPr>
              <a:t>A rapid creation and a global flood directly safeguard God’s goodness by removing from Him any responsibility for producing life-forms through an evolutionary process.</a:t>
            </a:r>
            <a:endParaRPr lang="en-US" dirty="0">
              <a:solidFill>
                <a:schemeClr val="bg1"/>
              </a:solidFill>
            </a:endParaRPr>
          </a:p>
        </p:txBody>
      </p:sp>
    </p:spTree>
    <p:extLst>
      <p:ext uri="{BB962C8B-B14F-4D97-AF65-F5344CB8AC3E}">
        <p14:creationId xmlns:p14="http://schemas.microsoft.com/office/powerpoint/2010/main" val="418228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Implication #6--Hermeneutics</a:t>
            </a:r>
            <a:endParaRPr lang="en-US" dirty="0"/>
          </a:p>
        </p:txBody>
      </p:sp>
      <p:sp>
        <p:nvSpPr>
          <p:cNvPr id="2" name="Content Placeholder 1"/>
          <p:cNvSpPr>
            <a:spLocks noGrp="1"/>
          </p:cNvSpPr>
          <p:nvPr>
            <p:ph idx="1"/>
          </p:nvPr>
        </p:nvSpPr>
        <p:spPr/>
        <p:txBody>
          <a:bodyPr/>
          <a:lstStyle/>
          <a:p>
            <a:pPr marL="18288" indent="0">
              <a:buNone/>
            </a:pPr>
            <a:r>
              <a:rPr lang="en-US" dirty="0" smtClean="0">
                <a:solidFill>
                  <a:schemeClr val="bg1"/>
                </a:solidFill>
              </a:rPr>
              <a:t>None other than the resurrected Lord, Himself, interprets Genesis 1 literally.</a:t>
            </a:r>
          </a:p>
          <a:p>
            <a:pPr marL="18288" indent="0">
              <a:buNone/>
            </a:pPr>
            <a:endParaRPr lang="en-US" dirty="0">
              <a:solidFill>
                <a:schemeClr val="bg1"/>
              </a:solidFill>
            </a:endParaRPr>
          </a:p>
          <a:p>
            <a:pPr marL="18288" indent="0">
              <a:buNone/>
            </a:pPr>
            <a:r>
              <a:rPr lang="en-US" dirty="0" smtClean="0">
                <a:solidFill>
                  <a:schemeClr val="bg1"/>
                </a:solidFill>
              </a:rPr>
              <a:t>This reminds us of the important hermeneutical principle—interpret the Bible literally and historically when called for by the text.</a:t>
            </a:r>
            <a:endParaRPr lang="en-US" dirty="0">
              <a:solidFill>
                <a:schemeClr val="bg1"/>
              </a:solidFill>
            </a:endParaRPr>
          </a:p>
        </p:txBody>
      </p:sp>
    </p:spTree>
    <p:custDataLst>
      <p:tags r:id="rId1"/>
    </p:custDataLst>
    <p:extLst>
      <p:ext uri="{BB962C8B-B14F-4D97-AF65-F5344CB8AC3E}">
        <p14:creationId xmlns:p14="http://schemas.microsoft.com/office/powerpoint/2010/main" val="35860836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Implication #7--Postmodernism</a:t>
            </a:r>
            <a:endParaRPr lang="en-US" dirty="0"/>
          </a:p>
        </p:txBody>
      </p:sp>
      <p:sp>
        <p:nvSpPr>
          <p:cNvPr id="2" name="Content Placeholder 1"/>
          <p:cNvSpPr>
            <a:spLocks noGrp="1"/>
          </p:cNvSpPr>
          <p:nvPr>
            <p:ph idx="1"/>
          </p:nvPr>
        </p:nvSpPr>
        <p:spPr/>
        <p:txBody>
          <a:bodyPr>
            <a:normAutofit/>
          </a:bodyPr>
          <a:lstStyle/>
          <a:p>
            <a:pPr marL="18288" indent="0">
              <a:buNone/>
            </a:pPr>
            <a:r>
              <a:rPr lang="en-US" dirty="0" smtClean="0">
                <a:solidFill>
                  <a:schemeClr val="bg1"/>
                </a:solidFill>
              </a:rPr>
              <a:t>Postmodernism—objective, unchanging truth might not exist.</a:t>
            </a:r>
          </a:p>
          <a:p>
            <a:pPr marL="18288" indent="0">
              <a:buNone/>
            </a:pPr>
            <a:endParaRPr lang="en-US" dirty="0">
              <a:solidFill>
                <a:schemeClr val="bg1"/>
              </a:solidFill>
            </a:endParaRPr>
          </a:p>
          <a:p>
            <a:pPr marL="18288" indent="0">
              <a:buNone/>
            </a:pPr>
            <a:r>
              <a:rPr lang="en-US" dirty="0" smtClean="0">
                <a:solidFill>
                  <a:schemeClr val="bg1"/>
                </a:solidFill>
              </a:rPr>
              <a:t>The specific creation worldview being valid until the coming of Christ affirms that overarching truth is indeed possible.</a:t>
            </a:r>
          </a:p>
          <a:p>
            <a:pPr marL="18288" indent="0">
              <a:buNone/>
            </a:pPr>
            <a:endParaRPr lang="en-US" dirty="0">
              <a:solidFill>
                <a:schemeClr val="bg1"/>
              </a:solidFill>
            </a:endParaRPr>
          </a:p>
        </p:txBody>
      </p:sp>
    </p:spTree>
    <p:custDataLst>
      <p:tags r:id="rId1"/>
    </p:custDataLst>
    <p:extLst>
      <p:ext uri="{BB962C8B-B14F-4D97-AF65-F5344CB8AC3E}">
        <p14:creationId xmlns:p14="http://schemas.microsoft.com/office/powerpoint/2010/main" val="9798642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Implication #8--Epistemology</a:t>
            </a:r>
            <a:endParaRPr lang="en-US" dirty="0"/>
          </a:p>
        </p:txBody>
      </p:sp>
      <p:sp>
        <p:nvSpPr>
          <p:cNvPr id="4" name="Text Placeholder 3"/>
          <p:cNvSpPr>
            <a:spLocks noGrp="1"/>
          </p:cNvSpPr>
          <p:nvPr>
            <p:ph type="body" idx="1"/>
          </p:nvPr>
        </p:nvSpPr>
        <p:spPr/>
        <p:txBody>
          <a:bodyPr/>
          <a:lstStyle/>
          <a:p>
            <a:r>
              <a:rPr lang="en-US" dirty="0" smtClean="0">
                <a:solidFill>
                  <a:schemeClr val="accent1"/>
                </a:solidFill>
              </a:rPr>
              <a:t>Referential</a:t>
            </a:r>
            <a:endParaRPr lang="en-US" dirty="0">
              <a:solidFill>
                <a:schemeClr val="accent1"/>
              </a:solidFill>
            </a:endParaRPr>
          </a:p>
        </p:txBody>
      </p:sp>
      <p:sp>
        <p:nvSpPr>
          <p:cNvPr id="6" name="Text Placeholder 5"/>
          <p:cNvSpPr>
            <a:spLocks noGrp="1"/>
          </p:cNvSpPr>
          <p:nvPr>
            <p:ph type="body" sz="half" idx="3"/>
          </p:nvPr>
        </p:nvSpPr>
        <p:spPr/>
        <p:txBody>
          <a:bodyPr/>
          <a:lstStyle/>
          <a:p>
            <a:r>
              <a:rPr lang="en-US" dirty="0" err="1" smtClean="0">
                <a:solidFill>
                  <a:schemeClr val="accent1"/>
                </a:solidFill>
              </a:rPr>
              <a:t>Expressivist</a:t>
            </a:r>
            <a:endParaRPr lang="en-US" dirty="0">
              <a:solidFill>
                <a:schemeClr val="accent1"/>
              </a:solidFill>
            </a:endParaRPr>
          </a:p>
        </p:txBody>
      </p:sp>
      <p:sp>
        <p:nvSpPr>
          <p:cNvPr id="5" name="Content Placeholder 4"/>
          <p:cNvSpPr>
            <a:spLocks noGrp="1"/>
          </p:cNvSpPr>
          <p:nvPr>
            <p:ph sz="quarter" idx="2"/>
          </p:nvPr>
        </p:nvSpPr>
        <p:spPr/>
        <p:txBody>
          <a:bodyPr/>
          <a:lstStyle/>
          <a:p>
            <a:pPr marL="18288" indent="0">
              <a:buNone/>
            </a:pPr>
            <a:r>
              <a:rPr lang="en-US" dirty="0" smtClean="0">
                <a:solidFill>
                  <a:schemeClr val="bg1"/>
                </a:solidFill>
              </a:rPr>
              <a:t>Religious language refers to natural world</a:t>
            </a:r>
          </a:p>
          <a:p>
            <a:pPr marL="18288" indent="0">
              <a:buNone/>
            </a:pPr>
            <a:endParaRPr lang="en-US" dirty="0"/>
          </a:p>
          <a:p>
            <a:pPr marL="18288" indent="0">
              <a:buNone/>
            </a:pPr>
            <a:endParaRPr lang="en-US" dirty="0" smtClean="0"/>
          </a:p>
          <a:p>
            <a:pPr marL="18288" indent="0">
              <a:buNone/>
            </a:pPr>
            <a:r>
              <a:rPr lang="en-US" dirty="0" smtClean="0">
                <a:solidFill>
                  <a:schemeClr val="bg1"/>
                </a:solidFill>
              </a:rPr>
              <a:t>Conflict is possible</a:t>
            </a:r>
            <a:endParaRPr lang="en-US" dirty="0">
              <a:solidFill>
                <a:schemeClr val="bg1"/>
              </a:solidFill>
            </a:endParaRPr>
          </a:p>
        </p:txBody>
      </p:sp>
      <p:sp>
        <p:nvSpPr>
          <p:cNvPr id="7" name="Content Placeholder 6"/>
          <p:cNvSpPr>
            <a:spLocks noGrp="1"/>
          </p:cNvSpPr>
          <p:nvPr>
            <p:ph sz="quarter" idx="4"/>
          </p:nvPr>
        </p:nvSpPr>
        <p:spPr/>
        <p:txBody>
          <a:bodyPr/>
          <a:lstStyle/>
          <a:p>
            <a:pPr marL="18288" indent="0">
              <a:buNone/>
            </a:pPr>
            <a:r>
              <a:rPr lang="en-US" dirty="0" smtClean="0">
                <a:solidFill>
                  <a:schemeClr val="bg1"/>
                </a:solidFill>
              </a:rPr>
              <a:t>Religious language may not refer to the natural world.</a:t>
            </a:r>
          </a:p>
          <a:p>
            <a:pPr marL="18288" indent="0">
              <a:buNone/>
            </a:pPr>
            <a:endParaRPr lang="en-US" dirty="0">
              <a:solidFill>
                <a:schemeClr val="bg1"/>
              </a:solidFill>
            </a:endParaRPr>
          </a:p>
          <a:p>
            <a:pPr marL="18288" indent="0">
              <a:buNone/>
            </a:pPr>
            <a:r>
              <a:rPr lang="en-US" dirty="0" smtClean="0">
                <a:solidFill>
                  <a:schemeClr val="bg1"/>
                </a:solidFill>
              </a:rPr>
              <a:t>Removes the possibility of conflict</a:t>
            </a:r>
            <a:endParaRPr lang="en-US" dirty="0">
              <a:solidFill>
                <a:schemeClr val="bg1"/>
              </a:solidFill>
            </a:endParaRPr>
          </a:p>
        </p:txBody>
      </p:sp>
    </p:spTree>
    <p:custDataLst>
      <p:tags r:id="rId1"/>
    </p:custDataLst>
    <p:extLst>
      <p:ext uri="{BB962C8B-B14F-4D97-AF65-F5344CB8AC3E}">
        <p14:creationId xmlns:p14="http://schemas.microsoft.com/office/powerpoint/2010/main" val="39025003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Conclusion</a:t>
            </a:r>
            <a:endParaRPr lang="en-US" dirty="0"/>
          </a:p>
        </p:txBody>
      </p:sp>
      <p:sp>
        <p:nvSpPr>
          <p:cNvPr id="7" name="Content Placeholder 6"/>
          <p:cNvSpPr>
            <a:spLocks noGrp="1"/>
          </p:cNvSpPr>
          <p:nvPr>
            <p:ph idx="1"/>
          </p:nvPr>
        </p:nvSpPr>
        <p:spPr/>
        <p:txBody>
          <a:bodyPr/>
          <a:lstStyle/>
          <a:p>
            <a:r>
              <a:rPr lang="en-US" dirty="0" smtClean="0">
                <a:solidFill>
                  <a:schemeClr val="bg1"/>
                </a:solidFill>
              </a:rPr>
              <a:t>The eight implications show how verse 7 provides a powerful basis for a new, unparalleled Christian unity of several dimensions.</a:t>
            </a:r>
          </a:p>
          <a:p>
            <a:endParaRPr lang="en-US" dirty="0" smtClean="0">
              <a:solidFill>
                <a:schemeClr val="bg1"/>
              </a:solidFill>
            </a:endParaRPr>
          </a:p>
          <a:p>
            <a:r>
              <a:rPr lang="en-US" dirty="0" smtClean="0">
                <a:solidFill>
                  <a:schemeClr val="bg1"/>
                </a:solidFill>
              </a:rPr>
              <a:t>The acceptance and implementation of these implications can unify Christian theology and scientific research in profound and healing ways.</a:t>
            </a:r>
            <a:endParaRPr lang="en-US" dirty="0">
              <a:solidFill>
                <a:schemeClr val="bg1"/>
              </a:solidFill>
            </a:endParaRPr>
          </a:p>
        </p:txBody>
      </p:sp>
    </p:spTree>
    <p:custDataLst>
      <p:tags r:id="rId1"/>
    </p:custDataLst>
    <p:extLst>
      <p:ext uri="{BB962C8B-B14F-4D97-AF65-F5344CB8AC3E}">
        <p14:creationId xmlns:p14="http://schemas.microsoft.com/office/powerpoint/2010/main" val="10763075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fontScale="92500"/>
          </a:bodyPr>
          <a:lstStyle/>
          <a:p>
            <a:r>
              <a:rPr lang="en-US" dirty="0">
                <a:solidFill>
                  <a:schemeClr val="bg1"/>
                </a:solidFill>
              </a:rPr>
              <a:t>“For in six days the Lord made the heavens and the earth, the sea,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made heaven and earth, the sea and springs of water.”  Revelation 14:7</a:t>
            </a:r>
          </a:p>
          <a:p>
            <a:endParaRPr lang="en-US" dirty="0"/>
          </a:p>
        </p:txBody>
      </p:sp>
      <p:sp>
        <p:nvSpPr>
          <p:cNvPr id="8" name="Curved Up Arrow 7"/>
          <p:cNvSpPr/>
          <p:nvPr/>
        </p:nvSpPr>
        <p:spPr>
          <a:xfrm rot="10648098">
            <a:off x="2843397" y="115671"/>
            <a:ext cx="2401739" cy="62649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41945415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Conclusion</a:t>
            </a:r>
            <a:endParaRPr lang="en-US" dirty="0"/>
          </a:p>
        </p:txBody>
      </p:sp>
      <p:sp>
        <p:nvSpPr>
          <p:cNvPr id="7" name="Content Placeholder 6"/>
          <p:cNvSpPr>
            <a:spLocks noGrp="1"/>
          </p:cNvSpPr>
          <p:nvPr>
            <p:ph idx="1"/>
          </p:nvPr>
        </p:nvSpPr>
        <p:spPr/>
        <p:txBody>
          <a:bodyPr/>
          <a:lstStyle/>
          <a:p>
            <a:r>
              <a:rPr lang="en-US" dirty="0" smtClean="0">
                <a:solidFill>
                  <a:schemeClr val="bg1"/>
                </a:solidFill>
              </a:rPr>
              <a:t>Revelation 14:7 can serve as the cosmological North Star for Christian theological, scientific, and spiritual unity in a postmodern era.  The passage enables us to know, trust, and worship the immeasurably loving God who in six days created the “heaven, and earth, the sea, and the fountains of water.”</a:t>
            </a:r>
            <a:endParaRPr lang="en-US" dirty="0">
              <a:solidFill>
                <a:schemeClr val="bg1"/>
              </a:solidFill>
            </a:endParaRPr>
          </a:p>
        </p:txBody>
      </p:sp>
    </p:spTree>
    <p:extLst>
      <p:ext uri="{BB962C8B-B14F-4D97-AF65-F5344CB8AC3E}">
        <p14:creationId xmlns:p14="http://schemas.microsoft.com/office/powerpoint/2010/main" val="19876237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smtClean="0"/>
              <a:t>Epilogue</a:t>
            </a:r>
            <a:endParaRPr lang="en-US" sz="4400" dirty="0"/>
          </a:p>
        </p:txBody>
      </p:sp>
      <p:sp>
        <p:nvSpPr>
          <p:cNvPr id="8" name="Content Placeholder 7"/>
          <p:cNvSpPr>
            <a:spLocks noGrp="1"/>
          </p:cNvSpPr>
          <p:nvPr>
            <p:ph idx="1"/>
          </p:nvPr>
        </p:nvSpPr>
        <p:spPr/>
        <p:txBody>
          <a:bodyPr/>
          <a:lstStyle/>
          <a:p>
            <a:r>
              <a:rPr lang="en-US" dirty="0" smtClean="0">
                <a:solidFill>
                  <a:schemeClr val="bg1"/>
                </a:solidFill>
              </a:rPr>
              <a:t>“The Final Deception:  An Evil, Counterfeit Trinity Is Now Making Ready for War,” by Jon Paulien in the </a:t>
            </a:r>
            <a:r>
              <a:rPr lang="en-US" i="1" dirty="0" smtClean="0">
                <a:solidFill>
                  <a:schemeClr val="bg1"/>
                </a:solidFill>
              </a:rPr>
              <a:t>Adventist Review</a:t>
            </a:r>
            <a:endParaRPr lang="en-US" dirty="0">
              <a:solidFill>
                <a:schemeClr val="bg1"/>
              </a:solidFill>
            </a:endParaRPr>
          </a:p>
        </p:txBody>
      </p:sp>
    </p:spTree>
    <p:extLst>
      <p:ext uri="{BB962C8B-B14F-4D97-AF65-F5344CB8AC3E}">
        <p14:creationId xmlns:p14="http://schemas.microsoft.com/office/powerpoint/2010/main" val="5935762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Epilogue</a:t>
            </a:r>
            <a:endParaRPr lang="en-US" dirty="0"/>
          </a:p>
        </p:txBody>
      </p:sp>
      <p:sp>
        <p:nvSpPr>
          <p:cNvPr id="2" name="Content Placeholder 1"/>
          <p:cNvSpPr>
            <a:spLocks noGrp="1"/>
          </p:cNvSpPr>
          <p:nvPr>
            <p:ph idx="1"/>
          </p:nvPr>
        </p:nvSpPr>
        <p:spPr/>
        <p:txBody>
          <a:bodyPr/>
          <a:lstStyle/>
          <a:p>
            <a:r>
              <a:rPr lang="en-US" dirty="0" smtClean="0">
                <a:solidFill>
                  <a:schemeClr val="bg1"/>
                </a:solidFill>
              </a:rPr>
              <a:t>Linking the plague of frogs in Egypt (the magician’s final deception) with Revelation 16, Pauline suggests that an end-time trio will seek to counterfeit God’s end-time message</a:t>
            </a:r>
            <a:endParaRPr lang="en-US" dirty="0">
              <a:solidFill>
                <a:schemeClr val="bg1"/>
              </a:solidFill>
            </a:endParaRPr>
          </a:p>
        </p:txBody>
      </p:sp>
    </p:spTree>
    <p:extLst>
      <p:ext uri="{BB962C8B-B14F-4D97-AF65-F5344CB8AC3E}">
        <p14:creationId xmlns:p14="http://schemas.microsoft.com/office/powerpoint/2010/main" val="28256735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Epilogue</a:t>
            </a:r>
            <a:endParaRPr lang="en-US" dirty="0"/>
          </a:p>
        </p:txBody>
      </p:sp>
      <p:sp>
        <p:nvSpPr>
          <p:cNvPr id="2" name="Content Placeholder 1"/>
          <p:cNvSpPr>
            <a:spLocks noGrp="1"/>
          </p:cNvSpPr>
          <p:nvPr>
            <p:ph idx="1"/>
          </p:nvPr>
        </p:nvSpPr>
        <p:spPr/>
        <p:txBody>
          <a:bodyPr>
            <a:normAutofit lnSpcReduction="10000"/>
          </a:bodyPr>
          <a:lstStyle/>
          <a:p>
            <a:r>
              <a:rPr lang="en-US" dirty="0" smtClean="0">
                <a:solidFill>
                  <a:schemeClr val="bg1"/>
                </a:solidFill>
              </a:rPr>
              <a:t>Paulien suggests that the end-time encounter between the two groups of ideas will be “a battle between the Scriptures and perception, between reality as experienced by the five senses, and ultimate reality as revealed by God Himself.”  It “will be a battle between two truth systems:  one will be confirmed scientifically; the other will be confirmed only by Scripture.”</a:t>
            </a:r>
            <a:endParaRPr lang="en-US" dirty="0">
              <a:solidFill>
                <a:schemeClr val="bg1"/>
              </a:solidFill>
            </a:endParaRPr>
          </a:p>
        </p:txBody>
      </p:sp>
    </p:spTree>
    <p:extLst>
      <p:ext uri="{BB962C8B-B14F-4D97-AF65-F5344CB8AC3E}">
        <p14:creationId xmlns:p14="http://schemas.microsoft.com/office/powerpoint/2010/main" val="36465455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Epilogue</a:t>
            </a:r>
            <a:endParaRPr lang="en-US" dirty="0"/>
          </a:p>
        </p:txBody>
      </p:sp>
      <p:sp>
        <p:nvSpPr>
          <p:cNvPr id="2" name="Content Placeholder 1"/>
          <p:cNvSpPr>
            <a:spLocks noGrp="1"/>
          </p:cNvSpPr>
          <p:nvPr>
            <p:ph idx="1"/>
          </p:nvPr>
        </p:nvSpPr>
        <p:spPr/>
        <p:txBody>
          <a:bodyPr/>
          <a:lstStyle/>
          <a:p>
            <a:r>
              <a:rPr lang="en-US" dirty="0" smtClean="0">
                <a:solidFill>
                  <a:schemeClr val="bg1"/>
                </a:solidFill>
              </a:rPr>
              <a:t>End-time believers may have to rely wholly upon the Word of God not only regarding matters such as the state of the dead, but also a wider circle of issues such as the method of creation and the historicity of the biblical flood.</a:t>
            </a:r>
            <a:endParaRPr lang="en-US" dirty="0">
              <a:solidFill>
                <a:schemeClr val="bg1"/>
              </a:solidFill>
            </a:endParaRPr>
          </a:p>
        </p:txBody>
      </p:sp>
    </p:spTree>
    <p:extLst>
      <p:ext uri="{BB962C8B-B14F-4D97-AF65-F5344CB8AC3E}">
        <p14:creationId xmlns:p14="http://schemas.microsoft.com/office/powerpoint/2010/main" val="4203122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47800"/>
            <a:ext cx="7772400" cy="1828800"/>
          </a:xfrm>
        </p:spPr>
        <p:txBody>
          <a:bodyPr>
            <a:normAutofit fontScale="90000"/>
          </a:bodyPr>
          <a:lstStyle/>
          <a:p>
            <a:r>
              <a:rPr lang="en-US" dirty="0" smtClean="0"/>
              <a:t>Revelation 14:7</a:t>
            </a:r>
            <a:br>
              <a:rPr lang="en-US" dirty="0" smtClean="0"/>
            </a:br>
            <a:r>
              <a:rPr lang="en-US" sz="5400" dirty="0" smtClean="0"/>
              <a:t>An Angel’s Worldview</a:t>
            </a:r>
            <a:endParaRPr lang="en-US" sz="5400" dirty="0"/>
          </a:p>
        </p:txBody>
      </p:sp>
      <p:sp>
        <p:nvSpPr>
          <p:cNvPr id="3" name="Subtitle 2"/>
          <p:cNvSpPr>
            <a:spLocks noGrp="1"/>
          </p:cNvSpPr>
          <p:nvPr>
            <p:ph type="subTitle" idx="1"/>
          </p:nvPr>
        </p:nvSpPr>
        <p:spPr>
          <a:xfrm>
            <a:off x="2133600" y="3375490"/>
            <a:ext cx="6172200" cy="1501309"/>
          </a:xfrm>
        </p:spPr>
        <p:txBody>
          <a:bodyPr>
            <a:normAutofit/>
          </a:bodyPr>
          <a:lstStyle/>
          <a:p>
            <a:r>
              <a:rPr lang="en-US" dirty="0" smtClean="0"/>
              <a:t>John T. Baldwin</a:t>
            </a:r>
          </a:p>
          <a:p>
            <a:r>
              <a:rPr lang="en-US" i="1" dirty="0" smtClean="0"/>
              <a:t>Creation, Catastrophe, &amp; Calvary</a:t>
            </a:r>
          </a:p>
          <a:p>
            <a:r>
              <a:rPr lang="en-US" i="1" dirty="0" smtClean="0"/>
              <a:t>Why a Global Flood Is Vital to the Doctrine of Atonement</a:t>
            </a:r>
            <a:endParaRPr lang="en-US" i="1" dirty="0"/>
          </a:p>
        </p:txBody>
      </p:sp>
    </p:spTree>
    <p:extLst>
      <p:ext uri="{BB962C8B-B14F-4D97-AF65-F5344CB8AC3E}">
        <p14:creationId xmlns:p14="http://schemas.microsoft.com/office/powerpoint/2010/main" val="28998831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ctr">
              <a:buNone/>
            </a:pPr>
            <a:r>
              <a:rPr lang="en-US" dirty="0" smtClean="0">
                <a:solidFill>
                  <a:schemeClr val="bg1"/>
                </a:solidFill>
              </a:rPr>
              <a:t>Summary and Narration:</a:t>
            </a:r>
          </a:p>
          <a:p>
            <a:pPr marL="0" indent="0" algn="ctr">
              <a:buNone/>
            </a:pPr>
            <a:r>
              <a:rPr lang="en-US" dirty="0" smtClean="0">
                <a:solidFill>
                  <a:schemeClr val="bg1"/>
                </a:solidFill>
              </a:rPr>
              <a:t>Carol Raney</a:t>
            </a:r>
          </a:p>
          <a:p>
            <a:pPr marL="0" indent="0" algn="ctr">
              <a:buNone/>
            </a:pPr>
            <a:endParaRPr lang="en-US" dirty="0">
              <a:solidFill>
                <a:schemeClr val="bg1"/>
              </a:solidFill>
            </a:endParaRPr>
          </a:p>
          <a:p>
            <a:pPr marL="0" indent="0" algn="ctr">
              <a:buNone/>
            </a:pPr>
            <a:r>
              <a:rPr lang="en-US" dirty="0" smtClean="0">
                <a:solidFill>
                  <a:schemeClr val="bg1"/>
                </a:solidFill>
              </a:rPr>
              <a:t>Design:</a:t>
            </a:r>
          </a:p>
          <a:p>
            <a:pPr marL="0" indent="0" algn="ctr">
              <a:buNone/>
            </a:pPr>
            <a:r>
              <a:rPr lang="en-US" dirty="0" smtClean="0">
                <a:solidFill>
                  <a:schemeClr val="bg1"/>
                </a:solidFill>
              </a:rPr>
              <a:t>Jessica </a:t>
            </a:r>
            <a:r>
              <a:rPr lang="en-US" dirty="0" err="1" smtClean="0">
                <a:solidFill>
                  <a:schemeClr val="bg1"/>
                </a:solidFill>
              </a:rPr>
              <a:t>Drahozal</a:t>
            </a:r>
            <a:endParaRPr lang="en-US" dirty="0" smtClean="0">
              <a:solidFill>
                <a:schemeClr val="bg1"/>
              </a:solidFill>
            </a:endParaRPr>
          </a:p>
          <a:p>
            <a:pPr marL="0" indent="0">
              <a:buNone/>
            </a:pPr>
            <a:endParaRPr lang="en-US" dirty="0">
              <a:solidFill>
                <a:schemeClr val="bg1"/>
              </a:solidFill>
            </a:endParaRPr>
          </a:p>
          <a:p>
            <a:pPr marL="0" indent="0" algn="ctr">
              <a:buNone/>
            </a:pPr>
            <a:r>
              <a:rPr lang="en-US" dirty="0" smtClean="0">
                <a:solidFill>
                  <a:schemeClr val="bg1"/>
                </a:solidFill>
              </a:rPr>
              <a:t>Photo Credit:</a:t>
            </a:r>
          </a:p>
          <a:p>
            <a:pPr marL="0" indent="0">
              <a:buNone/>
            </a:pPr>
            <a:r>
              <a:rPr lang="en-US" dirty="0" smtClean="0">
                <a:solidFill>
                  <a:srgbClr val="92D050"/>
                </a:solidFill>
              </a:rPr>
              <a:t>http</a:t>
            </a:r>
            <a:r>
              <a:rPr lang="en-US" dirty="0">
                <a:solidFill>
                  <a:srgbClr val="92D050"/>
                </a:solidFill>
              </a:rPr>
              <a:t>://farm4.staticflickr.com/3656/4594496739_0ddb91fbd9_z.jpg</a:t>
            </a:r>
          </a:p>
        </p:txBody>
      </p:sp>
    </p:spTree>
    <p:extLst>
      <p:ext uri="{BB962C8B-B14F-4D97-AF65-F5344CB8AC3E}">
        <p14:creationId xmlns:p14="http://schemas.microsoft.com/office/powerpoint/2010/main" val="5181098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Implications for Unity</a:t>
            </a:r>
            <a:endParaRPr lang="en-US" dirty="0"/>
          </a:p>
        </p:txBody>
      </p:sp>
      <p:sp>
        <p:nvSpPr>
          <p:cNvPr id="8" name="Content Placeholder 7"/>
          <p:cNvSpPr>
            <a:spLocks noGrp="1"/>
          </p:cNvSpPr>
          <p:nvPr>
            <p:ph idx="1"/>
          </p:nvPr>
        </p:nvSpPr>
        <p:spPr/>
        <p:txBody>
          <a:bodyPr/>
          <a:lstStyle/>
          <a:p>
            <a:r>
              <a:rPr lang="en-US" dirty="0" smtClean="0">
                <a:solidFill>
                  <a:schemeClr val="bg1"/>
                </a:solidFill>
              </a:rPr>
              <a:t>Eight far-reaching implications of this allusion provide the basis for the possibility of unparalleled contemporary Christian unity.</a:t>
            </a:r>
            <a:endParaRPr lang="en-US" dirty="0">
              <a:solidFill>
                <a:schemeClr val="bg1"/>
              </a:solidFill>
            </a:endParaRPr>
          </a:p>
        </p:txBody>
      </p:sp>
    </p:spTree>
    <p:extLst>
      <p:ext uri="{BB962C8B-B14F-4D97-AF65-F5344CB8AC3E}">
        <p14:creationId xmlns:p14="http://schemas.microsoft.com/office/powerpoint/2010/main" val="35669171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a:xfrm>
            <a:off x="609600" y="1447800"/>
            <a:ext cx="3931920" cy="3489960"/>
          </a:xfrm>
        </p:spPr>
        <p:txBody>
          <a:bodyPr>
            <a:normAutofit fontScale="92500"/>
          </a:bodyPr>
          <a:lstStyle/>
          <a:p>
            <a:r>
              <a:rPr lang="en-US" dirty="0">
                <a:solidFill>
                  <a:schemeClr val="bg1"/>
                </a:solidFill>
              </a:rPr>
              <a:t>“For in six days the Lord made the heavens and the earth, the sea,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made heaven and earth, the sea and springs of water.”  Revelation 14:7</a:t>
            </a:r>
          </a:p>
          <a:p>
            <a:endParaRPr lang="en-US" dirty="0"/>
          </a:p>
        </p:txBody>
      </p:sp>
      <p:sp>
        <p:nvSpPr>
          <p:cNvPr id="9" name="Curved Up Arrow 8"/>
          <p:cNvSpPr/>
          <p:nvPr/>
        </p:nvSpPr>
        <p:spPr>
          <a:xfrm rot="10648098">
            <a:off x="2843396" y="115672"/>
            <a:ext cx="2401739" cy="62649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731219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fontScale="92500"/>
          </a:bodyPr>
          <a:lstStyle/>
          <a:p>
            <a:r>
              <a:rPr lang="en-US" dirty="0">
                <a:solidFill>
                  <a:schemeClr val="bg1"/>
                </a:solidFill>
              </a:rPr>
              <a:t>“For in six days the Lord </a:t>
            </a:r>
            <a:r>
              <a:rPr lang="en-US" dirty="0">
                <a:solidFill>
                  <a:srgbClr val="C00000"/>
                </a:solidFill>
              </a:rPr>
              <a:t>made</a:t>
            </a:r>
            <a:r>
              <a:rPr lang="en-US" dirty="0"/>
              <a:t> </a:t>
            </a:r>
            <a:r>
              <a:rPr lang="en-US" dirty="0">
                <a:solidFill>
                  <a:schemeClr val="bg1"/>
                </a:solidFill>
              </a:rPr>
              <a:t>the heavens and the earth, the sea,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a:t>
            </a:r>
            <a:r>
              <a:rPr lang="en-US" dirty="0">
                <a:solidFill>
                  <a:srgbClr val="C00000"/>
                </a:solidFill>
              </a:rPr>
              <a:t>made</a:t>
            </a:r>
            <a:r>
              <a:rPr lang="en-US" dirty="0"/>
              <a:t> </a:t>
            </a:r>
            <a:r>
              <a:rPr lang="en-US" dirty="0">
                <a:solidFill>
                  <a:schemeClr val="bg1"/>
                </a:solidFill>
              </a:rPr>
              <a:t>heaven and earth, the sea and springs of water.”  Revelation 14:7</a:t>
            </a:r>
          </a:p>
          <a:p>
            <a:endParaRPr lang="en-US" dirty="0"/>
          </a:p>
        </p:txBody>
      </p:sp>
    </p:spTree>
    <p:extLst>
      <p:ext uri="{BB962C8B-B14F-4D97-AF65-F5344CB8AC3E}">
        <p14:creationId xmlns:p14="http://schemas.microsoft.com/office/powerpoint/2010/main" val="24702383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fontScale="92500"/>
          </a:bodyPr>
          <a:lstStyle/>
          <a:p>
            <a:r>
              <a:rPr lang="en-US" dirty="0">
                <a:solidFill>
                  <a:schemeClr val="bg1"/>
                </a:solidFill>
              </a:rPr>
              <a:t>“For in six days the Lord </a:t>
            </a:r>
            <a:r>
              <a:rPr lang="en-US" dirty="0">
                <a:solidFill>
                  <a:srgbClr val="C00000"/>
                </a:solidFill>
              </a:rPr>
              <a:t>made</a:t>
            </a:r>
            <a:r>
              <a:rPr lang="en-US" dirty="0"/>
              <a:t> </a:t>
            </a:r>
            <a:r>
              <a:rPr lang="en-US" dirty="0">
                <a:solidFill>
                  <a:schemeClr val="bg1"/>
                </a:solidFill>
              </a:rPr>
              <a:t>the </a:t>
            </a:r>
            <a:r>
              <a:rPr lang="en-US" dirty="0">
                <a:solidFill>
                  <a:schemeClr val="accent3">
                    <a:lumMod val="75000"/>
                  </a:schemeClr>
                </a:solidFill>
              </a:rPr>
              <a:t>heavens</a:t>
            </a:r>
            <a:r>
              <a:rPr lang="en-US" dirty="0">
                <a:solidFill>
                  <a:schemeClr val="bg1"/>
                </a:solidFill>
              </a:rPr>
              <a:t> and the earth, the sea,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a:t>
            </a:r>
            <a:r>
              <a:rPr lang="en-US" dirty="0">
                <a:solidFill>
                  <a:srgbClr val="C00000"/>
                </a:solidFill>
              </a:rPr>
              <a:t>made</a:t>
            </a:r>
            <a:r>
              <a:rPr lang="en-US" dirty="0"/>
              <a:t> </a:t>
            </a:r>
            <a:r>
              <a:rPr lang="en-US" dirty="0">
                <a:solidFill>
                  <a:schemeClr val="accent3">
                    <a:lumMod val="75000"/>
                  </a:schemeClr>
                </a:solidFill>
              </a:rPr>
              <a:t>heaven</a:t>
            </a:r>
            <a:r>
              <a:rPr lang="en-US" dirty="0">
                <a:solidFill>
                  <a:schemeClr val="bg1"/>
                </a:solidFill>
              </a:rPr>
              <a:t> and earth, the sea and springs of water.”  Revelation 14:7</a:t>
            </a:r>
          </a:p>
          <a:p>
            <a:endParaRPr lang="en-US" dirty="0"/>
          </a:p>
        </p:txBody>
      </p:sp>
    </p:spTree>
    <p:extLst>
      <p:ext uri="{BB962C8B-B14F-4D97-AF65-F5344CB8AC3E}">
        <p14:creationId xmlns:p14="http://schemas.microsoft.com/office/powerpoint/2010/main" val="35415022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fontScale="92500"/>
          </a:bodyPr>
          <a:lstStyle/>
          <a:p>
            <a:r>
              <a:rPr lang="en-US" dirty="0">
                <a:solidFill>
                  <a:schemeClr val="bg1"/>
                </a:solidFill>
              </a:rPr>
              <a:t>“For in six days the Lord </a:t>
            </a:r>
            <a:r>
              <a:rPr lang="en-US" dirty="0">
                <a:solidFill>
                  <a:srgbClr val="C00000"/>
                </a:solidFill>
              </a:rPr>
              <a:t>made</a:t>
            </a:r>
            <a:r>
              <a:rPr lang="en-US" dirty="0"/>
              <a:t> </a:t>
            </a:r>
            <a:r>
              <a:rPr lang="en-US" dirty="0">
                <a:solidFill>
                  <a:schemeClr val="bg1"/>
                </a:solidFill>
              </a:rPr>
              <a:t>the </a:t>
            </a:r>
            <a:r>
              <a:rPr lang="en-US" dirty="0">
                <a:solidFill>
                  <a:schemeClr val="accent3">
                    <a:lumMod val="75000"/>
                  </a:schemeClr>
                </a:solidFill>
              </a:rPr>
              <a:t>heavens</a:t>
            </a:r>
            <a:r>
              <a:rPr lang="en-US" dirty="0">
                <a:solidFill>
                  <a:schemeClr val="bg1"/>
                </a:solidFill>
              </a:rPr>
              <a:t> and the </a:t>
            </a:r>
            <a:r>
              <a:rPr lang="en-US" dirty="0">
                <a:solidFill>
                  <a:srgbClr val="00B050"/>
                </a:solidFill>
              </a:rPr>
              <a:t>earth</a:t>
            </a:r>
            <a:r>
              <a:rPr lang="en-US" dirty="0">
                <a:solidFill>
                  <a:schemeClr val="bg1"/>
                </a:solidFill>
              </a:rPr>
              <a:t>, the sea,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a:t>
            </a:r>
            <a:r>
              <a:rPr lang="en-US" dirty="0">
                <a:solidFill>
                  <a:srgbClr val="C00000"/>
                </a:solidFill>
              </a:rPr>
              <a:t>made</a:t>
            </a:r>
            <a:r>
              <a:rPr lang="en-US" dirty="0"/>
              <a:t> </a:t>
            </a:r>
            <a:r>
              <a:rPr lang="en-US" dirty="0">
                <a:solidFill>
                  <a:schemeClr val="accent3">
                    <a:lumMod val="75000"/>
                  </a:schemeClr>
                </a:solidFill>
              </a:rPr>
              <a:t>heaven</a:t>
            </a:r>
            <a:r>
              <a:rPr lang="en-US" dirty="0">
                <a:solidFill>
                  <a:schemeClr val="bg1"/>
                </a:solidFill>
              </a:rPr>
              <a:t> and </a:t>
            </a:r>
            <a:r>
              <a:rPr lang="en-US" dirty="0">
                <a:solidFill>
                  <a:srgbClr val="00B050"/>
                </a:solidFill>
              </a:rPr>
              <a:t>earth</a:t>
            </a:r>
            <a:r>
              <a:rPr lang="en-US" dirty="0">
                <a:solidFill>
                  <a:schemeClr val="bg1"/>
                </a:solidFill>
              </a:rPr>
              <a:t>, the sea and springs of water.”  Revelation 14:7</a:t>
            </a:r>
          </a:p>
          <a:p>
            <a:endParaRPr lang="en-US" dirty="0"/>
          </a:p>
        </p:txBody>
      </p:sp>
    </p:spTree>
    <p:extLst>
      <p:ext uri="{BB962C8B-B14F-4D97-AF65-F5344CB8AC3E}">
        <p14:creationId xmlns:p14="http://schemas.microsoft.com/office/powerpoint/2010/main" val="9795324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4" name="Text Placeholder 3"/>
          <p:cNvSpPr>
            <a:spLocks noGrp="1"/>
          </p:cNvSpPr>
          <p:nvPr>
            <p:ph type="body" idx="1"/>
          </p:nvPr>
        </p:nvSpPr>
        <p:spPr/>
        <p:txBody>
          <a:bodyPr/>
          <a:lstStyle/>
          <a:p>
            <a:r>
              <a:rPr lang="en-US" dirty="0" smtClean="0">
                <a:solidFill>
                  <a:schemeClr val="accent1">
                    <a:lumMod val="60000"/>
                    <a:lumOff val="40000"/>
                  </a:schemeClr>
                </a:solidFill>
              </a:rPr>
              <a:t>Exodus 20:11</a:t>
            </a:r>
            <a:endParaRPr lang="en-US" dirty="0">
              <a:solidFill>
                <a:schemeClr val="accent1">
                  <a:lumMod val="60000"/>
                  <a:lumOff val="40000"/>
                </a:schemeClr>
              </a:solidFill>
            </a:endParaRPr>
          </a:p>
        </p:txBody>
      </p:sp>
      <p:sp>
        <p:nvSpPr>
          <p:cNvPr id="6" name="Text Placeholder 5"/>
          <p:cNvSpPr>
            <a:spLocks noGrp="1"/>
          </p:cNvSpPr>
          <p:nvPr>
            <p:ph type="body" sz="half" idx="3"/>
          </p:nvPr>
        </p:nvSpPr>
        <p:spPr/>
        <p:txBody>
          <a:bodyPr/>
          <a:lstStyle/>
          <a:p>
            <a:r>
              <a:rPr lang="en-US" dirty="0" smtClean="0">
                <a:solidFill>
                  <a:schemeClr val="accent1">
                    <a:lumMod val="60000"/>
                    <a:lumOff val="40000"/>
                  </a:schemeClr>
                </a:solidFill>
              </a:rPr>
              <a:t>Revelation 14:7</a:t>
            </a:r>
            <a:endParaRPr lang="en-US" dirty="0">
              <a:solidFill>
                <a:schemeClr val="accent1">
                  <a:lumMod val="60000"/>
                  <a:lumOff val="40000"/>
                </a:schemeClr>
              </a:solidFill>
            </a:endParaRPr>
          </a:p>
        </p:txBody>
      </p:sp>
      <p:sp>
        <p:nvSpPr>
          <p:cNvPr id="5" name="Content Placeholder 4"/>
          <p:cNvSpPr>
            <a:spLocks noGrp="1"/>
          </p:cNvSpPr>
          <p:nvPr>
            <p:ph sz="quarter" idx="2"/>
          </p:nvPr>
        </p:nvSpPr>
        <p:spPr/>
        <p:txBody>
          <a:bodyPr>
            <a:normAutofit fontScale="92500"/>
          </a:bodyPr>
          <a:lstStyle/>
          <a:p>
            <a:r>
              <a:rPr lang="en-US" dirty="0">
                <a:solidFill>
                  <a:schemeClr val="bg1"/>
                </a:solidFill>
              </a:rPr>
              <a:t>“For in six days the Lord </a:t>
            </a:r>
            <a:r>
              <a:rPr lang="en-US" dirty="0">
                <a:solidFill>
                  <a:srgbClr val="C00000"/>
                </a:solidFill>
              </a:rPr>
              <a:t>made</a:t>
            </a:r>
            <a:r>
              <a:rPr lang="en-US" dirty="0"/>
              <a:t> </a:t>
            </a:r>
            <a:r>
              <a:rPr lang="en-US" dirty="0">
                <a:solidFill>
                  <a:schemeClr val="bg1"/>
                </a:solidFill>
              </a:rPr>
              <a:t>the </a:t>
            </a:r>
            <a:r>
              <a:rPr lang="en-US" dirty="0">
                <a:solidFill>
                  <a:schemeClr val="accent3">
                    <a:lumMod val="75000"/>
                  </a:schemeClr>
                </a:solidFill>
              </a:rPr>
              <a:t>heavens</a:t>
            </a:r>
            <a:r>
              <a:rPr lang="en-US" dirty="0">
                <a:solidFill>
                  <a:schemeClr val="bg1"/>
                </a:solidFill>
              </a:rPr>
              <a:t> and the </a:t>
            </a:r>
            <a:r>
              <a:rPr lang="en-US" dirty="0">
                <a:solidFill>
                  <a:srgbClr val="00B050"/>
                </a:solidFill>
              </a:rPr>
              <a:t>earth</a:t>
            </a:r>
            <a:r>
              <a:rPr lang="en-US" dirty="0">
                <a:solidFill>
                  <a:schemeClr val="bg1"/>
                </a:solidFill>
              </a:rPr>
              <a:t>, the </a:t>
            </a:r>
            <a:r>
              <a:rPr lang="en-US" dirty="0">
                <a:solidFill>
                  <a:schemeClr val="accent2"/>
                </a:solidFill>
              </a:rPr>
              <a:t>sea</a:t>
            </a:r>
            <a:r>
              <a:rPr lang="en-US" dirty="0">
                <a:solidFill>
                  <a:schemeClr val="bg1"/>
                </a:solidFill>
              </a:rPr>
              <a:t>, and all that is in them, and rested the seventh day.  Therefore the Lord blessed the Sabbath day and hallowed it.  </a:t>
            </a:r>
            <a:r>
              <a:rPr lang="en-US" dirty="0" smtClean="0">
                <a:solidFill>
                  <a:schemeClr val="bg1"/>
                </a:solidFill>
              </a:rPr>
              <a:t>Exodus </a:t>
            </a:r>
            <a:r>
              <a:rPr lang="en-US" dirty="0">
                <a:solidFill>
                  <a:schemeClr val="bg1"/>
                </a:solidFill>
              </a:rPr>
              <a:t>20:11</a:t>
            </a:r>
          </a:p>
          <a:p>
            <a:endParaRPr lang="en-US" dirty="0"/>
          </a:p>
          <a:p>
            <a:endParaRPr lang="en-US" dirty="0"/>
          </a:p>
        </p:txBody>
      </p:sp>
      <p:sp>
        <p:nvSpPr>
          <p:cNvPr id="7" name="Content Placeholder 6"/>
          <p:cNvSpPr>
            <a:spLocks noGrp="1"/>
          </p:cNvSpPr>
          <p:nvPr>
            <p:ph sz="quarter" idx="4"/>
          </p:nvPr>
        </p:nvSpPr>
        <p:spPr/>
        <p:txBody>
          <a:bodyPr>
            <a:normAutofit/>
          </a:bodyPr>
          <a:lstStyle/>
          <a:p>
            <a:r>
              <a:rPr lang="en-US" dirty="0">
                <a:solidFill>
                  <a:schemeClr val="bg1"/>
                </a:solidFill>
              </a:rPr>
              <a:t>“Fear God and give glory to Him, for the hour of His judgment has come; and worship Him who </a:t>
            </a:r>
            <a:r>
              <a:rPr lang="en-US" dirty="0">
                <a:solidFill>
                  <a:srgbClr val="C00000"/>
                </a:solidFill>
              </a:rPr>
              <a:t>made</a:t>
            </a:r>
            <a:r>
              <a:rPr lang="en-US" dirty="0"/>
              <a:t> </a:t>
            </a:r>
            <a:r>
              <a:rPr lang="en-US" dirty="0">
                <a:solidFill>
                  <a:schemeClr val="accent3">
                    <a:lumMod val="75000"/>
                  </a:schemeClr>
                </a:solidFill>
              </a:rPr>
              <a:t>heaven</a:t>
            </a:r>
            <a:r>
              <a:rPr lang="en-US" dirty="0">
                <a:solidFill>
                  <a:schemeClr val="bg1"/>
                </a:solidFill>
              </a:rPr>
              <a:t> and </a:t>
            </a:r>
            <a:r>
              <a:rPr lang="en-US" dirty="0">
                <a:solidFill>
                  <a:srgbClr val="00B050"/>
                </a:solidFill>
              </a:rPr>
              <a:t>earth</a:t>
            </a:r>
            <a:r>
              <a:rPr lang="en-US" dirty="0">
                <a:solidFill>
                  <a:schemeClr val="bg1"/>
                </a:solidFill>
              </a:rPr>
              <a:t>, the </a:t>
            </a:r>
            <a:r>
              <a:rPr lang="en-US" dirty="0">
                <a:solidFill>
                  <a:schemeClr val="accent2"/>
                </a:solidFill>
              </a:rPr>
              <a:t>sea</a:t>
            </a:r>
            <a:r>
              <a:rPr lang="en-US" dirty="0"/>
              <a:t> </a:t>
            </a:r>
            <a:r>
              <a:rPr lang="en-US" dirty="0">
                <a:solidFill>
                  <a:schemeClr val="bg1"/>
                </a:solidFill>
              </a:rPr>
              <a:t>and springs of water.”  Revelation 14:7</a:t>
            </a:r>
          </a:p>
          <a:p>
            <a:endParaRPr lang="en-US" dirty="0"/>
          </a:p>
        </p:txBody>
      </p:sp>
    </p:spTree>
    <p:extLst>
      <p:ext uri="{BB962C8B-B14F-4D97-AF65-F5344CB8AC3E}">
        <p14:creationId xmlns:p14="http://schemas.microsoft.com/office/powerpoint/2010/main" val="16958386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8|7.1"/>
</p:tagLst>
</file>

<file path=ppt/tags/tag10.xml><?xml version="1.0" encoding="utf-8"?>
<p:tagLst xmlns:a="http://schemas.openxmlformats.org/drawingml/2006/main" xmlns:r="http://schemas.openxmlformats.org/officeDocument/2006/relationships" xmlns:p="http://schemas.openxmlformats.org/presentationml/2006/main">
  <p:tag name="TIMING" val="|7.8"/>
</p:tagLst>
</file>

<file path=ppt/tags/tag11.xml><?xml version="1.0" encoding="utf-8"?>
<p:tagLst xmlns:a="http://schemas.openxmlformats.org/drawingml/2006/main" xmlns:r="http://schemas.openxmlformats.org/officeDocument/2006/relationships" xmlns:p="http://schemas.openxmlformats.org/presentationml/2006/main">
  <p:tag name="TIMING" val="|8.2|5|4.5|4.1"/>
</p:tagLst>
</file>

<file path=ppt/tags/tag12.xml><?xml version="1.0" encoding="utf-8"?>
<p:tagLst xmlns:a="http://schemas.openxmlformats.org/drawingml/2006/main" xmlns:r="http://schemas.openxmlformats.org/officeDocument/2006/relationships" xmlns:p="http://schemas.openxmlformats.org/presentationml/2006/main">
  <p:tag name="TIMING" val="|9"/>
</p:tagLst>
</file>

<file path=ppt/tags/tag2.xml><?xml version="1.0" encoding="utf-8"?>
<p:tagLst xmlns:a="http://schemas.openxmlformats.org/drawingml/2006/main" xmlns:r="http://schemas.openxmlformats.org/officeDocument/2006/relationships" xmlns:p="http://schemas.openxmlformats.org/presentationml/2006/main">
  <p:tag name="TIMING" val="|3.4|8.6|2|0.9"/>
</p:tagLst>
</file>

<file path=ppt/tags/tag3.xml><?xml version="1.0" encoding="utf-8"?>
<p:tagLst xmlns:a="http://schemas.openxmlformats.org/drawingml/2006/main" xmlns:r="http://schemas.openxmlformats.org/officeDocument/2006/relationships" xmlns:p="http://schemas.openxmlformats.org/presentationml/2006/main">
  <p:tag name="TIMING" val="|7"/>
</p:tagLst>
</file>

<file path=ppt/tags/tag4.xml><?xml version="1.0" encoding="utf-8"?>
<p:tagLst xmlns:a="http://schemas.openxmlformats.org/drawingml/2006/main" xmlns:r="http://schemas.openxmlformats.org/officeDocument/2006/relationships" xmlns:p="http://schemas.openxmlformats.org/presentationml/2006/main">
  <p:tag name="TIMING" val="|8.4|4.9"/>
</p:tagLst>
</file>

<file path=ppt/tags/tag5.xml><?xml version="1.0" encoding="utf-8"?>
<p:tagLst xmlns:a="http://schemas.openxmlformats.org/drawingml/2006/main" xmlns:r="http://schemas.openxmlformats.org/officeDocument/2006/relationships" xmlns:p="http://schemas.openxmlformats.org/presentationml/2006/main">
  <p:tag name="TIMING" val="|8.2|6.8|20.5"/>
</p:tagLst>
</file>

<file path=ppt/tags/tag6.xml><?xml version="1.0" encoding="utf-8"?>
<p:tagLst xmlns:a="http://schemas.openxmlformats.org/drawingml/2006/main" xmlns:r="http://schemas.openxmlformats.org/officeDocument/2006/relationships" xmlns:p="http://schemas.openxmlformats.org/presentationml/2006/main">
  <p:tag name="TIMING" val="|6.2|6.7"/>
</p:tagLst>
</file>

<file path=ppt/tags/tag7.xml><?xml version="1.0" encoding="utf-8"?>
<p:tagLst xmlns:a="http://schemas.openxmlformats.org/drawingml/2006/main" xmlns:r="http://schemas.openxmlformats.org/officeDocument/2006/relationships" xmlns:p="http://schemas.openxmlformats.org/presentationml/2006/main">
  <p:tag name="TIMING" val="|8.4|5|8.7|4.1"/>
</p:tagLst>
</file>

<file path=ppt/tags/tag8.xml><?xml version="1.0" encoding="utf-8"?>
<p:tagLst xmlns:a="http://schemas.openxmlformats.org/drawingml/2006/main" xmlns:r="http://schemas.openxmlformats.org/officeDocument/2006/relationships" xmlns:p="http://schemas.openxmlformats.org/presentationml/2006/main">
  <p:tag name="TIMING" val="|10.8|2.9|8.1"/>
</p:tagLst>
</file>

<file path=ppt/tags/tag9.xml><?xml version="1.0" encoding="utf-8"?>
<p:tagLst xmlns:a="http://schemas.openxmlformats.org/drawingml/2006/main" xmlns:r="http://schemas.openxmlformats.org/officeDocument/2006/relationships" xmlns:p="http://schemas.openxmlformats.org/presentationml/2006/main">
  <p:tag name="TIMING" val="|5.8|6.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Black Tie</Template>
  <TotalTime>2081</TotalTime>
  <Words>3059</Words>
  <Application>Microsoft Office PowerPoint</Application>
  <PresentationFormat>On-screen Show (4:3)</PresentationFormat>
  <Paragraphs>269</Paragraphs>
  <Slides>36</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Calibri</vt:lpstr>
      <vt:lpstr>Verdana</vt:lpstr>
      <vt:lpstr>Wingdings 2</vt:lpstr>
      <vt:lpstr>Aspect</vt:lpstr>
      <vt:lpstr>Revelation 14:7 An Angel’s Worldview</vt:lpstr>
      <vt:lpstr>Introduction</vt:lpstr>
      <vt:lpstr>Introduction</vt:lpstr>
      <vt:lpstr>Implications for Unity</vt:lpstr>
      <vt:lpstr>Introduction</vt:lpstr>
      <vt:lpstr>Introduction</vt:lpstr>
      <vt:lpstr>Introduction</vt:lpstr>
      <vt:lpstr>Introduction</vt:lpstr>
      <vt:lpstr>Introduction</vt:lpstr>
      <vt:lpstr>Definite allusion</vt:lpstr>
      <vt:lpstr>PowerPoint Presentation</vt:lpstr>
      <vt:lpstr>Divine confirmation</vt:lpstr>
      <vt:lpstr>Implication #1</vt:lpstr>
      <vt:lpstr>Implication #1</vt:lpstr>
      <vt:lpstr>Implication #2 Contemporary Relevance</vt:lpstr>
      <vt:lpstr>Implication #2 Contemporary Relevance</vt:lpstr>
      <vt:lpstr>Possible objection</vt:lpstr>
      <vt:lpstr>Objection Answered</vt:lpstr>
      <vt:lpstr>Implication #3 Speaks to macroevolution</vt:lpstr>
      <vt:lpstr>Implication #4 A Global Flood</vt:lpstr>
      <vt:lpstr>Implication #4 A Global Flood</vt:lpstr>
      <vt:lpstr>Implication #4 A Global Flood</vt:lpstr>
      <vt:lpstr>Implication #4 A Global Flood</vt:lpstr>
      <vt:lpstr>Implication #4 A Global Flood—A Warning?</vt:lpstr>
      <vt:lpstr>Implication #5 Character of God</vt:lpstr>
      <vt:lpstr>Implication #6--Hermeneutics</vt:lpstr>
      <vt:lpstr>Implication #7--Postmodernism</vt:lpstr>
      <vt:lpstr>Implication #8--Epistemology</vt:lpstr>
      <vt:lpstr>Conclusion</vt:lpstr>
      <vt:lpstr>Conclusion</vt:lpstr>
      <vt:lpstr>Epilogue</vt:lpstr>
      <vt:lpstr>Epilogue</vt:lpstr>
      <vt:lpstr>Epilogue</vt:lpstr>
      <vt:lpstr>Epilogue</vt:lpstr>
      <vt:lpstr>Revelation 14:7 An Angel’s Worldview</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Raney</dc:creator>
  <cp:lastModifiedBy>Carol Raney</cp:lastModifiedBy>
  <cp:revision>51</cp:revision>
  <dcterms:created xsi:type="dcterms:W3CDTF">2013-04-17T12:55:49Z</dcterms:created>
  <dcterms:modified xsi:type="dcterms:W3CDTF">2017-01-31T16:49:27Z</dcterms:modified>
</cp:coreProperties>
</file>