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2.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3.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4.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tags/tag5.xml" ContentType="application/vnd.openxmlformats-officedocument.presentationml.tags+xml"/>
  <Override PartName="/ppt/notesSlides/notesSlide20.xml" ContentType="application/vnd.openxmlformats-officedocument.presentationml.notesSlide+xml"/>
  <Override PartName="/ppt/tags/tag6.xml" ContentType="application/vnd.openxmlformats-officedocument.presentationml.tags+xml"/>
  <Override PartName="/ppt/notesSlides/notesSlide21.xml" ContentType="application/vnd.openxmlformats-officedocument.presentationml.notesSlide+xml"/>
  <Override PartName="/ppt/tags/tag7.xml" ContentType="application/vnd.openxmlformats-officedocument.presentationml.tags+xml"/>
  <Override PartName="/ppt/notesSlides/notesSlide22.xml" ContentType="application/vnd.openxmlformats-officedocument.presentationml.notesSlide+xml"/>
  <Override PartName="/ppt/tags/tag8.xml" ContentType="application/vnd.openxmlformats-officedocument.presentationml.tags+xml"/>
  <Override PartName="/ppt/notesSlides/notesSlide23.xml" ContentType="application/vnd.openxmlformats-officedocument.presentationml.notesSlide+xml"/>
  <Override PartName="/ppt/tags/tag9.xml" ContentType="application/vnd.openxmlformats-officedocument.presentationml.tags+xml"/>
  <Override PartName="/ppt/notesSlides/notesSlide24.xml" ContentType="application/vnd.openxmlformats-officedocument.presentationml.notesSlide+xml"/>
  <Override PartName="/ppt/tags/tag10.xml" ContentType="application/vnd.openxmlformats-officedocument.presentationml.tags+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tags/tag11.xml" ContentType="application/vnd.openxmlformats-officedocument.presentationml.tags+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tags/tag12.xml" ContentType="application/vnd.openxmlformats-officedocument.presentationml.tags+xml"/>
  <Override PartName="/ppt/notesSlides/notesSlide36.xml" ContentType="application/vnd.openxmlformats-officedocument.presentationml.notesSlide+xml"/>
  <Override PartName="/ppt/tags/tag13.xml" ContentType="application/vnd.openxmlformats-officedocument.presentationml.tags+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tags/tag14.xml" ContentType="application/vnd.openxmlformats-officedocument.presentationml.tags+xml"/>
  <Override PartName="/ppt/notesSlides/notesSlide39.xml" ContentType="application/vnd.openxmlformats-officedocument.presentationml.notesSlide+xml"/>
  <Override PartName="/ppt/tags/tag15.xml" ContentType="application/vnd.openxmlformats-officedocument.presentationml.tags+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tags/tag16.xml" ContentType="application/vnd.openxmlformats-officedocument.presentationml.tags+xml"/>
  <Override PartName="/ppt/notesSlides/notesSlide50.xml" ContentType="application/vnd.openxmlformats-officedocument.presentationml.notesSlide+xml"/>
  <Override PartName="/ppt/tags/tag17.xml" ContentType="application/vnd.openxmlformats-officedocument.presentationml.tags+xml"/>
  <Override PartName="/ppt/notesSlides/notesSlide51.xml" ContentType="application/vnd.openxmlformats-officedocument.presentationml.notesSlide+xml"/>
  <Override PartName="/ppt/tags/tag18.xml" ContentType="application/vnd.openxmlformats-officedocument.presentationml.tags+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tags/tag19.xml" ContentType="application/vnd.openxmlformats-officedocument.presentationml.tags+xml"/>
  <Override PartName="/ppt/notesSlides/notesSlide55.xml" ContentType="application/vnd.openxmlformats-officedocument.presentationml.notesSlide+xml"/>
  <Override PartName="/ppt/tags/tag20.xml" ContentType="application/vnd.openxmlformats-officedocument.presentationml.tags+xml"/>
  <Override PartName="/ppt/notesSlides/notesSlide56.xml" ContentType="application/vnd.openxmlformats-officedocument.presentationml.notesSlide+xml"/>
  <Override PartName="/ppt/tags/tag21.xml" ContentType="application/vnd.openxmlformats-officedocument.presentationml.tags+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tags/tag22.xml" ContentType="application/vnd.openxmlformats-officedocument.presentationml.tags+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tags/tag23.xml" ContentType="application/vnd.openxmlformats-officedocument.presentationml.tags+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tags/tag24.xml" ContentType="application/vnd.openxmlformats-officedocument.presentationml.tags+xml"/>
  <Override PartName="/ppt/notesSlides/notesSlide7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82"/>
  </p:notesMasterIdLst>
  <p:sldIdLst>
    <p:sldId id="256" r:id="rId2"/>
    <p:sldId id="257" r:id="rId3"/>
    <p:sldId id="336" r:id="rId4"/>
    <p:sldId id="338" r:id="rId5"/>
    <p:sldId id="339" r:id="rId6"/>
    <p:sldId id="258" r:id="rId7"/>
    <p:sldId id="344" r:id="rId8"/>
    <p:sldId id="345" r:id="rId9"/>
    <p:sldId id="346" r:id="rId10"/>
    <p:sldId id="259" r:id="rId11"/>
    <p:sldId id="263" r:id="rId12"/>
    <p:sldId id="288" r:id="rId13"/>
    <p:sldId id="289" r:id="rId14"/>
    <p:sldId id="290" r:id="rId15"/>
    <p:sldId id="291" r:id="rId16"/>
    <p:sldId id="292" r:id="rId17"/>
    <p:sldId id="261" r:id="rId18"/>
    <p:sldId id="340" r:id="rId19"/>
    <p:sldId id="337" r:id="rId20"/>
    <p:sldId id="262" r:id="rId21"/>
    <p:sldId id="264" r:id="rId22"/>
    <p:sldId id="265" r:id="rId23"/>
    <p:sldId id="266" r:id="rId24"/>
    <p:sldId id="341" r:id="rId25"/>
    <p:sldId id="269" r:id="rId26"/>
    <p:sldId id="270" r:id="rId27"/>
    <p:sldId id="294" r:id="rId28"/>
    <p:sldId id="293" r:id="rId29"/>
    <p:sldId id="275" r:id="rId30"/>
    <p:sldId id="300" r:id="rId31"/>
    <p:sldId id="347" r:id="rId32"/>
    <p:sldId id="273" r:id="rId33"/>
    <p:sldId id="348" r:id="rId34"/>
    <p:sldId id="342" r:id="rId35"/>
    <p:sldId id="343" r:id="rId36"/>
    <p:sldId id="276" r:id="rId37"/>
    <p:sldId id="302" r:id="rId38"/>
    <p:sldId id="278" r:id="rId39"/>
    <p:sldId id="304" r:id="rId40"/>
    <p:sldId id="279" r:id="rId41"/>
    <p:sldId id="280" r:id="rId42"/>
    <p:sldId id="307" r:id="rId43"/>
    <p:sldId id="352" r:id="rId44"/>
    <p:sldId id="281" r:id="rId45"/>
    <p:sldId id="350" r:id="rId46"/>
    <p:sldId id="351" r:id="rId47"/>
    <p:sldId id="305" r:id="rId48"/>
    <p:sldId id="353" r:id="rId49"/>
    <p:sldId id="366" r:id="rId50"/>
    <p:sldId id="284" r:id="rId51"/>
    <p:sldId id="354" r:id="rId52"/>
    <p:sldId id="285" r:id="rId53"/>
    <p:sldId id="287" r:id="rId54"/>
    <p:sldId id="355" r:id="rId55"/>
    <p:sldId id="286" r:id="rId56"/>
    <p:sldId id="311" r:id="rId57"/>
    <p:sldId id="356" r:id="rId58"/>
    <p:sldId id="357" r:id="rId59"/>
    <p:sldId id="312" r:id="rId60"/>
    <p:sldId id="329" r:id="rId61"/>
    <p:sldId id="314" r:id="rId62"/>
    <p:sldId id="315" r:id="rId63"/>
    <p:sldId id="358" r:id="rId64"/>
    <p:sldId id="359" r:id="rId65"/>
    <p:sldId id="360" r:id="rId66"/>
    <p:sldId id="361" r:id="rId67"/>
    <p:sldId id="362" r:id="rId68"/>
    <p:sldId id="363" r:id="rId69"/>
    <p:sldId id="364" r:id="rId70"/>
    <p:sldId id="317" r:id="rId71"/>
    <p:sldId id="333" r:id="rId72"/>
    <p:sldId id="365" r:id="rId73"/>
    <p:sldId id="318" r:id="rId74"/>
    <p:sldId id="319" r:id="rId75"/>
    <p:sldId id="321" r:id="rId76"/>
    <p:sldId id="331" r:id="rId77"/>
    <p:sldId id="332" r:id="rId78"/>
    <p:sldId id="320" r:id="rId79"/>
    <p:sldId id="322" r:id="rId80"/>
    <p:sldId id="367" r:id="rId8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6640" autoAdjust="0"/>
    <p:restoredTop sz="77704" autoAdjust="0"/>
  </p:normalViewPr>
  <p:slideViewPr>
    <p:cSldViewPr>
      <p:cViewPr varScale="1">
        <p:scale>
          <a:sx n="51" d="100"/>
          <a:sy n="51" d="100"/>
        </p:scale>
        <p:origin x="1037" y="53"/>
      </p:cViewPr>
      <p:guideLst>
        <p:guide orient="horz" pos="2160"/>
        <p:guide pos="2880"/>
      </p:guideLst>
    </p:cSldViewPr>
  </p:slideViewPr>
  <p:notesTextViewPr>
    <p:cViewPr>
      <p:scale>
        <a:sx n="1" d="1"/>
        <a:sy n="1" d="1"/>
      </p:scale>
      <p:origin x="0" y="-317"/>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notesMaster" Target="notesMasters/notesMaster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0F6FA2-36A7-4539-B2B3-CA5805E55486}" type="datetimeFigureOut">
              <a:rPr lang="en-US" smtClean="0"/>
              <a:t>1/31/2017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3A9DC2-3A6E-4843-A7FE-5267D721F7EE}" type="slidenum">
              <a:rPr lang="en-US" smtClean="0"/>
              <a:t>‹#›</a:t>
            </a:fld>
            <a:endParaRPr lang="en-US"/>
          </a:p>
        </p:txBody>
      </p:sp>
    </p:spTree>
    <p:extLst>
      <p:ext uri="{BB962C8B-B14F-4D97-AF65-F5344CB8AC3E}">
        <p14:creationId xmlns:p14="http://schemas.microsoft.com/office/powerpoint/2010/main" val="2807402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Biblical Account of Origins, by Richard M. Davidson</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1</a:t>
            </a:fld>
            <a:endParaRPr lang="en-US"/>
          </a:p>
        </p:txBody>
      </p:sp>
    </p:spTree>
    <p:extLst>
      <p:ext uri="{BB962C8B-B14F-4D97-AF65-F5344CB8AC3E}">
        <p14:creationId xmlns:p14="http://schemas.microsoft.com/office/powerpoint/2010/main" val="5060333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Let’s compare the two and notice the theological implications: / The independent clause explicitly affirms the concept of creation out of nothing. / The dependent clause does not. / </a:t>
            </a:r>
          </a:p>
          <a:p>
            <a:r>
              <a:rPr lang="en-US" sz="1200" kern="1200" dirty="0" smtClean="0">
                <a:solidFill>
                  <a:schemeClr val="tx1"/>
                </a:solidFill>
                <a:effectLst/>
                <a:latin typeface="+mn-lt"/>
                <a:ea typeface="+mn-ea"/>
                <a:cs typeface="+mn-cs"/>
              </a:rPr>
              <a:t>With the independent clause, God exists before matter. / With the dependent clause, matter is already in existence when God begins to create. / In the standard translation, God creates the heavens, earth, darkness, the deep, and water. / In the more recent translation, these things already exist at the beginning of God’s creative activity. / With the independent clause, there is an absolute beginning of time for the cosmos. / With the dependent clause, there is not. (2x)</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10</a:t>
            </a:fld>
            <a:endParaRPr lang="en-US"/>
          </a:p>
        </p:txBody>
      </p:sp>
    </p:spTree>
    <p:extLst>
      <p:ext uri="{BB962C8B-B14F-4D97-AF65-F5344CB8AC3E}">
        <p14:creationId xmlns:p14="http://schemas.microsoft.com/office/powerpoint/2010/main" val="2193215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importance of this question boils down to this:  does Genesis 1:1 suggest that in the beginning there was just God—or that in the beginning there was something else there with God?</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11</a:t>
            </a:fld>
            <a:endParaRPr lang="en-US"/>
          </a:p>
        </p:txBody>
      </p:sp>
    </p:spTree>
    <p:extLst>
      <p:ext uri="{BB962C8B-B14F-4D97-AF65-F5344CB8AC3E}">
        <p14:creationId xmlns:p14="http://schemas.microsoft.com/office/powerpoint/2010/main" val="14482274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author of this article prefers the standard translation.  Let’s look at the evidence for Genesis 1:1 being an independent clause. / According to Hebrew grammar and syntax, the natural reading of Genesis 1:1 is as an independent clause:  “In the beginning, God created the heavens and the earth.”</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12</a:t>
            </a:fld>
            <a:endParaRPr lang="en-US"/>
          </a:p>
        </p:txBody>
      </p:sp>
    </p:spTree>
    <p:extLst>
      <p:ext uri="{BB962C8B-B14F-4D97-AF65-F5344CB8AC3E}">
        <p14:creationId xmlns:p14="http://schemas.microsoft.com/office/powerpoint/2010/main" val="39154768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short, stylistic structure matches the rest of the chapter.</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13</a:t>
            </a:fld>
            <a:endParaRPr lang="en-US"/>
          </a:p>
        </p:txBody>
      </p:sp>
    </p:spTree>
    <p:extLst>
      <p:ext uri="{BB962C8B-B14F-4D97-AF65-F5344CB8AC3E}">
        <p14:creationId xmlns:p14="http://schemas.microsoft.com/office/powerpoint/2010/main" val="2450923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theological thrust of a God who transcends matter matches the rest of the chapter.</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14</a:t>
            </a:fld>
            <a:endParaRPr lang="en-US"/>
          </a:p>
        </p:txBody>
      </p:sp>
    </p:spTree>
    <p:extLst>
      <p:ext uri="{BB962C8B-B14F-4D97-AF65-F5344CB8AC3E}">
        <p14:creationId xmlns:p14="http://schemas.microsoft.com/office/powerpoint/2010/main" val="30244519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All the ancient versions use the independent clause.</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15</a:t>
            </a:fld>
            <a:endParaRPr lang="en-US"/>
          </a:p>
        </p:txBody>
      </p:sp>
    </p:spTree>
    <p:extLst>
      <p:ext uri="{BB962C8B-B14F-4D97-AF65-F5344CB8AC3E}">
        <p14:creationId xmlns:p14="http://schemas.microsoft.com/office/powerpoint/2010/main" val="5571264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John 1:1 alludes to Genesis 1:1 and uses the independent clause.  “In the beginning was the word…”</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16</a:t>
            </a:fld>
            <a:endParaRPr lang="en-US"/>
          </a:p>
        </p:txBody>
      </p:sp>
    </p:spTree>
    <p:extLst>
      <p:ext uri="{BB962C8B-B14F-4D97-AF65-F5344CB8AC3E}">
        <p14:creationId xmlns:p14="http://schemas.microsoft.com/office/powerpoint/2010/main" val="4929347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From the evidence the author concludes that Genesis 1:1 points toward the traditional translation of Genesis 1:1 and describes an absolute beginning.</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D3A9DC2-3A6E-4843-A7FE-5267D721F7EE}" type="slidenum">
              <a:rPr lang="en-US" smtClean="0"/>
              <a:t>17</a:t>
            </a:fld>
            <a:endParaRPr lang="en-US"/>
          </a:p>
        </p:txBody>
      </p:sp>
    </p:spTree>
    <p:extLst>
      <p:ext uri="{BB962C8B-B14F-4D97-AF65-F5344CB8AC3E}">
        <p14:creationId xmlns:p14="http://schemas.microsoft.com/office/powerpoint/2010/main" val="22785420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Continuing with the “when” of origins…</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18</a:t>
            </a:fld>
            <a:endParaRPr lang="en-US"/>
          </a:p>
        </p:txBody>
      </p:sp>
    </p:spTree>
    <p:extLst>
      <p:ext uri="{BB962C8B-B14F-4D97-AF65-F5344CB8AC3E}">
        <p14:creationId xmlns:p14="http://schemas.microsoft.com/office/powerpoint/2010/main" val="6260142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next question asks whether the Genesis account of creation is meant to be taken literally or not.</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19</a:t>
            </a:fld>
            <a:endParaRPr lang="en-US"/>
          </a:p>
        </p:txBody>
      </p:sp>
    </p:spTree>
    <p:extLst>
      <p:ext uri="{BB962C8B-B14F-4D97-AF65-F5344CB8AC3E}">
        <p14:creationId xmlns:p14="http://schemas.microsoft.com/office/powerpoint/2010/main" val="2639538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Dr. Davidson’s article focuses on the basic elements in the biblical account of origins, which are summarized in the opening verse of the Bible / the When/ Who/ how/ and what of origins (2x)</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2</a:t>
            </a:fld>
            <a:endParaRPr lang="en-US"/>
          </a:p>
        </p:txBody>
      </p:sp>
    </p:spTree>
    <p:extLst>
      <p:ext uri="{BB962C8B-B14F-4D97-AF65-F5344CB8AC3E}">
        <p14:creationId xmlns:p14="http://schemas.microsoft.com/office/powerpoint/2010/main" val="30513403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answer to this question is important for at least two reasons: / There are many scriptural links between the opening chapters of the OT and the closing chapters of the NT.  Without a literal beginning, would we expect there to be a literal ending? / Also, the doctrines of humanity, sin, salvation, judgment, Sabbath, etc., presented already in the opening chapters of Genesis, all hinge upon a literal interpretation of origins.</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20</a:t>
            </a:fld>
            <a:endParaRPr lang="en-US"/>
          </a:p>
        </p:txBody>
      </p:sp>
    </p:spTree>
    <p:extLst>
      <p:ext uri="{BB962C8B-B14F-4D97-AF65-F5344CB8AC3E}">
        <p14:creationId xmlns:p14="http://schemas.microsoft.com/office/powerpoint/2010/main" val="25913716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Let’s examine the evidence for a literal beginning: / The contents of Genesis 1 do not fit into the genres of parable, vision, or liturgy.  Walter Kaiser says the best genre designation is historical narrative prose. / The narratives of Genesis 1-2 lack any clues that they are to be taken as something non-literal. / The creation narratives are different than later biblical narratives, but this is because of their subject matter and not their literary form.  Although God did an extraordinary work in that week, far transcending anything that has occurred since, it was still a real and literal week, just like we ourselves experience every seven days.</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21</a:t>
            </a:fld>
            <a:endParaRPr lang="en-US"/>
          </a:p>
        </p:txBody>
      </p:sp>
    </p:spTree>
    <p:extLst>
      <p:ext uri="{BB962C8B-B14F-4D97-AF65-F5344CB8AC3E}">
        <p14:creationId xmlns:p14="http://schemas.microsoft.com/office/powerpoint/2010/main" val="18458113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We find other evidence in the literary structure of Genesis as a whole.  / The whole book is structured by the word generations. This word appears in each section of Genesis, for a total of 13 times.  / This word is used in the setting of genealogies concerned with the accurate account of time and history. / The use of generations in Genesis 2:4 shows that the author intends the creation account to be taken literally.  </a:t>
            </a:r>
          </a:p>
          <a:p>
            <a:r>
              <a:rPr lang="en-US" sz="1200" kern="1200" dirty="0" smtClean="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D3A9DC2-3A6E-4843-A7FE-5267D721F7EE}" type="slidenum">
              <a:rPr lang="en-US" smtClean="0"/>
              <a:t>22</a:t>
            </a:fld>
            <a:endParaRPr lang="en-US"/>
          </a:p>
        </p:txBody>
      </p:sp>
    </p:spTree>
    <p:extLst>
      <p:ext uri="{BB962C8B-B14F-4D97-AF65-F5344CB8AC3E}">
        <p14:creationId xmlns:p14="http://schemas.microsoft.com/office/powerpoint/2010/main" val="715639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use of specific temporal terms in the creation account is evidence that it is to be taken literally. “Evening and morning” at the conclusion of each of the six days of creation clearly defines the nature of the days as literal, 24-hour days. / The use of these words together outside of Genesis 1 invariably and without exception in the OT indicate a literal solar day.</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23</a:t>
            </a:fld>
            <a:endParaRPr lang="en-US"/>
          </a:p>
        </p:txBody>
      </p:sp>
    </p:spTree>
    <p:extLst>
      <p:ext uri="{BB962C8B-B14F-4D97-AF65-F5344CB8AC3E}">
        <p14:creationId xmlns:p14="http://schemas.microsoft.com/office/powerpoint/2010/main" val="4325829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occurrence of the Hebrew word for day with ordinal numbers, like the first day, second day, third day, etc. elsewhere in Scripture reveals that such usage always refers to literal days. / </a:t>
            </a:r>
          </a:p>
          <a:p>
            <a:r>
              <a:rPr lang="en-US" sz="1200" kern="1200" dirty="0" smtClean="0">
                <a:solidFill>
                  <a:schemeClr val="tx1"/>
                </a:solidFill>
                <a:effectLst/>
                <a:latin typeface="+mn-lt"/>
                <a:ea typeface="+mn-ea"/>
                <a:cs typeface="+mn-cs"/>
              </a:rPr>
              <a:t>References to the function of the sun and moon for signs, seasons, days, and years indicates literal time.</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24</a:t>
            </a:fld>
            <a:endParaRPr lang="en-US"/>
          </a:p>
        </p:txBody>
      </p:sp>
    </p:spTree>
    <p:extLst>
      <p:ext uri="{BB962C8B-B14F-4D97-AF65-F5344CB8AC3E}">
        <p14:creationId xmlns:p14="http://schemas.microsoft.com/office/powerpoint/2010/main" val="18530900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Let’s look at how the creation story has been interpreted elsewhere in Scripture.  / The divine Lawgiver Himself, when He was giving the 10 Commandments to Moses unequivocally interprets the first week as a literal week. / “Remember the Sabbath day to keep it holy…six days shalt thou labor…but the seventh day is the Sabbath…for in six days the Lord made heaven and earth, the sea, and all that in them is…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D3A9DC2-3A6E-4843-A7FE-5267D721F7EE}" type="slidenum">
              <a:rPr lang="en-US" smtClean="0"/>
              <a:t>25</a:t>
            </a:fld>
            <a:endParaRPr lang="en-US"/>
          </a:p>
        </p:txBody>
      </p:sp>
    </p:spTree>
    <p:extLst>
      <p:ext uri="{BB962C8B-B14F-4D97-AF65-F5344CB8AC3E}">
        <p14:creationId xmlns:p14="http://schemas.microsoft.com/office/powerpoint/2010/main" val="17686332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Jesus refers to Genesis 1-11 with the underlying assumption that it is literal, reliable history.  He specifically refers to Genesis </a:t>
            </a:r>
            <a:r>
              <a:rPr lang="en-US" sz="1200" kern="1200" dirty="0" smtClean="0">
                <a:solidFill>
                  <a:schemeClr val="tx1"/>
                </a:solidFill>
                <a:effectLst/>
                <a:latin typeface="+mn-lt"/>
                <a:ea typeface="+mn-ea"/>
                <a:cs typeface="+mn-cs"/>
              </a:rPr>
              <a:t>chapters 1-7</a:t>
            </a:r>
            <a:r>
              <a:rPr lang="en-US" sz="1200" kern="1200" dirty="0" smtClean="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26</a:t>
            </a:fld>
            <a:endParaRPr lang="en-US"/>
          </a:p>
        </p:txBody>
      </p:sp>
    </p:spTree>
    <p:extLst>
      <p:ext uri="{BB962C8B-B14F-4D97-AF65-F5344CB8AC3E}">
        <p14:creationId xmlns:p14="http://schemas.microsoft.com/office/powerpoint/2010/main" val="123710914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Biblical writers understood the six days of creation as literal./  All NT writers refer to Genesis 1-11, / and every chapter of Genesis 1-11 is referred to somewhere in the NT.</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27</a:t>
            </a:fld>
            <a:endParaRPr lang="en-US"/>
          </a:p>
        </p:txBody>
      </p:sp>
    </p:spTree>
    <p:extLst>
      <p:ext uri="{BB962C8B-B14F-4D97-AF65-F5344CB8AC3E}">
        <p14:creationId xmlns:p14="http://schemas.microsoft.com/office/powerpoint/2010/main" val="408229609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Gerhard Hasel in his article The Days of Creation in Genesis 1 says this:   “The author of Genesis 1 </a:t>
            </a:r>
            <a:r>
              <a:rPr lang="en-US" sz="1200" i="1" kern="1200" dirty="0" smtClean="0">
                <a:solidFill>
                  <a:schemeClr val="tx1"/>
                </a:solidFill>
                <a:effectLst/>
                <a:latin typeface="+mn-lt"/>
                <a:ea typeface="+mn-ea"/>
                <a:cs typeface="+mn-cs"/>
              </a:rPr>
              <a:t>could not have</a:t>
            </a:r>
            <a:r>
              <a:rPr lang="en-US" sz="1200" kern="1200" dirty="0" smtClean="0">
                <a:solidFill>
                  <a:schemeClr val="tx1"/>
                </a:solidFill>
                <a:effectLst/>
                <a:latin typeface="+mn-lt"/>
                <a:ea typeface="+mn-ea"/>
                <a:cs typeface="+mn-cs"/>
              </a:rPr>
              <a:t> produced more comprehensive and all-inclusive ways to express the idea of a literal day than the one chosen.</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28</a:t>
            </a:fld>
            <a:endParaRPr lang="en-US"/>
          </a:p>
        </p:txBody>
      </p:sp>
    </p:spTree>
    <p:extLst>
      <p:ext uri="{BB962C8B-B14F-4D97-AF65-F5344CB8AC3E}">
        <p14:creationId xmlns:p14="http://schemas.microsoft.com/office/powerpoint/2010/main" val="18817390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author concludes:  Based upon the testimony of the Genesis account and later intertextual allusions to this account, I must join the host of scholars, ancient and modern—both critical and evangelical—who affirm the literal, historical nature of Genesis 1 and 2, with a literal creation week consisting of six historical, contiguous, creative, natural twenty-four-hour days, followed immediately by a literal twenty-four-hour seventh day, during which God rested, blessing and sanctifying the Sabbath as a memorial of creation.</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D3A9DC2-3A6E-4843-A7FE-5267D721F7EE}" type="slidenum">
              <a:rPr lang="en-US" smtClean="0"/>
              <a:t>29</a:t>
            </a:fld>
            <a:endParaRPr lang="en-US"/>
          </a:p>
        </p:txBody>
      </p:sp>
    </p:spTree>
    <p:extLst>
      <p:ext uri="{BB962C8B-B14F-4D97-AF65-F5344CB8AC3E}">
        <p14:creationId xmlns:p14="http://schemas.microsoft.com/office/powerpoint/2010/main" val="19611820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This article deals with each of these elements…</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3</a:t>
            </a:fld>
            <a:endParaRPr lang="en-US"/>
          </a:p>
        </p:txBody>
      </p:sp>
    </p:spTree>
    <p:extLst>
      <p:ext uri="{BB962C8B-B14F-4D97-AF65-F5344CB8AC3E}">
        <p14:creationId xmlns:p14="http://schemas.microsoft.com/office/powerpoint/2010/main" val="350454975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many evangelical scholars have moved away from a literal interpretation, critical scholars who do not even believe in the authority of the early chapters of Genesis themselves protest this misinterpretation of the obvious intent of scripture..</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30</a:t>
            </a:fld>
            <a:endParaRPr lang="en-US"/>
          </a:p>
        </p:txBody>
      </p:sp>
    </p:spTree>
    <p:extLst>
      <p:ext uri="{BB962C8B-B14F-4D97-AF65-F5344CB8AC3E}">
        <p14:creationId xmlns:p14="http://schemas.microsoft.com/office/powerpoint/2010/main" val="213182568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Critical scholar, James Barr says this:  …so far as I know there is no professor of Hebrew or Old Testament at any world-class university who does not believe that the writer of Genesis 1-11 intended to convey to their readers the idea that creation took place in a series of six days which were the same as the days of 24 hours we now experience…</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31</a:t>
            </a:fld>
            <a:endParaRPr lang="en-US"/>
          </a:p>
        </p:txBody>
      </p:sp>
    </p:spTree>
    <p:extLst>
      <p:ext uri="{BB962C8B-B14F-4D97-AF65-F5344CB8AC3E}">
        <p14:creationId xmlns:p14="http://schemas.microsoft.com/office/powerpoint/2010/main" val="5505879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Another giant in OT scholarship, Gerhard von Rad, says: Everything that is said here [in Genesis 1] is to be accepted exactly as it is written; nothing is to be interpreted symbolically or metaphorically.</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32</a:t>
            </a:fld>
            <a:endParaRPr lang="en-US"/>
          </a:p>
        </p:txBody>
      </p:sp>
    </p:spTree>
    <p:extLst>
      <p:ext uri="{BB962C8B-B14F-4D97-AF65-F5344CB8AC3E}">
        <p14:creationId xmlns:p14="http://schemas.microsoft.com/office/powerpoint/2010/main" val="243535675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One commentary suggests that it is not the text that causes people to think otherwise, only the demands of trying to harmonize with modern science.</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33</a:t>
            </a:fld>
            <a:endParaRPr lang="en-US"/>
          </a:p>
        </p:txBody>
      </p:sp>
    </p:spTree>
    <p:extLst>
      <p:ext uri="{BB962C8B-B14F-4D97-AF65-F5344CB8AC3E}">
        <p14:creationId xmlns:p14="http://schemas.microsoft.com/office/powerpoint/2010/main" val="423609298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script—advance</a:t>
            </a:r>
            <a:r>
              <a:rPr lang="en-US" baseline="0" dirty="0" smtClean="0"/>
              <a:t> to the next slide)</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34</a:t>
            </a:fld>
            <a:endParaRPr lang="en-US"/>
          </a:p>
        </p:txBody>
      </p:sp>
    </p:spTree>
    <p:extLst>
      <p:ext uri="{BB962C8B-B14F-4D97-AF65-F5344CB8AC3E}">
        <p14:creationId xmlns:p14="http://schemas.microsoft.com/office/powerpoint/2010/main" val="18717607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third “when” question deals with whether there were multiple beginnings or only a single beginning.  In other words, is there some kind of time gap between Genesis 1:1 and 1:3ff?</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35</a:t>
            </a:fld>
            <a:endParaRPr lang="en-US"/>
          </a:p>
        </p:txBody>
      </p:sp>
    </p:spTree>
    <p:extLst>
      <p:ext uri="{BB962C8B-B14F-4D97-AF65-F5344CB8AC3E}">
        <p14:creationId xmlns:p14="http://schemas.microsoft.com/office/powerpoint/2010/main" val="33358699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Translating Genesis 1:2 as “the earth </a:t>
            </a:r>
            <a:r>
              <a:rPr lang="en-US" sz="1200" i="1" kern="1200" dirty="0" smtClean="0">
                <a:solidFill>
                  <a:schemeClr val="tx1"/>
                </a:solidFill>
                <a:effectLst/>
                <a:latin typeface="+mn-lt"/>
                <a:ea typeface="+mn-ea"/>
                <a:cs typeface="+mn-cs"/>
              </a:rPr>
              <a:t>became</a:t>
            </a:r>
            <a:r>
              <a:rPr lang="en-US" sz="1200" kern="1200" dirty="0" smtClean="0">
                <a:solidFill>
                  <a:schemeClr val="tx1"/>
                </a:solidFill>
                <a:effectLst/>
                <a:latin typeface="+mn-lt"/>
                <a:ea typeface="+mn-ea"/>
                <a:cs typeface="+mn-cs"/>
              </a:rPr>
              <a:t> without form and void” has produced the active gap theory in which it is hypothesized that Satan ruled a perfect creation here before his rebellion.  / According to this idea, the chaotic state described in verse 2 happened as a result of experimentation by Satan or judgment by God because of Satan’s rebellion. </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36</a:t>
            </a:fld>
            <a:endParaRPr lang="en-US"/>
          </a:p>
        </p:txBody>
      </p:sp>
    </p:spTree>
    <p:extLst>
      <p:ext uri="{BB962C8B-B14F-4D97-AF65-F5344CB8AC3E}">
        <p14:creationId xmlns:p14="http://schemas.microsoft.com/office/powerpoint/2010/main" val="223025414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This theory flounders purely on grammatical grounds. / According to the laws of Hebrew grammar, one must translate “the earth </a:t>
            </a:r>
            <a:r>
              <a:rPr lang="en-US" sz="1200" i="1" kern="1200" dirty="0" smtClean="0">
                <a:solidFill>
                  <a:schemeClr val="tx1"/>
                </a:solidFill>
                <a:effectLst/>
                <a:latin typeface="+mn-lt"/>
                <a:ea typeface="+mn-ea"/>
                <a:cs typeface="+mn-cs"/>
              </a:rPr>
              <a:t>was</a:t>
            </a:r>
            <a:r>
              <a:rPr lang="en-US" sz="1200" kern="1200" dirty="0" smtClean="0">
                <a:solidFill>
                  <a:schemeClr val="tx1"/>
                </a:solidFill>
                <a:effectLst/>
                <a:latin typeface="+mn-lt"/>
                <a:ea typeface="+mn-ea"/>
                <a:cs typeface="+mn-cs"/>
              </a:rPr>
              <a:t> unformed and unfilled,” not “the earth </a:t>
            </a:r>
            <a:r>
              <a:rPr lang="en-US" sz="1200" i="1" kern="1200" dirty="0" smtClean="0">
                <a:solidFill>
                  <a:schemeClr val="tx1"/>
                </a:solidFill>
                <a:effectLst/>
                <a:latin typeface="+mn-lt"/>
                <a:ea typeface="+mn-ea"/>
                <a:cs typeface="+mn-cs"/>
              </a:rPr>
              <a:t>became</a:t>
            </a:r>
            <a:r>
              <a:rPr lang="en-US" sz="1200" kern="1200" dirty="0" smtClean="0">
                <a:solidFill>
                  <a:schemeClr val="tx1"/>
                </a:solidFill>
                <a:effectLst/>
                <a:latin typeface="+mn-lt"/>
                <a:ea typeface="+mn-ea"/>
                <a:cs typeface="+mn-cs"/>
              </a:rPr>
              <a:t> unformed and unfilled.”/ Hebrew grammar leaves no room for the active gap theory.</a:t>
            </a:r>
          </a:p>
          <a:p>
            <a:r>
              <a:rPr lang="en-US" sz="1200" kern="1200" dirty="0" smtClean="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D3A9DC2-3A6E-4843-A7FE-5267D721F7EE}" type="slidenum">
              <a:rPr lang="en-US" smtClean="0"/>
              <a:t>37</a:t>
            </a:fld>
            <a:endParaRPr lang="en-US"/>
          </a:p>
        </p:txBody>
      </p:sp>
    </p:spTree>
    <p:extLst>
      <p:ext uri="{BB962C8B-B14F-4D97-AF65-F5344CB8AC3E}">
        <p14:creationId xmlns:p14="http://schemas.microsoft.com/office/powerpoint/2010/main" val="46203834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traditional view, called the </a:t>
            </a:r>
            <a:r>
              <a:rPr lang="en-US" sz="1200" i="1" kern="1200" dirty="0" smtClean="0">
                <a:solidFill>
                  <a:schemeClr val="tx1"/>
                </a:solidFill>
                <a:effectLst/>
                <a:latin typeface="+mn-lt"/>
                <a:ea typeface="+mn-ea"/>
                <a:cs typeface="+mn-cs"/>
              </a:rPr>
              <a:t>initial “unformed-unfilled” view</a:t>
            </a:r>
            <a:r>
              <a:rPr lang="en-US" sz="1200" kern="1200" dirty="0" smtClean="0">
                <a:solidFill>
                  <a:schemeClr val="tx1"/>
                </a:solidFill>
                <a:effectLst/>
                <a:latin typeface="+mn-lt"/>
                <a:ea typeface="+mn-ea"/>
                <a:cs typeface="+mn-cs"/>
              </a:rPr>
              <a:t> declares that God created “the heavens and earth” out of nothing at the time of their absolute beginning.</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38</a:t>
            </a:fld>
            <a:endParaRPr lang="en-US"/>
          </a:p>
        </p:txBody>
      </p:sp>
    </p:spTree>
    <p:extLst>
      <p:ext uri="{BB962C8B-B14F-4D97-AF65-F5344CB8AC3E}">
        <p14:creationId xmlns:p14="http://schemas.microsoft.com/office/powerpoint/2010/main" val="325604116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author concurs with this view because it is the only interpretation that cohesively follows the natural flow of the verses, without contradiction or omission of any element of the text.</a:t>
            </a:r>
          </a:p>
          <a:p>
            <a:pPr lvl="0"/>
            <a:r>
              <a:rPr lang="en-US" sz="1200" kern="1200" dirty="0" smtClean="0">
                <a:solidFill>
                  <a:schemeClr val="tx1"/>
                </a:solidFill>
                <a:effectLst/>
                <a:latin typeface="+mn-lt"/>
                <a:ea typeface="+mn-ea"/>
                <a:cs typeface="+mn-cs"/>
              </a:rPr>
              <a:t>God is before all creation (v 1) </a:t>
            </a:r>
          </a:p>
          <a:p>
            <a:pPr lvl="0"/>
            <a:r>
              <a:rPr lang="en-US" sz="1200" kern="1200" dirty="0" smtClean="0">
                <a:solidFill>
                  <a:schemeClr val="tx1"/>
                </a:solidFill>
                <a:effectLst/>
                <a:latin typeface="+mn-lt"/>
                <a:ea typeface="+mn-ea"/>
                <a:cs typeface="+mn-cs"/>
              </a:rPr>
              <a:t>There is an absolute beginning of time (v 1) </a:t>
            </a:r>
          </a:p>
          <a:p>
            <a:pPr lvl="0"/>
            <a:r>
              <a:rPr lang="en-US" sz="1200" kern="1200" dirty="0" smtClean="0">
                <a:solidFill>
                  <a:schemeClr val="tx1"/>
                </a:solidFill>
                <a:effectLst/>
                <a:latin typeface="+mn-lt"/>
                <a:ea typeface="+mn-ea"/>
                <a:cs typeface="+mn-cs"/>
              </a:rPr>
              <a:t>God creates the heavens and earth (v 1) but (at least) the earth is at first different than now—it is unformed and unfilled (v 2) </a:t>
            </a:r>
          </a:p>
          <a:p>
            <a:pPr lvl="0"/>
            <a:r>
              <a:rPr lang="en-US" sz="1200" kern="1200" dirty="0" smtClean="0">
                <a:solidFill>
                  <a:schemeClr val="tx1"/>
                </a:solidFill>
                <a:effectLst/>
                <a:latin typeface="+mn-lt"/>
                <a:ea typeface="+mn-ea"/>
                <a:cs typeface="+mn-cs"/>
              </a:rPr>
              <a:t>On the first day of the seven-day creation week, God begins to form and fill (</a:t>
            </a:r>
            <a:r>
              <a:rPr lang="en-US" sz="1200" kern="1200" dirty="0" err="1" smtClean="0">
                <a:solidFill>
                  <a:schemeClr val="tx1"/>
                </a:solidFill>
                <a:effectLst/>
                <a:latin typeface="+mn-lt"/>
                <a:ea typeface="+mn-ea"/>
                <a:cs typeface="+mn-cs"/>
              </a:rPr>
              <a:t>vv</a:t>
            </a:r>
            <a:r>
              <a:rPr lang="en-US" sz="1200" kern="1200" dirty="0" smtClean="0">
                <a:solidFill>
                  <a:schemeClr val="tx1"/>
                </a:solidFill>
                <a:effectLst/>
                <a:latin typeface="+mn-lt"/>
                <a:ea typeface="+mn-ea"/>
                <a:cs typeface="+mn-cs"/>
              </a:rPr>
              <a:t> 3ff) </a:t>
            </a:r>
          </a:p>
          <a:p>
            <a:pPr lvl="0"/>
            <a:r>
              <a:rPr lang="en-US" sz="1200" kern="1200" dirty="0" smtClean="0">
                <a:solidFill>
                  <a:schemeClr val="tx1"/>
                </a:solidFill>
                <a:effectLst/>
                <a:latin typeface="+mn-lt"/>
                <a:ea typeface="+mn-ea"/>
                <a:cs typeface="+mn-cs"/>
              </a:rPr>
              <a:t>The forming and filling creative activity of God is accomplished in six successive literal twenty-four-hour days </a:t>
            </a:r>
          </a:p>
          <a:p>
            <a:pPr lvl="0"/>
            <a:r>
              <a:rPr lang="en-US" sz="1200" kern="1200" dirty="0" smtClean="0">
                <a:solidFill>
                  <a:schemeClr val="tx1"/>
                </a:solidFill>
                <a:effectLst/>
                <a:latin typeface="+mn-lt"/>
                <a:ea typeface="+mn-ea"/>
                <a:cs typeface="+mn-cs"/>
              </a:rPr>
              <a:t>At the end of creation week, the heavens and earth are finally finished (Gen. 2:1).  What God began in v. 1 is now completed. </a:t>
            </a:r>
          </a:p>
          <a:p>
            <a:pPr lvl="0"/>
            <a:r>
              <a:rPr lang="en-US" sz="1200" kern="1200" dirty="0" smtClean="0">
                <a:solidFill>
                  <a:schemeClr val="tx1"/>
                </a:solidFill>
                <a:effectLst/>
                <a:latin typeface="+mn-lt"/>
                <a:ea typeface="+mn-ea"/>
                <a:cs typeface="+mn-cs"/>
              </a:rPr>
              <a:t>God rests on the seventh day, blessing and sanctifying it as a memorial of creation (2:1-4)</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39</a:t>
            </a:fld>
            <a:endParaRPr lang="en-US"/>
          </a:p>
        </p:txBody>
      </p:sp>
    </p:spTree>
    <p:extLst>
      <p:ext uri="{BB962C8B-B14F-4D97-AF65-F5344CB8AC3E}">
        <p14:creationId xmlns:p14="http://schemas.microsoft.com/office/powerpoint/2010/main" val="40606392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…with special emphasis on the “when” and aspects of the other elements that involve the relationship between Scripture and science.</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4</a:t>
            </a:fld>
            <a:endParaRPr lang="en-US"/>
          </a:p>
        </p:txBody>
      </p:sp>
    </p:spTree>
    <p:extLst>
      <p:ext uri="{BB962C8B-B14F-4D97-AF65-F5344CB8AC3E}">
        <p14:creationId xmlns:p14="http://schemas.microsoft.com/office/powerpoint/2010/main" val="4773396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There is one crucial aspect in this creation process about which it may not be possible to be dogmatic—</a:t>
            </a:r>
            <a:r>
              <a:rPr lang="en-US" sz="1200" i="1" kern="1200" dirty="0" smtClean="0">
                <a:solidFill>
                  <a:schemeClr val="tx1"/>
                </a:solidFill>
                <a:effectLst/>
                <a:latin typeface="+mn-lt"/>
                <a:ea typeface="+mn-ea"/>
                <a:cs typeface="+mn-cs"/>
              </a:rPr>
              <a:t>when</a:t>
            </a:r>
            <a:r>
              <a:rPr lang="en-US" sz="1200" kern="1200" dirty="0" smtClean="0">
                <a:solidFill>
                  <a:schemeClr val="tx1"/>
                </a:solidFill>
                <a:effectLst/>
                <a:latin typeface="+mn-lt"/>
                <a:ea typeface="+mn-ea"/>
                <a:cs typeface="+mn-cs"/>
              </a:rPr>
              <a:t> the absolute beginning of the heavens and earth in v. 1 occurred. / The “no gap” interpretation / sees  vv. 1-2 all as part of the first day of the seven-day creation week. / The raw materials described in Genesis 1:1-2 were created on the first day. / The “passive gap” interpretation / says that verses 1-2 go together but are separated from verse 3 by gap of time. / The raw materials were created before—perhaps long before—the seven-day creation week.  Both believe God was before any matter.  The only question is </a:t>
            </a:r>
            <a:r>
              <a:rPr lang="en-US" sz="1200" i="1" kern="1200" dirty="0" smtClean="0">
                <a:solidFill>
                  <a:schemeClr val="tx1"/>
                </a:solidFill>
                <a:effectLst/>
                <a:latin typeface="+mn-lt"/>
                <a:ea typeface="+mn-ea"/>
                <a:cs typeface="+mn-cs"/>
              </a:rPr>
              <a:t>when</a:t>
            </a:r>
            <a:r>
              <a:rPr lang="en-US" sz="1200" kern="1200" dirty="0" smtClean="0">
                <a:solidFill>
                  <a:schemeClr val="tx1"/>
                </a:solidFill>
                <a:effectLst/>
                <a:latin typeface="+mn-lt"/>
                <a:ea typeface="+mn-ea"/>
                <a:cs typeface="+mn-cs"/>
              </a:rPr>
              <a:t> the absolute beginning occurred.</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40</a:t>
            </a:fld>
            <a:endParaRPr lang="en-US"/>
          </a:p>
        </p:txBody>
      </p:sp>
    </p:spTree>
    <p:extLst>
      <p:ext uri="{BB962C8B-B14F-4D97-AF65-F5344CB8AC3E}">
        <p14:creationId xmlns:p14="http://schemas.microsoft.com/office/powerpoint/2010/main" val="375262260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author prefers the passive gap interpretation for several reasons. Genesis describes each day of creation week using two phrases.  The description of each day begins with “And God said…” and ends with “and there was evening and morning…” </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41</a:t>
            </a:fld>
            <a:endParaRPr lang="en-US"/>
          </a:p>
        </p:txBody>
      </p:sp>
    </p:spTree>
    <p:extLst>
      <p:ext uri="{BB962C8B-B14F-4D97-AF65-F5344CB8AC3E}">
        <p14:creationId xmlns:p14="http://schemas.microsoft.com/office/powerpoint/2010/main" val="40477541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If the description of the first day is consistent with the other five, this would place verses 1-2 outside of the first day.</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42</a:t>
            </a:fld>
            <a:endParaRPr lang="en-US"/>
          </a:p>
        </p:txBody>
      </p:sp>
    </p:spTree>
    <p:extLst>
      <p:ext uri="{BB962C8B-B14F-4D97-AF65-F5344CB8AC3E}">
        <p14:creationId xmlns:p14="http://schemas.microsoft.com/office/powerpoint/2010/main" val="77699601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When the “heavens and earth” appear together (as opposed to the heaven, earth, and sea) it refers to the entire universe.  Since Job records that the “sons of God” sang for joy when the foundations of the earth were laid, the beginning of the universe must have pre-dated creation week.</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43</a:t>
            </a:fld>
            <a:endParaRPr lang="en-US"/>
          </a:p>
        </p:txBody>
      </p:sp>
    </p:spTree>
    <p:extLst>
      <p:ext uri="{BB962C8B-B14F-4D97-AF65-F5344CB8AC3E}">
        <p14:creationId xmlns:p14="http://schemas.microsoft.com/office/powerpoint/2010/main" val="266177662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Hebrew word for beginning used in Genesis 1:1 does not refer to a point in time, but to a period or duration of time which falls before a series of events.  So this verse may refer to a process of time during which God created the universe.  As a potter or architect first gathers his materials and then at some point later begins shaping the pot or constructing the building, God first created the raw materials and at the appropriate time began to form and fill the earth during the six literal days of creation week.</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44</a:t>
            </a:fld>
            <a:endParaRPr lang="en-US"/>
          </a:p>
        </p:txBody>
      </p:sp>
    </p:spTree>
    <p:extLst>
      <p:ext uri="{BB962C8B-B14F-4D97-AF65-F5344CB8AC3E}">
        <p14:creationId xmlns:p14="http://schemas.microsoft.com/office/powerpoint/2010/main" val="208601775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the creation account there is an emphasis on God creating by separating previously created materials.</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45</a:t>
            </a:fld>
            <a:endParaRPr lang="en-US"/>
          </a:p>
        </p:txBody>
      </p:sp>
    </p:spTree>
    <p:extLst>
      <p:ext uri="{BB962C8B-B14F-4D97-AF65-F5344CB8AC3E}">
        <p14:creationId xmlns:p14="http://schemas.microsoft.com/office/powerpoint/2010/main" val="271813367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complementary creation account of chapter 2 reveals such a two-stage process of creation.  Beginning with the raw materials—the clay—He formed Adam and breathed into his nostrils the breath of life.  God also used a two-stage process to create Eve from the raw material of Adam’s rib.</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46</a:t>
            </a:fld>
            <a:endParaRPr lang="en-US"/>
          </a:p>
        </p:txBody>
      </p:sp>
    </p:spTree>
    <p:extLst>
      <p:ext uri="{BB962C8B-B14F-4D97-AF65-F5344CB8AC3E}">
        <p14:creationId xmlns:p14="http://schemas.microsoft.com/office/powerpoint/2010/main" val="47134413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While the author prefers the passive gap theory, he acknowledges a possible openness of Genesis 1:1-2 that allows for either option.</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47</a:t>
            </a:fld>
            <a:endParaRPr lang="en-US"/>
          </a:p>
        </p:txBody>
      </p:sp>
    </p:spTree>
    <p:extLst>
      <p:ext uri="{BB962C8B-B14F-4D97-AF65-F5344CB8AC3E}">
        <p14:creationId xmlns:p14="http://schemas.microsoft.com/office/powerpoint/2010/main" val="209042070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One final “when” question </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48</a:t>
            </a:fld>
            <a:endParaRPr lang="en-US"/>
          </a:p>
        </p:txBody>
      </p:sp>
    </p:spTree>
    <p:extLst>
      <p:ext uri="{BB962C8B-B14F-4D97-AF65-F5344CB8AC3E}">
        <p14:creationId xmlns:p14="http://schemas.microsoft.com/office/powerpoint/2010/main" val="359223100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asks whether the beginning was recent or remote—in other words, thousands or millions of years ago.</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D3A9DC2-3A6E-4843-A7FE-5267D721F7EE}" type="slidenum">
              <a:rPr lang="en-US" smtClean="0"/>
              <a:t>49</a:t>
            </a:fld>
            <a:endParaRPr lang="en-US"/>
          </a:p>
        </p:txBody>
      </p:sp>
    </p:spTree>
    <p:extLst>
      <p:ext uri="{BB962C8B-B14F-4D97-AF65-F5344CB8AC3E}">
        <p14:creationId xmlns:p14="http://schemas.microsoft.com/office/powerpoint/2010/main" val="42691715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first question involving the “when” of origins asks whether Genesis 1-2 describes an absolute or relative beginning.</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5</a:t>
            </a:fld>
            <a:endParaRPr lang="en-US"/>
          </a:p>
        </p:txBody>
      </p:sp>
    </p:spTree>
    <p:extLst>
      <p:ext uri="{BB962C8B-B14F-4D97-AF65-F5344CB8AC3E}">
        <p14:creationId xmlns:p14="http://schemas.microsoft.com/office/powerpoint/2010/main" val="88920784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We have no information in Scripture as to how long ago God created the universe as a whole.  But there is evidence strongly suggesting that the creation week described in Genesis 1:3-2:4 was recent, sometime in the last several thousand years. / The evidence for this is found primarily in the genealogies of Genesis 5 and 11 which have no parallel among the other genealogies of the Bible or other ancient near eastern literature.  / Each patriarch’s life span is described the same way:</a:t>
            </a:r>
          </a:p>
          <a:p>
            <a:pPr lvl="0"/>
            <a:r>
              <a:rPr lang="en-US" sz="1200" kern="1200" dirty="0" smtClean="0">
                <a:solidFill>
                  <a:schemeClr val="tx1"/>
                </a:solidFill>
                <a:effectLst/>
                <a:latin typeface="+mn-lt"/>
                <a:ea typeface="+mn-ea"/>
                <a:cs typeface="+mn-cs"/>
              </a:rPr>
              <a:t>A patriarch lived x years, then begat a </a:t>
            </a:r>
            <a:r>
              <a:rPr lang="en-US" sz="1200" kern="1200" dirty="0" smtClean="0">
                <a:solidFill>
                  <a:schemeClr val="tx1"/>
                </a:solidFill>
                <a:effectLst/>
                <a:latin typeface="+mn-lt"/>
                <a:ea typeface="+mn-ea"/>
                <a:cs typeface="+mn-cs"/>
              </a:rPr>
              <a:t>son (don’t click)</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After he begat this son, he lived y more years, and begat more sons and </a:t>
            </a:r>
            <a:r>
              <a:rPr lang="en-US" sz="1200" kern="1200" dirty="0" smtClean="0">
                <a:solidFill>
                  <a:schemeClr val="tx1"/>
                </a:solidFill>
                <a:effectLst/>
                <a:latin typeface="+mn-lt"/>
                <a:ea typeface="+mn-ea"/>
                <a:cs typeface="+mn-cs"/>
              </a:rPr>
              <a:t>daughters (don’t click)</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And all the year of this patriarch were z years (don’t click)</a:t>
            </a:r>
          </a:p>
          <a:p>
            <a:r>
              <a:rPr lang="en-US" sz="1200" kern="1200" dirty="0" smtClean="0">
                <a:solidFill>
                  <a:schemeClr val="tx1"/>
                </a:solidFill>
                <a:effectLst/>
                <a:latin typeface="+mn-lt"/>
                <a:ea typeface="+mn-ea"/>
                <a:cs typeface="+mn-cs"/>
              </a:rPr>
              <a:t>Because of these interlocking features, the lists in Genesis 5 and 11 are often called “</a:t>
            </a:r>
            <a:r>
              <a:rPr lang="en-US" sz="1200" kern="1200" dirty="0" err="1" smtClean="0">
                <a:solidFill>
                  <a:schemeClr val="tx1"/>
                </a:solidFill>
                <a:effectLst/>
                <a:latin typeface="+mn-lt"/>
                <a:ea typeface="+mn-ea"/>
                <a:cs typeface="+mn-cs"/>
              </a:rPr>
              <a:t>chronogenealogies</a:t>
            </a:r>
            <a:r>
              <a:rPr lang="en-US" sz="1200" kern="1200" dirty="0" smtClean="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50</a:t>
            </a:fld>
            <a:endParaRPr lang="en-US"/>
          </a:p>
        </p:txBody>
      </p:sp>
    </p:spTree>
    <p:extLst>
      <p:ext uri="{BB962C8B-B14F-4D97-AF65-F5344CB8AC3E}">
        <p14:creationId xmlns:p14="http://schemas.microsoft.com/office/powerpoint/2010/main" val="168956295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Unlike the other genealogies which often do contain gaps, the “</a:t>
            </a:r>
            <a:r>
              <a:rPr lang="en-US" sz="1200" kern="1200" dirty="0" err="1" smtClean="0">
                <a:solidFill>
                  <a:schemeClr val="tx1"/>
                </a:solidFill>
                <a:effectLst/>
                <a:latin typeface="+mn-lt"/>
                <a:ea typeface="+mn-ea"/>
                <a:cs typeface="+mn-cs"/>
              </a:rPr>
              <a:t>chronogenealogies</a:t>
            </a:r>
            <a:r>
              <a:rPr lang="en-US" sz="1200" kern="1200" dirty="0" smtClean="0">
                <a:solidFill>
                  <a:schemeClr val="tx1"/>
                </a:solidFill>
                <a:effectLst/>
                <a:latin typeface="+mn-lt"/>
                <a:ea typeface="+mn-ea"/>
                <a:cs typeface="+mn-cs"/>
              </a:rPr>
              <a:t>” indicate that they are to be taken as complete genealogies without gaps. / The Hebrew word translated here as “begat” always refers to actual direct physical offspring. / Scholarly consensus is that the Hebrew Masoretic text has preserved the original figures in their purest form.</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51</a:t>
            </a:fld>
            <a:endParaRPr lang="en-US"/>
          </a:p>
        </p:txBody>
      </p:sp>
    </p:spTree>
    <p:extLst>
      <p:ext uri="{BB962C8B-B14F-4D97-AF65-F5344CB8AC3E}">
        <p14:creationId xmlns:p14="http://schemas.microsoft.com/office/powerpoint/2010/main" val="291469906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 slight disagreement exists among scholars about the length of the Israelite sojourn in Egypt, but other than that discrepancy, Scripture is clear that from Abraham to the present is about 4,000 years. / While the date cannot be calculated exactly, according to Scripture, the six-day creation week unambiguously occurred </a:t>
            </a:r>
            <a:r>
              <a:rPr lang="en-US" sz="1200" i="1" kern="1200" dirty="0" smtClean="0">
                <a:solidFill>
                  <a:schemeClr val="tx1"/>
                </a:solidFill>
                <a:effectLst/>
                <a:latin typeface="+mn-lt"/>
                <a:ea typeface="+mn-ea"/>
                <a:cs typeface="+mn-cs"/>
              </a:rPr>
              <a:t>recently</a:t>
            </a:r>
            <a:r>
              <a:rPr lang="en-US" sz="1200" kern="1200" dirty="0" smtClean="0">
                <a:solidFill>
                  <a:schemeClr val="tx1"/>
                </a:solidFill>
                <a:effectLst/>
                <a:latin typeface="+mn-lt"/>
                <a:ea typeface="+mn-ea"/>
                <a:cs typeface="+mn-cs"/>
              </a:rPr>
              <a:t>, a few thousand years ago—not hundreds of thousands or millions or billions of years ago.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52</a:t>
            </a:fld>
            <a:endParaRPr lang="en-US"/>
          </a:p>
        </p:txBody>
      </p:sp>
    </p:spTree>
    <p:extLst>
      <p:ext uri="{BB962C8B-B14F-4D97-AF65-F5344CB8AC3E}">
        <p14:creationId xmlns:p14="http://schemas.microsoft.com/office/powerpoint/2010/main" val="148345394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It is totally out of character with the God of the Bible to allow a history of cruelty and pain to go on for long periods of time—millions of years—when it would serve no purpose in the cosmic controversy against Satan.  Thus the genealogies, pointing to a recent creation, are a window into the heart of a loving, compassionate God.</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53</a:t>
            </a:fld>
            <a:endParaRPr lang="en-US"/>
          </a:p>
        </p:txBody>
      </p:sp>
    </p:spTree>
    <p:extLst>
      <p:ext uri="{BB962C8B-B14F-4D97-AF65-F5344CB8AC3E}">
        <p14:creationId xmlns:p14="http://schemas.microsoft.com/office/powerpoint/2010/main" val="115307948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After dealing with several “when” questions, we move on to the “who” of creation</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54</a:t>
            </a:fld>
            <a:endParaRPr lang="en-US"/>
          </a:p>
        </p:txBody>
      </p:sp>
    </p:spTree>
    <p:extLst>
      <p:ext uri="{BB962C8B-B14F-4D97-AF65-F5344CB8AC3E}">
        <p14:creationId xmlns:p14="http://schemas.microsoft.com/office/powerpoint/2010/main" val="115633186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Two different names for God appear in the creation accounts. / In Genesis 1 the name Elohim is used.  Elohim is the generic name for an all-powerful God—emphasizing His transcendence. / In Genesis 2, God’s covenant name, Yahweh, is used to emphasize that He is a personal God who enters into intimate relationship with His creatures.  Only the Judeo-Christian God is both infinite and personal.  Interpretations of these chapters which present God as an accomplice, active or passive, in an evolutionary process of survival of the fittest, millions of years of predation, prior to the fall of humans, must seriously reckon with how these views impinge upon the character of God.</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55</a:t>
            </a:fld>
            <a:endParaRPr lang="en-US"/>
          </a:p>
        </p:txBody>
      </p:sp>
    </p:spTree>
    <p:extLst>
      <p:ext uri="{BB962C8B-B14F-4D97-AF65-F5344CB8AC3E}">
        <p14:creationId xmlns:p14="http://schemas.microsoft.com/office/powerpoint/2010/main" val="354628537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Notice that no proof of God is provided. / God is the ultimate foundation of reality. /</a:t>
            </a:r>
          </a:p>
          <a:p>
            <a:r>
              <a:rPr lang="en-US" sz="1200" kern="1200" dirty="0" smtClean="0">
                <a:solidFill>
                  <a:schemeClr val="tx1"/>
                </a:solidFill>
                <a:effectLst/>
                <a:latin typeface="+mn-lt"/>
                <a:ea typeface="+mn-ea"/>
                <a:cs typeface="+mn-cs"/>
              </a:rPr>
              <a:t>The creation account provides a polemic against the polytheism, moral decadence, rivalry, mortality, and pantheism of the ancient near eastern gods.</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56</a:t>
            </a:fld>
            <a:endParaRPr lang="en-US"/>
          </a:p>
        </p:txBody>
      </p:sp>
    </p:spTree>
    <p:extLst>
      <p:ext uri="{BB962C8B-B14F-4D97-AF65-F5344CB8AC3E}">
        <p14:creationId xmlns:p14="http://schemas.microsoft.com/office/powerpoint/2010/main" val="175790708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There are intimations of the plurality of the Godhead in the creation account. /  The Spirit of God is mentioned in Genesis 1:2, /  the creative Word appears ten times in Genesis 1, / and Genesis 1:26 says, “Let </a:t>
            </a:r>
            <a:r>
              <a:rPr lang="en-US" sz="1200" i="1" kern="1200" dirty="0" smtClean="0">
                <a:solidFill>
                  <a:schemeClr val="tx1"/>
                </a:solidFill>
                <a:effectLst/>
                <a:latin typeface="+mn-lt"/>
                <a:ea typeface="+mn-ea"/>
                <a:cs typeface="+mn-cs"/>
              </a:rPr>
              <a:t>us</a:t>
            </a:r>
            <a:r>
              <a:rPr lang="en-US" sz="1200" kern="1200" dirty="0" smtClean="0">
                <a:solidFill>
                  <a:schemeClr val="tx1"/>
                </a:solidFill>
                <a:effectLst/>
                <a:latin typeface="+mn-lt"/>
                <a:ea typeface="+mn-ea"/>
                <a:cs typeface="+mn-cs"/>
              </a:rPr>
              <a:t> make man in our image.” / This plurality within the deity, whose character is one of covenant love might shed some light on the “why” of creation—to create other beings with whom He could share fellowship.</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57</a:t>
            </a:fld>
            <a:endParaRPr lang="en-US"/>
          </a:p>
        </p:txBody>
      </p:sp>
    </p:spTree>
    <p:extLst>
      <p:ext uri="{BB962C8B-B14F-4D97-AF65-F5344CB8AC3E}">
        <p14:creationId xmlns:p14="http://schemas.microsoft.com/office/powerpoint/2010/main" val="186963190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Many would claim that the biblical creation accounts are not concerned with the “how” of creation, but only with the theological point that God created.  It is true that Genesis 1-2 provide no technical scientific explanation of the divine creative process, but there is a great deal of attention given to the “how” of divine creation.</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58</a:t>
            </a:fld>
            <a:endParaRPr lang="en-US"/>
          </a:p>
        </p:txBody>
      </p:sp>
    </p:spTree>
    <p:extLst>
      <p:ext uri="{BB962C8B-B14F-4D97-AF65-F5344CB8AC3E}">
        <p14:creationId xmlns:p14="http://schemas.microsoft.com/office/powerpoint/2010/main" val="166631476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Hebrew word for create in Genesis 1:1 is used exclusively to describe God’s action.  It is never used to describe human activity. It always describes something totally new that was effortlessly produced. </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59</a:t>
            </a:fld>
            <a:endParaRPr lang="en-US"/>
          </a:p>
        </p:txBody>
      </p:sp>
    </p:spTree>
    <p:extLst>
      <p:ext uri="{BB962C8B-B14F-4D97-AF65-F5344CB8AC3E}">
        <p14:creationId xmlns:p14="http://schemas.microsoft.com/office/powerpoint/2010/main" val="24833109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answer depends on the translation of Genesis 1:1. </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6</a:t>
            </a:fld>
            <a:endParaRPr lang="en-US"/>
          </a:p>
        </p:txBody>
      </p:sp>
    </p:spTree>
    <p:extLst>
      <p:ext uri="{BB962C8B-B14F-4D97-AF65-F5344CB8AC3E}">
        <p14:creationId xmlns:p14="http://schemas.microsoft.com/office/powerpoint/2010/main" val="136674381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Divine fiat emphasizes the centrality of the Word in the creation process.  By the word of the Lord were the heavens made, and all the host of them by the breath of his mouth…For He spoke and it was done; He commanded and it stood fast.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D3A9DC2-3A6E-4843-A7FE-5267D721F7EE}" type="slidenum">
              <a:rPr lang="en-US" smtClean="0"/>
              <a:t>60</a:t>
            </a:fld>
            <a:endParaRPr lang="en-US"/>
          </a:p>
        </p:txBody>
      </p:sp>
    </p:spTree>
    <p:extLst>
      <p:ext uri="{BB962C8B-B14F-4D97-AF65-F5344CB8AC3E}">
        <p14:creationId xmlns:p14="http://schemas.microsoft.com/office/powerpoint/2010/main" val="264816101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Because of specific terminology used or avoided by Moses, it appears that the Genesis accounts were intended to provide a polemic against the ideas prevalent in Mesopotamian creation texts.  Our world did not result from struggle between deities or with the forces of chaos.  It did not happen because of sexual activity between the gods.  Even the sun and moon were called the “greater light” and “lesser light” to avoid any inclination to worship them as gods. </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61</a:t>
            </a:fld>
            <a:endParaRPr lang="en-US"/>
          </a:p>
        </p:txBody>
      </p:sp>
    </p:spTree>
    <p:extLst>
      <p:ext uri="{BB962C8B-B14F-4D97-AF65-F5344CB8AC3E}">
        <p14:creationId xmlns:p14="http://schemas.microsoft.com/office/powerpoint/2010/main" val="4079162467"/>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God created dramatically and aesthetically</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62</a:t>
            </a:fld>
            <a:endParaRPr lang="en-US"/>
          </a:p>
        </p:txBody>
      </p:sp>
    </p:spTree>
    <p:extLst>
      <p:ext uri="{BB962C8B-B14F-4D97-AF65-F5344CB8AC3E}">
        <p14:creationId xmlns:p14="http://schemas.microsoft.com/office/powerpoint/2010/main" val="43565752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forming the unformed on the first three days</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63</a:t>
            </a:fld>
            <a:endParaRPr lang="en-US"/>
          </a:p>
        </p:txBody>
      </p:sp>
    </p:spTree>
    <p:extLst>
      <p:ext uri="{BB962C8B-B14F-4D97-AF65-F5344CB8AC3E}">
        <p14:creationId xmlns:p14="http://schemas.microsoft.com/office/powerpoint/2010/main" val="412317081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and filling the unfilled on the next three days. </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64</a:t>
            </a:fld>
            <a:endParaRPr lang="en-US"/>
          </a:p>
        </p:txBody>
      </p:sp>
    </p:spTree>
    <p:extLst>
      <p:ext uri="{BB962C8B-B14F-4D97-AF65-F5344CB8AC3E}">
        <p14:creationId xmlns:p14="http://schemas.microsoft.com/office/powerpoint/2010/main" val="290431613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divine artistry of creation within the structure of space and time certainly does not negate the historicity of the creation narrative.</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65</a:t>
            </a:fld>
            <a:endParaRPr lang="en-US"/>
          </a:p>
        </p:txBody>
      </p:sp>
    </p:spTree>
    <p:extLst>
      <p:ext uri="{BB962C8B-B14F-4D97-AF65-F5344CB8AC3E}">
        <p14:creationId xmlns:p14="http://schemas.microsoft.com/office/powerpoint/2010/main" val="156542779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Notice the relationship of day 1 to day 4,</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66</a:t>
            </a:fld>
            <a:endParaRPr lang="en-US"/>
          </a:p>
        </p:txBody>
      </p:sp>
    </p:spTree>
    <p:extLst>
      <p:ext uri="{BB962C8B-B14F-4D97-AF65-F5344CB8AC3E}">
        <p14:creationId xmlns:p14="http://schemas.microsoft.com/office/powerpoint/2010/main" val="185725263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day 2 to day 5</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67</a:t>
            </a:fld>
            <a:endParaRPr lang="en-US"/>
          </a:p>
        </p:txBody>
      </p:sp>
    </p:spTree>
    <p:extLst>
      <p:ext uri="{BB962C8B-B14F-4D97-AF65-F5344CB8AC3E}">
        <p14:creationId xmlns:p14="http://schemas.microsoft.com/office/powerpoint/2010/main" val="641817810"/>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and day 3 to day 6.</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68</a:t>
            </a:fld>
            <a:endParaRPr lang="en-US"/>
          </a:p>
        </p:txBody>
      </p:sp>
    </p:spTree>
    <p:extLst>
      <p:ext uri="{BB962C8B-B14F-4D97-AF65-F5344CB8AC3E}">
        <p14:creationId xmlns:p14="http://schemas.microsoft.com/office/powerpoint/2010/main" val="1001074536"/>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previously discussed in detail in the “when” section, a question remains about whether the whole universe or just our earth and solar system were created during the seven-day week of creation. </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69</a:t>
            </a:fld>
            <a:endParaRPr lang="en-US"/>
          </a:p>
        </p:txBody>
      </p:sp>
    </p:spTree>
    <p:extLst>
      <p:ext uri="{BB962C8B-B14F-4D97-AF65-F5344CB8AC3E}">
        <p14:creationId xmlns:p14="http://schemas.microsoft.com/office/powerpoint/2010/main" val="4767135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There are two major translations or interpretations.</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7</a:t>
            </a:fld>
            <a:endParaRPr lang="en-US"/>
          </a:p>
        </p:txBody>
      </p:sp>
    </p:spTree>
    <p:extLst>
      <p:ext uri="{BB962C8B-B14F-4D97-AF65-F5344CB8AC3E}">
        <p14:creationId xmlns:p14="http://schemas.microsoft.com/office/powerpoint/2010/main" val="4126459665"/>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addition to the evidence mentioned above, the author notes the definite articles before both heaven and earth in verse 1, but not when heaven and earth appear separately later in the chapter. </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70</a:t>
            </a:fld>
            <a:endParaRPr lang="en-US"/>
          </a:p>
        </p:txBody>
      </p:sp>
    </p:spTree>
    <p:extLst>
      <p:ext uri="{BB962C8B-B14F-4D97-AF65-F5344CB8AC3E}">
        <p14:creationId xmlns:p14="http://schemas.microsoft.com/office/powerpoint/2010/main" val="4224401516"/>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There is wide recognition among Genesis commentators that when used together as a pair in the Hebrew Bible, the dyad of terms “the heavens and the earth” refers to the totality of all creation, in other words the whole universe. / It would be like trying to express the idea of everyone by saying the opposite words “young and old” or expressing the idea that you had looked everywhere for something by saying you had looked “high and low”</a:t>
            </a:r>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71</a:t>
            </a:fld>
            <a:endParaRPr lang="en-US"/>
          </a:p>
        </p:txBody>
      </p:sp>
    </p:spTree>
    <p:extLst>
      <p:ext uri="{BB962C8B-B14F-4D97-AF65-F5344CB8AC3E}">
        <p14:creationId xmlns:p14="http://schemas.microsoft.com/office/powerpoint/2010/main" val="2651379886"/>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This contrasts with when heaven, earth, and sea are listed together, which is understood to mean the three basic habitats of earth—the sky, land, and water.</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72</a:t>
            </a:fld>
            <a:endParaRPr lang="en-US"/>
          </a:p>
        </p:txBody>
      </p:sp>
    </p:spTree>
    <p:extLst>
      <p:ext uri="{BB962C8B-B14F-4D97-AF65-F5344CB8AC3E}">
        <p14:creationId xmlns:p14="http://schemas.microsoft.com/office/powerpoint/2010/main" val="3470217785"/>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While the author acknowledges that Genesis 1:1-2 allows for either interpretation, he believes the evidence is convincing for the idea that it refers to the creation of the entire universe, prior to the six-day creation week.  It implies that God was not indebted to preexisting matter. If the “passive gap” interpretation is correct, then the creation of “the heavens and the earth” during the span of time termed “in the beginning,” encompassed the whole galactic universe, </a:t>
            </a:r>
            <a:r>
              <a:rPr lang="en-US" sz="1200" i="1" kern="1200" dirty="0" smtClean="0">
                <a:solidFill>
                  <a:schemeClr val="tx1"/>
                </a:solidFill>
                <a:effectLst/>
                <a:latin typeface="+mn-lt"/>
                <a:ea typeface="+mn-ea"/>
                <a:cs typeface="+mn-cs"/>
              </a:rPr>
              <a:t>including</a:t>
            </a:r>
            <a:r>
              <a:rPr lang="en-US" sz="1200" kern="1200" dirty="0" smtClean="0">
                <a:solidFill>
                  <a:schemeClr val="tx1"/>
                </a:solidFill>
                <a:effectLst/>
                <a:latin typeface="+mn-lt"/>
                <a:ea typeface="+mn-ea"/>
                <a:cs typeface="+mn-cs"/>
              </a:rPr>
              <a:t> the planet earth in its “unformed and unfilled” condition</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73</a:t>
            </a:fld>
            <a:endParaRPr lang="en-US"/>
          </a:p>
        </p:txBody>
      </p:sp>
    </p:spTree>
    <p:extLst>
      <p:ext uri="{BB962C8B-B14F-4D97-AF65-F5344CB8AC3E}">
        <p14:creationId xmlns:p14="http://schemas.microsoft.com/office/powerpoint/2010/main" val="394546837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earth” in verse 2 shifts the focus from the universe to our planet, and the following verses tell the story of the forming and filling of our earth’s three basic habitats during creation week.</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74</a:t>
            </a:fld>
            <a:endParaRPr lang="en-US"/>
          </a:p>
        </p:txBody>
      </p:sp>
    </p:spTree>
    <p:extLst>
      <p:ext uri="{BB962C8B-B14F-4D97-AF65-F5344CB8AC3E}">
        <p14:creationId xmlns:p14="http://schemas.microsoft.com/office/powerpoint/2010/main" val="2030935274"/>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 question arises when we notice that God says, “Let there be light” on day one, but the sun is not mentioned until day four. / One explanation says that God’s presence was the source of light for the first 3 days.  Evidence for this is found by comparing verse 4 where it says that God divided the light from the darkness and verse 18 where it says that the luminaries divide the light from the darkness.  Additional evidence is found in Psalm 104 where God is described as covering Himself with light as with a garment. / Another explanation suggests that the sun was present before but only became visible, was given purpose, or became fully functional on day 4. / </a:t>
            </a:r>
          </a:p>
          <a:p>
            <a:r>
              <a:rPr lang="en-US" sz="1200" kern="1200" dirty="0" smtClean="0">
                <a:solidFill>
                  <a:schemeClr val="tx1"/>
                </a:solidFill>
                <a:effectLst/>
                <a:latin typeface="+mn-lt"/>
                <a:ea typeface="+mn-ea"/>
                <a:cs typeface="+mn-cs"/>
              </a:rPr>
              <a:t>The Hebrew syntax does not require the creation of the stars on day 4, and “He made the stars also” could be correctly considered parenthetical.</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75</a:t>
            </a:fld>
            <a:endParaRPr lang="en-US"/>
          </a:p>
        </p:txBody>
      </p:sp>
    </p:spTree>
    <p:extLst>
      <p:ext uri="{BB962C8B-B14F-4D97-AF65-F5344CB8AC3E}">
        <p14:creationId xmlns:p14="http://schemas.microsoft.com/office/powerpoint/2010/main" val="1987795322"/>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whole process of creating “the heavens and the earth” is finished or completed at the end of the creation week.</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D3A9DC2-3A6E-4843-A7FE-5267D721F7EE}" type="slidenum">
              <a:rPr lang="en-US" smtClean="0"/>
              <a:t>76</a:t>
            </a:fld>
            <a:endParaRPr lang="en-US"/>
          </a:p>
        </p:txBody>
      </p:sp>
    </p:spTree>
    <p:extLst>
      <p:ext uri="{BB962C8B-B14F-4D97-AF65-F5344CB8AC3E}">
        <p14:creationId xmlns:p14="http://schemas.microsoft.com/office/powerpoint/2010/main" val="954210879"/>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About the two creation accounts of Genesis 1-2, the author concludes that they are neither identical nor contradictory but complementary.  Beginning in Genesis 2:7 a more detailed account of day six is given, focusing attention on humanity’s personal needs.</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78</a:t>
            </a:fld>
            <a:endParaRPr lang="en-US"/>
          </a:p>
        </p:txBody>
      </p:sp>
    </p:spTree>
    <p:extLst>
      <p:ext uri="{BB962C8B-B14F-4D97-AF65-F5344CB8AC3E}">
        <p14:creationId xmlns:p14="http://schemas.microsoft.com/office/powerpoint/2010/main" val="93444945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About the issue of death/predation before sin, the author says this:  Not only is there no death on this world before creation week, but there is no life!  Genesis 1:1-2 thus make no room for living organisms to be present upon planet earth before creation week, let alone death and predation.</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79</a:t>
            </a:fld>
            <a:endParaRPr lang="en-US"/>
          </a:p>
        </p:txBody>
      </p:sp>
    </p:spTree>
    <p:extLst>
      <p:ext uri="{BB962C8B-B14F-4D97-AF65-F5344CB8AC3E}">
        <p14:creationId xmlns:p14="http://schemas.microsoft.com/office/powerpoint/2010/main" val="952981103"/>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Dr. Davidson’s article, in its entirety, may be found in the Journal of the Adventist Theological Society.</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80</a:t>
            </a:fld>
            <a:endParaRPr lang="en-US"/>
          </a:p>
        </p:txBody>
      </p:sp>
    </p:spTree>
    <p:extLst>
      <p:ext uri="{BB962C8B-B14F-4D97-AF65-F5344CB8AC3E}">
        <p14:creationId xmlns:p14="http://schemas.microsoft.com/office/powerpoint/2010/main" val="42434555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standard translation until recently is an independent clause (in other words, a complete sentence that can stand alone) /—“In the beginning God created the heavens and the earth”  This translation implies that God existed before matter, and that He created planet earth “out of nothing.”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D3A9DC2-3A6E-4843-A7FE-5267D721F7EE}" type="slidenum">
              <a:rPr lang="en-US" smtClean="0"/>
              <a:t>8</a:t>
            </a:fld>
            <a:endParaRPr lang="en-US"/>
          </a:p>
        </p:txBody>
      </p:sp>
    </p:spTree>
    <p:extLst>
      <p:ext uri="{BB962C8B-B14F-4D97-AF65-F5344CB8AC3E}">
        <p14:creationId xmlns:p14="http://schemas.microsoft.com/office/powerpoint/2010/main" val="29993268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recent decades, some versions have translated Genesis 1:1 as a dependent clause (or a phrase that is not a complete sentence) instead:/  “When God began to create the heavens and the earth…”</a:t>
            </a:r>
          </a:p>
          <a:p>
            <a:endParaRPr lang="en-US" dirty="0"/>
          </a:p>
        </p:txBody>
      </p:sp>
      <p:sp>
        <p:nvSpPr>
          <p:cNvPr id="4" name="Slide Number Placeholder 3"/>
          <p:cNvSpPr>
            <a:spLocks noGrp="1"/>
          </p:cNvSpPr>
          <p:nvPr>
            <p:ph type="sldNum" sz="quarter" idx="10"/>
          </p:nvPr>
        </p:nvSpPr>
        <p:spPr/>
        <p:txBody>
          <a:bodyPr/>
          <a:lstStyle/>
          <a:p>
            <a:fld id="{6D3A9DC2-3A6E-4843-A7FE-5267D721F7EE}" type="slidenum">
              <a:rPr lang="en-US" smtClean="0"/>
              <a:t>9</a:t>
            </a:fld>
            <a:endParaRPr lang="en-US"/>
          </a:p>
        </p:txBody>
      </p:sp>
    </p:spTree>
    <p:extLst>
      <p:ext uri="{BB962C8B-B14F-4D97-AF65-F5344CB8AC3E}">
        <p14:creationId xmlns:p14="http://schemas.microsoft.com/office/powerpoint/2010/main" val="22263424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F616A55E-18CD-4C59-B5B6-978F4C861A26}" type="datetimeFigureOut">
              <a:rPr lang="en-US" smtClean="0"/>
              <a:t>1/31/2017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7BE40-0CE5-46E8-9FF4-3A38B237787D}" type="slidenum">
              <a:rPr lang="en-US" smtClean="0"/>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16A55E-18CD-4C59-B5B6-978F4C861A26}" type="datetimeFigureOut">
              <a:rPr lang="en-US" smtClean="0"/>
              <a:t>1/31/2017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7BE40-0CE5-46E8-9FF4-3A38B237787D}"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16A55E-18CD-4C59-B5B6-978F4C861A26}" type="datetimeFigureOut">
              <a:rPr lang="en-US" smtClean="0"/>
              <a:t>1/31/2017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7BE40-0CE5-46E8-9FF4-3A38B237787D}"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F616A55E-18CD-4C59-B5B6-978F4C861A26}" type="datetimeFigureOut">
              <a:rPr lang="en-US" smtClean="0"/>
              <a:t>1/31/2017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7BE40-0CE5-46E8-9FF4-3A38B237787D}"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16A55E-18CD-4C59-B5B6-978F4C861A26}" type="datetimeFigureOut">
              <a:rPr lang="en-US" smtClean="0"/>
              <a:t>1/31/2017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7BE40-0CE5-46E8-9FF4-3A38B237787D}"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F616A55E-18CD-4C59-B5B6-978F4C861A26}" type="datetimeFigureOut">
              <a:rPr lang="en-US" smtClean="0"/>
              <a:t>1/31/2017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B7BE40-0CE5-46E8-9FF4-3A38B237787D}"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F616A55E-18CD-4C59-B5B6-978F4C861A26}" type="datetimeFigureOut">
              <a:rPr lang="en-US" smtClean="0"/>
              <a:t>1/31/2017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B7BE40-0CE5-46E8-9FF4-3A38B237787D}"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616A55E-18CD-4C59-B5B6-978F4C861A26}" type="datetimeFigureOut">
              <a:rPr lang="en-US" smtClean="0"/>
              <a:t>1/31/2017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B7BE40-0CE5-46E8-9FF4-3A38B237787D}"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16A55E-18CD-4C59-B5B6-978F4C861A26}" type="datetimeFigureOut">
              <a:rPr lang="en-US" smtClean="0"/>
              <a:t>1/31/2017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B7BE40-0CE5-46E8-9FF4-3A38B237787D}"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16A55E-18CD-4C59-B5B6-978F4C861A26}" type="datetimeFigureOut">
              <a:rPr lang="en-US" smtClean="0"/>
              <a:t>1/31/2017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B7BE40-0CE5-46E8-9FF4-3A38B237787D}"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16A55E-18CD-4C59-B5B6-978F4C861A26}" type="datetimeFigureOut">
              <a:rPr lang="en-US" smtClean="0"/>
              <a:t>1/31/2017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B7BE40-0CE5-46E8-9FF4-3A38B237787D}"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F616A55E-18CD-4C59-B5B6-978F4C861A26}" type="datetimeFigureOut">
              <a:rPr lang="en-US" smtClean="0"/>
              <a:t>1/31/2017</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A4B7BE40-0CE5-46E8-9FF4-3A38B237787D}"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5.xml"/><Relationship Id="rId1" Type="http://schemas.openxmlformats.org/officeDocument/2006/relationships/tags" Target="../tags/tag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5.xml"/><Relationship Id="rId1" Type="http://schemas.openxmlformats.org/officeDocument/2006/relationships/tags" Target="../tags/tag1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50.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51.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52.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55.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56.xml.rels><?xml version="1.0" encoding="UTF-8" standalone="yes"?>
<Relationships xmlns="http://schemas.openxmlformats.org/package/2006/relationships"><Relationship Id="rId3" Type="http://schemas.openxmlformats.org/officeDocument/2006/relationships/notesSlide" Target="../notesSlides/notesSlide56.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57.xml.rels><?xml version="1.0" encoding="UTF-8" standalone="yes"?>
<Relationships xmlns="http://schemas.openxmlformats.org/package/2006/relationships"><Relationship Id="rId3" Type="http://schemas.openxmlformats.org/officeDocument/2006/relationships/notesSlide" Target="../notesSlides/notesSlide57.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3" Type="http://schemas.openxmlformats.org/officeDocument/2006/relationships/notesSlide" Target="../notesSlides/notesSlide71.xml"/><Relationship Id="rId2" Type="http://schemas.openxmlformats.org/officeDocument/2006/relationships/slideLayout" Target="../slideLayouts/slideLayout5.xml"/><Relationship Id="rId1" Type="http://schemas.openxmlformats.org/officeDocument/2006/relationships/tags" Target="../tags/tag2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notesSlide" Target="../notesSlides/notesSlide75.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5.xml"/><Relationship Id="rId1" Type="http://schemas.openxmlformats.org/officeDocument/2006/relationships/tags" Target="../tags/tag2.xml"/></Relationships>
</file>

<file path=ppt/slides/_rels/slide80.xml.rels><?xml version="1.0" encoding="UTF-8" standalone="yes"?>
<Relationships xmlns="http://schemas.openxmlformats.org/package/2006/relationships"><Relationship Id="rId3" Type="http://schemas.openxmlformats.org/officeDocument/2006/relationships/notesSlide" Target="../notesSlides/notesSlide79.xml"/><Relationship Id="rId2" Type="http://schemas.openxmlformats.org/officeDocument/2006/relationships/slideLayout" Target="../slideLayouts/slideLayout1.xml"/><Relationship Id="rId1" Type="http://schemas.openxmlformats.org/officeDocument/2006/relationships/tags" Target="../tags/tag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sz="2800" dirty="0" smtClean="0"/>
              <a:t>By Richard M. Davidson</a:t>
            </a:r>
          </a:p>
          <a:p>
            <a:endParaRPr lang="en-US" sz="2000" dirty="0"/>
          </a:p>
        </p:txBody>
      </p:sp>
      <p:sp>
        <p:nvSpPr>
          <p:cNvPr id="2" name="Title 1"/>
          <p:cNvSpPr>
            <a:spLocks noGrp="1"/>
          </p:cNvSpPr>
          <p:nvPr>
            <p:ph type="ctrTitle"/>
          </p:nvPr>
        </p:nvSpPr>
        <p:spPr>
          <a:xfrm>
            <a:off x="685800" y="609600"/>
            <a:ext cx="7772400" cy="2228850"/>
          </a:xfrm>
        </p:spPr>
        <p:txBody>
          <a:bodyPr/>
          <a:lstStyle/>
          <a:p>
            <a:r>
              <a:rPr lang="en-US" sz="3600" dirty="0" smtClean="0"/>
              <a:t>The Biblical Account of Origins</a:t>
            </a:r>
            <a:r>
              <a:rPr lang="en-US" dirty="0" smtClean="0"/>
              <a:t/>
            </a:r>
            <a:br>
              <a:rPr lang="en-US" dirty="0" smtClean="0"/>
            </a:br>
            <a:r>
              <a:rPr lang="en-US" sz="1800" dirty="0" smtClean="0"/>
              <a:t>Journal of the Adventist Theological Society</a:t>
            </a:r>
            <a:br>
              <a:rPr lang="en-US" sz="1800" dirty="0" smtClean="0"/>
            </a:br>
            <a:r>
              <a:rPr lang="en-US" sz="1800" dirty="0" smtClean="0"/>
              <a:t>14/1 (Spring 2003) 4-43</a:t>
            </a:r>
            <a:endParaRPr lang="en-US" dirty="0"/>
          </a:p>
        </p:txBody>
      </p:sp>
    </p:spTree>
    <p:extLst>
      <p:ext uri="{BB962C8B-B14F-4D97-AF65-F5344CB8AC3E}">
        <p14:creationId xmlns:p14="http://schemas.microsoft.com/office/powerpoint/2010/main" val="141831592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quarter" idx="14"/>
          </p:nvPr>
        </p:nvSpPr>
        <p:spPr/>
        <p:txBody>
          <a:bodyPr>
            <a:normAutofit fontScale="85000" lnSpcReduction="20000"/>
          </a:bodyPr>
          <a:lstStyle/>
          <a:p>
            <a:r>
              <a:rPr lang="en-US" sz="2600" dirty="0" smtClean="0"/>
              <a:t>No </a:t>
            </a:r>
            <a:r>
              <a:rPr lang="en-US" sz="2600" i="1" dirty="0" err="1" smtClean="0"/>
              <a:t>creatio</a:t>
            </a:r>
            <a:r>
              <a:rPr lang="en-US" sz="2600" i="1" dirty="0" smtClean="0"/>
              <a:t> ex nihilo </a:t>
            </a:r>
            <a:r>
              <a:rPr lang="en-US" sz="2600" dirty="0" smtClean="0"/>
              <a:t>is mentioned.</a:t>
            </a:r>
          </a:p>
          <a:p>
            <a:r>
              <a:rPr lang="en-US" sz="2600" dirty="0" smtClean="0"/>
              <a:t>Matter is already in existence when God begins to create.</a:t>
            </a:r>
          </a:p>
          <a:p>
            <a:r>
              <a:rPr lang="en-US" sz="2600" dirty="0" smtClean="0"/>
              <a:t>The heavens, earth, darkness, the deep, and water already exist at the beginning of God’s creative activity.</a:t>
            </a:r>
          </a:p>
          <a:p>
            <a:r>
              <a:rPr lang="en-US" sz="2600" dirty="0" smtClean="0"/>
              <a:t>No absolute beginning is indicated</a:t>
            </a:r>
            <a:r>
              <a:rPr lang="en-US" dirty="0" smtClean="0"/>
              <a:t>.</a:t>
            </a:r>
            <a:endParaRPr lang="en-US" dirty="0"/>
          </a:p>
        </p:txBody>
      </p:sp>
      <p:sp>
        <p:nvSpPr>
          <p:cNvPr id="8" name="Content Placeholder 7"/>
          <p:cNvSpPr>
            <a:spLocks noGrp="1"/>
          </p:cNvSpPr>
          <p:nvPr>
            <p:ph sz="quarter" idx="13"/>
          </p:nvPr>
        </p:nvSpPr>
        <p:spPr/>
        <p:txBody>
          <a:bodyPr>
            <a:noAutofit/>
          </a:bodyPr>
          <a:lstStyle/>
          <a:p>
            <a:r>
              <a:rPr lang="en-US" sz="2200" i="1" dirty="0" err="1" smtClean="0"/>
              <a:t>Creatio</a:t>
            </a:r>
            <a:r>
              <a:rPr lang="en-US" sz="2200" i="1" dirty="0" smtClean="0"/>
              <a:t> ex nihilo </a:t>
            </a:r>
            <a:r>
              <a:rPr lang="en-US" sz="2200" dirty="0" smtClean="0"/>
              <a:t>is explicitly affirmed.</a:t>
            </a:r>
          </a:p>
          <a:p>
            <a:r>
              <a:rPr lang="en-US" sz="2200" dirty="0" smtClean="0"/>
              <a:t>God exists before matter.</a:t>
            </a:r>
          </a:p>
          <a:p>
            <a:r>
              <a:rPr lang="en-US" sz="2200" dirty="0" smtClean="0"/>
              <a:t>God creates the heavens, earth, darkness, the deep, and water.</a:t>
            </a:r>
          </a:p>
          <a:p>
            <a:r>
              <a:rPr lang="en-US" sz="2200" dirty="0" smtClean="0"/>
              <a:t>There is an absolute beginning of time for the cosmos.</a:t>
            </a:r>
            <a:endParaRPr lang="en-US" sz="2200" dirty="0"/>
          </a:p>
        </p:txBody>
      </p:sp>
      <p:sp>
        <p:nvSpPr>
          <p:cNvPr id="5" name="Title 4"/>
          <p:cNvSpPr>
            <a:spLocks noGrp="1"/>
          </p:cNvSpPr>
          <p:nvPr>
            <p:ph type="title"/>
          </p:nvPr>
        </p:nvSpPr>
        <p:spPr/>
        <p:txBody>
          <a:bodyPr/>
          <a:lstStyle/>
          <a:p>
            <a:pPr algn="ctr"/>
            <a:r>
              <a:rPr lang="en-US" sz="3600" dirty="0" smtClean="0"/>
              <a:t>Two major translations</a:t>
            </a:r>
            <a:endParaRPr lang="en-US" sz="3600" dirty="0"/>
          </a:p>
        </p:txBody>
      </p:sp>
      <p:sp>
        <p:nvSpPr>
          <p:cNvPr id="6" name="Text Placeholder 5"/>
          <p:cNvSpPr>
            <a:spLocks noGrp="1"/>
          </p:cNvSpPr>
          <p:nvPr>
            <p:ph type="body" idx="1"/>
          </p:nvPr>
        </p:nvSpPr>
        <p:spPr/>
        <p:txBody>
          <a:bodyPr>
            <a:normAutofit/>
          </a:bodyPr>
          <a:lstStyle/>
          <a:p>
            <a:pPr algn="ctr"/>
            <a:r>
              <a:rPr lang="en-US" sz="2800" dirty="0" smtClean="0"/>
              <a:t>Independent Clause</a:t>
            </a:r>
            <a:endParaRPr lang="en-US" sz="2800" dirty="0"/>
          </a:p>
        </p:txBody>
      </p:sp>
      <p:sp>
        <p:nvSpPr>
          <p:cNvPr id="7" name="Text Placeholder 6"/>
          <p:cNvSpPr>
            <a:spLocks noGrp="1"/>
          </p:cNvSpPr>
          <p:nvPr>
            <p:ph type="body" sz="quarter" idx="3"/>
          </p:nvPr>
        </p:nvSpPr>
        <p:spPr/>
        <p:txBody>
          <a:bodyPr>
            <a:normAutofit/>
          </a:bodyPr>
          <a:lstStyle/>
          <a:p>
            <a:pPr algn="ctr"/>
            <a:r>
              <a:rPr lang="en-US" sz="2800" dirty="0" smtClean="0"/>
              <a:t>Dependent Clause</a:t>
            </a:r>
            <a:endParaRPr lang="en-US" sz="2800" dirty="0"/>
          </a:p>
        </p:txBody>
      </p:sp>
      <p:sp>
        <p:nvSpPr>
          <p:cNvPr id="10" name="TextBox 9"/>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--Absolute or Relative Beginning?</a:t>
            </a:r>
            <a:endParaRPr lang="en-US" sz="2400" dirty="0"/>
          </a:p>
        </p:txBody>
      </p:sp>
    </p:spTree>
    <p:custDataLst>
      <p:tags r:id="rId1"/>
    </p:custDataLst>
    <p:extLst>
      <p:ext uri="{BB962C8B-B14F-4D97-AF65-F5344CB8AC3E}">
        <p14:creationId xmlns:p14="http://schemas.microsoft.com/office/powerpoint/2010/main" val="174861403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importance</a:t>
            </a:r>
            <a:endParaRPr lang="en-US" sz="3600" dirty="0"/>
          </a:p>
        </p:txBody>
      </p:sp>
      <p:sp>
        <p:nvSpPr>
          <p:cNvPr id="3" name="Content Placeholder 2"/>
          <p:cNvSpPr>
            <a:spLocks noGrp="1"/>
          </p:cNvSpPr>
          <p:nvPr>
            <p:ph sz="quarter" idx="13"/>
          </p:nvPr>
        </p:nvSpPr>
        <p:spPr/>
        <p:txBody>
          <a:bodyPr>
            <a:noAutofit/>
          </a:bodyPr>
          <a:lstStyle/>
          <a:p>
            <a:r>
              <a:rPr lang="en-US" sz="2800" dirty="0" smtClean="0"/>
              <a:t>“The issue between these two options…is not esoteric quibbling…does Genesis 1:1 suggest that </a:t>
            </a:r>
            <a:r>
              <a:rPr lang="en-US" sz="2800" dirty="0" smtClean="0">
                <a:solidFill>
                  <a:srgbClr val="FFC000"/>
                </a:solidFill>
              </a:rPr>
              <a:t>in the beginning </a:t>
            </a:r>
            <a:r>
              <a:rPr lang="en-US" sz="2800" dirty="0" smtClean="0"/>
              <a:t>there was one—</a:t>
            </a:r>
            <a:r>
              <a:rPr lang="en-US" sz="2800" dirty="0" smtClean="0">
                <a:solidFill>
                  <a:srgbClr val="FFC000"/>
                </a:solidFill>
              </a:rPr>
              <a:t>God</a:t>
            </a:r>
            <a:r>
              <a:rPr lang="en-US" sz="2800" dirty="0" smtClean="0"/>
              <a:t>; </a:t>
            </a:r>
            <a:r>
              <a:rPr lang="en-US" sz="2800" dirty="0" smtClean="0">
                <a:solidFill>
                  <a:srgbClr val="FFC000"/>
                </a:solidFill>
              </a:rPr>
              <a:t>or</a:t>
            </a:r>
            <a:r>
              <a:rPr lang="en-US" sz="2800" dirty="0" smtClean="0"/>
              <a:t> does it suggest that in the beginning there were </a:t>
            </a:r>
            <a:r>
              <a:rPr lang="en-US" sz="2800" dirty="0" smtClean="0">
                <a:solidFill>
                  <a:srgbClr val="FFC000"/>
                </a:solidFill>
              </a:rPr>
              <a:t>two—God and preexistent chaos</a:t>
            </a:r>
            <a:r>
              <a:rPr lang="en-US" sz="2800" dirty="0" smtClean="0"/>
              <a:t>?”</a:t>
            </a:r>
          </a:p>
          <a:p>
            <a:pPr marL="0" indent="0" algn="r">
              <a:buNone/>
            </a:pPr>
            <a:r>
              <a:rPr lang="en-US" sz="2400" dirty="0" smtClean="0"/>
              <a:t>Victor P. Hamilton,</a:t>
            </a:r>
          </a:p>
          <a:p>
            <a:pPr marL="0" indent="0" algn="r">
              <a:buNone/>
            </a:pPr>
            <a:r>
              <a:rPr lang="en-US" sz="2400" i="1" dirty="0" smtClean="0"/>
              <a:t>The Book of Genesis: Chapters 1-17</a:t>
            </a:r>
            <a:endParaRPr lang="en-US" sz="24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--Absolute or Relative Beginning?</a:t>
            </a:r>
            <a:endParaRPr lang="en-US" sz="2400" dirty="0"/>
          </a:p>
        </p:txBody>
      </p:sp>
    </p:spTree>
    <p:extLst>
      <p:ext uri="{BB962C8B-B14F-4D97-AF65-F5344CB8AC3E}">
        <p14:creationId xmlns:p14="http://schemas.microsoft.com/office/powerpoint/2010/main" val="364285961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endParaRPr lang="en-US" sz="3200" dirty="0" smtClean="0"/>
          </a:p>
          <a:p>
            <a:r>
              <a:rPr lang="en-US" sz="2800" dirty="0" smtClean="0"/>
              <a:t>According to Hebrew </a:t>
            </a:r>
            <a:r>
              <a:rPr lang="en-US" sz="2800" dirty="0" smtClean="0">
                <a:solidFill>
                  <a:srgbClr val="FFC000"/>
                </a:solidFill>
              </a:rPr>
              <a:t>grammar</a:t>
            </a:r>
            <a:r>
              <a:rPr lang="en-US" sz="2800" dirty="0" smtClean="0"/>
              <a:t> and </a:t>
            </a:r>
            <a:r>
              <a:rPr lang="en-US" sz="2800" dirty="0" smtClean="0">
                <a:solidFill>
                  <a:srgbClr val="FFC000"/>
                </a:solidFill>
              </a:rPr>
              <a:t>syntax</a:t>
            </a:r>
            <a:r>
              <a:rPr lang="en-US" sz="2800" dirty="0" smtClean="0"/>
              <a:t>, the natural reading of Genesis 1:1 is as an independent clause:  “In the beginning, God created the heavens and the earth.”</a:t>
            </a:r>
            <a:endParaRPr lang="en-US" sz="32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--Absolute or Relative Beginning?</a:t>
            </a:r>
            <a:endParaRPr lang="en-US" sz="2400" dirty="0"/>
          </a:p>
        </p:txBody>
      </p:sp>
      <p:sp>
        <p:nvSpPr>
          <p:cNvPr id="7" name="Title 1"/>
          <p:cNvSpPr>
            <a:spLocks noGrp="1"/>
          </p:cNvSpPr>
          <p:nvPr>
            <p:ph type="title"/>
          </p:nvPr>
        </p:nvSpPr>
        <p:spPr>
          <a:xfrm>
            <a:off x="609600" y="274638"/>
            <a:ext cx="7924800" cy="1143000"/>
          </a:xfrm>
        </p:spPr>
        <p:txBody>
          <a:bodyPr/>
          <a:lstStyle/>
          <a:p>
            <a:pPr algn="ctr"/>
            <a:r>
              <a:rPr lang="en-US" sz="3200" dirty="0"/>
              <a:t/>
            </a:r>
            <a:br>
              <a:rPr lang="en-US" sz="3200" dirty="0"/>
            </a:br>
            <a:r>
              <a:rPr lang="en-US" sz="3600" dirty="0">
                <a:solidFill>
                  <a:srgbClr val="FFC000"/>
                </a:solidFill>
              </a:rPr>
              <a:t>Evidence</a:t>
            </a:r>
            <a:r>
              <a:rPr lang="en-US" sz="3600" dirty="0"/>
              <a:t> for independent clause</a:t>
            </a:r>
            <a:endParaRPr lang="en-US" sz="3200" dirty="0"/>
          </a:p>
        </p:txBody>
      </p:sp>
    </p:spTree>
    <p:custDataLst>
      <p:tags r:id="rId1"/>
    </p:custDataLst>
    <p:extLst>
      <p:ext uri="{BB962C8B-B14F-4D97-AF65-F5344CB8AC3E}">
        <p14:creationId xmlns:p14="http://schemas.microsoft.com/office/powerpoint/2010/main" val="366161867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a:t/>
            </a:r>
            <a:br>
              <a:rPr lang="en-US" sz="3200" dirty="0"/>
            </a:br>
            <a:r>
              <a:rPr lang="en-US" sz="3600" dirty="0">
                <a:solidFill>
                  <a:srgbClr val="FFC000"/>
                </a:solidFill>
              </a:rPr>
              <a:t>Evidence</a:t>
            </a:r>
            <a:r>
              <a:rPr lang="en-US" sz="3600" dirty="0"/>
              <a:t> for independent clause</a:t>
            </a:r>
            <a:endParaRPr lang="en-US" sz="3200" dirty="0"/>
          </a:p>
        </p:txBody>
      </p:sp>
      <p:sp>
        <p:nvSpPr>
          <p:cNvPr id="3" name="Content Placeholder 2"/>
          <p:cNvSpPr>
            <a:spLocks noGrp="1"/>
          </p:cNvSpPr>
          <p:nvPr>
            <p:ph sz="quarter" idx="13"/>
          </p:nvPr>
        </p:nvSpPr>
        <p:spPr/>
        <p:txBody>
          <a:bodyPr>
            <a:normAutofit/>
          </a:bodyPr>
          <a:lstStyle/>
          <a:p>
            <a:endParaRPr lang="en-US" sz="3200" dirty="0" smtClean="0"/>
          </a:p>
          <a:p>
            <a:r>
              <a:rPr lang="en-US" sz="2800" dirty="0" smtClean="0"/>
              <a:t>The </a:t>
            </a:r>
            <a:r>
              <a:rPr lang="en-US" sz="2800" dirty="0" smtClean="0">
                <a:solidFill>
                  <a:srgbClr val="FFC000"/>
                </a:solidFill>
              </a:rPr>
              <a:t>short, </a:t>
            </a:r>
            <a:r>
              <a:rPr lang="en-US" sz="2800" dirty="0">
                <a:solidFill>
                  <a:srgbClr val="FFC000"/>
                </a:solidFill>
              </a:rPr>
              <a:t>stylistic structure </a:t>
            </a:r>
            <a:r>
              <a:rPr lang="en-US" sz="2800" dirty="0"/>
              <a:t>matches the rest of the </a:t>
            </a:r>
            <a:r>
              <a:rPr lang="en-US" sz="2800" dirty="0" smtClean="0"/>
              <a:t>chapter.</a:t>
            </a:r>
            <a:endParaRPr lang="en-US" sz="2800" dirty="0"/>
          </a:p>
          <a:p>
            <a:endParaRPr lang="en-US" sz="32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--Absolute or Relative Beginning?</a:t>
            </a:r>
            <a:endParaRPr lang="en-US" sz="2400" dirty="0"/>
          </a:p>
        </p:txBody>
      </p:sp>
    </p:spTree>
    <p:extLst>
      <p:ext uri="{BB962C8B-B14F-4D97-AF65-F5344CB8AC3E}">
        <p14:creationId xmlns:p14="http://schemas.microsoft.com/office/powerpoint/2010/main" val="391879215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a:t/>
            </a:r>
            <a:br>
              <a:rPr lang="en-US" sz="3200" dirty="0"/>
            </a:br>
            <a:r>
              <a:rPr lang="en-US" sz="3600" dirty="0">
                <a:solidFill>
                  <a:srgbClr val="FFC000"/>
                </a:solidFill>
              </a:rPr>
              <a:t>Evidence</a:t>
            </a:r>
            <a:r>
              <a:rPr lang="en-US" sz="3600" dirty="0"/>
              <a:t> for independent clause</a:t>
            </a:r>
            <a:endParaRPr lang="en-US" dirty="0"/>
          </a:p>
        </p:txBody>
      </p:sp>
      <p:sp>
        <p:nvSpPr>
          <p:cNvPr id="3" name="Content Placeholder 2"/>
          <p:cNvSpPr>
            <a:spLocks noGrp="1"/>
          </p:cNvSpPr>
          <p:nvPr>
            <p:ph sz="quarter" idx="13"/>
          </p:nvPr>
        </p:nvSpPr>
        <p:spPr/>
        <p:txBody>
          <a:bodyPr>
            <a:normAutofit/>
          </a:bodyPr>
          <a:lstStyle/>
          <a:p>
            <a:endParaRPr lang="en-US" sz="3200" dirty="0" smtClean="0"/>
          </a:p>
          <a:p>
            <a:r>
              <a:rPr lang="en-US" sz="2800" dirty="0" smtClean="0"/>
              <a:t>The </a:t>
            </a:r>
            <a:r>
              <a:rPr lang="en-US" sz="2800" dirty="0" smtClean="0">
                <a:solidFill>
                  <a:srgbClr val="FFC000"/>
                </a:solidFill>
              </a:rPr>
              <a:t>theological </a:t>
            </a:r>
            <a:r>
              <a:rPr lang="en-US" sz="2800" dirty="0">
                <a:solidFill>
                  <a:srgbClr val="FFC000"/>
                </a:solidFill>
              </a:rPr>
              <a:t>thrust </a:t>
            </a:r>
            <a:r>
              <a:rPr lang="en-US" sz="2800" dirty="0"/>
              <a:t>of a God who transcends matter </a:t>
            </a:r>
            <a:r>
              <a:rPr lang="en-US" sz="2800" dirty="0" smtClean="0"/>
              <a:t>matches the rest of the chapter.</a:t>
            </a:r>
            <a:endParaRPr lang="en-US" sz="2800" dirty="0"/>
          </a:p>
          <a:p>
            <a:endParaRPr lang="en-US" sz="2800" dirty="0"/>
          </a:p>
          <a:p>
            <a:endParaRPr lang="en-US" sz="32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--Absolute or Relative Beginning?</a:t>
            </a:r>
            <a:endParaRPr lang="en-US" sz="2400" dirty="0"/>
          </a:p>
        </p:txBody>
      </p:sp>
    </p:spTree>
    <p:extLst>
      <p:ext uri="{BB962C8B-B14F-4D97-AF65-F5344CB8AC3E}">
        <p14:creationId xmlns:p14="http://schemas.microsoft.com/office/powerpoint/2010/main" val="163918470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a:t/>
            </a:r>
            <a:br>
              <a:rPr lang="en-US" sz="3200" dirty="0"/>
            </a:br>
            <a:r>
              <a:rPr lang="en-US" sz="3600" dirty="0">
                <a:solidFill>
                  <a:srgbClr val="FFC000"/>
                </a:solidFill>
              </a:rPr>
              <a:t>Evidence</a:t>
            </a:r>
            <a:r>
              <a:rPr lang="en-US" sz="3600" dirty="0"/>
              <a:t> for independent clause</a:t>
            </a:r>
          </a:p>
        </p:txBody>
      </p:sp>
      <p:sp>
        <p:nvSpPr>
          <p:cNvPr id="3" name="Content Placeholder 2"/>
          <p:cNvSpPr>
            <a:spLocks noGrp="1"/>
          </p:cNvSpPr>
          <p:nvPr>
            <p:ph sz="quarter" idx="13"/>
          </p:nvPr>
        </p:nvSpPr>
        <p:spPr/>
        <p:txBody>
          <a:bodyPr>
            <a:normAutofit/>
          </a:bodyPr>
          <a:lstStyle/>
          <a:p>
            <a:endParaRPr lang="en-US" sz="3200" dirty="0" smtClean="0"/>
          </a:p>
          <a:p>
            <a:r>
              <a:rPr lang="en-US" sz="2800" dirty="0" smtClean="0"/>
              <a:t>All </a:t>
            </a:r>
            <a:r>
              <a:rPr lang="en-US" sz="2800" dirty="0"/>
              <a:t>the </a:t>
            </a:r>
            <a:r>
              <a:rPr lang="en-US" sz="2800" dirty="0">
                <a:solidFill>
                  <a:srgbClr val="FFC000"/>
                </a:solidFill>
              </a:rPr>
              <a:t>ancient versions </a:t>
            </a:r>
            <a:r>
              <a:rPr lang="en-US" sz="2800" dirty="0"/>
              <a:t>(LXX, Vulgate, etc.) use the independent </a:t>
            </a:r>
            <a:r>
              <a:rPr lang="en-US" sz="2800" dirty="0" smtClean="0"/>
              <a:t>clause.</a:t>
            </a:r>
            <a:endParaRPr lang="en-US" sz="2800" dirty="0"/>
          </a:p>
          <a:p>
            <a:endParaRPr lang="en-US" sz="32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--Absolute or Relative Beginning?</a:t>
            </a:r>
            <a:endParaRPr lang="en-US" sz="2400" dirty="0"/>
          </a:p>
        </p:txBody>
      </p:sp>
    </p:spTree>
    <p:extLst>
      <p:ext uri="{BB962C8B-B14F-4D97-AF65-F5344CB8AC3E}">
        <p14:creationId xmlns:p14="http://schemas.microsoft.com/office/powerpoint/2010/main" val="273476890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a:t/>
            </a:r>
            <a:br>
              <a:rPr lang="en-US" sz="4000" dirty="0"/>
            </a:br>
            <a:r>
              <a:rPr lang="en-US" sz="3600" dirty="0">
                <a:solidFill>
                  <a:srgbClr val="FFC000"/>
                </a:solidFill>
              </a:rPr>
              <a:t>Evidence</a:t>
            </a:r>
            <a:r>
              <a:rPr lang="en-US" sz="3600" dirty="0"/>
              <a:t> for independent clause</a:t>
            </a:r>
          </a:p>
        </p:txBody>
      </p:sp>
      <p:sp>
        <p:nvSpPr>
          <p:cNvPr id="3" name="Content Placeholder 2"/>
          <p:cNvSpPr>
            <a:spLocks noGrp="1"/>
          </p:cNvSpPr>
          <p:nvPr>
            <p:ph sz="quarter" idx="13"/>
          </p:nvPr>
        </p:nvSpPr>
        <p:spPr/>
        <p:txBody>
          <a:bodyPr>
            <a:normAutofit/>
          </a:bodyPr>
          <a:lstStyle/>
          <a:p>
            <a:endParaRPr lang="en-US" sz="3200" dirty="0" smtClean="0"/>
          </a:p>
          <a:p>
            <a:r>
              <a:rPr lang="en-US" sz="2800" dirty="0" smtClean="0"/>
              <a:t>John </a:t>
            </a:r>
            <a:r>
              <a:rPr lang="en-US" sz="2800" dirty="0"/>
              <a:t>1:1 alludes to Genesis 1:1 and uses the independent </a:t>
            </a:r>
            <a:r>
              <a:rPr lang="en-US" sz="2800" dirty="0" smtClean="0"/>
              <a:t>clause.</a:t>
            </a:r>
          </a:p>
          <a:p>
            <a:endParaRPr lang="en-US" sz="2800" dirty="0"/>
          </a:p>
          <a:p>
            <a:r>
              <a:rPr lang="en-US" sz="2800" dirty="0" smtClean="0"/>
              <a:t>“In the beginning was the word…”</a:t>
            </a:r>
            <a:endParaRPr lang="en-US" sz="2800" dirty="0"/>
          </a:p>
          <a:p>
            <a:endParaRPr lang="en-US" sz="3200" dirty="0" smtClean="0"/>
          </a:p>
          <a:p>
            <a:endParaRPr lang="en-US" sz="32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--Absolute or Relative Beginning?</a:t>
            </a:r>
            <a:endParaRPr lang="en-US" sz="2400" dirty="0"/>
          </a:p>
        </p:txBody>
      </p:sp>
    </p:spTree>
    <p:extLst>
      <p:ext uri="{BB962C8B-B14F-4D97-AF65-F5344CB8AC3E}">
        <p14:creationId xmlns:p14="http://schemas.microsoft.com/office/powerpoint/2010/main" val="61426576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a:t/>
            </a:r>
            <a:br>
              <a:rPr lang="en-US" sz="3200" dirty="0"/>
            </a:br>
            <a:r>
              <a:rPr lang="en-US" sz="3600" dirty="0" smtClean="0">
                <a:solidFill>
                  <a:srgbClr val="FFC000"/>
                </a:solidFill>
              </a:rPr>
              <a:t>Conclusion</a:t>
            </a:r>
            <a:r>
              <a:rPr lang="en-US" sz="3600" dirty="0" smtClean="0"/>
              <a:t>—</a:t>
            </a:r>
            <a:r>
              <a:rPr lang="en-US" sz="3600" dirty="0" smtClean="0">
                <a:solidFill>
                  <a:srgbClr val="FFC000"/>
                </a:solidFill>
              </a:rPr>
              <a:t>absolute beginning</a:t>
            </a:r>
            <a:endParaRPr lang="en-US" dirty="0">
              <a:solidFill>
                <a:srgbClr val="FFC000"/>
              </a:solidFill>
            </a:endParaRPr>
          </a:p>
        </p:txBody>
      </p:sp>
      <p:sp>
        <p:nvSpPr>
          <p:cNvPr id="3" name="Content Placeholder 2"/>
          <p:cNvSpPr>
            <a:spLocks noGrp="1"/>
          </p:cNvSpPr>
          <p:nvPr>
            <p:ph sz="quarter" idx="13"/>
          </p:nvPr>
        </p:nvSpPr>
        <p:spPr/>
        <p:txBody>
          <a:bodyPr>
            <a:normAutofit/>
          </a:bodyPr>
          <a:lstStyle/>
          <a:p>
            <a:endParaRPr lang="en-US" sz="3200" dirty="0" smtClean="0"/>
          </a:p>
          <a:p>
            <a:r>
              <a:rPr lang="en-US" sz="2800" dirty="0" smtClean="0"/>
              <a:t>“I find the weight of evidence within Scripture decisive in pointing toward the traditional translation of Genesis 1:1 as an independent clause:  ‘</a:t>
            </a:r>
            <a:r>
              <a:rPr lang="en-US" sz="2800" dirty="0" smtClean="0">
                <a:solidFill>
                  <a:srgbClr val="FFC000"/>
                </a:solidFill>
              </a:rPr>
              <a:t>In the beginning </a:t>
            </a:r>
            <a:r>
              <a:rPr lang="en-US" sz="2800" dirty="0" smtClean="0"/>
              <a:t>God created the heavens and the earth.’”</a:t>
            </a:r>
            <a:endParaRPr lang="en-US" sz="28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--Absolute or Relative Beginning?</a:t>
            </a:r>
            <a:endParaRPr lang="en-US" sz="2400" dirty="0"/>
          </a:p>
        </p:txBody>
      </p:sp>
    </p:spTree>
    <p:extLst>
      <p:ext uri="{BB962C8B-B14F-4D97-AF65-F5344CB8AC3E}">
        <p14:creationId xmlns:p14="http://schemas.microsoft.com/office/powerpoint/2010/main" val="321511018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a:p>
        </p:txBody>
      </p:sp>
      <p:sp>
        <p:nvSpPr>
          <p:cNvPr id="4" name="Title 3"/>
          <p:cNvSpPr>
            <a:spLocks noGrp="1"/>
          </p:cNvSpPr>
          <p:nvPr>
            <p:ph type="ctrTitle"/>
          </p:nvPr>
        </p:nvSpPr>
        <p:spPr/>
        <p:txBody>
          <a:bodyPr/>
          <a:lstStyle/>
          <a:p>
            <a:r>
              <a:rPr lang="en-US" dirty="0" smtClean="0">
                <a:solidFill>
                  <a:srgbClr val="FFC000"/>
                </a:solidFill>
              </a:rPr>
              <a:t>When</a:t>
            </a:r>
            <a:r>
              <a:rPr lang="en-US" dirty="0" smtClean="0"/>
              <a:t>     who     how     what</a:t>
            </a:r>
            <a:endParaRPr lang="en-US" dirty="0"/>
          </a:p>
        </p:txBody>
      </p:sp>
    </p:spTree>
    <p:extLst>
      <p:ext uri="{BB962C8B-B14F-4D97-AF65-F5344CB8AC3E}">
        <p14:creationId xmlns:p14="http://schemas.microsoft.com/office/powerpoint/2010/main" val="351034751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normAutofit/>
          </a:bodyPr>
          <a:lstStyle/>
          <a:p>
            <a:r>
              <a:rPr lang="en-US" sz="3600" dirty="0" smtClean="0"/>
              <a:t>Literal or Non-Literal Beginning?</a:t>
            </a:r>
            <a:endParaRPr lang="en-US" sz="3600" dirty="0"/>
          </a:p>
        </p:txBody>
      </p:sp>
      <p:sp>
        <p:nvSpPr>
          <p:cNvPr id="4" name="Title 3"/>
          <p:cNvSpPr>
            <a:spLocks noGrp="1"/>
          </p:cNvSpPr>
          <p:nvPr>
            <p:ph type="ctrTitle"/>
          </p:nvPr>
        </p:nvSpPr>
        <p:spPr/>
        <p:txBody>
          <a:bodyPr/>
          <a:lstStyle/>
          <a:p>
            <a:r>
              <a:rPr lang="en-US" dirty="0" smtClean="0">
                <a:solidFill>
                  <a:srgbClr val="FFC000"/>
                </a:solidFill>
              </a:rPr>
              <a:t>When</a:t>
            </a:r>
            <a:r>
              <a:rPr lang="en-US" dirty="0" smtClean="0"/>
              <a:t>     who     how     what</a:t>
            </a:r>
            <a:endParaRPr lang="en-US" dirty="0"/>
          </a:p>
        </p:txBody>
      </p:sp>
    </p:spTree>
    <p:extLst>
      <p:ext uri="{BB962C8B-B14F-4D97-AF65-F5344CB8AC3E}">
        <p14:creationId xmlns:p14="http://schemas.microsoft.com/office/powerpoint/2010/main" val="26696752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smtClean="0"/>
              <a:t>basic elements in the biblical account</a:t>
            </a:r>
            <a:endParaRPr lang="en-US" sz="3200" dirty="0"/>
          </a:p>
        </p:txBody>
      </p:sp>
      <p:sp>
        <p:nvSpPr>
          <p:cNvPr id="5" name="Content Placeholder 4"/>
          <p:cNvSpPr>
            <a:spLocks noGrp="1"/>
          </p:cNvSpPr>
          <p:nvPr>
            <p:ph sz="quarter" idx="13"/>
          </p:nvPr>
        </p:nvSpPr>
        <p:spPr/>
        <p:txBody>
          <a:bodyPr>
            <a:normAutofit/>
          </a:bodyPr>
          <a:lstStyle/>
          <a:p>
            <a:r>
              <a:rPr lang="en-US" sz="3200" dirty="0" smtClean="0"/>
              <a:t>“In the beginning—the “</a:t>
            </a:r>
            <a:r>
              <a:rPr lang="en-US" sz="3200" dirty="0" smtClean="0">
                <a:solidFill>
                  <a:srgbClr val="FFC000"/>
                </a:solidFill>
              </a:rPr>
              <a:t>when</a:t>
            </a:r>
            <a:r>
              <a:rPr lang="en-US" sz="3200" dirty="0" smtClean="0"/>
              <a:t>” of origins</a:t>
            </a:r>
          </a:p>
          <a:p>
            <a:r>
              <a:rPr lang="en-US" sz="3200" dirty="0" smtClean="0"/>
              <a:t>“God”—the “</a:t>
            </a:r>
            <a:r>
              <a:rPr lang="en-US" sz="3200" dirty="0" smtClean="0">
                <a:solidFill>
                  <a:srgbClr val="FFC000"/>
                </a:solidFill>
              </a:rPr>
              <a:t>Who</a:t>
            </a:r>
            <a:r>
              <a:rPr lang="en-US" sz="3200" smtClean="0"/>
              <a:t>” of </a:t>
            </a:r>
            <a:r>
              <a:rPr lang="en-US" sz="3200" dirty="0" smtClean="0"/>
              <a:t>origins</a:t>
            </a:r>
          </a:p>
          <a:p>
            <a:r>
              <a:rPr lang="en-US" sz="3200" dirty="0" smtClean="0"/>
              <a:t>“created”—the “</a:t>
            </a:r>
            <a:r>
              <a:rPr lang="en-US" sz="3200" dirty="0" smtClean="0">
                <a:solidFill>
                  <a:srgbClr val="FFC000"/>
                </a:solidFill>
              </a:rPr>
              <a:t>how</a:t>
            </a:r>
            <a:r>
              <a:rPr lang="en-US" sz="3200" dirty="0" smtClean="0"/>
              <a:t>” of origins</a:t>
            </a:r>
          </a:p>
          <a:p>
            <a:r>
              <a:rPr lang="en-US" sz="3200" dirty="0" smtClean="0"/>
              <a:t>“the heavens and the earth”—the “</a:t>
            </a:r>
            <a:r>
              <a:rPr lang="en-US" sz="3200" dirty="0" smtClean="0">
                <a:solidFill>
                  <a:srgbClr val="FFC000"/>
                </a:solidFill>
              </a:rPr>
              <a:t>what</a:t>
            </a:r>
            <a:r>
              <a:rPr lang="en-US" sz="3200" dirty="0" smtClean="0"/>
              <a:t>” of origins</a:t>
            </a:r>
            <a:endParaRPr lang="en-US" sz="3200" dirty="0"/>
          </a:p>
        </p:txBody>
      </p:sp>
    </p:spTree>
    <p:custDataLst>
      <p:tags r:id="rId1"/>
    </p:custDataLst>
    <p:extLst>
      <p:ext uri="{BB962C8B-B14F-4D97-AF65-F5344CB8AC3E}">
        <p14:creationId xmlns:p14="http://schemas.microsoft.com/office/powerpoint/2010/main" val="1474190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C000"/>
                </a:solidFill>
              </a:rPr>
              <a:t/>
            </a:r>
            <a:br>
              <a:rPr lang="en-US" dirty="0" smtClean="0">
                <a:solidFill>
                  <a:srgbClr val="FFC000"/>
                </a:solidFill>
              </a:rPr>
            </a:br>
            <a:r>
              <a:rPr lang="en-US" dirty="0" smtClean="0"/>
              <a:t/>
            </a:r>
            <a:br>
              <a:rPr lang="en-US" dirty="0" smtClean="0"/>
            </a:br>
            <a:r>
              <a:rPr lang="en-US" sz="3600" dirty="0" smtClean="0"/>
              <a:t>importance</a:t>
            </a:r>
            <a:endParaRPr lang="en-US" dirty="0"/>
          </a:p>
        </p:txBody>
      </p:sp>
      <p:sp>
        <p:nvSpPr>
          <p:cNvPr id="3" name="Content Placeholder 2"/>
          <p:cNvSpPr>
            <a:spLocks noGrp="1"/>
          </p:cNvSpPr>
          <p:nvPr>
            <p:ph sz="quarter" idx="13"/>
          </p:nvPr>
        </p:nvSpPr>
        <p:spPr/>
        <p:txBody>
          <a:bodyPr>
            <a:normAutofit/>
          </a:bodyPr>
          <a:lstStyle/>
          <a:p>
            <a:r>
              <a:rPr lang="en-US" sz="2800" dirty="0" smtClean="0"/>
              <a:t>Without a literal beginning, there is no literal end.</a:t>
            </a:r>
          </a:p>
          <a:p>
            <a:pPr marL="0" indent="0">
              <a:buNone/>
            </a:pPr>
            <a:endParaRPr lang="en-US" sz="2800" dirty="0" smtClean="0"/>
          </a:p>
          <a:p>
            <a:r>
              <a:rPr lang="en-US" sz="2800" dirty="0" smtClean="0"/>
              <a:t>The doctrines of humanity, sin, salvation, judgment, Sabbath, etc., presented already in the opening chapters of Genesis, all hinge upon a literal interpretation of origins.</a:t>
            </a:r>
            <a:endParaRPr lang="en-US" sz="28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—Literal or Non-Literal Beginning?</a:t>
            </a:r>
            <a:endParaRPr lang="en-US" sz="2400" dirty="0"/>
          </a:p>
        </p:txBody>
      </p:sp>
    </p:spTree>
    <p:custDataLst>
      <p:tags r:id="rId1"/>
    </p:custDataLst>
    <p:extLst>
      <p:ext uri="{BB962C8B-B14F-4D97-AF65-F5344CB8AC3E}">
        <p14:creationId xmlns:p14="http://schemas.microsoft.com/office/powerpoint/2010/main" val="18918777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pPr marL="0" indent="0">
              <a:buNone/>
            </a:pPr>
            <a:r>
              <a:rPr lang="en-US" sz="2800" dirty="0" smtClean="0">
                <a:solidFill>
                  <a:srgbClr val="FFC000"/>
                </a:solidFill>
              </a:rPr>
              <a:t>Literary genre of Genesis 1-11 </a:t>
            </a:r>
            <a:r>
              <a:rPr lang="en-US" sz="2800" dirty="0" smtClean="0"/>
              <a:t>points to the literal historical nature of the creation account.</a:t>
            </a:r>
          </a:p>
          <a:p>
            <a:r>
              <a:rPr lang="en-US" sz="2800" dirty="0" smtClean="0"/>
              <a:t>Best genre designation is “historical narrative prose”</a:t>
            </a:r>
          </a:p>
          <a:p>
            <a:r>
              <a:rPr lang="en-US" sz="2800" dirty="0" smtClean="0"/>
              <a:t>The narratives of Genesis 1-2 lack any clues that they are to be taken as non-literal</a:t>
            </a:r>
          </a:p>
          <a:p>
            <a:r>
              <a:rPr lang="en-US" sz="2800" dirty="0" smtClean="0"/>
              <a:t>The creation narratives are different than later biblical narratives, but this is because of their subject matter (creation) and not their literary form (narrative)</a:t>
            </a:r>
            <a:endParaRPr lang="en-US" sz="2800" dirty="0"/>
          </a:p>
        </p:txBody>
      </p:sp>
      <p:sp>
        <p:nvSpPr>
          <p:cNvPr id="8" name="TextBox 7"/>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—Literal or Non-Literal Beginning?</a:t>
            </a:r>
            <a:endParaRPr lang="en-US" sz="2400" dirty="0"/>
          </a:p>
        </p:txBody>
      </p:sp>
      <p:sp>
        <p:nvSpPr>
          <p:cNvPr id="10" name="Title 1"/>
          <p:cNvSpPr>
            <a:spLocks noGrp="1"/>
          </p:cNvSpPr>
          <p:nvPr>
            <p:ph type="title"/>
          </p:nvPr>
        </p:nvSpPr>
        <p:spPr>
          <a:xfrm>
            <a:off x="609600" y="274638"/>
            <a:ext cx="7924800" cy="1143000"/>
          </a:xfrm>
        </p:spPr>
        <p:txBody>
          <a:bodyPr/>
          <a:lstStyle/>
          <a:p>
            <a:pPr algn="ctr"/>
            <a:r>
              <a:rPr lang="en-US" sz="3600" dirty="0"/>
              <a:t/>
            </a:r>
            <a:br>
              <a:rPr lang="en-US" sz="3600" dirty="0"/>
            </a:br>
            <a:r>
              <a:rPr lang="en-US" sz="3600" dirty="0">
                <a:solidFill>
                  <a:srgbClr val="FFC000"/>
                </a:solidFill>
              </a:rPr>
              <a:t>Evidence </a:t>
            </a:r>
            <a:r>
              <a:rPr lang="en-US" sz="3600" dirty="0"/>
              <a:t>for literal </a:t>
            </a:r>
            <a:r>
              <a:rPr lang="en-US" sz="3600" dirty="0" smtClean="0"/>
              <a:t>beginning</a:t>
            </a:r>
            <a:endParaRPr lang="en-US" sz="3600" dirty="0"/>
          </a:p>
        </p:txBody>
      </p:sp>
    </p:spTree>
    <p:custDataLst>
      <p:tags r:id="rId1"/>
    </p:custDataLst>
    <p:extLst>
      <p:ext uri="{BB962C8B-B14F-4D97-AF65-F5344CB8AC3E}">
        <p14:creationId xmlns:p14="http://schemas.microsoft.com/office/powerpoint/2010/main" val="33847861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Autofit/>
          </a:bodyPr>
          <a:lstStyle/>
          <a:p>
            <a:pPr marL="0" indent="0">
              <a:buNone/>
            </a:pPr>
            <a:r>
              <a:rPr lang="en-US" sz="2800" dirty="0" smtClean="0">
                <a:solidFill>
                  <a:srgbClr val="FFC000"/>
                </a:solidFill>
              </a:rPr>
              <a:t>The literary structure of Genesis as a whole </a:t>
            </a:r>
            <a:r>
              <a:rPr lang="en-US" sz="2800" dirty="0" smtClean="0"/>
              <a:t>indicates the intended literal nature of the creation narratives</a:t>
            </a:r>
          </a:p>
          <a:p>
            <a:r>
              <a:rPr lang="en-US" sz="2800" dirty="0" smtClean="0"/>
              <a:t>Genesis structured by the word </a:t>
            </a:r>
            <a:r>
              <a:rPr lang="en-US" sz="2800" dirty="0" smtClean="0">
                <a:solidFill>
                  <a:srgbClr val="FFC000"/>
                </a:solidFill>
              </a:rPr>
              <a:t>“generations</a:t>
            </a:r>
            <a:r>
              <a:rPr lang="en-US" sz="2800" dirty="0" smtClean="0"/>
              <a:t>”</a:t>
            </a:r>
          </a:p>
          <a:p>
            <a:r>
              <a:rPr lang="en-US" sz="2800" dirty="0" smtClean="0"/>
              <a:t>Used in the setting of genealogies concerned with the accurate account of time and history</a:t>
            </a:r>
          </a:p>
          <a:p>
            <a:r>
              <a:rPr lang="en-US" sz="2800" dirty="0" smtClean="0"/>
              <a:t>“These are the </a:t>
            </a:r>
            <a:r>
              <a:rPr lang="en-US" sz="2800" dirty="0" smtClean="0">
                <a:solidFill>
                  <a:srgbClr val="FFC000"/>
                </a:solidFill>
              </a:rPr>
              <a:t>generations</a:t>
            </a:r>
            <a:r>
              <a:rPr lang="en-US" sz="2800" dirty="0" smtClean="0"/>
              <a:t> of the heavens and of the earth” shows the author intends it to be literal</a:t>
            </a:r>
            <a:endParaRPr lang="en-US" sz="28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—Literal or Non-Literal Beginning?</a:t>
            </a:r>
            <a:endParaRPr lang="en-US" sz="2400" dirty="0"/>
          </a:p>
        </p:txBody>
      </p:sp>
      <p:sp>
        <p:nvSpPr>
          <p:cNvPr id="9" name="Title 1"/>
          <p:cNvSpPr>
            <a:spLocks noGrp="1"/>
          </p:cNvSpPr>
          <p:nvPr>
            <p:ph type="title"/>
          </p:nvPr>
        </p:nvSpPr>
        <p:spPr>
          <a:xfrm>
            <a:off x="609600" y="274638"/>
            <a:ext cx="7924800" cy="1143000"/>
          </a:xfrm>
        </p:spPr>
        <p:txBody>
          <a:bodyPr/>
          <a:lstStyle/>
          <a:p>
            <a:pPr algn="ctr"/>
            <a:r>
              <a:rPr lang="en-US" sz="3600" dirty="0"/>
              <a:t/>
            </a:r>
            <a:br>
              <a:rPr lang="en-US" sz="3600" dirty="0"/>
            </a:br>
            <a:r>
              <a:rPr lang="en-US" sz="3600" dirty="0">
                <a:solidFill>
                  <a:srgbClr val="FFC000"/>
                </a:solidFill>
              </a:rPr>
              <a:t>Evidence </a:t>
            </a:r>
            <a:r>
              <a:rPr lang="en-US" sz="3600" dirty="0"/>
              <a:t>for literal </a:t>
            </a:r>
            <a:r>
              <a:rPr lang="en-US" sz="3600" dirty="0" smtClean="0"/>
              <a:t>beginning</a:t>
            </a:r>
            <a:endParaRPr lang="en-US" sz="3600" dirty="0"/>
          </a:p>
        </p:txBody>
      </p:sp>
    </p:spTree>
    <p:custDataLst>
      <p:tags r:id="rId1"/>
    </p:custDataLst>
    <p:extLst>
      <p:ext uri="{BB962C8B-B14F-4D97-AF65-F5344CB8AC3E}">
        <p14:creationId xmlns:p14="http://schemas.microsoft.com/office/powerpoint/2010/main" val="35926152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t/>
            </a:r>
            <a:br>
              <a:rPr lang="en-US" sz="3600" dirty="0"/>
            </a:br>
            <a:r>
              <a:rPr lang="en-US" sz="3600" dirty="0">
                <a:solidFill>
                  <a:srgbClr val="FFC000"/>
                </a:solidFill>
              </a:rPr>
              <a:t>Evidence </a:t>
            </a:r>
            <a:r>
              <a:rPr lang="en-US" sz="3600" dirty="0"/>
              <a:t>for literal </a:t>
            </a:r>
            <a:r>
              <a:rPr lang="en-US" sz="3600" dirty="0" smtClean="0"/>
              <a:t>beginning</a:t>
            </a:r>
            <a:endParaRPr lang="en-US" sz="3600" dirty="0"/>
          </a:p>
        </p:txBody>
      </p:sp>
      <p:sp>
        <p:nvSpPr>
          <p:cNvPr id="3" name="Content Placeholder 2"/>
          <p:cNvSpPr>
            <a:spLocks noGrp="1"/>
          </p:cNvSpPr>
          <p:nvPr>
            <p:ph sz="quarter" idx="13"/>
          </p:nvPr>
        </p:nvSpPr>
        <p:spPr/>
        <p:txBody>
          <a:bodyPr>
            <a:noAutofit/>
          </a:bodyPr>
          <a:lstStyle/>
          <a:p>
            <a:pPr marL="0" indent="0">
              <a:buNone/>
            </a:pPr>
            <a:r>
              <a:rPr lang="en-US" sz="2800" dirty="0" smtClean="0"/>
              <a:t>The use of </a:t>
            </a:r>
            <a:r>
              <a:rPr lang="en-US" sz="2800" dirty="0" smtClean="0">
                <a:solidFill>
                  <a:srgbClr val="FFC000"/>
                </a:solidFill>
              </a:rPr>
              <a:t>specific temporal terms</a:t>
            </a:r>
          </a:p>
          <a:p>
            <a:r>
              <a:rPr lang="en-US" sz="2800" dirty="0" smtClean="0"/>
              <a:t>“Evening and morning” at the conclusion of each of the six days of creation</a:t>
            </a:r>
          </a:p>
          <a:p>
            <a:r>
              <a:rPr lang="en-US" sz="2800" dirty="0" smtClean="0"/>
              <a:t>Use of “evening” and “morning” together outside of Genesis 1, invariably, without exception in the OT (57 times) indicate a literal solar day</a:t>
            </a:r>
          </a:p>
          <a:p>
            <a:pPr marL="0" indent="0">
              <a:buNone/>
            </a:pPr>
            <a:endParaRPr lang="en-US" sz="24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—Literal or Non-Literal Beginning?</a:t>
            </a:r>
            <a:endParaRPr lang="en-US" sz="2400" dirty="0"/>
          </a:p>
        </p:txBody>
      </p:sp>
    </p:spTree>
    <p:custDataLst>
      <p:tags r:id="rId1"/>
    </p:custDataLst>
    <p:extLst>
      <p:ext uri="{BB962C8B-B14F-4D97-AF65-F5344CB8AC3E}">
        <p14:creationId xmlns:p14="http://schemas.microsoft.com/office/powerpoint/2010/main" val="284288447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t/>
            </a:r>
            <a:br>
              <a:rPr lang="en-US" sz="3600" dirty="0"/>
            </a:br>
            <a:r>
              <a:rPr lang="en-US" sz="3600" dirty="0">
                <a:solidFill>
                  <a:srgbClr val="FFC000"/>
                </a:solidFill>
              </a:rPr>
              <a:t>Evidence </a:t>
            </a:r>
            <a:r>
              <a:rPr lang="en-US" sz="3600" dirty="0"/>
              <a:t>for literal </a:t>
            </a:r>
            <a:r>
              <a:rPr lang="en-US" sz="3600" dirty="0" smtClean="0"/>
              <a:t>beginning</a:t>
            </a:r>
            <a:endParaRPr lang="en-US" sz="3600" dirty="0"/>
          </a:p>
        </p:txBody>
      </p:sp>
      <p:sp>
        <p:nvSpPr>
          <p:cNvPr id="3" name="Content Placeholder 2"/>
          <p:cNvSpPr>
            <a:spLocks noGrp="1"/>
          </p:cNvSpPr>
          <p:nvPr>
            <p:ph sz="quarter" idx="13"/>
          </p:nvPr>
        </p:nvSpPr>
        <p:spPr/>
        <p:txBody>
          <a:bodyPr>
            <a:noAutofit/>
          </a:bodyPr>
          <a:lstStyle/>
          <a:p>
            <a:pPr marL="0" indent="0">
              <a:buNone/>
            </a:pPr>
            <a:r>
              <a:rPr lang="en-US" sz="2800" dirty="0" smtClean="0"/>
              <a:t>The use of </a:t>
            </a:r>
            <a:r>
              <a:rPr lang="en-US" sz="2800" dirty="0" smtClean="0">
                <a:solidFill>
                  <a:srgbClr val="FFC000"/>
                </a:solidFill>
              </a:rPr>
              <a:t>specific temporal terms</a:t>
            </a:r>
          </a:p>
          <a:p>
            <a:r>
              <a:rPr lang="en-US" sz="2800" dirty="0" smtClean="0"/>
              <a:t>The occurrence of the Hebrew word for day (</a:t>
            </a:r>
            <a:r>
              <a:rPr lang="en-US" sz="2800" i="1" dirty="0" err="1" smtClean="0"/>
              <a:t>yom</a:t>
            </a:r>
            <a:r>
              <a:rPr lang="en-US" sz="2800" dirty="0" smtClean="0"/>
              <a:t>) with ordinal numbers (first day, second day, third day, etc.) elsewhere in Scripture reveals that such usage always refers to literal days</a:t>
            </a:r>
          </a:p>
          <a:p>
            <a:r>
              <a:rPr lang="en-US" sz="2800" dirty="0" smtClean="0"/>
              <a:t>References to the function of the sun and moon for signs, seasons, days, and years indicates literal time</a:t>
            </a:r>
            <a:endParaRPr lang="en-US" sz="28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—Literal or Non-Literal Beginning?</a:t>
            </a:r>
            <a:endParaRPr lang="en-US" sz="2400" dirty="0"/>
          </a:p>
        </p:txBody>
      </p:sp>
    </p:spTree>
    <p:custDataLst>
      <p:tags r:id="rId1"/>
    </p:custDataLst>
    <p:extLst>
      <p:ext uri="{BB962C8B-B14F-4D97-AF65-F5344CB8AC3E}">
        <p14:creationId xmlns:p14="http://schemas.microsoft.com/office/powerpoint/2010/main" val="157961989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t/>
            </a:r>
            <a:br>
              <a:rPr lang="en-US" sz="3600" dirty="0"/>
            </a:br>
            <a:r>
              <a:rPr lang="en-US" sz="3600" dirty="0">
                <a:solidFill>
                  <a:srgbClr val="FFC000"/>
                </a:solidFill>
              </a:rPr>
              <a:t>Evidence </a:t>
            </a:r>
            <a:r>
              <a:rPr lang="en-US" sz="3600" dirty="0"/>
              <a:t>for literal </a:t>
            </a:r>
            <a:r>
              <a:rPr lang="en-US" sz="3600" dirty="0" smtClean="0"/>
              <a:t>beginning</a:t>
            </a:r>
            <a:endParaRPr lang="en-US" sz="3600" dirty="0">
              <a:solidFill>
                <a:srgbClr val="FFC000"/>
              </a:solidFill>
            </a:endParaRPr>
          </a:p>
        </p:txBody>
      </p:sp>
      <p:sp>
        <p:nvSpPr>
          <p:cNvPr id="3" name="Content Placeholder 2"/>
          <p:cNvSpPr>
            <a:spLocks noGrp="1"/>
          </p:cNvSpPr>
          <p:nvPr>
            <p:ph sz="quarter" idx="13"/>
          </p:nvPr>
        </p:nvSpPr>
        <p:spPr/>
        <p:txBody>
          <a:bodyPr>
            <a:normAutofit/>
          </a:bodyPr>
          <a:lstStyle/>
          <a:p>
            <a:r>
              <a:rPr lang="en-US" sz="2800" dirty="0" smtClean="0">
                <a:solidFill>
                  <a:srgbClr val="FFC000"/>
                </a:solidFill>
              </a:rPr>
              <a:t>The divine Lawgiver </a:t>
            </a:r>
            <a:r>
              <a:rPr lang="en-US" sz="2800" dirty="0" smtClean="0"/>
              <a:t>unequivocally interprets the first week as a literal week, consisting of seven consecutive, contiguous twenty-four-hour days.</a:t>
            </a:r>
          </a:p>
          <a:p>
            <a:endParaRPr lang="en-US" sz="2800" dirty="0"/>
          </a:p>
          <a:p>
            <a:r>
              <a:rPr lang="en-US" sz="2800" dirty="0" smtClean="0"/>
              <a:t>Remember the Sabbath day to keep it holy…six days shalt thou labor…but the seventh day is the Sabbath… </a:t>
            </a:r>
            <a:r>
              <a:rPr lang="en-US" sz="2800" dirty="0" smtClean="0">
                <a:solidFill>
                  <a:srgbClr val="FFC000"/>
                </a:solidFill>
              </a:rPr>
              <a:t>for in six days </a:t>
            </a:r>
            <a:r>
              <a:rPr lang="en-US" sz="2800" dirty="0" smtClean="0"/>
              <a:t>the Lord made heaven and earth, the sea, and all that in them is…  Exodus 20:8-11</a:t>
            </a:r>
          </a:p>
          <a:p>
            <a:endParaRPr lang="en-US" sz="2000" i="1" dirty="0"/>
          </a:p>
          <a:p>
            <a:pPr marL="0" indent="0">
              <a:buNone/>
            </a:pPr>
            <a:endParaRPr lang="en-US" sz="2000" strike="sngStrike" dirty="0" smtClean="0"/>
          </a:p>
          <a:p>
            <a:endParaRPr lang="en-US" sz="20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—Literal or Non-Literal Beginning?</a:t>
            </a:r>
            <a:endParaRPr lang="en-US" sz="2400" dirty="0"/>
          </a:p>
        </p:txBody>
      </p:sp>
    </p:spTree>
    <p:custDataLst>
      <p:tags r:id="rId1"/>
    </p:custDataLst>
    <p:extLst>
      <p:ext uri="{BB962C8B-B14F-4D97-AF65-F5344CB8AC3E}">
        <p14:creationId xmlns:p14="http://schemas.microsoft.com/office/powerpoint/2010/main" val="5550485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t/>
            </a:r>
            <a:br>
              <a:rPr lang="en-US" sz="3600" dirty="0"/>
            </a:br>
            <a:r>
              <a:rPr lang="en-US" sz="3600" dirty="0">
                <a:solidFill>
                  <a:srgbClr val="FFC000"/>
                </a:solidFill>
              </a:rPr>
              <a:t>Evidence </a:t>
            </a:r>
            <a:r>
              <a:rPr lang="en-US" sz="3600" dirty="0"/>
              <a:t>for literal </a:t>
            </a:r>
            <a:r>
              <a:rPr lang="en-US" sz="3600" dirty="0" smtClean="0"/>
              <a:t>beginning</a:t>
            </a:r>
            <a:endParaRPr lang="en-US" sz="3600" dirty="0">
              <a:solidFill>
                <a:srgbClr val="FFC000"/>
              </a:solidFill>
            </a:endParaRPr>
          </a:p>
        </p:txBody>
      </p:sp>
      <p:sp>
        <p:nvSpPr>
          <p:cNvPr id="3" name="Content Placeholder 2"/>
          <p:cNvSpPr>
            <a:spLocks noGrp="1"/>
          </p:cNvSpPr>
          <p:nvPr>
            <p:ph sz="quarter" idx="13"/>
          </p:nvPr>
        </p:nvSpPr>
        <p:spPr/>
        <p:txBody>
          <a:bodyPr>
            <a:normAutofit/>
          </a:bodyPr>
          <a:lstStyle/>
          <a:p>
            <a:r>
              <a:rPr lang="en-US" sz="2800" dirty="0" smtClean="0">
                <a:solidFill>
                  <a:srgbClr val="FFC000"/>
                </a:solidFill>
              </a:rPr>
              <a:t>Jesus</a:t>
            </a:r>
            <a:r>
              <a:rPr lang="en-US" sz="2800" dirty="0" smtClean="0"/>
              <a:t> refers to Genesis 1-11 with the underlying assumption that it is literal, reliable history</a:t>
            </a:r>
          </a:p>
          <a:p>
            <a:pPr marL="0" indent="0">
              <a:buNone/>
            </a:pPr>
            <a:endParaRPr lang="en-US" sz="2800" dirty="0" smtClean="0"/>
          </a:p>
          <a:p>
            <a:r>
              <a:rPr lang="en-US" sz="2800" dirty="0" smtClean="0"/>
              <a:t>Jesus refers to Genesis 1, 2, 3, 4, 5, 6, and 7</a:t>
            </a:r>
          </a:p>
          <a:p>
            <a:pPr marL="0" indent="0">
              <a:buNone/>
            </a:pPr>
            <a:endParaRPr lang="en-US" sz="2800" strike="sngStrike" dirty="0" smtClean="0"/>
          </a:p>
          <a:p>
            <a:endParaRPr lang="en-US" sz="20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—Literal or Non-Literal Beginning?</a:t>
            </a:r>
            <a:endParaRPr lang="en-US" sz="2400" dirty="0"/>
          </a:p>
        </p:txBody>
      </p:sp>
    </p:spTree>
    <p:extLst>
      <p:ext uri="{BB962C8B-B14F-4D97-AF65-F5344CB8AC3E}">
        <p14:creationId xmlns:p14="http://schemas.microsoft.com/office/powerpoint/2010/main" val="14064107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t/>
            </a:r>
            <a:br>
              <a:rPr lang="en-US" sz="3600" dirty="0"/>
            </a:br>
            <a:r>
              <a:rPr lang="en-US" sz="3600" dirty="0">
                <a:solidFill>
                  <a:srgbClr val="FFC000"/>
                </a:solidFill>
              </a:rPr>
              <a:t>Evidence </a:t>
            </a:r>
            <a:r>
              <a:rPr lang="en-US" sz="3600" dirty="0"/>
              <a:t>for literal </a:t>
            </a:r>
            <a:r>
              <a:rPr lang="en-US" sz="3600" dirty="0" smtClean="0"/>
              <a:t>beginning</a:t>
            </a:r>
            <a:endParaRPr lang="en-US" sz="3600" dirty="0">
              <a:solidFill>
                <a:srgbClr val="FFC000"/>
              </a:solidFill>
            </a:endParaRPr>
          </a:p>
        </p:txBody>
      </p:sp>
      <p:sp>
        <p:nvSpPr>
          <p:cNvPr id="3" name="Content Placeholder 2"/>
          <p:cNvSpPr>
            <a:spLocks noGrp="1"/>
          </p:cNvSpPr>
          <p:nvPr>
            <p:ph sz="quarter" idx="13"/>
          </p:nvPr>
        </p:nvSpPr>
        <p:spPr/>
        <p:txBody>
          <a:bodyPr>
            <a:normAutofit/>
          </a:bodyPr>
          <a:lstStyle/>
          <a:p>
            <a:pPr marL="0" indent="0">
              <a:buNone/>
            </a:pPr>
            <a:r>
              <a:rPr lang="en-US" sz="2800" dirty="0" smtClean="0"/>
              <a:t>The </a:t>
            </a:r>
            <a:r>
              <a:rPr lang="en-US" sz="2800" dirty="0" smtClean="0">
                <a:solidFill>
                  <a:srgbClr val="FFC000"/>
                </a:solidFill>
              </a:rPr>
              <a:t>biblical writers </a:t>
            </a:r>
            <a:r>
              <a:rPr lang="en-US" sz="2800" dirty="0" smtClean="0"/>
              <a:t>understood the six days of creation as six literal, historical, contiguous, creative, natural twenty-four-days.</a:t>
            </a:r>
          </a:p>
          <a:p>
            <a:r>
              <a:rPr lang="en-US" sz="2800" i="1" dirty="0" smtClean="0"/>
              <a:t>All</a:t>
            </a:r>
            <a:r>
              <a:rPr lang="en-US" sz="2800" dirty="0" smtClean="0"/>
              <a:t> NT writers refer to Genesis 1-11 with the underlying assumption that it is literal, reliable history</a:t>
            </a:r>
          </a:p>
          <a:p>
            <a:r>
              <a:rPr lang="en-US" sz="2800" dirty="0" smtClean="0"/>
              <a:t>Every chapter of Genesis 1-11 is referred to somewhere in the NT</a:t>
            </a:r>
          </a:p>
          <a:p>
            <a:pPr marL="0" indent="0">
              <a:buNone/>
            </a:pPr>
            <a:endParaRPr lang="en-US" sz="2800" strike="sngStrike" dirty="0" smtClean="0"/>
          </a:p>
          <a:p>
            <a:endParaRPr lang="en-US" sz="20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—Literal or Non-Literal Beginning?</a:t>
            </a:r>
            <a:endParaRPr lang="en-US" sz="2400" dirty="0"/>
          </a:p>
        </p:txBody>
      </p:sp>
    </p:spTree>
    <p:custDataLst>
      <p:tags r:id="rId1"/>
    </p:custDataLst>
    <p:extLst>
      <p:ext uri="{BB962C8B-B14F-4D97-AF65-F5344CB8AC3E}">
        <p14:creationId xmlns:p14="http://schemas.microsoft.com/office/powerpoint/2010/main" val="129583482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a:t/>
            </a:r>
            <a:br>
              <a:rPr lang="en-US" sz="3200" dirty="0"/>
            </a:br>
            <a:r>
              <a:rPr lang="en-US" sz="3600" dirty="0">
                <a:solidFill>
                  <a:srgbClr val="FFC000"/>
                </a:solidFill>
              </a:rPr>
              <a:t>Evidence </a:t>
            </a:r>
            <a:r>
              <a:rPr lang="en-US" sz="3600" dirty="0"/>
              <a:t>for literal </a:t>
            </a:r>
            <a:r>
              <a:rPr lang="en-US" sz="3600" dirty="0" smtClean="0"/>
              <a:t>beginning</a:t>
            </a:r>
            <a:endParaRPr lang="en-US" sz="3200" dirty="0"/>
          </a:p>
        </p:txBody>
      </p:sp>
      <p:sp>
        <p:nvSpPr>
          <p:cNvPr id="3" name="Content Placeholder 2"/>
          <p:cNvSpPr>
            <a:spLocks noGrp="1"/>
          </p:cNvSpPr>
          <p:nvPr>
            <p:ph sz="quarter" idx="13"/>
          </p:nvPr>
        </p:nvSpPr>
        <p:spPr/>
        <p:txBody>
          <a:bodyPr/>
          <a:lstStyle/>
          <a:p>
            <a:r>
              <a:rPr lang="en-US" sz="2800" dirty="0"/>
              <a:t>“The author of Genesis 1 </a:t>
            </a:r>
            <a:r>
              <a:rPr lang="en-US" sz="2800" i="1" dirty="0"/>
              <a:t>could not have </a:t>
            </a:r>
            <a:r>
              <a:rPr lang="en-US" sz="2800" dirty="0"/>
              <a:t>produced more comprehensive and all-inclusive ways to express the idea of a literal ‘day’ than the one chosen.”  (Hasel, “The ‘Days’ of Creation in Genesis </a:t>
            </a:r>
            <a:r>
              <a:rPr lang="en-US" sz="2800" dirty="0" smtClean="0"/>
              <a:t>1”)</a:t>
            </a:r>
            <a:endParaRPr lang="en-US" sz="2800" dirty="0"/>
          </a:p>
          <a:p>
            <a:endParaRPr lang="en-US"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—Literal or Non-Literal Beginning?</a:t>
            </a:r>
            <a:endParaRPr lang="en-US" sz="2400" dirty="0"/>
          </a:p>
        </p:txBody>
      </p:sp>
    </p:spTree>
    <p:extLst>
      <p:ext uri="{BB962C8B-B14F-4D97-AF65-F5344CB8AC3E}">
        <p14:creationId xmlns:p14="http://schemas.microsoft.com/office/powerpoint/2010/main" val="303970049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r>
            <a:br>
              <a:rPr lang="en-US" dirty="0" smtClean="0"/>
            </a:br>
            <a:r>
              <a:rPr lang="en-US" sz="3600" dirty="0" smtClean="0">
                <a:solidFill>
                  <a:srgbClr val="FFC000"/>
                </a:solidFill>
              </a:rPr>
              <a:t>Conclusion</a:t>
            </a:r>
            <a:r>
              <a:rPr lang="en-US" sz="3600" dirty="0" smtClean="0"/>
              <a:t>—</a:t>
            </a:r>
            <a:r>
              <a:rPr lang="en-US" sz="3600" dirty="0" smtClean="0">
                <a:solidFill>
                  <a:srgbClr val="FFC000"/>
                </a:solidFill>
              </a:rPr>
              <a:t>literal</a:t>
            </a:r>
            <a:endParaRPr lang="en-US" sz="3600" dirty="0">
              <a:solidFill>
                <a:srgbClr val="FFC000"/>
              </a:solidFill>
            </a:endParaRPr>
          </a:p>
        </p:txBody>
      </p:sp>
      <p:sp>
        <p:nvSpPr>
          <p:cNvPr id="3" name="Content Placeholder 2"/>
          <p:cNvSpPr>
            <a:spLocks noGrp="1"/>
          </p:cNvSpPr>
          <p:nvPr>
            <p:ph sz="quarter" idx="13"/>
          </p:nvPr>
        </p:nvSpPr>
        <p:spPr/>
        <p:txBody>
          <a:bodyPr>
            <a:noAutofit/>
          </a:bodyPr>
          <a:lstStyle/>
          <a:p>
            <a:r>
              <a:rPr lang="en-US" sz="2800" dirty="0" smtClean="0"/>
              <a:t>Based upon the testimony of the Genesis account and later </a:t>
            </a:r>
            <a:r>
              <a:rPr lang="en-US" sz="2800" dirty="0" err="1" smtClean="0"/>
              <a:t>intertextual</a:t>
            </a:r>
            <a:r>
              <a:rPr lang="en-US" sz="2800" dirty="0" smtClean="0"/>
              <a:t> allusions to this account, I must join the host of scholars, ancient and modern—both critical and evangelical—who affirm the literal, historical nature of Genesis 1 and 2, with a literal creation week consisting of six historical, contiguous, creative, natural twenty-four-hour days, followed immediately by a literal twenty-four-hour seventh day, during which God rested, blessing and sanctifying the Sabbath as a memorial of creation.</a:t>
            </a:r>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—Literal or Non-Literal Beginning?</a:t>
            </a:r>
            <a:endParaRPr lang="en-US" sz="2400" dirty="0"/>
          </a:p>
        </p:txBody>
      </p:sp>
    </p:spTree>
    <p:extLst>
      <p:ext uri="{BB962C8B-B14F-4D97-AF65-F5344CB8AC3E}">
        <p14:creationId xmlns:p14="http://schemas.microsoft.com/office/powerpoint/2010/main" val="19192464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a:p>
        </p:txBody>
      </p:sp>
      <p:sp>
        <p:nvSpPr>
          <p:cNvPr id="4" name="Title 3"/>
          <p:cNvSpPr>
            <a:spLocks noGrp="1"/>
          </p:cNvSpPr>
          <p:nvPr>
            <p:ph type="ctrTitle"/>
          </p:nvPr>
        </p:nvSpPr>
        <p:spPr/>
        <p:txBody>
          <a:bodyPr/>
          <a:lstStyle/>
          <a:p>
            <a:r>
              <a:rPr lang="en-US" dirty="0" smtClean="0"/>
              <a:t>When     who     how     what</a:t>
            </a:r>
            <a:endParaRPr lang="en-US" dirty="0"/>
          </a:p>
        </p:txBody>
      </p:sp>
    </p:spTree>
    <p:extLst>
      <p:ext uri="{BB962C8B-B14F-4D97-AF65-F5344CB8AC3E}">
        <p14:creationId xmlns:p14="http://schemas.microsoft.com/office/powerpoint/2010/main" val="371756904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endParaRPr lang="en-US" sz="3600" dirty="0"/>
          </a:p>
        </p:txBody>
      </p:sp>
      <p:sp>
        <p:nvSpPr>
          <p:cNvPr id="3" name="Content Placeholder 2"/>
          <p:cNvSpPr>
            <a:spLocks noGrp="1"/>
          </p:cNvSpPr>
          <p:nvPr>
            <p:ph sz="quarter" idx="13"/>
          </p:nvPr>
        </p:nvSpPr>
        <p:spPr/>
        <p:txBody>
          <a:bodyPr>
            <a:noAutofit/>
          </a:bodyPr>
          <a:lstStyle/>
          <a:p>
            <a:r>
              <a:rPr lang="en-US" sz="2800" dirty="0" smtClean="0"/>
              <a:t>Even critical scholars protest non-literal interpretations</a:t>
            </a:r>
            <a:endParaRPr lang="en-US" sz="28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—Literal or Non-Literal Beginning?</a:t>
            </a:r>
            <a:endParaRPr lang="en-US" sz="2400" dirty="0"/>
          </a:p>
        </p:txBody>
      </p:sp>
    </p:spTree>
    <p:extLst>
      <p:ext uri="{BB962C8B-B14F-4D97-AF65-F5344CB8AC3E}">
        <p14:creationId xmlns:p14="http://schemas.microsoft.com/office/powerpoint/2010/main" val="11999384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literal</a:t>
            </a:r>
            <a:endParaRPr lang="en-US" sz="3600" dirty="0"/>
          </a:p>
        </p:txBody>
      </p:sp>
      <p:sp>
        <p:nvSpPr>
          <p:cNvPr id="3" name="Content Placeholder 2"/>
          <p:cNvSpPr>
            <a:spLocks noGrp="1"/>
          </p:cNvSpPr>
          <p:nvPr>
            <p:ph sz="quarter" idx="13"/>
          </p:nvPr>
        </p:nvSpPr>
        <p:spPr/>
        <p:txBody>
          <a:bodyPr>
            <a:noAutofit/>
          </a:bodyPr>
          <a:lstStyle/>
          <a:p>
            <a:r>
              <a:rPr lang="en-US" sz="2800" dirty="0" smtClean="0"/>
              <a:t>…so far as I know there is no professor of Hebrew or Old Testament at any world-class university who does not believe that the writer(s) of Genesis 1-11 intended to convey to their readers the idea that creation took place in a series of six days which were the same as the days of 24 hours we now experience…</a:t>
            </a:r>
          </a:p>
          <a:p>
            <a:pPr marL="0" indent="0" algn="r">
              <a:buNone/>
            </a:pPr>
            <a:r>
              <a:rPr lang="en-US" sz="2800" dirty="0" smtClean="0"/>
              <a:t>James Barr, critical scholar</a:t>
            </a:r>
            <a:endParaRPr lang="en-US" sz="28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—Literal or Non-Literal Beginning?</a:t>
            </a:r>
            <a:endParaRPr lang="en-US" sz="2400" dirty="0"/>
          </a:p>
        </p:txBody>
      </p:sp>
    </p:spTree>
    <p:extLst>
      <p:ext uri="{BB962C8B-B14F-4D97-AF65-F5344CB8AC3E}">
        <p14:creationId xmlns:p14="http://schemas.microsoft.com/office/powerpoint/2010/main" val="5135143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literal</a:t>
            </a:r>
            <a:endParaRPr lang="en-US" sz="3600" dirty="0"/>
          </a:p>
        </p:txBody>
      </p:sp>
      <p:sp>
        <p:nvSpPr>
          <p:cNvPr id="3" name="Content Placeholder 2"/>
          <p:cNvSpPr>
            <a:spLocks noGrp="1"/>
          </p:cNvSpPr>
          <p:nvPr>
            <p:ph sz="quarter" idx="13"/>
          </p:nvPr>
        </p:nvSpPr>
        <p:spPr/>
        <p:txBody>
          <a:bodyPr>
            <a:normAutofit/>
          </a:bodyPr>
          <a:lstStyle/>
          <a:p>
            <a:r>
              <a:rPr lang="en-US" sz="2800" dirty="0" smtClean="0"/>
              <a:t>Everything that is said here [in Genesis 1] is to be accepted exactly as it is written; nothing is to be interpreted symbolically or metaphorically.</a:t>
            </a:r>
          </a:p>
          <a:p>
            <a:pPr marL="0" indent="0" algn="r">
              <a:buNone/>
            </a:pPr>
            <a:r>
              <a:rPr lang="en-US" sz="2800" dirty="0" smtClean="0"/>
              <a:t>Gerhard von Rad, critical scholar</a:t>
            </a:r>
            <a:endParaRPr lang="en-US" sz="28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—Literal or Non-Literal Beginning?</a:t>
            </a:r>
            <a:endParaRPr lang="en-US" sz="2400" dirty="0"/>
          </a:p>
        </p:txBody>
      </p:sp>
    </p:spTree>
    <p:extLst>
      <p:ext uri="{BB962C8B-B14F-4D97-AF65-F5344CB8AC3E}">
        <p14:creationId xmlns:p14="http://schemas.microsoft.com/office/powerpoint/2010/main" val="22362841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p:txBody>
          <a:bodyPr>
            <a:normAutofit/>
          </a:bodyPr>
          <a:lstStyle/>
          <a:p>
            <a:r>
              <a:rPr lang="en-US" sz="2800" dirty="0" smtClean="0"/>
              <a:t>It is not the text that causes people to think  otherwise, only the demands of trying to harmonize with modern science.</a:t>
            </a:r>
            <a:endParaRPr lang="en-US" sz="2800" dirty="0"/>
          </a:p>
        </p:txBody>
      </p:sp>
    </p:spTree>
    <p:extLst>
      <p:ext uri="{BB962C8B-B14F-4D97-AF65-F5344CB8AC3E}">
        <p14:creationId xmlns:p14="http://schemas.microsoft.com/office/powerpoint/2010/main" val="41029355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a:p>
        </p:txBody>
      </p:sp>
      <p:sp>
        <p:nvSpPr>
          <p:cNvPr id="4" name="Title 3"/>
          <p:cNvSpPr>
            <a:spLocks noGrp="1"/>
          </p:cNvSpPr>
          <p:nvPr>
            <p:ph type="ctrTitle"/>
          </p:nvPr>
        </p:nvSpPr>
        <p:spPr/>
        <p:txBody>
          <a:bodyPr/>
          <a:lstStyle/>
          <a:p>
            <a:r>
              <a:rPr lang="en-US" dirty="0" smtClean="0">
                <a:solidFill>
                  <a:srgbClr val="FFC000"/>
                </a:solidFill>
              </a:rPr>
              <a:t>When</a:t>
            </a:r>
            <a:r>
              <a:rPr lang="en-US" dirty="0" smtClean="0"/>
              <a:t>     who     how     what</a:t>
            </a:r>
            <a:endParaRPr lang="en-US" dirty="0"/>
          </a:p>
        </p:txBody>
      </p:sp>
    </p:spTree>
    <p:extLst>
      <p:ext uri="{BB962C8B-B14F-4D97-AF65-F5344CB8AC3E}">
        <p14:creationId xmlns:p14="http://schemas.microsoft.com/office/powerpoint/2010/main" val="4275167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normAutofit/>
          </a:bodyPr>
          <a:lstStyle/>
          <a:p>
            <a:r>
              <a:rPr lang="en-US" sz="3600" dirty="0" smtClean="0"/>
              <a:t>Multiple of Single Beginnings?</a:t>
            </a:r>
            <a:endParaRPr lang="en-US" sz="3600" dirty="0"/>
          </a:p>
        </p:txBody>
      </p:sp>
      <p:sp>
        <p:nvSpPr>
          <p:cNvPr id="4" name="Title 3"/>
          <p:cNvSpPr>
            <a:spLocks noGrp="1"/>
          </p:cNvSpPr>
          <p:nvPr>
            <p:ph type="ctrTitle"/>
          </p:nvPr>
        </p:nvSpPr>
        <p:spPr/>
        <p:txBody>
          <a:bodyPr/>
          <a:lstStyle/>
          <a:p>
            <a:r>
              <a:rPr lang="en-US" dirty="0" smtClean="0">
                <a:solidFill>
                  <a:srgbClr val="FFC000"/>
                </a:solidFill>
              </a:rPr>
              <a:t>When</a:t>
            </a:r>
            <a:r>
              <a:rPr lang="en-US" dirty="0" smtClean="0"/>
              <a:t>     who     how     what</a:t>
            </a:r>
            <a:endParaRPr lang="en-US" dirty="0"/>
          </a:p>
        </p:txBody>
      </p:sp>
    </p:spTree>
    <p:extLst>
      <p:ext uri="{BB962C8B-B14F-4D97-AF65-F5344CB8AC3E}">
        <p14:creationId xmlns:p14="http://schemas.microsoft.com/office/powerpoint/2010/main" val="41398575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Active gap theory</a:t>
            </a:r>
            <a:endParaRPr lang="en-US" sz="3600" dirty="0"/>
          </a:p>
        </p:txBody>
      </p:sp>
      <p:sp>
        <p:nvSpPr>
          <p:cNvPr id="3" name="Content Placeholder 2"/>
          <p:cNvSpPr>
            <a:spLocks noGrp="1"/>
          </p:cNvSpPr>
          <p:nvPr>
            <p:ph sz="quarter" idx="13"/>
          </p:nvPr>
        </p:nvSpPr>
        <p:spPr/>
        <p:txBody>
          <a:bodyPr>
            <a:normAutofit/>
          </a:bodyPr>
          <a:lstStyle/>
          <a:p>
            <a:r>
              <a:rPr lang="en-US" sz="2800" dirty="0" smtClean="0"/>
              <a:t>“The earth </a:t>
            </a:r>
            <a:r>
              <a:rPr lang="en-US" sz="2800" i="1" dirty="0" smtClean="0">
                <a:solidFill>
                  <a:srgbClr val="FFC000"/>
                </a:solidFill>
              </a:rPr>
              <a:t>became</a:t>
            </a:r>
            <a:r>
              <a:rPr lang="en-US" sz="2800" dirty="0" smtClean="0"/>
              <a:t> without form and void”</a:t>
            </a:r>
          </a:p>
          <a:p>
            <a:r>
              <a:rPr lang="en-US" sz="2800" dirty="0" smtClean="0"/>
              <a:t>Active Gap Theory—”ruin restoration”</a:t>
            </a:r>
          </a:p>
          <a:p>
            <a:r>
              <a:rPr lang="en-US" sz="2800" dirty="0" smtClean="0"/>
              <a:t>Satan ruled an originally perfect creation some unknown time ago, before his rebellion</a:t>
            </a:r>
          </a:p>
          <a:p>
            <a:r>
              <a:rPr lang="en-US" sz="2800" dirty="0" smtClean="0"/>
              <a:t>Earth </a:t>
            </a:r>
            <a:r>
              <a:rPr lang="en-US" sz="2800" dirty="0" smtClean="0">
                <a:solidFill>
                  <a:srgbClr val="FFC000"/>
                </a:solidFill>
              </a:rPr>
              <a:t>became</a:t>
            </a:r>
            <a:r>
              <a:rPr lang="en-US" sz="2800" dirty="0" smtClean="0"/>
              <a:t> chaotic because of</a:t>
            </a:r>
          </a:p>
          <a:p>
            <a:pPr lvl="1"/>
            <a:r>
              <a:rPr lang="en-US" sz="2800" dirty="0" smtClean="0"/>
              <a:t>Satan’s experimentation</a:t>
            </a:r>
            <a:endParaRPr lang="en-US" sz="2800" dirty="0"/>
          </a:p>
          <a:p>
            <a:pPr lvl="1"/>
            <a:r>
              <a:rPr lang="en-US" sz="2800" dirty="0" smtClean="0"/>
              <a:t>God’s judgment  </a:t>
            </a:r>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—Multiple or Single Beginning?</a:t>
            </a:r>
            <a:endParaRPr lang="en-US" sz="2400" dirty="0"/>
          </a:p>
        </p:txBody>
      </p:sp>
    </p:spTree>
    <p:custDataLst>
      <p:tags r:id="rId1"/>
    </p:custDataLst>
    <p:extLst>
      <p:ext uri="{BB962C8B-B14F-4D97-AF65-F5344CB8AC3E}">
        <p14:creationId xmlns:p14="http://schemas.microsoft.com/office/powerpoint/2010/main" val="97789282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r>
            <a:br>
              <a:rPr lang="en-US" dirty="0" smtClean="0"/>
            </a:br>
            <a:r>
              <a:rPr lang="en-US" sz="3600" dirty="0" smtClean="0"/>
              <a:t>Active gap theory</a:t>
            </a:r>
            <a:endParaRPr lang="en-US" dirty="0"/>
          </a:p>
        </p:txBody>
      </p:sp>
      <p:sp>
        <p:nvSpPr>
          <p:cNvPr id="3" name="Content Placeholder 2"/>
          <p:cNvSpPr>
            <a:spLocks noGrp="1"/>
          </p:cNvSpPr>
          <p:nvPr>
            <p:ph sz="quarter" idx="13"/>
          </p:nvPr>
        </p:nvSpPr>
        <p:spPr/>
        <p:txBody>
          <a:bodyPr>
            <a:normAutofit/>
          </a:bodyPr>
          <a:lstStyle/>
          <a:p>
            <a:endParaRPr lang="en-US" sz="2800" dirty="0" smtClean="0"/>
          </a:p>
          <a:p>
            <a:r>
              <a:rPr lang="en-US" sz="2800" dirty="0" smtClean="0"/>
              <a:t>Theory flounders on grammatical grounds</a:t>
            </a:r>
          </a:p>
          <a:p>
            <a:r>
              <a:rPr lang="en-US" sz="2800" dirty="0" smtClean="0"/>
              <a:t>“The earth </a:t>
            </a:r>
            <a:r>
              <a:rPr lang="en-US" sz="2800" dirty="0" smtClean="0">
                <a:solidFill>
                  <a:srgbClr val="FFC000"/>
                </a:solidFill>
              </a:rPr>
              <a:t>was</a:t>
            </a:r>
            <a:r>
              <a:rPr lang="en-US" sz="2800" dirty="0" smtClean="0"/>
              <a:t> without form and void”</a:t>
            </a:r>
          </a:p>
          <a:p>
            <a:r>
              <a:rPr lang="en-US" sz="2800" dirty="0" smtClean="0"/>
              <a:t>Hebrew grammar leaves no room for this interpretation</a:t>
            </a:r>
          </a:p>
          <a:p>
            <a:pPr marL="0" indent="0">
              <a:buNone/>
            </a:pPr>
            <a:endParaRPr lang="en-US" sz="24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—Multiple or Single Beginning?</a:t>
            </a:r>
            <a:endParaRPr lang="en-US" sz="2400" dirty="0"/>
          </a:p>
        </p:txBody>
      </p:sp>
    </p:spTree>
    <p:custDataLst>
      <p:tags r:id="rId1"/>
    </p:custDataLst>
    <p:extLst>
      <p:ext uri="{BB962C8B-B14F-4D97-AF65-F5344CB8AC3E}">
        <p14:creationId xmlns:p14="http://schemas.microsoft.com/office/powerpoint/2010/main" val="29196986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r>
            <a:br>
              <a:rPr lang="en-US" dirty="0" smtClean="0"/>
            </a:br>
            <a:r>
              <a:rPr lang="en-US" sz="3600" dirty="0" smtClean="0"/>
              <a:t>Initial “unformed-unfilled” view</a:t>
            </a:r>
            <a:endParaRPr lang="en-US" sz="3600" dirty="0"/>
          </a:p>
        </p:txBody>
      </p:sp>
      <p:sp>
        <p:nvSpPr>
          <p:cNvPr id="3" name="Content Placeholder 2"/>
          <p:cNvSpPr>
            <a:spLocks noGrp="1"/>
          </p:cNvSpPr>
          <p:nvPr>
            <p:ph sz="quarter" idx="13"/>
          </p:nvPr>
        </p:nvSpPr>
        <p:spPr/>
        <p:txBody>
          <a:bodyPr>
            <a:normAutofit/>
          </a:bodyPr>
          <a:lstStyle/>
          <a:p>
            <a:endParaRPr lang="en-US" sz="2800" dirty="0" smtClean="0"/>
          </a:p>
          <a:p>
            <a:r>
              <a:rPr lang="en-US" sz="2800" dirty="0" smtClean="0"/>
              <a:t>Traditional view, supported by majority of Jewish and Christian interpreters through history</a:t>
            </a:r>
          </a:p>
          <a:p>
            <a:r>
              <a:rPr lang="en-US" sz="2800" dirty="0" smtClean="0"/>
              <a:t>God created “the heavens and the earth” out of nothing at the time of their absolute beginning</a:t>
            </a:r>
          </a:p>
          <a:p>
            <a:endParaRPr lang="en-US" sz="24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—Multiple or Single Beginning?</a:t>
            </a:r>
            <a:endParaRPr lang="en-US" sz="2400" dirty="0"/>
          </a:p>
        </p:txBody>
      </p:sp>
    </p:spTree>
    <p:extLst>
      <p:ext uri="{BB962C8B-B14F-4D97-AF65-F5344CB8AC3E}">
        <p14:creationId xmlns:p14="http://schemas.microsoft.com/office/powerpoint/2010/main" val="141786887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
            </a:r>
            <a:br>
              <a:rPr lang="en-US" dirty="0" smtClean="0"/>
            </a:br>
            <a:r>
              <a:rPr lang="en-US" sz="3600" dirty="0" smtClean="0">
                <a:solidFill>
                  <a:srgbClr val="FFC000"/>
                </a:solidFill>
              </a:rPr>
              <a:t>Conclusion</a:t>
            </a:r>
            <a:r>
              <a:rPr lang="en-US" sz="3600" dirty="0" smtClean="0"/>
              <a:t>--</a:t>
            </a:r>
            <a:r>
              <a:rPr lang="en-US" sz="3100" dirty="0" smtClean="0">
                <a:solidFill>
                  <a:srgbClr val="FFC000"/>
                </a:solidFill>
              </a:rPr>
              <a:t>initial unformed unfilled</a:t>
            </a:r>
            <a:endParaRPr lang="en-US" dirty="0">
              <a:solidFill>
                <a:srgbClr val="FFC000"/>
              </a:solidFill>
            </a:endParaRPr>
          </a:p>
        </p:txBody>
      </p:sp>
      <p:sp>
        <p:nvSpPr>
          <p:cNvPr id="3" name="Content Placeholder 2"/>
          <p:cNvSpPr>
            <a:spLocks noGrp="1"/>
          </p:cNvSpPr>
          <p:nvPr>
            <p:ph sz="quarter" idx="13"/>
          </p:nvPr>
        </p:nvSpPr>
        <p:spPr/>
        <p:txBody>
          <a:bodyPr>
            <a:noAutofit/>
          </a:bodyPr>
          <a:lstStyle/>
          <a:p>
            <a:r>
              <a:rPr lang="en-US" sz="2000" dirty="0" smtClean="0"/>
              <a:t>God is before all creation (v 1)</a:t>
            </a:r>
          </a:p>
          <a:p>
            <a:r>
              <a:rPr lang="en-US" sz="2000" dirty="0" smtClean="0"/>
              <a:t>There is an absolute beginning of time (v 1)</a:t>
            </a:r>
          </a:p>
          <a:p>
            <a:r>
              <a:rPr lang="en-US" sz="2000" dirty="0" smtClean="0"/>
              <a:t>God creates the heavens and earth (v 1) but (at least) the earth is at first different than now—it is unformed and unfilled (v 2)</a:t>
            </a:r>
          </a:p>
          <a:p>
            <a:r>
              <a:rPr lang="en-US" sz="2000" dirty="0" smtClean="0"/>
              <a:t>On the first day of the seven-day creation week, God begins to form and fill (v 3ff)</a:t>
            </a:r>
          </a:p>
          <a:p>
            <a:r>
              <a:rPr lang="en-US" sz="2000" dirty="0" smtClean="0"/>
              <a:t>The forming and filling creative activity of God is accomplished in six successive, literal, 24-hour days</a:t>
            </a:r>
          </a:p>
          <a:p>
            <a:r>
              <a:rPr lang="en-US" sz="2000" dirty="0" smtClean="0"/>
              <a:t>At the end of creation week, the heavens and earth are finally finished (Gen. 2:1)  What God began in v 1 is now completed)</a:t>
            </a:r>
          </a:p>
          <a:p>
            <a:r>
              <a:rPr lang="en-US" sz="2000" dirty="0" smtClean="0"/>
              <a:t>God rests on the 7</a:t>
            </a:r>
            <a:r>
              <a:rPr lang="en-US" sz="2000" baseline="30000" dirty="0" smtClean="0"/>
              <a:t>th</a:t>
            </a:r>
            <a:r>
              <a:rPr lang="en-US" sz="2000" dirty="0" smtClean="0"/>
              <a:t> day, blessing and sanctifying it as a memorial of creation (2:1-4</a:t>
            </a:r>
            <a:r>
              <a:rPr lang="en-US" sz="1800" dirty="0" smtClean="0"/>
              <a:t>) </a:t>
            </a:r>
            <a:endParaRPr lang="en-US" sz="18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—Multiple or Single Beginning?</a:t>
            </a:r>
            <a:endParaRPr lang="en-US" sz="2400" dirty="0"/>
          </a:p>
        </p:txBody>
      </p:sp>
    </p:spTree>
    <p:custDataLst>
      <p:tags r:id="rId1"/>
    </p:custDataLst>
    <p:extLst>
      <p:ext uri="{BB962C8B-B14F-4D97-AF65-F5344CB8AC3E}">
        <p14:creationId xmlns:p14="http://schemas.microsoft.com/office/powerpoint/2010/main" val="126822130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a:p>
        </p:txBody>
      </p:sp>
      <p:sp>
        <p:nvSpPr>
          <p:cNvPr id="4" name="Title 3"/>
          <p:cNvSpPr>
            <a:spLocks noGrp="1"/>
          </p:cNvSpPr>
          <p:nvPr>
            <p:ph type="ctrTitle"/>
          </p:nvPr>
        </p:nvSpPr>
        <p:spPr/>
        <p:txBody>
          <a:bodyPr/>
          <a:lstStyle/>
          <a:p>
            <a:r>
              <a:rPr lang="en-US" dirty="0" smtClean="0">
                <a:solidFill>
                  <a:srgbClr val="FFC000"/>
                </a:solidFill>
              </a:rPr>
              <a:t>When</a:t>
            </a:r>
            <a:r>
              <a:rPr lang="en-US" dirty="0" smtClean="0"/>
              <a:t>     who     how     what</a:t>
            </a:r>
            <a:endParaRPr lang="en-US" dirty="0"/>
          </a:p>
        </p:txBody>
      </p:sp>
    </p:spTree>
    <p:extLst>
      <p:ext uri="{BB962C8B-B14F-4D97-AF65-F5344CB8AC3E}">
        <p14:creationId xmlns:p14="http://schemas.microsoft.com/office/powerpoint/2010/main" val="263204684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4"/>
          </p:nvPr>
        </p:nvSpPr>
        <p:spPr/>
        <p:txBody>
          <a:bodyPr>
            <a:noAutofit/>
          </a:bodyPr>
          <a:lstStyle/>
          <a:p>
            <a:r>
              <a:rPr lang="en-US" sz="2400" dirty="0" smtClean="0"/>
              <a:t>Genesis 1:1-2 go together but are separated from verse 3 by a gap</a:t>
            </a:r>
          </a:p>
          <a:p>
            <a:r>
              <a:rPr lang="en-US" sz="2400" dirty="0" smtClean="0"/>
              <a:t>Raw materials of the earth in their unformed-unfilled state were created before—perhaps long before—the seven days of creation week</a:t>
            </a:r>
            <a:endParaRPr lang="en-US" sz="2400" dirty="0"/>
          </a:p>
        </p:txBody>
      </p:sp>
      <p:sp>
        <p:nvSpPr>
          <p:cNvPr id="6" name="Content Placeholder 5"/>
          <p:cNvSpPr>
            <a:spLocks noGrp="1"/>
          </p:cNvSpPr>
          <p:nvPr>
            <p:ph sz="quarter" idx="13"/>
          </p:nvPr>
        </p:nvSpPr>
        <p:spPr/>
        <p:txBody>
          <a:bodyPr>
            <a:normAutofit/>
          </a:bodyPr>
          <a:lstStyle/>
          <a:p>
            <a:r>
              <a:rPr lang="en-US" sz="2400" dirty="0" smtClean="0"/>
              <a:t>Genesis 1:1-2 are on day one</a:t>
            </a:r>
          </a:p>
          <a:p>
            <a:r>
              <a:rPr lang="en-US" sz="2400" dirty="0" smtClean="0"/>
              <a:t>Raw materials are included in the first day of the seven-day creation week</a:t>
            </a:r>
            <a:endParaRPr lang="en-US" sz="2400" dirty="0"/>
          </a:p>
        </p:txBody>
      </p:sp>
      <p:sp>
        <p:nvSpPr>
          <p:cNvPr id="2" name="Title 1"/>
          <p:cNvSpPr>
            <a:spLocks noGrp="1"/>
          </p:cNvSpPr>
          <p:nvPr>
            <p:ph type="title"/>
          </p:nvPr>
        </p:nvSpPr>
        <p:spPr/>
        <p:txBody>
          <a:bodyPr>
            <a:normAutofit/>
          </a:bodyPr>
          <a:lstStyle/>
          <a:p>
            <a:pPr algn="ctr"/>
            <a:r>
              <a:rPr lang="en-US" sz="3600" dirty="0" smtClean="0"/>
              <a:t>when was the absolute beginning?</a:t>
            </a:r>
            <a:endParaRPr lang="en-US" sz="3600" dirty="0"/>
          </a:p>
        </p:txBody>
      </p:sp>
      <p:sp>
        <p:nvSpPr>
          <p:cNvPr id="4" name="Text Placeholder 3"/>
          <p:cNvSpPr>
            <a:spLocks noGrp="1"/>
          </p:cNvSpPr>
          <p:nvPr>
            <p:ph type="body" idx="1"/>
          </p:nvPr>
        </p:nvSpPr>
        <p:spPr/>
        <p:txBody>
          <a:bodyPr>
            <a:normAutofit/>
          </a:bodyPr>
          <a:lstStyle/>
          <a:p>
            <a:r>
              <a:rPr lang="en-US" sz="2800" dirty="0" smtClean="0"/>
              <a:t>No Gap</a:t>
            </a:r>
            <a:endParaRPr lang="en-US" sz="2800" dirty="0"/>
          </a:p>
        </p:txBody>
      </p:sp>
      <p:sp>
        <p:nvSpPr>
          <p:cNvPr id="5" name="Text Placeholder 4"/>
          <p:cNvSpPr>
            <a:spLocks noGrp="1"/>
          </p:cNvSpPr>
          <p:nvPr>
            <p:ph type="body" sz="quarter" idx="3"/>
          </p:nvPr>
        </p:nvSpPr>
        <p:spPr/>
        <p:txBody>
          <a:bodyPr>
            <a:normAutofit/>
          </a:bodyPr>
          <a:lstStyle/>
          <a:p>
            <a:r>
              <a:rPr lang="en-US" sz="2800" dirty="0" smtClean="0"/>
              <a:t>Passive Gap</a:t>
            </a:r>
            <a:endParaRPr lang="en-US" sz="2800" dirty="0"/>
          </a:p>
        </p:txBody>
      </p:sp>
      <p:sp>
        <p:nvSpPr>
          <p:cNvPr id="8" name="TextBox 7"/>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—Multiple or Single Beginning?</a:t>
            </a:r>
            <a:endParaRPr lang="en-US" sz="2400" dirty="0"/>
          </a:p>
        </p:txBody>
      </p:sp>
    </p:spTree>
    <p:custDataLst>
      <p:tags r:id="rId1"/>
    </p:custDataLst>
    <p:extLst>
      <p:ext uri="{BB962C8B-B14F-4D97-AF65-F5344CB8AC3E}">
        <p14:creationId xmlns:p14="http://schemas.microsoft.com/office/powerpoint/2010/main" val="9506516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sz="3600" dirty="0" smtClean="0">
                <a:solidFill>
                  <a:srgbClr val="FFC000"/>
                </a:solidFill>
              </a:rPr>
              <a:t>Evidence</a:t>
            </a:r>
            <a:r>
              <a:rPr lang="en-US" sz="3600" dirty="0" smtClean="0"/>
              <a:t> for  passive gap</a:t>
            </a:r>
            <a:endParaRPr lang="en-US" sz="3600" dirty="0"/>
          </a:p>
        </p:txBody>
      </p:sp>
      <p:sp>
        <p:nvSpPr>
          <p:cNvPr id="7" name="Content Placeholder 6"/>
          <p:cNvSpPr>
            <a:spLocks noGrp="1"/>
          </p:cNvSpPr>
          <p:nvPr>
            <p:ph sz="quarter" idx="13"/>
          </p:nvPr>
        </p:nvSpPr>
        <p:spPr/>
        <p:txBody>
          <a:bodyPr>
            <a:normAutofit/>
          </a:bodyPr>
          <a:lstStyle/>
          <a:p>
            <a:pPr marL="0" indent="0">
              <a:buNone/>
            </a:pPr>
            <a:endParaRPr lang="en-US" sz="2800" dirty="0"/>
          </a:p>
          <a:p>
            <a:pPr marL="0" indent="0">
              <a:buNone/>
            </a:pPr>
            <a:r>
              <a:rPr lang="en-US" sz="2800" dirty="0" smtClean="0"/>
              <a:t>	“And God said…</a:t>
            </a:r>
          </a:p>
          <a:p>
            <a:pPr marL="0" indent="0">
              <a:buNone/>
            </a:pPr>
            <a:r>
              <a:rPr lang="en-US" sz="2800" dirty="0"/>
              <a:t> </a:t>
            </a:r>
            <a:r>
              <a:rPr lang="en-US" sz="2800" dirty="0" smtClean="0"/>
              <a:t>             …and there was evening and there was morning”</a:t>
            </a:r>
          </a:p>
        </p:txBody>
      </p:sp>
      <p:sp>
        <p:nvSpPr>
          <p:cNvPr id="5" name="TextBox 4"/>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—Multiple or Single Beginning?</a:t>
            </a:r>
            <a:endParaRPr lang="en-US" sz="2400" dirty="0"/>
          </a:p>
        </p:txBody>
      </p:sp>
    </p:spTree>
    <p:extLst>
      <p:ext uri="{BB962C8B-B14F-4D97-AF65-F5344CB8AC3E}">
        <p14:creationId xmlns:p14="http://schemas.microsoft.com/office/powerpoint/2010/main" val="1519579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3600" dirty="0">
                <a:solidFill>
                  <a:srgbClr val="FFC000"/>
                </a:solidFill>
              </a:rPr>
              <a:t>Evidence</a:t>
            </a:r>
            <a:r>
              <a:rPr lang="en-US" sz="3600" dirty="0"/>
              <a:t> </a:t>
            </a:r>
            <a:r>
              <a:rPr lang="en-US" sz="3600" dirty="0" smtClean="0"/>
              <a:t>for  passive gap</a:t>
            </a:r>
            <a:endParaRPr lang="en-US" sz="3600" dirty="0"/>
          </a:p>
        </p:txBody>
      </p:sp>
      <p:sp>
        <p:nvSpPr>
          <p:cNvPr id="7" name="Content Placeholder 6"/>
          <p:cNvSpPr>
            <a:spLocks noGrp="1"/>
          </p:cNvSpPr>
          <p:nvPr>
            <p:ph sz="quarter" idx="13"/>
          </p:nvPr>
        </p:nvSpPr>
        <p:spPr/>
        <p:txBody>
          <a:bodyPr>
            <a:normAutofit/>
          </a:bodyPr>
          <a:lstStyle/>
          <a:p>
            <a:pPr marL="0" indent="0">
              <a:buNone/>
            </a:pPr>
            <a:r>
              <a:rPr lang="en-US" sz="2800" dirty="0" smtClean="0"/>
              <a:t>1. If the description of the first day is consistent with the other five, this would place verses 1-2 outside of the first day. </a:t>
            </a:r>
          </a:p>
        </p:txBody>
      </p:sp>
      <p:sp>
        <p:nvSpPr>
          <p:cNvPr id="5" name="TextBox 4"/>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—Multiple or Single Beginning?</a:t>
            </a:r>
            <a:endParaRPr lang="en-US" sz="2400" dirty="0"/>
          </a:p>
        </p:txBody>
      </p:sp>
    </p:spTree>
    <p:extLst>
      <p:ext uri="{BB962C8B-B14F-4D97-AF65-F5344CB8AC3E}">
        <p14:creationId xmlns:p14="http://schemas.microsoft.com/office/powerpoint/2010/main" val="424798955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3600" dirty="0">
                <a:solidFill>
                  <a:srgbClr val="FFC000"/>
                </a:solidFill>
              </a:rPr>
              <a:t>Evidence</a:t>
            </a:r>
            <a:r>
              <a:rPr lang="en-US" sz="3600" dirty="0"/>
              <a:t> </a:t>
            </a:r>
            <a:r>
              <a:rPr lang="en-US" sz="3600" dirty="0" smtClean="0"/>
              <a:t>for  passive gap</a:t>
            </a:r>
            <a:endParaRPr lang="en-US" sz="3600" dirty="0"/>
          </a:p>
        </p:txBody>
      </p:sp>
      <p:sp>
        <p:nvSpPr>
          <p:cNvPr id="7" name="Content Placeholder 6"/>
          <p:cNvSpPr>
            <a:spLocks noGrp="1"/>
          </p:cNvSpPr>
          <p:nvPr>
            <p:ph sz="quarter" idx="13"/>
          </p:nvPr>
        </p:nvSpPr>
        <p:spPr/>
        <p:txBody>
          <a:bodyPr>
            <a:normAutofit/>
          </a:bodyPr>
          <a:lstStyle/>
          <a:p>
            <a:pPr marL="0" indent="0">
              <a:buNone/>
            </a:pPr>
            <a:r>
              <a:rPr lang="en-US" sz="2800" dirty="0" smtClean="0"/>
              <a:t>1. If the description of the first day is consistent with the other five, this would place verses 1-2 outside of the first day. </a:t>
            </a:r>
          </a:p>
          <a:p>
            <a:pPr marL="0" indent="0">
              <a:buNone/>
            </a:pPr>
            <a:endParaRPr lang="en-US" sz="2800" dirty="0" smtClean="0"/>
          </a:p>
          <a:p>
            <a:pPr marL="0" indent="0">
              <a:buNone/>
            </a:pPr>
            <a:r>
              <a:rPr lang="en-US" sz="2800" dirty="0" smtClean="0"/>
              <a:t>2. The dyad “heavens and earth” (entire universe) are to be distinguished from the triad (heaven, earth, and sea” (the three earth habitats).</a:t>
            </a:r>
          </a:p>
        </p:txBody>
      </p:sp>
      <p:sp>
        <p:nvSpPr>
          <p:cNvPr id="5" name="TextBox 4"/>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—Multiple or Single Beginning?</a:t>
            </a:r>
            <a:endParaRPr lang="en-US" sz="2400" dirty="0"/>
          </a:p>
        </p:txBody>
      </p:sp>
    </p:spTree>
    <p:extLst>
      <p:ext uri="{BB962C8B-B14F-4D97-AF65-F5344CB8AC3E}">
        <p14:creationId xmlns:p14="http://schemas.microsoft.com/office/powerpoint/2010/main" val="71098074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solidFill>
                  <a:srgbClr val="FFC000"/>
                </a:solidFill>
              </a:rPr>
              <a:t>Evidence</a:t>
            </a:r>
            <a:r>
              <a:rPr lang="en-US" sz="3600" dirty="0"/>
              <a:t> for  </a:t>
            </a:r>
            <a:r>
              <a:rPr lang="en-US" sz="3600" dirty="0" smtClean="0"/>
              <a:t>passive gap</a:t>
            </a:r>
            <a:endParaRPr lang="en-US" sz="3600" dirty="0"/>
          </a:p>
        </p:txBody>
      </p:sp>
      <p:sp>
        <p:nvSpPr>
          <p:cNvPr id="3" name="Content Placeholder 2"/>
          <p:cNvSpPr>
            <a:spLocks noGrp="1"/>
          </p:cNvSpPr>
          <p:nvPr>
            <p:ph sz="quarter" idx="13"/>
          </p:nvPr>
        </p:nvSpPr>
        <p:spPr/>
        <p:txBody>
          <a:bodyPr>
            <a:normAutofit/>
          </a:bodyPr>
          <a:lstStyle/>
          <a:p>
            <a:pPr marL="0" indent="0">
              <a:buNone/>
            </a:pPr>
            <a:r>
              <a:rPr lang="en-US" sz="2800" dirty="0"/>
              <a:t>3. The Hebrew word for “beginning” in 1:1 does not refer to a point in time, but to a period or duration of time which falls before a series of events.</a:t>
            </a:r>
          </a:p>
          <a:p>
            <a:pPr marL="0" indent="0">
              <a:buNone/>
            </a:pPr>
            <a:endParaRPr lang="en-US" sz="2400" dirty="0" smtClean="0"/>
          </a:p>
          <a:p>
            <a:pPr marL="0" indent="0">
              <a:buNone/>
            </a:pPr>
            <a:endParaRPr lang="en-US" sz="24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—Multiple or Single Beginning?</a:t>
            </a:r>
            <a:endParaRPr lang="en-US" sz="2400" dirty="0"/>
          </a:p>
        </p:txBody>
      </p:sp>
    </p:spTree>
    <p:extLst>
      <p:ext uri="{BB962C8B-B14F-4D97-AF65-F5344CB8AC3E}">
        <p14:creationId xmlns:p14="http://schemas.microsoft.com/office/powerpoint/2010/main" val="6601970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solidFill>
                  <a:srgbClr val="FFC000"/>
                </a:solidFill>
              </a:rPr>
              <a:t>Evidence</a:t>
            </a:r>
            <a:r>
              <a:rPr lang="en-US" sz="3600" dirty="0"/>
              <a:t> for  </a:t>
            </a:r>
            <a:r>
              <a:rPr lang="en-US" sz="3600" dirty="0" smtClean="0"/>
              <a:t>passive gap</a:t>
            </a:r>
            <a:endParaRPr lang="en-US" sz="3600" dirty="0"/>
          </a:p>
        </p:txBody>
      </p:sp>
      <p:sp>
        <p:nvSpPr>
          <p:cNvPr id="3" name="Content Placeholder 2"/>
          <p:cNvSpPr>
            <a:spLocks noGrp="1"/>
          </p:cNvSpPr>
          <p:nvPr>
            <p:ph sz="quarter" idx="13"/>
          </p:nvPr>
        </p:nvSpPr>
        <p:spPr/>
        <p:txBody>
          <a:bodyPr>
            <a:normAutofit/>
          </a:bodyPr>
          <a:lstStyle/>
          <a:p>
            <a:pPr marL="0" indent="0">
              <a:buNone/>
            </a:pPr>
            <a:r>
              <a:rPr lang="en-US" sz="2800" dirty="0"/>
              <a:t>3. The Hebrew word for “beginning” in 1:1 does not refer to a point in time, but to a period or duration of time which falls before a series of events.</a:t>
            </a:r>
          </a:p>
          <a:p>
            <a:pPr marL="0" indent="0">
              <a:buNone/>
            </a:pPr>
            <a:r>
              <a:rPr lang="en-US" sz="2800" dirty="0" smtClean="0"/>
              <a:t>4. Already in the creation account, there is an emphasis upon God’s creating by differentiation or separation involving previously-created materials.</a:t>
            </a:r>
          </a:p>
          <a:p>
            <a:pPr marL="0" indent="0">
              <a:buNone/>
            </a:pPr>
            <a:endParaRPr lang="en-US" sz="24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—Multiple or Single Beginning?</a:t>
            </a:r>
            <a:endParaRPr lang="en-US" sz="2400" dirty="0"/>
          </a:p>
        </p:txBody>
      </p:sp>
    </p:spTree>
    <p:extLst>
      <p:ext uri="{BB962C8B-B14F-4D97-AF65-F5344CB8AC3E}">
        <p14:creationId xmlns:p14="http://schemas.microsoft.com/office/powerpoint/2010/main" val="174624216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solidFill>
                  <a:srgbClr val="FFC000"/>
                </a:solidFill>
              </a:rPr>
              <a:t>Evidence</a:t>
            </a:r>
            <a:r>
              <a:rPr lang="en-US" sz="3600" dirty="0"/>
              <a:t> for </a:t>
            </a:r>
            <a:r>
              <a:rPr lang="en-US" sz="3600" dirty="0" smtClean="0"/>
              <a:t> passive gap</a:t>
            </a:r>
            <a:endParaRPr lang="en-US" sz="3600" dirty="0"/>
          </a:p>
        </p:txBody>
      </p:sp>
      <p:sp>
        <p:nvSpPr>
          <p:cNvPr id="3" name="Content Placeholder 2"/>
          <p:cNvSpPr>
            <a:spLocks noGrp="1"/>
          </p:cNvSpPr>
          <p:nvPr>
            <p:ph sz="quarter" idx="13"/>
          </p:nvPr>
        </p:nvSpPr>
        <p:spPr/>
        <p:txBody>
          <a:bodyPr>
            <a:normAutofit/>
          </a:bodyPr>
          <a:lstStyle/>
          <a:p>
            <a:pPr marL="0" indent="0">
              <a:buNone/>
            </a:pPr>
            <a:r>
              <a:rPr lang="en-US" sz="2800" dirty="0" smtClean="0"/>
              <a:t>5. The complementary creation account of chapter 2 reveals such a two-stage process of creation.  Beginning with the raw materials—the clay—He formed Adam and breathed into his nostrils the breath of life.  God also used a two-stage process to create Eve from the raw material of Adam’s rib.</a:t>
            </a:r>
          </a:p>
          <a:p>
            <a:pPr marL="0" indent="0">
              <a:buNone/>
            </a:pPr>
            <a:endParaRPr lang="en-US" sz="24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—Multiple or Single Beginning?</a:t>
            </a:r>
            <a:endParaRPr lang="en-US" sz="2400" dirty="0"/>
          </a:p>
        </p:txBody>
      </p:sp>
    </p:spTree>
    <p:extLst>
      <p:ext uri="{BB962C8B-B14F-4D97-AF65-F5344CB8AC3E}">
        <p14:creationId xmlns:p14="http://schemas.microsoft.com/office/powerpoint/2010/main" val="26033336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4"/>
          </p:nvPr>
        </p:nvSpPr>
        <p:spPr>
          <a:xfrm>
            <a:off x="4724400" y="2209800"/>
            <a:ext cx="3733800" cy="3505200"/>
          </a:xfrm>
        </p:spPr>
        <p:txBody>
          <a:bodyPr>
            <a:noAutofit/>
          </a:bodyPr>
          <a:lstStyle/>
          <a:p>
            <a:r>
              <a:rPr lang="en-US" sz="2400" dirty="0" smtClean="0"/>
              <a:t>Genesis 1:1-2 go together but are separated from verse 3 by a gap</a:t>
            </a:r>
          </a:p>
          <a:p>
            <a:r>
              <a:rPr lang="en-US" sz="2400" dirty="0" smtClean="0"/>
              <a:t>Raw materials of the earth in their unformed-unfilled state were created before—perhaps long before—the seven days of creation week</a:t>
            </a:r>
            <a:endParaRPr lang="en-US" sz="2400" dirty="0"/>
          </a:p>
        </p:txBody>
      </p:sp>
      <p:sp>
        <p:nvSpPr>
          <p:cNvPr id="6" name="Content Placeholder 5"/>
          <p:cNvSpPr>
            <a:spLocks noGrp="1"/>
          </p:cNvSpPr>
          <p:nvPr>
            <p:ph sz="quarter" idx="13"/>
          </p:nvPr>
        </p:nvSpPr>
        <p:spPr/>
        <p:txBody>
          <a:bodyPr>
            <a:normAutofit/>
          </a:bodyPr>
          <a:lstStyle/>
          <a:p>
            <a:r>
              <a:rPr lang="en-US" sz="2400" dirty="0" smtClean="0"/>
              <a:t>Genesis 1:1-2 are on day one</a:t>
            </a:r>
          </a:p>
          <a:p>
            <a:r>
              <a:rPr lang="en-US" sz="2400" dirty="0" smtClean="0"/>
              <a:t>Raw materials are included in the first day of the seven-day creation week</a:t>
            </a:r>
            <a:endParaRPr lang="en-US" sz="2400" dirty="0"/>
          </a:p>
        </p:txBody>
      </p:sp>
      <p:sp>
        <p:nvSpPr>
          <p:cNvPr id="2" name="Title 1"/>
          <p:cNvSpPr>
            <a:spLocks noGrp="1"/>
          </p:cNvSpPr>
          <p:nvPr>
            <p:ph type="title"/>
          </p:nvPr>
        </p:nvSpPr>
        <p:spPr/>
        <p:txBody>
          <a:bodyPr>
            <a:normAutofit/>
          </a:bodyPr>
          <a:lstStyle/>
          <a:p>
            <a:pPr algn="ctr"/>
            <a:r>
              <a:rPr lang="en-US" sz="3600" dirty="0" smtClean="0"/>
              <a:t>either option possible</a:t>
            </a:r>
            <a:endParaRPr lang="en-US" sz="3600" dirty="0"/>
          </a:p>
        </p:txBody>
      </p:sp>
      <p:sp>
        <p:nvSpPr>
          <p:cNvPr id="4" name="Text Placeholder 3"/>
          <p:cNvSpPr>
            <a:spLocks noGrp="1"/>
          </p:cNvSpPr>
          <p:nvPr>
            <p:ph type="body" idx="1"/>
          </p:nvPr>
        </p:nvSpPr>
        <p:spPr/>
        <p:txBody>
          <a:bodyPr>
            <a:normAutofit/>
          </a:bodyPr>
          <a:lstStyle/>
          <a:p>
            <a:r>
              <a:rPr lang="en-US" sz="2800" dirty="0" smtClean="0"/>
              <a:t>No Gap</a:t>
            </a:r>
            <a:endParaRPr lang="en-US" sz="2800" dirty="0"/>
          </a:p>
        </p:txBody>
      </p:sp>
      <p:sp>
        <p:nvSpPr>
          <p:cNvPr id="5" name="Text Placeholder 4"/>
          <p:cNvSpPr>
            <a:spLocks noGrp="1"/>
          </p:cNvSpPr>
          <p:nvPr>
            <p:ph type="body" sz="quarter" idx="3"/>
          </p:nvPr>
        </p:nvSpPr>
        <p:spPr/>
        <p:txBody>
          <a:bodyPr>
            <a:normAutofit/>
          </a:bodyPr>
          <a:lstStyle/>
          <a:p>
            <a:r>
              <a:rPr lang="en-US" sz="2800" dirty="0" smtClean="0"/>
              <a:t>Passive Gap</a:t>
            </a:r>
            <a:endParaRPr lang="en-US" sz="2800" dirty="0"/>
          </a:p>
        </p:txBody>
      </p:sp>
      <p:sp>
        <p:nvSpPr>
          <p:cNvPr id="8" name="TextBox 7"/>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—Multiple or Single Beginning?</a:t>
            </a:r>
            <a:endParaRPr lang="en-US" sz="2400" dirty="0"/>
          </a:p>
        </p:txBody>
      </p:sp>
    </p:spTree>
    <p:extLst>
      <p:ext uri="{BB962C8B-B14F-4D97-AF65-F5344CB8AC3E}">
        <p14:creationId xmlns:p14="http://schemas.microsoft.com/office/powerpoint/2010/main" val="300426002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normAutofit/>
          </a:bodyPr>
          <a:lstStyle/>
          <a:p>
            <a:endParaRPr lang="en-US" sz="2400" dirty="0"/>
          </a:p>
        </p:txBody>
      </p:sp>
      <p:sp>
        <p:nvSpPr>
          <p:cNvPr id="4" name="Title 3"/>
          <p:cNvSpPr>
            <a:spLocks noGrp="1"/>
          </p:cNvSpPr>
          <p:nvPr>
            <p:ph type="ctrTitle"/>
          </p:nvPr>
        </p:nvSpPr>
        <p:spPr/>
        <p:txBody>
          <a:bodyPr/>
          <a:lstStyle/>
          <a:p>
            <a:r>
              <a:rPr lang="en-US" dirty="0" smtClean="0">
                <a:solidFill>
                  <a:srgbClr val="FFC000"/>
                </a:solidFill>
              </a:rPr>
              <a:t>When</a:t>
            </a:r>
            <a:r>
              <a:rPr lang="en-US" dirty="0" smtClean="0"/>
              <a:t>     who     how     what</a:t>
            </a:r>
            <a:endParaRPr lang="en-US" dirty="0"/>
          </a:p>
        </p:txBody>
      </p:sp>
    </p:spTree>
    <p:extLst>
      <p:ext uri="{BB962C8B-B14F-4D97-AF65-F5344CB8AC3E}">
        <p14:creationId xmlns:p14="http://schemas.microsoft.com/office/powerpoint/2010/main" val="296086489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normAutofit/>
          </a:bodyPr>
          <a:lstStyle/>
          <a:p>
            <a:r>
              <a:rPr lang="en-US" sz="3600" dirty="0" smtClean="0"/>
              <a:t>Recent or Remote Beginning?</a:t>
            </a:r>
          </a:p>
          <a:p>
            <a:r>
              <a:rPr lang="en-US" sz="2400" dirty="0" smtClean="0"/>
              <a:t>(thousands or millions of years)</a:t>
            </a:r>
            <a:endParaRPr lang="en-US" sz="2400" dirty="0"/>
          </a:p>
        </p:txBody>
      </p:sp>
      <p:sp>
        <p:nvSpPr>
          <p:cNvPr id="4" name="Title 3"/>
          <p:cNvSpPr>
            <a:spLocks noGrp="1"/>
          </p:cNvSpPr>
          <p:nvPr>
            <p:ph type="ctrTitle"/>
          </p:nvPr>
        </p:nvSpPr>
        <p:spPr/>
        <p:txBody>
          <a:bodyPr/>
          <a:lstStyle/>
          <a:p>
            <a:r>
              <a:rPr lang="en-US" dirty="0" smtClean="0">
                <a:solidFill>
                  <a:srgbClr val="FFC000"/>
                </a:solidFill>
              </a:rPr>
              <a:t>When</a:t>
            </a:r>
            <a:r>
              <a:rPr lang="en-US" dirty="0" smtClean="0"/>
              <a:t>     who     how     what</a:t>
            </a:r>
            <a:endParaRPr lang="en-US" dirty="0"/>
          </a:p>
        </p:txBody>
      </p:sp>
    </p:spTree>
    <p:extLst>
      <p:ext uri="{BB962C8B-B14F-4D97-AF65-F5344CB8AC3E}">
        <p14:creationId xmlns:p14="http://schemas.microsoft.com/office/powerpoint/2010/main" val="299467315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normAutofit/>
          </a:bodyPr>
          <a:lstStyle/>
          <a:p>
            <a:r>
              <a:rPr lang="en-US" sz="3600" dirty="0" smtClean="0"/>
              <a:t>Absolute or Relative Beginning?</a:t>
            </a:r>
            <a:endParaRPr lang="en-US" sz="3600" dirty="0"/>
          </a:p>
        </p:txBody>
      </p:sp>
      <p:sp>
        <p:nvSpPr>
          <p:cNvPr id="4" name="Title 3"/>
          <p:cNvSpPr>
            <a:spLocks noGrp="1"/>
          </p:cNvSpPr>
          <p:nvPr>
            <p:ph type="ctrTitle"/>
          </p:nvPr>
        </p:nvSpPr>
        <p:spPr/>
        <p:txBody>
          <a:bodyPr/>
          <a:lstStyle/>
          <a:p>
            <a:r>
              <a:rPr lang="en-US" dirty="0" smtClean="0">
                <a:solidFill>
                  <a:srgbClr val="FFC000"/>
                </a:solidFill>
              </a:rPr>
              <a:t>When</a:t>
            </a:r>
            <a:r>
              <a:rPr lang="en-US" dirty="0" smtClean="0"/>
              <a:t>     who     how     what</a:t>
            </a:r>
            <a:endParaRPr lang="en-US" dirty="0"/>
          </a:p>
        </p:txBody>
      </p:sp>
    </p:spTree>
    <p:extLst>
      <p:ext uri="{BB962C8B-B14F-4D97-AF65-F5344CB8AC3E}">
        <p14:creationId xmlns:p14="http://schemas.microsoft.com/office/powerpoint/2010/main" val="167740643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r>
            <a:br>
              <a:rPr lang="en-US" dirty="0" smtClean="0"/>
            </a:br>
            <a:r>
              <a:rPr lang="en-US" sz="3600" dirty="0" smtClean="0">
                <a:solidFill>
                  <a:srgbClr val="FFC000"/>
                </a:solidFill>
              </a:rPr>
              <a:t>Evidence </a:t>
            </a:r>
            <a:r>
              <a:rPr lang="en-US" sz="3600" dirty="0" smtClean="0"/>
              <a:t>for recent beginning</a:t>
            </a:r>
            <a:endParaRPr lang="en-US" dirty="0"/>
          </a:p>
        </p:txBody>
      </p:sp>
      <p:sp>
        <p:nvSpPr>
          <p:cNvPr id="3" name="Content Placeholder 2"/>
          <p:cNvSpPr>
            <a:spLocks noGrp="1"/>
          </p:cNvSpPr>
          <p:nvPr>
            <p:ph sz="quarter" idx="13"/>
          </p:nvPr>
        </p:nvSpPr>
        <p:spPr/>
        <p:txBody>
          <a:bodyPr>
            <a:normAutofit lnSpcReduction="10000"/>
          </a:bodyPr>
          <a:lstStyle/>
          <a:p>
            <a:pPr marL="0" indent="0">
              <a:buNone/>
            </a:pPr>
            <a:r>
              <a:rPr lang="en-US" sz="2800" dirty="0" smtClean="0"/>
              <a:t>Genealogies of Genesis 5 and 11 have no parallel among the other genealogies of the Bible or ANE literature.</a:t>
            </a:r>
          </a:p>
          <a:p>
            <a:pPr marL="0" indent="0">
              <a:buNone/>
            </a:pPr>
            <a:endParaRPr lang="en-US" sz="2800" dirty="0"/>
          </a:p>
          <a:p>
            <a:pPr marL="0" indent="0">
              <a:buNone/>
            </a:pPr>
            <a:r>
              <a:rPr lang="en-US" sz="2800" dirty="0" smtClean="0"/>
              <a:t>Repeating pattern:</a:t>
            </a:r>
          </a:p>
          <a:p>
            <a:r>
              <a:rPr lang="en-US" sz="2800" dirty="0" smtClean="0"/>
              <a:t>A patriarch lived </a:t>
            </a:r>
            <a:r>
              <a:rPr lang="en-US" sz="2800" i="1" dirty="0" smtClean="0">
                <a:solidFill>
                  <a:srgbClr val="FFC000"/>
                </a:solidFill>
              </a:rPr>
              <a:t>x</a:t>
            </a:r>
            <a:r>
              <a:rPr lang="en-US" sz="2800" dirty="0" smtClean="0">
                <a:solidFill>
                  <a:srgbClr val="FFC000"/>
                </a:solidFill>
              </a:rPr>
              <a:t> years</a:t>
            </a:r>
            <a:r>
              <a:rPr lang="en-US" sz="2800" dirty="0" smtClean="0"/>
              <a:t>, then begat a son; </a:t>
            </a:r>
          </a:p>
          <a:p>
            <a:r>
              <a:rPr lang="en-US" sz="2800" dirty="0" smtClean="0"/>
              <a:t>After he begat this son, he lived </a:t>
            </a:r>
            <a:r>
              <a:rPr lang="en-US" sz="2800" i="1" dirty="0" smtClean="0">
                <a:solidFill>
                  <a:srgbClr val="FFC000"/>
                </a:solidFill>
              </a:rPr>
              <a:t>y</a:t>
            </a:r>
            <a:r>
              <a:rPr lang="en-US" sz="2800" dirty="0" smtClean="0">
                <a:solidFill>
                  <a:srgbClr val="FFC000"/>
                </a:solidFill>
              </a:rPr>
              <a:t> more years</a:t>
            </a:r>
            <a:r>
              <a:rPr lang="en-US" sz="2800" dirty="0" smtClean="0"/>
              <a:t>, and begat more sons and daughters; </a:t>
            </a:r>
          </a:p>
          <a:p>
            <a:r>
              <a:rPr lang="en-US" sz="2800" dirty="0" smtClean="0"/>
              <a:t>And all the years of this patriarch were </a:t>
            </a:r>
            <a:r>
              <a:rPr lang="en-US" sz="2800" i="1" dirty="0" smtClean="0">
                <a:solidFill>
                  <a:srgbClr val="FFC000"/>
                </a:solidFill>
              </a:rPr>
              <a:t>z</a:t>
            </a:r>
            <a:r>
              <a:rPr lang="en-US" sz="2800" dirty="0" smtClean="0">
                <a:solidFill>
                  <a:srgbClr val="FFC000"/>
                </a:solidFill>
              </a:rPr>
              <a:t> years</a:t>
            </a:r>
            <a:r>
              <a:rPr lang="en-US" sz="2800" dirty="0" smtClean="0"/>
              <a:t>.</a:t>
            </a:r>
          </a:p>
          <a:p>
            <a:pPr marL="0" indent="0">
              <a:buNone/>
            </a:pPr>
            <a:endParaRPr lang="en-US" sz="2400" dirty="0"/>
          </a:p>
          <a:p>
            <a:pPr marL="0" indent="0">
              <a:buNone/>
            </a:pPr>
            <a:endParaRPr lang="en-US" sz="2400" dirty="0" smtClean="0"/>
          </a:p>
          <a:p>
            <a:endParaRPr lang="en-US" sz="24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—Recent or Remote?</a:t>
            </a:r>
            <a:endParaRPr lang="en-US" sz="2400" dirty="0"/>
          </a:p>
        </p:txBody>
      </p:sp>
    </p:spTree>
    <p:custDataLst>
      <p:tags r:id="rId1"/>
    </p:custDataLst>
    <p:extLst>
      <p:ext uri="{BB962C8B-B14F-4D97-AF65-F5344CB8AC3E}">
        <p14:creationId xmlns:p14="http://schemas.microsoft.com/office/powerpoint/2010/main" val="85006366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r>
            <a:br>
              <a:rPr lang="en-US" dirty="0" smtClean="0"/>
            </a:br>
            <a:r>
              <a:rPr lang="en-US" sz="3600" dirty="0" smtClean="0">
                <a:solidFill>
                  <a:srgbClr val="FFC000"/>
                </a:solidFill>
              </a:rPr>
              <a:t>Evidence </a:t>
            </a:r>
            <a:r>
              <a:rPr lang="en-US" sz="3600" dirty="0" smtClean="0"/>
              <a:t>for recent beginning</a:t>
            </a:r>
            <a:endParaRPr lang="en-US" dirty="0"/>
          </a:p>
        </p:txBody>
      </p:sp>
      <p:sp>
        <p:nvSpPr>
          <p:cNvPr id="3" name="Content Placeholder 2"/>
          <p:cNvSpPr>
            <a:spLocks noGrp="1"/>
          </p:cNvSpPr>
          <p:nvPr>
            <p:ph sz="quarter" idx="13"/>
          </p:nvPr>
        </p:nvSpPr>
        <p:spPr/>
        <p:txBody>
          <a:bodyPr>
            <a:normAutofit fontScale="92500"/>
          </a:bodyPr>
          <a:lstStyle/>
          <a:p>
            <a:r>
              <a:rPr lang="en-US" sz="2800" dirty="0" smtClean="0"/>
              <a:t>Unlike the other genealogies which often do contain gaps, the interlocking features of these “chronogenealogies” indicate that they are to be taken as complete genealogies with no gaps between the individual patriarchs mentioned</a:t>
            </a:r>
          </a:p>
          <a:p>
            <a:r>
              <a:rPr lang="en-US" sz="2800" dirty="0" smtClean="0"/>
              <a:t>“Begat” is the special causative form that always in the OT refers to actual direct physical offspring. (in contrast to a different use in other biblical genealogies)</a:t>
            </a:r>
          </a:p>
          <a:p>
            <a:r>
              <a:rPr lang="en-US" sz="2800" dirty="0" smtClean="0"/>
              <a:t>Scholarly consensus is that the Hebrew MT has preserved the original figures in their purest form</a:t>
            </a:r>
          </a:p>
          <a:p>
            <a:endParaRPr lang="en-US" sz="24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—Recent or Remote?</a:t>
            </a:r>
            <a:endParaRPr lang="en-US" sz="2400" dirty="0"/>
          </a:p>
        </p:txBody>
      </p:sp>
    </p:spTree>
    <p:custDataLst>
      <p:tags r:id="rId1"/>
    </p:custDataLst>
    <p:extLst>
      <p:ext uri="{BB962C8B-B14F-4D97-AF65-F5344CB8AC3E}">
        <p14:creationId xmlns:p14="http://schemas.microsoft.com/office/powerpoint/2010/main" val="82473405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a:r>
            <a:br>
              <a:rPr lang="en-US" dirty="0"/>
            </a:br>
            <a:r>
              <a:rPr lang="en-US" sz="3600" dirty="0">
                <a:solidFill>
                  <a:srgbClr val="FFC000"/>
                </a:solidFill>
              </a:rPr>
              <a:t>Evidence </a:t>
            </a:r>
            <a:r>
              <a:rPr lang="en-US" sz="3600" dirty="0"/>
              <a:t>for recent beginning</a:t>
            </a:r>
          </a:p>
        </p:txBody>
      </p:sp>
      <p:sp>
        <p:nvSpPr>
          <p:cNvPr id="3" name="Content Placeholder 2"/>
          <p:cNvSpPr>
            <a:spLocks noGrp="1"/>
          </p:cNvSpPr>
          <p:nvPr>
            <p:ph sz="quarter" idx="13"/>
          </p:nvPr>
        </p:nvSpPr>
        <p:spPr/>
        <p:txBody>
          <a:bodyPr>
            <a:normAutofit/>
          </a:bodyPr>
          <a:lstStyle/>
          <a:p>
            <a:r>
              <a:rPr lang="en-US" sz="2800" dirty="0" smtClean="0"/>
              <a:t>From Abraham to the present, there is disagreement among scholars about the Israelite sojourn in Egypt (215 years or 430 years)</a:t>
            </a:r>
          </a:p>
          <a:p>
            <a:r>
              <a:rPr lang="en-US" sz="2800" dirty="0" smtClean="0"/>
              <a:t>From Abraham to the present is clear from Scripture, and the total is only some 4000 (+/- 200 years)</a:t>
            </a:r>
          </a:p>
          <a:p>
            <a:r>
              <a:rPr lang="en-US" sz="2800" dirty="0" smtClean="0"/>
              <a:t>Creation week unambiguously occurred </a:t>
            </a:r>
            <a:r>
              <a:rPr lang="en-US" sz="2800" i="1" dirty="0" smtClean="0"/>
              <a:t>recently</a:t>
            </a:r>
            <a:endParaRPr lang="en-US" sz="2800" dirty="0" smtClean="0"/>
          </a:p>
          <a:p>
            <a:pPr marL="0" indent="0">
              <a:buNone/>
            </a:pPr>
            <a:endParaRPr lang="en-US" sz="24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—Recent or Remote?</a:t>
            </a:r>
            <a:endParaRPr lang="en-US" sz="2400" dirty="0"/>
          </a:p>
        </p:txBody>
      </p:sp>
    </p:spTree>
    <p:custDataLst>
      <p:tags r:id="rId1"/>
    </p:custDataLst>
    <p:extLst>
      <p:ext uri="{BB962C8B-B14F-4D97-AF65-F5344CB8AC3E}">
        <p14:creationId xmlns:p14="http://schemas.microsoft.com/office/powerpoint/2010/main" val="81627701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a:r>
            <a:br>
              <a:rPr lang="en-US" dirty="0"/>
            </a:br>
            <a:r>
              <a:rPr lang="en-US" sz="3600" dirty="0">
                <a:solidFill>
                  <a:srgbClr val="FFC000"/>
                </a:solidFill>
              </a:rPr>
              <a:t>Evidence </a:t>
            </a:r>
            <a:r>
              <a:rPr lang="en-US" sz="3600" dirty="0"/>
              <a:t>for recent </a:t>
            </a:r>
            <a:r>
              <a:rPr lang="en-US" sz="3600" dirty="0" smtClean="0"/>
              <a:t>beginning</a:t>
            </a:r>
            <a:endParaRPr lang="en-US" dirty="0"/>
          </a:p>
        </p:txBody>
      </p:sp>
      <p:sp>
        <p:nvSpPr>
          <p:cNvPr id="3" name="Content Placeholder 2"/>
          <p:cNvSpPr>
            <a:spLocks noGrp="1"/>
          </p:cNvSpPr>
          <p:nvPr>
            <p:ph sz="quarter" idx="13"/>
          </p:nvPr>
        </p:nvSpPr>
        <p:spPr/>
        <p:txBody>
          <a:bodyPr>
            <a:normAutofit/>
          </a:bodyPr>
          <a:lstStyle/>
          <a:p>
            <a:pPr marL="0" indent="0">
              <a:buNone/>
            </a:pPr>
            <a:r>
              <a:rPr lang="en-US" sz="2800" dirty="0"/>
              <a:t>Character of </a:t>
            </a:r>
            <a:r>
              <a:rPr lang="en-US" sz="2800" dirty="0" smtClean="0"/>
              <a:t>God</a:t>
            </a:r>
            <a:endParaRPr lang="en-US" sz="2800" dirty="0" smtClean="0">
              <a:effectLst>
                <a:outerShdw blurRad="38100" dist="38100" dir="2700000" algn="tl">
                  <a:srgbClr val="000000">
                    <a:alpha val="43137"/>
                  </a:srgbClr>
                </a:outerShdw>
              </a:effectLst>
            </a:endParaRPr>
          </a:p>
          <a:p>
            <a:r>
              <a:rPr lang="en-US" sz="2800" dirty="0" smtClean="0">
                <a:effectLst>
                  <a:outerShdw blurRad="38100" dist="38100" dir="2700000" algn="tl">
                    <a:srgbClr val="000000">
                      <a:alpha val="43137"/>
                    </a:srgbClr>
                  </a:outerShdw>
                </a:effectLst>
              </a:rPr>
              <a:t>It is totally out of character with the God of the Bible to allow a history of cruelty and pain to go on for long periods of time—millions of years—when it would serve no purpose in the cosmic controversy against Satan</a:t>
            </a:r>
            <a:endParaRPr lang="en-US" sz="2800" dirty="0">
              <a:effectLst>
                <a:outerShdw blurRad="38100" dist="38100" dir="2700000" algn="tl">
                  <a:srgbClr val="000000">
                    <a:alpha val="43137"/>
                  </a:srgbClr>
                </a:outerShdw>
              </a:effectLst>
            </a:endParaRPr>
          </a:p>
          <a:p>
            <a:r>
              <a:rPr lang="en-US" sz="2800" dirty="0" smtClean="0">
                <a:effectLst>
                  <a:outerShdw blurRad="38100" dist="38100" dir="2700000" algn="tl">
                    <a:srgbClr val="000000">
                      <a:alpha val="43137"/>
                    </a:srgbClr>
                  </a:outerShdw>
                </a:effectLst>
              </a:rPr>
              <a:t>Thus the genealogies, pointing to a recent creation, are a window into the heart of a loving, compassionate God</a:t>
            </a:r>
            <a:endParaRPr lang="en-US" sz="2800" dirty="0">
              <a:effectLst>
                <a:outerShdw blurRad="38100" dist="38100" dir="2700000" algn="tl">
                  <a:srgbClr val="000000">
                    <a:alpha val="43137"/>
                  </a:srgbClr>
                </a:outerShdw>
              </a:effectLst>
            </a:endParaRPr>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—Recent or Remote?</a:t>
            </a:r>
            <a:endParaRPr lang="en-US" sz="2400" dirty="0"/>
          </a:p>
        </p:txBody>
      </p:sp>
    </p:spTree>
    <p:extLst>
      <p:ext uri="{BB962C8B-B14F-4D97-AF65-F5344CB8AC3E}">
        <p14:creationId xmlns:p14="http://schemas.microsoft.com/office/powerpoint/2010/main" val="320305961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a:p>
        </p:txBody>
      </p:sp>
      <p:sp>
        <p:nvSpPr>
          <p:cNvPr id="4" name="Title 3"/>
          <p:cNvSpPr>
            <a:spLocks noGrp="1"/>
          </p:cNvSpPr>
          <p:nvPr>
            <p:ph type="ctrTitle"/>
          </p:nvPr>
        </p:nvSpPr>
        <p:spPr/>
        <p:txBody>
          <a:bodyPr/>
          <a:lstStyle/>
          <a:p>
            <a:r>
              <a:rPr lang="en-US" dirty="0" smtClean="0"/>
              <a:t>When     </a:t>
            </a:r>
            <a:r>
              <a:rPr lang="en-US" dirty="0" smtClean="0">
                <a:solidFill>
                  <a:srgbClr val="FFC000"/>
                </a:solidFill>
              </a:rPr>
              <a:t>who</a:t>
            </a:r>
            <a:r>
              <a:rPr lang="en-US" dirty="0" smtClean="0"/>
              <a:t>     how     what</a:t>
            </a:r>
            <a:endParaRPr lang="en-US" dirty="0"/>
          </a:p>
        </p:txBody>
      </p:sp>
    </p:spTree>
    <p:extLst>
      <p:ext uri="{BB962C8B-B14F-4D97-AF65-F5344CB8AC3E}">
        <p14:creationId xmlns:p14="http://schemas.microsoft.com/office/powerpoint/2010/main" val="359881777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two names for god</a:t>
            </a:r>
            <a:endParaRPr lang="en-US" sz="3600" dirty="0"/>
          </a:p>
        </p:txBody>
      </p:sp>
      <p:sp>
        <p:nvSpPr>
          <p:cNvPr id="3" name="Content Placeholder 2"/>
          <p:cNvSpPr>
            <a:spLocks noGrp="1"/>
          </p:cNvSpPr>
          <p:nvPr>
            <p:ph sz="quarter" idx="13"/>
          </p:nvPr>
        </p:nvSpPr>
        <p:spPr/>
        <p:txBody>
          <a:bodyPr>
            <a:normAutofit/>
          </a:bodyPr>
          <a:lstStyle/>
          <a:p>
            <a:r>
              <a:rPr lang="en-US" sz="2800" dirty="0" smtClean="0"/>
              <a:t>Two names for God appear in the Creation accounts:</a:t>
            </a:r>
          </a:p>
          <a:p>
            <a:pPr lvl="1"/>
            <a:r>
              <a:rPr lang="en-US" sz="2800" dirty="0" err="1" smtClean="0">
                <a:solidFill>
                  <a:srgbClr val="FFC000"/>
                </a:solidFill>
              </a:rPr>
              <a:t>Elohim</a:t>
            </a:r>
            <a:endParaRPr lang="en-US" sz="2800" dirty="0" smtClean="0">
              <a:solidFill>
                <a:srgbClr val="FFC000"/>
              </a:solidFill>
            </a:endParaRPr>
          </a:p>
          <a:p>
            <a:pPr lvl="2"/>
            <a:r>
              <a:rPr lang="en-US" sz="2800" dirty="0" smtClean="0"/>
              <a:t>Generic, all-powerful One</a:t>
            </a:r>
          </a:p>
          <a:p>
            <a:pPr lvl="2"/>
            <a:r>
              <a:rPr lang="en-US" sz="2800" dirty="0" smtClean="0"/>
              <a:t>Emphasizes transcendence</a:t>
            </a:r>
            <a:endParaRPr lang="en-US" sz="2800" dirty="0"/>
          </a:p>
          <a:p>
            <a:pPr lvl="1"/>
            <a:r>
              <a:rPr lang="en-US" sz="2800" dirty="0" smtClean="0">
                <a:solidFill>
                  <a:srgbClr val="FFC000"/>
                </a:solidFill>
              </a:rPr>
              <a:t>Yahweh</a:t>
            </a:r>
          </a:p>
          <a:p>
            <a:pPr lvl="2"/>
            <a:r>
              <a:rPr lang="en-US" sz="2800" dirty="0" smtClean="0"/>
              <a:t>Covenant name</a:t>
            </a:r>
          </a:p>
          <a:p>
            <a:pPr lvl="2"/>
            <a:r>
              <a:rPr lang="en-US" sz="2800" dirty="0" smtClean="0"/>
              <a:t>Emphasizes immanence</a:t>
            </a:r>
            <a:endParaRPr lang="en-US" sz="28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WHO</a:t>
            </a:r>
            <a:endParaRPr lang="en-US" sz="2400" dirty="0"/>
          </a:p>
        </p:txBody>
      </p:sp>
    </p:spTree>
    <p:custDataLst>
      <p:tags r:id="rId1"/>
    </p:custDataLst>
    <p:extLst>
      <p:ext uri="{BB962C8B-B14F-4D97-AF65-F5344CB8AC3E}">
        <p14:creationId xmlns:p14="http://schemas.microsoft.com/office/powerpoint/2010/main" val="7192561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notice</a:t>
            </a:r>
            <a:endParaRPr lang="en-US" sz="3600" dirty="0"/>
          </a:p>
        </p:txBody>
      </p:sp>
      <p:sp>
        <p:nvSpPr>
          <p:cNvPr id="3" name="Content Placeholder 2"/>
          <p:cNvSpPr>
            <a:spLocks noGrp="1"/>
          </p:cNvSpPr>
          <p:nvPr>
            <p:ph sz="quarter" idx="13"/>
          </p:nvPr>
        </p:nvSpPr>
        <p:spPr/>
        <p:txBody>
          <a:bodyPr>
            <a:normAutofit fontScale="32500" lnSpcReduction="20000"/>
          </a:bodyPr>
          <a:lstStyle/>
          <a:p>
            <a:pPr>
              <a:buAutoNum type="arabicPeriod"/>
            </a:pPr>
            <a:r>
              <a:rPr lang="en-US" sz="8600" dirty="0" smtClean="0"/>
              <a:t>No proof of God is provided, but the assertion of His existence is bold.</a:t>
            </a:r>
          </a:p>
          <a:p>
            <a:pPr>
              <a:buAutoNum type="arabicPeriod"/>
            </a:pPr>
            <a:r>
              <a:rPr lang="en-US" sz="8600" dirty="0" smtClean="0"/>
              <a:t>God is the ultimate foundation of reality.</a:t>
            </a:r>
          </a:p>
          <a:p>
            <a:pPr>
              <a:buAutoNum type="arabicPeriod"/>
            </a:pPr>
            <a:r>
              <a:rPr lang="en-US" sz="8600" dirty="0" smtClean="0"/>
              <a:t>The portrayal of God in the creation account provides a polemic against the ANE gods:</a:t>
            </a:r>
          </a:p>
          <a:p>
            <a:pPr lvl="1"/>
            <a:r>
              <a:rPr lang="en-US" sz="6000" dirty="0" smtClean="0"/>
              <a:t>Polytheism</a:t>
            </a:r>
          </a:p>
          <a:p>
            <a:pPr lvl="1"/>
            <a:r>
              <a:rPr lang="en-US" sz="6000" dirty="0" smtClean="0"/>
              <a:t>Moral decadence</a:t>
            </a:r>
          </a:p>
          <a:p>
            <a:pPr lvl="1"/>
            <a:r>
              <a:rPr lang="en-US" sz="6000" dirty="0" smtClean="0"/>
              <a:t>Rivalry</a:t>
            </a:r>
          </a:p>
          <a:p>
            <a:pPr lvl="1"/>
            <a:r>
              <a:rPr lang="en-US" sz="6000" dirty="0" smtClean="0"/>
              <a:t>Mortality</a:t>
            </a:r>
          </a:p>
          <a:p>
            <a:pPr lvl="1"/>
            <a:r>
              <a:rPr lang="en-US" sz="6000" dirty="0" smtClean="0"/>
              <a:t>Pantheism </a:t>
            </a:r>
          </a:p>
          <a:p>
            <a:pPr marL="0" indent="0">
              <a:buNone/>
            </a:pPr>
            <a:endParaRPr lang="en-US" dirty="0" smtClean="0"/>
          </a:p>
          <a:p>
            <a:endParaRPr lang="en-US" dirty="0"/>
          </a:p>
        </p:txBody>
      </p:sp>
      <p:sp>
        <p:nvSpPr>
          <p:cNvPr id="5" name="TextBox 4"/>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WHO</a:t>
            </a:r>
            <a:endParaRPr lang="en-US" sz="2400" dirty="0"/>
          </a:p>
        </p:txBody>
      </p:sp>
    </p:spTree>
    <p:custDataLst>
      <p:tags r:id="rId1"/>
    </p:custDataLst>
    <p:extLst>
      <p:ext uri="{BB962C8B-B14F-4D97-AF65-F5344CB8AC3E}">
        <p14:creationId xmlns:p14="http://schemas.microsoft.com/office/powerpoint/2010/main" val="30658012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notice</a:t>
            </a:r>
            <a:endParaRPr lang="en-US" sz="3600" dirty="0"/>
          </a:p>
        </p:txBody>
      </p:sp>
      <p:sp>
        <p:nvSpPr>
          <p:cNvPr id="3" name="Content Placeholder 2"/>
          <p:cNvSpPr>
            <a:spLocks noGrp="1"/>
          </p:cNvSpPr>
          <p:nvPr>
            <p:ph sz="quarter" idx="13"/>
          </p:nvPr>
        </p:nvSpPr>
        <p:spPr/>
        <p:txBody>
          <a:bodyPr>
            <a:normAutofit/>
          </a:bodyPr>
          <a:lstStyle/>
          <a:p>
            <a:pPr marL="0" indent="0">
              <a:buNone/>
            </a:pPr>
            <a:r>
              <a:rPr lang="en-US" sz="2400" dirty="0" smtClean="0">
                <a:solidFill>
                  <a:srgbClr val="FFC000"/>
                </a:solidFill>
              </a:rPr>
              <a:t>4.</a:t>
            </a:r>
            <a:r>
              <a:rPr lang="en-US" sz="2400" dirty="0" smtClean="0"/>
              <a:t> There are i</a:t>
            </a:r>
            <a:r>
              <a:rPr lang="en-US" sz="2800" dirty="0" smtClean="0"/>
              <a:t>ntimations of the plurality of the Godhead:</a:t>
            </a:r>
          </a:p>
          <a:p>
            <a:pPr lvl="1"/>
            <a:r>
              <a:rPr lang="en-US" sz="2800" dirty="0" smtClean="0"/>
              <a:t>“Spirit of God” in Genesis 1:2</a:t>
            </a:r>
          </a:p>
          <a:p>
            <a:pPr lvl="1"/>
            <a:r>
              <a:rPr lang="en-US" sz="2800" dirty="0" smtClean="0"/>
              <a:t>The creative Word (ten times in Genesis 1)</a:t>
            </a:r>
          </a:p>
          <a:p>
            <a:pPr lvl="1"/>
            <a:r>
              <a:rPr lang="en-US" sz="2800" dirty="0" smtClean="0"/>
              <a:t>“Let </a:t>
            </a:r>
            <a:r>
              <a:rPr lang="en-US" sz="2800" i="1" dirty="0" smtClean="0"/>
              <a:t>us</a:t>
            </a:r>
            <a:r>
              <a:rPr lang="en-US" sz="2800" dirty="0" smtClean="0"/>
              <a:t>” of  Genesis 1:26 </a:t>
            </a:r>
          </a:p>
          <a:p>
            <a:pPr marL="0" indent="0">
              <a:buNone/>
            </a:pPr>
            <a:r>
              <a:rPr lang="en-US" sz="2800" dirty="0" smtClean="0">
                <a:solidFill>
                  <a:srgbClr val="FFC000"/>
                </a:solidFill>
              </a:rPr>
              <a:t>5</a:t>
            </a:r>
            <a:r>
              <a:rPr lang="en-US" sz="2800" dirty="0" smtClean="0"/>
              <a:t>. It would be natural for the plurality of persons within the deity, whose character is one of covenant love, to wish to create other beings with whom He could share fellowship.</a:t>
            </a:r>
          </a:p>
          <a:p>
            <a:pPr marL="0" indent="0">
              <a:buNone/>
            </a:pPr>
            <a:endParaRPr lang="en-US" dirty="0" smtClean="0"/>
          </a:p>
          <a:p>
            <a:endParaRPr lang="en-US" dirty="0"/>
          </a:p>
        </p:txBody>
      </p:sp>
      <p:sp>
        <p:nvSpPr>
          <p:cNvPr id="5" name="TextBox 4"/>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WHO</a:t>
            </a:r>
            <a:endParaRPr lang="en-US" sz="2400" dirty="0"/>
          </a:p>
        </p:txBody>
      </p:sp>
    </p:spTree>
    <p:custDataLst>
      <p:tags r:id="rId1"/>
    </p:custDataLst>
    <p:extLst>
      <p:ext uri="{BB962C8B-B14F-4D97-AF65-F5344CB8AC3E}">
        <p14:creationId xmlns:p14="http://schemas.microsoft.com/office/powerpoint/2010/main" val="319250944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a:p>
        </p:txBody>
      </p:sp>
      <p:sp>
        <p:nvSpPr>
          <p:cNvPr id="4" name="Title 3"/>
          <p:cNvSpPr>
            <a:spLocks noGrp="1"/>
          </p:cNvSpPr>
          <p:nvPr>
            <p:ph type="ctrTitle"/>
          </p:nvPr>
        </p:nvSpPr>
        <p:spPr/>
        <p:txBody>
          <a:bodyPr/>
          <a:lstStyle/>
          <a:p>
            <a:r>
              <a:rPr lang="en-US" dirty="0" smtClean="0"/>
              <a:t>When     who     </a:t>
            </a:r>
            <a:r>
              <a:rPr lang="en-US" dirty="0" smtClean="0">
                <a:solidFill>
                  <a:srgbClr val="FFC000"/>
                </a:solidFill>
              </a:rPr>
              <a:t>how</a:t>
            </a:r>
            <a:r>
              <a:rPr lang="en-US" dirty="0" smtClean="0"/>
              <a:t>     what</a:t>
            </a:r>
            <a:endParaRPr lang="en-US" dirty="0"/>
          </a:p>
        </p:txBody>
      </p:sp>
    </p:spTree>
    <p:extLst>
      <p:ext uri="{BB962C8B-B14F-4D97-AF65-F5344CB8AC3E}">
        <p14:creationId xmlns:p14="http://schemas.microsoft.com/office/powerpoint/2010/main" val="316311685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divinely</a:t>
            </a:r>
            <a:endParaRPr lang="en-US" sz="3600" dirty="0"/>
          </a:p>
        </p:txBody>
      </p:sp>
      <p:sp>
        <p:nvSpPr>
          <p:cNvPr id="3" name="Content Placeholder 2"/>
          <p:cNvSpPr>
            <a:spLocks noGrp="1"/>
          </p:cNvSpPr>
          <p:nvPr>
            <p:ph sz="quarter" idx="13"/>
          </p:nvPr>
        </p:nvSpPr>
        <p:spPr/>
        <p:txBody>
          <a:bodyPr>
            <a:normAutofit/>
          </a:bodyPr>
          <a:lstStyle/>
          <a:p>
            <a:r>
              <a:rPr lang="en-US" sz="2800" dirty="0" smtClean="0"/>
              <a:t>By </a:t>
            </a:r>
            <a:r>
              <a:rPr lang="en-US" sz="2800" dirty="0" smtClean="0">
                <a:solidFill>
                  <a:srgbClr val="FFC000"/>
                </a:solidFill>
              </a:rPr>
              <a:t>Divine </a:t>
            </a:r>
            <a:r>
              <a:rPr lang="en-US" sz="2800" i="1" dirty="0" err="1" smtClean="0">
                <a:solidFill>
                  <a:srgbClr val="FFC000"/>
                </a:solidFill>
              </a:rPr>
              <a:t>bara</a:t>
            </a:r>
            <a:endParaRPr lang="en-US" sz="2800" dirty="0" smtClean="0">
              <a:solidFill>
                <a:srgbClr val="FFC000"/>
              </a:solidFill>
            </a:endParaRPr>
          </a:p>
          <a:p>
            <a:pPr lvl="1"/>
            <a:r>
              <a:rPr lang="en-US" sz="2800" dirty="0" smtClean="0"/>
              <a:t>Exclusively God’s action</a:t>
            </a:r>
          </a:p>
          <a:p>
            <a:pPr lvl="1"/>
            <a:r>
              <a:rPr lang="en-US" sz="2800" dirty="0" smtClean="0"/>
              <a:t>Creating something totally new and effortlessly produced</a:t>
            </a:r>
            <a:endParaRPr lang="en-US" sz="28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HOW</a:t>
            </a:r>
            <a:endParaRPr lang="en-US" sz="2400" dirty="0"/>
          </a:p>
        </p:txBody>
      </p:sp>
    </p:spTree>
    <p:extLst>
      <p:ext uri="{BB962C8B-B14F-4D97-AF65-F5344CB8AC3E}">
        <p14:creationId xmlns:p14="http://schemas.microsoft.com/office/powerpoint/2010/main" val="338381581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
            </a:r>
            <a:br>
              <a:rPr lang="en-US" sz="3600" dirty="0" smtClean="0"/>
            </a:br>
            <a:r>
              <a:rPr lang="en-US" sz="3600" dirty="0" smtClean="0"/>
              <a:t>Two major translations</a:t>
            </a:r>
            <a:endParaRPr lang="en-US" sz="3600" dirty="0"/>
          </a:p>
        </p:txBody>
      </p:sp>
      <p:sp>
        <p:nvSpPr>
          <p:cNvPr id="7" name="TextBox 6"/>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--Absolute or Relative Beginning?</a:t>
            </a:r>
            <a:endParaRPr lang="en-US" sz="2400" dirty="0"/>
          </a:p>
        </p:txBody>
      </p:sp>
    </p:spTree>
    <p:extLst>
      <p:ext uri="{BB962C8B-B14F-4D97-AF65-F5344CB8AC3E}">
        <p14:creationId xmlns:p14="http://schemas.microsoft.com/office/powerpoint/2010/main" val="16215311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divinely</a:t>
            </a:r>
            <a:endParaRPr lang="en-US" sz="3600" dirty="0"/>
          </a:p>
        </p:txBody>
      </p:sp>
      <p:sp>
        <p:nvSpPr>
          <p:cNvPr id="3" name="Content Placeholder 2"/>
          <p:cNvSpPr>
            <a:spLocks noGrp="1"/>
          </p:cNvSpPr>
          <p:nvPr>
            <p:ph sz="quarter" idx="13"/>
          </p:nvPr>
        </p:nvSpPr>
        <p:spPr/>
        <p:txBody>
          <a:bodyPr>
            <a:normAutofit fontScale="92500" lnSpcReduction="20000"/>
          </a:bodyPr>
          <a:lstStyle/>
          <a:p>
            <a:r>
              <a:rPr lang="en-US" sz="3000" dirty="0" smtClean="0"/>
              <a:t>By </a:t>
            </a:r>
            <a:r>
              <a:rPr lang="en-US" sz="3000" dirty="0" smtClean="0">
                <a:solidFill>
                  <a:srgbClr val="FFC000"/>
                </a:solidFill>
              </a:rPr>
              <a:t>Divine </a:t>
            </a:r>
            <a:r>
              <a:rPr lang="en-US" sz="3000" i="1" dirty="0" err="1" smtClean="0">
                <a:solidFill>
                  <a:srgbClr val="FFC000"/>
                </a:solidFill>
              </a:rPr>
              <a:t>bara</a:t>
            </a:r>
            <a:endParaRPr lang="en-US" sz="3000" dirty="0" smtClean="0">
              <a:solidFill>
                <a:srgbClr val="FFC000"/>
              </a:solidFill>
            </a:endParaRPr>
          </a:p>
          <a:p>
            <a:pPr lvl="1"/>
            <a:r>
              <a:rPr lang="en-US" sz="3000" dirty="0" smtClean="0"/>
              <a:t>Exclusively God’s action</a:t>
            </a:r>
          </a:p>
          <a:p>
            <a:pPr lvl="1"/>
            <a:r>
              <a:rPr lang="en-US" sz="3000" dirty="0" smtClean="0"/>
              <a:t>Creating something totally new and effortlessly produced</a:t>
            </a:r>
          </a:p>
          <a:p>
            <a:r>
              <a:rPr lang="en-US" sz="3000" dirty="0" smtClean="0"/>
              <a:t>By </a:t>
            </a:r>
            <a:r>
              <a:rPr lang="en-US" sz="3000" dirty="0">
                <a:solidFill>
                  <a:srgbClr val="FFC000"/>
                </a:solidFill>
              </a:rPr>
              <a:t>Divine Fiat</a:t>
            </a:r>
          </a:p>
          <a:p>
            <a:pPr lvl="1"/>
            <a:r>
              <a:rPr lang="en-US" sz="3000" dirty="0"/>
              <a:t>By the word of the Lord were the </a:t>
            </a:r>
            <a:r>
              <a:rPr lang="en-US" sz="3000" dirty="0" smtClean="0"/>
              <a:t>heavens </a:t>
            </a:r>
            <a:r>
              <a:rPr lang="en-US" sz="3000" dirty="0"/>
              <a:t>made, and all the host of them by the breath of his mouth…For He spoke and it was done; He commanded and it stood fast (Psalm 33:6, 9)</a:t>
            </a:r>
          </a:p>
          <a:p>
            <a:pPr lvl="1"/>
            <a:endParaRPr lang="en-US" sz="3600" dirty="0" smtClean="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HOW</a:t>
            </a:r>
            <a:endParaRPr lang="en-US" sz="2400" dirty="0"/>
          </a:p>
        </p:txBody>
      </p:sp>
    </p:spTree>
    <p:extLst>
      <p:ext uri="{BB962C8B-B14F-4D97-AF65-F5344CB8AC3E}">
        <p14:creationId xmlns:p14="http://schemas.microsoft.com/office/powerpoint/2010/main" val="37147153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As a polemic</a:t>
            </a:r>
            <a:endParaRPr lang="en-US" sz="3600" dirty="0"/>
          </a:p>
        </p:txBody>
      </p:sp>
      <p:sp>
        <p:nvSpPr>
          <p:cNvPr id="3" name="Content Placeholder 2"/>
          <p:cNvSpPr>
            <a:spLocks noGrp="1"/>
          </p:cNvSpPr>
          <p:nvPr>
            <p:ph sz="quarter" idx="13"/>
          </p:nvPr>
        </p:nvSpPr>
        <p:spPr/>
        <p:txBody>
          <a:bodyPr>
            <a:normAutofit/>
          </a:bodyPr>
          <a:lstStyle/>
          <a:p>
            <a:r>
              <a:rPr lang="en-US" sz="2800" dirty="0" smtClean="0"/>
              <a:t>As a </a:t>
            </a:r>
            <a:r>
              <a:rPr lang="en-US" sz="2800" dirty="0" smtClean="0">
                <a:solidFill>
                  <a:srgbClr val="FFC000"/>
                </a:solidFill>
              </a:rPr>
              <a:t>polemic</a:t>
            </a:r>
            <a:r>
              <a:rPr lang="en-US" sz="2800" dirty="0" smtClean="0"/>
              <a:t> against ideas in Mesopotamian creation texts:</a:t>
            </a:r>
          </a:p>
          <a:p>
            <a:pPr lvl="1"/>
            <a:r>
              <a:rPr lang="en-US" sz="2800" dirty="0" smtClean="0"/>
              <a:t>Struggle between </a:t>
            </a:r>
            <a:r>
              <a:rPr lang="en-US" sz="2800" dirty="0" err="1" smtClean="0"/>
              <a:t>dieties</a:t>
            </a:r>
            <a:endParaRPr lang="en-US" sz="2800" dirty="0" smtClean="0"/>
          </a:p>
          <a:p>
            <a:pPr lvl="1"/>
            <a:r>
              <a:rPr lang="en-US" sz="2800" dirty="0" smtClean="0"/>
              <a:t>Struggle with forces of chaos</a:t>
            </a:r>
          </a:p>
          <a:p>
            <a:pPr lvl="1"/>
            <a:r>
              <a:rPr lang="en-US" sz="2800" dirty="0" smtClean="0"/>
              <a:t>Sexual activity between the gods</a:t>
            </a:r>
          </a:p>
          <a:p>
            <a:pPr lvl="1"/>
            <a:r>
              <a:rPr lang="en-US" sz="2800" dirty="0" smtClean="0"/>
              <a:t>Worship of sun and moon</a:t>
            </a:r>
          </a:p>
          <a:p>
            <a:pPr lvl="1"/>
            <a:endParaRPr lang="en-US" sz="2400" dirty="0" smtClean="0"/>
          </a:p>
          <a:p>
            <a:endParaRPr lang="en-US" sz="24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HOW</a:t>
            </a:r>
            <a:endParaRPr lang="en-US" sz="2400" dirty="0"/>
          </a:p>
        </p:txBody>
      </p:sp>
    </p:spTree>
    <p:extLst>
      <p:ext uri="{BB962C8B-B14F-4D97-AF65-F5344CB8AC3E}">
        <p14:creationId xmlns:p14="http://schemas.microsoft.com/office/powerpoint/2010/main" val="98612116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quarter" idx="14"/>
          </p:nvPr>
        </p:nvSpPr>
        <p:spPr/>
        <p:txBody>
          <a:bodyPr>
            <a:normAutofit/>
          </a:bodyPr>
          <a:lstStyle/>
          <a:p>
            <a:r>
              <a:rPr lang="en-US" sz="2400" dirty="0" smtClean="0"/>
              <a:t>Luminaries</a:t>
            </a:r>
          </a:p>
          <a:p>
            <a:r>
              <a:rPr lang="en-US" sz="2400" dirty="0" smtClean="0"/>
              <a:t>Birds and fish</a:t>
            </a:r>
          </a:p>
          <a:p>
            <a:r>
              <a:rPr lang="en-US" sz="2400" dirty="0" smtClean="0"/>
              <a:t>Animals and man</a:t>
            </a:r>
            <a:endParaRPr lang="en-US" sz="2400" dirty="0"/>
          </a:p>
        </p:txBody>
      </p:sp>
      <p:sp>
        <p:nvSpPr>
          <p:cNvPr id="7" name="Content Placeholder 6"/>
          <p:cNvSpPr>
            <a:spLocks noGrp="1"/>
          </p:cNvSpPr>
          <p:nvPr>
            <p:ph sz="quarter" idx="13"/>
          </p:nvPr>
        </p:nvSpPr>
        <p:spPr/>
        <p:txBody>
          <a:bodyPr>
            <a:normAutofit/>
          </a:bodyPr>
          <a:lstStyle/>
          <a:p>
            <a:r>
              <a:rPr lang="en-US" sz="2400" dirty="0" smtClean="0"/>
              <a:t>Light</a:t>
            </a:r>
          </a:p>
          <a:p>
            <a:r>
              <a:rPr lang="en-US" sz="2400" dirty="0" smtClean="0"/>
              <a:t>Sky and waters separated</a:t>
            </a:r>
          </a:p>
          <a:p>
            <a:r>
              <a:rPr lang="en-US" sz="2400" dirty="0" smtClean="0"/>
              <a:t>Dry land and vegetation</a:t>
            </a:r>
            <a:endParaRPr lang="en-US" sz="2400" dirty="0"/>
          </a:p>
        </p:txBody>
      </p:sp>
      <p:sp>
        <p:nvSpPr>
          <p:cNvPr id="2" name="Title 1"/>
          <p:cNvSpPr>
            <a:spLocks noGrp="1"/>
          </p:cNvSpPr>
          <p:nvPr>
            <p:ph type="title"/>
          </p:nvPr>
        </p:nvSpPr>
        <p:spPr/>
        <p:txBody>
          <a:bodyPr>
            <a:normAutofit/>
          </a:bodyPr>
          <a:lstStyle/>
          <a:p>
            <a:pPr algn="ctr"/>
            <a:r>
              <a:rPr lang="en-US" dirty="0" smtClean="0"/>
              <a:t/>
            </a:r>
            <a:br>
              <a:rPr lang="en-US" dirty="0" smtClean="0"/>
            </a:br>
            <a:r>
              <a:rPr lang="en-US" sz="3600" dirty="0" smtClean="0"/>
              <a:t>dramatically and aesthetically</a:t>
            </a:r>
            <a:endParaRPr lang="en-US" dirty="0"/>
          </a:p>
        </p:txBody>
      </p:sp>
      <p:sp>
        <p:nvSpPr>
          <p:cNvPr id="5" name="Text Placeholder 4"/>
          <p:cNvSpPr>
            <a:spLocks noGrp="1"/>
          </p:cNvSpPr>
          <p:nvPr>
            <p:ph type="body" idx="1"/>
          </p:nvPr>
        </p:nvSpPr>
        <p:spPr/>
        <p:txBody>
          <a:bodyPr>
            <a:normAutofit/>
          </a:bodyPr>
          <a:lstStyle/>
          <a:p>
            <a:pPr algn="ctr"/>
            <a:r>
              <a:rPr lang="en-US" sz="2800" dirty="0" smtClean="0">
                <a:solidFill>
                  <a:schemeClr val="tx1"/>
                </a:solidFill>
              </a:rPr>
              <a:t>Forming the unformed</a:t>
            </a:r>
            <a:endParaRPr lang="en-US" sz="2800" dirty="0">
              <a:solidFill>
                <a:schemeClr val="tx1"/>
              </a:solidFill>
            </a:endParaRPr>
          </a:p>
        </p:txBody>
      </p:sp>
      <p:sp>
        <p:nvSpPr>
          <p:cNvPr id="6" name="Text Placeholder 5"/>
          <p:cNvSpPr>
            <a:spLocks noGrp="1"/>
          </p:cNvSpPr>
          <p:nvPr>
            <p:ph type="body" sz="quarter" idx="3"/>
          </p:nvPr>
        </p:nvSpPr>
        <p:spPr/>
        <p:txBody>
          <a:bodyPr>
            <a:normAutofit/>
          </a:bodyPr>
          <a:lstStyle/>
          <a:p>
            <a:pPr algn="ctr"/>
            <a:r>
              <a:rPr lang="en-US" sz="2800" dirty="0" smtClean="0">
                <a:solidFill>
                  <a:schemeClr val="tx1"/>
                </a:solidFill>
              </a:rPr>
              <a:t>Filling the unfilled</a:t>
            </a:r>
            <a:endParaRPr lang="en-US" sz="2800" dirty="0">
              <a:solidFill>
                <a:schemeClr val="tx1"/>
              </a:solidFill>
            </a:endParaRPr>
          </a:p>
        </p:txBody>
      </p:sp>
      <p:sp>
        <p:nvSpPr>
          <p:cNvPr id="9" name="TextBox 8"/>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HOW</a:t>
            </a:r>
            <a:endParaRPr lang="en-US" sz="2400" dirty="0"/>
          </a:p>
        </p:txBody>
      </p:sp>
    </p:spTree>
    <p:extLst>
      <p:ext uri="{BB962C8B-B14F-4D97-AF65-F5344CB8AC3E}">
        <p14:creationId xmlns:p14="http://schemas.microsoft.com/office/powerpoint/2010/main" val="219800479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quarter" idx="14"/>
          </p:nvPr>
        </p:nvSpPr>
        <p:spPr/>
        <p:txBody>
          <a:bodyPr>
            <a:normAutofit/>
          </a:bodyPr>
          <a:lstStyle/>
          <a:p>
            <a:r>
              <a:rPr lang="en-US" sz="2400" dirty="0" smtClean="0"/>
              <a:t>Luminaries</a:t>
            </a:r>
          </a:p>
          <a:p>
            <a:r>
              <a:rPr lang="en-US" sz="2400" dirty="0" smtClean="0"/>
              <a:t>Birds and fish</a:t>
            </a:r>
          </a:p>
          <a:p>
            <a:r>
              <a:rPr lang="en-US" sz="2400" dirty="0" smtClean="0"/>
              <a:t>Animals and man</a:t>
            </a:r>
            <a:endParaRPr lang="en-US" sz="2400" dirty="0"/>
          </a:p>
        </p:txBody>
      </p:sp>
      <p:sp>
        <p:nvSpPr>
          <p:cNvPr id="7" name="Content Placeholder 6"/>
          <p:cNvSpPr>
            <a:spLocks noGrp="1"/>
          </p:cNvSpPr>
          <p:nvPr>
            <p:ph sz="quarter" idx="13"/>
          </p:nvPr>
        </p:nvSpPr>
        <p:spPr/>
        <p:txBody>
          <a:bodyPr>
            <a:normAutofit/>
          </a:bodyPr>
          <a:lstStyle/>
          <a:p>
            <a:r>
              <a:rPr lang="en-US" sz="2400" dirty="0" smtClean="0">
                <a:solidFill>
                  <a:srgbClr val="FFC000"/>
                </a:solidFill>
              </a:rPr>
              <a:t>Light</a:t>
            </a:r>
          </a:p>
          <a:p>
            <a:r>
              <a:rPr lang="en-US" sz="2400" dirty="0" smtClean="0">
                <a:solidFill>
                  <a:srgbClr val="FFC000"/>
                </a:solidFill>
              </a:rPr>
              <a:t>Sky and waters separated</a:t>
            </a:r>
          </a:p>
          <a:p>
            <a:r>
              <a:rPr lang="en-US" sz="2400" dirty="0" smtClean="0">
                <a:solidFill>
                  <a:srgbClr val="FFC000"/>
                </a:solidFill>
              </a:rPr>
              <a:t>Dry land and vegetation</a:t>
            </a:r>
            <a:endParaRPr lang="en-US" sz="2400" dirty="0">
              <a:solidFill>
                <a:srgbClr val="FFC000"/>
              </a:solidFill>
            </a:endParaRPr>
          </a:p>
        </p:txBody>
      </p:sp>
      <p:sp>
        <p:nvSpPr>
          <p:cNvPr id="2" name="Title 1"/>
          <p:cNvSpPr>
            <a:spLocks noGrp="1"/>
          </p:cNvSpPr>
          <p:nvPr>
            <p:ph type="title"/>
          </p:nvPr>
        </p:nvSpPr>
        <p:spPr/>
        <p:txBody>
          <a:bodyPr>
            <a:normAutofit/>
          </a:bodyPr>
          <a:lstStyle/>
          <a:p>
            <a:pPr algn="ctr"/>
            <a:r>
              <a:rPr lang="en-US" dirty="0" smtClean="0"/>
              <a:t/>
            </a:r>
            <a:br>
              <a:rPr lang="en-US" dirty="0" smtClean="0"/>
            </a:br>
            <a:r>
              <a:rPr lang="en-US" sz="3600" dirty="0" smtClean="0"/>
              <a:t>dramatically and aesthetically</a:t>
            </a:r>
            <a:endParaRPr lang="en-US" dirty="0"/>
          </a:p>
        </p:txBody>
      </p:sp>
      <p:sp>
        <p:nvSpPr>
          <p:cNvPr id="5" name="Text Placeholder 4"/>
          <p:cNvSpPr>
            <a:spLocks noGrp="1"/>
          </p:cNvSpPr>
          <p:nvPr>
            <p:ph type="body" idx="1"/>
          </p:nvPr>
        </p:nvSpPr>
        <p:spPr/>
        <p:txBody>
          <a:bodyPr>
            <a:normAutofit/>
          </a:bodyPr>
          <a:lstStyle/>
          <a:p>
            <a:pPr algn="ctr"/>
            <a:r>
              <a:rPr lang="en-US" sz="2800" dirty="0" smtClean="0">
                <a:solidFill>
                  <a:srgbClr val="FFC000"/>
                </a:solidFill>
              </a:rPr>
              <a:t>Forming the unformed</a:t>
            </a:r>
            <a:endParaRPr lang="en-US" sz="2800" dirty="0">
              <a:solidFill>
                <a:srgbClr val="FFC000"/>
              </a:solidFill>
            </a:endParaRPr>
          </a:p>
        </p:txBody>
      </p:sp>
      <p:sp>
        <p:nvSpPr>
          <p:cNvPr id="6" name="Text Placeholder 5"/>
          <p:cNvSpPr>
            <a:spLocks noGrp="1"/>
          </p:cNvSpPr>
          <p:nvPr>
            <p:ph type="body" sz="quarter" idx="3"/>
          </p:nvPr>
        </p:nvSpPr>
        <p:spPr/>
        <p:txBody>
          <a:bodyPr>
            <a:normAutofit/>
          </a:bodyPr>
          <a:lstStyle/>
          <a:p>
            <a:pPr algn="ctr"/>
            <a:r>
              <a:rPr lang="en-US" sz="2800" dirty="0" smtClean="0">
                <a:solidFill>
                  <a:schemeClr val="tx1"/>
                </a:solidFill>
              </a:rPr>
              <a:t>Filling the unfilled</a:t>
            </a:r>
            <a:endParaRPr lang="en-US" sz="2800" dirty="0">
              <a:solidFill>
                <a:schemeClr val="tx1"/>
              </a:solidFill>
            </a:endParaRPr>
          </a:p>
        </p:txBody>
      </p:sp>
      <p:sp>
        <p:nvSpPr>
          <p:cNvPr id="9" name="TextBox 8"/>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HOW</a:t>
            </a:r>
            <a:endParaRPr lang="en-US" sz="2400" dirty="0"/>
          </a:p>
        </p:txBody>
      </p:sp>
    </p:spTree>
    <p:extLst>
      <p:ext uri="{BB962C8B-B14F-4D97-AF65-F5344CB8AC3E}">
        <p14:creationId xmlns:p14="http://schemas.microsoft.com/office/powerpoint/2010/main" val="220389038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quarter" idx="14"/>
          </p:nvPr>
        </p:nvSpPr>
        <p:spPr/>
        <p:txBody>
          <a:bodyPr>
            <a:normAutofit/>
          </a:bodyPr>
          <a:lstStyle/>
          <a:p>
            <a:r>
              <a:rPr lang="en-US" sz="2400" dirty="0" smtClean="0">
                <a:solidFill>
                  <a:srgbClr val="FFC000"/>
                </a:solidFill>
              </a:rPr>
              <a:t>Luminaries</a:t>
            </a:r>
          </a:p>
          <a:p>
            <a:r>
              <a:rPr lang="en-US" sz="2400" dirty="0" smtClean="0">
                <a:solidFill>
                  <a:srgbClr val="FFC000"/>
                </a:solidFill>
              </a:rPr>
              <a:t>Birds and fish</a:t>
            </a:r>
          </a:p>
          <a:p>
            <a:r>
              <a:rPr lang="en-US" sz="2400" dirty="0" smtClean="0">
                <a:solidFill>
                  <a:srgbClr val="FFC000"/>
                </a:solidFill>
              </a:rPr>
              <a:t>Animals and man</a:t>
            </a:r>
            <a:endParaRPr lang="en-US" sz="2400" dirty="0">
              <a:solidFill>
                <a:srgbClr val="FFC000"/>
              </a:solidFill>
            </a:endParaRPr>
          </a:p>
        </p:txBody>
      </p:sp>
      <p:sp>
        <p:nvSpPr>
          <p:cNvPr id="7" name="Content Placeholder 6"/>
          <p:cNvSpPr>
            <a:spLocks noGrp="1"/>
          </p:cNvSpPr>
          <p:nvPr>
            <p:ph sz="quarter" idx="13"/>
          </p:nvPr>
        </p:nvSpPr>
        <p:spPr/>
        <p:txBody>
          <a:bodyPr>
            <a:normAutofit/>
          </a:bodyPr>
          <a:lstStyle/>
          <a:p>
            <a:r>
              <a:rPr lang="en-US" sz="2400" dirty="0" smtClean="0"/>
              <a:t>Light</a:t>
            </a:r>
          </a:p>
          <a:p>
            <a:r>
              <a:rPr lang="en-US" sz="2400" dirty="0" smtClean="0"/>
              <a:t>Sky and waters separated</a:t>
            </a:r>
          </a:p>
          <a:p>
            <a:r>
              <a:rPr lang="en-US" sz="2400" dirty="0" smtClean="0"/>
              <a:t>Dry land and vegetation</a:t>
            </a:r>
            <a:endParaRPr lang="en-US" sz="2400" dirty="0"/>
          </a:p>
        </p:txBody>
      </p:sp>
      <p:sp>
        <p:nvSpPr>
          <p:cNvPr id="2" name="Title 1"/>
          <p:cNvSpPr>
            <a:spLocks noGrp="1"/>
          </p:cNvSpPr>
          <p:nvPr>
            <p:ph type="title"/>
          </p:nvPr>
        </p:nvSpPr>
        <p:spPr/>
        <p:txBody>
          <a:bodyPr>
            <a:normAutofit/>
          </a:bodyPr>
          <a:lstStyle/>
          <a:p>
            <a:pPr algn="ctr"/>
            <a:r>
              <a:rPr lang="en-US" dirty="0" smtClean="0"/>
              <a:t/>
            </a:r>
            <a:br>
              <a:rPr lang="en-US" dirty="0" smtClean="0"/>
            </a:br>
            <a:r>
              <a:rPr lang="en-US" sz="3600" dirty="0" smtClean="0"/>
              <a:t>dramatically and aesthetically</a:t>
            </a:r>
            <a:endParaRPr lang="en-US" dirty="0"/>
          </a:p>
        </p:txBody>
      </p:sp>
      <p:sp>
        <p:nvSpPr>
          <p:cNvPr id="5" name="Text Placeholder 4"/>
          <p:cNvSpPr>
            <a:spLocks noGrp="1"/>
          </p:cNvSpPr>
          <p:nvPr>
            <p:ph type="body" idx="1"/>
          </p:nvPr>
        </p:nvSpPr>
        <p:spPr/>
        <p:txBody>
          <a:bodyPr>
            <a:normAutofit/>
          </a:bodyPr>
          <a:lstStyle/>
          <a:p>
            <a:pPr algn="ctr"/>
            <a:r>
              <a:rPr lang="en-US" sz="2800" dirty="0" smtClean="0">
                <a:solidFill>
                  <a:schemeClr val="tx1"/>
                </a:solidFill>
              </a:rPr>
              <a:t>Forming the unformed</a:t>
            </a:r>
            <a:endParaRPr lang="en-US" sz="2800" dirty="0">
              <a:solidFill>
                <a:schemeClr val="tx1"/>
              </a:solidFill>
            </a:endParaRPr>
          </a:p>
        </p:txBody>
      </p:sp>
      <p:sp>
        <p:nvSpPr>
          <p:cNvPr id="6" name="Text Placeholder 5"/>
          <p:cNvSpPr>
            <a:spLocks noGrp="1"/>
          </p:cNvSpPr>
          <p:nvPr>
            <p:ph type="body" sz="quarter" idx="3"/>
          </p:nvPr>
        </p:nvSpPr>
        <p:spPr/>
        <p:txBody>
          <a:bodyPr>
            <a:normAutofit/>
          </a:bodyPr>
          <a:lstStyle/>
          <a:p>
            <a:pPr algn="ctr"/>
            <a:r>
              <a:rPr lang="en-US" sz="2800" dirty="0" smtClean="0">
                <a:solidFill>
                  <a:srgbClr val="FFC000"/>
                </a:solidFill>
              </a:rPr>
              <a:t>Filling the unfilled</a:t>
            </a:r>
            <a:endParaRPr lang="en-US" sz="2800" dirty="0">
              <a:solidFill>
                <a:srgbClr val="FFC000"/>
              </a:solidFill>
            </a:endParaRPr>
          </a:p>
        </p:txBody>
      </p:sp>
      <p:sp>
        <p:nvSpPr>
          <p:cNvPr id="9" name="TextBox 8"/>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HOW</a:t>
            </a:r>
            <a:endParaRPr lang="en-US" sz="2400" dirty="0"/>
          </a:p>
        </p:txBody>
      </p:sp>
    </p:spTree>
    <p:extLst>
      <p:ext uri="{BB962C8B-B14F-4D97-AF65-F5344CB8AC3E}">
        <p14:creationId xmlns:p14="http://schemas.microsoft.com/office/powerpoint/2010/main" val="22333818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quarter" idx="14"/>
          </p:nvPr>
        </p:nvSpPr>
        <p:spPr/>
        <p:txBody>
          <a:bodyPr>
            <a:normAutofit/>
          </a:bodyPr>
          <a:lstStyle/>
          <a:p>
            <a:r>
              <a:rPr lang="en-US" sz="2400" dirty="0" smtClean="0"/>
              <a:t>Luminaries</a:t>
            </a:r>
          </a:p>
          <a:p>
            <a:r>
              <a:rPr lang="en-US" sz="2400" dirty="0" smtClean="0"/>
              <a:t>Birds and fish</a:t>
            </a:r>
          </a:p>
          <a:p>
            <a:r>
              <a:rPr lang="en-US" sz="2400" dirty="0" smtClean="0"/>
              <a:t>Animals and man</a:t>
            </a:r>
            <a:endParaRPr lang="en-US" sz="2400" dirty="0"/>
          </a:p>
        </p:txBody>
      </p:sp>
      <p:sp>
        <p:nvSpPr>
          <p:cNvPr id="7" name="Content Placeholder 6"/>
          <p:cNvSpPr>
            <a:spLocks noGrp="1"/>
          </p:cNvSpPr>
          <p:nvPr>
            <p:ph sz="quarter" idx="13"/>
          </p:nvPr>
        </p:nvSpPr>
        <p:spPr/>
        <p:txBody>
          <a:bodyPr>
            <a:normAutofit/>
          </a:bodyPr>
          <a:lstStyle/>
          <a:p>
            <a:r>
              <a:rPr lang="en-US" sz="2400" dirty="0" smtClean="0"/>
              <a:t>Light</a:t>
            </a:r>
          </a:p>
          <a:p>
            <a:r>
              <a:rPr lang="en-US" sz="2400" dirty="0" smtClean="0"/>
              <a:t>Sky and waters separated</a:t>
            </a:r>
          </a:p>
          <a:p>
            <a:r>
              <a:rPr lang="en-US" sz="2400" dirty="0" smtClean="0"/>
              <a:t>Dry land and vegetation</a:t>
            </a:r>
            <a:endParaRPr lang="en-US" sz="2400" dirty="0"/>
          </a:p>
        </p:txBody>
      </p:sp>
      <p:sp>
        <p:nvSpPr>
          <p:cNvPr id="2" name="Title 1"/>
          <p:cNvSpPr>
            <a:spLocks noGrp="1"/>
          </p:cNvSpPr>
          <p:nvPr>
            <p:ph type="title"/>
          </p:nvPr>
        </p:nvSpPr>
        <p:spPr/>
        <p:txBody>
          <a:bodyPr>
            <a:normAutofit/>
          </a:bodyPr>
          <a:lstStyle/>
          <a:p>
            <a:pPr algn="ctr"/>
            <a:r>
              <a:rPr lang="en-US" dirty="0" smtClean="0"/>
              <a:t/>
            </a:r>
            <a:br>
              <a:rPr lang="en-US" dirty="0" smtClean="0"/>
            </a:br>
            <a:r>
              <a:rPr lang="en-US" sz="3600" dirty="0" smtClean="0"/>
              <a:t>dramatically and aesthetically</a:t>
            </a:r>
            <a:endParaRPr lang="en-US" dirty="0"/>
          </a:p>
        </p:txBody>
      </p:sp>
      <p:sp>
        <p:nvSpPr>
          <p:cNvPr id="5" name="Text Placeholder 4"/>
          <p:cNvSpPr>
            <a:spLocks noGrp="1"/>
          </p:cNvSpPr>
          <p:nvPr>
            <p:ph type="body" idx="1"/>
          </p:nvPr>
        </p:nvSpPr>
        <p:spPr/>
        <p:txBody>
          <a:bodyPr>
            <a:normAutofit/>
          </a:bodyPr>
          <a:lstStyle/>
          <a:p>
            <a:pPr algn="ctr"/>
            <a:r>
              <a:rPr lang="en-US" sz="2800" dirty="0" smtClean="0">
                <a:solidFill>
                  <a:schemeClr val="tx1"/>
                </a:solidFill>
              </a:rPr>
              <a:t>Forming the unformed</a:t>
            </a:r>
            <a:endParaRPr lang="en-US" sz="2800" dirty="0">
              <a:solidFill>
                <a:schemeClr val="tx1"/>
              </a:solidFill>
            </a:endParaRPr>
          </a:p>
        </p:txBody>
      </p:sp>
      <p:sp>
        <p:nvSpPr>
          <p:cNvPr id="6" name="Text Placeholder 5"/>
          <p:cNvSpPr>
            <a:spLocks noGrp="1"/>
          </p:cNvSpPr>
          <p:nvPr>
            <p:ph type="body" sz="quarter" idx="3"/>
          </p:nvPr>
        </p:nvSpPr>
        <p:spPr/>
        <p:txBody>
          <a:bodyPr>
            <a:normAutofit/>
          </a:bodyPr>
          <a:lstStyle/>
          <a:p>
            <a:pPr algn="ctr"/>
            <a:r>
              <a:rPr lang="en-US" sz="2800" dirty="0" smtClean="0">
                <a:solidFill>
                  <a:schemeClr val="tx1"/>
                </a:solidFill>
              </a:rPr>
              <a:t>Filling the unfilled</a:t>
            </a:r>
            <a:endParaRPr lang="en-US" sz="2800" dirty="0">
              <a:solidFill>
                <a:schemeClr val="tx1"/>
              </a:solidFill>
            </a:endParaRPr>
          </a:p>
        </p:txBody>
      </p:sp>
      <p:sp>
        <p:nvSpPr>
          <p:cNvPr id="9" name="TextBox 8"/>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HOW</a:t>
            </a:r>
            <a:endParaRPr lang="en-US" sz="2400" dirty="0"/>
          </a:p>
        </p:txBody>
      </p:sp>
    </p:spTree>
    <p:extLst>
      <p:ext uri="{BB962C8B-B14F-4D97-AF65-F5344CB8AC3E}">
        <p14:creationId xmlns:p14="http://schemas.microsoft.com/office/powerpoint/2010/main" val="425280694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quarter" idx="14"/>
          </p:nvPr>
        </p:nvSpPr>
        <p:spPr/>
        <p:txBody>
          <a:bodyPr>
            <a:normAutofit/>
          </a:bodyPr>
          <a:lstStyle/>
          <a:p>
            <a:r>
              <a:rPr lang="en-US" sz="2400" dirty="0" smtClean="0">
                <a:solidFill>
                  <a:srgbClr val="FFC000"/>
                </a:solidFill>
              </a:rPr>
              <a:t>Luminaries</a:t>
            </a:r>
          </a:p>
          <a:p>
            <a:r>
              <a:rPr lang="en-US" sz="2400" dirty="0" smtClean="0"/>
              <a:t>Birds and fish</a:t>
            </a:r>
          </a:p>
          <a:p>
            <a:r>
              <a:rPr lang="en-US" sz="2400" dirty="0" smtClean="0"/>
              <a:t>Animals and man</a:t>
            </a:r>
            <a:endParaRPr lang="en-US" sz="2400" dirty="0"/>
          </a:p>
        </p:txBody>
      </p:sp>
      <p:sp>
        <p:nvSpPr>
          <p:cNvPr id="7" name="Content Placeholder 6"/>
          <p:cNvSpPr>
            <a:spLocks noGrp="1"/>
          </p:cNvSpPr>
          <p:nvPr>
            <p:ph sz="quarter" idx="13"/>
          </p:nvPr>
        </p:nvSpPr>
        <p:spPr/>
        <p:txBody>
          <a:bodyPr>
            <a:normAutofit/>
          </a:bodyPr>
          <a:lstStyle/>
          <a:p>
            <a:r>
              <a:rPr lang="en-US" sz="2400" dirty="0" smtClean="0">
                <a:solidFill>
                  <a:srgbClr val="FFC000"/>
                </a:solidFill>
              </a:rPr>
              <a:t>Light</a:t>
            </a:r>
          </a:p>
          <a:p>
            <a:r>
              <a:rPr lang="en-US" sz="2400" dirty="0" smtClean="0"/>
              <a:t>Sky and waters separated</a:t>
            </a:r>
          </a:p>
          <a:p>
            <a:r>
              <a:rPr lang="en-US" sz="2400" dirty="0" smtClean="0"/>
              <a:t>Dry land and vegetation</a:t>
            </a:r>
            <a:endParaRPr lang="en-US" sz="2400" dirty="0"/>
          </a:p>
        </p:txBody>
      </p:sp>
      <p:sp>
        <p:nvSpPr>
          <p:cNvPr id="2" name="Title 1"/>
          <p:cNvSpPr>
            <a:spLocks noGrp="1"/>
          </p:cNvSpPr>
          <p:nvPr>
            <p:ph type="title"/>
          </p:nvPr>
        </p:nvSpPr>
        <p:spPr/>
        <p:txBody>
          <a:bodyPr>
            <a:normAutofit/>
          </a:bodyPr>
          <a:lstStyle/>
          <a:p>
            <a:pPr algn="ctr"/>
            <a:r>
              <a:rPr lang="en-US" dirty="0" smtClean="0"/>
              <a:t/>
            </a:r>
            <a:br>
              <a:rPr lang="en-US" dirty="0" smtClean="0"/>
            </a:br>
            <a:r>
              <a:rPr lang="en-US" sz="3600" dirty="0" smtClean="0"/>
              <a:t>dramatically and aesthetically</a:t>
            </a:r>
            <a:endParaRPr lang="en-US" dirty="0"/>
          </a:p>
        </p:txBody>
      </p:sp>
      <p:sp>
        <p:nvSpPr>
          <p:cNvPr id="5" name="Text Placeholder 4"/>
          <p:cNvSpPr>
            <a:spLocks noGrp="1"/>
          </p:cNvSpPr>
          <p:nvPr>
            <p:ph type="body" idx="1"/>
          </p:nvPr>
        </p:nvSpPr>
        <p:spPr/>
        <p:txBody>
          <a:bodyPr>
            <a:normAutofit/>
          </a:bodyPr>
          <a:lstStyle/>
          <a:p>
            <a:pPr algn="ctr"/>
            <a:r>
              <a:rPr lang="en-US" sz="2800" dirty="0" smtClean="0">
                <a:solidFill>
                  <a:schemeClr val="tx1"/>
                </a:solidFill>
              </a:rPr>
              <a:t>Forming the unformed</a:t>
            </a:r>
            <a:endParaRPr lang="en-US" sz="2800" dirty="0">
              <a:solidFill>
                <a:schemeClr val="tx1"/>
              </a:solidFill>
            </a:endParaRPr>
          </a:p>
        </p:txBody>
      </p:sp>
      <p:sp>
        <p:nvSpPr>
          <p:cNvPr id="6" name="Text Placeholder 5"/>
          <p:cNvSpPr>
            <a:spLocks noGrp="1"/>
          </p:cNvSpPr>
          <p:nvPr>
            <p:ph type="body" sz="quarter" idx="3"/>
          </p:nvPr>
        </p:nvSpPr>
        <p:spPr/>
        <p:txBody>
          <a:bodyPr>
            <a:normAutofit/>
          </a:bodyPr>
          <a:lstStyle/>
          <a:p>
            <a:pPr algn="ctr"/>
            <a:r>
              <a:rPr lang="en-US" sz="2800" dirty="0" smtClean="0">
                <a:solidFill>
                  <a:schemeClr val="tx1"/>
                </a:solidFill>
              </a:rPr>
              <a:t>Filling the unfilled</a:t>
            </a:r>
            <a:endParaRPr lang="en-US" sz="2800" dirty="0">
              <a:solidFill>
                <a:schemeClr val="tx1"/>
              </a:solidFill>
            </a:endParaRPr>
          </a:p>
        </p:txBody>
      </p:sp>
      <p:sp>
        <p:nvSpPr>
          <p:cNvPr id="9" name="TextBox 8"/>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HOW</a:t>
            </a:r>
            <a:endParaRPr lang="en-US" sz="2400" dirty="0"/>
          </a:p>
        </p:txBody>
      </p:sp>
    </p:spTree>
    <p:extLst>
      <p:ext uri="{BB962C8B-B14F-4D97-AF65-F5344CB8AC3E}">
        <p14:creationId xmlns:p14="http://schemas.microsoft.com/office/powerpoint/2010/main" val="2118841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quarter" idx="14"/>
          </p:nvPr>
        </p:nvSpPr>
        <p:spPr/>
        <p:txBody>
          <a:bodyPr>
            <a:normAutofit/>
          </a:bodyPr>
          <a:lstStyle/>
          <a:p>
            <a:r>
              <a:rPr lang="en-US" sz="2400" dirty="0" smtClean="0"/>
              <a:t>Luminaries</a:t>
            </a:r>
          </a:p>
          <a:p>
            <a:r>
              <a:rPr lang="en-US" sz="2400" dirty="0" smtClean="0">
                <a:solidFill>
                  <a:srgbClr val="FFC000"/>
                </a:solidFill>
              </a:rPr>
              <a:t>Birds and fish</a:t>
            </a:r>
          </a:p>
          <a:p>
            <a:r>
              <a:rPr lang="en-US" sz="2400" dirty="0" smtClean="0"/>
              <a:t>Animals and man</a:t>
            </a:r>
            <a:endParaRPr lang="en-US" sz="2400" dirty="0"/>
          </a:p>
        </p:txBody>
      </p:sp>
      <p:sp>
        <p:nvSpPr>
          <p:cNvPr id="7" name="Content Placeholder 6"/>
          <p:cNvSpPr>
            <a:spLocks noGrp="1"/>
          </p:cNvSpPr>
          <p:nvPr>
            <p:ph sz="quarter" idx="13"/>
          </p:nvPr>
        </p:nvSpPr>
        <p:spPr/>
        <p:txBody>
          <a:bodyPr>
            <a:normAutofit/>
          </a:bodyPr>
          <a:lstStyle/>
          <a:p>
            <a:r>
              <a:rPr lang="en-US" sz="2400" dirty="0" smtClean="0"/>
              <a:t>Light</a:t>
            </a:r>
          </a:p>
          <a:p>
            <a:r>
              <a:rPr lang="en-US" sz="2400" dirty="0" smtClean="0">
                <a:solidFill>
                  <a:srgbClr val="FFC000"/>
                </a:solidFill>
              </a:rPr>
              <a:t>Sky and waters separated</a:t>
            </a:r>
          </a:p>
          <a:p>
            <a:r>
              <a:rPr lang="en-US" sz="2400" dirty="0" smtClean="0"/>
              <a:t>Dry land and vegetation</a:t>
            </a:r>
            <a:endParaRPr lang="en-US" sz="2400" dirty="0"/>
          </a:p>
        </p:txBody>
      </p:sp>
      <p:sp>
        <p:nvSpPr>
          <p:cNvPr id="2" name="Title 1"/>
          <p:cNvSpPr>
            <a:spLocks noGrp="1"/>
          </p:cNvSpPr>
          <p:nvPr>
            <p:ph type="title"/>
          </p:nvPr>
        </p:nvSpPr>
        <p:spPr/>
        <p:txBody>
          <a:bodyPr>
            <a:normAutofit/>
          </a:bodyPr>
          <a:lstStyle/>
          <a:p>
            <a:pPr algn="ctr"/>
            <a:r>
              <a:rPr lang="en-US" dirty="0" smtClean="0"/>
              <a:t/>
            </a:r>
            <a:br>
              <a:rPr lang="en-US" dirty="0" smtClean="0"/>
            </a:br>
            <a:r>
              <a:rPr lang="en-US" sz="3600" dirty="0" smtClean="0"/>
              <a:t>dramatically and aesthetically</a:t>
            </a:r>
            <a:endParaRPr lang="en-US" dirty="0"/>
          </a:p>
        </p:txBody>
      </p:sp>
      <p:sp>
        <p:nvSpPr>
          <p:cNvPr id="5" name="Text Placeholder 4"/>
          <p:cNvSpPr>
            <a:spLocks noGrp="1"/>
          </p:cNvSpPr>
          <p:nvPr>
            <p:ph type="body" idx="1"/>
          </p:nvPr>
        </p:nvSpPr>
        <p:spPr/>
        <p:txBody>
          <a:bodyPr>
            <a:normAutofit/>
          </a:bodyPr>
          <a:lstStyle/>
          <a:p>
            <a:pPr algn="ctr"/>
            <a:r>
              <a:rPr lang="en-US" sz="2800" dirty="0" smtClean="0">
                <a:solidFill>
                  <a:schemeClr val="tx1"/>
                </a:solidFill>
              </a:rPr>
              <a:t>Forming the unformed</a:t>
            </a:r>
            <a:endParaRPr lang="en-US" sz="2800" dirty="0">
              <a:solidFill>
                <a:schemeClr val="tx1"/>
              </a:solidFill>
            </a:endParaRPr>
          </a:p>
        </p:txBody>
      </p:sp>
      <p:sp>
        <p:nvSpPr>
          <p:cNvPr id="6" name="Text Placeholder 5"/>
          <p:cNvSpPr>
            <a:spLocks noGrp="1"/>
          </p:cNvSpPr>
          <p:nvPr>
            <p:ph type="body" sz="quarter" idx="3"/>
          </p:nvPr>
        </p:nvSpPr>
        <p:spPr/>
        <p:txBody>
          <a:bodyPr>
            <a:normAutofit/>
          </a:bodyPr>
          <a:lstStyle/>
          <a:p>
            <a:pPr algn="ctr"/>
            <a:r>
              <a:rPr lang="en-US" sz="2800" dirty="0" smtClean="0">
                <a:solidFill>
                  <a:schemeClr val="tx1"/>
                </a:solidFill>
              </a:rPr>
              <a:t>Filling the unfilled</a:t>
            </a:r>
            <a:endParaRPr lang="en-US" sz="2800" dirty="0">
              <a:solidFill>
                <a:schemeClr val="tx1"/>
              </a:solidFill>
            </a:endParaRPr>
          </a:p>
        </p:txBody>
      </p:sp>
      <p:sp>
        <p:nvSpPr>
          <p:cNvPr id="9" name="TextBox 8"/>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HOW</a:t>
            </a:r>
            <a:endParaRPr lang="en-US" sz="2400" dirty="0"/>
          </a:p>
        </p:txBody>
      </p:sp>
    </p:spTree>
    <p:extLst>
      <p:ext uri="{BB962C8B-B14F-4D97-AF65-F5344CB8AC3E}">
        <p14:creationId xmlns:p14="http://schemas.microsoft.com/office/powerpoint/2010/main" val="3987609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quarter" idx="14"/>
          </p:nvPr>
        </p:nvSpPr>
        <p:spPr/>
        <p:txBody>
          <a:bodyPr>
            <a:normAutofit/>
          </a:bodyPr>
          <a:lstStyle/>
          <a:p>
            <a:r>
              <a:rPr lang="en-US" sz="2400" dirty="0" smtClean="0"/>
              <a:t>Luminaries</a:t>
            </a:r>
          </a:p>
          <a:p>
            <a:r>
              <a:rPr lang="en-US" sz="2400" dirty="0" smtClean="0"/>
              <a:t>Birds and fish</a:t>
            </a:r>
          </a:p>
          <a:p>
            <a:r>
              <a:rPr lang="en-US" sz="2400" dirty="0" smtClean="0">
                <a:solidFill>
                  <a:srgbClr val="FFC000"/>
                </a:solidFill>
              </a:rPr>
              <a:t>Animals and man</a:t>
            </a:r>
            <a:endParaRPr lang="en-US" sz="2400" dirty="0">
              <a:solidFill>
                <a:srgbClr val="FFC000"/>
              </a:solidFill>
            </a:endParaRPr>
          </a:p>
        </p:txBody>
      </p:sp>
      <p:sp>
        <p:nvSpPr>
          <p:cNvPr id="7" name="Content Placeholder 6"/>
          <p:cNvSpPr>
            <a:spLocks noGrp="1"/>
          </p:cNvSpPr>
          <p:nvPr>
            <p:ph sz="quarter" idx="13"/>
          </p:nvPr>
        </p:nvSpPr>
        <p:spPr/>
        <p:txBody>
          <a:bodyPr>
            <a:normAutofit/>
          </a:bodyPr>
          <a:lstStyle/>
          <a:p>
            <a:r>
              <a:rPr lang="en-US" sz="2400" dirty="0" smtClean="0"/>
              <a:t>Light</a:t>
            </a:r>
          </a:p>
          <a:p>
            <a:r>
              <a:rPr lang="en-US" sz="2400" dirty="0" smtClean="0"/>
              <a:t>Sky and waters separated</a:t>
            </a:r>
          </a:p>
          <a:p>
            <a:r>
              <a:rPr lang="en-US" sz="2400" dirty="0" smtClean="0">
                <a:solidFill>
                  <a:srgbClr val="FFC000"/>
                </a:solidFill>
              </a:rPr>
              <a:t>Dry land and vegetation</a:t>
            </a:r>
            <a:endParaRPr lang="en-US" sz="2400" dirty="0">
              <a:solidFill>
                <a:srgbClr val="FFC000"/>
              </a:solidFill>
            </a:endParaRPr>
          </a:p>
        </p:txBody>
      </p:sp>
      <p:sp>
        <p:nvSpPr>
          <p:cNvPr id="2" name="Title 1"/>
          <p:cNvSpPr>
            <a:spLocks noGrp="1"/>
          </p:cNvSpPr>
          <p:nvPr>
            <p:ph type="title"/>
          </p:nvPr>
        </p:nvSpPr>
        <p:spPr/>
        <p:txBody>
          <a:bodyPr>
            <a:normAutofit/>
          </a:bodyPr>
          <a:lstStyle/>
          <a:p>
            <a:pPr algn="ctr"/>
            <a:r>
              <a:rPr lang="en-US" dirty="0" smtClean="0"/>
              <a:t/>
            </a:r>
            <a:br>
              <a:rPr lang="en-US" dirty="0" smtClean="0"/>
            </a:br>
            <a:r>
              <a:rPr lang="en-US" sz="3600" dirty="0" smtClean="0"/>
              <a:t>dramatically and aesthetically</a:t>
            </a:r>
            <a:endParaRPr lang="en-US" dirty="0"/>
          </a:p>
        </p:txBody>
      </p:sp>
      <p:sp>
        <p:nvSpPr>
          <p:cNvPr id="5" name="Text Placeholder 4"/>
          <p:cNvSpPr>
            <a:spLocks noGrp="1"/>
          </p:cNvSpPr>
          <p:nvPr>
            <p:ph type="body" idx="1"/>
          </p:nvPr>
        </p:nvSpPr>
        <p:spPr/>
        <p:txBody>
          <a:bodyPr>
            <a:normAutofit/>
          </a:bodyPr>
          <a:lstStyle/>
          <a:p>
            <a:pPr algn="ctr"/>
            <a:r>
              <a:rPr lang="en-US" sz="2800" dirty="0" smtClean="0">
                <a:solidFill>
                  <a:schemeClr val="tx1"/>
                </a:solidFill>
              </a:rPr>
              <a:t>Forming the unformed</a:t>
            </a:r>
            <a:endParaRPr lang="en-US" sz="2800" dirty="0">
              <a:solidFill>
                <a:schemeClr val="tx1"/>
              </a:solidFill>
            </a:endParaRPr>
          </a:p>
        </p:txBody>
      </p:sp>
      <p:sp>
        <p:nvSpPr>
          <p:cNvPr id="6" name="Text Placeholder 5"/>
          <p:cNvSpPr>
            <a:spLocks noGrp="1"/>
          </p:cNvSpPr>
          <p:nvPr>
            <p:ph type="body" sz="quarter" idx="3"/>
          </p:nvPr>
        </p:nvSpPr>
        <p:spPr/>
        <p:txBody>
          <a:bodyPr>
            <a:normAutofit/>
          </a:bodyPr>
          <a:lstStyle/>
          <a:p>
            <a:pPr algn="ctr"/>
            <a:r>
              <a:rPr lang="en-US" sz="2800" dirty="0" smtClean="0">
                <a:solidFill>
                  <a:schemeClr val="tx1"/>
                </a:solidFill>
              </a:rPr>
              <a:t>Filling the unfilled</a:t>
            </a:r>
            <a:endParaRPr lang="en-US" sz="2800" dirty="0">
              <a:solidFill>
                <a:schemeClr val="tx1"/>
              </a:solidFill>
            </a:endParaRPr>
          </a:p>
        </p:txBody>
      </p:sp>
      <p:sp>
        <p:nvSpPr>
          <p:cNvPr id="9" name="TextBox 8"/>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HOW</a:t>
            </a:r>
            <a:endParaRPr lang="en-US" sz="2400" dirty="0"/>
          </a:p>
        </p:txBody>
      </p:sp>
    </p:spTree>
    <p:extLst>
      <p:ext uri="{BB962C8B-B14F-4D97-AF65-F5344CB8AC3E}">
        <p14:creationId xmlns:p14="http://schemas.microsoft.com/office/powerpoint/2010/main" val="32054521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a:p>
        </p:txBody>
      </p:sp>
      <p:sp>
        <p:nvSpPr>
          <p:cNvPr id="4" name="Title 3"/>
          <p:cNvSpPr>
            <a:spLocks noGrp="1"/>
          </p:cNvSpPr>
          <p:nvPr>
            <p:ph type="ctrTitle"/>
          </p:nvPr>
        </p:nvSpPr>
        <p:spPr/>
        <p:txBody>
          <a:bodyPr/>
          <a:lstStyle/>
          <a:p>
            <a:r>
              <a:rPr lang="en-US" dirty="0" smtClean="0"/>
              <a:t>When     who     how     </a:t>
            </a:r>
            <a:r>
              <a:rPr lang="en-US" dirty="0" smtClean="0">
                <a:solidFill>
                  <a:srgbClr val="FFC000"/>
                </a:solidFill>
              </a:rPr>
              <a:t>what</a:t>
            </a:r>
            <a:endParaRPr lang="en-US" dirty="0">
              <a:solidFill>
                <a:srgbClr val="FFC000"/>
              </a:solidFill>
            </a:endParaRPr>
          </a:p>
        </p:txBody>
      </p:sp>
    </p:spTree>
    <p:extLst>
      <p:ext uri="{BB962C8B-B14F-4D97-AF65-F5344CB8AC3E}">
        <p14:creationId xmlns:p14="http://schemas.microsoft.com/office/powerpoint/2010/main" val="389571461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
            </a:r>
            <a:br>
              <a:rPr lang="en-US" sz="3600" dirty="0" smtClean="0"/>
            </a:br>
            <a:r>
              <a:rPr lang="en-US" sz="3600" dirty="0" smtClean="0"/>
              <a:t>Two major translations</a:t>
            </a:r>
            <a:endParaRPr lang="en-US" sz="3600" dirty="0"/>
          </a:p>
        </p:txBody>
      </p:sp>
      <p:sp>
        <p:nvSpPr>
          <p:cNvPr id="4" name="Text Placeholder 3"/>
          <p:cNvSpPr>
            <a:spLocks noGrp="1"/>
          </p:cNvSpPr>
          <p:nvPr>
            <p:ph type="body" idx="1"/>
          </p:nvPr>
        </p:nvSpPr>
        <p:spPr/>
        <p:txBody>
          <a:bodyPr>
            <a:normAutofit/>
          </a:bodyPr>
          <a:lstStyle/>
          <a:p>
            <a:pPr algn="ctr"/>
            <a:r>
              <a:rPr lang="en-US" sz="2800" dirty="0" smtClean="0"/>
              <a:t>Independent Clause</a:t>
            </a:r>
            <a:endParaRPr lang="en-US" sz="2800" dirty="0"/>
          </a:p>
        </p:txBody>
      </p:sp>
      <p:sp>
        <p:nvSpPr>
          <p:cNvPr id="5" name="Text Placeholder 4"/>
          <p:cNvSpPr>
            <a:spLocks noGrp="1"/>
          </p:cNvSpPr>
          <p:nvPr>
            <p:ph type="body" sz="quarter" idx="3"/>
          </p:nvPr>
        </p:nvSpPr>
        <p:spPr/>
        <p:txBody>
          <a:bodyPr>
            <a:normAutofit/>
          </a:bodyPr>
          <a:lstStyle/>
          <a:p>
            <a:pPr algn="ctr"/>
            <a:r>
              <a:rPr lang="en-US" sz="2800" dirty="0" smtClean="0"/>
              <a:t>Dependent Clause</a:t>
            </a:r>
            <a:endParaRPr lang="en-US" sz="2800" dirty="0"/>
          </a:p>
        </p:txBody>
      </p:sp>
      <p:sp>
        <p:nvSpPr>
          <p:cNvPr id="7" name="TextBox 6"/>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--Absolute or Relative Beginning?</a:t>
            </a:r>
            <a:endParaRPr lang="en-US" sz="2400" dirty="0"/>
          </a:p>
        </p:txBody>
      </p:sp>
    </p:spTree>
    <p:extLst>
      <p:ext uri="{BB962C8B-B14F-4D97-AF65-F5344CB8AC3E}">
        <p14:creationId xmlns:p14="http://schemas.microsoft.com/office/powerpoint/2010/main" val="41083282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4"/>
          </p:nvPr>
        </p:nvSpPr>
        <p:spPr/>
        <p:txBody>
          <a:bodyPr>
            <a:normAutofit/>
          </a:bodyPr>
          <a:lstStyle/>
          <a:p>
            <a:r>
              <a:rPr lang="en-US" sz="2400" dirty="0" smtClean="0"/>
              <a:t>Cannot be absolutely ruled out</a:t>
            </a:r>
            <a:endParaRPr lang="en-US" sz="2400" dirty="0"/>
          </a:p>
        </p:txBody>
      </p:sp>
      <p:sp>
        <p:nvSpPr>
          <p:cNvPr id="6" name="Content Placeholder 5"/>
          <p:cNvSpPr>
            <a:spLocks noGrp="1"/>
          </p:cNvSpPr>
          <p:nvPr>
            <p:ph sz="quarter" idx="13"/>
          </p:nvPr>
        </p:nvSpPr>
        <p:spPr/>
        <p:txBody>
          <a:bodyPr>
            <a:normAutofit/>
          </a:bodyPr>
          <a:lstStyle/>
          <a:p>
            <a:r>
              <a:rPr lang="en-US" sz="2400" i="1" dirty="0" smtClean="0"/>
              <a:t>The</a:t>
            </a:r>
            <a:r>
              <a:rPr lang="en-US" sz="2400" dirty="0" smtClean="0"/>
              <a:t> Heaven and </a:t>
            </a:r>
            <a:r>
              <a:rPr lang="en-US" sz="2400" i="1" dirty="0" smtClean="0"/>
              <a:t>the</a:t>
            </a:r>
            <a:r>
              <a:rPr lang="en-US" sz="2400" dirty="0" smtClean="0"/>
              <a:t> Earth</a:t>
            </a:r>
          </a:p>
          <a:p>
            <a:pPr lvl="1"/>
            <a:r>
              <a:rPr lang="en-US" sz="2400" dirty="0" smtClean="0"/>
              <a:t>Both have articles (v 1)</a:t>
            </a:r>
          </a:p>
          <a:p>
            <a:pPr lvl="1"/>
            <a:r>
              <a:rPr lang="en-US" sz="2400" dirty="0" smtClean="0"/>
              <a:t>But not separately (v 8, 10)</a:t>
            </a:r>
          </a:p>
        </p:txBody>
      </p:sp>
      <p:sp>
        <p:nvSpPr>
          <p:cNvPr id="2" name="Title 1"/>
          <p:cNvSpPr>
            <a:spLocks noGrp="1"/>
          </p:cNvSpPr>
          <p:nvPr>
            <p:ph type="title"/>
          </p:nvPr>
        </p:nvSpPr>
        <p:spPr/>
        <p:txBody>
          <a:bodyPr>
            <a:normAutofit/>
          </a:bodyPr>
          <a:lstStyle/>
          <a:p>
            <a:pPr algn="ctr"/>
            <a:r>
              <a:rPr lang="en-US" dirty="0" smtClean="0"/>
              <a:t/>
            </a:r>
            <a:br>
              <a:rPr lang="en-US" dirty="0" smtClean="0"/>
            </a:br>
            <a:r>
              <a:rPr lang="en-US" sz="3600" dirty="0" smtClean="0"/>
              <a:t>“the heavens and the earth”</a:t>
            </a:r>
            <a:endParaRPr lang="en-US" sz="3600" dirty="0"/>
          </a:p>
        </p:txBody>
      </p:sp>
      <p:sp>
        <p:nvSpPr>
          <p:cNvPr id="4" name="Text Placeholder 3"/>
          <p:cNvSpPr>
            <a:spLocks noGrp="1"/>
          </p:cNvSpPr>
          <p:nvPr>
            <p:ph type="body" idx="1"/>
          </p:nvPr>
        </p:nvSpPr>
        <p:spPr/>
        <p:txBody>
          <a:bodyPr>
            <a:normAutofit/>
          </a:bodyPr>
          <a:lstStyle/>
          <a:p>
            <a:pPr algn="ctr"/>
            <a:r>
              <a:rPr lang="en-US" sz="2800" dirty="0" smtClean="0"/>
              <a:t>The Universe</a:t>
            </a:r>
            <a:endParaRPr lang="en-US" sz="2800" dirty="0"/>
          </a:p>
        </p:txBody>
      </p:sp>
      <p:sp>
        <p:nvSpPr>
          <p:cNvPr id="5" name="Text Placeholder 4"/>
          <p:cNvSpPr>
            <a:spLocks noGrp="1"/>
          </p:cNvSpPr>
          <p:nvPr>
            <p:ph type="body" sz="quarter" idx="3"/>
          </p:nvPr>
        </p:nvSpPr>
        <p:spPr/>
        <p:txBody>
          <a:bodyPr>
            <a:normAutofit/>
          </a:bodyPr>
          <a:lstStyle/>
          <a:p>
            <a:pPr algn="ctr"/>
            <a:r>
              <a:rPr lang="en-US" sz="2800" dirty="0" smtClean="0"/>
              <a:t>Earth &amp; Solar System</a:t>
            </a:r>
            <a:endParaRPr lang="en-US" sz="2800" dirty="0"/>
          </a:p>
        </p:txBody>
      </p:sp>
      <p:sp>
        <p:nvSpPr>
          <p:cNvPr id="8" name="TextBox 7"/>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WHAT</a:t>
            </a:r>
            <a:endParaRPr lang="en-US" sz="2400" dirty="0"/>
          </a:p>
        </p:txBody>
      </p:sp>
    </p:spTree>
    <p:extLst>
      <p:ext uri="{BB962C8B-B14F-4D97-AF65-F5344CB8AC3E}">
        <p14:creationId xmlns:p14="http://schemas.microsoft.com/office/powerpoint/2010/main" val="12761077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4"/>
          </p:nvPr>
        </p:nvSpPr>
        <p:spPr/>
        <p:txBody>
          <a:bodyPr/>
          <a:lstStyle/>
          <a:p>
            <a:endParaRPr lang="en-US" dirty="0"/>
          </a:p>
        </p:txBody>
      </p:sp>
      <p:sp>
        <p:nvSpPr>
          <p:cNvPr id="3" name="Content Placeholder 2"/>
          <p:cNvSpPr>
            <a:spLocks noGrp="1"/>
          </p:cNvSpPr>
          <p:nvPr>
            <p:ph sz="quarter" idx="13"/>
          </p:nvPr>
        </p:nvSpPr>
        <p:spPr>
          <a:xfrm>
            <a:off x="609600" y="2209800"/>
            <a:ext cx="4191000" cy="3505200"/>
          </a:xfrm>
        </p:spPr>
        <p:txBody>
          <a:bodyPr>
            <a:noAutofit/>
          </a:bodyPr>
          <a:lstStyle/>
          <a:p>
            <a:pPr marL="457200" lvl="1" indent="0">
              <a:buNone/>
            </a:pPr>
            <a:r>
              <a:rPr lang="en-US" sz="2400" dirty="0" smtClean="0"/>
              <a:t>Totality </a:t>
            </a:r>
            <a:r>
              <a:rPr lang="en-US" sz="2400" dirty="0"/>
              <a:t>of all </a:t>
            </a:r>
            <a:r>
              <a:rPr lang="en-US" sz="2400" dirty="0" smtClean="0"/>
              <a:t>creation, entire universe</a:t>
            </a:r>
            <a:endParaRPr lang="en-US" sz="2400" dirty="0"/>
          </a:p>
          <a:p>
            <a:endParaRPr lang="en-US" sz="2000" dirty="0" smtClean="0"/>
          </a:p>
          <a:p>
            <a:pPr marL="0" indent="0">
              <a:buNone/>
            </a:pPr>
            <a:r>
              <a:rPr lang="en-US" sz="2400" dirty="0"/>
              <a:t> </a:t>
            </a:r>
            <a:r>
              <a:rPr lang="en-US" sz="2400" dirty="0" smtClean="0"/>
              <a:t>      Like…</a:t>
            </a:r>
          </a:p>
          <a:p>
            <a:pPr lvl="1"/>
            <a:r>
              <a:rPr lang="en-US" sz="2400" dirty="0" smtClean="0"/>
              <a:t>Young and old (everyone)</a:t>
            </a:r>
          </a:p>
          <a:p>
            <a:pPr lvl="1"/>
            <a:r>
              <a:rPr lang="en-US" sz="2400" dirty="0" smtClean="0"/>
              <a:t>High and low (everywhere</a:t>
            </a:r>
            <a:r>
              <a:rPr lang="en-US" sz="2000" dirty="0" smtClean="0"/>
              <a:t>)</a:t>
            </a:r>
            <a:endParaRPr lang="en-US" sz="2000" dirty="0"/>
          </a:p>
        </p:txBody>
      </p:sp>
      <p:sp>
        <p:nvSpPr>
          <p:cNvPr id="4" name="Title 3"/>
          <p:cNvSpPr>
            <a:spLocks noGrp="1"/>
          </p:cNvSpPr>
          <p:nvPr>
            <p:ph type="title"/>
          </p:nvPr>
        </p:nvSpPr>
        <p:spPr/>
        <p:txBody>
          <a:bodyPr/>
          <a:lstStyle/>
          <a:p>
            <a:pPr algn="ctr"/>
            <a:r>
              <a:rPr lang="en-US" sz="3600" dirty="0" smtClean="0"/>
              <a:t>Dyad or triad?</a:t>
            </a:r>
            <a:endParaRPr lang="en-US" sz="3600" dirty="0"/>
          </a:p>
        </p:txBody>
      </p:sp>
      <p:sp>
        <p:nvSpPr>
          <p:cNvPr id="5" name="Text Placeholder 4"/>
          <p:cNvSpPr>
            <a:spLocks noGrp="1"/>
          </p:cNvSpPr>
          <p:nvPr>
            <p:ph type="body" idx="1"/>
          </p:nvPr>
        </p:nvSpPr>
        <p:spPr>
          <a:xfrm>
            <a:off x="609600" y="1600199"/>
            <a:ext cx="4038600" cy="574675"/>
          </a:xfrm>
        </p:spPr>
        <p:txBody>
          <a:bodyPr>
            <a:noAutofit/>
          </a:bodyPr>
          <a:lstStyle/>
          <a:p>
            <a:r>
              <a:rPr lang="en-US" sz="2800" dirty="0" smtClean="0"/>
              <a:t>The heavens and the earth</a:t>
            </a:r>
            <a:endParaRPr lang="en-US" sz="2800" dirty="0"/>
          </a:p>
        </p:txBody>
      </p:sp>
      <p:sp>
        <p:nvSpPr>
          <p:cNvPr id="6" name="Text Placeholder 5"/>
          <p:cNvSpPr>
            <a:spLocks noGrp="1"/>
          </p:cNvSpPr>
          <p:nvPr>
            <p:ph type="body" sz="quarter" idx="3"/>
          </p:nvPr>
        </p:nvSpPr>
        <p:spPr/>
        <p:txBody>
          <a:bodyPr>
            <a:normAutofit/>
          </a:bodyPr>
          <a:lstStyle/>
          <a:p>
            <a:endParaRPr lang="en-US" sz="2800" dirty="0"/>
          </a:p>
        </p:txBody>
      </p:sp>
      <p:sp>
        <p:nvSpPr>
          <p:cNvPr id="7" name="TextBox 6"/>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WHAT</a:t>
            </a:r>
            <a:endParaRPr lang="en-US" sz="2400" dirty="0"/>
          </a:p>
        </p:txBody>
      </p:sp>
    </p:spTree>
    <p:custDataLst>
      <p:tags r:id="rId1"/>
    </p:custDataLst>
    <p:extLst>
      <p:ext uri="{BB962C8B-B14F-4D97-AF65-F5344CB8AC3E}">
        <p14:creationId xmlns:p14="http://schemas.microsoft.com/office/powerpoint/2010/main" val="255427600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4"/>
          </p:nvPr>
        </p:nvSpPr>
        <p:spPr/>
        <p:txBody>
          <a:bodyPr/>
          <a:lstStyle/>
          <a:p>
            <a:r>
              <a:rPr lang="en-US" sz="2400" dirty="0" smtClean="0"/>
              <a:t>Three basic habitats of earth </a:t>
            </a:r>
          </a:p>
          <a:p>
            <a:pPr lvl="1"/>
            <a:r>
              <a:rPr lang="en-US" sz="2400" dirty="0" smtClean="0"/>
              <a:t>Sky</a:t>
            </a:r>
          </a:p>
          <a:p>
            <a:pPr lvl="1"/>
            <a:r>
              <a:rPr lang="en-US" sz="2400" dirty="0" smtClean="0"/>
              <a:t>Land</a:t>
            </a:r>
          </a:p>
          <a:p>
            <a:pPr lvl="1"/>
            <a:r>
              <a:rPr lang="en-US" sz="2400" dirty="0" smtClean="0"/>
              <a:t>Water</a:t>
            </a:r>
          </a:p>
          <a:p>
            <a:pPr marL="457200" lvl="1" indent="0">
              <a:buNone/>
            </a:pPr>
            <a:r>
              <a:rPr lang="en-US" dirty="0" smtClean="0"/>
              <a:t> </a:t>
            </a:r>
            <a:endParaRPr lang="en-US" dirty="0"/>
          </a:p>
        </p:txBody>
      </p:sp>
      <p:sp>
        <p:nvSpPr>
          <p:cNvPr id="3" name="Content Placeholder 2"/>
          <p:cNvSpPr>
            <a:spLocks noGrp="1"/>
          </p:cNvSpPr>
          <p:nvPr>
            <p:ph sz="quarter" idx="13"/>
          </p:nvPr>
        </p:nvSpPr>
        <p:spPr>
          <a:xfrm>
            <a:off x="609600" y="2209800"/>
            <a:ext cx="4191000" cy="3505200"/>
          </a:xfrm>
        </p:spPr>
        <p:txBody>
          <a:bodyPr>
            <a:noAutofit/>
          </a:bodyPr>
          <a:lstStyle/>
          <a:p>
            <a:pPr marL="457200" lvl="1" indent="0">
              <a:buNone/>
            </a:pPr>
            <a:r>
              <a:rPr lang="en-US" sz="2400" dirty="0" smtClean="0"/>
              <a:t>Totality </a:t>
            </a:r>
            <a:r>
              <a:rPr lang="en-US" sz="2400" dirty="0"/>
              <a:t>of all </a:t>
            </a:r>
            <a:r>
              <a:rPr lang="en-US" sz="2400" dirty="0" smtClean="0"/>
              <a:t>creation, entire universe</a:t>
            </a:r>
            <a:endParaRPr lang="en-US" sz="2400" dirty="0"/>
          </a:p>
          <a:p>
            <a:endParaRPr lang="en-US" sz="2000" dirty="0" smtClean="0"/>
          </a:p>
          <a:p>
            <a:pPr marL="0" indent="0">
              <a:buNone/>
            </a:pPr>
            <a:r>
              <a:rPr lang="en-US" sz="2400" dirty="0"/>
              <a:t> </a:t>
            </a:r>
            <a:r>
              <a:rPr lang="en-US" sz="2400" dirty="0" smtClean="0"/>
              <a:t>      Like…</a:t>
            </a:r>
          </a:p>
          <a:p>
            <a:pPr lvl="1"/>
            <a:r>
              <a:rPr lang="en-US" sz="2400" dirty="0" smtClean="0"/>
              <a:t>Young and old (everyone)</a:t>
            </a:r>
          </a:p>
          <a:p>
            <a:pPr lvl="1"/>
            <a:r>
              <a:rPr lang="en-US" sz="2400" dirty="0" smtClean="0"/>
              <a:t>High and low (everywhere</a:t>
            </a:r>
            <a:r>
              <a:rPr lang="en-US" sz="2000" dirty="0" smtClean="0"/>
              <a:t>)</a:t>
            </a:r>
            <a:endParaRPr lang="en-US" sz="2000" dirty="0"/>
          </a:p>
        </p:txBody>
      </p:sp>
      <p:sp>
        <p:nvSpPr>
          <p:cNvPr id="4" name="Title 3"/>
          <p:cNvSpPr>
            <a:spLocks noGrp="1"/>
          </p:cNvSpPr>
          <p:nvPr>
            <p:ph type="title"/>
          </p:nvPr>
        </p:nvSpPr>
        <p:spPr/>
        <p:txBody>
          <a:bodyPr/>
          <a:lstStyle/>
          <a:p>
            <a:pPr algn="ctr"/>
            <a:r>
              <a:rPr lang="en-US" sz="3600" dirty="0" smtClean="0"/>
              <a:t>Dyad or triad?</a:t>
            </a:r>
            <a:endParaRPr lang="en-US" sz="3600" dirty="0"/>
          </a:p>
        </p:txBody>
      </p:sp>
      <p:sp>
        <p:nvSpPr>
          <p:cNvPr id="5" name="Text Placeholder 4"/>
          <p:cNvSpPr>
            <a:spLocks noGrp="1"/>
          </p:cNvSpPr>
          <p:nvPr>
            <p:ph type="body" idx="1"/>
          </p:nvPr>
        </p:nvSpPr>
        <p:spPr>
          <a:xfrm>
            <a:off x="609600" y="1600199"/>
            <a:ext cx="4038600" cy="574675"/>
          </a:xfrm>
        </p:spPr>
        <p:txBody>
          <a:bodyPr>
            <a:noAutofit/>
          </a:bodyPr>
          <a:lstStyle/>
          <a:p>
            <a:r>
              <a:rPr lang="en-US" sz="2800" dirty="0" smtClean="0"/>
              <a:t>The heavens and the earth</a:t>
            </a:r>
            <a:endParaRPr lang="en-US" sz="2800" dirty="0"/>
          </a:p>
        </p:txBody>
      </p:sp>
      <p:sp>
        <p:nvSpPr>
          <p:cNvPr id="6" name="Text Placeholder 5"/>
          <p:cNvSpPr>
            <a:spLocks noGrp="1"/>
          </p:cNvSpPr>
          <p:nvPr>
            <p:ph type="body" sz="quarter" idx="3"/>
          </p:nvPr>
        </p:nvSpPr>
        <p:spPr/>
        <p:txBody>
          <a:bodyPr>
            <a:normAutofit/>
          </a:bodyPr>
          <a:lstStyle/>
          <a:p>
            <a:r>
              <a:rPr lang="en-US" sz="2800" dirty="0" smtClean="0"/>
              <a:t>Heaven, earth, and seas</a:t>
            </a:r>
            <a:endParaRPr lang="en-US" sz="2800" dirty="0"/>
          </a:p>
        </p:txBody>
      </p:sp>
      <p:sp>
        <p:nvSpPr>
          <p:cNvPr id="7" name="TextBox 6"/>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WHAT</a:t>
            </a:r>
            <a:endParaRPr lang="en-US" sz="2400" dirty="0"/>
          </a:p>
        </p:txBody>
      </p:sp>
    </p:spTree>
    <p:extLst>
      <p:ext uri="{BB962C8B-B14F-4D97-AF65-F5344CB8AC3E}">
        <p14:creationId xmlns:p14="http://schemas.microsoft.com/office/powerpoint/2010/main" val="251135284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dirty="0" smtClean="0"/>
              <a:t/>
            </a:r>
            <a:br>
              <a:rPr lang="en-US" dirty="0" smtClean="0"/>
            </a:br>
            <a:r>
              <a:rPr lang="en-US" sz="3600" dirty="0" smtClean="0"/>
              <a:t>the universe</a:t>
            </a:r>
            <a:endParaRPr lang="en-US" dirty="0"/>
          </a:p>
        </p:txBody>
      </p:sp>
      <p:sp>
        <p:nvSpPr>
          <p:cNvPr id="8" name="Content Placeholder 7"/>
          <p:cNvSpPr>
            <a:spLocks noGrp="1"/>
          </p:cNvSpPr>
          <p:nvPr>
            <p:ph sz="quarter" idx="13"/>
          </p:nvPr>
        </p:nvSpPr>
        <p:spPr/>
        <p:txBody>
          <a:bodyPr>
            <a:noAutofit/>
          </a:bodyPr>
          <a:lstStyle/>
          <a:p>
            <a:r>
              <a:rPr lang="en-US" sz="2800" dirty="0" smtClean="0"/>
              <a:t>Genesis 1:1 refers to the creation of the entire universe, prior to the six-day creation week (Implies </a:t>
            </a:r>
            <a:r>
              <a:rPr lang="en-US" sz="2800" i="1" dirty="0" err="1" smtClean="0"/>
              <a:t>creatio</a:t>
            </a:r>
            <a:r>
              <a:rPr lang="en-US" sz="2800" i="1" dirty="0" smtClean="0"/>
              <a:t> ex nihilo</a:t>
            </a:r>
            <a:r>
              <a:rPr lang="en-US" sz="2800" dirty="0" smtClean="0"/>
              <a:t>--creation out of nothing)</a:t>
            </a:r>
          </a:p>
          <a:p>
            <a:endParaRPr lang="en-US" sz="2800" dirty="0" smtClean="0"/>
          </a:p>
          <a:p>
            <a:r>
              <a:rPr lang="en-US" sz="2800" dirty="0" smtClean="0"/>
              <a:t>If the “passive gap” interpretation is correct, then the creation of “the heavens and the earth” during the span of time termed “in the beginning,” encompassed the whole galactic universe, </a:t>
            </a:r>
            <a:r>
              <a:rPr lang="en-US" sz="2800" i="1" dirty="0" smtClean="0"/>
              <a:t>including</a:t>
            </a:r>
            <a:r>
              <a:rPr lang="en-US" sz="2800" dirty="0" smtClean="0"/>
              <a:t> the planet earth in its “unformed and unfilled” condition</a:t>
            </a:r>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WHAT</a:t>
            </a:r>
            <a:endParaRPr lang="en-US" sz="2400" dirty="0"/>
          </a:p>
        </p:txBody>
      </p:sp>
    </p:spTree>
    <p:extLst>
      <p:ext uri="{BB962C8B-B14F-4D97-AF65-F5344CB8AC3E}">
        <p14:creationId xmlns:p14="http://schemas.microsoft.com/office/powerpoint/2010/main" val="101685165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r>
            <a:br>
              <a:rPr lang="en-US" dirty="0" smtClean="0"/>
            </a:br>
            <a:r>
              <a:rPr lang="en-US" sz="3600" dirty="0" smtClean="0"/>
              <a:t>heaven, earth, and sea</a:t>
            </a:r>
            <a:endParaRPr lang="en-US" dirty="0"/>
          </a:p>
        </p:txBody>
      </p:sp>
      <p:sp>
        <p:nvSpPr>
          <p:cNvPr id="3" name="Content Placeholder 2"/>
          <p:cNvSpPr>
            <a:spLocks noGrp="1"/>
          </p:cNvSpPr>
          <p:nvPr>
            <p:ph sz="quarter" idx="13"/>
          </p:nvPr>
        </p:nvSpPr>
        <p:spPr/>
        <p:txBody>
          <a:bodyPr>
            <a:normAutofit/>
          </a:bodyPr>
          <a:lstStyle/>
          <a:p>
            <a:r>
              <a:rPr lang="en-US" sz="2800" dirty="0" smtClean="0"/>
              <a:t>“The earth” (by itself) in v 2 shifts focus to our planet</a:t>
            </a:r>
          </a:p>
          <a:p>
            <a:endParaRPr lang="en-US" sz="2800" dirty="0" smtClean="0"/>
          </a:p>
          <a:p>
            <a:r>
              <a:rPr lang="en-US" sz="2800" dirty="0" smtClean="0"/>
              <a:t>Heavens, earth, sea—three basic habitats of our planet</a:t>
            </a:r>
            <a:endParaRPr lang="en-US" sz="28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WHAT</a:t>
            </a:r>
            <a:endParaRPr lang="en-US" sz="2400" dirty="0"/>
          </a:p>
        </p:txBody>
      </p:sp>
    </p:spTree>
    <p:extLst>
      <p:ext uri="{BB962C8B-B14F-4D97-AF65-F5344CB8AC3E}">
        <p14:creationId xmlns:p14="http://schemas.microsoft.com/office/powerpoint/2010/main" val="110260064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r>
            <a:br>
              <a:rPr lang="en-US" dirty="0" smtClean="0"/>
            </a:br>
            <a:r>
              <a:rPr lang="en-US" sz="3600" dirty="0" smtClean="0"/>
              <a:t>lights</a:t>
            </a:r>
            <a:endParaRPr lang="en-US" sz="3600" dirty="0"/>
          </a:p>
        </p:txBody>
      </p:sp>
      <p:sp>
        <p:nvSpPr>
          <p:cNvPr id="3" name="Content Placeholder 2"/>
          <p:cNvSpPr>
            <a:spLocks noGrp="1"/>
          </p:cNvSpPr>
          <p:nvPr>
            <p:ph sz="quarter" idx="13"/>
          </p:nvPr>
        </p:nvSpPr>
        <p:spPr/>
        <p:txBody>
          <a:bodyPr>
            <a:noAutofit/>
          </a:bodyPr>
          <a:lstStyle/>
          <a:p>
            <a:r>
              <a:rPr lang="en-US" sz="2400" dirty="0" smtClean="0"/>
              <a:t>One option:  Sun not present till 4</a:t>
            </a:r>
            <a:r>
              <a:rPr lang="en-US" sz="2400" baseline="30000" dirty="0" smtClean="0"/>
              <a:t>th</a:t>
            </a:r>
            <a:r>
              <a:rPr lang="en-US" sz="2400" dirty="0" smtClean="0"/>
              <a:t> day--God’s presence was the source of light the first 3 days</a:t>
            </a:r>
          </a:p>
          <a:p>
            <a:pPr lvl="1"/>
            <a:r>
              <a:rPr lang="en-US" sz="2000" dirty="0" smtClean="0"/>
              <a:t>1:4 God divided the light from the darkness</a:t>
            </a:r>
          </a:p>
          <a:p>
            <a:pPr lvl="1"/>
            <a:r>
              <a:rPr lang="en-US" sz="2000" dirty="0" smtClean="0"/>
              <a:t>1:18 luminaries divide the light from the darkness</a:t>
            </a:r>
          </a:p>
          <a:p>
            <a:pPr lvl="1"/>
            <a:r>
              <a:rPr lang="en-US" sz="2000" dirty="0" smtClean="0"/>
              <a:t>Psalm 104—God described as covering Himself with light</a:t>
            </a:r>
          </a:p>
          <a:p>
            <a:r>
              <a:rPr lang="en-US" sz="2400" dirty="0" smtClean="0"/>
              <a:t>Another option: Sun present but unused before 4th day</a:t>
            </a:r>
          </a:p>
          <a:p>
            <a:pPr lvl="1"/>
            <a:r>
              <a:rPr lang="en-US" sz="2000" dirty="0" smtClean="0"/>
              <a:t>Became visible, given purpose, or became fully functional on day 4</a:t>
            </a:r>
          </a:p>
          <a:p>
            <a:r>
              <a:rPr lang="en-US" sz="2400" dirty="0" smtClean="0"/>
              <a:t>Stars</a:t>
            </a:r>
          </a:p>
          <a:p>
            <a:pPr lvl="1"/>
            <a:r>
              <a:rPr lang="en-US" sz="2000" dirty="0" smtClean="0"/>
              <a:t>Syntax does not require the creation of stars on day 4 (could be parenthetical)</a:t>
            </a:r>
          </a:p>
          <a:p>
            <a:pPr marL="457200" lvl="1" indent="0">
              <a:buNone/>
            </a:pPr>
            <a:endParaRPr lang="en-US" sz="20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WHAT</a:t>
            </a:r>
            <a:endParaRPr lang="en-US" sz="2400" dirty="0"/>
          </a:p>
        </p:txBody>
      </p:sp>
    </p:spTree>
    <p:custDataLst>
      <p:tags r:id="rId1"/>
    </p:custDataLst>
    <p:extLst>
      <p:ext uri="{BB962C8B-B14F-4D97-AF65-F5344CB8AC3E}">
        <p14:creationId xmlns:p14="http://schemas.microsoft.com/office/powerpoint/2010/main" val="18741985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dirty="0" smtClean="0"/>
              <a:t/>
            </a:r>
            <a:br>
              <a:rPr lang="en-US" dirty="0" smtClean="0"/>
            </a:br>
            <a:r>
              <a:rPr lang="en-US" sz="3600" dirty="0" smtClean="0"/>
              <a:t>the universe</a:t>
            </a:r>
            <a:endParaRPr lang="en-US" sz="3600" dirty="0"/>
          </a:p>
        </p:txBody>
      </p:sp>
      <p:sp>
        <p:nvSpPr>
          <p:cNvPr id="8" name="Content Placeholder 7"/>
          <p:cNvSpPr>
            <a:spLocks noGrp="1"/>
          </p:cNvSpPr>
          <p:nvPr>
            <p:ph sz="quarter" idx="13"/>
          </p:nvPr>
        </p:nvSpPr>
        <p:spPr/>
        <p:txBody>
          <a:bodyPr>
            <a:noAutofit/>
          </a:bodyPr>
          <a:lstStyle/>
          <a:p>
            <a:r>
              <a:rPr lang="en-US" sz="2800" dirty="0" smtClean="0"/>
              <a:t>The whole process of creating “the heavens and the earth” is finished or completed at the end of the creation week. (indicated by the repeated </a:t>
            </a:r>
            <a:r>
              <a:rPr lang="en-US" sz="2800" dirty="0" err="1" smtClean="0"/>
              <a:t>merism</a:t>
            </a:r>
            <a:r>
              <a:rPr lang="en-US" sz="2800" dirty="0" smtClean="0"/>
              <a:t> in Gen 2:1 and 2:4a)</a:t>
            </a:r>
            <a:endParaRPr lang="en-US" sz="2800" dirty="0"/>
          </a:p>
        </p:txBody>
      </p:sp>
      <p:sp>
        <p:nvSpPr>
          <p:cNvPr id="4" name="TextBox 3"/>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WHAT</a:t>
            </a:r>
            <a:endParaRPr lang="en-US" sz="2400" dirty="0"/>
          </a:p>
        </p:txBody>
      </p:sp>
    </p:spTree>
    <p:extLst>
      <p:ext uri="{BB962C8B-B14F-4D97-AF65-F5344CB8AC3E}">
        <p14:creationId xmlns:p14="http://schemas.microsoft.com/office/powerpoint/2010/main" val="22452747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a:p>
        </p:txBody>
      </p:sp>
      <p:sp>
        <p:nvSpPr>
          <p:cNvPr id="4" name="Title 3"/>
          <p:cNvSpPr>
            <a:spLocks noGrp="1"/>
          </p:cNvSpPr>
          <p:nvPr>
            <p:ph type="ctrTitle"/>
          </p:nvPr>
        </p:nvSpPr>
        <p:spPr/>
        <p:txBody>
          <a:bodyPr/>
          <a:lstStyle/>
          <a:p>
            <a:r>
              <a:rPr lang="en-US" sz="3600" dirty="0" smtClean="0"/>
              <a:t>Other issues</a:t>
            </a:r>
            <a:endParaRPr lang="en-US" sz="3600" dirty="0"/>
          </a:p>
        </p:txBody>
      </p:sp>
    </p:spTree>
    <p:extLst>
      <p:ext uri="{BB962C8B-B14F-4D97-AF65-F5344CB8AC3E}">
        <p14:creationId xmlns:p14="http://schemas.microsoft.com/office/powerpoint/2010/main" val="410238418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two different accounts?</a:t>
            </a:r>
            <a:endParaRPr lang="en-US" sz="3600" dirty="0"/>
          </a:p>
        </p:txBody>
      </p:sp>
      <p:sp>
        <p:nvSpPr>
          <p:cNvPr id="3" name="Content Placeholder 2"/>
          <p:cNvSpPr>
            <a:spLocks noGrp="1"/>
          </p:cNvSpPr>
          <p:nvPr>
            <p:ph sz="quarter" idx="13"/>
          </p:nvPr>
        </p:nvSpPr>
        <p:spPr/>
        <p:txBody>
          <a:bodyPr/>
          <a:lstStyle/>
          <a:p>
            <a:endParaRPr lang="en-US" sz="2400" dirty="0" smtClean="0"/>
          </a:p>
          <a:p>
            <a:r>
              <a:rPr lang="en-US" sz="2800" dirty="0" smtClean="0"/>
              <a:t>Beginning in 2:7, more detailed description of day 6</a:t>
            </a:r>
          </a:p>
          <a:p>
            <a:endParaRPr lang="en-US" sz="2800" dirty="0" smtClean="0"/>
          </a:p>
          <a:p>
            <a:r>
              <a:rPr lang="en-US" sz="2800" dirty="0" smtClean="0"/>
              <a:t>Focusing attention on humanity’s personal needs</a:t>
            </a:r>
          </a:p>
          <a:p>
            <a:endParaRPr lang="en-US" dirty="0"/>
          </a:p>
        </p:txBody>
      </p:sp>
    </p:spTree>
    <p:extLst>
      <p:ext uri="{BB962C8B-B14F-4D97-AF65-F5344CB8AC3E}">
        <p14:creationId xmlns:p14="http://schemas.microsoft.com/office/powerpoint/2010/main" val="26822520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Death/predation before sin?</a:t>
            </a:r>
            <a:endParaRPr lang="en-US" sz="3600" dirty="0"/>
          </a:p>
        </p:txBody>
      </p:sp>
      <p:sp>
        <p:nvSpPr>
          <p:cNvPr id="3" name="Content Placeholder 2"/>
          <p:cNvSpPr>
            <a:spLocks noGrp="1"/>
          </p:cNvSpPr>
          <p:nvPr>
            <p:ph sz="quarter" idx="13"/>
          </p:nvPr>
        </p:nvSpPr>
        <p:spPr/>
        <p:txBody>
          <a:bodyPr>
            <a:normAutofit/>
          </a:bodyPr>
          <a:lstStyle/>
          <a:p>
            <a:r>
              <a:rPr lang="en-US" sz="2800" dirty="0" smtClean="0"/>
              <a:t>Not only is there no death on this world before creation week, there is no life!</a:t>
            </a:r>
          </a:p>
          <a:p>
            <a:endParaRPr lang="en-US" sz="2800" dirty="0"/>
          </a:p>
          <a:p>
            <a:r>
              <a:rPr lang="en-US" sz="2800" dirty="0" smtClean="0"/>
              <a:t>Genesis 1:1-2 make no room for living organisms to be present upon planet earth before creation week, let alone death and predation.</a:t>
            </a:r>
            <a:endParaRPr lang="en-US" sz="2800" dirty="0"/>
          </a:p>
        </p:txBody>
      </p:sp>
    </p:spTree>
    <p:extLst>
      <p:ext uri="{BB962C8B-B14F-4D97-AF65-F5344CB8AC3E}">
        <p14:creationId xmlns:p14="http://schemas.microsoft.com/office/powerpoint/2010/main" val="37068423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Autofit/>
          </a:bodyPr>
          <a:lstStyle/>
          <a:p>
            <a:pPr marL="457200" lvl="1" indent="0">
              <a:buNone/>
            </a:pPr>
            <a:r>
              <a:rPr lang="en-US" sz="2400" dirty="0" smtClean="0"/>
              <a:t>”In the beginning God created the heavens and the earth.”</a:t>
            </a:r>
          </a:p>
          <a:p>
            <a:pPr lvl="2"/>
            <a:r>
              <a:rPr lang="en-US" sz="2400" dirty="0" smtClean="0"/>
              <a:t>KJV, NIV, NJB, NLT, NASB, NKJV, REB, RSV</a:t>
            </a:r>
          </a:p>
        </p:txBody>
      </p:sp>
      <p:sp>
        <p:nvSpPr>
          <p:cNvPr id="2" name="Title 1"/>
          <p:cNvSpPr>
            <a:spLocks noGrp="1"/>
          </p:cNvSpPr>
          <p:nvPr>
            <p:ph type="title"/>
          </p:nvPr>
        </p:nvSpPr>
        <p:spPr/>
        <p:txBody>
          <a:bodyPr/>
          <a:lstStyle/>
          <a:p>
            <a:pPr algn="ctr"/>
            <a:r>
              <a:rPr lang="en-US" sz="3600" dirty="0" smtClean="0"/>
              <a:t/>
            </a:r>
            <a:br>
              <a:rPr lang="en-US" sz="3600" dirty="0" smtClean="0"/>
            </a:br>
            <a:r>
              <a:rPr lang="en-US" sz="3600" dirty="0" smtClean="0"/>
              <a:t>Two major translations</a:t>
            </a:r>
            <a:endParaRPr lang="en-US" sz="3600" dirty="0"/>
          </a:p>
        </p:txBody>
      </p:sp>
      <p:sp>
        <p:nvSpPr>
          <p:cNvPr id="4" name="Text Placeholder 3"/>
          <p:cNvSpPr>
            <a:spLocks noGrp="1"/>
          </p:cNvSpPr>
          <p:nvPr>
            <p:ph type="body" idx="1"/>
          </p:nvPr>
        </p:nvSpPr>
        <p:spPr/>
        <p:txBody>
          <a:bodyPr>
            <a:normAutofit/>
          </a:bodyPr>
          <a:lstStyle/>
          <a:p>
            <a:pPr algn="ctr"/>
            <a:r>
              <a:rPr lang="en-US" sz="2800" dirty="0" smtClean="0"/>
              <a:t>Independent Clause</a:t>
            </a:r>
            <a:endParaRPr lang="en-US" sz="2800" dirty="0"/>
          </a:p>
        </p:txBody>
      </p:sp>
      <p:sp>
        <p:nvSpPr>
          <p:cNvPr id="5" name="Text Placeholder 4"/>
          <p:cNvSpPr>
            <a:spLocks noGrp="1"/>
          </p:cNvSpPr>
          <p:nvPr>
            <p:ph type="body" sz="quarter" idx="3"/>
          </p:nvPr>
        </p:nvSpPr>
        <p:spPr/>
        <p:txBody>
          <a:bodyPr>
            <a:normAutofit/>
          </a:bodyPr>
          <a:lstStyle/>
          <a:p>
            <a:pPr algn="ctr"/>
            <a:r>
              <a:rPr lang="en-US" sz="2800" dirty="0" smtClean="0"/>
              <a:t>Dependent Clause</a:t>
            </a:r>
            <a:endParaRPr lang="en-US" sz="2800" dirty="0"/>
          </a:p>
        </p:txBody>
      </p:sp>
      <p:sp>
        <p:nvSpPr>
          <p:cNvPr id="7" name="TextBox 6"/>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--Absolute or Relative Beginning?</a:t>
            </a:r>
            <a:endParaRPr lang="en-US" sz="2400" dirty="0"/>
          </a:p>
        </p:txBody>
      </p:sp>
    </p:spTree>
    <p:custDataLst>
      <p:tags r:id="rId1"/>
    </p:custDataLst>
    <p:extLst>
      <p:ext uri="{BB962C8B-B14F-4D97-AF65-F5344CB8AC3E}">
        <p14:creationId xmlns:p14="http://schemas.microsoft.com/office/powerpoint/2010/main" val="72279586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sz="2800" dirty="0" smtClean="0"/>
              <a:t>By Richard M. Davidson</a:t>
            </a:r>
          </a:p>
          <a:p>
            <a:r>
              <a:rPr lang="en-US" sz="2400" dirty="0" smtClean="0">
                <a:solidFill>
                  <a:schemeClr val="tx1"/>
                </a:solidFill>
              </a:rPr>
              <a:t>Summary and Narration:</a:t>
            </a:r>
            <a:endParaRPr lang="en-US" sz="2400" dirty="0">
              <a:solidFill>
                <a:schemeClr val="tx1"/>
              </a:solidFill>
            </a:endParaRPr>
          </a:p>
          <a:p>
            <a:r>
              <a:rPr lang="en-US" sz="2400" dirty="0"/>
              <a:t>Carol Raney</a:t>
            </a:r>
          </a:p>
          <a:p>
            <a:endParaRPr lang="en-US" sz="2800" dirty="0" smtClean="0"/>
          </a:p>
          <a:p>
            <a:endParaRPr lang="en-US" sz="2000" dirty="0"/>
          </a:p>
        </p:txBody>
      </p:sp>
      <p:sp>
        <p:nvSpPr>
          <p:cNvPr id="2" name="Title 1"/>
          <p:cNvSpPr>
            <a:spLocks noGrp="1"/>
          </p:cNvSpPr>
          <p:nvPr>
            <p:ph type="ctrTitle"/>
          </p:nvPr>
        </p:nvSpPr>
        <p:spPr>
          <a:xfrm>
            <a:off x="685800" y="609600"/>
            <a:ext cx="7772400" cy="2228850"/>
          </a:xfrm>
        </p:spPr>
        <p:txBody>
          <a:bodyPr/>
          <a:lstStyle/>
          <a:p>
            <a:r>
              <a:rPr lang="en-US" sz="3600" dirty="0" smtClean="0"/>
              <a:t>The Biblical Account of Origins</a:t>
            </a:r>
            <a:r>
              <a:rPr lang="en-US" dirty="0" smtClean="0"/>
              <a:t/>
            </a:r>
            <a:br>
              <a:rPr lang="en-US" dirty="0" smtClean="0"/>
            </a:br>
            <a:r>
              <a:rPr lang="en-US" sz="1800" dirty="0" smtClean="0"/>
              <a:t>Journal of the Adventist Theological Society</a:t>
            </a:r>
            <a:br>
              <a:rPr lang="en-US" sz="1800" dirty="0" smtClean="0"/>
            </a:br>
            <a:r>
              <a:rPr lang="en-US" sz="1800" dirty="0" smtClean="0"/>
              <a:t>14/1 (Spring 2003) 4-43</a:t>
            </a:r>
            <a:endParaRPr lang="en-US" dirty="0"/>
          </a:p>
        </p:txBody>
      </p:sp>
    </p:spTree>
    <p:custDataLst>
      <p:tags r:id="rId1"/>
    </p:custDataLst>
    <p:extLst>
      <p:ext uri="{BB962C8B-B14F-4D97-AF65-F5344CB8AC3E}">
        <p14:creationId xmlns:p14="http://schemas.microsoft.com/office/powerpoint/2010/main" val="267692618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14"/>
          </p:nvPr>
        </p:nvSpPr>
        <p:spPr/>
        <p:txBody>
          <a:bodyPr/>
          <a:lstStyle/>
          <a:p>
            <a:pPr marL="457200" lvl="1" indent="0">
              <a:buNone/>
            </a:pPr>
            <a:r>
              <a:rPr lang="en-US" sz="2400" dirty="0" smtClean="0"/>
              <a:t>“When </a:t>
            </a:r>
            <a:r>
              <a:rPr lang="en-US" sz="2400" dirty="0"/>
              <a:t>God began to create the heavens and the earth….”</a:t>
            </a:r>
          </a:p>
          <a:p>
            <a:pPr lvl="2"/>
            <a:r>
              <a:rPr lang="en-US" sz="2400" dirty="0"/>
              <a:t>NJPS , NAB, NRSV, NEB</a:t>
            </a:r>
          </a:p>
          <a:p>
            <a:endParaRPr lang="en-US" dirty="0"/>
          </a:p>
        </p:txBody>
      </p:sp>
      <p:sp>
        <p:nvSpPr>
          <p:cNvPr id="3" name="Content Placeholder 2"/>
          <p:cNvSpPr>
            <a:spLocks noGrp="1"/>
          </p:cNvSpPr>
          <p:nvPr>
            <p:ph sz="quarter" idx="13"/>
          </p:nvPr>
        </p:nvSpPr>
        <p:spPr/>
        <p:txBody>
          <a:bodyPr>
            <a:noAutofit/>
          </a:bodyPr>
          <a:lstStyle/>
          <a:p>
            <a:pPr marL="457200" lvl="1" indent="0">
              <a:buNone/>
            </a:pPr>
            <a:r>
              <a:rPr lang="en-US" sz="2400" dirty="0" smtClean="0"/>
              <a:t>”In the beginning God created the heavens and the earth.”</a:t>
            </a:r>
          </a:p>
          <a:p>
            <a:pPr lvl="2"/>
            <a:r>
              <a:rPr lang="en-US" sz="2400" dirty="0" smtClean="0"/>
              <a:t>KJV, NIV, NJB, NLT, NASB, NKJV, REB, RSV</a:t>
            </a:r>
          </a:p>
        </p:txBody>
      </p:sp>
      <p:sp>
        <p:nvSpPr>
          <p:cNvPr id="2" name="Title 1"/>
          <p:cNvSpPr>
            <a:spLocks noGrp="1"/>
          </p:cNvSpPr>
          <p:nvPr>
            <p:ph type="title"/>
          </p:nvPr>
        </p:nvSpPr>
        <p:spPr/>
        <p:txBody>
          <a:bodyPr/>
          <a:lstStyle/>
          <a:p>
            <a:pPr algn="ctr"/>
            <a:r>
              <a:rPr lang="en-US" sz="3600" dirty="0" smtClean="0"/>
              <a:t/>
            </a:r>
            <a:br>
              <a:rPr lang="en-US" sz="3600" dirty="0" smtClean="0"/>
            </a:br>
            <a:r>
              <a:rPr lang="en-US" sz="3600" dirty="0" smtClean="0"/>
              <a:t>Two major translations</a:t>
            </a:r>
            <a:endParaRPr lang="en-US" sz="3600" dirty="0"/>
          </a:p>
        </p:txBody>
      </p:sp>
      <p:sp>
        <p:nvSpPr>
          <p:cNvPr id="4" name="Text Placeholder 3"/>
          <p:cNvSpPr>
            <a:spLocks noGrp="1"/>
          </p:cNvSpPr>
          <p:nvPr>
            <p:ph type="body" idx="1"/>
          </p:nvPr>
        </p:nvSpPr>
        <p:spPr/>
        <p:txBody>
          <a:bodyPr>
            <a:normAutofit/>
          </a:bodyPr>
          <a:lstStyle/>
          <a:p>
            <a:pPr algn="ctr"/>
            <a:r>
              <a:rPr lang="en-US" sz="2800" dirty="0" smtClean="0"/>
              <a:t>Independent Clause</a:t>
            </a:r>
            <a:endParaRPr lang="en-US" sz="2800" dirty="0"/>
          </a:p>
        </p:txBody>
      </p:sp>
      <p:sp>
        <p:nvSpPr>
          <p:cNvPr id="5" name="Text Placeholder 4"/>
          <p:cNvSpPr>
            <a:spLocks noGrp="1"/>
          </p:cNvSpPr>
          <p:nvPr>
            <p:ph type="body" sz="quarter" idx="3"/>
          </p:nvPr>
        </p:nvSpPr>
        <p:spPr/>
        <p:txBody>
          <a:bodyPr>
            <a:normAutofit/>
          </a:bodyPr>
          <a:lstStyle/>
          <a:p>
            <a:pPr algn="ctr"/>
            <a:r>
              <a:rPr lang="en-US" sz="2800" dirty="0" smtClean="0"/>
              <a:t>Dependent Clause</a:t>
            </a:r>
            <a:endParaRPr lang="en-US" sz="2800" dirty="0"/>
          </a:p>
        </p:txBody>
      </p:sp>
      <p:sp>
        <p:nvSpPr>
          <p:cNvPr id="7" name="TextBox 6"/>
          <p:cNvSpPr txBox="1"/>
          <p:nvPr/>
        </p:nvSpPr>
        <p:spPr>
          <a:xfrm>
            <a:off x="2209800" y="6169966"/>
            <a:ext cx="5029200" cy="461665"/>
          </a:xfrm>
          <a:prstGeom prst="rect">
            <a:avLst/>
          </a:prstGeom>
          <a:noFill/>
        </p:spPr>
        <p:txBody>
          <a:bodyPr wrap="square" rtlCol="0">
            <a:spAutoFit/>
          </a:bodyPr>
          <a:lstStyle/>
          <a:p>
            <a:pPr algn="ctr"/>
            <a:r>
              <a:rPr lang="en-US" sz="2400" dirty="0" smtClean="0">
                <a:solidFill>
                  <a:srgbClr val="FFC000"/>
                </a:solidFill>
              </a:rPr>
              <a:t>WHEN</a:t>
            </a:r>
            <a:r>
              <a:rPr lang="en-US" sz="2400" dirty="0" smtClean="0"/>
              <a:t>--Absolute or Relative Beginning?</a:t>
            </a:r>
            <a:endParaRPr lang="en-US" sz="2400" dirty="0"/>
          </a:p>
        </p:txBody>
      </p:sp>
    </p:spTree>
    <p:extLst>
      <p:ext uri="{BB962C8B-B14F-4D97-AF65-F5344CB8AC3E}">
        <p14:creationId xmlns:p14="http://schemas.microsoft.com/office/powerpoint/2010/main" val="7552552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8.3|1.1|1.1|1.1"/>
</p:tagLst>
</file>

<file path=ppt/tags/tag10.xml><?xml version="1.0" encoding="utf-8"?>
<p:tagLst xmlns:a="http://schemas.openxmlformats.org/drawingml/2006/main" xmlns:r="http://schemas.openxmlformats.org/officeDocument/2006/relationships" xmlns:p="http://schemas.openxmlformats.org/presentationml/2006/main">
  <p:tag name="TIMING" val="|5|8"/>
</p:tagLst>
</file>

<file path=ppt/tags/tag11.xml><?xml version="1.0" encoding="utf-8"?>
<p:tagLst xmlns:a="http://schemas.openxmlformats.org/drawingml/2006/main" xmlns:r="http://schemas.openxmlformats.org/officeDocument/2006/relationships" xmlns:p="http://schemas.openxmlformats.org/presentationml/2006/main">
  <p:tag name="TIMING" val="|4.4|3.9"/>
</p:tagLst>
</file>

<file path=ppt/tags/tag12.xml><?xml version="1.0" encoding="utf-8"?>
<p:tagLst xmlns:a="http://schemas.openxmlformats.org/drawingml/2006/main" xmlns:r="http://schemas.openxmlformats.org/officeDocument/2006/relationships" xmlns:p="http://schemas.openxmlformats.org/presentationml/2006/main">
  <p:tag name="TIMING" val="|13.4"/>
</p:tagLst>
</file>

<file path=ppt/tags/tag13.xml><?xml version="1.0" encoding="utf-8"?>
<p:tagLst xmlns:a="http://schemas.openxmlformats.org/drawingml/2006/main" xmlns:r="http://schemas.openxmlformats.org/officeDocument/2006/relationships" xmlns:p="http://schemas.openxmlformats.org/presentationml/2006/main">
  <p:tag name="TIMING" val="|3.6|9.4"/>
</p:tagLst>
</file>

<file path=ppt/tags/tag14.xml><?xml version="1.0" encoding="utf-8"?>
<p:tagLst xmlns:a="http://schemas.openxmlformats.org/drawingml/2006/main" xmlns:r="http://schemas.openxmlformats.org/officeDocument/2006/relationships" xmlns:p="http://schemas.openxmlformats.org/presentationml/2006/main">
  <p:tag name="TIMING" val="|11.5|2.8|2.4|7.5|5.3|6.9|7"/>
</p:tagLst>
</file>

<file path=ppt/tags/tag15.xml><?xml version="1.0" encoding="utf-8"?>
<p:tagLst xmlns:a="http://schemas.openxmlformats.org/drawingml/2006/main" xmlns:r="http://schemas.openxmlformats.org/officeDocument/2006/relationships" xmlns:p="http://schemas.openxmlformats.org/presentationml/2006/main">
  <p:tag name="TIMING" val="|12.4|2.5|5.1|5.5|3|6.1"/>
</p:tagLst>
</file>

<file path=ppt/tags/tag16.xml><?xml version="1.0" encoding="utf-8"?>
<p:tagLst xmlns:a="http://schemas.openxmlformats.org/drawingml/2006/main" xmlns:r="http://schemas.openxmlformats.org/officeDocument/2006/relationships" xmlns:p="http://schemas.openxmlformats.org/presentationml/2006/main">
  <p:tag name="TIMING" val="|16.5|12.3"/>
</p:tagLst>
</file>

<file path=ppt/tags/tag17.xml><?xml version="1.0" encoding="utf-8"?>
<p:tagLst xmlns:a="http://schemas.openxmlformats.org/drawingml/2006/main" xmlns:r="http://schemas.openxmlformats.org/officeDocument/2006/relationships" xmlns:p="http://schemas.openxmlformats.org/presentationml/2006/main">
  <p:tag name="TIMING" val="|10.9|7.2"/>
</p:tagLst>
</file>

<file path=ppt/tags/tag18.xml><?xml version="1.0" encoding="utf-8"?>
<p:tagLst xmlns:a="http://schemas.openxmlformats.org/drawingml/2006/main" xmlns:r="http://schemas.openxmlformats.org/officeDocument/2006/relationships" xmlns:p="http://schemas.openxmlformats.org/presentationml/2006/main">
  <p:tag name="TIMING" val="|12.7"/>
</p:tagLst>
</file>

<file path=ppt/tags/tag19.xml><?xml version="1.0" encoding="utf-8"?>
<p:tagLst xmlns:a="http://schemas.openxmlformats.org/drawingml/2006/main" xmlns:r="http://schemas.openxmlformats.org/officeDocument/2006/relationships" xmlns:p="http://schemas.openxmlformats.org/presentationml/2006/main">
  <p:tag name="TIMING" val="|4.2|9.3"/>
</p:tagLst>
</file>

<file path=ppt/tags/tag2.xml><?xml version="1.0" encoding="utf-8"?>
<p:tagLst xmlns:a="http://schemas.openxmlformats.org/drawingml/2006/main" xmlns:r="http://schemas.openxmlformats.org/officeDocument/2006/relationships" xmlns:p="http://schemas.openxmlformats.org/presentationml/2006/main">
  <p:tag name="TIMING" val="|7.4|9.4"/>
</p:tagLst>
</file>

<file path=ppt/tags/tag20.xml><?xml version="1.0" encoding="utf-8"?>
<p:tagLst xmlns:a="http://schemas.openxmlformats.org/drawingml/2006/main" xmlns:r="http://schemas.openxmlformats.org/officeDocument/2006/relationships" xmlns:p="http://schemas.openxmlformats.org/presentationml/2006/main">
  <p:tag name="TIMING" val="|3.9|3.1"/>
</p:tagLst>
</file>

<file path=ppt/tags/tag21.xml><?xml version="1.0" encoding="utf-8"?>
<p:tagLst xmlns:a="http://schemas.openxmlformats.org/drawingml/2006/main" xmlns:r="http://schemas.openxmlformats.org/officeDocument/2006/relationships" xmlns:p="http://schemas.openxmlformats.org/presentationml/2006/main">
  <p:tag name="TIMING" val="|6|3.2|3.9|5.5"/>
</p:tagLst>
</file>

<file path=ppt/tags/tag22.xml><?xml version="1.0" encoding="utf-8"?>
<p:tagLst xmlns:a="http://schemas.openxmlformats.org/drawingml/2006/main" xmlns:r="http://schemas.openxmlformats.org/officeDocument/2006/relationships" xmlns:p="http://schemas.openxmlformats.org/presentationml/2006/main">
  <p:tag name="TIMING" val="|15.5"/>
</p:tagLst>
</file>

<file path=ppt/tags/tag23.xml><?xml version="1.0" encoding="utf-8"?>
<p:tagLst xmlns:a="http://schemas.openxmlformats.org/drawingml/2006/main" xmlns:r="http://schemas.openxmlformats.org/officeDocument/2006/relationships" xmlns:p="http://schemas.openxmlformats.org/presentationml/2006/main">
  <p:tag name="TIMING" val="|8.5|24|11.3"/>
</p:tagLst>
</file>

<file path=ppt/tags/tag24.xml><?xml version="1.0" encoding="utf-8"?>
<p:tagLst xmlns:a="http://schemas.openxmlformats.org/drawingml/2006/main" xmlns:r="http://schemas.openxmlformats.org/officeDocument/2006/relationships" xmlns:p="http://schemas.openxmlformats.org/presentationml/2006/main">
  <p:tag name="TIMING" val="|7.4"/>
</p:tagLst>
</file>

<file path=ppt/tags/tag3.xml><?xml version="1.0" encoding="utf-8"?>
<p:tagLst xmlns:a="http://schemas.openxmlformats.org/drawingml/2006/main" xmlns:r="http://schemas.openxmlformats.org/officeDocument/2006/relationships" xmlns:p="http://schemas.openxmlformats.org/presentationml/2006/main">
  <p:tag name="TIMING" val="|4.6|5.1|2.4|3.6|5.2|7.2|6.7|5"/>
</p:tagLst>
</file>

<file path=ppt/tags/tag4.xml><?xml version="1.0" encoding="utf-8"?>
<p:tagLst xmlns:a="http://schemas.openxmlformats.org/drawingml/2006/main" xmlns:r="http://schemas.openxmlformats.org/officeDocument/2006/relationships" xmlns:p="http://schemas.openxmlformats.org/presentationml/2006/main">
  <p:tag name="TIMING" val="|8.2"/>
</p:tagLst>
</file>

<file path=ppt/tags/tag5.xml><?xml version="1.0" encoding="utf-8"?>
<p:tagLst xmlns:a="http://schemas.openxmlformats.org/drawingml/2006/main" xmlns:r="http://schemas.openxmlformats.org/officeDocument/2006/relationships" xmlns:p="http://schemas.openxmlformats.org/presentationml/2006/main">
  <p:tag name="TIMING" val="|4.1|11.6"/>
</p:tagLst>
</file>

<file path=ppt/tags/tag6.xml><?xml version="1.0" encoding="utf-8"?>
<p:tagLst xmlns:a="http://schemas.openxmlformats.org/drawingml/2006/main" xmlns:r="http://schemas.openxmlformats.org/officeDocument/2006/relationships" xmlns:p="http://schemas.openxmlformats.org/presentationml/2006/main">
  <p:tag name="TIMING" val="|3.7|10.7|7"/>
</p:tagLst>
</file>

<file path=ppt/tags/tag7.xml><?xml version="1.0" encoding="utf-8"?>
<p:tagLst xmlns:a="http://schemas.openxmlformats.org/drawingml/2006/main" xmlns:r="http://schemas.openxmlformats.org/officeDocument/2006/relationships" xmlns:p="http://schemas.openxmlformats.org/presentationml/2006/main">
  <p:tag name="TIMING" val="|5.4|8.5|6.3"/>
</p:tagLst>
</file>

<file path=ppt/tags/tag8.xml><?xml version="1.0" encoding="utf-8"?>
<p:tagLst xmlns:a="http://schemas.openxmlformats.org/drawingml/2006/main" xmlns:r="http://schemas.openxmlformats.org/officeDocument/2006/relationships" xmlns:p="http://schemas.openxmlformats.org/presentationml/2006/main">
  <p:tag name="TIMING" val="|15.4"/>
</p:tagLst>
</file>

<file path=ppt/tags/tag9.xml><?xml version="1.0" encoding="utf-8"?>
<p:tagLst xmlns:a="http://schemas.openxmlformats.org/drawingml/2006/main" xmlns:r="http://schemas.openxmlformats.org/officeDocument/2006/relationships" xmlns:p="http://schemas.openxmlformats.org/presentationml/2006/main">
  <p:tag name="TIMING" val="|11.6"/>
</p:tagLst>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36052</TotalTime>
  <Words>7038</Words>
  <Application>Microsoft Office PowerPoint</Application>
  <PresentationFormat>On-screen Show (4:3)</PresentationFormat>
  <Paragraphs>599</Paragraphs>
  <Slides>80</Slides>
  <Notes>79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80</vt:i4>
      </vt:variant>
    </vt:vector>
  </HeadingPairs>
  <TitlesOfParts>
    <vt:vector size="84" baseType="lpstr">
      <vt:lpstr>Arial</vt:lpstr>
      <vt:lpstr>Arial Narrow</vt:lpstr>
      <vt:lpstr>Calibri</vt:lpstr>
      <vt:lpstr>Horizon</vt:lpstr>
      <vt:lpstr>The Biblical Account of Origins Journal of the Adventist Theological Society 14/1 (Spring 2003) 4-43</vt:lpstr>
      <vt:lpstr>basic elements in the biblical account</vt:lpstr>
      <vt:lpstr>When     who     how     what</vt:lpstr>
      <vt:lpstr>When     who     how     what</vt:lpstr>
      <vt:lpstr>When     who     how     what</vt:lpstr>
      <vt:lpstr> Two major translations</vt:lpstr>
      <vt:lpstr> Two major translations</vt:lpstr>
      <vt:lpstr> Two major translations</vt:lpstr>
      <vt:lpstr> Two major translations</vt:lpstr>
      <vt:lpstr>Two major translations</vt:lpstr>
      <vt:lpstr>importance</vt:lpstr>
      <vt:lpstr> Evidence for independent clause</vt:lpstr>
      <vt:lpstr> Evidence for independent clause</vt:lpstr>
      <vt:lpstr> Evidence for independent clause</vt:lpstr>
      <vt:lpstr> Evidence for independent clause</vt:lpstr>
      <vt:lpstr> Evidence for independent clause</vt:lpstr>
      <vt:lpstr> Conclusion—absolute beginning</vt:lpstr>
      <vt:lpstr>When     who     how     what</vt:lpstr>
      <vt:lpstr>When     who     how     what</vt:lpstr>
      <vt:lpstr>  importance</vt:lpstr>
      <vt:lpstr> Evidence for literal beginning</vt:lpstr>
      <vt:lpstr> Evidence for literal beginning</vt:lpstr>
      <vt:lpstr> Evidence for literal beginning</vt:lpstr>
      <vt:lpstr> Evidence for literal beginning</vt:lpstr>
      <vt:lpstr> Evidence for literal beginning</vt:lpstr>
      <vt:lpstr> Evidence for literal beginning</vt:lpstr>
      <vt:lpstr> Evidence for literal beginning</vt:lpstr>
      <vt:lpstr> Evidence for literal beginning</vt:lpstr>
      <vt:lpstr> Conclusion—literal</vt:lpstr>
      <vt:lpstr>PowerPoint Presentation</vt:lpstr>
      <vt:lpstr>literal</vt:lpstr>
      <vt:lpstr>literal</vt:lpstr>
      <vt:lpstr>PowerPoint Presentation</vt:lpstr>
      <vt:lpstr>When     who     how     what</vt:lpstr>
      <vt:lpstr>When     who     how     what</vt:lpstr>
      <vt:lpstr>Active gap theory</vt:lpstr>
      <vt:lpstr> Active gap theory</vt:lpstr>
      <vt:lpstr> Initial “unformed-unfilled” view</vt:lpstr>
      <vt:lpstr> Conclusion--initial unformed unfilled</vt:lpstr>
      <vt:lpstr>when was the absolute beginning?</vt:lpstr>
      <vt:lpstr>Evidence for  passive gap</vt:lpstr>
      <vt:lpstr>Evidence for  passive gap</vt:lpstr>
      <vt:lpstr>Evidence for  passive gap</vt:lpstr>
      <vt:lpstr>Evidence for  passive gap</vt:lpstr>
      <vt:lpstr>Evidence for  passive gap</vt:lpstr>
      <vt:lpstr>Evidence for  passive gap</vt:lpstr>
      <vt:lpstr>either option possible</vt:lpstr>
      <vt:lpstr>When     who     how     what</vt:lpstr>
      <vt:lpstr>When     who     how     what</vt:lpstr>
      <vt:lpstr> Evidence for recent beginning</vt:lpstr>
      <vt:lpstr> Evidence for recent beginning</vt:lpstr>
      <vt:lpstr> Evidence for recent beginning</vt:lpstr>
      <vt:lpstr> Evidence for recent beginning</vt:lpstr>
      <vt:lpstr>When     who     how     what</vt:lpstr>
      <vt:lpstr>two names for god</vt:lpstr>
      <vt:lpstr>notice</vt:lpstr>
      <vt:lpstr>notice</vt:lpstr>
      <vt:lpstr>When     who     how     what</vt:lpstr>
      <vt:lpstr>divinely</vt:lpstr>
      <vt:lpstr>divinely</vt:lpstr>
      <vt:lpstr>As a polemic</vt:lpstr>
      <vt:lpstr> dramatically and aesthetically</vt:lpstr>
      <vt:lpstr> dramatically and aesthetically</vt:lpstr>
      <vt:lpstr> dramatically and aesthetically</vt:lpstr>
      <vt:lpstr> dramatically and aesthetically</vt:lpstr>
      <vt:lpstr> dramatically and aesthetically</vt:lpstr>
      <vt:lpstr> dramatically and aesthetically</vt:lpstr>
      <vt:lpstr> dramatically and aesthetically</vt:lpstr>
      <vt:lpstr>When     who     how     what</vt:lpstr>
      <vt:lpstr> “the heavens and the earth”</vt:lpstr>
      <vt:lpstr>Dyad or triad?</vt:lpstr>
      <vt:lpstr>Dyad or triad?</vt:lpstr>
      <vt:lpstr> the universe</vt:lpstr>
      <vt:lpstr> heaven, earth, and sea</vt:lpstr>
      <vt:lpstr> lights</vt:lpstr>
      <vt:lpstr> the universe</vt:lpstr>
      <vt:lpstr>Other issues</vt:lpstr>
      <vt:lpstr>two different accounts?</vt:lpstr>
      <vt:lpstr>Death/predation before sin?</vt:lpstr>
      <vt:lpstr>The Biblical Account of Origins Journal of the Adventist Theological Society 14/1 (Spring 2003) 4-43</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Carol Raney</dc:creator>
  <cp:lastModifiedBy>Carol Raney</cp:lastModifiedBy>
  <cp:revision>140</cp:revision>
  <dcterms:created xsi:type="dcterms:W3CDTF">2012-09-19T23:33:47Z</dcterms:created>
  <dcterms:modified xsi:type="dcterms:W3CDTF">2017-01-31T18:48:29Z</dcterms:modified>
</cp:coreProperties>
</file>