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tags/tag3.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4.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5.xml" ContentType="application/vnd.openxmlformats-officedocument.presentationml.tags+xml"/>
  <Override PartName="/ppt/notesSlides/notesSlide15.xml" ContentType="application/vnd.openxmlformats-officedocument.presentationml.notesSlide+xml"/>
  <Override PartName="/ppt/tags/tag6.xml" ContentType="application/vnd.openxmlformats-officedocument.presentationml.tags+xml"/>
  <Override PartName="/ppt/notesSlides/notesSlide16.xml" ContentType="application/vnd.openxmlformats-officedocument.presentationml.notesSlide+xml"/>
  <Override PartName="/ppt/tags/tag7.xml" ContentType="application/vnd.openxmlformats-officedocument.presentationml.tags+xml"/>
  <Override PartName="/ppt/notesSlides/notesSlide17.xml" ContentType="application/vnd.openxmlformats-officedocument.presentationml.notesSlide+xml"/>
  <Override PartName="/ppt/tags/tag8.xml" ContentType="application/vnd.openxmlformats-officedocument.presentationml.tags+xml"/>
  <Override PartName="/ppt/notesSlides/notesSlide18.xml" ContentType="application/vnd.openxmlformats-officedocument.presentationml.notesSlide+xml"/>
  <Override PartName="/ppt/tags/tag9.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10.xml" ContentType="application/vnd.openxmlformats-officedocument.presentationml.tags+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tags/tag11.xml" ContentType="application/vnd.openxmlformats-officedocument.presentationml.tags+xml"/>
  <Override PartName="/ppt/notesSlides/notesSlide29.xml" ContentType="application/vnd.openxmlformats-officedocument.presentationml.notesSlide+xml"/>
  <Override PartName="/ppt/tags/tag12.xml" ContentType="application/vnd.openxmlformats-officedocument.presentationml.tags+xml"/>
  <Override PartName="/ppt/notesSlides/notesSlide30.xml" ContentType="application/vnd.openxmlformats-officedocument.presentationml.notesSlide+xml"/>
  <Override PartName="/ppt/tags/tag13.xml" ContentType="application/vnd.openxmlformats-officedocument.presentationml.tags+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tags/tag14.xml" ContentType="application/vnd.openxmlformats-officedocument.presentationml.tags+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tags/tag15.xml" ContentType="application/vnd.openxmlformats-officedocument.presentationml.tags+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50"/>
  </p:notesMasterIdLst>
  <p:sldIdLst>
    <p:sldId id="256" r:id="rId2"/>
    <p:sldId id="257" r:id="rId3"/>
    <p:sldId id="338" r:id="rId4"/>
    <p:sldId id="339" r:id="rId5"/>
    <p:sldId id="346" r:id="rId6"/>
    <p:sldId id="259" r:id="rId7"/>
    <p:sldId id="288" r:id="rId8"/>
    <p:sldId id="261" r:id="rId9"/>
    <p:sldId id="340" r:id="rId10"/>
    <p:sldId id="337" r:id="rId11"/>
    <p:sldId id="368" r:id="rId12"/>
    <p:sldId id="275" r:id="rId13"/>
    <p:sldId id="342" r:id="rId14"/>
    <p:sldId id="343" r:id="rId15"/>
    <p:sldId id="276" r:id="rId16"/>
    <p:sldId id="302" r:id="rId17"/>
    <p:sldId id="304" r:id="rId18"/>
    <p:sldId id="279" r:id="rId19"/>
    <p:sldId id="307" r:id="rId20"/>
    <p:sldId id="352" r:id="rId21"/>
    <p:sldId id="281" r:id="rId22"/>
    <p:sldId id="350" r:id="rId23"/>
    <p:sldId id="305" r:id="rId24"/>
    <p:sldId id="353" r:id="rId25"/>
    <p:sldId id="366" r:id="rId26"/>
    <p:sldId id="354" r:id="rId27"/>
    <p:sldId id="287" r:id="rId28"/>
    <p:sldId id="355" r:id="rId29"/>
    <p:sldId id="286" r:id="rId30"/>
    <p:sldId id="311" r:id="rId31"/>
    <p:sldId id="356" r:id="rId32"/>
    <p:sldId id="357" r:id="rId33"/>
    <p:sldId id="312" r:id="rId34"/>
    <p:sldId id="329" r:id="rId35"/>
    <p:sldId id="314" r:id="rId36"/>
    <p:sldId id="315" r:id="rId37"/>
    <p:sldId id="358" r:id="rId38"/>
    <p:sldId id="359" r:id="rId39"/>
    <p:sldId id="360" r:id="rId40"/>
    <p:sldId id="361" r:id="rId41"/>
    <p:sldId id="362" r:id="rId42"/>
    <p:sldId id="363" r:id="rId43"/>
    <p:sldId id="364" r:id="rId44"/>
    <p:sldId id="321" r:id="rId45"/>
    <p:sldId id="332" r:id="rId46"/>
    <p:sldId id="320" r:id="rId47"/>
    <p:sldId id="322" r:id="rId48"/>
    <p:sldId id="367"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662" autoAdjust="0"/>
    <p:restoredTop sz="73378" autoAdjust="0"/>
  </p:normalViewPr>
  <p:slideViewPr>
    <p:cSldViewPr>
      <p:cViewPr>
        <p:scale>
          <a:sx n="50" d="100"/>
          <a:sy n="50" d="100"/>
        </p:scale>
        <p:origin x="1315" y="1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0F6FA2-36A7-4539-B2B3-CA5805E55486}" type="datetimeFigureOut">
              <a:rPr lang="en-US" smtClean="0"/>
              <a:t>1/31/2017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3A9DC2-3A6E-4843-A7FE-5267D721F7EE}" type="slidenum">
              <a:rPr lang="en-US" smtClean="0"/>
              <a:t>‹#›</a:t>
            </a:fld>
            <a:endParaRPr lang="en-US"/>
          </a:p>
        </p:txBody>
      </p:sp>
    </p:spTree>
    <p:extLst>
      <p:ext uri="{BB962C8B-B14F-4D97-AF65-F5344CB8AC3E}">
        <p14:creationId xmlns:p14="http://schemas.microsoft.com/office/powerpoint/2010/main" val="2807402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Biblical Account of Origins, by Richard M. Davidson</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a:t>
            </a:fld>
            <a:endParaRPr lang="en-US"/>
          </a:p>
        </p:txBody>
      </p:sp>
    </p:spTree>
    <p:extLst>
      <p:ext uri="{BB962C8B-B14F-4D97-AF65-F5344CB8AC3E}">
        <p14:creationId xmlns:p14="http://schemas.microsoft.com/office/powerpoint/2010/main" val="1557160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asks whether the Genesis account of creation is meant to be taken literally or not.</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10</a:t>
            </a:fld>
            <a:endParaRPr lang="en-US"/>
          </a:p>
        </p:txBody>
      </p:sp>
    </p:spTree>
    <p:extLst>
      <p:ext uri="{BB962C8B-B14F-4D97-AF65-F5344CB8AC3E}">
        <p14:creationId xmlns:p14="http://schemas.microsoft.com/office/powerpoint/2010/main" val="6901096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Because of the literary genre of Genesis 1-11, the literary structure of the book of Genesis, the temporal terms “evening and morning,” and the interpretation of the Genesis account by Jesus and the biblical writers…</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11</a:t>
            </a:fld>
            <a:endParaRPr lang="en-US"/>
          </a:p>
        </p:txBody>
      </p:sp>
    </p:spTree>
    <p:extLst>
      <p:ext uri="{BB962C8B-B14F-4D97-AF65-F5344CB8AC3E}">
        <p14:creationId xmlns:p14="http://schemas.microsoft.com/office/powerpoint/2010/main" val="17310895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author reaches this conclusion:  Based upon the testimony of the Genesis account and later intertextual allusions to this account, I must join the host of scholars, ancient and modern—both critical and evangelical—who affirm the literal, historical nature of Genesis 1 and 2, with a literal creation week consisting of six historical, contiguous, creative, natural twenty-four-hour days, followed immediately by a literal twenty-four-hour seventh day, during which God rested, blessing and sanctifying the Sabbath as a memorial of creation.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D3A9DC2-3A6E-4843-A7FE-5267D721F7EE}" type="slidenum">
              <a:rPr lang="en-US" smtClean="0"/>
              <a:t>12</a:t>
            </a:fld>
            <a:endParaRPr lang="en-US"/>
          </a:p>
        </p:txBody>
      </p:sp>
    </p:spTree>
    <p:extLst>
      <p:ext uri="{BB962C8B-B14F-4D97-AF65-F5344CB8AC3E}">
        <p14:creationId xmlns:p14="http://schemas.microsoft.com/office/powerpoint/2010/main" val="18224300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third “when” question…</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13</a:t>
            </a:fld>
            <a:endParaRPr lang="en-US"/>
          </a:p>
        </p:txBody>
      </p:sp>
    </p:spTree>
    <p:extLst>
      <p:ext uri="{BB962C8B-B14F-4D97-AF65-F5344CB8AC3E}">
        <p14:creationId xmlns:p14="http://schemas.microsoft.com/office/powerpoint/2010/main" val="24955202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deals with whether there were multiple beginnings or only a single beginning.  In other words, is there some kind of time gap at the beginning of Genesis?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D3A9DC2-3A6E-4843-A7FE-5267D721F7EE}" type="slidenum">
              <a:rPr lang="en-US" smtClean="0"/>
              <a:t>14</a:t>
            </a:fld>
            <a:endParaRPr lang="en-US"/>
          </a:p>
        </p:txBody>
      </p:sp>
    </p:spTree>
    <p:extLst>
      <p:ext uri="{BB962C8B-B14F-4D97-AF65-F5344CB8AC3E}">
        <p14:creationId xmlns:p14="http://schemas.microsoft.com/office/powerpoint/2010/main" val="9727968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Translating Genesis 1:2 as “the earth </a:t>
            </a:r>
            <a:r>
              <a:rPr lang="en-US" sz="1200" i="1" kern="1200" dirty="0" smtClean="0">
                <a:solidFill>
                  <a:schemeClr val="tx1"/>
                </a:solidFill>
                <a:effectLst/>
                <a:latin typeface="+mn-lt"/>
                <a:ea typeface="+mn-ea"/>
                <a:cs typeface="+mn-cs"/>
              </a:rPr>
              <a:t>became</a:t>
            </a:r>
            <a:r>
              <a:rPr lang="en-US" sz="1200" kern="1200" dirty="0" smtClean="0">
                <a:solidFill>
                  <a:schemeClr val="tx1"/>
                </a:solidFill>
                <a:effectLst/>
                <a:latin typeface="+mn-lt"/>
                <a:ea typeface="+mn-ea"/>
                <a:cs typeface="+mn-cs"/>
              </a:rPr>
              <a:t> without form and void” has produced the active gap theory which suggests that Satan ruled a perfect creation here before his rebellion. / According to this idea, the chaotic state described in verse 2 happened as a result of experimentation by Satan or judgment by God because of Satan’s rebellion. </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15</a:t>
            </a:fld>
            <a:endParaRPr lang="en-US"/>
          </a:p>
        </p:txBody>
      </p:sp>
    </p:spTree>
    <p:extLst>
      <p:ext uri="{BB962C8B-B14F-4D97-AF65-F5344CB8AC3E}">
        <p14:creationId xmlns:p14="http://schemas.microsoft.com/office/powerpoint/2010/main" val="40454488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theory flounders purely on grammatical grounds./  According to the laws of Hebrew grammar, one must translate “the earth </a:t>
            </a:r>
            <a:r>
              <a:rPr lang="en-US" sz="1200" i="1" kern="1200" dirty="0" smtClean="0">
                <a:solidFill>
                  <a:schemeClr val="tx1"/>
                </a:solidFill>
                <a:effectLst/>
                <a:latin typeface="+mn-lt"/>
                <a:ea typeface="+mn-ea"/>
                <a:cs typeface="+mn-cs"/>
              </a:rPr>
              <a:t>was</a:t>
            </a:r>
            <a:r>
              <a:rPr lang="en-US" sz="1200" kern="1200" dirty="0" smtClean="0">
                <a:solidFill>
                  <a:schemeClr val="tx1"/>
                </a:solidFill>
                <a:effectLst/>
                <a:latin typeface="+mn-lt"/>
                <a:ea typeface="+mn-ea"/>
                <a:cs typeface="+mn-cs"/>
              </a:rPr>
              <a:t> unformed and unfilled,” not “the earth </a:t>
            </a:r>
            <a:r>
              <a:rPr lang="en-US" sz="1200" i="1" kern="1200" dirty="0" smtClean="0">
                <a:solidFill>
                  <a:schemeClr val="tx1"/>
                </a:solidFill>
                <a:effectLst/>
                <a:latin typeface="+mn-lt"/>
                <a:ea typeface="+mn-ea"/>
                <a:cs typeface="+mn-cs"/>
              </a:rPr>
              <a:t>became</a:t>
            </a:r>
            <a:r>
              <a:rPr lang="en-US" sz="1200" kern="1200" dirty="0" smtClean="0">
                <a:solidFill>
                  <a:schemeClr val="tx1"/>
                </a:solidFill>
                <a:effectLst/>
                <a:latin typeface="+mn-lt"/>
                <a:ea typeface="+mn-ea"/>
                <a:cs typeface="+mn-cs"/>
              </a:rPr>
              <a:t> unformed and unfilled.”/ Hebrew grammar leaves no room for the active gap theory.</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16</a:t>
            </a:fld>
            <a:endParaRPr lang="en-US"/>
          </a:p>
        </p:txBody>
      </p:sp>
    </p:spTree>
    <p:extLst>
      <p:ext uri="{BB962C8B-B14F-4D97-AF65-F5344CB8AC3E}">
        <p14:creationId xmlns:p14="http://schemas.microsoft.com/office/powerpoint/2010/main" val="26199387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author concurs with the traditional </a:t>
            </a:r>
            <a:r>
              <a:rPr lang="en-US" sz="1200" i="1" kern="1200" dirty="0" smtClean="0">
                <a:solidFill>
                  <a:schemeClr val="tx1"/>
                </a:solidFill>
                <a:effectLst/>
                <a:latin typeface="+mn-lt"/>
                <a:ea typeface="+mn-ea"/>
                <a:cs typeface="+mn-cs"/>
              </a:rPr>
              <a:t>initial “unformed-unfilled” view</a:t>
            </a:r>
            <a:r>
              <a:rPr lang="en-US" sz="1200" kern="1200" dirty="0" smtClean="0">
                <a:solidFill>
                  <a:schemeClr val="tx1"/>
                </a:solidFill>
                <a:effectLst/>
                <a:latin typeface="+mn-lt"/>
                <a:ea typeface="+mn-ea"/>
                <a:cs typeface="+mn-cs"/>
              </a:rPr>
              <a:t> which declares that God created “the heavens and earth” out of nothing at the time of their absolute beginning because it is the only interpretation that cohesively follows the natural flow of the verses, without contradiction or omission of any element of the text.</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God is before all creation /</a:t>
            </a:r>
          </a:p>
          <a:p>
            <a:pPr lvl="0"/>
            <a:r>
              <a:rPr lang="en-US" sz="1200" kern="1200" dirty="0" smtClean="0">
                <a:solidFill>
                  <a:schemeClr val="tx1"/>
                </a:solidFill>
                <a:effectLst/>
                <a:latin typeface="+mn-lt"/>
                <a:ea typeface="+mn-ea"/>
                <a:cs typeface="+mn-cs"/>
              </a:rPr>
              <a:t>There is an absolute beginning of time  /</a:t>
            </a:r>
          </a:p>
          <a:p>
            <a:pPr lvl="0"/>
            <a:r>
              <a:rPr lang="en-US" sz="1200" kern="1200" dirty="0" smtClean="0">
                <a:solidFill>
                  <a:schemeClr val="tx1"/>
                </a:solidFill>
                <a:effectLst/>
                <a:latin typeface="+mn-lt"/>
                <a:ea typeface="+mn-ea"/>
                <a:cs typeface="+mn-cs"/>
              </a:rPr>
              <a:t>When God creates the heavens and earth,  at least the earth is at first unformed and unfilled/</a:t>
            </a:r>
          </a:p>
          <a:p>
            <a:pPr lvl="0"/>
            <a:r>
              <a:rPr lang="en-US" sz="1200" kern="1200" dirty="0" smtClean="0">
                <a:solidFill>
                  <a:schemeClr val="tx1"/>
                </a:solidFill>
                <a:effectLst/>
                <a:latin typeface="+mn-lt"/>
                <a:ea typeface="+mn-ea"/>
                <a:cs typeface="+mn-cs"/>
              </a:rPr>
              <a:t>God forms and fills the earth in six successive, literal, 24-hour days </a:t>
            </a:r>
          </a:p>
          <a:p>
            <a:pPr lvl="0"/>
            <a:r>
              <a:rPr lang="en-US" sz="1200" kern="1200" dirty="0" smtClean="0">
                <a:solidFill>
                  <a:schemeClr val="tx1"/>
                </a:solidFill>
                <a:effectLst/>
                <a:latin typeface="+mn-lt"/>
                <a:ea typeface="+mn-ea"/>
                <a:cs typeface="+mn-cs"/>
              </a:rPr>
              <a:t>And rests on the seventh day, blessing and sanctifying it as a memorial of creation </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17</a:t>
            </a:fld>
            <a:endParaRPr lang="en-US"/>
          </a:p>
        </p:txBody>
      </p:sp>
    </p:spTree>
    <p:extLst>
      <p:ext uri="{BB962C8B-B14F-4D97-AF65-F5344CB8AC3E}">
        <p14:creationId xmlns:p14="http://schemas.microsoft.com/office/powerpoint/2010/main" val="1169293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is one crucial aspect in this creation process about which it may not be possible to be dogmatic—</a:t>
            </a:r>
            <a:r>
              <a:rPr lang="en-US" sz="1200" i="1" kern="1200" dirty="0" smtClean="0">
                <a:solidFill>
                  <a:schemeClr val="tx1"/>
                </a:solidFill>
                <a:effectLst/>
                <a:latin typeface="+mn-lt"/>
                <a:ea typeface="+mn-ea"/>
                <a:cs typeface="+mn-cs"/>
              </a:rPr>
              <a:t>when</a:t>
            </a:r>
            <a:r>
              <a:rPr lang="en-US" sz="1200" kern="1200" dirty="0" smtClean="0">
                <a:solidFill>
                  <a:schemeClr val="tx1"/>
                </a:solidFill>
                <a:effectLst/>
                <a:latin typeface="+mn-lt"/>
                <a:ea typeface="+mn-ea"/>
                <a:cs typeface="+mn-cs"/>
              </a:rPr>
              <a:t> the absolute beginning of the heavens and earth in v. 1 occurred. / The “no gap” interpretation / sees vv. 1-2 all as part of the first day of the seven-day creation week. / The raw materials described in Genesis 1:1-2 were created on the first day. / The “passive gap” interpretation / says that verses 1-2 go together but are separated from verse 3 by gap of time. / The raw materials were created before—perhaps long before—the seven-day creation week.  Both believe God was before any matter.  The only question is </a:t>
            </a:r>
            <a:r>
              <a:rPr lang="en-US" sz="1200" i="1" kern="1200" dirty="0" smtClean="0">
                <a:solidFill>
                  <a:schemeClr val="tx1"/>
                </a:solidFill>
                <a:effectLst/>
                <a:latin typeface="+mn-lt"/>
                <a:ea typeface="+mn-ea"/>
                <a:cs typeface="+mn-cs"/>
              </a:rPr>
              <a:t>when</a:t>
            </a:r>
            <a:r>
              <a:rPr lang="en-US" sz="1200" kern="1200" dirty="0" smtClean="0">
                <a:solidFill>
                  <a:schemeClr val="tx1"/>
                </a:solidFill>
                <a:effectLst/>
                <a:latin typeface="+mn-lt"/>
                <a:ea typeface="+mn-ea"/>
                <a:cs typeface="+mn-cs"/>
              </a:rPr>
              <a:t> the absolute beginning occurred.</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18</a:t>
            </a:fld>
            <a:endParaRPr lang="en-US"/>
          </a:p>
        </p:txBody>
      </p:sp>
    </p:spTree>
    <p:extLst>
      <p:ext uri="{BB962C8B-B14F-4D97-AF65-F5344CB8AC3E}">
        <p14:creationId xmlns:p14="http://schemas.microsoft.com/office/powerpoint/2010/main" val="40949044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author prefers the passive gap interpretation for several reasons: / the beginning and ending pattern of each creation day,</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19</a:t>
            </a:fld>
            <a:endParaRPr lang="en-US"/>
          </a:p>
        </p:txBody>
      </p:sp>
    </p:spTree>
    <p:extLst>
      <p:ext uri="{BB962C8B-B14F-4D97-AF65-F5344CB8AC3E}">
        <p14:creationId xmlns:p14="http://schemas.microsoft.com/office/powerpoint/2010/main" val="2689953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Dr. Davidson’s article discusses the when, Who, how, and what of origins </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a:t>
            </a:fld>
            <a:endParaRPr lang="en-US"/>
          </a:p>
        </p:txBody>
      </p:sp>
    </p:spTree>
    <p:extLst>
      <p:ext uri="{BB962C8B-B14F-4D97-AF65-F5344CB8AC3E}">
        <p14:creationId xmlns:p14="http://schemas.microsoft.com/office/powerpoint/2010/main" val="7247235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difference between the dyad “heavens and earth” and the triad “heaven, earth, and sea”</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20</a:t>
            </a:fld>
            <a:endParaRPr lang="en-US"/>
          </a:p>
        </p:txBody>
      </p:sp>
    </p:spTree>
    <p:extLst>
      <p:ext uri="{BB962C8B-B14F-4D97-AF65-F5344CB8AC3E}">
        <p14:creationId xmlns:p14="http://schemas.microsoft.com/office/powerpoint/2010/main" val="27053834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Hebrew word for beginning, which refers to a period or duration of time which falls before a series of events,</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21</a:t>
            </a:fld>
            <a:endParaRPr lang="en-US"/>
          </a:p>
        </p:txBody>
      </p:sp>
    </p:spTree>
    <p:extLst>
      <p:ext uri="{BB962C8B-B14F-4D97-AF65-F5344CB8AC3E}">
        <p14:creationId xmlns:p14="http://schemas.microsoft.com/office/powerpoint/2010/main" val="12609993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God’s creation by differentiating or separating previously-created materials, and the two-stage creation process from raw material described in Genesis 2.</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22</a:t>
            </a:fld>
            <a:endParaRPr lang="en-US"/>
          </a:p>
        </p:txBody>
      </p:sp>
    </p:spTree>
    <p:extLst>
      <p:ext uri="{BB962C8B-B14F-4D97-AF65-F5344CB8AC3E}">
        <p14:creationId xmlns:p14="http://schemas.microsoft.com/office/powerpoint/2010/main" val="40704114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While the author prefers the passive gap theory, he acknowledges a possible openness of Genesis 1:1-2 that allows for either option.</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23</a:t>
            </a:fld>
            <a:endParaRPr lang="en-US"/>
          </a:p>
        </p:txBody>
      </p:sp>
    </p:spTree>
    <p:extLst>
      <p:ext uri="{BB962C8B-B14F-4D97-AF65-F5344CB8AC3E}">
        <p14:creationId xmlns:p14="http://schemas.microsoft.com/office/powerpoint/2010/main" val="9167775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final “when” question…</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24</a:t>
            </a:fld>
            <a:endParaRPr lang="en-US"/>
          </a:p>
        </p:txBody>
      </p:sp>
    </p:spTree>
    <p:extLst>
      <p:ext uri="{BB962C8B-B14F-4D97-AF65-F5344CB8AC3E}">
        <p14:creationId xmlns:p14="http://schemas.microsoft.com/office/powerpoint/2010/main" val="37367257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asks whether the beginning was recent or remote—in other words, thousands or millions of years ago.</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25</a:t>
            </a:fld>
            <a:endParaRPr lang="en-US"/>
          </a:p>
        </p:txBody>
      </p:sp>
    </p:spTree>
    <p:extLst>
      <p:ext uri="{BB962C8B-B14F-4D97-AF65-F5344CB8AC3E}">
        <p14:creationId xmlns:p14="http://schemas.microsoft.com/office/powerpoint/2010/main" val="26982116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Chronogenealogies of Genesis 5 and 11 give us a continuous record from Adam to Abraham, / using the word “begat” which in the OT always refers to direct physical offspring.  / Scripture is also clear that from Abraham to the present is approximately 4000 years. / While the date cannot be calculated exactly, according to Scripture, the six-day creation week occurred </a:t>
            </a:r>
            <a:r>
              <a:rPr lang="en-US" sz="1200" i="1" kern="1200" dirty="0" smtClean="0">
                <a:solidFill>
                  <a:schemeClr val="tx1"/>
                </a:solidFill>
                <a:effectLst/>
                <a:latin typeface="+mn-lt"/>
                <a:ea typeface="+mn-ea"/>
                <a:cs typeface="+mn-cs"/>
              </a:rPr>
              <a:t>recently</a:t>
            </a:r>
            <a:r>
              <a:rPr lang="en-US" sz="1200" kern="1200" dirty="0" smtClean="0">
                <a:solidFill>
                  <a:schemeClr val="tx1"/>
                </a:solidFill>
                <a:effectLst/>
                <a:latin typeface="+mn-lt"/>
                <a:ea typeface="+mn-ea"/>
                <a:cs typeface="+mn-cs"/>
              </a:rPr>
              <a:t>, a few thousand years ago—not hundreds of thousands or millions or billions of years ago.</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26</a:t>
            </a:fld>
            <a:endParaRPr lang="en-US"/>
          </a:p>
        </p:txBody>
      </p:sp>
    </p:spTree>
    <p:extLst>
      <p:ext uri="{BB962C8B-B14F-4D97-AF65-F5344CB8AC3E}">
        <p14:creationId xmlns:p14="http://schemas.microsoft.com/office/powerpoint/2010/main" val="9966381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final piece of evidence offered in favor of a recent beginning is the character of God.  It is totally out of character with the God of the Bible to allow a history of cruelty and pain to go on for long periods of time when it would serve no purpose in the cosmic controversy against Satan.  The genealogies are a window into the heart of a loving, compassionate God.</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27</a:t>
            </a:fld>
            <a:endParaRPr lang="en-US"/>
          </a:p>
        </p:txBody>
      </p:sp>
    </p:spTree>
    <p:extLst>
      <p:ext uri="{BB962C8B-B14F-4D97-AF65-F5344CB8AC3E}">
        <p14:creationId xmlns:p14="http://schemas.microsoft.com/office/powerpoint/2010/main" val="8659326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After dealing with several “when” questions, the author moves to the “who” of creation. </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28</a:t>
            </a:fld>
            <a:endParaRPr lang="en-US"/>
          </a:p>
        </p:txBody>
      </p:sp>
    </p:spTree>
    <p:extLst>
      <p:ext uri="{BB962C8B-B14F-4D97-AF65-F5344CB8AC3E}">
        <p14:creationId xmlns:p14="http://schemas.microsoft.com/office/powerpoint/2010/main" val="24482910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Two different names for God appear in the creation accounts. / In Genesis 1 the name Elohim—the generic name for an all-powerful God—is used to emphasize His transcendence.  / In Genesis 2, God’s covenant name, Yahweh, is used to emphasize that He is a personal God who enters into intimate relationship with His creatures.  Only the Judeo-Christian God is both infinite and personal. </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29</a:t>
            </a:fld>
            <a:endParaRPr lang="en-US"/>
          </a:p>
        </p:txBody>
      </p:sp>
    </p:spTree>
    <p:extLst>
      <p:ext uri="{BB962C8B-B14F-4D97-AF65-F5344CB8AC3E}">
        <p14:creationId xmlns:p14="http://schemas.microsoft.com/office/powerpoint/2010/main" val="2761817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Focusing especially on the “when” questions</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a:t>
            </a:fld>
            <a:endParaRPr lang="en-US"/>
          </a:p>
        </p:txBody>
      </p:sp>
    </p:spTree>
    <p:extLst>
      <p:ext uri="{BB962C8B-B14F-4D97-AF65-F5344CB8AC3E}">
        <p14:creationId xmlns:p14="http://schemas.microsoft.com/office/powerpoint/2010/main" val="17679861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Notice that no proof of God is provided./ God is the ultimate foundation of reality./</a:t>
            </a:r>
          </a:p>
          <a:p>
            <a:r>
              <a:rPr lang="en-US" sz="1200" kern="1200" dirty="0" smtClean="0">
                <a:solidFill>
                  <a:schemeClr val="tx1"/>
                </a:solidFill>
                <a:effectLst/>
                <a:latin typeface="+mn-lt"/>
                <a:ea typeface="+mn-ea"/>
                <a:cs typeface="+mn-cs"/>
              </a:rPr>
              <a:t>The creation account provides a polemic against the polytheism, moral decadence, rivalry, mortality, and pantheism of the ancient near eastern gods.</a:t>
            </a:r>
          </a:p>
        </p:txBody>
      </p:sp>
      <p:sp>
        <p:nvSpPr>
          <p:cNvPr id="4" name="Slide Number Placeholder 3"/>
          <p:cNvSpPr>
            <a:spLocks noGrp="1"/>
          </p:cNvSpPr>
          <p:nvPr>
            <p:ph type="sldNum" sz="quarter" idx="10"/>
          </p:nvPr>
        </p:nvSpPr>
        <p:spPr/>
        <p:txBody>
          <a:bodyPr/>
          <a:lstStyle/>
          <a:p>
            <a:fld id="{6D3A9DC2-3A6E-4843-A7FE-5267D721F7EE}" type="slidenum">
              <a:rPr lang="en-US" smtClean="0"/>
              <a:t>30</a:t>
            </a:fld>
            <a:endParaRPr lang="en-US"/>
          </a:p>
        </p:txBody>
      </p:sp>
    </p:spTree>
    <p:extLst>
      <p:ext uri="{BB962C8B-B14F-4D97-AF65-F5344CB8AC3E}">
        <p14:creationId xmlns:p14="http://schemas.microsoft.com/office/powerpoint/2010/main" val="20725989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are intimations of the plurality of the Godhead in the creation account. /  The Spirit of God is mentioned in Genesis 1:2, /  the creative Word appears ten times in Genesis 1, / and Genesis 1:26 says, “Let </a:t>
            </a:r>
            <a:r>
              <a:rPr lang="en-US" sz="1200" i="1" kern="1200" dirty="0" smtClean="0">
                <a:solidFill>
                  <a:schemeClr val="tx1"/>
                </a:solidFill>
                <a:effectLst/>
                <a:latin typeface="+mn-lt"/>
                <a:ea typeface="+mn-ea"/>
                <a:cs typeface="+mn-cs"/>
              </a:rPr>
              <a:t>us</a:t>
            </a:r>
            <a:r>
              <a:rPr lang="en-US" sz="1200" kern="1200" dirty="0" smtClean="0">
                <a:solidFill>
                  <a:schemeClr val="tx1"/>
                </a:solidFill>
                <a:effectLst/>
                <a:latin typeface="+mn-lt"/>
                <a:ea typeface="+mn-ea"/>
                <a:cs typeface="+mn-cs"/>
              </a:rPr>
              <a:t> make man in our image.”</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31</a:t>
            </a:fld>
            <a:endParaRPr lang="en-US"/>
          </a:p>
        </p:txBody>
      </p:sp>
    </p:spTree>
    <p:extLst>
      <p:ext uri="{BB962C8B-B14F-4D97-AF65-F5344CB8AC3E}">
        <p14:creationId xmlns:p14="http://schemas.microsoft.com/office/powerpoint/2010/main" val="30817364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Many would claim that the biblical creation accounts are not concerned with the “how” of creation, but only with the theological point that God created.  It is true that Genesis 1-2 provide no technical scientific explanation of the divine creative process, but there is a great deal of attention given to the “how” of divine creation.</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32</a:t>
            </a:fld>
            <a:endParaRPr lang="en-US"/>
          </a:p>
        </p:txBody>
      </p:sp>
    </p:spTree>
    <p:extLst>
      <p:ext uri="{BB962C8B-B14F-4D97-AF65-F5344CB8AC3E}">
        <p14:creationId xmlns:p14="http://schemas.microsoft.com/office/powerpoint/2010/main" val="20339103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Hebrew word for create in Genesis 1:1 is used exclusively to describe God’s action.  It is never used to describe human activity. It always describes something totally new that was effortlessly produced. </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33</a:t>
            </a:fld>
            <a:endParaRPr lang="en-US"/>
          </a:p>
        </p:txBody>
      </p:sp>
    </p:spTree>
    <p:extLst>
      <p:ext uri="{BB962C8B-B14F-4D97-AF65-F5344CB8AC3E}">
        <p14:creationId xmlns:p14="http://schemas.microsoft.com/office/powerpoint/2010/main" val="28232356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Divine fiat emphasizes the centrality of the Word in the creation process.  By the word of the Lord were the heavens made, and all the host of them by the breath of his mouth…For He spoke and it was done; He commanded and it stood fast.</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34</a:t>
            </a:fld>
            <a:endParaRPr lang="en-US"/>
          </a:p>
        </p:txBody>
      </p:sp>
    </p:spTree>
    <p:extLst>
      <p:ext uri="{BB962C8B-B14F-4D97-AF65-F5344CB8AC3E}">
        <p14:creationId xmlns:p14="http://schemas.microsoft.com/office/powerpoint/2010/main" val="22658513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Because of specific terminology used or avoided by Moses, it appears that the Genesis accounts were intended to provide a polemic against the ideas prevalent in Mesopotamian creation texts.  Our world did not result from struggle between deities or with the forces of chaos.  It did not happen because of sexual activity between the gods.  Even the sun and moon were called the “greater light” and “lesser light” to avoid any inclination to worship them as gods. </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35</a:t>
            </a:fld>
            <a:endParaRPr lang="en-US"/>
          </a:p>
        </p:txBody>
      </p:sp>
    </p:spTree>
    <p:extLst>
      <p:ext uri="{BB962C8B-B14F-4D97-AF65-F5344CB8AC3E}">
        <p14:creationId xmlns:p14="http://schemas.microsoft.com/office/powerpoint/2010/main" val="39501688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God created dramatically and aesthetically,</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36</a:t>
            </a:fld>
            <a:endParaRPr lang="en-US"/>
          </a:p>
        </p:txBody>
      </p:sp>
    </p:spTree>
    <p:extLst>
      <p:ext uri="{BB962C8B-B14F-4D97-AF65-F5344CB8AC3E}">
        <p14:creationId xmlns:p14="http://schemas.microsoft.com/office/powerpoint/2010/main" val="32369736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forming the unformed on the first three days</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37</a:t>
            </a:fld>
            <a:endParaRPr lang="en-US"/>
          </a:p>
        </p:txBody>
      </p:sp>
    </p:spTree>
    <p:extLst>
      <p:ext uri="{BB962C8B-B14F-4D97-AF65-F5344CB8AC3E}">
        <p14:creationId xmlns:p14="http://schemas.microsoft.com/office/powerpoint/2010/main" val="220212823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and filling the unfilled on the next three days</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38</a:t>
            </a:fld>
            <a:endParaRPr lang="en-US"/>
          </a:p>
        </p:txBody>
      </p:sp>
    </p:spTree>
    <p:extLst>
      <p:ext uri="{BB962C8B-B14F-4D97-AF65-F5344CB8AC3E}">
        <p14:creationId xmlns:p14="http://schemas.microsoft.com/office/powerpoint/2010/main" val="17006274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divine artistry of creation within the structure of space and time certainly does not negate the historicity of the creation narrative.</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39</a:t>
            </a:fld>
            <a:endParaRPr lang="en-US"/>
          </a:p>
        </p:txBody>
      </p:sp>
    </p:spTree>
    <p:extLst>
      <p:ext uri="{BB962C8B-B14F-4D97-AF65-F5344CB8AC3E}">
        <p14:creationId xmlns:p14="http://schemas.microsoft.com/office/powerpoint/2010/main" val="3145091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first “when” question asks whether Genesis 1-2 describe an absolute or relative beginning.</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a:t>
            </a:fld>
            <a:endParaRPr lang="en-US"/>
          </a:p>
        </p:txBody>
      </p:sp>
    </p:spTree>
    <p:extLst>
      <p:ext uri="{BB962C8B-B14F-4D97-AF65-F5344CB8AC3E}">
        <p14:creationId xmlns:p14="http://schemas.microsoft.com/office/powerpoint/2010/main" val="58700625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Notice the relationship of day 1 to day 4,</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40</a:t>
            </a:fld>
            <a:endParaRPr lang="en-US"/>
          </a:p>
        </p:txBody>
      </p:sp>
    </p:spTree>
    <p:extLst>
      <p:ext uri="{BB962C8B-B14F-4D97-AF65-F5344CB8AC3E}">
        <p14:creationId xmlns:p14="http://schemas.microsoft.com/office/powerpoint/2010/main" val="201305594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day 2 to day 5</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41</a:t>
            </a:fld>
            <a:endParaRPr lang="en-US"/>
          </a:p>
        </p:txBody>
      </p:sp>
    </p:spTree>
    <p:extLst>
      <p:ext uri="{BB962C8B-B14F-4D97-AF65-F5344CB8AC3E}">
        <p14:creationId xmlns:p14="http://schemas.microsoft.com/office/powerpoint/2010/main" val="354149842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and day 3 to day 6.</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42</a:t>
            </a:fld>
            <a:endParaRPr lang="en-US"/>
          </a:p>
        </p:txBody>
      </p:sp>
    </p:spTree>
    <p:extLst>
      <p:ext uri="{BB962C8B-B14F-4D97-AF65-F5344CB8AC3E}">
        <p14:creationId xmlns:p14="http://schemas.microsoft.com/office/powerpoint/2010/main" val="122096809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“what” section revisits the question of whether the whole universe or just our earth and solar system were created during creation week. </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43</a:t>
            </a:fld>
            <a:endParaRPr lang="en-US"/>
          </a:p>
        </p:txBody>
      </p:sp>
    </p:spTree>
    <p:extLst>
      <p:ext uri="{BB962C8B-B14F-4D97-AF65-F5344CB8AC3E}">
        <p14:creationId xmlns:p14="http://schemas.microsoft.com/office/powerpoint/2010/main" val="25844070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addition, a new question is raised about the fact that God says, “Let there be light” on day one, but the sun is not mentioned until day four. / One explanation says that God’s presence was the source of light for the first 3 days.  Evidence for this is found by comparing verse 4 where it says that God divided the light from the darkness and verse 18 where it says that the luminaries divide the light from the darkness.  Additional evidence is found in Psalm 104 where God is described as covering Himself with light as with a garment. / Another explanation suggests that the sun was present before but only became visible, was given purpose, or became fully functional on day 4. / The Hebrew syntax does not require the creation of the stars on day 4, and “He made the stars also” could be correctly considered parenthetical.</a:t>
            </a:r>
          </a:p>
          <a:p>
            <a:r>
              <a:rPr lang="en-US"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44</a:t>
            </a:fld>
            <a:endParaRPr lang="en-US"/>
          </a:p>
        </p:txBody>
      </p:sp>
    </p:spTree>
    <p:extLst>
      <p:ext uri="{BB962C8B-B14F-4D97-AF65-F5344CB8AC3E}">
        <p14:creationId xmlns:p14="http://schemas.microsoft.com/office/powerpoint/2010/main" val="28763610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issues</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45</a:t>
            </a:fld>
            <a:endParaRPr lang="en-US"/>
          </a:p>
        </p:txBody>
      </p:sp>
    </p:spTree>
    <p:extLst>
      <p:ext uri="{BB962C8B-B14F-4D97-AF65-F5344CB8AC3E}">
        <p14:creationId xmlns:p14="http://schemas.microsoft.com/office/powerpoint/2010/main" val="396784770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About the two creation accounts of Genesis 1-2, the author concludes that they are neither identical nor contradictory but complementary.  Beginning in Genesis 2:7 a more detailed account of day six is given, focusing attention on humanity’s personal needs.</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46</a:t>
            </a:fld>
            <a:endParaRPr lang="en-US"/>
          </a:p>
        </p:txBody>
      </p:sp>
    </p:spTree>
    <p:extLst>
      <p:ext uri="{BB962C8B-B14F-4D97-AF65-F5344CB8AC3E}">
        <p14:creationId xmlns:p14="http://schemas.microsoft.com/office/powerpoint/2010/main" val="410382013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About the issue of death/predation before sin, the author says this:  Not only is there no death on this world before creation week, but there is no life!  Genesis 1:1-2 thus make no room for living organisms to be present upon planet earth before creation week, let alone death and predation.</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47</a:t>
            </a:fld>
            <a:endParaRPr lang="en-US"/>
          </a:p>
        </p:txBody>
      </p:sp>
    </p:spTree>
    <p:extLst>
      <p:ext uri="{BB962C8B-B14F-4D97-AF65-F5344CB8AC3E}">
        <p14:creationId xmlns:p14="http://schemas.microsoft.com/office/powerpoint/2010/main" val="319060918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smtClean="0">
                <a:solidFill>
                  <a:schemeClr val="tx1"/>
                </a:solidFill>
                <a:effectLst/>
                <a:latin typeface="+mn-lt"/>
                <a:ea typeface="+mn-ea"/>
                <a:cs typeface="+mn-cs"/>
              </a:rPr>
              <a:t>For more details about the evidence used to support the author’s conclusions, listen to the longer article summary or read the article in its entirety in the Journal of the Adventist Theological Society.</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48</a:t>
            </a:fld>
            <a:endParaRPr lang="en-US"/>
          </a:p>
        </p:txBody>
      </p:sp>
    </p:spTree>
    <p:extLst>
      <p:ext uri="{BB962C8B-B14F-4D97-AF65-F5344CB8AC3E}">
        <p14:creationId xmlns:p14="http://schemas.microsoft.com/office/powerpoint/2010/main" val="1854027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answer depends on whether Genesis 1:1 is translated as an independent clause or a dependent clause.</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5</a:t>
            </a:fld>
            <a:endParaRPr lang="en-US"/>
          </a:p>
        </p:txBody>
      </p:sp>
    </p:spTree>
    <p:extLst>
      <p:ext uri="{BB962C8B-B14F-4D97-AF65-F5344CB8AC3E}">
        <p14:creationId xmlns:p14="http://schemas.microsoft.com/office/powerpoint/2010/main" val="8724254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independent clause affirms creation out of nothing, the existence of God before matter, and an absolute beginning of time for the cosmos. / The dependent clause does not.</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6</a:t>
            </a:fld>
            <a:endParaRPr lang="en-US"/>
          </a:p>
        </p:txBody>
      </p:sp>
    </p:spTree>
    <p:extLst>
      <p:ext uri="{BB962C8B-B14F-4D97-AF65-F5344CB8AC3E}">
        <p14:creationId xmlns:p14="http://schemas.microsoft.com/office/powerpoint/2010/main" val="3415057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author of this article prefers the independent clause for several reasons: / the Hebrew grammar and syntax,/  the short stylistic structure, / the theological thrust, / the fact that all ancient versions translate the verse that way, / and the allusion to Genesis in John.</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7</a:t>
            </a:fld>
            <a:endParaRPr lang="en-US"/>
          </a:p>
        </p:txBody>
      </p:sp>
    </p:spTree>
    <p:extLst>
      <p:ext uri="{BB962C8B-B14F-4D97-AF65-F5344CB8AC3E}">
        <p14:creationId xmlns:p14="http://schemas.microsoft.com/office/powerpoint/2010/main" val="3102671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From this evidence, the author concludes that Genesis 1:1 should be translated as an independent clause.</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8</a:t>
            </a:fld>
            <a:endParaRPr lang="en-US"/>
          </a:p>
        </p:txBody>
      </p:sp>
    </p:spTree>
    <p:extLst>
      <p:ext uri="{BB962C8B-B14F-4D97-AF65-F5344CB8AC3E}">
        <p14:creationId xmlns:p14="http://schemas.microsoft.com/office/powerpoint/2010/main" val="19402495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next “when” question</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9</a:t>
            </a:fld>
            <a:endParaRPr lang="en-US"/>
          </a:p>
        </p:txBody>
      </p:sp>
    </p:spTree>
    <p:extLst>
      <p:ext uri="{BB962C8B-B14F-4D97-AF65-F5344CB8AC3E}">
        <p14:creationId xmlns:p14="http://schemas.microsoft.com/office/powerpoint/2010/main" val="22231963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F616A55E-18CD-4C59-B5B6-978F4C861A2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E40-0CE5-46E8-9FF4-3A38B237787D}"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16A55E-18CD-4C59-B5B6-978F4C861A2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16A55E-18CD-4C59-B5B6-978F4C861A2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F616A55E-18CD-4C59-B5B6-978F4C861A2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E40-0CE5-46E8-9FF4-3A38B237787D}"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16A55E-18CD-4C59-B5B6-978F4C861A2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F616A55E-18CD-4C59-B5B6-978F4C861A26}" type="datetimeFigureOut">
              <a:rPr lang="en-US" smtClean="0"/>
              <a:t>1/31/2017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616A55E-18CD-4C59-B5B6-978F4C861A26}" type="datetimeFigureOut">
              <a:rPr lang="en-US" smtClean="0"/>
              <a:t>1/31/2017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616A55E-18CD-4C59-B5B6-978F4C861A26}" type="datetimeFigureOut">
              <a:rPr lang="en-US" smtClean="0"/>
              <a:t>1/31/2017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16A55E-18CD-4C59-B5B6-978F4C861A26}" type="datetimeFigureOut">
              <a:rPr lang="en-US" smtClean="0"/>
              <a:t>1/31/2017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16A55E-18CD-4C59-B5B6-978F4C861A26}" type="datetimeFigureOut">
              <a:rPr lang="en-US" smtClean="0"/>
              <a:t>1/31/2017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16A55E-18CD-4C59-B5B6-978F4C861A26}" type="datetimeFigureOut">
              <a:rPr lang="en-US" smtClean="0"/>
              <a:t>1/31/2017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F616A55E-18CD-4C59-B5B6-978F4C861A26}" type="datetimeFigureOut">
              <a:rPr lang="en-US" smtClean="0"/>
              <a:t>1/31/2017</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A4B7BE40-0CE5-46E8-9FF4-3A38B237787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5.xml"/><Relationship Id="rId1" Type="http://schemas.openxmlformats.org/officeDocument/2006/relationships/tags" Target="../tags/tag8.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2800" dirty="0" smtClean="0"/>
              <a:t>By Richard M. Davidson</a:t>
            </a:r>
          </a:p>
          <a:p>
            <a:endParaRPr lang="en-US" sz="2000" dirty="0"/>
          </a:p>
        </p:txBody>
      </p:sp>
      <p:sp>
        <p:nvSpPr>
          <p:cNvPr id="2" name="Title 1"/>
          <p:cNvSpPr>
            <a:spLocks noGrp="1"/>
          </p:cNvSpPr>
          <p:nvPr>
            <p:ph type="ctrTitle"/>
          </p:nvPr>
        </p:nvSpPr>
        <p:spPr>
          <a:xfrm>
            <a:off x="685800" y="609600"/>
            <a:ext cx="7772400" cy="2228850"/>
          </a:xfrm>
        </p:spPr>
        <p:txBody>
          <a:bodyPr/>
          <a:lstStyle/>
          <a:p>
            <a:r>
              <a:rPr lang="en-US" sz="3600" dirty="0" smtClean="0"/>
              <a:t>The Biblical Account of Origins</a:t>
            </a:r>
            <a:r>
              <a:rPr lang="en-US" dirty="0" smtClean="0"/>
              <a:t/>
            </a:r>
            <a:br>
              <a:rPr lang="en-US" dirty="0" smtClean="0"/>
            </a:br>
            <a:r>
              <a:rPr lang="en-US" sz="1800" dirty="0" smtClean="0"/>
              <a:t>Journal of the Adventist Theological Society</a:t>
            </a:r>
            <a:br>
              <a:rPr lang="en-US" sz="1800" dirty="0" smtClean="0"/>
            </a:br>
            <a:r>
              <a:rPr lang="en-US" sz="1800" dirty="0" smtClean="0"/>
              <a:t>14/1 (Spring 2003) 4-43</a:t>
            </a:r>
            <a:endParaRPr lang="en-US" dirty="0"/>
          </a:p>
        </p:txBody>
      </p:sp>
    </p:spTree>
    <p:extLst>
      <p:ext uri="{BB962C8B-B14F-4D97-AF65-F5344CB8AC3E}">
        <p14:creationId xmlns:p14="http://schemas.microsoft.com/office/powerpoint/2010/main" val="14183159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r>
              <a:rPr lang="en-US" sz="3600" dirty="0" smtClean="0"/>
              <a:t>Literal or Non-Literal Beginning?</a:t>
            </a:r>
            <a:endParaRPr lang="en-US" sz="3600" dirty="0"/>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26696752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en-US" sz="2800" dirty="0" smtClean="0"/>
              <a:t>Literary genre of Genesis 1-11 (historical narrative prose)</a:t>
            </a:r>
          </a:p>
          <a:p>
            <a:r>
              <a:rPr lang="en-US" sz="2800" dirty="0" smtClean="0"/>
              <a:t>Literary structure of the book of Genesis (“generations”)</a:t>
            </a:r>
          </a:p>
          <a:p>
            <a:r>
              <a:rPr lang="en-US" sz="2800" dirty="0" smtClean="0"/>
              <a:t>Specific temporal terms (evening and morning)</a:t>
            </a:r>
          </a:p>
          <a:p>
            <a:r>
              <a:rPr lang="en-US" sz="2800" dirty="0" smtClean="0"/>
              <a:t>Interpretation by Jesus and the biblical writers</a:t>
            </a:r>
          </a:p>
          <a:p>
            <a:endParaRPr lang="en-US" sz="2800" dirty="0"/>
          </a:p>
        </p:txBody>
      </p:sp>
      <p:sp>
        <p:nvSpPr>
          <p:cNvPr id="8" name="TextBox 7"/>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
        <p:nvSpPr>
          <p:cNvPr id="10" name="Title 1"/>
          <p:cNvSpPr>
            <a:spLocks noGrp="1"/>
          </p:cNvSpPr>
          <p:nvPr>
            <p:ph type="title"/>
          </p:nvPr>
        </p:nvSpPr>
        <p:spPr>
          <a:xfrm>
            <a:off x="609600" y="274638"/>
            <a:ext cx="7924800" cy="1143000"/>
          </a:xfrm>
        </p:spPr>
        <p:txBody>
          <a:bodyPr/>
          <a:lstStyle/>
          <a:p>
            <a:pPr algn="ctr"/>
            <a:r>
              <a:rPr lang="en-US" sz="3600" dirty="0"/>
              <a:t/>
            </a:r>
            <a:br>
              <a:rPr lang="en-US" sz="3600" dirty="0"/>
            </a:br>
            <a:r>
              <a:rPr lang="en-US" sz="3600" dirty="0">
                <a:solidFill>
                  <a:srgbClr val="FFC000"/>
                </a:solidFill>
              </a:rPr>
              <a:t>Evidence </a:t>
            </a:r>
            <a:r>
              <a:rPr lang="en-US" sz="3600" dirty="0"/>
              <a:t>for literal </a:t>
            </a:r>
            <a:r>
              <a:rPr lang="en-US" sz="3600" dirty="0" smtClean="0"/>
              <a:t>beginning</a:t>
            </a:r>
            <a:endParaRPr lang="en-US" sz="3600" dirty="0"/>
          </a:p>
        </p:txBody>
      </p:sp>
    </p:spTree>
    <p:custDataLst>
      <p:tags r:id="rId1"/>
    </p:custDataLst>
    <p:extLst>
      <p:ext uri="{BB962C8B-B14F-4D97-AF65-F5344CB8AC3E}">
        <p14:creationId xmlns:p14="http://schemas.microsoft.com/office/powerpoint/2010/main" val="35679720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r>
            <a:br>
              <a:rPr lang="en-US" dirty="0" smtClean="0"/>
            </a:br>
            <a:r>
              <a:rPr lang="en-US" sz="3600" dirty="0" smtClean="0">
                <a:solidFill>
                  <a:srgbClr val="FFC000"/>
                </a:solidFill>
              </a:rPr>
              <a:t>Conclusion</a:t>
            </a:r>
            <a:r>
              <a:rPr lang="en-US" sz="3600" dirty="0" smtClean="0"/>
              <a:t>—</a:t>
            </a:r>
            <a:r>
              <a:rPr lang="en-US" sz="3600" dirty="0" smtClean="0">
                <a:solidFill>
                  <a:srgbClr val="FFC000"/>
                </a:solidFill>
              </a:rPr>
              <a:t>literal</a:t>
            </a:r>
            <a:endParaRPr lang="en-US" sz="3600" dirty="0">
              <a:solidFill>
                <a:srgbClr val="FFC000"/>
              </a:solidFill>
            </a:endParaRPr>
          </a:p>
        </p:txBody>
      </p:sp>
      <p:sp>
        <p:nvSpPr>
          <p:cNvPr id="3" name="Content Placeholder 2"/>
          <p:cNvSpPr>
            <a:spLocks noGrp="1"/>
          </p:cNvSpPr>
          <p:nvPr>
            <p:ph sz="quarter" idx="13"/>
          </p:nvPr>
        </p:nvSpPr>
        <p:spPr/>
        <p:txBody>
          <a:bodyPr>
            <a:noAutofit/>
          </a:bodyPr>
          <a:lstStyle/>
          <a:p>
            <a:r>
              <a:rPr lang="en-US" sz="2600" dirty="0" smtClean="0"/>
              <a:t>Based upon the testimony of the Genesis account and later </a:t>
            </a:r>
            <a:r>
              <a:rPr lang="en-US" sz="2600" dirty="0" err="1" smtClean="0"/>
              <a:t>intertextual</a:t>
            </a:r>
            <a:r>
              <a:rPr lang="en-US" sz="2600" dirty="0" smtClean="0"/>
              <a:t> allusions to this account, I must join the host of scholars, ancient and modern—both critical and evangelical—who affirm the literal, historical nature of Genesis 1 and 2, with a literal creation week consisting of six historical, contiguous, creative, natural twenty-four-hour days, followed immediately by a literal twenty-four-hour seventh day, during which God rested, blessing and sanctifying the Sabbath as a memorial of creation.</a:t>
            </a:r>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Tree>
    <p:extLst>
      <p:ext uri="{BB962C8B-B14F-4D97-AF65-F5344CB8AC3E}">
        <p14:creationId xmlns:p14="http://schemas.microsoft.com/office/powerpoint/2010/main" val="19192464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4275167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r>
              <a:rPr lang="en-US" sz="3600" dirty="0" smtClean="0"/>
              <a:t>Multiple of Single Beginnings?</a:t>
            </a:r>
            <a:endParaRPr lang="en-US" sz="3600" dirty="0"/>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41398575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Active gap theory</a:t>
            </a:r>
            <a:endParaRPr lang="en-US" sz="3600" dirty="0"/>
          </a:p>
        </p:txBody>
      </p:sp>
      <p:sp>
        <p:nvSpPr>
          <p:cNvPr id="3" name="Content Placeholder 2"/>
          <p:cNvSpPr>
            <a:spLocks noGrp="1"/>
          </p:cNvSpPr>
          <p:nvPr>
            <p:ph sz="quarter" idx="13"/>
          </p:nvPr>
        </p:nvSpPr>
        <p:spPr/>
        <p:txBody>
          <a:bodyPr>
            <a:normAutofit/>
          </a:bodyPr>
          <a:lstStyle/>
          <a:p>
            <a:r>
              <a:rPr lang="en-US" sz="2800" dirty="0" smtClean="0"/>
              <a:t>Gap between Gen 1:1 and 1:2</a:t>
            </a:r>
          </a:p>
          <a:p>
            <a:r>
              <a:rPr lang="en-US" sz="2800" dirty="0" smtClean="0"/>
              <a:t>Satan ruled an originally perfect creation some unknown time ago, before his rebellion</a:t>
            </a:r>
          </a:p>
          <a:p>
            <a:r>
              <a:rPr lang="en-US" sz="2800" dirty="0" smtClean="0"/>
              <a:t>Earth </a:t>
            </a:r>
            <a:r>
              <a:rPr lang="en-US" sz="2800" dirty="0" smtClean="0">
                <a:solidFill>
                  <a:srgbClr val="FFC000"/>
                </a:solidFill>
              </a:rPr>
              <a:t>became</a:t>
            </a:r>
            <a:r>
              <a:rPr lang="en-US" sz="2800" dirty="0" smtClean="0"/>
              <a:t> chaotic because of</a:t>
            </a:r>
          </a:p>
          <a:p>
            <a:pPr lvl="1"/>
            <a:r>
              <a:rPr lang="en-US" sz="2800" dirty="0" smtClean="0"/>
              <a:t>Satan’s experimentation</a:t>
            </a:r>
            <a:endParaRPr lang="en-US" sz="2800" dirty="0"/>
          </a:p>
          <a:p>
            <a:pPr lvl="1"/>
            <a:r>
              <a:rPr lang="en-US" sz="2800" dirty="0" smtClean="0"/>
              <a:t>God’s judgment  </a:t>
            </a:r>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custDataLst>
      <p:tags r:id="rId1"/>
    </p:custDataLst>
    <p:extLst>
      <p:ext uri="{BB962C8B-B14F-4D97-AF65-F5344CB8AC3E}">
        <p14:creationId xmlns:p14="http://schemas.microsoft.com/office/powerpoint/2010/main" val="9778928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r>
            <a:br>
              <a:rPr lang="en-US" dirty="0" smtClean="0"/>
            </a:br>
            <a:r>
              <a:rPr lang="en-US" sz="3600" dirty="0" smtClean="0"/>
              <a:t>Active gap theory</a:t>
            </a:r>
            <a:endParaRPr lang="en-US" dirty="0"/>
          </a:p>
        </p:txBody>
      </p:sp>
      <p:sp>
        <p:nvSpPr>
          <p:cNvPr id="3" name="Content Placeholder 2"/>
          <p:cNvSpPr>
            <a:spLocks noGrp="1"/>
          </p:cNvSpPr>
          <p:nvPr>
            <p:ph sz="quarter" idx="13"/>
          </p:nvPr>
        </p:nvSpPr>
        <p:spPr/>
        <p:txBody>
          <a:bodyPr>
            <a:normAutofit/>
          </a:bodyPr>
          <a:lstStyle/>
          <a:p>
            <a:endParaRPr lang="en-US" sz="2800" dirty="0" smtClean="0"/>
          </a:p>
          <a:p>
            <a:r>
              <a:rPr lang="en-US" sz="2800" dirty="0" smtClean="0"/>
              <a:t>Theory flounders on grammatical grounds</a:t>
            </a:r>
          </a:p>
          <a:p>
            <a:r>
              <a:rPr lang="en-US" sz="2800" dirty="0" smtClean="0"/>
              <a:t>“The earth </a:t>
            </a:r>
            <a:r>
              <a:rPr lang="en-US" sz="2800" dirty="0" smtClean="0">
                <a:solidFill>
                  <a:srgbClr val="FFC000"/>
                </a:solidFill>
              </a:rPr>
              <a:t>was</a:t>
            </a:r>
            <a:r>
              <a:rPr lang="en-US" sz="2800" dirty="0" smtClean="0"/>
              <a:t> without form and void”</a:t>
            </a:r>
          </a:p>
          <a:p>
            <a:r>
              <a:rPr lang="en-US" sz="2800" dirty="0" smtClean="0"/>
              <a:t>Hebrew grammar leaves no room for this interpretation</a:t>
            </a:r>
          </a:p>
          <a:p>
            <a:pPr marL="0" indent="0">
              <a:buNone/>
            </a:pPr>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custDataLst>
      <p:tags r:id="rId1"/>
    </p:custDataLst>
    <p:extLst>
      <p:ext uri="{BB962C8B-B14F-4D97-AF65-F5344CB8AC3E}">
        <p14:creationId xmlns:p14="http://schemas.microsoft.com/office/powerpoint/2010/main" val="2919698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solidFill>
                  <a:srgbClr val="FFC000"/>
                </a:solidFill>
              </a:rPr>
              <a:t>Conclusion</a:t>
            </a:r>
            <a:r>
              <a:rPr lang="en-US" sz="3600" dirty="0" smtClean="0"/>
              <a:t>--</a:t>
            </a:r>
            <a:r>
              <a:rPr lang="en-US" sz="3100" dirty="0" smtClean="0">
                <a:solidFill>
                  <a:srgbClr val="FFC000"/>
                </a:solidFill>
              </a:rPr>
              <a:t>initial unformed unfilled</a:t>
            </a:r>
            <a:endParaRPr lang="en-US" dirty="0">
              <a:solidFill>
                <a:srgbClr val="FFC000"/>
              </a:solidFill>
            </a:endParaRPr>
          </a:p>
        </p:txBody>
      </p:sp>
      <p:sp>
        <p:nvSpPr>
          <p:cNvPr id="3" name="Content Placeholder 2"/>
          <p:cNvSpPr>
            <a:spLocks noGrp="1"/>
          </p:cNvSpPr>
          <p:nvPr>
            <p:ph sz="quarter" idx="13"/>
          </p:nvPr>
        </p:nvSpPr>
        <p:spPr/>
        <p:txBody>
          <a:bodyPr>
            <a:noAutofit/>
          </a:bodyPr>
          <a:lstStyle/>
          <a:p>
            <a:r>
              <a:rPr lang="en-US" sz="2000" dirty="0" smtClean="0"/>
              <a:t>God is before all creation (v 1)</a:t>
            </a:r>
          </a:p>
          <a:p>
            <a:r>
              <a:rPr lang="en-US" sz="2000" dirty="0" smtClean="0"/>
              <a:t>There is an absolute beginning of time (v 1)</a:t>
            </a:r>
          </a:p>
          <a:p>
            <a:r>
              <a:rPr lang="en-US" sz="2000" dirty="0" smtClean="0"/>
              <a:t>When God creates the heavens and earth (v 1), at least the earth is at first  unformed and unfilled (v 2)</a:t>
            </a:r>
          </a:p>
          <a:p>
            <a:r>
              <a:rPr lang="en-US" sz="2000" dirty="0" smtClean="0"/>
              <a:t>God forms and fills the earth in six successive, literal, 24-hour days (v 3ff)</a:t>
            </a:r>
          </a:p>
          <a:p>
            <a:r>
              <a:rPr lang="en-US" sz="2000" dirty="0" smtClean="0"/>
              <a:t>God rests on the 7</a:t>
            </a:r>
            <a:r>
              <a:rPr lang="en-US" sz="2000" baseline="30000" dirty="0" smtClean="0"/>
              <a:t>th</a:t>
            </a:r>
            <a:r>
              <a:rPr lang="en-US" sz="2000" dirty="0" smtClean="0"/>
              <a:t> day, blessing and sanctifying it as a memorial of creation (2:1-4</a:t>
            </a:r>
            <a:r>
              <a:rPr lang="en-US" sz="1800" dirty="0" smtClean="0"/>
              <a:t>) </a:t>
            </a:r>
            <a:endParaRPr lang="en-US" sz="1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custDataLst>
      <p:tags r:id="rId1"/>
    </p:custDataLst>
    <p:extLst>
      <p:ext uri="{BB962C8B-B14F-4D97-AF65-F5344CB8AC3E}">
        <p14:creationId xmlns:p14="http://schemas.microsoft.com/office/powerpoint/2010/main" val="12682213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4"/>
          </p:nvPr>
        </p:nvSpPr>
        <p:spPr/>
        <p:txBody>
          <a:bodyPr>
            <a:noAutofit/>
          </a:bodyPr>
          <a:lstStyle/>
          <a:p>
            <a:r>
              <a:rPr lang="en-US" sz="2400" dirty="0" smtClean="0"/>
              <a:t>Genesis 1:1-2 go together</a:t>
            </a:r>
          </a:p>
          <a:p>
            <a:r>
              <a:rPr lang="en-US" sz="2400" dirty="0" smtClean="0"/>
              <a:t>Gap</a:t>
            </a:r>
          </a:p>
          <a:p>
            <a:r>
              <a:rPr lang="en-US" sz="2400" dirty="0" smtClean="0"/>
              <a:t>Genesis 1:3</a:t>
            </a:r>
          </a:p>
          <a:p>
            <a:r>
              <a:rPr lang="en-US" sz="2400" dirty="0" smtClean="0"/>
              <a:t>Raw materials of the earth were created before—perhaps long before—the seven days of creation week</a:t>
            </a:r>
            <a:endParaRPr lang="en-US" sz="2400" dirty="0"/>
          </a:p>
        </p:txBody>
      </p:sp>
      <p:sp>
        <p:nvSpPr>
          <p:cNvPr id="6" name="Content Placeholder 5"/>
          <p:cNvSpPr>
            <a:spLocks noGrp="1"/>
          </p:cNvSpPr>
          <p:nvPr>
            <p:ph sz="quarter" idx="13"/>
          </p:nvPr>
        </p:nvSpPr>
        <p:spPr/>
        <p:txBody>
          <a:bodyPr>
            <a:normAutofit/>
          </a:bodyPr>
          <a:lstStyle/>
          <a:p>
            <a:r>
              <a:rPr lang="en-US" sz="2400" dirty="0" smtClean="0"/>
              <a:t>Genesis 1:1-2 are on day one</a:t>
            </a:r>
          </a:p>
          <a:p>
            <a:r>
              <a:rPr lang="en-US" sz="2400" dirty="0" smtClean="0"/>
              <a:t>Raw materials are included in the first day of the seven-day creation week</a:t>
            </a:r>
            <a:endParaRPr lang="en-US" sz="2400" dirty="0"/>
          </a:p>
        </p:txBody>
      </p:sp>
      <p:sp>
        <p:nvSpPr>
          <p:cNvPr id="2" name="Title 1"/>
          <p:cNvSpPr>
            <a:spLocks noGrp="1"/>
          </p:cNvSpPr>
          <p:nvPr>
            <p:ph type="title"/>
          </p:nvPr>
        </p:nvSpPr>
        <p:spPr/>
        <p:txBody>
          <a:bodyPr>
            <a:normAutofit/>
          </a:bodyPr>
          <a:lstStyle/>
          <a:p>
            <a:pPr algn="ctr"/>
            <a:r>
              <a:rPr lang="en-US" sz="3600" dirty="0" smtClean="0"/>
              <a:t>when was the absolute beginning?</a:t>
            </a:r>
            <a:endParaRPr lang="en-US" sz="3600" dirty="0"/>
          </a:p>
        </p:txBody>
      </p:sp>
      <p:sp>
        <p:nvSpPr>
          <p:cNvPr id="4" name="Text Placeholder 3"/>
          <p:cNvSpPr>
            <a:spLocks noGrp="1"/>
          </p:cNvSpPr>
          <p:nvPr>
            <p:ph type="body" idx="1"/>
          </p:nvPr>
        </p:nvSpPr>
        <p:spPr/>
        <p:txBody>
          <a:bodyPr>
            <a:normAutofit/>
          </a:bodyPr>
          <a:lstStyle/>
          <a:p>
            <a:r>
              <a:rPr lang="en-US" sz="2800" dirty="0" smtClean="0"/>
              <a:t>No Gap</a:t>
            </a:r>
            <a:endParaRPr lang="en-US" sz="2800" dirty="0"/>
          </a:p>
        </p:txBody>
      </p:sp>
      <p:sp>
        <p:nvSpPr>
          <p:cNvPr id="5" name="Text Placeholder 4"/>
          <p:cNvSpPr>
            <a:spLocks noGrp="1"/>
          </p:cNvSpPr>
          <p:nvPr>
            <p:ph type="body" sz="quarter" idx="3"/>
          </p:nvPr>
        </p:nvSpPr>
        <p:spPr/>
        <p:txBody>
          <a:bodyPr>
            <a:normAutofit/>
          </a:bodyPr>
          <a:lstStyle/>
          <a:p>
            <a:r>
              <a:rPr lang="en-US" sz="2800" dirty="0" smtClean="0"/>
              <a:t>Passive Gap</a:t>
            </a:r>
            <a:endParaRPr lang="en-US" sz="2800" dirty="0"/>
          </a:p>
        </p:txBody>
      </p:sp>
      <p:sp>
        <p:nvSpPr>
          <p:cNvPr id="8" name="TextBox 7"/>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custDataLst>
      <p:tags r:id="rId1"/>
    </p:custDataLst>
    <p:extLst>
      <p:ext uri="{BB962C8B-B14F-4D97-AF65-F5344CB8AC3E}">
        <p14:creationId xmlns:p14="http://schemas.microsoft.com/office/powerpoint/2010/main" val="950651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3600" dirty="0">
                <a:solidFill>
                  <a:srgbClr val="FFC000"/>
                </a:solidFill>
              </a:rPr>
              <a:t>Evidence</a:t>
            </a:r>
            <a:r>
              <a:rPr lang="en-US" sz="3600" dirty="0"/>
              <a:t> </a:t>
            </a:r>
            <a:r>
              <a:rPr lang="en-US" sz="3600" dirty="0" smtClean="0"/>
              <a:t>for  passive gap</a:t>
            </a:r>
            <a:endParaRPr lang="en-US" sz="3600" dirty="0"/>
          </a:p>
        </p:txBody>
      </p:sp>
      <p:sp>
        <p:nvSpPr>
          <p:cNvPr id="7" name="Content Placeholder 6"/>
          <p:cNvSpPr>
            <a:spLocks noGrp="1"/>
          </p:cNvSpPr>
          <p:nvPr>
            <p:ph sz="quarter" idx="13"/>
          </p:nvPr>
        </p:nvSpPr>
        <p:spPr/>
        <p:txBody>
          <a:bodyPr>
            <a:normAutofit/>
          </a:bodyPr>
          <a:lstStyle/>
          <a:p>
            <a:pPr marL="0" indent="0">
              <a:buNone/>
            </a:pPr>
            <a:r>
              <a:rPr lang="en-US" sz="2800" dirty="0" smtClean="0"/>
              <a:t>1.  Beginning and ending pattern of each creation day:</a:t>
            </a:r>
          </a:p>
          <a:p>
            <a:pPr marL="0" indent="0">
              <a:buNone/>
            </a:pPr>
            <a:r>
              <a:rPr lang="en-US" sz="2800" dirty="0" smtClean="0"/>
              <a:t>	“</a:t>
            </a:r>
            <a:r>
              <a:rPr lang="en-US" sz="2800" dirty="0"/>
              <a:t>And God said…</a:t>
            </a:r>
          </a:p>
          <a:p>
            <a:pPr marL="0" indent="0">
              <a:buNone/>
            </a:pPr>
            <a:r>
              <a:rPr lang="en-US" sz="2800" dirty="0"/>
              <a:t>              …and there was evening and there was morning</a:t>
            </a:r>
            <a:r>
              <a:rPr lang="en-US" sz="2800" dirty="0" smtClean="0"/>
              <a:t>”</a:t>
            </a:r>
            <a:endParaRPr lang="en-US" sz="2800" dirty="0"/>
          </a:p>
        </p:txBody>
      </p:sp>
      <p:sp>
        <p:nvSpPr>
          <p:cNvPr id="5" name="TextBox 4"/>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custDataLst>
      <p:tags r:id="rId1"/>
    </p:custDataLst>
    <p:extLst>
      <p:ext uri="{BB962C8B-B14F-4D97-AF65-F5344CB8AC3E}">
        <p14:creationId xmlns:p14="http://schemas.microsoft.com/office/powerpoint/2010/main" val="42479895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t>basic elements in the biblical account</a:t>
            </a:r>
            <a:endParaRPr lang="en-US" sz="3200" dirty="0"/>
          </a:p>
        </p:txBody>
      </p:sp>
      <p:sp>
        <p:nvSpPr>
          <p:cNvPr id="5" name="Content Placeholder 4"/>
          <p:cNvSpPr>
            <a:spLocks noGrp="1"/>
          </p:cNvSpPr>
          <p:nvPr>
            <p:ph sz="quarter" idx="13"/>
          </p:nvPr>
        </p:nvSpPr>
        <p:spPr/>
        <p:txBody>
          <a:bodyPr>
            <a:normAutofit/>
          </a:bodyPr>
          <a:lstStyle/>
          <a:p>
            <a:r>
              <a:rPr lang="en-US" sz="3200" dirty="0" smtClean="0"/>
              <a:t>“In the beginning—the “</a:t>
            </a:r>
            <a:r>
              <a:rPr lang="en-US" sz="3200" dirty="0" smtClean="0">
                <a:solidFill>
                  <a:srgbClr val="FFC000"/>
                </a:solidFill>
              </a:rPr>
              <a:t>when</a:t>
            </a:r>
            <a:r>
              <a:rPr lang="en-US" sz="3200" dirty="0" smtClean="0"/>
              <a:t>” of origins</a:t>
            </a:r>
          </a:p>
          <a:p>
            <a:r>
              <a:rPr lang="en-US" sz="3200" dirty="0" smtClean="0"/>
              <a:t>“God”—the “</a:t>
            </a:r>
            <a:r>
              <a:rPr lang="en-US" sz="3200" dirty="0" smtClean="0">
                <a:solidFill>
                  <a:srgbClr val="FFC000"/>
                </a:solidFill>
              </a:rPr>
              <a:t>Who</a:t>
            </a:r>
            <a:r>
              <a:rPr lang="en-US" sz="3200" smtClean="0"/>
              <a:t>” of </a:t>
            </a:r>
            <a:r>
              <a:rPr lang="en-US" sz="3200" dirty="0" smtClean="0"/>
              <a:t>origins</a:t>
            </a:r>
          </a:p>
          <a:p>
            <a:r>
              <a:rPr lang="en-US" sz="3200" dirty="0" smtClean="0"/>
              <a:t>“created”—the “</a:t>
            </a:r>
            <a:r>
              <a:rPr lang="en-US" sz="3200" dirty="0" smtClean="0">
                <a:solidFill>
                  <a:srgbClr val="FFC000"/>
                </a:solidFill>
              </a:rPr>
              <a:t>how</a:t>
            </a:r>
            <a:r>
              <a:rPr lang="en-US" sz="3200" dirty="0" smtClean="0"/>
              <a:t>” of origins</a:t>
            </a:r>
          </a:p>
          <a:p>
            <a:r>
              <a:rPr lang="en-US" sz="3200" dirty="0" smtClean="0"/>
              <a:t>“the heavens and the earth”—the “</a:t>
            </a:r>
            <a:r>
              <a:rPr lang="en-US" sz="3200" dirty="0" smtClean="0">
                <a:solidFill>
                  <a:srgbClr val="FFC000"/>
                </a:solidFill>
              </a:rPr>
              <a:t>what</a:t>
            </a:r>
            <a:r>
              <a:rPr lang="en-US" sz="3200" dirty="0" smtClean="0"/>
              <a:t>” of origins</a:t>
            </a:r>
            <a:endParaRPr lang="en-US" sz="3200" dirty="0"/>
          </a:p>
        </p:txBody>
      </p:sp>
    </p:spTree>
    <p:custDataLst>
      <p:tags r:id="rId1"/>
    </p:custDataLst>
    <p:extLst>
      <p:ext uri="{BB962C8B-B14F-4D97-AF65-F5344CB8AC3E}">
        <p14:creationId xmlns:p14="http://schemas.microsoft.com/office/powerpoint/2010/main" val="147419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3600" dirty="0">
                <a:solidFill>
                  <a:srgbClr val="FFC000"/>
                </a:solidFill>
              </a:rPr>
              <a:t>Evidence</a:t>
            </a:r>
            <a:r>
              <a:rPr lang="en-US" sz="3600" dirty="0"/>
              <a:t> </a:t>
            </a:r>
            <a:r>
              <a:rPr lang="en-US" sz="3600" dirty="0" smtClean="0"/>
              <a:t>for  passive gap</a:t>
            </a:r>
            <a:endParaRPr lang="en-US" sz="3600" dirty="0"/>
          </a:p>
        </p:txBody>
      </p:sp>
      <p:sp>
        <p:nvSpPr>
          <p:cNvPr id="7" name="Content Placeholder 6"/>
          <p:cNvSpPr>
            <a:spLocks noGrp="1"/>
          </p:cNvSpPr>
          <p:nvPr>
            <p:ph sz="quarter" idx="13"/>
          </p:nvPr>
        </p:nvSpPr>
        <p:spPr/>
        <p:txBody>
          <a:bodyPr>
            <a:normAutofit/>
          </a:bodyPr>
          <a:lstStyle/>
          <a:p>
            <a:pPr marL="0" indent="0">
              <a:buNone/>
            </a:pPr>
            <a:r>
              <a:rPr lang="en-US" sz="2800" dirty="0" smtClean="0"/>
              <a:t>2. Difference between:</a:t>
            </a:r>
          </a:p>
          <a:p>
            <a:pPr lvl="1"/>
            <a:r>
              <a:rPr lang="en-US" sz="2800" dirty="0" smtClean="0"/>
              <a:t>The dyad “heavens and earth” </a:t>
            </a:r>
          </a:p>
          <a:p>
            <a:pPr lvl="2"/>
            <a:r>
              <a:rPr lang="en-US" sz="2800" dirty="0" smtClean="0"/>
              <a:t>(entire universe) </a:t>
            </a:r>
          </a:p>
          <a:p>
            <a:pPr lvl="1"/>
            <a:r>
              <a:rPr lang="en-US" sz="2800" dirty="0" smtClean="0"/>
              <a:t>The triad “heaven, earth, and sea” </a:t>
            </a:r>
          </a:p>
          <a:p>
            <a:pPr lvl="2"/>
            <a:r>
              <a:rPr lang="en-US" sz="2800" dirty="0" smtClean="0"/>
              <a:t>(earth’s three habitats)</a:t>
            </a:r>
          </a:p>
        </p:txBody>
      </p:sp>
      <p:sp>
        <p:nvSpPr>
          <p:cNvPr id="5" name="TextBox 4"/>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extLst>
      <p:ext uri="{BB962C8B-B14F-4D97-AF65-F5344CB8AC3E}">
        <p14:creationId xmlns:p14="http://schemas.microsoft.com/office/powerpoint/2010/main" val="7109807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rgbClr val="FFC000"/>
                </a:solidFill>
              </a:rPr>
              <a:t>Evidence</a:t>
            </a:r>
            <a:r>
              <a:rPr lang="en-US" sz="3600" dirty="0"/>
              <a:t> for  </a:t>
            </a:r>
            <a:r>
              <a:rPr lang="en-US" sz="3600" dirty="0" smtClean="0"/>
              <a:t>passive gap</a:t>
            </a:r>
            <a:endParaRPr lang="en-US" sz="3600" dirty="0"/>
          </a:p>
        </p:txBody>
      </p:sp>
      <p:sp>
        <p:nvSpPr>
          <p:cNvPr id="3" name="Content Placeholder 2"/>
          <p:cNvSpPr>
            <a:spLocks noGrp="1"/>
          </p:cNvSpPr>
          <p:nvPr>
            <p:ph sz="quarter" idx="13"/>
          </p:nvPr>
        </p:nvSpPr>
        <p:spPr/>
        <p:txBody>
          <a:bodyPr>
            <a:normAutofit/>
          </a:bodyPr>
          <a:lstStyle/>
          <a:p>
            <a:pPr marL="0" indent="0">
              <a:buNone/>
            </a:pPr>
            <a:r>
              <a:rPr lang="en-US" sz="2800" dirty="0"/>
              <a:t>3. The Hebrew word for “beginning” in </a:t>
            </a:r>
            <a:r>
              <a:rPr lang="en-US" sz="2800" dirty="0" smtClean="0"/>
              <a:t>1:1, which refers to a </a:t>
            </a:r>
            <a:r>
              <a:rPr lang="en-US" sz="2800" dirty="0"/>
              <a:t>period or duration of time which falls before a series of events.</a:t>
            </a:r>
          </a:p>
          <a:p>
            <a:pPr marL="0" indent="0">
              <a:buNone/>
            </a:pPr>
            <a:endParaRPr lang="en-US" sz="2400" dirty="0" smtClean="0"/>
          </a:p>
          <a:p>
            <a:pPr marL="0" indent="0">
              <a:buNone/>
            </a:pPr>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extLst>
      <p:ext uri="{BB962C8B-B14F-4D97-AF65-F5344CB8AC3E}">
        <p14:creationId xmlns:p14="http://schemas.microsoft.com/office/powerpoint/2010/main" val="6601970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rgbClr val="FFC000"/>
                </a:solidFill>
              </a:rPr>
              <a:t>Evidence</a:t>
            </a:r>
            <a:r>
              <a:rPr lang="en-US" sz="3600" dirty="0"/>
              <a:t> for  </a:t>
            </a:r>
            <a:r>
              <a:rPr lang="en-US" sz="3600" dirty="0" smtClean="0"/>
              <a:t>passive gap</a:t>
            </a:r>
            <a:endParaRPr lang="en-US" sz="3600" dirty="0"/>
          </a:p>
        </p:txBody>
      </p:sp>
      <p:sp>
        <p:nvSpPr>
          <p:cNvPr id="3" name="Content Placeholder 2"/>
          <p:cNvSpPr>
            <a:spLocks noGrp="1"/>
          </p:cNvSpPr>
          <p:nvPr>
            <p:ph sz="quarter" idx="13"/>
          </p:nvPr>
        </p:nvSpPr>
        <p:spPr/>
        <p:txBody>
          <a:bodyPr>
            <a:normAutofit/>
          </a:bodyPr>
          <a:lstStyle/>
          <a:p>
            <a:pPr marL="0" indent="0">
              <a:buNone/>
            </a:pPr>
            <a:r>
              <a:rPr lang="en-US" sz="2800" dirty="0" smtClean="0"/>
              <a:t>4. God’s creation by differentiating or separating previously-created materials</a:t>
            </a:r>
          </a:p>
          <a:p>
            <a:pPr marL="0" indent="0">
              <a:buNone/>
            </a:pPr>
            <a:endParaRPr lang="en-US" sz="2800" dirty="0"/>
          </a:p>
          <a:p>
            <a:pPr marL="0" indent="0">
              <a:buNone/>
            </a:pPr>
            <a:r>
              <a:rPr lang="en-US" sz="2800" dirty="0" smtClean="0"/>
              <a:t>5. Two-stage creation process from raw material:</a:t>
            </a:r>
          </a:p>
          <a:p>
            <a:pPr marL="0" indent="0">
              <a:buNone/>
            </a:pPr>
            <a:r>
              <a:rPr lang="en-US" sz="2800" dirty="0" smtClean="0"/>
              <a:t>	Forming Adam from clay</a:t>
            </a:r>
          </a:p>
          <a:p>
            <a:pPr marL="0" indent="0">
              <a:buNone/>
            </a:pPr>
            <a:r>
              <a:rPr lang="en-US" sz="2800" dirty="0"/>
              <a:t>	</a:t>
            </a:r>
            <a:r>
              <a:rPr lang="en-US" sz="2800" dirty="0" smtClean="0"/>
              <a:t>Forming Eve from Adam’s rib</a:t>
            </a:r>
          </a:p>
          <a:p>
            <a:pPr marL="0" indent="0">
              <a:buNone/>
            </a:pPr>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extLst>
      <p:ext uri="{BB962C8B-B14F-4D97-AF65-F5344CB8AC3E}">
        <p14:creationId xmlns:p14="http://schemas.microsoft.com/office/powerpoint/2010/main" val="17462421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4"/>
          </p:nvPr>
        </p:nvSpPr>
        <p:spPr>
          <a:xfrm>
            <a:off x="4724400" y="2209800"/>
            <a:ext cx="3733800" cy="3505200"/>
          </a:xfrm>
        </p:spPr>
        <p:txBody>
          <a:bodyPr>
            <a:noAutofit/>
          </a:bodyPr>
          <a:lstStyle/>
          <a:p>
            <a:r>
              <a:rPr lang="en-US" sz="2400" dirty="0" smtClean="0"/>
              <a:t>Genesis 1:1-2 go together but are separated from verse 3 by a gap</a:t>
            </a:r>
          </a:p>
          <a:p>
            <a:r>
              <a:rPr lang="en-US" sz="2400" dirty="0" smtClean="0"/>
              <a:t>Raw materials of the earth in their unformed-unfilled state were created before—perhaps long before—the seven days of creation week</a:t>
            </a:r>
            <a:endParaRPr lang="en-US" sz="2400" dirty="0"/>
          </a:p>
        </p:txBody>
      </p:sp>
      <p:sp>
        <p:nvSpPr>
          <p:cNvPr id="6" name="Content Placeholder 5"/>
          <p:cNvSpPr>
            <a:spLocks noGrp="1"/>
          </p:cNvSpPr>
          <p:nvPr>
            <p:ph sz="quarter" idx="13"/>
          </p:nvPr>
        </p:nvSpPr>
        <p:spPr/>
        <p:txBody>
          <a:bodyPr>
            <a:normAutofit/>
          </a:bodyPr>
          <a:lstStyle/>
          <a:p>
            <a:r>
              <a:rPr lang="en-US" sz="2400" dirty="0" smtClean="0"/>
              <a:t>Genesis 1:1-2 are on day one</a:t>
            </a:r>
          </a:p>
          <a:p>
            <a:r>
              <a:rPr lang="en-US" sz="2400" dirty="0" smtClean="0"/>
              <a:t>Raw materials are included in the first day of the seven-day creation week</a:t>
            </a:r>
            <a:endParaRPr lang="en-US" sz="2400" dirty="0"/>
          </a:p>
        </p:txBody>
      </p:sp>
      <p:sp>
        <p:nvSpPr>
          <p:cNvPr id="2" name="Title 1"/>
          <p:cNvSpPr>
            <a:spLocks noGrp="1"/>
          </p:cNvSpPr>
          <p:nvPr>
            <p:ph type="title"/>
          </p:nvPr>
        </p:nvSpPr>
        <p:spPr/>
        <p:txBody>
          <a:bodyPr>
            <a:normAutofit/>
          </a:bodyPr>
          <a:lstStyle/>
          <a:p>
            <a:pPr algn="ctr"/>
            <a:r>
              <a:rPr lang="en-US" sz="3600" dirty="0" smtClean="0"/>
              <a:t>either option possible</a:t>
            </a:r>
            <a:endParaRPr lang="en-US" sz="3600" dirty="0"/>
          </a:p>
        </p:txBody>
      </p:sp>
      <p:sp>
        <p:nvSpPr>
          <p:cNvPr id="4" name="Text Placeholder 3"/>
          <p:cNvSpPr>
            <a:spLocks noGrp="1"/>
          </p:cNvSpPr>
          <p:nvPr>
            <p:ph type="body" idx="1"/>
          </p:nvPr>
        </p:nvSpPr>
        <p:spPr/>
        <p:txBody>
          <a:bodyPr>
            <a:normAutofit/>
          </a:bodyPr>
          <a:lstStyle/>
          <a:p>
            <a:r>
              <a:rPr lang="en-US" sz="2800" dirty="0" smtClean="0"/>
              <a:t>No Gap</a:t>
            </a:r>
            <a:endParaRPr lang="en-US" sz="2800" dirty="0"/>
          </a:p>
        </p:txBody>
      </p:sp>
      <p:sp>
        <p:nvSpPr>
          <p:cNvPr id="5" name="Text Placeholder 4"/>
          <p:cNvSpPr>
            <a:spLocks noGrp="1"/>
          </p:cNvSpPr>
          <p:nvPr>
            <p:ph type="body" sz="quarter" idx="3"/>
          </p:nvPr>
        </p:nvSpPr>
        <p:spPr/>
        <p:txBody>
          <a:bodyPr>
            <a:normAutofit/>
          </a:bodyPr>
          <a:lstStyle/>
          <a:p>
            <a:r>
              <a:rPr lang="en-US" sz="2800" dirty="0" smtClean="0"/>
              <a:t>Passive Gap</a:t>
            </a:r>
            <a:endParaRPr lang="en-US" sz="2800" dirty="0"/>
          </a:p>
        </p:txBody>
      </p:sp>
      <p:sp>
        <p:nvSpPr>
          <p:cNvPr id="8" name="TextBox 7"/>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extLst>
      <p:ext uri="{BB962C8B-B14F-4D97-AF65-F5344CB8AC3E}">
        <p14:creationId xmlns:p14="http://schemas.microsoft.com/office/powerpoint/2010/main" val="30042600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endParaRPr lang="en-US" sz="2400" dirty="0"/>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29608648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r>
              <a:rPr lang="en-US" sz="3600" dirty="0" smtClean="0"/>
              <a:t>Recent or Remote Beginning?</a:t>
            </a:r>
          </a:p>
          <a:p>
            <a:r>
              <a:rPr lang="en-US" sz="2400" dirty="0" smtClean="0"/>
              <a:t>(thousands or millions of years)</a:t>
            </a:r>
            <a:endParaRPr lang="en-US" sz="2400" dirty="0"/>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29946731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r>
            <a:br>
              <a:rPr lang="en-US" dirty="0" smtClean="0"/>
            </a:br>
            <a:r>
              <a:rPr lang="en-US" sz="3600" dirty="0" smtClean="0">
                <a:solidFill>
                  <a:srgbClr val="FFC000"/>
                </a:solidFill>
              </a:rPr>
              <a:t>Evidence </a:t>
            </a:r>
            <a:r>
              <a:rPr lang="en-US" sz="3600" dirty="0" smtClean="0"/>
              <a:t>for recent beginning</a:t>
            </a:r>
            <a:endParaRPr lang="en-US" dirty="0"/>
          </a:p>
        </p:txBody>
      </p:sp>
      <p:sp>
        <p:nvSpPr>
          <p:cNvPr id="3" name="Content Placeholder 2"/>
          <p:cNvSpPr>
            <a:spLocks noGrp="1"/>
          </p:cNvSpPr>
          <p:nvPr>
            <p:ph sz="quarter" idx="13"/>
          </p:nvPr>
        </p:nvSpPr>
        <p:spPr/>
        <p:txBody>
          <a:bodyPr>
            <a:normAutofit/>
          </a:bodyPr>
          <a:lstStyle/>
          <a:p>
            <a:r>
              <a:rPr lang="en-US" sz="2800" dirty="0" smtClean="0"/>
              <a:t>Chronogenealogies  Genesis 5 and 11 give a continuous record from Adam to Abraham</a:t>
            </a:r>
          </a:p>
          <a:p>
            <a:r>
              <a:rPr lang="en-US" sz="2800" dirty="0" smtClean="0"/>
              <a:t>In the OT, “begat” is the special causative form that always refers to actual direct physical offspring. </a:t>
            </a:r>
          </a:p>
          <a:p>
            <a:r>
              <a:rPr lang="en-US" sz="2800" dirty="0"/>
              <a:t>From Abraham to the present is clear from Scripture, and the total is only some 4000 (+/- 200 years)</a:t>
            </a:r>
          </a:p>
          <a:p>
            <a:r>
              <a:rPr lang="en-US" sz="2800" dirty="0"/>
              <a:t>Creation week unambiguously occurred </a:t>
            </a:r>
            <a:r>
              <a:rPr lang="en-US" sz="2800" i="1" dirty="0"/>
              <a:t>recently</a:t>
            </a:r>
            <a:endParaRPr lang="en-US" sz="2800" dirty="0"/>
          </a:p>
          <a:p>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—Recent or Remote?</a:t>
            </a:r>
            <a:endParaRPr lang="en-US" sz="2400" dirty="0"/>
          </a:p>
        </p:txBody>
      </p:sp>
    </p:spTree>
    <p:custDataLst>
      <p:tags r:id="rId1"/>
    </p:custDataLst>
    <p:extLst>
      <p:ext uri="{BB962C8B-B14F-4D97-AF65-F5344CB8AC3E}">
        <p14:creationId xmlns:p14="http://schemas.microsoft.com/office/powerpoint/2010/main" val="82473405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a:r>
            <a:br>
              <a:rPr lang="en-US" dirty="0"/>
            </a:br>
            <a:r>
              <a:rPr lang="en-US" sz="3600" dirty="0">
                <a:solidFill>
                  <a:srgbClr val="FFC000"/>
                </a:solidFill>
              </a:rPr>
              <a:t>Evidence </a:t>
            </a:r>
            <a:r>
              <a:rPr lang="en-US" sz="3600" dirty="0"/>
              <a:t>for recent </a:t>
            </a:r>
            <a:r>
              <a:rPr lang="en-US" sz="3600" dirty="0" smtClean="0"/>
              <a:t>beginning</a:t>
            </a:r>
            <a:endParaRPr lang="en-US" dirty="0"/>
          </a:p>
        </p:txBody>
      </p:sp>
      <p:sp>
        <p:nvSpPr>
          <p:cNvPr id="3" name="Content Placeholder 2"/>
          <p:cNvSpPr>
            <a:spLocks noGrp="1"/>
          </p:cNvSpPr>
          <p:nvPr>
            <p:ph sz="quarter" idx="13"/>
          </p:nvPr>
        </p:nvSpPr>
        <p:spPr/>
        <p:txBody>
          <a:bodyPr>
            <a:normAutofit/>
          </a:bodyPr>
          <a:lstStyle/>
          <a:p>
            <a:pPr marL="0" indent="0">
              <a:buNone/>
            </a:pPr>
            <a:r>
              <a:rPr lang="en-US" sz="2800" dirty="0"/>
              <a:t>Character of </a:t>
            </a:r>
            <a:r>
              <a:rPr lang="en-US" sz="2800" dirty="0" smtClean="0"/>
              <a:t>God</a:t>
            </a:r>
            <a:endParaRPr lang="en-US" sz="2800" dirty="0" smtClean="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It is totally out of character with the God of the Bible to allow a history of cruelty and pain to go on for long periods of time—millions of years—when it would serve no purpose in the cosmic controversy against Satan</a:t>
            </a:r>
            <a:endParaRPr lang="en-US" sz="2800" dirty="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The genealogies, pointing to a recent creation, are a window into the heart of a loving, compassionate God</a:t>
            </a:r>
            <a:endParaRPr lang="en-US" sz="2800" dirty="0">
              <a:effectLst>
                <a:outerShdw blurRad="38100" dist="38100" dir="2700000" algn="tl">
                  <a:srgbClr val="000000">
                    <a:alpha val="43137"/>
                  </a:srgbClr>
                </a:outerShdw>
              </a:effectLst>
            </a:endParaRPr>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—Recent or Remote?</a:t>
            </a:r>
            <a:endParaRPr lang="en-US" sz="2400" dirty="0"/>
          </a:p>
        </p:txBody>
      </p:sp>
    </p:spTree>
    <p:extLst>
      <p:ext uri="{BB962C8B-B14F-4D97-AF65-F5344CB8AC3E}">
        <p14:creationId xmlns:p14="http://schemas.microsoft.com/office/powerpoint/2010/main" val="32030596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t>When     </a:t>
            </a:r>
            <a:r>
              <a:rPr lang="en-US" dirty="0" smtClean="0">
                <a:solidFill>
                  <a:srgbClr val="FFC000"/>
                </a:solidFill>
              </a:rPr>
              <a:t>who</a:t>
            </a:r>
            <a:r>
              <a:rPr lang="en-US" dirty="0" smtClean="0"/>
              <a:t>     how     what</a:t>
            </a:r>
            <a:endParaRPr lang="en-US" dirty="0"/>
          </a:p>
        </p:txBody>
      </p:sp>
    </p:spTree>
    <p:extLst>
      <p:ext uri="{BB962C8B-B14F-4D97-AF65-F5344CB8AC3E}">
        <p14:creationId xmlns:p14="http://schemas.microsoft.com/office/powerpoint/2010/main" val="359881777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two names for god</a:t>
            </a:r>
            <a:endParaRPr lang="en-US" sz="3600" dirty="0"/>
          </a:p>
        </p:txBody>
      </p:sp>
      <p:sp>
        <p:nvSpPr>
          <p:cNvPr id="3" name="Content Placeholder 2"/>
          <p:cNvSpPr>
            <a:spLocks noGrp="1"/>
          </p:cNvSpPr>
          <p:nvPr>
            <p:ph sz="quarter" idx="13"/>
          </p:nvPr>
        </p:nvSpPr>
        <p:spPr/>
        <p:txBody>
          <a:bodyPr>
            <a:normAutofit/>
          </a:bodyPr>
          <a:lstStyle/>
          <a:p>
            <a:r>
              <a:rPr lang="en-US" sz="2800" dirty="0" smtClean="0"/>
              <a:t>Two names for God appear in the Creation accounts:</a:t>
            </a:r>
          </a:p>
          <a:p>
            <a:pPr lvl="1"/>
            <a:r>
              <a:rPr lang="en-US" sz="2800" dirty="0" err="1" smtClean="0">
                <a:solidFill>
                  <a:srgbClr val="FFC000"/>
                </a:solidFill>
              </a:rPr>
              <a:t>Elohim</a:t>
            </a:r>
            <a:endParaRPr lang="en-US" sz="2800" dirty="0" smtClean="0">
              <a:solidFill>
                <a:srgbClr val="FFC000"/>
              </a:solidFill>
            </a:endParaRPr>
          </a:p>
          <a:p>
            <a:pPr lvl="2"/>
            <a:r>
              <a:rPr lang="en-US" sz="2800" dirty="0" smtClean="0"/>
              <a:t>Generic, all-powerful One</a:t>
            </a:r>
          </a:p>
          <a:p>
            <a:pPr lvl="2"/>
            <a:r>
              <a:rPr lang="en-US" sz="2800" dirty="0" smtClean="0"/>
              <a:t>Emphasizes transcendence</a:t>
            </a:r>
            <a:endParaRPr lang="en-US" sz="2800" dirty="0"/>
          </a:p>
          <a:p>
            <a:pPr lvl="1"/>
            <a:r>
              <a:rPr lang="en-US" sz="2800" dirty="0" smtClean="0">
                <a:solidFill>
                  <a:srgbClr val="FFC000"/>
                </a:solidFill>
              </a:rPr>
              <a:t>Yahweh</a:t>
            </a:r>
          </a:p>
          <a:p>
            <a:pPr lvl="2"/>
            <a:r>
              <a:rPr lang="en-US" sz="2800" dirty="0" smtClean="0"/>
              <a:t>Covenant name</a:t>
            </a:r>
          </a:p>
          <a:p>
            <a:pPr lvl="2"/>
            <a:r>
              <a:rPr lang="en-US" sz="2800" dirty="0" smtClean="0"/>
              <a:t>Emphasizes immanence</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WHO</a:t>
            </a:r>
            <a:endParaRPr lang="en-US" sz="2400" dirty="0"/>
          </a:p>
        </p:txBody>
      </p:sp>
    </p:spTree>
    <p:custDataLst>
      <p:tags r:id="rId1"/>
    </p:custDataLst>
    <p:extLst>
      <p:ext uri="{BB962C8B-B14F-4D97-AF65-F5344CB8AC3E}">
        <p14:creationId xmlns:p14="http://schemas.microsoft.com/office/powerpoint/2010/main" val="7192561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26320468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notice</a:t>
            </a:r>
            <a:endParaRPr lang="en-US" sz="3600" dirty="0"/>
          </a:p>
        </p:txBody>
      </p:sp>
      <p:sp>
        <p:nvSpPr>
          <p:cNvPr id="3" name="Content Placeholder 2"/>
          <p:cNvSpPr>
            <a:spLocks noGrp="1"/>
          </p:cNvSpPr>
          <p:nvPr>
            <p:ph sz="quarter" idx="13"/>
          </p:nvPr>
        </p:nvSpPr>
        <p:spPr/>
        <p:txBody>
          <a:bodyPr>
            <a:normAutofit fontScale="32500" lnSpcReduction="20000"/>
          </a:bodyPr>
          <a:lstStyle/>
          <a:p>
            <a:pPr>
              <a:buAutoNum type="arabicPeriod"/>
            </a:pPr>
            <a:r>
              <a:rPr lang="en-US" sz="8600" dirty="0" smtClean="0"/>
              <a:t>No proof of God is provided, but the assertion of His existence is bold.</a:t>
            </a:r>
          </a:p>
          <a:p>
            <a:pPr>
              <a:buAutoNum type="arabicPeriod"/>
            </a:pPr>
            <a:r>
              <a:rPr lang="en-US" sz="8600" dirty="0" smtClean="0"/>
              <a:t>God is the ultimate foundation of reality.</a:t>
            </a:r>
          </a:p>
          <a:p>
            <a:pPr>
              <a:buAutoNum type="arabicPeriod"/>
            </a:pPr>
            <a:r>
              <a:rPr lang="en-US" sz="8600" dirty="0" smtClean="0"/>
              <a:t>The portrayal of God in the creation account provides a polemic against the ANE gods:</a:t>
            </a:r>
          </a:p>
          <a:p>
            <a:pPr lvl="1"/>
            <a:r>
              <a:rPr lang="en-US" sz="6000" dirty="0" smtClean="0"/>
              <a:t>Polytheism</a:t>
            </a:r>
          </a:p>
          <a:p>
            <a:pPr lvl="1"/>
            <a:r>
              <a:rPr lang="en-US" sz="6000" dirty="0" smtClean="0"/>
              <a:t>Moral decadence</a:t>
            </a:r>
          </a:p>
          <a:p>
            <a:pPr lvl="1"/>
            <a:r>
              <a:rPr lang="en-US" sz="6000" dirty="0" smtClean="0"/>
              <a:t>Rivalry</a:t>
            </a:r>
          </a:p>
          <a:p>
            <a:pPr lvl="1"/>
            <a:r>
              <a:rPr lang="en-US" sz="6000" dirty="0" smtClean="0"/>
              <a:t>Mortality</a:t>
            </a:r>
          </a:p>
          <a:p>
            <a:pPr lvl="1"/>
            <a:r>
              <a:rPr lang="en-US" sz="6000" dirty="0" smtClean="0"/>
              <a:t>Pantheism </a:t>
            </a:r>
          </a:p>
          <a:p>
            <a:pPr marL="0" indent="0">
              <a:buNone/>
            </a:pPr>
            <a:endParaRPr lang="en-US" dirty="0" smtClean="0"/>
          </a:p>
          <a:p>
            <a:endParaRPr lang="en-US" dirty="0"/>
          </a:p>
        </p:txBody>
      </p:sp>
      <p:sp>
        <p:nvSpPr>
          <p:cNvPr id="5" name="TextBox 4"/>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WHO</a:t>
            </a:r>
            <a:endParaRPr lang="en-US" sz="2400" dirty="0"/>
          </a:p>
        </p:txBody>
      </p:sp>
    </p:spTree>
    <p:custDataLst>
      <p:tags r:id="rId1"/>
    </p:custDataLst>
    <p:extLst>
      <p:ext uri="{BB962C8B-B14F-4D97-AF65-F5344CB8AC3E}">
        <p14:creationId xmlns:p14="http://schemas.microsoft.com/office/powerpoint/2010/main" val="30658012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notice</a:t>
            </a:r>
            <a:endParaRPr lang="en-US" sz="3600" dirty="0"/>
          </a:p>
        </p:txBody>
      </p:sp>
      <p:sp>
        <p:nvSpPr>
          <p:cNvPr id="3" name="Content Placeholder 2"/>
          <p:cNvSpPr>
            <a:spLocks noGrp="1"/>
          </p:cNvSpPr>
          <p:nvPr>
            <p:ph sz="quarter" idx="13"/>
          </p:nvPr>
        </p:nvSpPr>
        <p:spPr/>
        <p:txBody>
          <a:bodyPr>
            <a:normAutofit/>
          </a:bodyPr>
          <a:lstStyle/>
          <a:p>
            <a:pPr marL="0" indent="0">
              <a:buNone/>
            </a:pPr>
            <a:r>
              <a:rPr lang="en-US" sz="2400" dirty="0" smtClean="0">
                <a:solidFill>
                  <a:srgbClr val="FFC000"/>
                </a:solidFill>
              </a:rPr>
              <a:t>4.</a:t>
            </a:r>
            <a:r>
              <a:rPr lang="en-US" sz="2400" dirty="0" smtClean="0"/>
              <a:t> There are i</a:t>
            </a:r>
            <a:r>
              <a:rPr lang="en-US" sz="2800" dirty="0" smtClean="0"/>
              <a:t>ntimations of the plurality of the Godhead:</a:t>
            </a:r>
          </a:p>
          <a:p>
            <a:pPr lvl="1"/>
            <a:r>
              <a:rPr lang="en-US" sz="2800" dirty="0" smtClean="0"/>
              <a:t>“Spirit of God” in Genesis 1:2</a:t>
            </a:r>
          </a:p>
          <a:p>
            <a:pPr lvl="1"/>
            <a:r>
              <a:rPr lang="en-US" sz="2800" dirty="0" smtClean="0"/>
              <a:t>The creative Word (ten times in Genesis 1)</a:t>
            </a:r>
          </a:p>
          <a:p>
            <a:pPr lvl="1"/>
            <a:r>
              <a:rPr lang="en-US" sz="2800" dirty="0" smtClean="0"/>
              <a:t>“Let </a:t>
            </a:r>
            <a:r>
              <a:rPr lang="en-US" sz="2800" i="1" dirty="0" smtClean="0"/>
              <a:t>us</a:t>
            </a:r>
            <a:r>
              <a:rPr lang="en-US" sz="2800" dirty="0" smtClean="0"/>
              <a:t>” of  Genesis 1:26 </a:t>
            </a:r>
          </a:p>
          <a:p>
            <a:pPr marL="0" indent="0">
              <a:buNone/>
            </a:pPr>
            <a:r>
              <a:rPr lang="en-US" sz="2800" dirty="0" smtClean="0">
                <a:solidFill>
                  <a:srgbClr val="FFC000"/>
                </a:solidFill>
              </a:rPr>
              <a:t>5</a:t>
            </a:r>
            <a:r>
              <a:rPr lang="en-US" sz="2800" dirty="0" smtClean="0"/>
              <a:t>. It would be natural for the plurality of persons within the deity, whose character is one of covenant love, to wish to create other beings with whom He could share fellowship.</a:t>
            </a:r>
          </a:p>
          <a:p>
            <a:pPr marL="0" indent="0">
              <a:buNone/>
            </a:pPr>
            <a:endParaRPr lang="en-US" dirty="0" smtClean="0"/>
          </a:p>
          <a:p>
            <a:endParaRPr lang="en-US" dirty="0"/>
          </a:p>
        </p:txBody>
      </p:sp>
      <p:sp>
        <p:nvSpPr>
          <p:cNvPr id="5" name="TextBox 4"/>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WHO</a:t>
            </a:r>
            <a:endParaRPr lang="en-US" sz="2400" dirty="0"/>
          </a:p>
        </p:txBody>
      </p:sp>
    </p:spTree>
    <p:custDataLst>
      <p:tags r:id="rId1"/>
    </p:custDataLst>
    <p:extLst>
      <p:ext uri="{BB962C8B-B14F-4D97-AF65-F5344CB8AC3E}">
        <p14:creationId xmlns:p14="http://schemas.microsoft.com/office/powerpoint/2010/main" val="31925094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t>When     who     </a:t>
            </a:r>
            <a:r>
              <a:rPr lang="en-US" dirty="0" smtClean="0">
                <a:solidFill>
                  <a:srgbClr val="FFC000"/>
                </a:solidFill>
              </a:rPr>
              <a:t>how</a:t>
            </a:r>
            <a:r>
              <a:rPr lang="en-US" dirty="0" smtClean="0"/>
              <a:t>     what</a:t>
            </a:r>
            <a:endParaRPr lang="en-US" dirty="0"/>
          </a:p>
        </p:txBody>
      </p:sp>
    </p:spTree>
    <p:extLst>
      <p:ext uri="{BB962C8B-B14F-4D97-AF65-F5344CB8AC3E}">
        <p14:creationId xmlns:p14="http://schemas.microsoft.com/office/powerpoint/2010/main" val="31631168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divinely</a:t>
            </a:r>
            <a:endParaRPr lang="en-US" sz="3600" dirty="0"/>
          </a:p>
        </p:txBody>
      </p:sp>
      <p:sp>
        <p:nvSpPr>
          <p:cNvPr id="3" name="Content Placeholder 2"/>
          <p:cNvSpPr>
            <a:spLocks noGrp="1"/>
          </p:cNvSpPr>
          <p:nvPr>
            <p:ph sz="quarter" idx="13"/>
          </p:nvPr>
        </p:nvSpPr>
        <p:spPr/>
        <p:txBody>
          <a:bodyPr>
            <a:normAutofit/>
          </a:bodyPr>
          <a:lstStyle/>
          <a:p>
            <a:r>
              <a:rPr lang="en-US" sz="2800" dirty="0" smtClean="0"/>
              <a:t>By </a:t>
            </a:r>
            <a:r>
              <a:rPr lang="en-US" sz="2800" dirty="0" smtClean="0">
                <a:solidFill>
                  <a:srgbClr val="FFC000"/>
                </a:solidFill>
              </a:rPr>
              <a:t>Divine </a:t>
            </a:r>
            <a:r>
              <a:rPr lang="en-US" sz="2800" i="1" dirty="0" err="1" smtClean="0">
                <a:solidFill>
                  <a:srgbClr val="FFC000"/>
                </a:solidFill>
              </a:rPr>
              <a:t>bara</a:t>
            </a:r>
            <a:endParaRPr lang="en-US" sz="2800" dirty="0" smtClean="0">
              <a:solidFill>
                <a:srgbClr val="FFC000"/>
              </a:solidFill>
            </a:endParaRPr>
          </a:p>
          <a:p>
            <a:pPr lvl="1"/>
            <a:r>
              <a:rPr lang="en-US" sz="2800" dirty="0" smtClean="0"/>
              <a:t>Exclusively God’s action</a:t>
            </a:r>
          </a:p>
          <a:p>
            <a:pPr lvl="1"/>
            <a:r>
              <a:rPr lang="en-US" sz="2800" dirty="0" smtClean="0"/>
              <a:t>Creating something totally new and effortlessly produced</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33838158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divinely</a:t>
            </a:r>
            <a:endParaRPr lang="en-US" sz="3600" dirty="0"/>
          </a:p>
        </p:txBody>
      </p:sp>
      <p:sp>
        <p:nvSpPr>
          <p:cNvPr id="3" name="Content Placeholder 2"/>
          <p:cNvSpPr>
            <a:spLocks noGrp="1"/>
          </p:cNvSpPr>
          <p:nvPr>
            <p:ph sz="quarter" idx="13"/>
          </p:nvPr>
        </p:nvSpPr>
        <p:spPr/>
        <p:txBody>
          <a:bodyPr>
            <a:normAutofit fontScale="92500" lnSpcReduction="20000"/>
          </a:bodyPr>
          <a:lstStyle/>
          <a:p>
            <a:r>
              <a:rPr lang="en-US" sz="3000" dirty="0" smtClean="0"/>
              <a:t>By </a:t>
            </a:r>
            <a:r>
              <a:rPr lang="en-US" sz="3000" dirty="0" smtClean="0">
                <a:solidFill>
                  <a:srgbClr val="FFC000"/>
                </a:solidFill>
              </a:rPr>
              <a:t>Divine </a:t>
            </a:r>
            <a:r>
              <a:rPr lang="en-US" sz="3000" i="1" dirty="0" err="1" smtClean="0">
                <a:solidFill>
                  <a:srgbClr val="FFC000"/>
                </a:solidFill>
              </a:rPr>
              <a:t>bara</a:t>
            </a:r>
            <a:endParaRPr lang="en-US" sz="3000" dirty="0" smtClean="0">
              <a:solidFill>
                <a:srgbClr val="FFC000"/>
              </a:solidFill>
            </a:endParaRPr>
          </a:p>
          <a:p>
            <a:pPr lvl="1"/>
            <a:r>
              <a:rPr lang="en-US" sz="3000" dirty="0" smtClean="0"/>
              <a:t>Exclusively God’s action</a:t>
            </a:r>
          </a:p>
          <a:p>
            <a:pPr lvl="1"/>
            <a:r>
              <a:rPr lang="en-US" sz="3000" dirty="0" smtClean="0"/>
              <a:t>Creating something totally new and effortlessly produced</a:t>
            </a:r>
          </a:p>
          <a:p>
            <a:r>
              <a:rPr lang="en-US" sz="3000" dirty="0" smtClean="0"/>
              <a:t>By </a:t>
            </a:r>
            <a:r>
              <a:rPr lang="en-US" sz="3000" dirty="0">
                <a:solidFill>
                  <a:srgbClr val="FFC000"/>
                </a:solidFill>
              </a:rPr>
              <a:t>Divine Fiat</a:t>
            </a:r>
          </a:p>
          <a:p>
            <a:pPr lvl="1"/>
            <a:r>
              <a:rPr lang="en-US" sz="3000" dirty="0"/>
              <a:t>By the word of the Lord were the </a:t>
            </a:r>
            <a:r>
              <a:rPr lang="en-US" sz="3000" dirty="0" smtClean="0"/>
              <a:t>heavens </a:t>
            </a:r>
            <a:r>
              <a:rPr lang="en-US" sz="3000" dirty="0"/>
              <a:t>made, and all the host of them by the breath of his mouth…For He spoke and it was done; He commanded and it stood fast (Psalm 33:6, 9)</a:t>
            </a:r>
          </a:p>
          <a:p>
            <a:pPr lvl="1"/>
            <a:endParaRPr lang="en-US" sz="3600" dirty="0" smtClean="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37147153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As a polemic</a:t>
            </a:r>
            <a:endParaRPr lang="en-US" sz="3600" dirty="0"/>
          </a:p>
        </p:txBody>
      </p:sp>
      <p:sp>
        <p:nvSpPr>
          <p:cNvPr id="3" name="Content Placeholder 2"/>
          <p:cNvSpPr>
            <a:spLocks noGrp="1"/>
          </p:cNvSpPr>
          <p:nvPr>
            <p:ph sz="quarter" idx="13"/>
          </p:nvPr>
        </p:nvSpPr>
        <p:spPr/>
        <p:txBody>
          <a:bodyPr>
            <a:normAutofit/>
          </a:bodyPr>
          <a:lstStyle/>
          <a:p>
            <a:r>
              <a:rPr lang="en-US" sz="2800" dirty="0" smtClean="0"/>
              <a:t>As a </a:t>
            </a:r>
            <a:r>
              <a:rPr lang="en-US" sz="2800" dirty="0" smtClean="0">
                <a:solidFill>
                  <a:srgbClr val="FFC000"/>
                </a:solidFill>
              </a:rPr>
              <a:t>polemic</a:t>
            </a:r>
            <a:r>
              <a:rPr lang="en-US" sz="2800" dirty="0" smtClean="0"/>
              <a:t> against ideas in Mesopotamian creation texts:</a:t>
            </a:r>
          </a:p>
          <a:p>
            <a:pPr lvl="1"/>
            <a:r>
              <a:rPr lang="en-US" sz="2800" dirty="0" smtClean="0"/>
              <a:t>Struggle between </a:t>
            </a:r>
            <a:r>
              <a:rPr lang="en-US" sz="2800" dirty="0" err="1" smtClean="0"/>
              <a:t>dieties</a:t>
            </a:r>
            <a:endParaRPr lang="en-US" sz="2800" dirty="0" smtClean="0"/>
          </a:p>
          <a:p>
            <a:pPr lvl="1"/>
            <a:r>
              <a:rPr lang="en-US" sz="2800" dirty="0" smtClean="0"/>
              <a:t>Struggle with forces of chaos</a:t>
            </a:r>
          </a:p>
          <a:p>
            <a:pPr lvl="1"/>
            <a:r>
              <a:rPr lang="en-US" sz="2800" dirty="0" smtClean="0"/>
              <a:t>Sexual activity between the gods</a:t>
            </a:r>
          </a:p>
          <a:p>
            <a:pPr lvl="1"/>
            <a:r>
              <a:rPr lang="en-US" sz="2800" dirty="0" smtClean="0"/>
              <a:t>Worship of sun and moon</a:t>
            </a:r>
          </a:p>
          <a:p>
            <a:pPr lvl="1"/>
            <a:endParaRPr lang="en-US" sz="2400" dirty="0" smtClean="0"/>
          </a:p>
          <a:p>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9861211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t>Luminaries</a:t>
            </a:r>
          </a:p>
          <a:p>
            <a:r>
              <a:rPr lang="en-US" sz="2400" dirty="0" smtClean="0"/>
              <a:t>Birds and fish</a:t>
            </a:r>
          </a:p>
          <a:p>
            <a:r>
              <a:rPr lang="en-US" sz="2400" dirty="0" smtClean="0"/>
              <a:t>Animals and man</a:t>
            </a:r>
            <a:endParaRPr lang="en-US" sz="2400" dirty="0"/>
          </a:p>
        </p:txBody>
      </p:sp>
      <p:sp>
        <p:nvSpPr>
          <p:cNvPr id="7" name="Content Placeholder 6"/>
          <p:cNvSpPr>
            <a:spLocks noGrp="1"/>
          </p:cNvSpPr>
          <p:nvPr>
            <p:ph sz="quarter" idx="13"/>
          </p:nvPr>
        </p:nvSpPr>
        <p:spPr/>
        <p:txBody>
          <a:bodyPr>
            <a:normAutofit/>
          </a:bodyPr>
          <a:lstStyle/>
          <a:p>
            <a:r>
              <a:rPr lang="en-US" sz="2400" dirty="0" smtClean="0"/>
              <a:t>Light</a:t>
            </a:r>
          </a:p>
          <a:p>
            <a:r>
              <a:rPr lang="en-US" sz="2400" dirty="0" smtClean="0"/>
              <a:t>Sky and waters separated</a:t>
            </a:r>
          </a:p>
          <a:p>
            <a:r>
              <a:rPr lang="en-US" sz="2400" dirty="0" smtClean="0"/>
              <a:t>Dry land and vegetation</a:t>
            </a:r>
            <a:endParaRPr lang="en-US" sz="2400" dirty="0"/>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chemeClr val="tx1"/>
                </a:solidFill>
              </a:rPr>
              <a:t>Forming the unformed</a:t>
            </a:r>
            <a:endParaRPr lang="en-US" sz="2800" dirty="0">
              <a:solidFill>
                <a:schemeClr val="tx1"/>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chemeClr val="tx1"/>
                </a:solidFill>
              </a:rPr>
              <a:t>Filling the unfilled</a:t>
            </a:r>
            <a:endParaRPr lang="en-US" sz="2800" dirty="0">
              <a:solidFill>
                <a:schemeClr val="tx1"/>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21980047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t>Luminaries</a:t>
            </a:r>
          </a:p>
          <a:p>
            <a:r>
              <a:rPr lang="en-US" sz="2400" dirty="0" smtClean="0"/>
              <a:t>Birds and fish</a:t>
            </a:r>
          </a:p>
          <a:p>
            <a:r>
              <a:rPr lang="en-US" sz="2400" dirty="0" smtClean="0"/>
              <a:t>Animals and man</a:t>
            </a:r>
            <a:endParaRPr lang="en-US" sz="2400" dirty="0"/>
          </a:p>
        </p:txBody>
      </p:sp>
      <p:sp>
        <p:nvSpPr>
          <p:cNvPr id="7" name="Content Placeholder 6"/>
          <p:cNvSpPr>
            <a:spLocks noGrp="1"/>
          </p:cNvSpPr>
          <p:nvPr>
            <p:ph sz="quarter" idx="13"/>
          </p:nvPr>
        </p:nvSpPr>
        <p:spPr/>
        <p:txBody>
          <a:bodyPr>
            <a:normAutofit/>
          </a:bodyPr>
          <a:lstStyle/>
          <a:p>
            <a:r>
              <a:rPr lang="en-US" sz="2400" dirty="0" smtClean="0">
                <a:solidFill>
                  <a:srgbClr val="FFC000"/>
                </a:solidFill>
              </a:rPr>
              <a:t>Light</a:t>
            </a:r>
          </a:p>
          <a:p>
            <a:r>
              <a:rPr lang="en-US" sz="2400" dirty="0" smtClean="0">
                <a:solidFill>
                  <a:srgbClr val="FFC000"/>
                </a:solidFill>
              </a:rPr>
              <a:t>Sky and waters separated</a:t>
            </a:r>
          </a:p>
          <a:p>
            <a:r>
              <a:rPr lang="en-US" sz="2400" dirty="0" smtClean="0">
                <a:solidFill>
                  <a:srgbClr val="FFC000"/>
                </a:solidFill>
              </a:rPr>
              <a:t>Dry land and vegetation</a:t>
            </a:r>
            <a:endParaRPr lang="en-US" sz="2400" dirty="0">
              <a:solidFill>
                <a:srgbClr val="FFC000"/>
              </a:solidFill>
            </a:endParaRPr>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rgbClr val="FFC000"/>
                </a:solidFill>
              </a:rPr>
              <a:t>Forming the unformed</a:t>
            </a:r>
            <a:endParaRPr lang="en-US" sz="2800" dirty="0">
              <a:solidFill>
                <a:srgbClr val="FFC000"/>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chemeClr val="tx1"/>
                </a:solidFill>
              </a:rPr>
              <a:t>Filling the unfilled</a:t>
            </a:r>
            <a:endParaRPr lang="en-US" sz="2800" dirty="0">
              <a:solidFill>
                <a:schemeClr val="tx1"/>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22038903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solidFill>
                  <a:srgbClr val="FFC000"/>
                </a:solidFill>
              </a:rPr>
              <a:t>Luminaries</a:t>
            </a:r>
          </a:p>
          <a:p>
            <a:r>
              <a:rPr lang="en-US" sz="2400" dirty="0" smtClean="0">
                <a:solidFill>
                  <a:srgbClr val="FFC000"/>
                </a:solidFill>
              </a:rPr>
              <a:t>Birds and fish</a:t>
            </a:r>
          </a:p>
          <a:p>
            <a:r>
              <a:rPr lang="en-US" sz="2400" dirty="0" smtClean="0">
                <a:solidFill>
                  <a:srgbClr val="FFC000"/>
                </a:solidFill>
              </a:rPr>
              <a:t>Animals and man</a:t>
            </a:r>
            <a:endParaRPr lang="en-US" sz="2400" dirty="0">
              <a:solidFill>
                <a:srgbClr val="FFC000"/>
              </a:solidFill>
            </a:endParaRPr>
          </a:p>
        </p:txBody>
      </p:sp>
      <p:sp>
        <p:nvSpPr>
          <p:cNvPr id="7" name="Content Placeholder 6"/>
          <p:cNvSpPr>
            <a:spLocks noGrp="1"/>
          </p:cNvSpPr>
          <p:nvPr>
            <p:ph sz="quarter" idx="13"/>
          </p:nvPr>
        </p:nvSpPr>
        <p:spPr/>
        <p:txBody>
          <a:bodyPr>
            <a:normAutofit/>
          </a:bodyPr>
          <a:lstStyle/>
          <a:p>
            <a:r>
              <a:rPr lang="en-US" sz="2400" dirty="0" smtClean="0"/>
              <a:t>Light</a:t>
            </a:r>
          </a:p>
          <a:p>
            <a:r>
              <a:rPr lang="en-US" sz="2400" dirty="0" smtClean="0"/>
              <a:t>Sky and waters separated</a:t>
            </a:r>
          </a:p>
          <a:p>
            <a:r>
              <a:rPr lang="en-US" sz="2400" dirty="0" smtClean="0"/>
              <a:t>Dry land and vegetation</a:t>
            </a:r>
            <a:endParaRPr lang="en-US" sz="2400" dirty="0"/>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chemeClr val="tx1"/>
                </a:solidFill>
              </a:rPr>
              <a:t>Forming the unformed</a:t>
            </a:r>
            <a:endParaRPr lang="en-US" sz="2800" dirty="0">
              <a:solidFill>
                <a:schemeClr val="tx1"/>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rgbClr val="FFC000"/>
                </a:solidFill>
              </a:rPr>
              <a:t>Filling the unfilled</a:t>
            </a:r>
            <a:endParaRPr lang="en-US" sz="2800" dirty="0">
              <a:solidFill>
                <a:srgbClr val="FFC000"/>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22333818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t>Luminaries</a:t>
            </a:r>
          </a:p>
          <a:p>
            <a:r>
              <a:rPr lang="en-US" sz="2400" dirty="0" smtClean="0"/>
              <a:t>Birds and fish</a:t>
            </a:r>
          </a:p>
          <a:p>
            <a:r>
              <a:rPr lang="en-US" sz="2400" dirty="0" smtClean="0"/>
              <a:t>Animals and man</a:t>
            </a:r>
            <a:endParaRPr lang="en-US" sz="2400" dirty="0"/>
          </a:p>
        </p:txBody>
      </p:sp>
      <p:sp>
        <p:nvSpPr>
          <p:cNvPr id="7" name="Content Placeholder 6"/>
          <p:cNvSpPr>
            <a:spLocks noGrp="1"/>
          </p:cNvSpPr>
          <p:nvPr>
            <p:ph sz="quarter" idx="13"/>
          </p:nvPr>
        </p:nvSpPr>
        <p:spPr/>
        <p:txBody>
          <a:bodyPr>
            <a:normAutofit/>
          </a:bodyPr>
          <a:lstStyle/>
          <a:p>
            <a:r>
              <a:rPr lang="en-US" sz="2400" dirty="0" smtClean="0"/>
              <a:t>Light</a:t>
            </a:r>
          </a:p>
          <a:p>
            <a:r>
              <a:rPr lang="en-US" sz="2400" dirty="0" smtClean="0"/>
              <a:t>Sky and waters separated</a:t>
            </a:r>
          </a:p>
          <a:p>
            <a:r>
              <a:rPr lang="en-US" sz="2400" dirty="0" smtClean="0"/>
              <a:t>Dry land and vegetation</a:t>
            </a:r>
            <a:endParaRPr lang="en-US" sz="2400" dirty="0"/>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chemeClr val="tx1"/>
                </a:solidFill>
              </a:rPr>
              <a:t>Forming the unformed</a:t>
            </a:r>
            <a:endParaRPr lang="en-US" sz="2800" dirty="0">
              <a:solidFill>
                <a:schemeClr val="tx1"/>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chemeClr val="tx1"/>
                </a:solidFill>
              </a:rPr>
              <a:t>Filling the unfilled</a:t>
            </a:r>
            <a:endParaRPr lang="en-US" sz="2800" dirty="0">
              <a:solidFill>
                <a:schemeClr val="tx1"/>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42528069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r>
              <a:rPr lang="en-US" sz="3600" dirty="0" smtClean="0"/>
              <a:t>Absolute or Relative Beginning?</a:t>
            </a:r>
            <a:endParaRPr lang="en-US" sz="3600" dirty="0"/>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16774064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solidFill>
                  <a:srgbClr val="FFC000"/>
                </a:solidFill>
              </a:rPr>
              <a:t>Luminaries</a:t>
            </a:r>
          </a:p>
          <a:p>
            <a:r>
              <a:rPr lang="en-US" sz="2400" dirty="0" smtClean="0"/>
              <a:t>Birds and fish</a:t>
            </a:r>
          </a:p>
          <a:p>
            <a:r>
              <a:rPr lang="en-US" sz="2400" dirty="0" smtClean="0"/>
              <a:t>Animals and man</a:t>
            </a:r>
            <a:endParaRPr lang="en-US" sz="2400" dirty="0"/>
          </a:p>
        </p:txBody>
      </p:sp>
      <p:sp>
        <p:nvSpPr>
          <p:cNvPr id="7" name="Content Placeholder 6"/>
          <p:cNvSpPr>
            <a:spLocks noGrp="1"/>
          </p:cNvSpPr>
          <p:nvPr>
            <p:ph sz="quarter" idx="13"/>
          </p:nvPr>
        </p:nvSpPr>
        <p:spPr/>
        <p:txBody>
          <a:bodyPr>
            <a:normAutofit/>
          </a:bodyPr>
          <a:lstStyle/>
          <a:p>
            <a:r>
              <a:rPr lang="en-US" sz="2400" dirty="0" smtClean="0">
                <a:solidFill>
                  <a:srgbClr val="FFC000"/>
                </a:solidFill>
              </a:rPr>
              <a:t>Light</a:t>
            </a:r>
          </a:p>
          <a:p>
            <a:r>
              <a:rPr lang="en-US" sz="2400" dirty="0" smtClean="0"/>
              <a:t>Sky and waters separated</a:t>
            </a:r>
          </a:p>
          <a:p>
            <a:r>
              <a:rPr lang="en-US" sz="2400" dirty="0" smtClean="0"/>
              <a:t>Dry land and vegetation</a:t>
            </a:r>
            <a:endParaRPr lang="en-US" sz="2400" dirty="0"/>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chemeClr val="tx1"/>
                </a:solidFill>
              </a:rPr>
              <a:t>Forming the unformed</a:t>
            </a:r>
            <a:endParaRPr lang="en-US" sz="2800" dirty="0">
              <a:solidFill>
                <a:schemeClr val="tx1"/>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chemeClr val="tx1"/>
                </a:solidFill>
              </a:rPr>
              <a:t>Filling the unfilled</a:t>
            </a:r>
            <a:endParaRPr lang="en-US" sz="2800" dirty="0">
              <a:solidFill>
                <a:schemeClr val="tx1"/>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2118841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t>Luminaries</a:t>
            </a:r>
          </a:p>
          <a:p>
            <a:r>
              <a:rPr lang="en-US" sz="2400" dirty="0" smtClean="0">
                <a:solidFill>
                  <a:srgbClr val="FFC000"/>
                </a:solidFill>
              </a:rPr>
              <a:t>Birds and fish</a:t>
            </a:r>
          </a:p>
          <a:p>
            <a:r>
              <a:rPr lang="en-US" sz="2400" dirty="0" smtClean="0"/>
              <a:t>Animals and man</a:t>
            </a:r>
            <a:endParaRPr lang="en-US" sz="2400" dirty="0"/>
          </a:p>
        </p:txBody>
      </p:sp>
      <p:sp>
        <p:nvSpPr>
          <p:cNvPr id="7" name="Content Placeholder 6"/>
          <p:cNvSpPr>
            <a:spLocks noGrp="1"/>
          </p:cNvSpPr>
          <p:nvPr>
            <p:ph sz="quarter" idx="13"/>
          </p:nvPr>
        </p:nvSpPr>
        <p:spPr/>
        <p:txBody>
          <a:bodyPr>
            <a:normAutofit/>
          </a:bodyPr>
          <a:lstStyle/>
          <a:p>
            <a:r>
              <a:rPr lang="en-US" sz="2400" dirty="0" smtClean="0"/>
              <a:t>Light</a:t>
            </a:r>
          </a:p>
          <a:p>
            <a:r>
              <a:rPr lang="en-US" sz="2400" dirty="0" smtClean="0">
                <a:solidFill>
                  <a:srgbClr val="FFC000"/>
                </a:solidFill>
              </a:rPr>
              <a:t>Sky and waters separated</a:t>
            </a:r>
          </a:p>
          <a:p>
            <a:r>
              <a:rPr lang="en-US" sz="2400" dirty="0" smtClean="0"/>
              <a:t>Dry land and vegetation</a:t>
            </a:r>
            <a:endParaRPr lang="en-US" sz="2400" dirty="0"/>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chemeClr val="tx1"/>
                </a:solidFill>
              </a:rPr>
              <a:t>Forming the unformed</a:t>
            </a:r>
            <a:endParaRPr lang="en-US" sz="2800" dirty="0">
              <a:solidFill>
                <a:schemeClr val="tx1"/>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chemeClr val="tx1"/>
                </a:solidFill>
              </a:rPr>
              <a:t>Filling the unfilled</a:t>
            </a:r>
            <a:endParaRPr lang="en-US" sz="2800" dirty="0">
              <a:solidFill>
                <a:schemeClr val="tx1"/>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3987609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t>Luminaries</a:t>
            </a:r>
          </a:p>
          <a:p>
            <a:r>
              <a:rPr lang="en-US" sz="2400" dirty="0" smtClean="0"/>
              <a:t>Birds and fish</a:t>
            </a:r>
          </a:p>
          <a:p>
            <a:r>
              <a:rPr lang="en-US" sz="2400" dirty="0" smtClean="0">
                <a:solidFill>
                  <a:srgbClr val="FFC000"/>
                </a:solidFill>
              </a:rPr>
              <a:t>Animals and man</a:t>
            </a:r>
            <a:endParaRPr lang="en-US" sz="2400" dirty="0">
              <a:solidFill>
                <a:srgbClr val="FFC000"/>
              </a:solidFill>
            </a:endParaRPr>
          </a:p>
        </p:txBody>
      </p:sp>
      <p:sp>
        <p:nvSpPr>
          <p:cNvPr id="7" name="Content Placeholder 6"/>
          <p:cNvSpPr>
            <a:spLocks noGrp="1"/>
          </p:cNvSpPr>
          <p:nvPr>
            <p:ph sz="quarter" idx="13"/>
          </p:nvPr>
        </p:nvSpPr>
        <p:spPr/>
        <p:txBody>
          <a:bodyPr>
            <a:normAutofit/>
          </a:bodyPr>
          <a:lstStyle/>
          <a:p>
            <a:r>
              <a:rPr lang="en-US" sz="2400" dirty="0" smtClean="0"/>
              <a:t>Light</a:t>
            </a:r>
          </a:p>
          <a:p>
            <a:r>
              <a:rPr lang="en-US" sz="2400" dirty="0" smtClean="0"/>
              <a:t>Sky and waters separated</a:t>
            </a:r>
          </a:p>
          <a:p>
            <a:r>
              <a:rPr lang="en-US" sz="2400" dirty="0" smtClean="0">
                <a:solidFill>
                  <a:srgbClr val="FFC000"/>
                </a:solidFill>
              </a:rPr>
              <a:t>Dry land and vegetation</a:t>
            </a:r>
            <a:endParaRPr lang="en-US" sz="2400" dirty="0">
              <a:solidFill>
                <a:srgbClr val="FFC000"/>
              </a:solidFill>
            </a:endParaRPr>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chemeClr val="tx1"/>
                </a:solidFill>
              </a:rPr>
              <a:t>Forming the unformed</a:t>
            </a:r>
            <a:endParaRPr lang="en-US" sz="2800" dirty="0">
              <a:solidFill>
                <a:schemeClr val="tx1"/>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chemeClr val="tx1"/>
                </a:solidFill>
              </a:rPr>
              <a:t>Filling the unfilled</a:t>
            </a:r>
            <a:endParaRPr lang="en-US" sz="2800" dirty="0">
              <a:solidFill>
                <a:schemeClr val="tx1"/>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32054521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t>When     who     how     </a:t>
            </a:r>
            <a:r>
              <a:rPr lang="en-US" dirty="0" smtClean="0">
                <a:solidFill>
                  <a:srgbClr val="FFC000"/>
                </a:solidFill>
              </a:rPr>
              <a:t>what</a:t>
            </a:r>
            <a:endParaRPr lang="en-US" dirty="0">
              <a:solidFill>
                <a:srgbClr val="FFC000"/>
              </a:solidFill>
            </a:endParaRPr>
          </a:p>
        </p:txBody>
      </p:sp>
    </p:spTree>
    <p:extLst>
      <p:ext uri="{BB962C8B-B14F-4D97-AF65-F5344CB8AC3E}">
        <p14:creationId xmlns:p14="http://schemas.microsoft.com/office/powerpoint/2010/main" val="38957146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r>
            <a:br>
              <a:rPr lang="en-US" dirty="0" smtClean="0"/>
            </a:br>
            <a:r>
              <a:rPr lang="en-US" sz="3600" dirty="0" smtClean="0"/>
              <a:t>lights</a:t>
            </a:r>
            <a:endParaRPr lang="en-US" sz="3600" dirty="0"/>
          </a:p>
        </p:txBody>
      </p:sp>
      <p:sp>
        <p:nvSpPr>
          <p:cNvPr id="3" name="Content Placeholder 2"/>
          <p:cNvSpPr>
            <a:spLocks noGrp="1"/>
          </p:cNvSpPr>
          <p:nvPr>
            <p:ph sz="quarter" idx="13"/>
          </p:nvPr>
        </p:nvSpPr>
        <p:spPr/>
        <p:txBody>
          <a:bodyPr>
            <a:noAutofit/>
          </a:bodyPr>
          <a:lstStyle/>
          <a:p>
            <a:r>
              <a:rPr lang="en-US" sz="2400" dirty="0" smtClean="0"/>
              <a:t>One option:  Sun not present till 4</a:t>
            </a:r>
            <a:r>
              <a:rPr lang="en-US" sz="2400" baseline="30000" dirty="0" smtClean="0"/>
              <a:t>th</a:t>
            </a:r>
            <a:r>
              <a:rPr lang="en-US" sz="2400" dirty="0" smtClean="0"/>
              <a:t> day--God’s presence was the source of light the first 3 days</a:t>
            </a:r>
          </a:p>
          <a:p>
            <a:pPr lvl="1"/>
            <a:r>
              <a:rPr lang="en-US" sz="2000" dirty="0" smtClean="0"/>
              <a:t>1:4 God divided the light from the darkness</a:t>
            </a:r>
          </a:p>
          <a:p>
            <a:pPr lvl="1"/>
            <a:r>
              <a:rPr lang="en-US" sz="2000" dirty="0" smtClean="0"/>
              <a:t>1:18 luminaries divide the light from the darkness</a:t>
            </a:r>
          </a:p>
          <a:p>
            <a:pPr lvl="1"/>
            <a:r>
              <a:rPr lang="en-US" sz="2000" dirty="0" smtClean="0"/>
              <a:t>Psalm 104—God described as covering Himself with light</a:t>
            </a:r>
          </a:p>
          <a:p>
            <a:r>
              <a:rPr lang="en-US" sz="2400" dirty="0" smtClean="0"/>
              <a:t>Another option: Sun present but unused before 4th day</a:t>
            </a:r>
          </a:p>
          <a:p>
            <a:pPr lvl="1"/>
            <a:r>
              <a:rPr lang="en-US" sz="2000" dirty="0" smtClean="0"/>
              <a:t>Became visible, given purpose, or became fully functional on day 4</a:t>
            </a:r>
          </a:p>
          <a:p>
            <a:r>
              <a:rPr lang="en-US" sz="2400" dirty="0" smtClean="0"/>
              <a:t>Stars</a:t>
            </a:r>
          </a:p>
          <a:p>
            <a:pPr lvl="1"/>
            <a:r>
              <a:rPr lang="en-US" sz="2000" dirty="0" smtClean="0"/>
              <a:t>Syntax does not require the creation of stars on day 4 (could be parenthetical)</a:t>
            </a:r>
          </a:p>
          <a:p>
            <a:pPr marL="457200" lvl="1" indent="0">
              <a:buNone/>
            </a:pPr>
            <a:endParaRPr lang="en-US" sz="20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WHAT</a:t>
            </a:r>
            <a:endParaRPr lang="en-US" sz="2400" dirty="0"/>
          </a:p>
        </p:txBody>
      </p:sp>
    </p:spTree>
    <p:custDataLst>
      <p:tags r:id="rId1"/>
    </p:custDataLst>
    <p:extLst>
      <p:ext uri="{BB962C8B-B14F-4D97-AF65-F5344CB8AC3E}">
        <p14:creationId xmlns:p14="http://schemas.microsoft.com/office/powerpoint/2010/main" val="18741985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sz="3600" dirty="0" smtClean="0"/>
              <a:t>Other issues</a:t>
            </a:r>
            <a:endParaRPr lang="en-US" sz="3600" dirty="0"/>
          </a:p>
        </p:txBody>
      </p:sp>
    </p:spTree>
    <p:extLst>
      <p:ext uri="{BB962C8B-B14F-4D97-AF65-F5344CB8AC3E}">
        <p14:creationId xmlns:p14="http://schemas.microsoft.com/office/powerpoint/2010/main" val="41023841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two different accounts?</a:t>
            </a:r>
            <a:endParaRPr lang="en-US" sz="3600" dirty="0"/>
          </a:p>
        </p:txBody>
      </p:sp>
      <p:sp>
        <p:nvSpPr>
          <p:cNvPr id="3" name="Content Placeholder 2"/>
          <p:cNvSpPr>
            <a:spLocks noGrp="1"/>
          </p:cNvSpPr>
          <p:nvPr>
            <p:ph sz="quarter" idx="13"/>
          </p:nvPr>
        </p:nvSpPr>
        <p:spPr/>
        <p:txBody>
          <a:bodyPr/>
          <a:lstStyle/>
          <a:p>
            <a:endParaRPr lang="en-US" sz="2400" dirty="0" smtClean="0"/>
          </a:p>
          <a:p>
            <a:r>
              <a:rPr lang="en-US" sz="2800" dirty="0" smtClean="0"/>
              <a:t>Beginning in 2:7, more detailed description of day 6</a:t>
            </a:r>
          </a:p>
          <a:p>
            <a:endParaRPr lang="en-US" sz="2800" dirty="0" smtClean="0"/>
          </a:p>
          <a:p>
            <a:r>
              <a:rPr lang="en-US" sz="2800" dirty="0" smtClean="0"/>
              <a:t>Focusing attention on humanity’s personal needs</a:t>
            </a:r>
          </a:p>
          <a:p>
            <a:endParaRPr lang="en-US" dirty="0"/>
          </a:p>
        </p:txBody>
      </p:sp>
    </p:spTree>
    <p:extLst>
      <p:ext uri="{BB962C8B-B14F-4D97-AF65-F5344CB8AC3E}">
        <p14:creationId xmlns:p14="http://schemas.microsoft.com/office/powerpoint/2010/main" val="26822520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Death/predation before sin?</a:t>
            </a:r>
            <a:endParaRPr lang="en-US" sz="3600" dirty="0"/>
          </a:p>
        </p:txBody>
      </p:sp>
      <p:sp>
        <p:nvSpPr>
          <p:cNvPr id="3" name="Content Placeholder 2"/>
          <p:cNvSpPr>
            <a:spLocks noGrp="1"/>
          </p:cNvSpPr>
          <p:nvPr>
            <p:ph sz="quarter" idx="13"/>
          </p:nvPr>
        </p:nvSpPr>
        <p:spPr/>
        <p:txBody>
          <a:bodyPr>
            <a:normAutofit/>
          </a:bodyPr>
          <a:lstStyle/>
          <a:p>
            <a:r>
              <a:rPr lang="en-US" sz="2800" dirty="0" smtClean="0"/>
              <a:t>Not only is there no death on this world before creation week, there is no life!</a:t>
            </a:r>
          </a:p>
          <a:p>
            <a:endParaRPr lang="en-US" sz="2800" dirty="0"/>
          </a:p>
          <a:p>
            <a:r>
              <a:rPr lang="en-US" sz="2800" dirty="0" smtClean="0"/>
              <a:t>Genesis 1:1-2 make no room for living organisms to be present upon planet earth before creation week, let alone death and predation.</a:t>
            </a:r>
            <a:endParaRPr lang="en-US" sz="2800" dirty="0"/>
          </a:p>
        </p:txBody>
      </p:sp>
    </p:spTree>
    <p:extLst>
      <p:ext uri="{BB962C8B-B14F-4D97-AF65-F5344CB8AC3E}">
        <p14:creationId xmlns:p14="http://schemas.microsoft.com/office/powerpoint/2010/main" val="37068423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2800" dirty="0" smtClean="0"/>
              <a:t>By Richard M. Davidson</a:t>
            </a:r>
          </a:p>
          <a:p>
            <a:r>
              <a:rPr lang="en-US" sz="2400" dirty="0" smtClean="0">
                <a:solidFill>
                  <a:schemeClr val="tx1"/>
                </a:solidFill>
              </a:rPr>
              <a:t>Summary and Narration:</a:t>
            </a:r>
            <a:endParaRPr lang="en-US" sz="2400" dirty="0">
              <a:solidFill>
                <a:schemeClr val="tx1"/>
              </a:solidFill>
            </a:endParaRPr>
          </a:p>
          <a:p>
            <a:r>
              <a:rPr lang="en-US" sz="2400" dirty="0"/>
              <a:t>Carol Raney</a:t>
            </a:r>
          </a:p>
          <a:p>
            <a:endParaRPr lang="en-US" sz="2800" dirty="0" smtClean="0"/>
          </a:p>
          <a:p>
            <a:endParaRPr lang="en-US" sz="2000" dirty="0"/>
          </a:p>
        </p:txBody>
      </p:sp>
      <p:sp>
        <p:nvSpPr>
          <p:cNvPr id="2" name="Title 1"/>
          <p:cNvSpPr>
            <a:spLocks noGrp="1"/>
          </p:cNvSpPr>
          <p:nvPr>
            <p:ph type="ctrTitle"/>
          </p:nvPr>
        </p:nvSpPr>
        <p:spPr>
          <a:xfrm>
            <a:off x="685800" y="609600"/>
            <a:ext cx="7772400" cy="2228850"/>
          </a:xfrm>
        </p:spPr>
        <p:txBody>
          <a:bodyPr/>
          <a:lstStyle/>
          <a:p>
            <a:r>
              <a:rPr lang="en-US" sz="3600" dirty="0" smtClean="0"/>
              <a:t>The Biblical Account of Origins</a:t>
            </a:r>
            <a:r>
              <a:rPr lang="en-US" dirty="0" smtClean="0"/>
              <a:t/>
            </a:r>
            <a:br>
              <a:rPr lang="en-US" dirty="0" smtClean="0"/>
            </a:br>
            <a:r>
              <a:rPr lang="en-US" sz="1800" dirty="0" smtClean="0"/>
              <a:t>Journal of the Adventist Theological Society</a:t>
            </a:r>
            <a:br>
              <a:rPr lang="en-US" sz="1800" dirty="0" smtClean="0"/>
            </a:br>
            <a:r>
              <a:rPr lang="en-US" sz="1800" dirty="0" smtClean="0"/>
              <a:t>14/1 (Spring 2003) 4-43</a:t>
            </a:r>
            <a:endParaRPr lang="en-US" dirty="0"/>
          </a:p>
        </p:txBody>
      </p:sp>
    </p:spTree>
    <p:custDataLst>
      <p:tags r:id="rId1"/>
    </p:custDataLst>
    <p:extLst>
      <p:ext uri="{BB962C8B-B14F-4D97-AF65-F5344CB8AC3E}">
        <p14:creationId xmlns:p14="http://schemas.microsoft.com/office/powerpoint/2010/main" val="26769261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4"/>
          </p:nvPr>
        </p:nvSpPr>
        <p:spPr/>
        <p:txBody>
          <a:bodyPr/>
          <a:lstStyle/>
          <a:p>
            <a:pPr marL="457200" lvl="1" indent="0">
              <a:buNone/>
            </a:pPr>
            <a:r>
              <a:rPr lang="en-US" sz="2400" dirty="0" smtClean="0"/>
              <a:t>“When </a:t>
            </a:r>
            <a:r>
              <a:rPr lang="en-US" sz="2400" dirty="0"/>
              <a:t>God began to create the heavens and the earth….”</a:t>
            </a:r>
          </a:p>
          <a:p>
            <a:pPr lvl="2"/>
            <a:r>
              <a:rPr lang="en-US" sz="2400" dirty="0"/>
              <a:t>NJPS , NAB, NRSV, NEB</a:t>
            </a:r>
          </a:p>
          <a:p>
            <a:endParaRPr lang="en-US" dirty="0"/>
          </a:p>
        </p:txBody>
      </p:sp>
      <p:sp>
        <p:nvSpPr>
          <p:cNvPr id="3" name="Content Placeholder 2"/>
          <p:cNvSpPr>
            <a:spLocks noGrp="1"/>
          </p:cNvSpPr>
          <p:nvPr>
            <p:ph sz="quarter" idx="13"/>
          </p:nvPr>
        </p:nvSpPr>
        <p:spPr/>
        <p:txBody>
          <a:bodyPr>
            <a:noAutofit/>
          </a:bodyPr>
          <a:lstStyle/>
          <a:p>
            <a:pPr marL="457200" lvl="1" indent="0">
              <a:buNone/>
            </a:pPr>
            <a:r>
              <a:rPr lang="en-US" sz="2400" dirty="0" smtClean="0"/>
              <a:t>”In the beginning God created the heavens and the earth.”</a:t>
            </a:r>
          </a:p>
          <a:p>
            <a:pPr lvl="2"/>
            <a:r>
              <a:rPr lang="en-US" sz="2400" dirty="0" smtClean="0"/>
              <a:t>KJV, NIV, NJB, NLT, NASB, NKJV, REB, RSV</a:t>
            </a:r>
          </a:p>
        </p:txBody>
      </p:sp>
      <p:sp>
        <p:nvSpPr>
          <p:cNvPr id="2" name="Title 1"/>
          <p:cNvSpPr>
            <a:spLocks noGrp="1"/>
          </p:cNvSpPr>
          <p:nvPr>
            <p:ph type="title"/>
          </p:nvPr>
        </p:nvSpPr>
        <p:spPr/>
        <p:txBody>
          <a:bodyPr/>
          <a:lstStyle/>
          <a:p>
            <a:pPr algn="ctr"/>
            <a:r>
              <a:rPr lang="en-US" sz="3600" dirty="0" smtClean="0"/>
              <a:t/>
            </a:r>
            <a:br>
              <a:rPr lang="en-US" sz="3600" dirty="0" smtClean="0"/>
            </a:br>
            <a:r>
              <a:rPr lang="en-US" sz="3600" dirty="0" smtClean="0"/>
              <a:t>Two major translations</a:t>
            </a:r>
            <a:endParaRPr lang="en-US" sz="3600" dirty="0"/>
          </a:p>
        </p:txBody>
      </p:sp>
      <p:sp>
        <p:nvSpPr>
          <p:cNvPr id="4" name="Text Placeholder 3"/>
          <p:cNvSpPr>
            <a:spLocks noGrp="1"/>
          </p:cNvSpPr>
          <p:nvPr>
            <p:ph type="body" idx="1"/>
          </p:nvPr>
        </p:nvSpPr>
        <p:spPr/>
        <p:txBody>
          <a:bodyPr>
            <a:normAutofit/>
          </a:bodyPr>
          <a:lstStyle/>
          <a:p>
            <a:pPr algn="ctr"/>
            <a:r>
              <a:rPr lang="en-US" sz="2800" dirty="0" smtClean="0"/>
              <a:t>Independent Clause</a:t>
            </a:r>
            <a:endParaRPr lang="en-US" sz="2800" dirty="0"/>
          </a:p>
        </p:txBody>
      </p:sp>
      <p:sp>
        <p:nvSpPr>
          <p:cNvPr id="5" name="Text Placeholder 4"/>
          <p:cNvSpPr>
            <a:spLocks noGrp="1"/>
          </p:cNvSpPr>
          <p:nvPr>
            <p:ph type="body" sz="quarter" idx="3"/>
          </p:nvPr>
        </p:nvSpPr>
        <p:spPr/>
        <p:txBody>
          <a:bodyPr>
            <a:normAutofit/>
          </a:bodyPr>
          <a:lstStyle/>
          <a:p>
            <a:pPr algn="ctr"/>
            <a:r>
              <a:rPr lang="en-US" sz="2800" dirty="0" smtClean="0"/>
              <a:t>Dependent Clause</a:t>
            </a:r>
            <a:endParaRPr lang="en-US" sz="2800" dirty="0"/>
          </a:p>
        </p:txBody>
      </p:sp>
      <p:sp>
        <p:nvSpPr>
          <p:cNvPr id="7" name="TextBox 6"/>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extLst>
      <p:ext uri="{BB962C8B-B14F-4D97-AF65-F5344CB8AC3E}">
        <p14:creationId xmlns:p14="http://schemas.microsoft.com/office/powerpoint/2010/main" val="7552552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quarter" idx="14"/>
          </p:nvPr>
        </p:nvSpPr>
        <p:spPr/>
        <p:txBody>
          <a:bodyPr>
            <a:normAutofit/>
          </a:bodyPr>
          <a:lstStyle/>
          <a:p>
            <a:r>
              <a:rPr lang="en-US" sz="2200" dirty="0" smtClean="0"/>
              <a:t>No </a:t>
            </a:r>
            <a:r>
              <a:rPr lang="en-US" sz="2200" i="1" dirty="0" err="1" smtClean="0"/>
              <a:t>creatio</a:t>
            </a:r>
            <a:r>
              <a:rPr lang="en-US" sz="2200" i="1" dirty="0" smtClean="0"/>
              <a:t> ex nihilo </a:t>
            </a:r>
            <a:r>
              <a:rPr lang="en-US" sz="2200" dirty="0" smtClean="0"/>
              <a:t>is mentioned.</a:t>
            </a:r>
          </a:p>
          <a:p>
            <a:r>
              <a:rPr lang="en-US" sz="2200" dirty="0" smtClean="0"/>
              <a:t>Matter is already in existence when God begins to create.</a:t>
            </a:r>
          </a:p>
          <a:p>
            <a:r>
              <a:rPr lang="en-US" sz="2200" dirty="0" smtClean="0"/>
              <a:t>No absolute beginning is indicated.</a:t>
            </a:r>
            <a:endParaRPr lang="en-US" sz="2200" dirty="0"/>
          </a:p>
        </p:txBody>
      </p:sp>
      <p:sp>
        <p:nvSpPr>
          <p:cNvPr id="8" name="Content Placeholder 7"/>
          <p:cNvSpPr>
            <a:spLocks noGrp="1"/>
          </p:cNvSpPr>
          <p:nvPr>
            <p:ph sz="quarter" idx="13"/>
          </p:nvPr>
        </p:nvSpPr>
        <p:spPr/>
        <p:txBody>
          <a:bodyPr>
            <a:noAutofit/>
          </a:bodyPr>
          <a:lstStyle/>
          <a:p>
            <a:r>
              <a:rPr lang="en-US" sz="2200" i="1" dirty="0" err="1" smtClean="0"/>
              <a:t>Creatio</a:t>
            </a:r>
            <a:r>
              <a:rPr lang="en-US" sz="2200" i="1" dirty="0" smtClean="0"/>
              <a:t> ex nihilo </a:t>
            </a:r>
            <a:r>
              <a:rPr lang="en-US" sz="2200" dirty="0" smtClean="0"/>
              <a:t>is explicitly affirmed.</a:t>
            </a:r>
          </a:p>
          <a:p>
            <a:r>
              <a:rPr lang="en-US" sz="2200" dirty="0" smtClean="0"/>
              <a:t>God exists before matter.</a:t>
            </a:r>
          </a:p>
          <a:p>
            <a:r>
              <a:rPr lang="en-US" sz="2200" dirty="0" smtClean="0"/>
              <a:t>There is an absolute beginning of time for the cosmos.</a:t>
            </a:r>
            <a:endParaRPr lang="en-US" sz="2200" dirty="0"/>
          </a:p>
        </p:txBody>
      </p:sp>
      <p:sp>
        <p:nvSpPr>
          <p:cNvPr id="5" name="Title 4"/>
          <p:cNvSpPr>
            <a:spLocks noGrp="1"/>
          </p:cNvSpPr>
          <p:nvPr>
            <p:ph type="title"/>
          </p:nvPr>
        </p:nvSpPr>
        <p:spPr/>
        <p:txBody>
          <a:bodyPr/>
          <a:lstStyle/>
          <a:p>
            <a:pPr algn="ctr"/>
            <a:r>
              <a:rPr lang="en-US" sz="3600" dirty="0" smtClean="0"/>
              <a:t>Two major translations</a:t>
            </a:r>
            <a:endParaRPr lang="en-US" sz="3600" dirty="0"/>
          </a:p>
        </p:txBody>
      </p:sp>
      <p:sp>
        <p:nvSpPr>
          <p:cNvPr id="6" name="Text Placeholder 5"/>
          <p:cNvSpPr>
            <a:spLocks noGrp="1"/>
          </p:cNvSpPr>
          <p:nvPr>
            <p:ph type="body" idx="1"/>
          </p:nvPr>
        </p:nvSpPr>
        <p:spPr/>
        <p:txBody>
          <a:bodyPr>
            <a:normAutofit/>
          </a:bodyPr>
          <a:lstStyle/>
          <a:p>
            <a:pPr algn="ctr"/>
            <a:r>
              <a:rPr lang="en-US" sz="2800" dirty="0" smtClean="0"/>
              <a:t>Independent Clause</a:t>
            </a:r>
            <a:endParaRPr lang="en-US" sz="2800" dirty="0"/>
          </a:p>
        </p:txBody>
      </p:sp>
      <p:sp>
        <p:nvSpPr>
          <p:cNvPr id="7" name="Text Placeholder 6"/>
          <p:cNvSpPr>
            <a:spLocks noGrp="1"/>
          </p:cNvSpPr>
          <p:nvPr>
            <p:ph type="body" sz="quarter" idx="3"/>
          </p:nvPr>
        </p:nvSpPr>
        <p:spPr/>
        <p:txBody>
          <a:bodyPr>
            <a:normAutofit/>
          </a:bodyPr>
          <a:lstStyle/>
          <a:p>
            <a:pPr algn="ctr"/>
            <a:r>
              <a:rPr lang="en-US" sz="2800" dirty="0" smtClean="0"/>
              <a:t>Dependent Clause</a:t>
            </a:r>
            <a:endParaRPr lang="en-US" sz="2800" dirty="0"/>
          </a:p>
        </p:txBody>
      </p:sp>
      <p:sp>
        <p:nvSpPr>
          <p:cNvPr id="10" name="TextBox 9"/>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custDataLst>
      <p:tags r:id="rId1"/>
    </p:custDataLst>
    <p:extLst>
      <p:ext uri="{BB962C8B-B14F-4D97-AF65-F5344CB8AC3E}">
        <p14:creationId xmlns:p14="http://schemas.microsoft.com/office/powerpoint/2010/main" val="17486140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endParaRPr lang="en-US" sz="3200" dirty="0" smtClean="0"/>
          </a:p>
          <a:p>
            <a:r>
              <a:rPr lang="en-US" sz="2800" dirty="0" smtClean="0"/>
              <a:t>Hebrew grammar and syntax</a:t>
            </a:r>
          </a:p>
          <a:p>
            <a:r>
              <a:rPr lang="en-US" sz="2800" dirty="0" smtClean="0"/>
              <a:t>Short, stylistic structure matches rest of chapter</a:t>
            </a:r>
          </a:p>
          <a:p>
            <a:r>
              <a:rPr lang="en-US" sz="2800" dirty="0" smtClean="0"/>
              <a:t>Theological thrust matches rest of chapter</a:t>
            </a:r>
          </a:p>
          <a:p>
            <a:r>
              <a:rPr lang="en-US" sz="2800" dirty="0" smtClean="0"/>
              <a:t>All ancient versions use the independent clause</a:t>
            </a:r>
          </a:p>
          <a:p>
            <a:r>
              <a:rPr lang="en-US" sz="2800" dirty="0" smtClean="0"/>
              <a:t>Allusion of John 1:1 to Genesis 1:1 (In the beginning)</a:t>
            </a:r>
          </a:p>
          <a:p>
            <a:endParaRPr lang="en-US" sz="2800" dirty="0" smtClean="0"/>
          </a:p>
          <a:p>
            <a:endParaRPr lang="en-US" sz="2800" dirty="0" smtClean="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
        <p:nvSpPr>
          <p:cNvPr id="7" name="Title 1"/>
          <p:cNvSpPr>
            <a:spLocks noGrp="1"/>
          </p:cNvSpPr>
          <p:nvPr>
            <p:ph type="title"/>
          </p:nvPr>
        </p:nvSpPr>
        <p:spPr>
          <a:xfrm>
            <a:off x="609600" y="274638"/>
            <a:ext cx="7924800" cy="1143000"/>
          </a:xfrm>
        </p:spPr>
        <p:txBody>
          <a:bodyPr/>
          <a:lstStyle/>
          <a:p>
            <a:pPr algn="ctr"/>
            <a:r>
              <a:rPr lang="en-US" sz="3200" dirty="0"/>
              <a:t/>
            </a:r>
            <a:br>
              <a:rPr lang="en-US" sz="3200" dirty="0"/>
            </a:br>
            <a:r>
              <a:rPr lang="en-US" sz="3600" dirty="0">
                <a:solidFill>
                  <a:srgbClr val="FFC000"/>
                </a:solidFill>
              </a:rPr>
              <a:t>Evidence</a:t>
            </a:r>
            <a:r>
              <a:rPr lang="en-US" sz="3600" dirty="0"/>
              <a:t> for independent clause</a:t>
            </a:r>
            <a:endParaRPr lang="en-US" sz="3200" dirty="0"/>
          </a:p>
        </p:txBody>
      </p:sp>
    </p:spTree>
    <p:custDataLst>
      <p:tags r:id="rId1"/>
    </p:custDataLst>
    <p:extLst>
      <p:ext uri="{BB962C8B-B14F-4D97-AF65-F5344CB8AC3E}">
        <p14:creationId xmlns:p14="http://schemas.microsoft.com/office/powerpoint/2010/main" val="36616186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a:t/>
            </a:r>
            <a:br>
              <a:rPr lang="en-US" sz="3200" dirty="0"/>
            </a:br>
            <a:r>
              <a:rPr lang="en-US" sz="3600" dirty="0" smtClean="0">
                <a:solidFill>
                  <a:srgbClr val="FFC000"/>
                </a:solidFill>
              </a:rPr>
              <a:t>Conclusion</a:t>
            </a:r>
            <a:r>
              <a:rPr lang="en-US" sz="3600" dirty="0" smtClean="0"/>
              <a:t>—</a:t>
            </a:r>
            <a:r>
              <a:rPr lang="en-US" sz="3600" dirty="0" smtClean="0">
                <a:solidFill>
                  <a:srgbClr val="FFC000"/>
                </a:solidFill>
              </a:rPr>
              <a:t>absolute beginning</a:t>
            </a:r>
            <a:endParaRPr lang="en-US" dirty="0">
              <a:solidFill>
                <a:srgbClr val="FFC000"/>
              </a:solidFill>
            </a:endParaRPr>
          </a:p>
        </p:txBody>
      </p:sp>
      <p:sp>
        <p:nvSpPr>
          <p:cNvPr id="3" name="Content Placeholder 2"/>
          <p:cNvSpPr>
            <a:spLocks noGrp="1"/>
          </p:cNvSpPr>
          <p:nvPr>
            <p:ph sz="quarter" idx="13"/>
          </p:nvPr>
        </p:nvSpPr>
        <p:spPr/>
        <p:txBody>
          <a:bodyPr>
            <a:normAutofit/>
          </a:bodyPr>
          <a:lstStyle/>
          <a:p>
            <a:endParaRPr lang="en-US" sz="3200" dirty="0" smtClean="0"/>
          </a:p>
          <a:p>
            <a:r>
              <a:rPr lang="en-US" sz="2800" dirty="0" smtClean="0"/>
              <a:t>“I find the weight of evidence within Scripture decisive in pointing toward the traditional translation of Genesis 1:1 as an independent clause:  ‘</a:t>
            </a:r>
            <a:r>
              <a:rPr lang="en-US" sz="2800" dirty="0" smtClean="0">
                <a:solidFill>
                  <a:srgbClr val="FFC000"/>
                </a:solidFill>
              </a:rPr>
              <a:t>In the beginning </a:t>
            </a:r>
            <a:r>
              <a:rPr lang="en-US" sz="2800" dirty="0" smtClean="0"/>
              <a:t>God created the heavens and the earth.’”</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extLst>
      <p:ext uri="{BB962C8B-B14F-4D97-AF65-F5344CB8AC3E}">
        <p14:creationId xmlns:p14="http://schemas.microsoft.com/office/powerpoint/2010/main" val="32151101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35103475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8.4|1.2|0.9|1.2|1.8"/>
</p:tagLst>
</file>

<file path=ppt/tags/tag10.xml><?xml version="1.0" encoding="utf-8"?>
<p:tagLst xmlns:a="http://schemas.openxmlformats.org/drawingml/2006/main" xmlns:r="http://schemas.openxmlformats.org/officeDocument/2006/relationships" xmlns:p="http://schemas.openxmlformats.org/presentationml/2006/main">
  <p:tag name="TIMING" val="|6.2|5.7|5.5"/>
</p:tagLst>
</file>

<file path=ppt/tags/tag11.xml><?xml version="1.0" encoding="utf-8"?>
<p:tagLst xmlns:a="http://schemas.openxmlformats.org/drawingml/2006/main" xmlns:r="http://schemas.openxmlformats.org/officeDocument/2006/relationships" xmlns:p="http://schemas.openxmlformats.org/presentationml/2006/main">
  <p:tag name="TIMING" val="|3.6|7.8"/>
</p:tagLst>
</file>

<file path=ppt/tags/tag12.xml><?xml version="1.0" encoding="utf-8"?>
<p:tagLst xmlns:a="http://schemas.openxmlformats.org/drawingml/2006/main" xmlns:r="http://schemas.openxmlformats.org/officeDocument/2006/relationships" xmlns:p="http://schemas.openxmlformats.org/presentationml/2006/main">
  <p:tag name="TIMING" val="|3.7|3.1"/>
</p:tagLst>
</file>

<file path=ppt/tags/tag13.xml><?xml version="1.0" encoding="utf-8"?>
<p:tagLst xmlns:a="http://schemas.openxmlformats.org/drawingml/2006/main" xmlns:r="http://schemas.openxmlformats.org/officeDocument/2006/relationships" xmlns:p="http://schemas.openxmlformats.org/presentationml/2006/main">
  <p:tag name="TIMING" val="|4.9|3.4|3.8|5.8"/>
</p:tagLst>
</file>

<file path=ppt/tags/tag14.xml><?xml version="1.0" encoding="utf-8"?>
<p:tagLst xmlns:a="http://schemas.openxmlformats.org/drawingml/2006/main" xmlns:r="http://schemas.openxmlformats.org/officeDocument/2006/relationships" xmlns:p="http://schemas.openxmlformats.org/presentationml/2006/main">
  <p:tag name="TIMING" val="|9.5|23.3|11.3"/>
</p:tagLst>
</file>

<file path=ppt/tags/tag15.xml><?xml version="1.0" encoding="utf-8"?>
<p:tagLst xmlns:a="http://schemas.openxmlformats.org/drawingml/2006/main" xmlns:r="http://schemas.openxmlformats.org/officeDocument/2006/relationships" xmlns:p="http://schemas.openxmlformats.org/presentationml/2006/main">
  <p:tag name="TIMING" val="|12.3"/>
</p:tagLst>
</file>

<file path=ppt/tags/tag2.xml><?xml version="1.0" encoding="utf-8"?>
<p:tagLst xmlns:a="http://schemas.openxmlformats.org/drawingml/2006/main" xmlns:r="http://schemas.openxmlformats.org/officeDocument/2006/relationships" xmlns:p="http://schemas.openxmlformats.org/presentationml/2006/main">
  <p:tag name="TIMING" val="|8.7"/>
</p:tagLst>
</file>

<file path=ppt/tags/tag3.xml><?xml version="1.0" encoding="utf-8"?>
<p:tagLst xmlns:a="http://schemas.openxmlformats.org/drawingml/2006/main" xmlns:r="http://schemas.openxmlformats.org/officeDocument/2006/relationships" xmlns:p="http://schemas.openxmlformats.org/presentationml/2006/main">
  <p:tag name="TIMING" val="|5|2.5|2.6|2.2|4.3"/>
</p:tagLst>
</file>

<file path=ppt/tags/tag4.xml><?xml version="1.0" encoding="utf-8"?>
<p:tagLst xmlns:a="http://schemas.openxmlformats.org/drawingml/2006/main" xmlns:r="http://schemas.openxmlformats.org/officeDocument/2006/relationships" xmlns:p="http://schemas.openxmlformats.org/presentationml/2006/main">
  <p:tag name="TIMING" val="|4.1|10.7|6.5"/>
</p:tagLst>
</file>

<file path=ppt/tags/tag5.xml><?xml version="1.0" encoding="utf-8"?>
<p:tagLst xmlns:a="http://schemas.openxmlformats.org/drawingml/2006/main" xmlns:r="http://schemas.openxmlformats.org/officeDocument/2006/relationships" xmlns:p="http://schemas.openxmlformats.org/presentationml/2006/main">
  <p:tag name="TIMING" val="|12.2"/>
</p:tagLst>
</file>

<file path=ppt/tags/tag6.xml><?xml version="1.0" encoding="utf-8"?>
<p:tagLst xmlns:a="http://schemas.openxmlformats.org/drawingml/2006/main" xmlns:r="http://schemas.openxmlformats.org/officeDocument/2006/relationships" xmlns:p="http://schemas.openxmlformats.org/presentationml/2006/main">
  <p:tag name="TIMING" val="|4.3|9.9"/>
</p:tagLst>
</file>

<file path=ppt/tags/tag7.xml><?xml version="1.0" encoding="utf-8"?>
<p:tagLst xmlns:a="http://schemas.openxmlformats.org/drawingml/2006/main" xmlns:r="http://schemas.openxmlformats.org/officeDocument/2006/relationships" xmlns:p="http://schemas.openxmlformats.org/presentationml/2006/main">
  <p:tag name="TIMING" val="|20.6|2.6|2.7|6|5.9"/>
</p:tagLst>
</file>

<file path=ppt/tags/tag8.xml><?xml version="1.0" encoding="utf-8"?>
<p:tagLst xmlns:a="http://schemas.openxmlformats.org/drawingml/2006/main" xmlns:r="http://schemas.openxmlformats.org/officeDocument/2006/relationships" xmlns:p="http://schemas.openxmlformats.org/presentationml/2006/main">
  <p:tag name="TIMING" val="|12.1|2.6|5|5.4|3.1|6.4"/>
</p:tagLst>
</file>

<file path=ppt/tags/tag9.xml><?xml version="1.0" encoding="utf-8"?>
<p:tagLst xmlns:a="http://schemas.openxmlformats.org/drawingml/2006/main" xmlns:r="http://schemas.openxmlformats.org/officeDocument/2006/relationships" xmlns:p="http://schemas.openxmlformats.org/presentationml/2006/main">
  <p:tag name="TIMING" val="|5.5"/>
</p:tagLst>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36106</TotalTime>
  <Words>3402</Words>
  <Application>Microsoft Office PowerPoint</Application>
  <PresentationFormat>On-screen Show (4:3)</PresentationFormat>
  <Paragraphs>378</Paragraphs>
  <Slides>48</Slides>
  <Notes>48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48</vt:i4>
      </vt:variant>
    </vt:vector>
  </HeadingPairs>
  <TitlesOfParts>
    <vt:vector size="52" baseType="lpstr">
      <vt:lpstr>Arial</vt:lpstr>
      <vt:lpstr>Arial Narrow</vt:lpstr>
      <vt:lpstr>Calibri</vt:lpstr>
      <vt:lpstr>Horizon</vt:lpstr>
      <vt:lpstr>The Biblical Account of Origins Journal of the Adventist Theological Society 14/1 (Spring 2003) 4-43</vt:lpstr>
      <vt:lpstr>basic elements in the biblical account</vt:lpstr>
      <vt:lpstr>When     who     how     what</vt:lpstr>
      <vt:lpstr>When     who     how     what</vt:lpstr>
      <vt:lpstr> Two major translations</vt:lpstr>
      <vt:lpstr>Two major translations</vt:lpstr>
      <vt:lpstr> Evidence for independent clause</vt:lpstr>
      <vt:lpstr> Conclusion—absolute beginning</vt:lpstr>
      <vt:lpstr>When     who     how     what</vt:lpstr>
      <vt:lpstr>When     who     how     what</vt:lpstr>
      <vt:lpstr> Evidence for literal beginning</vt:lpstr>
      <vt:lpstr> Conclusion—literal</vt:lpstr>
      <vt:lpstr>When     who     how     what</vt:lpstr>
      <vt:lpstr>When     who     how     what</vt:lpstr>
      <vt:lpstr>Active gap theory</vt:lpstr>
      <vt:lpstr> Active gap theory</vt:lpstr>
      <vt:lpstr> Conclusion--initial unformed unfilled</vt:lpstr>
      <vt:lpstr>when was the absolute beginning?</vt:lpstr>
      <vt:lpstr>Evidence for  passive gap</vt:lpstr>
      <vt:lpstr>Evidence for  passive gap</vt:lpstr>
      <vt:lpstr>Evidence for  passive gap</vt:lpstr>
      <vt:lpstr>Evidence for  passive gap</vt:lpstr>
      <vt:lpstr>either option possible</vt:lpstr>
      <vt:lpstr>When     who     how     what</vt:lpstr>
      <vt:lpstr>When     who     how     what</vt:lpstr>
      <vt:lpstr> Evidence for recent beginning</vt:lpstr>
      <vt:lpstr> Evidence for recent beginning</vt:lpstr>
      <vt:lpstr>When     who     how     what</vt:lpstr>
      <vt:lpstr>two names for god</vt:lpstr>
      <vt:lpstr>notice</vt:lpstr>
      <vt:lpstr>notice</vt:lpstr>
      <vt:lpstr>When     who     how     what</vt:lpstr>
      <vt:lpstr>divinely</vt:lpstr>
      <vt:lpstr>divinely</vt:lpstr>
      <vt:lpstr>As a polemic</vt:lpstr>
      <vt:lpstr> dramatically and aesthetically</vt:lpstr>
      <vt:lpstr> dramatically and aesthetically</vt:lpstr>
      <vt:lpstr> dramatically and aesthetically</vt:lpstr>
      <vt:lpstr> dramatically and aesthetically</vt:lpstr>
      <vt:lpstr> dramatically and aesthetically</vt:lpstr>
      <vt:lpstr> dramatically and aesthetically</vt:lpstr>
      <vt:lpstr> dramatically and aesthetically</vt:lpstr>
      <vt:lpstr>When     who     how     what</vt:lpstr>
      <vt:lpstr> lights</vt:lpstr>
      <vt:lpstr>Other issues</vt:lpstr>
      <vt:lpstr>two different accounts?</vt:lpstr>
      <vt:lpstr>Death/predation before sin?</vt:lpstr>
      <vt:lpstr>The Biblical Account of Origins Journal of the Adventist Theological Society 14/1 (Spring 2003) 4-43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 Raney</dc:creator>
  <cp:lastModifiedBy>Carol Raney</cp:lastModifiedBy>
  <cp:revision>143</cp:revision>
  <dcterms:created xsi:type="dcterms:W3CDTF">2012-09-19T23:33:47Z</dcterms:created>
  <dcterms:modified xsi:type="dcterms:W3CDTF">2017-01-31T19:20:58Z</dcterms:modified>
</cp:coreProperties>
</file>