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59" r:id="rId4"/>
    <p:sldId id="258" r:id="rId5"/>
    <p:sldId id="260" r:id="rId6"/>
    <p:sldId id="261" r:id="rId7"/>
    <p:sldId id="262" r:id="rId8"/>
    <p:sldId id="263" r:id="rId9"/>
    <p:sldId id="264" r:id="rId10"/>
    <p:sldId id="265" r:id="rId11"/>
    <p:sldId id="267" r:id="rId12"/>
    <p:sldId id="266" r:id="rId13"/>
    <p:sldId id="268" r:id="rId14"/>
    <p:sldId id="269"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00" autoAdjust="0"/>
  </p:normalViewPr>
  <p:slideViewPr>
    <p:cSldViewPr>
      <p:cViewPr varScale="1">
        <p:scale>
          <a:sx n="53" d="100"/>
          <a:sy n="53" d="100"/>
        </p:scale>
        <p:origin x="1666"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B98C6-3066-4DDB-940E-E8D2F5E4831E}" type="datetimeFigureOut">
              <a:rPr lang="en-US" smtClean="0"/>
              <a:t>1/31/2017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853CD-0E2E-480E-A2A2-8110BA286D3D}" type="slidenum">
              <a:rPr lang="en-US" smtClean="0"/>
              <a:t>‹#›</a:t>
            </a:fld>
            <a:endParaRPr lang="en-US" dirty="0"/>
          </a:p>
        </p:txBody>
      </p:sp>
    </p:spTree>
    <p:extLst>
      <p:ext uri="{BB962C8B-B14F-4D97-AF65-F5344CB8AC3E}">
        <p14:creationId xmlns:p14="http://schemas.microsoft.com/office/powerpoint/2010/main" val="306133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 G. White and Creationism—how</a:t>
            </a:r>
            <a:r>
              <a:rPr lang="en-US" baseline="0" dirty="0" smtClean="0"/>
              <a:t> to deal with her statements on creation and evolution, by Frank M. Hasel</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a:t>
            </a:fld>
            <a:endParaRPr lang="en-US" dirty="0"/>
          </a:p>
        </p:txBody>
      </p:sp>
    </p:spTree>
    <p:extLst>
      <p:ext uri="{BB962C8B-B14F-4D97-AF65-F5344CB8AC3E}">
        <p14:creationId xmlns:p14="http://schemas.microsoft.com/office/powerpoint/2010/main" val="1659972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her statements on creation and the origin of life raise crucial questions on important topics such as</a:t>
            </a:r>
          </a:p>
          <a:p>
            <a:pPr lvl="1"/>
            <a:r>
              <a:rPr lang="en-US" dirty="0" smtClean="0"/>
              <a:t>The nature and scope of inspiration</a:t>
            </a:r>
          </a:p>
          <a:p>
            <a:pPr lvl="1"/>
            <a:r>
              <a:rPr lang="en-US" dirty="0" smtClean="0"/>
              <a:t>The relationship between the writings of Ellen White and the Bible</a:t>
            </a:r>
          </a:p>
          <a:p>
            <a:pPr lvl="1"/>
            <a:r>
              <a:rPr lang="en-US" dirty="0" smtClean="0"/>
              <a:t>Proper hermeneutics</a:t>
            </a:r>
          </a:p>
          <a:p>
            <a:pPr lvl="1"/>
            <a:r>
              <a:rPr lang="en-US" dirty="0" smtClean="0"/>
              <a:t>Authority of inspired writings over against science</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10</a:t>
            </a:fld>
            <a:endParaRPr lang="en-US" dirty="0"/>
          </a:p>
        </p:txBody>
      </p:sp>
    </p:spTree>
    <p:extLst>
      <p:ext uri="{BB962C8B-B14F-4D97-AF65-F5344CB8AC3E}">
        <p14:creationId xmlns:p14="http://schemas.microsoft.com/office/powerpoint/2010/main" val="225227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 White affirms creation</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11</a:t>
            </a:fld>
            <a:endParaRPr lang="en-US" dirty="0"/>
          </a:p>
        </p:txBody>
      </p:sp>
    </p:spTree>
    <p:extLst>
      <p:ext uri="{BB962C8B-B14F-4D97-AF65-F5344CB8AC3E}">
        <p14:creationId xmlns:p14="http://schemas.microsoft.com/office/powerpoint/2010/main" val="86879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Creation is not the result of natural causes. The agency of a personal God is manifest. All things were created by God. Human beings belong to God by creation. Humanity was the crowning act in God’s creation</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12</a:t>
            </a:fld>
            <a:endParaRPr lang="en-US" dirty="0"/>
          </a:p>
        </p:txBody>
      </p:sp>
    </p:spTree>
    <p:extLst>
      <p:ext uri="{BB962C8B-B14F-4D97-AF65-F5344CB8AC3E}">
        <p14:creationId xmlns:p14="http://schemas.microsoft.com/office/powerpoint/2010/main" val="49680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Creation took place in six literal, historical, consecutive, contiguous, 24-hour days, not vast, indefinite periods covering thousands or millions of years. Creation week was just like every other week. The Sabbath was instituted at the close of creation week and is a memorial of creation</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13</a:t>
            </a:fld>
            <a:endParaRPr lang="en-US" dirty="0"/>
          </a:p>
        </p:txBody>
      </p:sp>
    </p:spTree>
    <p:extLst>
      <p:ext uri="{BB962C8B-B14F-4D97-AF65-F5344CB8AC3E}">
        <p14:creationId xmlns:p14="http://schemas.microsoft.com/office/powerpoint/2010/main" val="20744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age of the earth is to be measured within a short chronology of a few thousand years.</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14</a:t>
            </a:fld>
            <a:endParaRPr lang="en-US" dirty="0"/>
          </a:p>
        </p:txBody>
      </p:sp>
    </p:spTree>
    <p:extLst>
      <p:ext uri="{BB962C8B-B14F-4D97-AF65-F5344CB8AC3E}">
        <p14:creationId xmlns:p14="http://schemas.microsoft.com/office/powerpoint/2010/main" val="282788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Those who try to account for God’s creative works upon natural principles…are upon a boundless ocean of uncertainty. / I have been shown that without Bible history, geology can prove nothing. / The time of their existence and how long a period these things have been in the earth, are only to be understood by Bible history.</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15</a:t>
            </a:fld>
            <a:endParaRPr lang="en-US" dirty="0"/>
          </a:p>
        </p:txBody>
      </p:sp>
    </p:spTree>
    <p:extLst>
      <p:ext uri="{BB962C8B-B14F-4D97-AF65-F5344CB8AC3E}">
        <p14:creationId xmlns:p14="http://schemas.microsoft.com/office/powerpoint/2010/main" val="2658253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Ellen G. White supports a recent creation of life, humans, and probably even matter</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16</a:t>
            </a:fld>
            <a:endParaRPr lang="en-US" dirty="0"/>
          </a:p>
        </p:txBody>
      </p:sp>
    </p:spTree>
    <p:extLst>
      <p:ext uri="{BB962C8B-B14F-4D97-AF65-F5344CB8AC3E}">
        <p14:creationId xmlns:p14="http://schemas.microsoft.com/office/powerpoint/2010/main" val="413114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creation of the earth, God was not indebted to pre-existing matter.</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17</a:t>
            </a:fld>
            <a:endParaRPr lang="en-US" dirty="0"/>
          </a:p>
        </p:txBody>
      </p:sp>
    </p:spTree>
    <p:extLst>
      <p:ext uri="{BB962C8B-B14F-4D97-AF65-F5344CB8AC3E}">
        <p14:creationId xmlns:p14="http://schemas.microsoft.com/office/powerpoint/2010/main" val="3669615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 White and science</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18</a:t>
            </a:fld>
            <a:endParaRPr lang="en-US" dirty="0"/>
          </a:p>
        </p:txBody>
      </p:sp>
    </p:spTree>
    <p:extLst>
      <p:ext uri="{BB962C8B-B14F-4D97-AF65-F5344CB8AC3E}">
        <p14:creationId xmlns:p14="http://schemas.microsoft.com/office/powerpoint/2010/main" val="399822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 White is not antagonistic toward natural science</a:t>
            </a:r>
          </a:p>
          <a:p>
            <a:r>
              <a:rPr lang="en-US" dirty="0" smtClean="0"/>
              <a:t>“Natural science is a treasure house of knowledge from which every student in the school of Christ may draw.” </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19</a:t>
            </a:fld>
            <a:endParaRPr lang="en-US" dirty="0"/>
          </a:p>
        </p:txBody>
      </p:sp>
    </p:spTree>
    <p:extLst>
      <p:ext uri="{BB962C8B-B14F-4D97-AF65-F5344CB8AC3E}">
        <p14:creationId xmlns:p14="http://schemas.microsoft.com/office/powerpoint/2010/main" val="180460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Hasel’s paper is divided into the following four section:</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a:t>
            </a:fld>
            <a:endParaRPr lang="en-US" dirty="0"/>
          </a:p>
        </p:txBody>
      </p:sp>
    </p:spTree>
    <p:extLst>
      <p:ext uri="{BB962C8B-B14F-4D97-AF65-F5344CB8AC3E}">
        <p14:creationId xmlns:p14="http://schemas.microsoft.com/office/powerpoint/2010/main" val="1920619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She did not keep faith and science separate from each other or relegate faith and science to different areas that have nothing to do with each other.</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20</a:t>
            </a:fld>
            <a:endParaRPr lang="en-US" dirty="0"/>
          </a:p>
        </p:txBody>
      </p:sp>
    </p:spTree>
    <p:extLst>
      <p:ext uri="{BB962C8B-B14F-4D97-AF65-F5344CB8AC3E}">
        <p14:creationId xmlns:p14="http://schemas.microsoft.com/office/powerpoint/2010/main" val="3633323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“Rightly understood, science and the written word agree, and each sheds light on the other.” /</a:t>
            </a:r>
            <a:r>
              <a:rPr lang="en-US" baseline="0" dirty="0" smtClean="0"/>
              <a:t> </a:t>
            </a:r>
            <a:r>
              <a:rPr lang="en-US" dirty="0" smtClean="0"/>
              <a:t>The revealed Word of God and the natural world will be in agreement.</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21</a:t>
            </a:fld>
            <a:endParaRPr lang="en-US" dirty="0"/>
          </a:p>
        </p:txBody>
      </p:sp>
    </p:spTree>
    <p:extLst>
      <p:ext uri="{BB962C8B-B14F-4D97-AF65-F5344CB8AC3E}">
        <p14:creationId xmlns:p14="http://schemas.microsoft.com/office/powerpoint/2010/main" val="1525482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Atheistic, evolutionary theories are incompatible with biblical faith.  To connect these ideas with biblical creation would be a wrong attempt to bring natural science and Scripture into harmony.</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22</a:t>
            </a:fld>
            <a:endParaRPr lang="en-US" dirty="0"/>
          </a:p>
        </p:txBody>
      </p:sp>
    </p:spTree>
    <p:extLst>
      <p:ext uri="{BB962C8B-B14F-4D97-AF65-F5344CB8AC3E}">
        <p14:creationId xmlns:p14="http://schemas.microsoft.com/office/powerpoint/2010/main" val="3028427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warned that henceforth we shall have a constant contest.  Science, so-called, and religion will be placed in opposition to each other, because finite men do not comprehend the power and the greatness of God.” </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23</a:t>
            </a:fld>
            <a:endParaRPr lang="en-US" dirty="0"/>
          </a:p>
        </p:txBody>
      </p:sp>
    </p:spTree>
    <p:extLst>
      <p:ext uri="{BB962C8B-B14F-4D97-AF65-F5344CB8AC3E}">
        <p14:creationId xmlns:p14="http://schemas.microsoft.com/office/powerpoint/2010/main" val="35765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science, falsely so-called, is based on conceptions and theories of men to the exclusion of the wisdom of God as revealed in His written Word.” / “When professedly scientific men treat upon these subjects from a merely human point of view, they will assuredly come to wrong conclusions…The greatest minds, if not guided by the word of God in their research, become bewildered in their attempt to trace the relationship of science and revelation.  </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24</a:t>
            </a:fld>
            <a:endParaRPr lang="en-US" dirty="0"/>
          </a:p>
        </p:txBody>
      </p:sp>
    </p:spTree>
    <p:extLst>
      <p:ext uri="{BB962C8B-B14F-4D97-AF65-F5344CB8AC3E}">
        <p14:creationId xmlns:p14="http://schemas.microsoft.com/office/powerpoint/2010/main" val="4229329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greatest evils that attends the quest for knowledge, the investigations of science, is the disposition to exalt human reasoning above its true value and its proper sphere.” /</a:t>
            </a:r>
            <a:r>
              <a:rPr lang="en-US" baseline="0" dirty="0" smtClean="0"/>
              <a:t> </a:t>
            </a:r>
            <a:r>
              <a:rPr lang="en-US" dirty="0" smtClean="0"/>
              <a:t>“When natural causes are the sole explanation for what did take place in creation and the subsequent history of this earth, science, falsely so-called, has been exalted above God.”</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25</a:t>
            </a:fld>
            <a:endParaRPr lang="en-US" dirty="0"/>
          </a:p>
        </p:txBody>
      </p:sp>
    </p:spTree>
    <p:extLst>
      <p:ext uri="{BB962C8B-B14F-4D97-AF65-F5344CB8AC3E}">
        <p14:creationId xmlns:p14="http://schemas.microsoft.com/office/powerpoint/2010/main" val="2142063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Ellen White opposes a naturalistic worldview of science that excludes God from scientific enterprise. / A harmonious relationship between Scripture and science can occur, however, if science is integrated into faith in such a way that Scripture is retained as the superior and ultimate authority.</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26</a:t>
            </a:fld>
            <a:endParaRPr lang="en-US" dirty="0"/>
          </a:p>
        </p:txBody>
      </p:sp>
    </p:spTree>
    <p:extLst>
      <p:ext uri="{BB962C8B-B14F-4D97-AF65-F5344CB8AC3E}">
        <p14:creationId xmlns:p14="http://schemas.microsoft.com/office/powerpoint/2010/main" val="1822979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must acknowledge an authority superior to itself.  Heart and intellect must bow to the great I AM</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27</a:t>
            </a:fld>
            <a:endParaRPr lang="en-US" dirty="0"/>
          </a:p>
        </p:txBody>
      </p:sp>
    </p:spTree>
    <p:extLst>
      <p:ext uri="{BB962C8B-B14F-4D97-AF65-F5344CB8AC3E}">
        <p14:creationId xmlns:p14="http://schemas.microsoft.com/office/powerpoint/2010/main" val="2557520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science is in harmony with Scripture.” /</a:t>
            </a:r>
            <a:r>
              <a:rPr lang="en-US" baseline="0" dirty="0" smtClean="0"/>
              <a:t> </a:t>
            </a:r>
            <a:r>
              <a:rPr lang="en-US" dirty="0" smtClean="0"/>
              <a:t>The platform from which Ellen White considered the natural sciences was the Bible.   She had absolute confidence in Scripture and believed that everything, including scientific theories, had to be measured by the Word of God.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28</a:t>
            </a:fld>
            <a:endParaRPr lang="en-US" dirty="0"/>
          </a:p>
        </p:txBody>
      </p:sp>
    </p:spTree>
    <p:extLst>
      <p:ext uri="{BB962C8B-B14F-4D97-AF65-F5344CB8AC3E}">
        <p14:creationId xmlns:p14="http://schemas.microsoft.com/office/powerpoint/2010/main" val="365977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Bible is not to be tested by men’s ideas of science, but science is to be brought to the test of the unerring standard.” /</a:t>
            </a:r>
            <a:r>
              <a:rPr lang="en-US" baseline="0" dirty="0" smtClean="0"/>
              <a:t> </a:t>
            </a:r>
            <a:r>
              <a:rPr lang="en-US" dirty="0" smtClean="0"/>
              <a:t>The integration of science into faith implies that faith—or Scripture—has priority over science.</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29</a:t>
            </a:fld>
            <a:endParaRPr lang="en-US" dirty="0"/>
          </a:p>
        </p:txBody>
      </p:sp>
    </p:spTree>
    <p:extLst>
      <p:ext uri="{BB962C8B-B14F-4D97-AF65-F5344CB8AC3E}">
        <p14:creationId xmlns:p14="http://schemas.microsoft.com/office/powerpoint/2010/main" val="125125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a:t>
            </a:fld>
            <a:endParaRPr lang="en-US" dirty="0"/>
          </a:p>
        </p:txBody>
      </p:sp>
    </p:spTree>
    <p:extLst>
      <p:ext uri="{BB962C8B-B14F-4D97-AF65-F5344CB8AC3E}">
        <p14:creationId xmlns:p14="http://schemas.microsoft.com/office/powerpoint/2010/main" val="2723531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“Geology has been thought to contradict the literal interpretation of the Mosaic record of the creation.  Millions of years, it is claimed, were required for the evolution of the earth from chaos…such a conclusion is wholly uncalled for.” </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30</a:t>
            </a:fld>
            <a:endParaRPr lang="en-US" dirty="0"/>
          </a:p>
        </p:txBody>
      </p:sp>
    </p:spTree>
    <p:extLst>
      <p:ext uri="{BB962C8B-B14F-4D97-AF65-F5344CB8AC3E}">
        <p14:creationId xmlns:p14="http://schemas.microsoft.com/office/powerpoint/2010/main" val="3506298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nature and science have God as their author and reveal something about Him, neither Scripture nor Ellen White attribute the quality of inspiration to nature or science. / The Bible is God’s inspired book.  Nature and science are not. / To her, the Bible is the final authority.</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31</a:t>
            </a:fld>
            <a:endParaRPr lang="en-US" dirty="0"/>
          </a:p>
        </p:txBody>
      </p:sp>
    </p:spTree>
    <p:extLst>
      <p:ext uri="{BB962C8B-B14F-4D97-AF65-F5344CB8AC3E}">
        <p14:creationId xmlns:p14="http://schemas.microsoft.com/office/powerpoint/2010/main" val="1872379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Implications and prospects for the Adventist Church</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32</a:t>
            </a:fld>
            <a:endParaRPr lang="en-US" dirty="0"/>
          </a:p>
        </p:txBody>
      </p:sp>
    </p:spTree>
    <p:extLst>
      <p:ext uri="{BB962C8B-B14F-4D97-AF65-F5344CB8AC3E}">
        <p14:creationId xmlns:p14="http://schemas.microsoft.com/office/powerpoint/2010/main" val="4051847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basis of the priority and superiority of Scripture, some remarkable possibilities open up to the believing scientist and theologian. / “One who accepts the Bible as a reliable record of events is not hampered by that worldview, as many would claim, but actually has an advantage.”  Leonard Brand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33</a:t>
            </a:fld>
            <a:endParaRPr lang="en-US" dirty="0"/>
          </a:p>
        </p:txBody>
      </p:sp>
    </p:spTree>
    <p:extLst>
      <p:ext uri="{BB962C8B-B14F-4D97-AF65-F5344CB8AC3E}">
        <p14:creationId xmlns:p14="http://schemas.microsoft.com/office/powerpoint/2010/main" val="3737469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Faith does not prevent the believer from thinking.  It rather enables the believer to think properly—according to God’s revealed will—and thus to search for creative, new solutions that are in harmony with God’s Word.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34</a:t>
            </a:fld>
            <a:endParaRPr lang="en-US" dirty="0"/>
          </a:p>
        </p:txBody>
      </p:sp>
    </p:spTree>
    <p:extLst>
      <p:ext uri="{BB962C8B-B14F-4D97-AF65-F5344CB8AC3E}">
        <p14:creationId xmlns:p14="http://schemas.microsoft.com/office/powerpoint/2010/main" val="1029890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Rather than adapting biblical ideas to the latest outlook in science, Scripture can have a unique influence on science by asking questions that could function as a source of inspiration in developing new strategies of scientific research.</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35</a:t>
            </a:fld>
            <a:endParaRPr lang="en-US" dirty="0"/>
          </a:p>
        </p:txBody>
      </p:sp>
    </p:spTree>
    <p:extLst>
      <p:ext uri="{BB962C8B-B14F-4D97-AF65-F5344CB8AC3E}">
        <p14:creationId xmlns:p14="http://schemas.microsoft.com/office/powerpoint/2010/main" val="679707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remember that our faith cannot be based on science as our final authority, but must be based on God’s Word—even when we have questions without answers. / As </a:t>
            </a:r>
            <a:r>
              <a:rPr lang="en-US" dirty="0" smtClean="0"/>
              <a:t>Adventists </a:t>
            </a:r>
            <a:r>
              <a:rPr lang="en-US" dirty="0" smtClean="0"/>
              <a:t>we actually have an advantage over non-religious scientists because our worldview is broader and more open to dimensions that are closed for secular scientists.</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36</a:t>
            </a:fld>
            <a:endParaRPr lang="en-US" dirty="0"/>
          </a:p>
        </p:txBody>
      </p:sp>
    </p:spTree>
    <p:extLst>
      <p:ext uri="{BB962C8B-B14F-4D97-AF65-F5344CB8AC3E}">
        <p14:creationId xmlns:p14="http://schemas.microsoft.com/office/powerpoint/2010/main" val="2708834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respect the biblical creation account and the inspired insights of Ellen White on the issue of creation should motivate us to be even more careful in our scientific and theological work than perhaps a non-religious scientist might be because we accept the biblical record as inspired and thus as something intrinsically sacred.  May this perspective stimulate and motivate us to do sound research and search for better answers.</a:t>
            </a:r>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37</a:t>
            </a:fld>
            <a:endParaRPr lang="en-US" dirty="0"/>
          </a:p>
        </p:txBody>
      </p:sp>
    </p:spTree>
    <p:extLst>
      <p:ext uri="{BB962C8B-B14F-4D97-AF65-F5344CB8AC3E}">
        <p14:creationId xmlns:p14="http://schemas.microsoft.com/office/powerpoint/2010/main" val="3564478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 Bible indeed our final norm and ultimate authority, as we profess in our Fundamental Belief 1? / Can we trust the Bible in statements that tell us about our salvation if those statements are dependent upon historical events and those historical statements cannot be trusted?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38</a:t>
            </a:fld>
            <a:endParaRPr lang="en-US" dirty="0"/>
          </a:p>
        </p:txBody>
      </p:sp>
    </p:spTree>
    <p:extLst>
      <p:ext uri="{BB962C8B-B14F-4D97-AF65-F5344CB8AC3E}">
        <p14:creationId xmlns:p14="http://schemas.microsoft.com/office/powerpoint/2010/main" val="897954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Can we still maintain that Ellen White’s writings are “a continuing and authoritative source of truth which provide for the church comfort, guidance, instruction, and correction?”</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39</a:t>
            </a:fld>
            <a:endParaRPr lang="en-US" dirty="0"/>
          </a:p>
        </p:txBody>
      </p:sp>
    </p:spTree>
    <p:extLst>
      <p:ext uri="{BB962C8B-B14F-4D97-AF65-F5344CB8AC3E}">
        <p14:creationId xmlns:p14="http://schemas.microsoft.com/office/powerpoint/2010/main" val="262647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topic of how to interpret Ellen G. White’s statements on creation and evolution is important for two reasons: / She affirms the biblical teaching of a literal, historical creation / and Jesus himself affirmed the historicity and normativity of the biblical creation account.</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a:t>
            </a:fld>
            <a:endParaRPr lang="en-US" dirty="0"/>
          </a:p>
        </p:txBody>
      </p:sp>
    </p:spTree>
    <p:extLst>
      <p:ext uri="{BB962C8B-B14F-4D97-AF65-F5344CB8AC3E}">
        <p14:creationId xmlns:p14="http://schemas.microsoft.com/office/powerpoint/2010/main" val="2237012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Can a God who uses an evolutionary process as His method of creation really be worshipped and adored as good and loving?</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40</a:t>
            </a:fld>
            <a:endParaRPr lang="en-US" dirty="0"/>
          </a:p>
        </p:txBody>
      </p:sp>
    </p:spTree>
    <p:extLst>
      <p:ext uri="{BB962C8B-B14F-4D97-AF65-F5344CB8AC3E}">
        <p14:creationId xmlns:p14="http://schemas.microsoft.com/office/powerpoint/2010/main" val="2408554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what areas are the Bible and Ellen White authoritative for the </a:t>
            </a:r>
            <a:r>
              <a:rPr lang="en-US" dirty="0" smtClean="0"/>
              <a:t>Adventist </a:t>
            </a:r>
            <a:r>
              <a:rPr lang="en-US" dirty="0" smtClean="0"/>
              <a:t>Church? </a:t>
            </a:r>
          </a:p>
          <a:p>
            <a:pPr lvl="1"/>
            <a:r>
              <a:rPr lang="en-US" dirty="0" smtClean="0"/>
              <a:t>Matters of salvation?</a:t>
            </a:r>
          </a:p>
          <a:p>
            <a:pPr lvl="1"/>
            <a:r>
              <a:rPr lang="en-US" dirty="0" smtClean="0"/>
              <a:t>Personal spirituality?</a:t>
            </a:r>
          </a:p>
          <a:p>
            <a:pPr lvl="1"/>
            <a:r>
              <a:rPr lang="en-US" dirty="0" smtClean="0"/>
              <a:t>Complex issues of God’s supernatural creation?</a:t>
            </a:r>
          </a:p>
          <a:p>
            <a:pPr lvl="1"/>
            <a:r>
              <a:rPr lang="en-US" dirty="0" smtClean="0"/>
              <a:t>The flood?</a:t>
            </a:r>
          </a:p>
          <a:p>
            <a:pPr lvl="1"/>
            <a:r>
              <a:rPr lang="en-US" dirty="0" smtClean="0"/>
              <a:t>Biblical history?</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41</a:t>
            </a:fld>
            <a:endParaRPr lang="en-US" dirty="0"/>
          </a:p>
        </p:txBody>
      </p:sp>
    </p:spTree>
    <p:extLst>
      <p:ext uri="{BB962C8B-B14F-4D97-AF65-F5344CB8AC3E}">
        <p14:creationId xmlns:p14="http://schemas.microsoft.com/office/powerpoint/2010/main" val="343607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Does the way we as Christian scientists and theologians do science and present science and theology erode or enrich our faith in God’s supernatural creation?</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42</a:t>
            </a:fld>
            <a:endParaRPr lang="en-US" dirty="0"/>
          </a:p>
        </p:txBody>
      </p:sp>
    </p:spTree>
    <p:extLst>
      <p:ext uri="{BB962C8B-B14F-4D97-AF65-F5344CB8AC3E}">
        <p14:creationId xmlns:p14="http://schemas.microsoft.com/office/powerpoint/2010/main" val="3056739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answers to these questions will have consequences far beyond the issue of creation vs. evolution.  It will impact many other fundamental beliefs and ultimately impact our mission and growth.</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43</a:t>
            </a:fld>
            <a:endParaRPr lang="en-US" dirty="0"/>
          </a:p>
        </p:txBody>
      </p:sp>
    </p:spTree>
    <p:extLst>
      <p:ext uri="{BB962C8B-B14F-4D97-AF65-F5344CB8AC3E}">
        <p14:creationId xmlns:p14="http://schemas.microsoft.com/office/powerpoint/2010/main" val="496870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44</a:t>
            </a:fld>
            <a:endParaRPr lang="en-US" dirty="0"/>
          </a:p>
        </p:txBody>
      </p:sp>
    </p:spTree>
    <p:extLst>
      <p:ext uri="{BB962C8B-B14F-4D97-AF65-F5344CB8AC3E}">
        <p14:creationId xmlns:p14="http://schemas.microsoft.com/office/powerpoint/2010/main" val="14259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biblical teaching of creation is a crucial belief that has far reaching consequences for the </a:t>
            </a:r>
            <a:r>
              <a:rPr lang="en-US" dirty="0" smtClean="0"/>
              <a:t>Adventist </a:t>
            </a:r>
            <a:r>
              <a:rPr lang="en-US" dirty="0" smtClean="0"/>
              <a:t>church because we are grounded on the written word of God and follow Jesus, the incarnate word of God.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5</a:t>
            </a:fld>
            <a:endParaRPr lang="en-US" dirty="0"/>
          </a:p>
        </p:txBody>
      </p:sp>
    </p:spTree>
    <p:extLst>
      <p:ext uri="{BB962C8B-B14F-4D97-AF65-F5344CB8AC3E}">
        <p14:creationId xmlns:p14="http://schemas.microsoft.com/office/powerpoint/2010/main" val="93012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doctrine of creation is so prominent in the Bible and in the writings of Ellen White and is so intimately connected with other fundamental beliefs that a change in this point inevitably will affect other foundational teachings of the Bible that we as Adventists</a:t>
            </a:r>
            <a:r>
              <a:rPr lang="en-US" baseline="0" dirty="0" smtClean="0"/>
              <a:t> </a:t>
            </a:r>
            <a:r>
              <a:rPr lang="en-US" dirty="0" smtClean="0"/>
              <a:t>hold.</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6</a:t>
            </a:fld>
            <a:endParaRPr lang="en-US" dirty="0"/>
          </a:p>
        </p:txBody>
      </p:sp>
    </p:spTree>
    <p:extLst>
      <p:ext uri="{BB962C8B-B14F-4D97-AF65-F5344CB8AC3E}">
        <p14:creationId xmlns:p14="http://schemas.microsoft.com/office/powerpoint/2010/main" val="220356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an article of faith on which the </a:t>
            </a:r>
            <a:r>
              <a:rPr lang="en-US" dirty="0" smtClean="0"/>
              <a:t>Adventist </a:t>
            </a:r>
            <a:r>
              <a:rPr lang="en-US" dirty="0" smtClean="0"/>
              <a:t>church stands or falls.</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7</a:t>
            </a:fld>
            <a:endParaRPr lang="en-US" dirty="0"/>
          </a:p>
        </p:txBody>
      </p:sp>
    </p:spTree>
    <p:extLst>
      <p:ext uri="{BB962C8B-B14F-4D97-AF65-F5344CB8AC3E}">
        <p14:creationId xmlns:p14="http://schemas.microsoft.com/office/powerpoint/2010/main" val="183867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writings of Ellen White are not a substitute for Scripture.  They cannot be placed on the same level.  The Holy Scriptures stand alone—the unique standard by which her and all other writings must be judged and to which they must be subject.</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8</a:t>
            </a:fld>
            <a:endParaRPr lang="en-US" dirty="0"/>
          </a:p>
        </p:txBody>
      </p:sp>
    </p:spTree>
    <p:extLst>
      <p:ext uri="{BB962C8B-B14F-4D97-AF65-F5344CB8AC3E}">
        <p14:creationId xmlns:p14="http://schemas.microsoft.com/office/powerpoint/2010/main" val="286493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Fundamental Belief 18 goes on to say that…</a:t>
            </a:r>
          </a:p>
          <a:p>
            <a:r>
              <a:rPr lang="en-US" dirty="0" smtClean="0"/>
              <a:t>“Her writings are a continuing and authoritative source of truth which provide for the church comfort, guidance, instruction, and correction.”</a:t>
            </a:r>
          </a:p>
          <a:p>
            <a:endParaRPr lang="en-US" dirty="0"/>
          </a:p>
        </p:txBody>
      </p:sp>
      <p:sp>
        <p:nvSpPr>
          <p:cNvPr id="4" name="Slide Number Placeholder 3"/>
          <p:cNvSpPr>
            <a:spLocks noGrp="1"/>
          </p:cNvSpPr>
          <p:nvPr>
            <p:ph type="sldNum" sz="quarter" idx="10"/>
          </p:nvPr>
        </p:nvSpPr>
        <p:spPr/>
        <p:txBody>
          <a:bodyPr/>
          <a:lstStyle/>
          <a:p>
            <a:fld id="{969853CD-0E2E-480E-A2A2-8110BA286D3D}" type="slidenum">
              <a:rPr lang="en-US" smtClean="0"/>
              <a:t>9</a:t>
            </a:fld>
            <a:endParaRPr lang="en-US" dirty="0"/>
          </a:p>
        </p:txBody>
      </p:sp>
    </p:spTree>
    <p:extLst>
      <p:ext uri="{BB962C8B-B14F-4D97-AF65-F5344CB8AC3E}">
        <p14:creationId xmlns:p14="http://schemas.microsoft.com/office/powerpoint/2010/main" val="2469175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4515ABC-0114-4902-AFF3-89660037E52E}" type="datetimeFigureOut">
              <a:rPr lang="en-US" smtClean="0"/>
              <a:t>1/31/2017</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5025847-361A-488F-A1BF-1BA3331F31A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5025847-361A-488F-A1BF-1BA3331F31A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5025847-361A-488F-A1BF-1BA3331F31A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5025847-361A-488F-A1BF-1BA3331F31A8}" type="slidenum">
              <a:rPr lang="en-US" smtClean="0"/>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5025847-361A-488F-A1BF-1BA3331F31A8}"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5025847-361A-488F-A1BF-1BA3331F31A8}" type="slidenum">
              <a:rPr lang="en-US" smtClean="0"/>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65025847-361A-488F-A1BF-1BA3331F31A8}"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65025847-361A-488F-A1BF-1BA3331F31A8}" type="slidenum">
              <a:rPr lang="en-US" smtClean="0"/>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4515ABC-0114-4902-AFF3-89660037E52E}" type="datetimeFigureOut">
              <a:rPr lang="en-US" smtClean="0"/>
              <a:t>1/31/2017</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65025847-361A-488F-A1BF-1BA3331F31A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4515ABC-0114-4902-AFF3-89660037E52E}" type="datetimeFigureOut">
              <a:rPr lang="en-US" smtClean="0"/>
              <a:t>1/31/2017</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5025847-361A-488F-A1BF-1BA3331F31A8}"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4515ABC-0114-4902-AFF3-89660037E52E}" type="datetimeFigureOut">
              <a:rPr lang="en-US" smtClean="0"/>
              <a:t>1/31/2017</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5025847-361A-488F-A1BF-1BA3331F31A8}"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4515ABC-0114-4902-AFF3-89660037E52E}" type="datetimeFigureOut">
              <a:rPr lang="en-US" smtClean="0"/>
              <a:t>1/31/2017</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5025847-361A-488F-A1BF-1BA3331F31A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audio" Target="../media/media36.wav"/><Relationship Id="rId2" Type="http://schemas.microsoft.com/office/2007/relationships/media" Target="../media/media36.wav"/><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Ellen G. White and Creationism:</a:t>
            </a:r>
            <a:endParaRPr lang="en-US" dirty="0"/>
          </a:p>
        </p:txBody>
      </p:sp>
      <p:sp>
        <p:nvSpPr>
          <p:cNvPr id="3" name="Subtitle 2"/>
          <p:cNvSpPr>
            <a:spLocks noGrp="1"/>
          </p:cNvSpPr>
          <p:nvPr>
            <p:ph type="subTitle" idx="1"/>
          </p:nvPr>
        </p:nvSpPr>
        <p:spPr/>
        <p:txBody>
          <a:bodyPr>
            <a:normAutofit fontScale="92500" lnSpcReduction="20000"/>
          </a:bodyPr>
          <a:lstStyle/>
          <a:p>
            <a:r>
              <a:rPr lang="en-US" sz="2800" dirty="0"/>
              <a:t>How to Deal With Her Statements on Creation and Evolution: </a:t>
            </a:r>
            <a:r>
              <a:rPr lang="en-US" sz="2800" dirty="0" smtClean="0"/>
              <a:t>Implications </a:t>
            </a:r>
            <a:r>
              <a:rPr lang="en-US" sz="2800" dirty="0"/>
              <a:t>and </a:t>
            </a:r>
            <a:r>
              <a:rPr lang="en-US" sz="2800" dirty="0" smtClean="0"/>
              <a:t>Prospects</a:t>
            </a:r>
          </a:p>
          <a:p>
            <a:r>
              <a:rPr lang="en-US" sz="2800" dirty="0" smtClean="0"/>
              <a:t>Frank M. Hasel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TextBox 5"/>
          <p:cNvSpPr txBox="1"/>
          <p:nvPr/>
        </p:nvSpPr>
        <p:spPr>
          <a:xfrm>
            <a:off x="304800" y="5782270"/>
            <a:ext cx="6019800" cy="923330"/>
          </a:xfrm>
          <a:prstGeom prst="rect">
            <a:avLst/>
          </a:prstGeom>
          <a:noFill/>
        </p:spPr>
        <p:txBody>
          <a:bodyPr wrap="square" rtlCol="0">
            <a:spAutoFit/>
          </a:bodyPr>
          <a:lstStyle/>
          <a:p>
            <a:r>
              <a:rPr lang="en-US" dirty="0"/>
              <a:t>Journal of the Adventist Theological Society, 17/1 (Spring 2006): 229–244. Article copyright © 2006 by Frank M. Hasel</a:t>
            </a:r>
          </a:p>
        </p:txBody>
      </p:sp>
    </p:spTree>
    <p:extLst>
      <p:ext uri="{BB962C8B-B14F-4D97-AF65-F5344CB8AC3E}">
        <p14:creationId xmlns:p14="http://schemas.microsoft.com/office/powerpoint/2010/main" val="1783916815"/>
      </p:ext>
    </p:extLst>
  </p:cSld>
  <p:clrMapOvr>
    <a:masterClrMapping/>
  </p:clrMapOvr>
  <mc:AlternateContent xmlns:mc="http://schemas.openxmlformats.org/markup-compatibility/2006" xmlns:p14="http://schemas.microsoft.com/office/powerpoint/2010/main">
    <mc:Choice Requires="p14">
      <p:transition spd="slow" p14:dur="2000" advTm="8372"/>
    </mc:Choice>
    <mc:Fallback xmlns="">
      <p:transition spd="slow" advTm="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Therefore, her statements on creation and the origin of life raise crucial questions on important topics such as</a:t>
            </a:r>
          </a:p>
          <a:p>
            <a:endParaRPr lang="en-US" dirty="0" smtClean="0"/>
          </a:p>
          <a:p>
            <a:pPr lvl="1"/>
            <a:r>
              <a:rPr lang="en-US" dirty="0" smtClean="0"/>
              <a:t>The nature and scope of inspiration</a:t>
            </a:r>
          </a:p>
          <a:p>
            <a:pPr lvl="1"/>
            <a:r>
              <a:rPr lang="en-US" dirty="0" smtClean="0"/>
              <a:t>The relationship between the writings of Ellen White and the Bible</a:t>
            </a:r>
          </a:p>
          <a:p>
            <a:pPr lvl="1"/>
            <a:r>
              <a:rPr lang="en-US" dirty="0" smtClean="0"/>
              <a:t>Proper hermeneutics</a:t>
            </a:r>
          </a:p>
          <a:p>
            <a:pPr lvl="1"/>
            <a:r>
              <a:rPr lang="en-US" dirty="0" smtClean="0"/>
              <a:t>Authority of inspired writings over against science</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89191944"/>
      </p:ext>
    </p:extLst>
  </p:cSld>
  <p:clrMapOvr>
    <a:masterClrMapping/>
  </p:clrMapOvr>
  <mc:AlternateContent xmlns:mc="http://schemas.openxmlformats.org/markup-compatibility/2006" xmlns:p14="http://schemas.microsoft.com/office/powerpoint/2010/main">
    <mc:Choice Requires="p14">
      <p:transition spd="slow" p14:dur="2000" advTm="19865"/>
    </mc:Choice>
    <mc:Fallback xmlns="">
      <p:transition spd="slow" advTm="1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US" dirty="0" smtClean="0"/>
              <a:t>Introduction</a:t>
            </a:r>
          </a:p>
          <a:p>
            <a:pPr marL="624078" indent="-514350">
              <a:buAutoNum type="arabicPeriod"/>
            </a:pPr>
            <a:endParaRPr lang="en-US" dirty="0" smtClean="0"/>
          </a:p>
          <a:p>
            <a:pPr marL="624078" indent="-514350">
              <a:buAutoNum type="arabicPeriod"/>
            </a:pPr>
            <a:r>
              <a:rPr lang="en-US" dirty="0" smtClean="0">
                <a:solidFill>
                  <a:schemeClr val="accent2"/>
                </a:solidFill>
              </a:rPr>
              <a:t>Ellen G. White Affirms Creation</a:t>
            </a:r>
          </a:p>
          <a:p>
            <a:pPr marL="624078" indent="-514350">
              <a:buAutoNum type="arabicPeriod"/>
            </a:pPr>
            <a:endParaRPr lang="en-US" dirty="0" smtClean="0"/>
          </a:p>
          <a:p>
            <a:pPr marL="624078" indent="-514350">
              <a:buAutoNum type="arabicPeriod"/>
            </a:pPr>
            <a:r>
              <a:rPr lang="en-US" dirty="0" smtClean="0"/>
              <a:t>Ellen G. White and Science</a:t>
            </a:r>
          </a:p>
          <a:p>
            <a:pPr marL="624078" indent="-514350">
              <a:buAutoNum type="arabicPeriod"/>
            </a:pPr>
            <a:endParaRPr lang="en-US" dirty="0" smtClean="0"/>
          </a:p>
          <a:p>
            <a:pPr marL="624078" indent="-514350">
              <a:buAutoNum type="arabicPeriod"/>
            </a:pPr>
            <a:r>
              <a:rPr lang="en-US" dirty="0" smtClean="0"/>
              <a:t>Implications and Prospects for the </a:t>
            </a:r>
            <a:r>
              <a:rPr lang="en-US" dirty="0" smtClean="0"/>
              <a:t>Seventh-day Adventist </a:t>
            </a:r>
            <a:r>
              <a:rPr lang="en-US" dirty="0" smtClean="0"/>
              <a:t>Church</a:t>
            </a:r>
          </a:p>
          <a:p>
            <a:pPr marL="624078" indent="-514350">
              <a:buAutoNum type="arabicPeriod"/>
            </a:pPr>
            <a:endParaRPr lang="en-US" dirty="0"/>
          </a:p>
        </p:txBody>
      </p:sp>
      <p:sp>
        <p:nvSpPr>
          <p:cNvPr id="3" name="Title 2"/>
          <p:cNvSpPr>
            <a:spLocks noGrp="1"/>
          </p:cNvSpPr>
          <p:nvPr>
            <p:ph type="title"/>
          </p:nvPr>
        </p:nvSpPr>
        <p:spPr/>
        <p:txBody>
          <a:bodyPr/>
          <a:lstStyle/>
          <a:p>
            <a:pPr algn="ctr"/>
            <a:r>
              <a:rPr lang="en-US" dirty="0" smtClean="0"/>
              <a:t>Outline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7205820"/>
      </p:ext>
    </p:extLst>
  </p:cSld>
  <p:clrMapOvr>
    <a:masterClrMapping/>
  </p:clrMapOvr>
  <mc:AlternateContent xmlns:mc="http://schemas.openxmlformats.org/markup-compatibility/2006" xmlns:p14="http://schemas.microsoft.com/office/powerpoint/2010/main">
    <mc:Choice Requires="p14">
      <p:transition spd="slow" p14:dur="2000" advTm="4796"/>
    </mc:Choice>
    <mc:Fallback xmlns="">
      <p:transition spd="slow" advTm="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Creation is not the result of natural causes</a:t>
            </a:r>
          </a:p>
          <a:p>
            <a:r>
              <a:rPr lang="en-US" dirty="0" smtClean="0"/>
              <a:t>The agency of a personal God is manifest</a:t>
            </a:r>
          </a:p>
          <a:p>
            <a:r>
              <a:rPr lang="en-US" dirty="0" smtClean="0"/>
              <a:t>All things were created by God</a:t>
            </a:r>
          </a:p>
          <a:p>
            <a:r>
              <a:rPr lang="en-US" dirty="0" smtClean="0"/>
              <a:t>Human beings belong to God by creation</a:t>
            </a:r>
          </a:p>
          <a:p>
            <a:r>
              <a:rPr lang="en-US" dirty="0" smtClean="0"/>
              <a:t>Humanity was the crowning act in God’s creation</a:t>
            </a:r>
            <a:endParaRPr lang="en-US" dirty="0"/>
          </a:p>
        </p:txBody>
      </p:sp>
      <p:sp>
        <p:nvSpPr>
          <p:cNvPr id="3" name="Title 2"/>
          <p:cNvSpPr>
            <a:spLocks noGrp="1"/>
          </p:cNvSpPr>
          <p:nvPr>
            <p:ph type="title"/>
          </p:nvPr>
        </p:nvSpPr>
        <p:spPr/>
        <p:txBody>
          <a:bodyPr/>
          <a:lstStyle/>
          <a:p>
            <a:r>
              <a:rPr lang="en-US" dirty="0" smtClean="0"/>
              <a:t>Supernatural Creation</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3149178"/>
      </p:ext>
    </p:extLst>
  </p:cSld>
  <p:clrMapOvr>
    <a:masterClrMapping/>
  </p:clrMapOvr>
  <mc:AlternateContent xmlns:mc="http://schemas.openxmlformats.org/markup-compatibility/2006" xmlns:p14="http://schemas.microsoft.com/office/powerpoint/2010/main">
    <mc:Choice Requires="p14">
      <p:transition spd="slow" p14:dur="2000" advTm="18766"/>
    </mc:Choice>
    <mc:Fallback xmlns="">
      <p:transition spd="slow" advTm="1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Creation took place in six literal, historical, consecutive, contiguous, 24-hour days</a:t>
            </a:r>
          </a:p>
          <a:p>
            <a:r>
              <a:rPr lang="en-US" dirty="0" smtClean="0"/>
              <a:t>Not vast, indefinite periods covering thousands or millions of years</a:t>
            </a:r>
          </a:p>
          <a:p>
            <a:r>
              <a:rPr lang="en-US" dirty="0" smtClean="0"/>
              <a:t>Creation week was just like every other week</a:t>
            </a:r>
          </a:p>
          <a:p>
            <a:r>
              <a:rPr lang="en-US" dirty="0" smtClean="0"/>
              <a:t>The Sabbath was instituted at the close of creation week and is a memorial of creation</a:t>
            </a:r>
            <a:endParaRPr lang="en-US" dirty="0"/>
          </a:p>
        </p:txBody>
      </p:sp>
      <p:sp>
        <p:nvSpPr>
          <p:cNvPr id="3" name="Title 2"/>
          <p:cNvSpPr>
            <a:spLocks noGrp="1"/>
          </p:cNvSpPr>
          <p:nvPr>
            <p:ph type="title"/>
          </p:nvPr>
        </p:nvSpPr>
        <p:spPr/>
        <p:txBody>
          <a:bodyPr>
            <a:normAutofit/>
          </a:bodyPr>
          <a:lstStyle/>
          <a:p>
            <a:r>
              <a:rPr lang="en-US" dirty="0" smtClean="0"/>
              <a:t>Six Literal Days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7257362"/>
      </p:ext>
    </p:extLst>
  </p:cSld>
  <p:clrMapOvr>
    <a:masterClrMapping/>
  </p:clrMapOvr>
  <mc:AlternateContent xmlns:mc="http://schemas.openxmlformats.org/markup-compatibility/2006" xmlns:p14="http://schemas.microsoft.com/office/powerpoint/2010/main">
    <mc:Choice Requires="p14">
      <p:transition spd="slow" p14:dur="2000" advTm="21921"/>
    </mc:Choice>
    <mc:Fallback xmlns="">
      <p:transition spd="slow" advTm="2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age of the earth is to be measured within a short chronology of a few thousand years.</a:t>
            </a:r>
            <a:endParaRPr lang="en-US" dirty="0"/>
          </a:p>
        </p:txBody>
      </p:sp>
      <p:sp>
        <p:nvSpPr>
          <p:cNvPr id="3" name="Title 2"/>
          <p:cNvSpPr>
            <a:spLocks noGrp="1"/>
          </p:cNvSpPr>
          <p:nvPr>
            <p:ph type="title"/>
          </p:nvPr>
        </p:nvSpPr>
        <p:spPr/>
        <p:txBody>
          <a:bodyPr/>
          <a:lstStyle/>
          <a:p>
            <a:r>
              <a:rPr lang="en-US" dirty="0" smtClean="0"/>
              <a:t>Recent Creation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8675715"/>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“Those who try to account for God’s creative works upon natural principles…are upon a boundless ocean of uncertainty.” (3SG 93)</a:t>
            </a:r>
          </a:p>
          <a:p>
            <a:endParaRPr lang="en-US" dirty="0"/>
          </a:p>
          <a:p>
            <a:r>
              <a:rPr lang="en-US" dirty="0" smtClean="0"/>
              <a:t>“I have been shown that without Bible history, geology can prove nothing.” (3SG 93)</a:t>
            </a:r>
          </a:p>
          <a:p>
            <a:endParaRPr lang="en-US" dirty="0"/>
          </a:p>
          <a:p>
            <a:r>
              <a:rPr lang="en-US" dirty="0" smtClean="0"/>
              <a:t>“The time of their existence [bones of human beings and animals] and how long a period these things have been in the earth, are only to be understood by Bible history. (3SG 93)</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5733563"/>
      </p:ext>
    </p:extLst>
  </p:cSld>
  <p:clrMapOvr>
    <a:masterClrMapping/>
  </p:clrMapOvr>
  <mc:AlternateContent xmlns:mc="http://schemas.openxmlformats.org/markup-compatibility/2006" xmlns:p14="http://schemas.microsoft.com/office/powerpoint/2010/main">
    <mc:Choice Requires="p14">
      <p:transition spd="slow" p14:dur="2000" advTm="24104"/>
    </mc:Choice>
    <mc:Fallback xmlns="">
      <p:transition spd="slow" advTm="2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Ellen G. White supports a recent creation of</a:t>
            </a:r>
          </a:p>
          <a:p>
            <a:pPr lvl="1"/>
            <a:r>
              <a:rPr lang="en-US" dirty="0" smtClean="0"/>
              <a:t>Life</a:t>
            </a:r>
          </a:p>
          <a:p>
            <a:pPr lvl="1"/>
            <a:r>
              <a:rPr lang="en-US" dirty="0" smtClean="0"/>
              <a:t>Humans</a:t>
            </a:r>
          </a:p>
          <a:p>
            <a:pPr lvl="1"/>
            <a:r>
              <a:rPr lang="en-US" dirty="0" smtClean="0"/>
              <a:t>Probably even matter</a:t>
            </a:r>
          </a:p>
        </p:txBody>
      </p:sp>
      <p:sp>
        <p:nvSpPr>
          <p:cNvPr id="3" name="Title 2"/>
          <p:cNvSpPr>
            <a:spLocks noGrp="1"/>
          </p:cNvSpPr>
          <p:nvPr>
            <p:ph type="title"/>
          </p:nvPr>
        </p:nvSpPr>
        <p:spPr/>
        <p:txBody>
          <a:bodyPr/>
          <a:lstStyle/>
          <a:p>
            <a:r>
              <a:rPr lang="en-US" dirty="0" smtClean="0"/>
              <a:t>Recent Creation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8218588"/>
      </p:ext>
    </p:extLst>
  </p:cSld>
  <p:clrMapOvr>
    <a:masterClrMapping/>
  </p:clrMapOvr>
  <mc:AlternateContent xmlns:mc="http://schemas.openxmlformats.org/markup-compatibility/2006" xmlns:p14="http://schemas.microsoft.com/office/powerpoint/2010/main">
    <mc:Choice Requires="p14">
      <p:transition spd="slow" p14:dur="2000" advTm="7542"/>
    </mc:Choice>
    <mc:Fallback xmlns="">
      <p:transition spd="slow" advTm="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the creation of the earth, God was not indebted to pre-existing matter.</a:t>
            </a:r>
            <a:endParaRPr lang="en-US" dirty="0"/>
          </a:p>
        </p:txBody>
      </p:sp>
      <p:sp>
        <p:nvSpPr>
          <p:cNvPr id="3" name="Title 2"/>
          <p:cNvSpPr>
            <a:spLocks noGrp="1"/>
          </p:cNvSpPr>
          <p:nvPr>
            <p:ph type="title"/>
          </p:nvPr>
        </p:nvSpPr>
        <p:spPr/>
        <p:txBody>
          <a:bodyPr/>
          <a:lstStyle/>
          <a:p>
            <a:r>
              <a:rPr lang="en-US" i="1" dirty="0" smtClean="0"/>
              <a:t>Ex Nihilo</a:t>
            </a:r>
            <a:endParaRPr lang="en-US"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5292052"/>
      </p:ext>
    </p:extLst>
  </p:cSld>
  <p:clrMapOvr>
    <a:masterClrMapping/>
  </p:clrMapOvr>
  <mc:AlternateContent xmlns:mc="http://schemas.openxmlformats.org/markup-compatibility/2006" xmlns:p14="http://schemas.microsoft.com/office/powerpoint/2010/main">
    <mc:Choice Requires="p14">
      <p:transition spd="slow" p14:dur="2000" advTm="5550"/>
    </mc:Choice>
    <mc:Fallback xmlns="">
      <p:transition spd="slow" advTm="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US" dirty="0" smtClean="0"/>
              <a:t>Introduction</a:t>
            </a:r>
          </a:p>
          <a:p>
            <a:pPr marL="624078" indent="-514350">
              <a:buAutoNum type="arabicPeriod"/>
            </a:pPr>
            <a:endParaRPr lang="en-US" dirty="0" smtClean="0"/>
          </a:p>
          <a:p>
            <a:pPr marL="624078" indent="-514350">
              <a:buAutoNum type="arabicPeriod"/>
            </a:pPr>
            <a:r>
              <a:rPr lang="en-US" dirty="0" smtClean="0"/>
              <a:t>Ellen G. White Affirms Creation</a:t>
            </a:r>
          </a:p>
          <a:p>
            <a:pPr marL="624078" indent="-514350">
              <a:buAutoNum type="arabicPeriod"/>
            </a:pPr>
            <a:endParaRPr lang="en-US" dirty="0" smtClean="0"/>
          </a:p>
          <a:p>
            <a:pPr marL="624078" indent="-514350">
              <a:buAutoNum type="arabicPeriod"/>
            </a:pPr>
            <a:r>
              <a:rPr lang="en-US" dirty="0" smtClean="0">
                <a:solidFill>
                  <a:srgbClr val="C00000"/>
                </a:solidFill>
              </a:rPr>
              <a:t>Ellen G. White and Science</a:t>
            </a:r>
          </a:p>
          <a:p>
            <a:pPr marL="624078" indent="-514350">
              <a:buAutoNum type="arabicPeriod"/>
            </a:pPr>
            <a:endParaRPr lang="en-US" dirty="0" smtClean="0"/>
          </a:p>
          <a:p>
            <a:pPr marL="624078" indent="-514350">
              <a:buAutoNum type="arabicPeriod"/>
            </a:pPr>
            <a:r>
              <a:rPr lang="en-US" dirty="0" smtClean="0"/>
              <a:t>Implications and Prospects for the </a:t>
            </a:r>
            <a:r>
              <a:rPr lang="en-US" dirty="0" smtClean="0"/>
              <a:t>Seventh-day Adventist </a:t>
            </a:r>
            <a:r>
              <a:rPr lang="en-US" dirty="0" smtClean="0"/>
              <a:t>Church</a:t>
            </a:r>
          </a:p>
          <a:p>
            <a:pPr marL="624078" indent="-514350">
              <a:buAutoNum type="arabicPeriod"/>
            </a:pPr>
            <a:endParaRPr lang="en-US" dirty="0"/>
          </a:p>
        </p:txBody>
      </p:sp>
      <p:sp>
        <p:nvSpPr>
          <p:cNvPr id="3" name="Title 2"/>
          <p:cNvSpPr>
            <a:spLocks noGrp="1"/>
          </p:cNvSpPr>
          <p:nvPr>
            <p:ph type="title"/>
          </p:nvPr>
        </p:nvSpPr>
        <p:spPr/>
        <p:txBody>
          <a:bodyPr/>
          <a:lstStyle/>
          <a:p>
            <a:pPr algn="ctr"/>
            <a:r>
              <a:rPr lang="en-US" dirty="0" smtClean="0"/>
              <a:t>Outline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516330"/>
      </p:ext>
    </p:extLst>
  </p:cSld>
  <p:clrMapOvr>
    <a:masterClrMapping/>
  </p:clrMapOvr>
  <mc:AlternateContent xmlns:mc="http://schemas.openxmlformats.org/markup-compatibility/2006" xmlns:p14="http://schemas.microsoft.com/office/powerpoint/2010/main">
    <mc:Choice Requires="p14">
      <p:transition spd="slow" p14:dur="2000" advTm="3996"/>
    </mc:Choice>
    <mc:Fallback xmlns="">
      <p:transition spd="slow" advTm="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Ellen White is not antagonistic toward natural science</a:t>
            </a:r>
          </a:p>
          <a:p>
            <a:endParaRPr lang="en-US" dirty="0"/>
          </a:p>
          <a:p>
            <a:r>
              <a:rPr lang="en-US" dirty="0" smtClean="0"/>
              <a:t>“Natural science is a treasure house of knowledge from which every student in the school of Christ may draw.” (COL 125)</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59392500"/>
      </p:ext>
    </p:extLst>
  </p:cSld>
  <p:clrMapOvr>
    <a:masterClrMapping/>
  </p:clrMapOvr>
  <mc:AlternateContent xmlns:mc="http://schemas.openxmlformats.org/markup-compatibility/2006" xmlns:p14="http://schemas.microsoft.com/office/powerpoint/2010/main">
    <mc:Choice Requires="p14">
      <p:transition spd="slow" p14:dur="2000" advTm="11569"/>
    </mc:Choice>
    <mc:Fallback xmlns="">
      <p:transition spd="slow" advTm="1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US" dirty="0" smtClean="0"/>
              <a:t>Introduction</a:t>
            </a:r>
          </a:p>
          <a:p>
            <a:pPr marL="624078" indent="-514350">
              <a:buAutoNum type="arabicPeriod"/>
            </a:pPr>
            <a:endParaRPr lang="en-US" dirty="0" smtClean="0"/>
          </a:p>
          <a:p>
            <a:pPr marL="624078" indent="-514350">
              <a:buAutoNum type="arabicPeriod"/>
            </a:pPr>
            <a:r>
              <a:rPr lang="en-US" dirty="0" smtClean="0"/>
              <a:t>Ellen G. White Affirms Creation</a:t>
            </a:r>
          </a:p>
          <a:p>
            <a:pPr marL="624078" indent="-514350">
              <a:buAutoNum type="arabicPeriod"/>
            </a:pPr>
            <a:endParaRPr lang="en-US" dirty="0" smtClean="0"/>
          </a:p>
          <a:p>
            <a:pPr marL="624078" indent="-514350">
              <a:buAutoNum type="arabicPeriod"/>
            </a:pPr>
            <a:r>
              <a:rPr lang="en-US" dirty="0" smtClean="0"/>
              <a:t>Ellen G. White and Science</a:t>
            </a:r>
          </a:p>
          <a:p>
            <a:pPr marL="624078" indent="-514350">
              <a:buAutoNum type="arabicPeriod"/>
            </a:pPr>
            <a:endParaRPr lang="en-US" dirty="0" smtClean="0"/>
          </a:p>
          <a:p>
            <a:pPr marL="624078" indent="-514350">
              <a:buAutoNum type="arabicPeriod"/>
            </a:pPr>
            <a:r>
              <a:rPr lang="en-US" dirty="0" smtClean="0"/>
              <a:t>Implications and Prospects for the </a:t>
            </a:r>
            <a:r>
              <a:rPr lang="en-US" dirty="0" smtClean="0"/>
              <a:t>Seventh-day Adventist Church</a:t>
            </a:r>
            <a:endParaRPr lang="en-US" dirty="0" smtClean="0"/>
          </a:p>
          <a:p>
            <a:pPr marL="624078" indent="-514350">
              <a:buAutoNum type="arabicPeriod"/>
            </a:pPr>
            <a:endParaRPr lang="en-US" dirty="0"/>
          </a:p>
        </p:txBody>
      </p:sp>
      <p:sp>
        <p:nvSpPr>
          <p:cNvPr id="3" name="Title 2"/>
          <p:cNvSpPr>
            <a:spLocks noGrp="1"/>
          </p:cNvSpPr>
          <p:nvPr>
            <p:ph type="title"/>
          </p:nvPr>
        </p:nvSpPr>
        <p:spPr/>
        <p:txBody>
          <a:bodyPr/>
          <a:lstStyle/>
          <a:p>
            <a:pPr algn="ctr"/>
            <a:r>
              <a:rPr lang="en-US" dirty="0" smtClean="0"/>
              <a:t>Outline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0007541"/>
      </p:ext>
    </p:extLst>
  </p:cSld>
  <p:clrMapOvr>
    <a:masterClrMapping/>
  </p:clrMapOvr>
  <mc:AlternateContent xmlns:mc="http://schemas.openxmlformats.org/markup-compatibility/2006" xmlns:p14="http://schemas.microsoft.com/office/powerpoint/2010/main">
    <mc:Choice Requires="p14">
      <p:transition spd="slow" p14:dur="2000" advTm="7557"/>
    </mc:Choice>
    <mc:Fallback xmlns="">
      <p:transition spd="slow" advTm="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did not keep faith and science separate from each other or relegate faith and science to different areas that have nothing to do with each other.</a:t>
            </a:r>
          </a:p>
          <a:p>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1022424"/>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“Rightly understood, science and the written word agree, and each sheds light on the other.” (CT 426)</a:t>
            </a:r>
          </a:p>
          <a:p>
            <a:endParaRPr lang="en-US" dirty="0"/>
          </a:p>
          <a:p>
            <a:r>
              <a:rPr lang="en-US" dirty="0" smtClean="0"/>
              <a:t>The revealed Word of God and the natural world will be in agreement.</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2107"/>
      </p:ext>
    </p:extLst>
  </p:cSld>
  <p:clrMapOvr>
    <a:masterClrMapping/>
  </p:clrMapOvr>
  <mc:AlternateContent xmlns:mc="http://schemas.openxmlformats.org/markup-compatibility/2006" xmlns:p14="http://schemas.microsoft.com/office/powerpoint/2010/main">
    <mc:Choice Requires="p14">
      <p:transition spd="slow" p14:dur="2000" advTm="12828"/>
    </mc:Choice>
    <mc:Fallback xmlns="">
      <p:transition spd="slow" advTm="1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Atheistic, evolutionary theories are incompatible with biblical faith.  To connect these ideas with biblical creation would be a wrong attempt to bring natural science and Scripture into harmony.</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7191727"/>
      </p:ext>
    </p:extLst>
  </p:cSld>
  <p:clrMapOvr>
    <a:masterClrMapping/>
  </p:clrMapOvr>
  <mc:AlternateContent xmlns:mc="http://schemas.openxmlformats.org/markup-compatibility/2006" xmlns:p14="http://schemas.microsoft.com/office/powerpoint/2010/main">
    <mc:Choice Requires="p14">
      <p:transition spd="slow" p14:dur="2000" advTm="14135"/>
    </mc:Choice>
    <mc:Fallback xmlns="">
      <p:transition spd="slow" advTm="1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have been warned that henceforth we shall have a constant contest.  Science, so-called, and religion will be placed in opposition to each other, because finite men do not comprehend the power and the greatness of God.” (</a:t>
            </a:r>
            <a:r>
              <a:rPr lang="en-US" dirty="0" smtClean="0"/>
              <a:t>Ev</a:t>
            </a:r>
            <a:r>
              <a:rPr lang="en-US" dirty="0" smtClean="0"/>
              <a:t> 593)</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9933662"/>
      </p:ext>
    </p:extLst>
  </p:cSld>
  <p:clrMapOvr>
    <a:masterClrMapping/>
  </p:clrMapOvr>
  <mc:AlternateContent xmlns:mc="http://schemas.openxmlformats.org/markup-compatibility/2006" xmlns:p14="http://schemas.microsoft.com/office/powerpoint/2010/main">
    <mc:Choice Requires="p14">
      <p:transition spd="slow" p14:dur="2000" advTm="16123"/>
    </mc:Choice>
    <mc:Fallback xmlns="">
      <p:transition spd="slow" advTm="1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“This science, falsely so-called, is based on conceptions and theories of men to the exclusion of the wisdom of God as revealed in His written Word.”</a:t>
            </a:r>
          </a:p>
          <a:p>
            <a:endParaRPr lang="en-US" dirty="0"/>
          </a:p>
          <a:p>
            <a:r>
              <a:rPr lang="en-US" dirty="0" smtClean="0"/>
              <a:t>“When professedly scientific men treat upon these subjects from a merely human point of view, they will assuredly come to wrong conclusions…The greatest minds, if not guided by the word of God in their research, become bewildered in their attempt to trace the relationship of science and revelation.” (PP 113)</a:t>
            </a:r>
            <a:endParaRPr lang="en-US" dirty="0"/>
          </a:p>
        </p:txBody>
      </p:sp>
      <p:sp>
        <p:nvSpPr>
          <p:cNvPr id="3" name="Title 2"/>
          <p:cNvSpPr>
            <a:spLocks noGrp="1"/>
          </p:cNvSpPr>
          <p:nvPr>
            <p:ph type="title"/>
          </p:nvPr>
        </p:nvSpPr>
        <p:spPr/>
        <p:txBody>
          <a:bodyPr/>
          <a:lstStyle/>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6237101"/>
      </p:ext>
    </p:extLst>
  </p:cSld>
  <p:clrMapOvr>
    <a:masterClrMapping/>
  </p:clrMapOvr>
  <mc:AlternateContent xmlns:mc="http://schemas.openxmlformats.org/markup-compatibility/2006" xmlns:p14="http://schemas.microsoft.com/office/powerpoint/2010/main">
    <mc:Choice Requires="p14">
      <p:transition spd="slow" p14:dur="2000" advTm="29340"/>
    </mc:Choice>
    <mc:Fallback xmlns="">
      <p:transition spd="slow" advTm="2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“One of the greatest evils that attends the quest for knowledge, the investigations of science, is the disposition to exalt human reasoning above its true value and its proper sphere.” (MH 427)</a:t>
            </a:r>
          </a:p>
          <a:p>
            <a:endParaRPr lang="en-US" dirty="0"/>
          </a:p>
          <a:p>
            <a:r>
              <a:rPr lang="en-US" dirty="0" smtClean="0"/>
              <a:t>“When natural causes are the sole explanation for what did take place in creation and the subsequent history of this earth, science, falsely so-called, has been exalted above God.” (CE 84)</a:t>
            </a:r>
            <a:endParaRPr lang="en-US" dirty="0"/>
          </a:p>
        </p:txBody>
      </p:sp>
      <p:sp>
        <p:nvSpPr>
          <p:cNvPr id="3" name="Title 2"/>
          <p:cNvSpPr>
            <a:spLocks noGrp="1"/>
          </p:cNvSpPr>
          <p:nvPr>
            <p:ph type="title"/>
          </p:nvPr>
        </p:nvSpPr>
        <p:spPr/>
        <p:txBody>
          <a:bodyPr/>
          <a:lstStyle/>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4986042"/>
      </p:ext>
    </p:extLst>
  </p:cSld>
  <p:clrMapOvr>
    <a:masterClrMapping/>
  </p:clrMapOvr>
  <mc:AlternateContent xmlns:mc="http://schemas.openxmlformats.org/markup-compatibility/2006" xmlns:p14="http://schemas.microsoft.com/office/powerpoint/2010/main">
    <mc:Choice Requires="p14">
      <p:transition spd="slow" p14:dur="2000" advTm="24769"/>
    </mc:Choice>
    <mc:Fallback xmlns="">
      <p:transition spd="slow" advTm="2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Ellen White opposes a naturalistic worldview of science that excludes God from scientific enterprise.</a:t>
            </a:r>
          </a:p>
          <a:p>
            <a:endParaRPr lang="en-US" dirty="0"/>
          </a:p>
          <a:p>
            <a:r>
              <a:rPr lang="en-US" dirty="0" smtClean="0"/>
              <a:t>A harmonious relationship between Scripture and science can occur, however, if science is integrated into faith in such a way that Scripture is retained as the superior and ultimate authority.</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0888917"/>
      </p:ext>
    </p:extLst>
  </p:cSld>
  <p:clrMapOvr>
    <a:masterClrMapping/>
  </p:clrMapOvr>
  <mc:AlternateContent xmlns:mc="http://schemas.openxmlformats.org/markup-compatibility/2006" xmlns:p14="http://schemas.microsoft.com/office/powerpoint/2010/main">
    <mc:Choice Requires="p14">
      <p:transition spd="slow" p14:dur="2000" advTm="21122"/>
    </mc:Choice>
    <mc:Fallback xmlns="">
      <p:transition spd="slow" advTm="2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“Reason must acknowledge an authority superior to itself.  Heart and intellect must bow to the great I AM.” (MH 438)</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7394144"/>
      </p:ext>
    </p:extLst>
  </p:cSld>
  <p:clrMapOvr>
    <a:masterClrMapping/>
  </p:clrMapOvr>
  <mc:AlternateContent xmlns:mc="http://schemas.openxmlformats.org/markup-compatibility/2006" xmlns:p14="http://schemas.microsoft.com/office/powerpoint/2010/main">
    <mc:Choice Requires="p14">
      <p:transition spd="slow" p14:dur="2000" advTm="9471"/>
    </mc:Choice>
    <mc:Fallback xmlns="">
      <p:transition spd="slow" advTm="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“True science is in harmony with Scripture.” (CE 66)</a:t>
            </a:r>
          </a:p>
          <a:p>
            <a:endParaRPr lang="en-US" dirty="0"/>
          </a:p>
          <a:p>
            <a:r>
              <a:rPr lang="en-US" dirty="0" smtClean="0"/>
              <a:t>The platform from which Ellen White considered the natural sciences was the Bible.   She had absolute confidence in Scripture and believed that everything, including scientific theories, had to be measured by the Word of God.</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9684861"/>
      </p:ext>
    </p:extLst>
  </p:cSld>
  <p:clrMapOvr>
    <a:masterClrMapping/>
  </p:clrMapOvr>
  <mc:AlternateContent xmlns:mc="http://schemas.openxmlformats.org/markup-compatibility/2006" xmlns:p14="http://schemas.microsoft.com/office/powerpoint/2010/main">
    <mc:Choice Requires="p14">
      <p:transition spd="slow" p14:dur="2000" advTm="19536"/>
    </mc:Choice>
    <mc:Fallback xmlns="">
      <p:transition spd="slow" advTm="1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Bible is not to be tested by men’s ideas of science, but science is to be brought to the test of the unerring standard.” (CT 425)</a:t>
            </a:r>
          </a:p>
          <a:p>
            <a:endParaRPr lang="en-US" dirty="0"/>
          </a:p>
          <a:p>
            <a:r>
              <a:rPr lang="en-US" dirty="0" smtClean="0"/>
              <a:t>The integration of science into faith implies that faith—or Scripture—has priority over science.</a:t>
            </a:r>
            <a:endParaRPr lang="en-US" dirty="0"/>
          </a:p>
        </p:txBody>
      </p:sp>
      <p:sp>
        <p:nvSpPr>
          <p:cNvPr id="3" name="Title 2"/>
          <p:cNvSpPr>
            <a:spLocks noGrp="1"/>
          </p:cNvSpPr>
          <p:nvPr>
            <p:ph type="title"/>
          </p:nvPr>
        </p:nvSpPr>
        <p:spPr/>
        <p:txBody>
          <a:bodyPr/>
          <a:lstStyle/>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33356304"/>
      </p:ext>
    </p:extLst>
  </p:cSld>
  <p:clrMapOvr>
    <a:masterClrMapping/>
  </p:clrMapOvr>
  <mc:AlternateContent xmlns:mc="http://schemas.openxmlformats.org/markup-compatibility/2006" xmlns:p14="http://schemas.microsoft.com/office/powerpoint/2010/main">
    <mc:Choice Requires="p14">
      <p:transition spd="slow" p14:dur="2000" advTm="17182"/>
    </mc:Choice>
    <mc:Fallback xmlns="">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US" dirty="0" smtClean="0">
                <a:solidFill>
                  <a:schemeClr val="accent2"/>
                </a:solidFill>
              </a:rPr>
              <a:t>Introduction</a:t>
            </a:r>
          </a:p>
          <a:p>
            <a:pPr marL="624078" indent="-514350">
              <a:buAutoNum type="arabicPeriod"/>
            </a:pPr>
            <a:endParaRPr lang="en-US" dirty="0" smtClean="0"/>
          </a:p>
          <a:p>
            <a:pPr marL="624078" indent="-514350">
              <a:buAutoNum type="arabicPeriod"/>
            </a:pPr>
            <a:r>
              <a:rPr lang="en-US" dirty="0" smtClean="0"/>
              <a:t>Ellen G. White Affirms Creation</a:t>
            </a:r>
          </a:p>
          <a:p>
            <a:pPr marL="624078" indent="-514350">
              <a:buAutoNum type="arabicPeriod"/>
            </a:pPr>
            <a:endParaRPr lang="en-US" dirty="0" smtClean="0"/>
          </a:p>
          <a:p>
            <a:pPr marL="624078" indent="-514350">
              <a:buAutoNum type="arabicPeriod"/>
            </a:pPr>
            <a:r>
              <a:rPr lang="en-US" dirty="0" smtClean="0"/>
              <a:t>Ellen G. White and Science</a:t>
            </a:r>
          </a:p>
          <a:p>
            <a:pPr marL="624078" indent="-514350">
              <a:buAutoNum type="arabicPeriod"/>
            </a:pPr>
            <a:endParaRPr lang="en-US" dirty="0" smtClean="0"/>
          </a:p>
          <a:p>
            <a:pPr marL="624078" indent="-514350">
              <a:buAutoNum type="arabicPeriod"/>
            </a:pPr>
            <a:r>
              <a:rPr lang="en-US" dirty="0" smtClean="0"/>
              <a:t>Implications and Prospects for the </a:t>
            </a:r>
            <a:r>
              <a:rPr lang="en-US" dirty="0" smtClean="0"/>
              <a:t>Seventh-day Adventist Church</a:t>
            </a:r>
            <a:endParaRPr lang="en-US" dirty="0" smtClean="0"/>
          </a:p>
          <a:p>
            <a:pPr marL="624078" indent="-514350">
              <a:buAutoNum type="arabicPeriod"/>
            </a:pPr>
            <a:endParaRPr lang="en-US" dirty="0"/>
          </a:p>
        </p:txBody>
      </p:sp>
      <p:sp>
        <p:nvSpPr>
          <p:cNvPr id="3" name="Title 2"/>
          <p:cNvSpPr>
            <a:spLocks noGrp="1"/>
          </p:cNvSpPr>
          <p:nvPr>
            <p:ph type="title"/>
          </p:nvPr>
        </p:nvSpPr>
        <p:spPr/>
        <p:txBody>
          <a:bodyPr/>
          <a:lstStyle/>
          <a:p>
            <a:pPr algn="ctr"/>
            <a:r>
              <a:rPr lang="en-US" dirty="0" smtClean="0"/>
              <a:t>Outline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6569344"/>
      </p:ext>
    </p:extLst>
  </p:cSld>
  <p:clrMapOvr>
    <a:masterClrMapping/>
  </p:clrMapOvr>
  <mc:AlternateContent xmlns:mc="http://schemas.openxmlformats.org/markup-compatibility/2006" xmlns:p14="http://schemas.microsoft.com/office/powerpoint/2010/main">
    <mc:Choice Requires="p14">
      <p:transition spd="slow" p14:dur="2000" advTm="1975"/>
    </mc:Choice>
    <mc:Fallback xmlns="">
      <p:transition spd="slow" advTm="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“Geology has been thought to contradict the literal interpretation of the Mosaic record of the creation.  Millions of years, it is claimed, were required for the evolution of the earth from chaos…such a conclusion is wholly uncalled for.” (Ed 128-129)</a:t>
            </a:r>
            <a:endParaRPr lang="en-US" dirty="0"/>
          </a:p>
        </p:txBody>
      </p:sp>
      <p:sp>
        <p:nvSpPr>
          <p:cNvPr id="3" name="Title 2"/>
          <p:cNvSpPr>
            <a:spLocks noGrp="1"/>
          </p:cNvSpPr>
          <p:nvPr>
            <p:ph type="title"/>
          </p:nvPr>
        </p:nvSpPr>
        <p:spPr/>
        <p:txBody>
          <a:bodyPr/>
          <a:lstStyle/>
          <a:p>
            <a:r>
              <a:rPr lang="en-US" dirty="0" smtClean="0"/>
              <a:t>Geology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6380084"/>
      </p:ext>
    </p:extLst>
  </p:cSld>
  <p:clrMapOvr>
    <a:masterClrMapping/>
  </p:clrMapOvr>
  <mc:AlternateContent xmlns:mc="http://schemas.openxmlformats.org/markup-compatibility/2006" xmlns:p14="http://schemas.microsoft.com/office/powerpoint/2010/main">
    <mc:Choice Requires="p14">
      <p:transition spd="slow" p14:dur="2000" advTm="15675"/>
    </mc:Choice>
    <mc:Fallback xmlns="">
      <p:transition spd="slow" advTm="1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While nature and science have God as their author and reveal something about Him, neither Scripture nor Ellen White attribute the quality of inspiration to nature or science.</a:t>
            </a:r>
          </a:p>
          <a:p>
            <a:endParaRPr lang="en-US" dirty="0"/>
          </a:p>
          <a:p>
            <a:r>
              <a:rPr lang="en-US" dirty="0" smtClean="0"/>
              <a:t>The Bible is God’s inspired book.  Nature and science are not.</a:t>
            </a:r>
          </a:p>
          <a:p>
            <a:endParaRPr lang="en-US" dirty="0"/>
          </a:p>
          <a:p>
            <a:r>
              <a:rPr lang="en-US" dirty="0" smtClean="0"/>
              <a:t>To her, the Bible is the final authority.</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0743476"/>
      </p:ext>
    </p:extLst>
  </p:cSld>
  <p:clrMapOvr>
    <a:masterClrMapping/>
  </p:clrMapOvr>
  <mc:AlternateContent xmlns:mc="http://schemas.openxmlformats.org/markup-compatibility/2006" xmlns:p14="http://schemas.microsoft.com/office/powerpoint/2010/main">
    <mc:Choice Requires="p14">
      <p:transition spd="slow" p14:dur="2000" advTm="22308"/>
    </mc:Choice>
    <mc:Fallback xmlns="">
      <p:transition spd="slow" advTm="2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US" dirty="0" smtClean="0"/>
              <a:t>Introduction</a:t>
            </a:r>
          </a:p>
          <a:p>
            <a:pPr marL="624078" indent="-514350">
              <a:buAutoNum type="arabicPeriod"/>
            </a:pPr>
            <a:endParaRPr lang="en-US" dirty="0" smtClean="0"/>
          </a:p>
          <a:p>
            <a:pPr marL="624078" indent="-514350">
              <a:buAutoNum type="arabicPeriod"/>
            </a:pPr>
            <a:r>
              <a:rPr lang="en-US" dirty="0" smtClean="0"/>
              <a:t>Ellen G. White Affirms Creation</a:t>
            </a:r>
          </a:p>
          <a:p>
            <a:pPr marL="624078" indent="-514350">
              <a:buAutoNum type="arabicPeriod"/>
            </a:pPr>
            <a:endParaRPr lang="en-US" dirty="0" smtClean="0"/>
          </a:p>
          <a:p>
            <a:pPr marL="624078" indent="-514350">
              <a:buAutoNum type="arabicPeriod"/>
            </a:pPr>
            <a:r>
              <a:rPr lang="en-US" dirty="0" smtClean="0"/>
              <a:t>Ellen G. White and Science</a:t>
            </a:r>
          </a:p>
          <a:p>
            <a:pPr marL="624078" indent="-514350">
              <a:buAutoNum type="arabicPeriod"/>
            </a:pPr>
            <a:endParaRPr lang="en-US" dirty="0" smtClean="0"/>
          </a:p>
          <a:p>
            <a:pPr marL="624078" indent="-514350">
              <a:buAutoNum type="arabicPeriod"/>
            </a:pPr>
            <a:r>
              <a:rPr lang="en-US" dirty="0" smtClean="0">
                <a:solidFill>
                  <a:srgbClr val="C00000"/>
                </a:solidFill>
              </a:rPr>
              <a:t>Implications and Prospects for the </a:t>
            </a:r>
            <a:r>
              <a:rPr lang="en-US" dirty="0" smtClean="0">
                <a:solidFill>
                  <a:srgbClr val="C00000"/>
                </a:solidFill>
              </a:rPr>
              <a:t>Seventh-day Adventist Church</a:t>
            </a:r>
            <a:endParaRPr lang="en-US" dirty="0" smtClean="0">
              <a:solidFill>
                <a:srgbClr val="C00000"/>
              </a:solidFill>
            </a:endParaRPr>
          </a:p>
          <a:p>
            <a:pPr marL="624078" indent="-514350">
              <a:buAutoNum type="arabicPeriod"/>
            </a:pPr>
            <a:endParaRPr lang="en-US" dirty="0"/>
          </a:p>
        </p:txBody>
      </p:sp>
      <p:sp>
        <p:nvSpPr>
          <p:cNvPr id="3" name="Title 2"/>
          <p:cNvSpPr>
            <a:spLocks noGrp="1"/>
          </p:cNvSpPr>
          <p:nvPr>
            <p:ph type="title"/>
          </p:nvPr>
        </p:nvSpPr>
        <p:spPr/>
        <p:txBody>
          <a:bodyPr/>
          <a:lstStyle/>
          <a:p>
            <a:pPr algn="ctr"/>
            <a:r>
              <a:rPr lang="en-US" dirty="0" smtClean="0"/>
              <a:t>Outline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2873489"/>
      </p:ext>
    </p:extLst>
  </p:cSld>
  <p:clrMapOvr>
    <a:masterClrMapping/>
  </p:clrMapOvr>
  <mc:AlternateContent xmlns:mc="http://schemas.openxmlformats.org/markup-compatibility/2006" xmlns:p14="http://schemas.microsoft.com/office/powerpoint/2010/main">
    <mc:Choice Requires="p14">
      <p:transition spd="slow" p14:dur="2000" advTm="5024"/>
    </mc:Choice>
    <mc:Fallback xmlns="">
      <p:transition spd="slow" advTm="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the basis of the priority and superiority of Scripture, some remarkable possibilities open up to the believing scientist and theologian.</a:t>
            </a:r>
          </a:p>
          <a:p>
            <a:endParaRPr lang="en-US" dirty="0"/>
          </a:p>
          <a:p>
            <a:r>
              <a:rPr lang="en-US" dirty="0" smtClean="0"/>
              <a:t>“One who accepts the Bible as a reliable record of events is not hampered by that worldview, as many would claim, but actually has an advantage.”  Leonard Brand</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7999035"/>
      </p:ext>
    </p:extLst>
  </p:cSld>
  <p:clrMapOvr>
    <a:masterClrMapping/>
  </p:clrMapOvr>
  <mc:AlternateContent xmlns:mc="http://schemas.openxmlformats.org/markup-compatibility/2006" xmlns:p14="http://schemas.microsoft.com/office/powerpoint/2010/main">
    <mc:Choice Requires="p14">
      <p:transition spd="slow" p14:dur="2000" advTm="21060"/>
    </mc:Choice>
    <mc:Fallback xmlns="">
      <p:transition spd="slow" advTm="2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Faith does not prevent the believer from thinking.  It rather enables the believer to think properly—according to God’s revealed will—and thus to search for creative, new solutions that are in harmony with God’s Word.</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5193578"/>
      </p:ext>
    </p:extLst>
  </p:cSld>
  <p:clrMapOvr>
    <a:masterClrMapping/>
  </p:clrMapOvr>
  <mc:AlternateContent xmlns:mc="http://schemas.openxmlformats.org/markup-compatibility/2006" xmlns:p14="http://schemas.microsoft.com/office/powerpoint/2010/main">
    <mc:Choice Requires="p14">
      <p:transition spd="slow" p14:dur="2000" advTm="14607"/>
    </mc:Choice>
    <mc:Fallback xmlns="">
      <p:transition spd="slow" advTm="1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Rather than adapting biblical ideas to the latest outlook in science, Scripture can have a unique influence on science by asking questions that could function as a source of inspiration in developing new strategies of scientific research.</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1578379"/>
      </p:ext>
    </p:extLst>
  </p:cSld>
  <p:clrMapOvr>
    <a:masterClrMapping/>
  </p:clrMapOvr>
  <mc:AlternateContent xmlns:mc="http://schemas.openxmlformats.org/markup-compatibility/2006" xmlns:p14="http://schemas.microsoft.com/office/powerpoint/2010/main">
    <mc:Choice Requires="p14">
      <p:transition spd="slow" p14:dur="2000" advTm="16055"/>
    </mc:Choice>
    <mc:Fallback xmlns="">
      <p:transition spd="slow" advTm="1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have to remember that our faith cannot be based on science as our final authority, but must be based on God’s Word—even when we have questions without answers.</a:t>
            </a:r>
          </a:p>
          <a:p>
            <a:endParaRPr lang="en-US" dirty="0"/>
          </a:p>
          <a:p>
            <a:r>
              <a:rPr lang="en-US" dirty="0" smtClean="0"/>
              <a:t>As </a:t>
            </a:r>
            <a:r>
              <a:rPr lang="en-US" dirty="0" smtClean="0"/>
              <a:t>Adventists</a:t>
            </a:r>
            <a:r>
              <a:rPr lang="en-US" dirty="0" smtClean="0"/>
              <a:t> </a:t>
            </a:r>
            <a:r>
              <a:rPr lang="en-US" dirty="0" smtClean="0"/>
              <a:t>we actually have an advantage over non-religious scientists because our worldview is broader and more open to dimensions that are closed for secular scientists.</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1349011"/>
      </p:ext>
    </p:extLst>
  </p:cSld>
  <p:clrMapOvr>
    <a:masterClrMapping/>
  </p:clrMapOvr>
  <mc:AlternateContent xmlns:mc="http://schemas.openxmlformats.org/markup-compatibility/2006" xmlns:p14="http://schemas.microsoft.com/office/powerpoint/2010/main">
    <mc:Choice Requires="p14">
      <p:transition spd="slow" p14:dur="2000" advTm="22886"/>
    </mc:Choice>
    <mc:Fallback xmlns="">
      <p:transition spd="slow" advTm="2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To respect the biblical creation account and the inspired insights of Ellen White on the issue of creation should motivate us to be even more careful in our scientific and theological work than perhaps a non-religious scientist might be because we accept the biblical record as inspired and thus as something intrinsically sacred.  May this perspective stimulate and motivate us to do sound research and search for better answers.</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2565193"/>
      </p:ext>
    </p:extLst>
  </p:cSld>
  <p:clrMapOvr>
    <a:masterClrMapping/>
  </p:clrMapOvr>
  <mc:AlternateContent xmlns:mc="http://schemas.openxmlformats.org/markup-compatibility/2006" xmlns:p14="http://schemas.microsoft.com/office/powerpoint/2010/main">
    <mc:Choice Requires="p14">
      <p:transition spd="slow" p14:dur="2000" advTm="26754"/>
    </mc:Choice>
    <mc:Fallback xmlns="">
      <p:transition spd="slow" advTm="26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Is the Bible indeed our final norm and ultimate authority, as we profess in our Fundamental Belief 1?</a:t>
            </a:r>
          </a:p>
          <a:p>
            <a:endParaRPr lang="en-US" dirty="0"/>
          </a:p>
          <a:p>
            <a:r>
              <a:rPr lang="en-US" dirty="0" smtClean="0"/>
              <a:t>Can we trust the Bible in statements that tell us about our salvation if those statements are dependent upon historical events and those historical statements cannot be trusted?</a:t>
            </a:r>
            <a:endParaRPr lang="en-US" dirty="0"/>
          </a:p>
        </p:txBody>
      </p:sp>
      <p:sp>
        <p:nvSpPr>
          <p:cNvPr id="3" name="Title 2"/>
          <p:cNvSpPr>
            <a:spLocks noGrp="1"/>
          </p:cNvSpPr>
          <p:nvPr>
            <p:ph type="title"/>
          </p:nvPr>
        </p:nvSpPr>
        <p:spPr/>
        <p:txBody>
          <a:bodyPr/>
          <a:lstStyle/>
          <a:p>
            <a:r>
              <a:rPr lang="en-US" dirty="0" smtClean="0"/>
              <a:t>Questions to think about</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37567157"/>
      </p:ext>
    </p:extLst>
  </p:cSld>
  <p:clrMapOvr>
    <a:masterClrMapping/>
  </p:clrMapOvr>
  <mc:AlternateContent xmlns:mc="http://schemas.openxmlformats.org/markup-compatibility/2006" xmlns:p14="http://schemas.microsoft.com/office/powerpoint/2010/main">
    <mc:Choice Requires="p14">
      <p:transition spd="slow" p14:dur="2000" advTm="21348"/>
    </mc:Choice>
    <mc:Fallback xmlns="">
      <p:transition spd="slow" advTm="2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we still maintain that Ellen White’s writings are “a continuing and authoritative source of truth which provide for the church comfort, guidance, instruction, and correction?”</a:t>
            </a:r>
            <a:endParaRPr lang="en-US" dirty="0"/>
          </a:p>
        </p:txBody>
      </p:sp>
      <p:sp>
        <p:nvSpPr>
          <p:cNvPr id="3" name="Title 2"/>
          <p:cNvSpPr>
            <a:spLocks noGrp="1"/>
          </p:cNvSpPr>
          <p:nvPr>
            <p:ph type="title"/>
          </p:nvPr>
        </p:nvSpPr>
        <p:spPr/>
        <p:txBody>
          <a:bodyPr/>
          <a:lstStyle/>
          <a:p>
            <a:r>
              <a:rPr lang="en-US" dirty="0" smtClean="0"/>
              <a:t>Questions to think about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0089513"/>
      </p:ext>
    </p:extLst>
  </p:cSld>
  <p:clrMapOvr>
    <a:masterClrMapping/>
  </p:clrMapOvr>
  <mc:AlternateContent xmlns:mc="http://schemas.openxmlformats.org/markup-compatibility/2006" xmlns:p14="http://schemas.microsoft.com/office/powerpoint/2010/main">
    <mc:Choice Requires="p14">
      <p:transition spd="slow" p14:dur="2000" advTm="11954"/>
    </mc:Choice>
    <mc:Fallback xmlns="">
      <p:transition spd="slow" advTm="1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topic of how to interpret Ellen G. White’s statements on creation and evolution is important for two reasons:</a:t>
            </a:r>
          </a:p>
          <a:p>
            <a:endParaRPr lang="en-US" dirty="0" smtClean="0"/>
          </a:p>
          <a:p>
            <a:pPr lvl="1"/>
            <a:r>
              <a:rPr lang="en-US" dirty="0" smtClean="0"/>
              <a:t>1. She affirms the biblical teaching of a literal, historical creation.</a:t>
            </a:r>
          </a:p>
          <a:p>
            <a:pPr lvl="1"/>
            <a:endParaRPr lang="en-US" dirty="0" smtClean="0"/>
          </a:p>
          <a:p>
            <a:pPr lvl="1"/>
            <a:r>
              <a:rPr lang="en-US" dirty="0" smtClean="0"/>
              <a:t>2. Jesus himself affirmed the historicity and normativity of the biblical creation account.</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3382263"/>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a God who uses an evolutionary process as His method of creation really be worshipped and adored as good and loving?</a:t>
            </a:r>
            <a:endParaRPr lang="en-US" dirty="0"/>
          </a:p>
        </p:txBody>
      </p:sp>
      <p:sp>
        <p:nvSpPr>
          <p:cNvPr id="3" name="Title 2"/>
          <p:cNvSpPr>
            <a:spLocks noGrp="1"/>
          </p:cNvSpPr>
          <p:nvPr>
            <p:ph type="title"/>
          </p:nvPr>
        </p:nvSpPr>
        <p:spPr/>
        <p:txBody>
          <a:bodyPr/>
          <a:lstStyle/>
          <a:p>
            <a:r>
              <a:rPr lang="en-US" dirty="0" smtClean="0"/>
              <a:t>Questions to think about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2661982"/>
      </p:ext>
    </p:extLst>
  </p:cSld>
  <p:clrMapOvr>
    <a:masterClrMapping/>
  </p:clrMapOvr>
  <mc:AlternateContent xmlns:mc="http://schemas.openxmlformats.org/markup-compatibility/2006" xmlns:p14="http://schemas.microsoft.com/office/powerpoint/2010/main">
    <mc:Choice Requires="p14">
      <p:transition spd="slow" p14:dur="2000" advTm="10148"/>
    </mc:Choice>
    <mc:Fallback xmlns="">
      <p:transition spd="slow" advTm="1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what areas are the Bible and Ellen White authoritative for the </a:t>
            </a:r>
            <a:r>
              <a:rPr lang="en-US" dirty="0" smtClean="0"/>
              <a:t>Adventist</a:t>
            </a:r>
            <a:r>
              <a:rPr lang="en-US" dirty="0" smtClean="0"/>
              <a:t> </a:t>
            </a:r>
            <a:r>
              <a:rPr lang="en-US" dirty="0" smtClean="0"/>
              <a:t>Church? </a:t>
            </a:r>
          </a:p>
          <a:p>
            <a:pPr lvl="1"/>
            <a:r>
              <a:rPr lang="en-US" dirty="0" smtClean="0"/>
              <a:t>Matters of salvation?</a:t>
            </a:r>
          </a:p>
          <a:p>
            <a:pPr lvl="1"/>
            <a:r>
              <a:rPr lang="en-US" dirty="0" smtClean="0"/>
              <a:t>Personal spirituality?</a:t>
            </a:r>
          </a:p>
          <a:p>
            <a:pPr lvl="1"/>
            <a:r>
              <a:rPr lang="en-US" dirty="0" smtClean="0"/>
              <a:t>Complex issues of God’s supernatural creation?</a:t>
            </a:r>
          </a:p>
          <a:p>
            <a:pPr lvl="1"/>
            <a:r>
              <a:rPr lang="en-US" dirty="0" smtClean="0"/>
              <a:t>The flood?</a:t>
            </a:r>
          </a:p>
          <a:p>
            <a:pPr lvl="1"/>
            <a:r>
              <a:rPr lang="en-US" dirty="0" smtClean="0"/>
              <a:t>Biblical history?</a:t>
            </a:r>
            <a:endParaRPr lang="en-US" dirty="0"/>
          </a:p>
        </p:txBody>
      </p:sp>
      <p:sp>
        <p:nvSpPr>
          <p:cNvPr id="3" name="Title 2"/>
          <p:cNvSpPr>
            <a:spLocks noGrp="1"/>
          </p:cNvSpPr>
          <p:nvPr>
            <p:ph type="title"/>
          </p:nvPr>
        </p:nvSpPr>
        <p:spPr/>
        <p:txBody>
          <a:bodyPr/>
          <a:lstStyle/>
          <a:p>
            <a:r>
              <a:rPr lang="en-US" dirty="0" smtClean="0"/>
              <a:t>Questions to think about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3167071"/>
      </p:ext>
    </p:extLst>
  </p:cSld>
  <p:clrMapOvr>
    <a:masterClrMapping/>
  </p:clrMapOvr>
  <mc:AlternateContent xmlns:mc="http://schemas.openxmlformats.org/markup-compatibility/2006" xmlns:p14="http://schemas.microsoft.com/office/powerpoint/2010/main">
    <mc:Choice Requires="p14">
      <p:transition spd="slow" p14:dur="2000" advTm="15565"/>
    </mc:Choice>
    <mc:Fallback xmlns="">
      <p:transition spd="slow" advTm="1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Does the way we as Christian scientists and theologians do science and present science and theology erode or enrich our faith in God’s supernatural creation?</a:t>
            </a:r>
            <a:endParaRPr lang="en-US" dirty="0"/>
          </a:p>
        </p:txBody>
      </p:sp>
      <p:sp>
        <p:nvSpPr>
          <p:cNvPr id="3" name="Title 2"/>
          <p:cNvSpPr>
            <a:spLocks noGrp="1"/>
          </p:cNvSpPr>
          <p:nvPr>
            <p:ph type="title"/>
          </p:nvPr>
        </p:nvSpPr>
        <p:spPr/>
        <p:txBody>
          <a:bodyPr/>
          <a:lstStyle/>
          <a:p>
            <a:r>
              <a:rPr lang="en-US" dirty="0" smtClean="0"/>
              <a:t>Questions to think about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3226621"/>
      </p:ext>
    </p:extLst>
  </p:cSld>
  <p:clrMapOvr>
    <a:masterClrMapping/>
  </p:clrMapOvr>
  <mc:AlternateContent xmlns:mc="http://schemas.openxmlformats.org/markup-compatibility/2006" xmlns:p14="http://schemas.microsoft.com/office/powerpoint/2010/main">
    <mc:Choice Requires="p14">
      <p:transition spd="slow" p14:dur="2000" advTm="12437"/>
    </mc:Choice>
    <mc:Fallback xmlns="">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answers to these questions will have consequences far beyond the issue of creation vs. evolution.  It will impact many other fundamental beliefs and ultimately impact our mission and growth.</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0100634"/>
      </p:ext>
    </p:extLst>
  </p:cSld>
  <p:clrMapOvr>
    <a:masterClrMapping/>
  </p:clrMapOvr>
  <mc:AlternateContent xmlns:mc="http://schemas.openxmlformats.org/markup-compatibility/2006" xmlns:p14="http://schemas.microsoft.com/office/powerpoint/2010/main">
    <mc:Choice Requires="p14">
      <p:transition spd="slow" p14:dur="2000" advTm="13638"/>
    </mc:Choice>
    <mc:Fallback xmlns="">
      <p:transition spd="slow" advTm="1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Ellen G. White and Creationism:</a:t>
            </a:r>
            <a:endParaRPr lang="en-US" dirty="0"/>
          </a:p>
        </p:txBody>
      </p:sp>
      <p:sp>
        <p:nvSpPr>
          <p:cNvPr id="3" name="Subtitle 2"/>
          <p:cNvSpPr>
            <a:spLocks noGrp="1"/>
          </p:cNvSpPr>
          <p:nvPr>
            <p:ph type="subTitle" idx="1"/>
          </p:nvPr>
        </p:nvSpPr>
        <p:spPr/>
        <p:txBody>
          <a:bodyPr>
            <a:normAutofit fontScale="92500" lnSpcReduction="20000"/>
          </a:bodyPr>
          <a:lstStyle/>
          <a:p>
            <a:r>
              <a:rPr lang="en-US" sz="2800" dirty="0"/>
              <a:t>How to Deal With Her Statements on Creation and Evolution: </a:t>
            </a:r>
            <a:r>
              <a:rPr lang="en-US" sz="2800" dirty="0" smtClean="0"/>
              <a:t>Implications </a:t>
            </a:r>
            <a:r>
              <a:rPr lang="en-US" sz="2800" dirty="0"/>
              <a:t>and </a:t>
            </a:r>
            <a:r>
              <a:rPr lang="en-US" sz="2800" dirty="0" smtClean="0"/>
              <a:t>Prospects</a:t>
            </a:r>
          </a:p>
          <a:p>
            <a:r>
              <a:rPr lang="en-US" sz="2800" dirty="0" smtClean="0"/>
              <a:t>Frank M. Hasel</a:t>
            </a:r>
            <a:endParaRPr lang="en-US" dirty="0"/>
          </a:p>
        </p:txBody>
      </p:sp>
      <p:sp>
        <p:nvSpPr>
          <p:cNvPr id="4" name="TextBox 3"/>
          <p:cNvSpPr txBox="1"/>
          <p:nvPr/>
        </p:nvSpPr>
        <p:spPr>
          <a:xfrm>
            <a:off x="304800" y="5782270"/>
            <a:ext cx="6019800" cy="923330"/>
          </a:xfrm>
          <a:prstGeom prst="rect">
            <a:avLst/>
          </a:prstGeom>
          <a:noFill/>
        </p:spPr>
        <p:txBody>
          <a:bodyPr wrap="square" rtlCol="0">
            <a:spAutoFit/>
          </a:bodyPr>
          <a:lstStyle/>
          <a:p>
            <a:r>
              <a:rPr lang="en-US" dirty="0"/>
              <a:t>Journal of the Adventist Theological Society, 17/1 (Spring 2006): 229–244. Article copyright © 2006 by Frank M. Hasel</a:t>
            </a:r>
          </a:p>
        </p:txBody>
      </p:sp>
    </p:spTree>
    <p:extLst>
      <p:ext uri="{BB962C8B-B14F-4D97-AF65-F5344CB8AC3E}">
        <p14:creationId xmlns:p14="http://schemas.microsoft.com/office/powerpoint/2010/main" val="3885826256"/>
      </p:ext>
    </p:extLst>
  </p:cSld>
  <p:clrMapOvr>
    <a:masterClrMapping/>
  </p:clrMapOvr>
  <mc:AlternateContent xmlns:mc="http://schemas.openxmlformats.org/markup-compatibility/2006" xmlns:p14="http://schemas.microsoft.com/office/powerpoint/2010/main">
    <mc:Choice Requires="p14">
      <p:transition spd="slow" p14:dur="2000" advTm="8372"/>
    </mc:Choice>
    <mc:Fallback xmlns="">
      <p:transition spd="slow" advTm="837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biblical teaching of creation is a crucial belief that has far reaching consequences for the </a:t>
            </a:r>
            <a:r>
              <a:rPr lang="en-US" dirty="0" smtClean="0"/>
              <a:t>Adventist</a:t>
            </a:r>
            <a:r>
              <a:rPr lang="en-US" dirty="0" smtClean="0"/>
              <a:t> </a:t>
            </a:r>
            <a:r>
              <a:rPr lang="en-US" dirty="0" smtClean="0"/>
              <a:t>church because we are grounded on the written word of God and follow Jesus, the incarnate word of God.</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0376527"/>
      </p:ext>
    </p:extLst>
  </p:cSld>
  <p:clrMapOvr>
    <a:masterClrMapping/>
  </p:clrMapOvr>
  <mc:AlternateContent xmlns:mc="http://schemas.openxmlformats.org/markup-compatibility/2006" xmlns:p14="http://schemas.microsoft.com/office/powerpoint/2010/main">
    <mc:Choice Requires="p14">
      <p:transition spd="slow" p14:dur="2000" advTm="13019"/>
    </mc:Choice>
    <mc:Fallback xmlns="">
      <p:transition spd="slow" advTm="1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doctrine of creation is so prominent in the Bible and in the writings of Ellen White and is so intimately connected with other fundamental beliefs that a change in this point inevitably will affect other foundational teachings of the Bible that we as </a:t>
            </a:r>
            <a:r>
              <a:rPr lang="en-US" dirty="0" smtClean="0"/>
              <a:t>Adventists</a:t>
            </a:r>
            <a:r>
              <a:rPr lang="en-US" dirty="0" smtClean="0"/>
              <a:t> </a:t>
            </a:r>
            <a:r>
              <a:rPr lang="en-US" dirty="0" smtClean="0"/>
              <a:t>hold.</a:t>
            </a:r>
            <a:endParaRPr lang="en-US" dirty="0"/>
          </a:p>
        </p:txBody>
      </p:sp>
      <p:sp>
        <p:nvSpPr>
          <p:cNvPr id="3" name="Title 2"/>
          <p:cNvSpPr>
            <a:spLocks noGrp="1"/>
          </p:cNvSpPr>
          <p:nvPr>
            <p:ph type="title"/>
          </p:nvPr>
        </p:nvSpPr>
        <p:spPr/>
        <p:txBody>
          <a:bodyPr/>
          <a:lstStyle/>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9525092"/>
      </p:ext>
    </p:extLst>
  </p:cSld>
  <p:clrMapOvr>
    <a:masterClrMapping/>
  </p:clrMapOvr>
  <mc:AlternateContent xmlns:mc="http://schemas.openxmlformats.org/markup-compatibility/2006" xmlns:p14="http://schemas.microsoft.com/office/powerpoint/2010/main">
    <mc:Choice Requires="p14">
      <p:transition spd="slow" p14:dur="2000" advTm="17196"/>
    </mc:Choice>
    <mc:Fallback xmlns="">
      <p:transition spd="slow" advTm="1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is an article of faith on which the </a:t>
            </a:r>
            <a:r>
              <a:rPr lang="en-US" dirty="0" smtClean="0"/>
              <a:t>Adventist </a:t>
            </a:r>
            <a:r>
              <a:rPr lang="en-US" dirty="0" smtClean="0"/>
              <a:t>church </a:t>
            </a:r>
            <a:r>
              <a:rPr lang="en-US" dirty="0" smtClean="0"/>
              <a:t>stands or falls.</a:t>
            </a:r>
            <a:endParaRPr lang="en-US" dirty="0"/>
          </a:p>
        </p:txBody>
      </p:sp>
      <p:sp>
        <p:nvSpPr>
          <p:cNvPr id="3" name="Title 2"/>
          <p:cNvSpPr>
            <a:spLocks noGrp="1"/>
          </p:cNvSpPr>
          <p:nvPr>
            <p:ph type="title"/>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0832751"/>
      </p:ext>
    </p:extLst>
  </p:cSld>
  <p:clrMapOvr>
    <a:masterClrMapping/>
  </p:clrMapOvr>
  <mc:AlternateContent xmlns:mc="http://schemas.openxmlformats.org/markup-compatibility/2006" xmlns:p14="http://schemas.microsoft.com/office/powerpoint/2010/main">
    <mc:Choice Requires="p14">
      <p:transition spd="slow" p14:dur="2000" advTm="5895"/>
    </mc:Choice>
    <mc:Fallback xmlns="">
      <p:transition spd="slow" advTm="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writings of Ellen White are not a substitute for Scripture.  They cannot be placed on the same level.  The Holy Scriptures stand alone—the unique standard by which her and all other writings must be judged and to which they must be subject.</a:t>
            </a:r>
          </a:p>
          <a:p>
            <a:r>
              <a:rPr lang="en-US" sz="1600" i="1" dirty="0"/>
              <a:t>Seventh-day Adventists Believe: A Biblical Exposition of Fundamental </a:t>
            </a:r>
            <a:r>
              <a:rPr lang="en-US" sz="1600" i="1" dirty="0" smtClean="0"/>
              <a:t>Doctrines </a:t>
            </a:r>
            <a:r>
              <a:rPr lang="en-US" sz="1600" dirty="0" smtClean="0"/>
              <a:t>(</a:t>
            </a:r>
            <a:r>
              <a:rPr lang="en-US" sz="1600" dirty="0"/>
              <a:t>Silver Spring: General Conference of Seventh-day Adventists, Ministerial Association</a:t>
            </a:r>
            <a:r>
              <a:rPr lang="en-US" sz="1600" dirty="0" smtClean="0"/>
              <a:t>, 2005</a:t>
            </a:r>
            <a:r>
              <a:rPr lang="en-US" sz="1600" dirty="0"/>
              <a:t>), 258.</a:t>
            </a:r>
          </a:p>
        </p:txBody>
      </p:sp>
      <p:sp>
        <p:nvSpPr>
          <p:cNvPr id="3" name="Title 2"/>
          <p:cNvSpPr>
            <a:spLocks noGrp="1"/>
          </p:cNvSpPr>
          <p:nvPr>
            <p:ph type="title"/>
          </p:nvPr>
        </p:nvSpPr>
        <p:spPr/>
        <p:txBody>
          <a:bodyPr>
            <a:normAutofit fontScale="90000"/>
          </a:bodyPr>
          <a:lstStyle/>
          <a:p>
            <a:r>
              <a:rPr lang="en-US" dirty="0" smtClean="0"/>
              <a:t>What about Ellen White’s writings?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3559976"/>
      </p:ext>
    </p:extLst>
  </p:cSld>
  <p:clrMapOvr>
    <a:masterClrMapping/>
  </p:clrMapOvr>
  <mc:AlternateContent xmlns:mc="http://schemas.openxmlformats.org/markup-compatibility/2006" xmlns:p14="http://schemas.microsoft.com/office/powerpoint/2010/main">
    <mc:Choice Requires="p14">
      <p:transition spd="slow" p14:dur="2000" advTm="16615"/>
    </mc:Choice>
    <mc:Fallback xmlns="">
      <p:transition spd="slow" advTm="1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However, Fundamental Belief 18 goes on to say that…</a:t>
            </a:r>
          </a:p>
          <a:p>
            <a:endParaRPr lang="en-US" dirty="0"/>
          </a:p>
          <a:p>
            <a:r>
              <a:rPr lang="en-US" dirty="0" smtClean="0"/>
              <a:t>“Her writings are a continuing and authoritative source of truth which provide for the church comfort, guidance, instruction, and correction.”</a:t>
            </a:r>
            <a:endParaRPr lang="en-US" dirty="0"/>
          </a:p>
        </p:txBody>
      </p:sp>
      <p:sp>
        <p:nvSpPr>
          <p:cNvPr id="3" name="Title 2"/>
          <p:cNvSpPr>
            <a:spLocks noGrp="1"/>
          </p:cNvSpPr>
          <p:nvPr>
            <p:ph type="title"/>
          </p:nvPr>
        </p:nvSpPr>
        <p:spPr/>
        <p:txBody>
          <a:bodyPr>
            <a:normAutofit fontScale="90000"/>
          </a:bodyPr>
          <a:lstStyle/>
          <a:p>
            <a:r>
              <a:rPr lang="en-US" dirty="0" smtClean="0"/>
              <a:t>What about Ellen White’s writings?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2780387"/>
      </p:ext>
    </p:ext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4.6"/>
</p:tagLst>
</file>

<file path=ppt/tags/tag10.xml><?xml version="1.0" encoding="utf-8"?>
<p:tagLst xmlns:a="http://schemas.openxmlformats.org/drawingml/2006/main" xmlns:r="http://schemas.openxmlformats.org/officeDocument/2006/relationships" xmlns:p="http://schemas.openxmlformats.org/presentationml/2006/main">
  <p:tag name="TIMING" val="|7.8"/>
</p:tagLst>
</file>

<file path=ppt/tags/tag11.xml><?xml version="1.0" encoding="utf-8"?>
<p:tagLst xmlns:a="http://schemas.openxmlformats.org/drawingml/2006/main" xmlns:r="http://schemas.openxmlformats.org/officeDocument/2006/relationships" xmlns:p="http://schemas.openxmlformats.org/presentationml/2006/main">
  <p:tag name="TIMING" val="|4.2"/>
</p:tagLst>
</file>

<file path=ppt/tags/tag12.xml><?xml version="1.0" encoding="utf-8"?>
<p:tagLst xmlns:a="http://schemas.openxmlformats.org/drawingml/2006/main" xmlns:r="http://schemas.openxmlformats.org/officeDocument/2006/relationships" xmlns:p="http://schemas.openxmlformats.org/presentationml/2006/main">
  <p:tag name="TIMING" val="|8.6"/>
</p:tagLst>
</file>

<file path=ppt/tags/tag13.xml><?xml version="1.0" encoding="utf-8"?>
<p:tagLst xmlns:a="http://schemas.openxmlformats.org/drawingml/2006/main" xmlns:r="http://schemas.openxmlformats.org/officeDocument/2006/relationships" xmlns:p="http://schemas.openxmlformats.org/presentationml/2006/main">
  <p:tag name="TIMING" val="|12.8|5.2"/>
</p:tagLst>
</file>

<file path=ppt/tags/tag14.xml><?xml version="1.0" encoding="utf-8"?>
<p:tagLst xmlns:a="http://schemas.openxmlformats.org/drawingml/2006/main" xmlns:r="http://schemas.openxmlformats.org/officeDocument/2006/relationships" xmlns:p="http://schemas.openxmlformats.org/presentationml/2006/main">
  <p:tag name="TIMING" val="|10.1"/>
</p:tagLst>
</file>

<file path=ppt/tags/tag15.xml><?xml version="1.0" encoding="utf-8"?>
<p:tagLst xmlns:a="http://schemas.openxmlformats.org/drawingml/2006/main" xmlns:r="http://schemas.openxmlformats.org/officeDocument/2006/relationships" xmlns:p="http://schemas.openxmlformats.org/presentationml/2006/main">
  <p:tag name="TIMING" val="|11.1"/>
</p:tagLst>
</file>

<file path=ppt/tags/tag16.xml><?xml version="1.0" encoding="utf-8"?>
<p:tagLst xmlns:a="http://schemas.openxmlformats.org/drawingml/2006/main" xmlns:r="http://schemas.openxmlformats.org/officeDocument/2006/relationships" xmlns:p="http://schemas.openxmlformats.org/presentationml/2006/main">
  <p:tag name="TIMING" val="|10.1"/>
</p:tagLst>
</file>

<file path=ppt/tags/tag2.xml><?xml version="1.0" encoding="utf-8"?>
<p:tagLst xmlns:a="http://schemas.openxmlformats.org/drawingml/2006/main" xmlns:r="http://schemas.openxmlformats.org/officeDocument/2006/relationships" xmlns:p="http://schemas.openxmlformats.org/presentationml/2006/main">
  <p:tag name="TIMING" val="|7.2|2.5|3.7|2"/>
</p:tagLst>
</file>

<file path=ppt/tags/tag3.xml><?xml version="1.0" encoding="utf-8"?>
<p:tagLst xmlns:a="http://schemas.openxmlformats.org/drawingml/2006/main" xmlns:r="http://schemas.openxmlformats.org/officeDocument/2006/relationships" xmlns:p="http://schemas.openxmlformats.org/presentationml/2006/main">
  <p:tag name="TIMING" val="|1.4|3|3.4|2.6|3.4"/>
</p:tagLst>
</file>

<file path=ppt/tags/tag4.xml><?xml version="1.0" encoding="utf-8"?>
<p:tagLst xmlns:a="http://schemas.openxmlformats.org/drawingml/2006/main" xmlns:r="http://schemas.openxmlformats.org/officeDocument/2006/relationships" xmlns:p="http://schemas.openxmlformats.org/presentationml/2006/main">
  <p:tag name="TIMING" val="|7.3|4.8|3.3"/>
</p:tagLst>
</file>

<file path=ppt/tags/tag5.xml><?xml version="1.0" encoding="utf-8"?>
<p:tagLst xmlns:a="http://schemas.openxmlformats.org/drawingml/2006/main" xmlns:r="http://schemas.openxmlformats.org/officeDocument/2006/relationships" xmlns:p="http://schemas.openxmlformats.org/presentationml/2006/main">
  <p:tag name="TIMING" val="|8.6|6.1"/>
</p:tagLst>
</file>

<file path=ppt/tags/tag6.xml><?xml version="1.0" encoding="utf-8"?>
<p:tagLst xmlns:a="http://schemas.openxmlformats.org/drawingml/2006/main" xmlns:r="http://schemas.openxmlformats.org/officeDocument/2006/relationships" xmlns:p="http://schemas.openxmlformats.org/presentationml/2006/main">
  <p:tag name="TIMING" val="|4.3"/>
</p:tagLst>
</file>

<file path=ppt/tags/tag7.xml><?xml version="1.0" encoding="utf-8"?>
<p:tagLst xmlns:a="http://schemas.openxmlformats.org/drawingml/2006/main" xmlns:r="http://schemas.openxmlformats.org/officeDocument/2006/relationships" xmlns:p="http://schemas.openxmlformats.org/presentationml/2006/main">
  <p:tag name="TIMING" val="|7.3"/>
</p:tagLst>
</file>

<file path=ppt/tags/tag8.xml><?xml version="1.0" encoding="utf-8"?>
<p:tagLst xmlns:a="http://schemas.openxmlformats.org/drawingml/2006/main" xmlns:r="http://schemas.openxmlformats.org/officeDocument/2006/relationships" xmlns:p="http://schemas.openxmlformats.org/presentationml/2006/main">
  <p:tag name="TIMING" val="|10.6"/>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147</TotalTime>
  <Words>3449</Words>
  <Application>Microsoft Office PowerPoint</Application>
  <PresentationFormat>On-screen Show (4:3)</PresentationFormat>
  <Paragraphs>251</Paragraphs>
  <Slides>44</Slides>
  <Notes>44</Notes>
  <HiddenSlides>0</HiddenSlides>
  <MMClips>43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Calibri</vt:lpstr>
      <vt:lpstr>Lucida Sans Unicode</vt:lpstr>
      <vt:lpstr>Verdana</vt:lpstr>
      <vt:lpstr>Wingdings 2</vt:lpstr>
      <vt:lpstr>Wingdings 3</vt:lpstr>
      <vt:lpstr>Concourse</vt:lpstr>
      <vt:lpstr>Ellen G. White and Creationism:</vt:lpstr>
      <vt:lpstr>Outline</vt:lpstr>
      <vt:lpstr>Outline</vt:lpstr>
      <vt:lpstr>PowerPoint Presentation</vt:lpstr>
      <vt:lpstr>PowerPoint Presentation</vt:lpstr>
      <vt:lpstr>PowerPoint Presentation</vt:lpstr>
      <vt:lpstr>PowerPoint Presentation</vt:lpstr>
      <vt:lpstr>What about Ellen White’s writings?</vt:lpstr>
      <vt:lpstr>What about Ellen White’s writings?</vt:lpstr>
      <vt:lpstr>PowerPoint Presentation</vt:lpstr>
      <vt:lpstr>Outline</vt:lpstr>
      <vt:lpstr>Supernatural Creation</vt:lpstr>
      <vt:lpstr>Six Literal Days</vt:lpstr>
      <vt:lpstr>Recent Creation</vt:lpstr>
      <vt:lpstr>PowerPoint Presentation</vt:lpstr>
      <vt:lpstr>Recent Creation</vt:lpstr>
      <vt:lpstr>Ex Nihilo</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Geology</vt:lpstr>
      <vt:lpstr>PowerPoint Presentation</vt:lpstr>
      <vt:lpstr>Outline</vt:lpstr>
      <vt:lpstr>PowerPoint Presentation</vt:lpstr>
      <vt:lpstr>PowerPoint Presentation</vt:lpstr>
      <vt:lpstr>PowerPoint Presentation</vt:lpstr>
      <vt:lpstr>PowerPoint Presentation</vt:lpstr>
      <vt:lpstr>PowerPoint Presentation</vt:lpstr>
      <vt:lpstr>Questions to think about</vt:lpstr>
      <vt:lpstr>Questions to think about</vt:lpstr>
      <vt:lpstr>Questions to think about</vt:lpstr>
      <vt:lpstr>Questions to think about</vt:lpstr>
      <vt:lpstr>Questions to think about</vt:lpstr>
      <vt:lpstr>PowerPoint Presentation</vt:lpstr>
      <vt:lpstr>Ellen G. White and Creationism: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18</cp:revision>
  <dcterms:created xsi:type="dcterms:W3CDTF">2013-04-18T00:38:20Z</dcterms:created>
  <dcterms:modified xsi:type="dcterms:W3CDTF">2017-01-31T20:17:42Z</dcterms:modified>
</cp:coreProperties>
</file>