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7.xml" ContentType="application/vnd.openxmlformats-officedocument.presentationml.tags+xml"/>
  <Override PartName="/ppt/notesSlides/notesSlide36.xml" ContentType="application/vnd.openxmlformats-officedocument.presentationml.notesSlide+xml"/>
  <Override PartName="/ppt/tags/tag2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9.xml" ContentType="application/vnd.openxmlformats-officedocument.presentationml.tags+xml"/>
  <Override PartName="/ppt/notesSlides/notesSlide39.xml" ContentType="application/vnd.openxmlformats-officedocument.presentationml.notesSlide+xml"/>
  <Override PartName="/ppt/tags/tag30.xml" ContentType="application/vnd.openxmlformats-officedocument.presentationml.tags+xml"/>
  <Override PartName="/ppt/notesSlides/notesSlide40.xml" ContentType="application/vnd.openxmlformats-officedocument.presentationml.notesSlide+xml"/>
  <Override PartName="/ppt/tags/tag31.xml" ContentType="application/vnd.openxmlformats-officedocument.presentationml.tags+xml"/>
  <Override PartName="/ppt/notesSlides/notesSlide41.xml" ContentType="application/vnd.openxmlformats-officedocument.presentationml.notesSlide+xml"/>
  <Override PartName="/ppt/tags/tag3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3.xml" ContentType="application/vnd.openxmlformats-officedocument.presentationml.tags+xml"/>
  <Override PartName="/ppt/notesSlides/notesSlide44.xml" ContentType="application/vnd.openxmlformats-officedocument.presentationml.notesSlide+xml"/>
  <Override PartName="/ppt/tags/tag34.xml" ContentType="application/vnd.openxmlformats-officedocument.presentationml.tags+xml"/>
  <Override PartName="/ppt/notesSlides/notesSlide45.xml" ContentType="application/vnd.openxmlformats-officedocument.presentationml.notesSlide+xml"/>
  <Override PartName="/ppt/tags/tag35.xml" ContentType="application/vnd.openxmlformats-officedocument.presentationml.tags+xml"/>
  <Override PartName="/ppt/notesSlides/notesSlide46.xml" ContentType="application/vnd.openxmlformats-officedocument.presentationml.notesSlide+xml"/>
  <Override PartName="/ppt/tags/tag36.xml" ContentType="application/vnd.openxmlformats-officedocument.presentationml.tags+xml"/>
  <Override PartName="/ppt/notesSlides/notesSlide47.xml" ContentType="application/vnd.openxmlformats-officedocument.presentationml.notesSlide+xml"/>
  <Override PartName="/ppt/tags/tag37.xml" ContentType="application/vnd.openxmlformats-officedocument.presentationml.tags+xml"/>
  <Override PartName="/ppt/notesSlides/notesSlide48.xml" ContentType="application/vnd.openxmlformats-officedocument.presentationml.notesSlide+xml"/>
  <Override PartName="/ppt/tags/tag38.xml" ContentType="application/vnd.openxmlformats-officedocument.presentationml.tags+xml"/>
  <Override PartName="/ppt/notesSlides/notesSlide49.xml" ContentType="application/vnd.openxmlformats-officedocument.presentationml.notesSlide+xml"/>
  <Override PartName="/ppt/tags/tag39.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40.xml" ContentType="application/vnd.openxmlformats-officedocument.presentationml.tags+xml"/>
  <Override PartName="/ppt/notesSlides/notesSlide52.xml" ContentType="application/vnd.openxmlformats-officedocument.presentationml.notesSlide+xml"/>
  <Override PartName="/ppt/tags/tag41.xml" ContentType="application/vnd.openxmlformats-officedocument.presentationml.tags+xml"/>
  <Override PartName="/ppt/notesSlides/notesSlide53.xml" ContentType="application/vnd.openxmlformats-officedocument.presentationml.notesSlide+xml"/>
  <Override PartName="/ppt/tags/tag42.xml" ContentType="application/vnd.openxmlformats-officedocument.presentationml.tags+xml"/>
  <Override PartName="/ppt/notesSlides/notesSlide54.xml" ContentType="application/vnd.openxmlformats-officedocument.presentationml.notesSlide+xml"/>
  <Override PartName="/ppt/tags/tag43.xml" ContentType="application/vnd.openxmlformats-officedocument.presentationml.tags+xml"/>
  <Override PartName="/ppt/notesSlides/notesSlide55.xml" ContentType="application/vnd.openxmlformats-officedocument.presentationml.notesSlide+xml"/>
  <Override PartName="/ppt/tags/tag44.xml" ContentType="application/vnd.openxmlformats-officedocument.presentationml.tags+xml"/>
  <Override PartName="/ppt/notesSlides/notesSlide56.xml" ContentType="application/vnd.openxmlformats-officedocument.presentationml.notesSlide+xml"/>
  <Override PartName="/ppt/tags/tag45.xml" ContentType="application/vnd.openxmlformats-officedocument.presentationml.tags+xml"/>
  <Override PartName="/ppt/notesSlides/notesSlide57.xml" ContentType="application/vnd.openxmlformats-officedocument.presentationml.notesSlide+xml"/>
  <Override PartName="/ppt/tags/tag46.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9"/>
  </p:notesMasterIdLst>
  <p:sldIdLst>
    <p:sldId id="262" r:id="rId3"/>
    <p:sldId id="267" r:id="rId4"/>
    <p:sldId id="272" r:id="rId5"/>
    <p:sldId id="333" r:id="rId6"/>
    <p:sldId id="335" r:id="rId7"/>
    <p:sldId id="337" r:id="rId8"/>
    <p:sldId id="294" r:id="rId9"/>
    <p:sldId id="271" r:id="rId10"/>
    <p:sldId id="303" r:id="rId11"/>
    <p:sldId id="273" r:id="rId12"/>
    <p:sldId id="306" r:id="rId13"/>
    <p:sldId id="307" r:id="rId14"/>
    <p:sldId id="308" r:id="rId15"/>
    <p:sldId id="310" r:id="rId16"/>
    <p:sldId id="338" r:id="rId17"/>
    <p:sldId id="311" r:id="rId18"/>
    <p:sldId id="304" r:id="rId19"/>
    <p:sldId id="284" r:id="rId20"/>
    <p:sldId id="339" r:id="rId21"/>
    <p:sldId id="340" r:id="rId22"/>
    <p:sldId id="313" r:id="rId23"/>
    <p:sldId id="341" r:id="rId24"/>
    <p:sldId id="342" r:id="rId25"/>
    <p:sldId id="343" r:id="rId26"/>
    <p:sldId id="344" r:id="rId27"/>
    <p:sldId id="345" r:id="rId28"/>
    <p:sldId id="318" r:id="rId29"/>
    <p:sldId id="380" r:id="rId30"/>
    <p:sldId id="319" r:id="rId31"/>
    <p:sldId id="346" r:id="rId32"/>
    <p:sldId id="321" r:id="rId33"/>
    <p:sldId id="347" r:id="rId34"/>
    <p:sldId id="314" r:id="rId35"/>
    <p:sldId id="322" r:id="rId36"/>
    <p:sldId id="348" r:id="rId37"/>
    <p:sldId id="323" r:id="rId38"/>
    <p:sldId id="349" r:id="rId39"/>
    <p:sldId id="350" r:id="rId40"/>
    <p:sldId id="325" r:id="rId41"/>
    <p:sldId id="326" r:id="rId42"/>
    <p:sldId id="351" r:id="rId43"/>
    <p:sldId id="352" r:id="rId44"/>
    <p:sldId id="353" r:id="rId45"/>
    <p:sldId id="354" r:id="rId46"/>
    <p:sldId id="355" r:id="rId47"/>
    <p:sldId id="356" r:id="rId48"/>
    <p:sldId id="315" r:id="rId49"/>
    <p:sldId id="359" r:id="rId50"/>
    <p:sldId id="357" r:id="rId51"/>
    <p:sldId id="360" r:id="rId52"/>
    <p:sldId id="361" r:id="rId53"/>
    <p:sldId id="358" r:id="rId54"/>
    <p:sldId id="364" r:id="rId55"/>
    <p:sldId id="365" r:id="rId56"/>
    <p:sldId id="367" r:id="rId57"/>
    <p:sldId id="366" r:id="rId58"/>
    <p:sldId id="369" r:id="rId59"/>
    <p:sldId id="368" r:id="rId60"/>
    <p:sldId id="370" r:id="rId61"/>
    <p:sldId id="372" r:id="rId62"/>
    <p:sldId id="374" r:id="rId63"/>
    <p:sldId id="375" r:id="rId64"/>
    <p:sldId id="376" r:id="rId65"/>
    <p:sldId id="377" r:id="rId66"/>
    <p:sldId id="378" r:id="rId67"/>
    <p:sldId id="379"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4068" autoAdjust="0"/>
  </p:normalViewPr>
  <p:slideViewPr>
    <p:cSldViewPr snapToGrid="0">
      <p:cViewPr varScale="1">
        <p:scale>
          <a:sx n="49" d="100"/>
          <a:sy n="49" d="100"/>
        </p:scale>
        <p:origin x="134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8D0DE-7693-459F-BBCF-99AA0F6D3695}" type="doc">
      <dgm:prSet loTypeId="urn:microsoft.com/office/officeart/2005/8/layout/gear1" loCatId="relationship" qsTypeId="urn:microsoft.com/office/officeart/2005/8/quickstyle/3d6" qsCatId="3D" csTypeId="urn:microsoft.com/office/officeart/2005/8/colors/accent1_2" csCatId="accent1" phldr="1"/>
      <dgm:spPr/>
    </dgm:pt>
    <dgm:pt modelId="{80A572C9-61B0-41BA-9EF8-759593DF892F}">
      <dgm:prSet phldrT="[Text]" custT="1"/>
      <dgm:spPr/>
      <dgm:t>
        <a:bodyPr/>
        <a:lstStyle/>
        <a:p>
          <a:r>
            <a:rPr lang="en-US" sz="2000" dirty="0" smtClean="0">
              <a:solidFill>
                <a:schemeClr val="tx1"/>
              </a:solidFill>
            </a:rPr>
            <a:t>Grammar</a:t>
          </a:r>
          <a:endParaRPr lang="en-US" sz="2000" dirty="0">
            <a:solidFill>
              <a:schemeClr val="tx1"/>
            </a:solidFill>
          </a:endParaRPr>
        </a:p>
      </dgm:t>
    </dgm:pt>
    <dgm:pt modelId="{870D7E74-C6D2-4F32-AABD-309877A0BA6E}" type="parTrans" cxnId="{E8B70273-A685-42CC-B74A-588ACBD36F01}">
      <dgm:prSet/>
      <dgm:spPr/>
      <dgm:t>
        <a:bodyPr/>
        <a:lstStyle/>
        <a:p>
          <a:endParaRPr lang="en-US"/>
        </a:p>
      </dgm:t>
    </dgm:pt>
    <dgm:pt modelId="{4E43F423-8CAD-4751-9194-3E6904321660}" type="sibTrans" cxnId="{E8B70273-A685-42CC-B74A-588ACBD36F01}">
      <dgm:prSet/>
      <dgm:spPr/>
      <dgm:t>
        <a:bodyPr/>
        <a:lstStyle/>
        <a:p>
          <a:endParaRPr lang="en-US"/>
        </a:p>
      </dgm:t>
    </dgm:pt>
    <dgm:pt modelId="{C0B5C923-FEBB-4446-A184-A8E367051DD2}">
      <dgm:prSet phldrT="[Text]"/>
      <dgm:spPr/>
      <dgm:t>
        <a:bodyPr/>
        <a:lstStyle/>
        <a:p>
          <a:r>
            <a:rPr lang="en-US" dirty="0" smtClean="0">
              <a:solidFill>
                <a:schemeClr val="tx1"/>
              </a:solidFill>
            </a:rPr>
            <a:t>Syntax</a:t>
          </a:r>
          <a:endParaRPr lang="en-US" dirty="0">
            <a:solidFill>
              <a:schemeClr val="tx1"/>
            </a:solidFill>
          </a:endParaRPr>
        </a:p>
      </dgm:t>
    </dgm:pt>
    <dgm:pt modelId="{BFD84C5E-08EB-418A-863F-7AFFBAEA6190}" type="parTrans" cxnId="{8AF038B3-5A19-499B-9AC1-4593E478C149}">
      <dgm:prSet/>
      <dgm:spPr/>
      <dgm:t>
        <a:bodyPr/>
        <a:lstStyle/>
        <a:p>
          <a:endParaRPr lang="en-US"/>
        </a:p>
      </dgm:t>
    </dgm:pt>
    <dgm:pt modelId="{6A199FA3-DF01-44E4-AC68-1F612DFAB3ED}" type="sibTrans" cxnId="{8AF038B3-5A19-499B-9AC1-4593E478C149}">
      <dgm:prSet/>
      <dgm:spPr/>
      <dgm:t>
        <a:bodyPr/>
        <a:lstStyle/>
        <a:p>
          <a:endParaRPr lang="en-US"/>
        </a:p>
      </dgm:t>
    </dgm:pt>
    <dgm:pt modelId="{C127D16C-B861-4CC6-9C86-C1EE384AB579}" type="pres">
      <dgm:prSet presAssocID="{E358D0DE-7693-459F-BBCF-99AA0F6D3695}" presName="composite" presStyleCnt="0">
        <dgm:presLayoutVars>
          <dgm:chMax val="3"/>
          <dgm:animLvl val="lvl"/>
          <dgm:resizeHandles val="exact"/>
        </dgm:presLayoutVars>
      </dgm:prSet>
      <dgm:spPr/>
    </dgm:pt>
    <dgm:pt modelId="{5C9C2803-77CF-4D43-8421-6AFECD3596B6}" type="pres">
      <dgm:prSet presAssocID="{80A572C9-61B0-41BA-9EF8-759593DF892F}" presName="gear1" presStyleLbl="node1" presStyleIdx="0" presStyleCnt="2">
        <dgm:presLayoutVars>
          <dgm:chMax val="1"/>
          <dgm:bulletEnabled val="1"/>
        </dgm:presLayoutVars>
      </dgm:prSet>
      <dgm:spPr/>
      <dgm:t>
        <a:bodyPr/>
        <a:lstStyle/>
        <a:p>
          <a:endParaRPr lang="en-US"/>
        </a:p>
      </dgm:t>
    </dgm:pt>
    <dgm:pt modelId="{A5AC9585-25D6-4C20-8098-AE72CFDEA707}" type="pres">
      <dgm:prSet presAssocID="{80A572C9-61B0-41BA-9EF8-759593DF892F}" presName="gear1srcNode" presStyleLbl="node1" presStyleIdx="0" presStyleCnt="2"/>
      <dgm:spPr/>
      <dgm:t>
        <a:bodyPr/>
        <a:lstStyle/>
        <a:p>
          <a:endParaRPr lang="en-US"/>
        </a:p>
      </dgm:t>
    </dgm:pt>
    <dgm:pt modelId="{E4A899E2-4455-40F0-8D6D-CC676B39098D}" type="pres">
      <dgm:prSet presAssocID="{80A572C9-61B0-41BA-9EF8-759593DF892F}" presName="gear1dstNode" presStyleLbl="node1" presStyleIdx="0" presStyleCnt="2"/>
      <dgm:spPr/>
      <dgm:t>
        <a:bodyPr/>
        <a:lstStyle/>
        <a:p>
          <a:endParaRPr lang="en-US"/>
        </a:p>
      </dgm:t>
    </dgm:pt>
    <dgm:pt modelId="{D21264A6-A6B7-4DE0-9CD3-E545BA6C9CCD}" type="pres">
      <dgm:prSet presAssocID="{C0B5C923-FEBB-4446-A184-A8E367051DD2}" presName="gear2" presStyleLbl="node1" presStyleIdx="1" presStyleCnt="2" custScaleX="152206" custScaleY="124567" custLinFactNeighborX="-17890" custLinFactNeighborY="-6957">
        <dgm:presLayoutVars>
          <dgm:chMax val="1"/>
          <dgm:bulletEnabled val="1"/>
        </dgm:presLayoutVars>
      </dgm:prSet>
      <dgm:spPr/>
      <dgm:t>
        <a:bodyPr/>
        <a:lstStyle/>
        <a:p>
          <a:endParaRPr lang="en-US"/>
        </a:p>
      </dgm:t>
    </dgm:pt>
    <dgm:pt modelId="{21F2F3E9-CD43-4B43-B7CE-05FEB5AAE7B8}" type="pres">
      <dgm:prSet presAssocID="{C0B5C923-FEBB-4446-A184-A8E367051DD2}" presName="gear2srcNode" presStyleLbl="node1" presStyleIdx="1" presStyleCnt="2"/>
      <dgm:spPr/>
      <dgm:t>
        <a:bodyPr/>
        <a:lstStyle/>
        <a:p>
          <a:endParaRPr lang="en-US"/>
        </a:p>
      </dgm:t>
    </dgm:pt>
    <dgm:pt modelId="{70D72DAF-57A9-4ED9-BCE0-6E408AF3256B}" type="pres">
      <dgm:prSet presAssocID="{C0B5C923-FEBB-4446-A184-A8E367051DD2}" presName="gear2dstNode" presStyleLbl="node1" presStyleIdx="1" presStyleCnt="2"/>
      <dgm:spPr/>
      <dgm:t>
        <a:bodyPr/>
        <a:lstStyle/>
        <a:p>
          <a:endParaRPr lang="en-US"/>
        </a:p>
      </dgm:t>
    </dgm:pt>
    <dgm:pt modelId="{6B749705-EDFF-4890-A2F4-1491670620D4}" type="pres">
      <dgm:prSet presAssocID="{4E43F423-8CAD-4751-9194-3E6904321660}" presName="connector1" presStyleLbl="sibTrans2D1" presStyleIdx="0" presStyleCnt="2"/>
      <dgm:spPr/>
      <dgm:t>
        <a:bodyPr/>
        <a:lstStyle/>
        <a:p>
          <a:endParaRPr lang="en-US"/>
        </a:p>
      </dgm:t>
    </dgm:pt>
    <dgm:pt modelId="{C995628C-CD1C-4EB1-8541-D4D9945DBE86}" type="pres">
      <dgm:prSet presAssocID="{6A199FA3-DF01-44E4-AC68-1F612DFAB3ED}" presName="connector2" presStyleLbl="sibTrans2D1" presStyleIdx="1" presStyleCnt="2"/>
      <dgm:spPr/>
      <dgm:t>
        <a:bodyPr/>
        <a:lstStyle/>
        <a:p>
          <a:endParaRPr lang="en-US"/>
        </a:p>
      </dgm:t>
    </dgm:pt>
  </dgm:ptLst>
  <dgm:cxnLst>
    <dgm:cxn modelId="{5655A1EE-3AB0-49F6-A005-5A747ABD029D}" type="presOf" srcId="{4E43F423-8CAD-4751-9194-3E6904321660}" destId="{6B749705-EDFF-4890-A2F4-1491670620D4}" srcOrd="0" destOrd="0" presId="urn:microsoft.com/office/officeart/2005/8/layout/gear1"/>
    <dgm:cxn modelId="{F222EB7F-0589-4328-AA85-71FBE01A5B67}" type="presOf" srcId="{C0B5C923-FEBB-4446-A184-A8E367051DD2}" destId="{70D72DAF-57A9-4ED9-BCE0-6E408AF3256B}" srcOrd="2" destOrd="0" presId="urn:microsoft.com/office/officeart/2005/8/layout/gear1"/>
    <dgm:cxn modelId="{74F33655-3D6D-4332-B80B-C5817A4268C2}" type="presOf" srcId="{E358D0DE-7693-459F-BBCF-99AA0F6D3695}" destId="{C127D16C-B861-4CC6-9C86-C1EE384AB579}" srcOrd="0" destOrd="0" presId="urn:microsoft.com/office/officeart/2005/8/layout/gear1"/>
    <dgm:cxn modelId="{69DD3237-C545-4249-AB65-E0A60647127D}" type="presOf" srcId="{C0B5C923-FEBB-4446-A184-A8E367051DD2}" destId="{21F2F3E9-CD43-4B43-B7CE-05FEB5AAE7B8}" srcOrd="1" destOrd="0" presId="urn:microsoft.com/office/officeart/2005/8/layout/gear1"/>
    <dgm:cxn modelId="{BF1B7AB7-86E8-4A7F-A5DD-3D1906B0B335}" type="presOf" srcId="{80A572C9-61B0-41BA-9EF8-759593DF892F}" destId="{A5AC9585-25D6-4C20-8098-AE72CFDEA707}" srcOrd="1" destOrd="0" presId="urn:microsoft.com/office/officeart/2005/8/layout/gear1"/>
    <dgm:cxn modelId="{CBAF1EA4-F567-4C95-9BB4-68B1E8946EA8}" type="presOf" srcId="{C0B5C923-FEBB-4446-A184-A8E367051DD2}" destId="{D21264A6-A6B7-4DE0-9CD3-E545BA6C9CCD}" srcOrd="0" destOrd="0" presId="urn:microsoft.com/office/officeart/2005/8/layout/gear1"/>
    <dgm:cxn modelId="{E8B70273-A685-42CC-B74A-588ACBD36F01}" srcId="{E358D0DE-7693-459F-BBCF-99AA0F6D3695}" destId="{80A572C9-61B0-41BA-9EF8-759593DF892F}" srcOrd="0" destOrd="0" parTransId="{870D7E74-C6D2-4F32-AABD-309877A0BA6E}" sibTransId="{4E43F423-8CAD-4751-9194-3E6904321660}"/>
    <dgm:cxn modelId="{8AF038B3-5A19-499B-9AC1-4593E478C149}" srcId="{E358D0DE-7693-459F-BBCF-99AA0F6D3695}" destId="{C0B5C923-FEBB-4446-A184-A8E367051DD2}" srcOrd="1" destOrd="0" parTransId="{BFD84C5E-08EB-418A-863F-7AFFBAEA6190}" sibTransId="{6A199FA3-DF01-44E4-AC68-1F612DFAB3ED}"/>
    <dgm:cxn modelId="{CDB2EDA4-574B-4932-B713-6419EA2C89B0}" type="presOf" srcId="{80A572C9-61B0-41BA-9EF8-759593DF892F}" destId="{5C9C2803-77CF-4D43-8421-6AFECD3596B6}" srcOrd="0" destOrd="0" presId="urn:microsoft.com/office/officeart/2005/8/layout/gear1"/>
    <dgm:cxn modelId="{CA33E3DC-A590-490F-AFA2-B104B2113E72}" type="presOf" srcId="{80A572C9-61B0-41BA-9EF8-759593DF892F}" destId="{E4A899E2-4455-40F0-8D6D-CC676B39098D}" srcOrd="2" destOrd="0" presId="urn:microsoft.com/office/officeart/2005/8/layout/gear1"/>
    <dgm:cxn modelId="{836137B7-84E7-4659-90B3-FC21F819B576}" type="presOf" srcId="{6A199FA3-DF01-44E4-AC68-1F612DFAB3ED}" destId="{C995628C-CD1C-4EB1-8541-D4D9945DBE86}" srcOrd="0" destOrd="0" presId="urn:microsoft.com/office/officeart/2005/8/layout/gear1"/>
    <dgm:cxn modelId="{95760AB9-304C-4010-B5AC-892EE498592A}" type="presParOf" srcId="{C127D16C-B861-4CC6-9C86-C1EE384AB579}" destId="{5C9C2803-77CF-4D43-8421-6AFECD3596B6}" srcOrd="0" destOrd="0" presId="urn:microsoft.com/office/officeart/2005/8/layout/gear1"/>
    <dgm:cxn modelId="{B3FB52B3-31A8-40EF-AB3C-00D6E7570308}" type="presParOf" srcId="{C127D16C-B861-4CC6-9C86-C1EE384AB579}" destId="{A5AC9585-25D6-4C20-8098-AE72CFDEA707}" srcOrd="1" destOrd="0" presId="urn:microsoft.com/office/officeart/2005/8/layout/gear1"/>
    <dgm:cxn modelId="{38159BA7-8C21-4101-84C2-2F166E6EBE5A}" type="presParOf" srcId="{C127D16C-B861-4CC6-9C86-C1EE384AB579}" destId="{E4A899E2-4455-40F0-8D6D-CC676B39098D}" srcOrd="2" destOrd="0" presId="urn:microsoft.com/office/officeart/2005/8/layout/gear1"/>
    <dgm:cxn modelId="{0132F3ED-17E9-4CB3-B82C-C0168605AE87}" type="presParOf" srcId="{C127D16C-B861-4CC6-9C86-C1EE384AB579}" destId="{D21264A6-A6B7-4DE0-9CD3-E545BA6C9CCD}" srcOrd="3" destOrd="0" presId="urn:microsoft.com/office/officeart/2005/8/layout/gear1"/>
    <dgm:cxn modelId="{206CC29E-F8D8-452A-A997-6598E175BA7F}" type="presParOf" srcId="{C127D16C-B861-4CC6-9C86-C1EE384AB579}" destId="{21F2F3E9-CD43-4B43-B7CE-05FEB5AAE7B8}" srcOrd="4" destOrd="0" presId="urn:microsoft.com/office/officeart/2005/8/layout/gear1"/>
    <dgm:cxn modelId="{C2865988-7620-43B7-9F54-8067F64EA31D}" type="presParOf" srcId="{C127D16C-B861-4CC6-9C86-C1EE384AB579}" destId="{70D72DAF-57A9-4ED9-BCE0-6E408AF3256B}" srcOrd="5" destOrd="0" presId="urn:microsoft.com/office/officeart/2005/8/layout/gear1"/>
    <dgm:cxn modelId="{BEF0F203-FC81-4D63-8560-223B57F89617}" type="presParOf" srcId="{C127D16C-B861-4CC6-9C86-C1EE384AB579}" destId="{6B749705-EDFF-4890-A2F4-1491670620D4}" srcOrd="6" destOrd="0" presId="urn:microsoft.com/office/officeart/2005/8/layout/gear1"/>
    <dgm:cxn modelId="{9065D156-C39B-4FD3-8522-7547232ACDEE}" type="presParOf" srcId="{C127D16C-B861-4CC6-9C86-C1EE384AB579}" destId="{C995628C-CD1C-4EB1-8541-D4D9945DBE86}"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C84FA-39D3-4823-A028-34AB5E033745}"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7B9B5-DEA3-4A2E-90E3-E78B9F5F5803}" type="slidenum">
              <a:rPr lang="en-US" smtClean="0"/>
              <a:t>‹#›</a:t>
            </a:fld>
            <a:endParaRPr lang="en-US"/>
          </a:p>
        </p:txBody>
      </p:sp>
    </p:spTree>
    <p:extLst>
      <p:ext uri="{BB962C8B-B14F-4D97-AF65-F5344CB8AC3E}">
        <p14:creationId xmlns:p14="http://schemas.microsoft.com/office/powerpoint/2010/main" val="267477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FF"/>
                </a:solidFill>
              </a:rPr>
              <a:t>This presentation summarizes the article “The Biblical</a:t>
            </a:r>
            <a:r>
              <a:rPr lang="en-US" sz="1200" baseline="0" dirty="0" smtClean="0">
                <a:solidFill>
                  <a:srgbClr val="FFFFFF"/>
                </a:solidFill>
              </a:rPr>
              <a:t> View of the Extent of the Flood” by Gerhard Hasel.</a:t>
            </a:r>
            <a:endParaRPr lang="en-US" sz="1200" dirty="0" smtClean="0">
              <a:solidFill>
                <a:srgbClr val="FFFFFF"/>
              </a:solidFill>
            </a:endParaRPr>
          </a:p>
          <a:p>
            <a:endParaRPr lang="en-US" sz="1200" dirty="0" smtClean="0">
              <a:solidFill>
                <a:srgbClr val="FFFFFF"/>
              </a:solidFill>
            </a:endParaRPr>
          </a:p>
          <a:p>
            <a:r>
              <a:rPr lang="en-US" sz="1200" dirty="0" smtClean="0">
                <a:solidFill>
                  <a:srgbClr val="FFFFFF"/>
                </a:solidFill>
              </a:rPr>
              <a:t>Noah's Ark 12550737, </a:t>
            </a:r>
            <a:r>
              <a:rPr lang="en-US" sz="1200" dirty="0" err="1" smtClean="0">
                <a:solidFill>
                  <a:srgbClr val="FFFFFF"/>
                </a:solidFill>
              </a:rPr>
              <a:t>jgroup</a:t>
            </a:r>
            <a:r>
              <a:rPr lang="en-US" sz="1200" dirty="0" smtClean="0">
                <a:solidFill>
                  <a:srgbClr val="FFFFFF"/>
                </a:solidFill>
              </a:rPr>
              <a:t>, Getty Images (US), Inc. Subscription Agreement</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1</a:t>
            </a:fld>
            <a:endParaRPr lang="en-US"/>
          </a:p>
        </p:txBody>
      </p:sp>
    </p:spTree>
    <p:extLst>
      <p:ext uri="{BB962C8B-B14F-4D97-AF65-F5344CB8AC3E}">
        <p14:creationId xmlns:p14="http://schemas.microsoft.com/office/powerpoint/2010/main" val="234571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Supporters of the local flood theory point out that the Hebrew word ‘</a:t>
            </a:r>
            <a:r>
              <a:rPr lang="en-US" dirty="0" err="1" smtClean="0"/>
              <a:t>eres</a:t>
            </a:r>
            <a:r>
              <a:rPr lang="en-US" dirty="0" smtClean="0"/>
              <a:t>’ can also just mean “land,” (which is not global or worldwide) and they are correct.  / However, it can also mean ground, in the physical sense of the ground we walk on / or dry land, in contrast with water.  If they prefer a less universal meaning of the word earth, Hasel</a:t>
            </a:r>
            <a:r>
              <a:rPr lang="en-US" baseline="0" dirty="0" smtClean="0"/>
              <a:t> says it is by no means clear why “land” is a more appropriate translation than either ground or dry land, / and wonders if it is because one is too narrow for a local flood theory / and the other too broad.</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10</a:t>
            </a:fld>
            <a:endParaRPr lang="en-US"/>
          </a:p>
        </p:txBody>
      </p:sp>
    </p:spTree>
    <p:extLst>
      <p:ext uri="{BB962C8B-B14F-4D97-AF65-F5344CB8AC3E}">
        <p14:creationId xmlns:p14="http://schemas.microsoft.com/office/powerpoint/2010/main" val="201398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Hasel agrees whole-heartedly with a scholar (who</a:t>
            </a:r>
            <a:r>
              <a:rPr lang="en-US" baseline="0" dirty="0" smtClean="0"/>
              <a:t> himself supports the local flood theory) who says that the meaning of the word </a:t>
            </a:r>
            <a:r>
              <a:rPr lang="en-US" baseline="0" dirty="0" err="1" smtClean="0"/>
              <a:t>eres</a:t>
            </a:r>
            <a:r>
              <a:rPr lang="en-US" baseline="0" dirty="0" smtClean="0"/>
              <a:t> must be determined by the context each time.  / </a:t>
            </a:r>
            <a:r>
              <a:rPr lang="en-US" dirty="0" smtClean="0"/>
              <a:t>To</a:t>
            </a:r>
            <a:r>
              <a:rPr lang="en-US" baseline="0" dirty="0" smtClean="0"/>
              <a:t> figure out what the word means, we must pay careful attention to the context of the flood narrative within the larger framework of the book of Genesis / and the even larger framework of the entire Bible.</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11</a:t>
            </a:fld>
            <a:endParaRPr lang="en-US"/>
          </a:p>
        </p:txBody>
      </p:sp>
    </p:spTree>
    <p:extLst>
      <p:ext uri="{BB962C8B-B14F-4D97-AF65-F5344CB8AC3E}">
        <p14:creationId xmlns:p14="http://schemas.microsoft.com/office/powerpoint/2010/main" val="945795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must also</a:t>
            </a:r>
            <a:r>
              <a:rPr lang="en-US" baseline="0" dirty="0" smtClean="0"/>
              <a:t> pay attention to the relationships between grammar and syntax in the flood narrative.</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12</a:t>
            </a:fld>
            <a:endParaRPr lang="en-US"/>
          </a:p>
        </p:txBody>
      </p:sp>
    </p:spTree>
    <p:extLst>
      <p:ext uri="{BB962C8B-B14F-4D97-AF65-F5344CB8AC3E}">
        <p14:creationId xmlns:p14="http://schemas.microsoft.com/office/powerpoint/2010/main" val="359419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context, grammar, and syntax are being considered, / it doesn’t matter whether </a:t>
            </a:r>
            <a:r>
              <a:rPr lang="en-US" dirty="0" err="1" smtClean="0"/>
              <a:t>eres</a:t>
            </a:r>
            <a:r>
              <a:rPr lang="en-US" dirty="0" smtClean="0"/>
              <a:t> has a limited meaning more often than it has a universal meaning in the rest of the Bible.</a:t>
            </a:r>
            <a:r>
              <a:rPr lang="en-US" baseline="0" dirty="0" smtClean="0"/>
              <a:t>  What matters is what it means in the flood narrative.</a:t>
            </a:r>
            <a:endParaRPr lang="en-US" dirty="0" smtClean="0"/>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13</a:t>
            </a:fld>
            <a:endParaRPr lang="en-US"/>
          </a:p>
        </p:txBody>
      </p:sp>
    </p:spTree>
    <p:extLst>
      <p:ext uri="{BB962C8B-B14F-4D97-AF65-F5344CB8AC3E}">
        <p14:creationId xmlns:p14="http://schemas.microsoft.com/office/powerpoint/2010/main" val="269471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Supporters of the local flood</a:t>
            </a:r>
            <a:r>
              <a:rPr lang="en-US" baseline="0" dirty="0" smtClean="0"/>
              <a:t> theory use verses like these, and many other similar ones, to suggest a limited meaning for the word earth, and it i</a:t>
            </a:r>
            <a:r>
              <a:rPr lang="en-US" i="1" dirty="0" smtClean="0"/>
              <a:t>s</a:t>
            </a:r>
            <a:r>
              <a:rPr lang="en-US" i="0" dirty="0" smtClean="0"/>
              <a:t> true, that</a:t>
            </a:r>
            <a:r>
              <a:rPr lang="en-US" i="0" baseline="0" dirty="0" smtClean="0"/>
              <a:t> in each of these cases the context indicates that earth (translated “land”) is used in a limited geographical or political sense.  </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14</a:t>
            </a:fld>
            <a:endParaRPr lang="en-US"/>
          </a:p>
        </p:txBody>
      </p:sp>
    </p:spTree>
    <p:extLst>
      <p:ext uri="{BB962C8B-B14F-4D97-AF65-F5344CB8AC3E}">
        <p14:creationId xmlns:p14="http://schemas.microsoft.com/office/powerpoint/2010/main" val="323492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However, Hasel points out that in every case, / the word for earth is followed by a particular grammatical construct called a genitive, which contextually limits it to a geographical area or political territory.  This construction must always be present when </a:t>
            </a:r>
            <a:r>
              <a:rPr lang="en-US" i="1" baseline="0" dirty="0" err="1" smtClean="0"/>
              <a:t>eres</a:t>
            </a:r>
            <a:r>
              <a:rPr lang="en-US" i="0" baseline="0" dirty="0" smtClean="0"/>
              <a:t> is to be understood in the limited sense.  In reality, what the word means in these instances isn’t really the point.  What we have to look at is how the word is used in the flood narrative.</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15</a:t>
            </a:fld>
            <a:endParaRPr lang="en-US"/>
          </a:p>
        </p:txBody>
      </p:sp>
    </p:spTree>
    <p:extLst>
      <p:ext uri="{BB962C8B-B14F-4D97-AF65-F5344CB8AC3E}">
        <p14:creationId xmlns:p14="http://schemas.microsoft.com/office/powerpoint/2010/main" val="3300504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check the context of the word </a:t>
            </a:r>
            <a:r>
              <a:rPr lang="en-US" i="1" baseline="0" dirty="0" err="1" smtClean="0"/>
              <a:t>eres</a:t>
            </a:r>
            <a:r>
              <a:rPr lang="en-US" i="0" baseline="0" dirty="0" smtClean="0"/>
              <a:t> in the flood narrative, / we find that NONE of the 46 uses of the word is EVER followed by the genitive that would indicate a limited understanding of the world.  Since this indicator is missing, it is clear that the word earth is not to be understood in a limited sense, / and the universal meaning remains firmly supported.</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16</a:t>
            </a:fld>
            <a:endParaRPr lang="en-US"/>
          </a:p>
        </p:txBody>
      </p:sp>
    </p:spTree>
    <p:extLst>
      <p:ext uri="{BB962C8B-B14F-4D97-AF65-F5344CB8AC3E}">
        <p14:creationId xmlns:p14="http://schemas.microsoft.com/office/powerpoint/2010/main" val="284717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two instances the flood story adds the adjective “all” to the noun earth.  / The idea of “all the earth” is undoubtedly universalistic.</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17</a:t>
            </a:fld>
            <a:endParaRPr lang="en-US"/>
          </a:p>
        </p:txBody>
      </p:sp>
    </p:spTree>
    <p:extLst>
      <p:ext uri="{BB962C8B-B14F-4D97-AF65-F5344CB8AC3E}">
        <p14:creationId xmlns:p14="http://schemas.microsoft.com/office/powerpoint/2010/main" val="4028956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a:t>
            </a:r>
            <a:r>
              <a:rPr lang="en-US" baseline="0" dirty="0" smtClean="0"/>
              <a:t> been argued that “all the earth” need not be understood in a strictly literal sense because of passages like this in which we can tell from the context that it has a less-than-universal meaning.  / While acknowledging the limited meaning in this verse, / Hasel suggests these verses, in which God says all the earth is mine, and there is none like me in all the earth, are indications that a limited meaning cannot be generalized from passage to passage / and again urges that the context must be allowed to determine the meaning of “all the earth” each time it appears.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18</a:t>
            </a:fld>
            <a:endParaRPr lang="en-US"/>
          </a:p>
        </p:txBody>
      </p:sp>
    </p:spTree>
    <p:extLst>
      <p:ext uri="{BB962C8B-B14F-4D97-AF65-F5344CB8AC3E}">
        <p14:creationId xmlns:p14="http://schemas.microsoft.com/office/powerpoint/2010/main" val="1195781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 the actual phrase in both these verses is “the FACE of all the earth.”  This</a:t>
            </a:r>
            <a:r>
              <a:rPr lang="en-US" baseline="0" dirty="0" smtClean="0"/>
              <a:t> phrase needs further attention because of its connection to creation.</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8256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Hasel begins this article by stating that “The Biblical flood narrative presents the story of the greatest incision in world history. / The events described…are reported</a:t>
            </a:r>
            <a:r>
              <a:rPr lang="en-US" baseline="0" dirty="0" smtClean="0"/>
              <a:t> in the same matter-of-fact language as the remainder of the book of Genesis and thus claim to be understood in its plain and literal sense. / The Genesis flood story is neither legend nor myth and neither parable, allegory nor symbol.  / It is written in the straightforward genre of historical narrative in prose style.”  / In this article, Dr. Hasel considers the flood narrative to be an individual account of the flood and treats it as a single literary unit.</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2</a:t>
            </a:fld>
            <a:endParaRPr lang="en-US"/>
          </a:p>
        </p:txBody>
      </p:sp>
    </p:spTree>
    <p:extLst>
      <p:ext uri="{BB962C8B-B14F-4D97-AF65-F5344CB8AC3E}">
        <p14:creationId xmlns:p14="http://schemas.microsoft.com/office/powerpoint/2010/main" val="1719216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opening of the flood narrative, / the impending destruction is linke</a:t>
            </a:r>
            <a:r>
              <a:rPr lang="en-US" baseline="0" dirty="0" smtClean="0"/>
              <a:t>d explicitly to the sinfulness of man whom the Lord had made. </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56024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God made man sinless but now he is so sinful that he must be destroyed.  / Man was created to have dominion over all creatures and over all the earth (which is the entire globe and not just the dry land because his dominion also includes the fish of the sea.  / Man and beast have become so corrupt that Noah is instructed to take a limited number of land creatures and birds on board the ark to keep their kind alive upon the face of all the earth.  </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21</a:t>
            </a:fld>
            <a:endParaRPr lang="en-US"/>
          </a:p>
        </p:txBody>
      </p:sp>
    </p:spTree>
    <p:extLst>
      <p:ext uri="{BB962C8B-B14F-4D97-AF65-F5344CB8AC3E}">
        <p14:creationId xmlns:p14="http://schemas.microsoft.com/office/powerpoint/2010/main" val="1279485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explicit contextual link between creation and the flood is a clear indication that “all the earth” in Genesis 7:3 and 8:9 has more than a local and limited meaning.</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22</a:t>
            </a:fld>
            <a:endParaRPr lang="en-US"/>
          </a:p>
        </p:txBody>
      </p:sp>
    </p:spTree>
    <p:extLst>
      <p:ext uri="{BB962C8B-B14F-4D97-AF65-F5344CB8AC3E}">
        <p14:creationId xmlns:p14="http://schemas.microsoft.com/office/powerpoint/2010/main" val="4043370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that is not all.  There is still another connection to creation.  / The exact Hebrew phrase is used for the first time in the creation narrative.  In Genesis 1:29 God informs man, “Behold, I have given you every plant yielding seed which is upon the face of all the earth,” referring to the surface of the dry land.  / After the two flood references we just talked about, the phrase</a:t>
            </a:r>
            <a:r>
              <a:rPr lang="en-US" baseline="0" dirty="0" smtClean="0"/>
              <a:t> is used one final time in Genesis, in reference to man’s dispersal by God from the tower of Babel.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5527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evident universal usage of this phrase  in the book of Genesis / supports the universal view of this phrase in the Genesis flood story.</a:t>
            </a:r>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0609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“Earth” or “the face of all</a:t>
            </a:r>
            <a:r>
              <a:rPr lang="en-US" baseline="0" dirty="0" smtClean="0"/>
              <a:t> the earth” in the flood story is in each instance universal in meaning</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142210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Hasel parenthetically</a:t>
            </a:r>
            <a:r>
              <a:rPr lang="en-US" baseline="0" dirty="0" smtClean="0"/>
              <a:t> inserts a note about the non-universal use of the phrase in Genesis 41:56 which refers to the famine in the time of Joseph.  / He points out that there is a subtle difference in word order when compared with other texts where this phrase appears.  / On the basis of context and style, Genesis 41:56 does NOT do away with the universal meaning of the phrase in the flood narrative.</a:t>
            </a:r>
            <a:endParaRPr lang="en-US" dirty="0" smtClean="0"/>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984091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Supporters of a local flood theory often ask, the question:  Why was the word </a:t>
            </a:r>
            <a:r>
              <a:rPr lang="en-US" i="1" dirty="0" smtClean="0"/>
              <a:t>tebel</a:t>
            </a:r>
            <a:r>
              <a:rPr lang="en-US" dirty="0" smtClean="0"/>
              <a:t> not used in the flood story if the</a:t>
            </a:r>
            <a:r>
              <a:rPr lang="en-US" baseline="0" dirty="0" smtClean="0"/>
              <a:t> author intends to describe a universal flood?  / Hasel explain that </a:t>
            </a:r>
            <a:r>
              <a:rPr lang="en-US" i="1" baseline="0" dirty="0" smtClean="0"/>
              <a:t>tebel</a:t>
            </a:r>
            <a:r>
              <a:rPr lang="en-US" baseline="0" dirty="0" smtClean="0"/>
              <a:t> only appears in poetic texts, whereas the flood narrative is prose.  / This in no way implies a non-universal meaning for the word “earth.”</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401008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817491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parallelisms provide evidence about the meaning of the phrase “face of the ground.”  / In Genesis 7:23 the phrase “face of the ground” is parallel to “the earth.”  / In Genesis 8:8 it is parallel to the “face of the whole earth.  / And in Genesis 8:13 it is parallel to “the earth.”  We have already seen that “earth” and “face of all the earth” refer to the entire surface of the global mass of land.  / These parallelisms indicate that the “face of the ground” is an expression which means the surface of the dry land in its most universal sense.</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29</a:t>
            </a:fld>
            <a:endParaRPr lang="en-US"/>
          </a:p>
        </p:txBody>
      </p:sp>
    </p:spTree>
    <p:extLst>
      <p:ext uri="{BB962C8B-B14F-4D97-AF65-F5344CB8AC3E}">
        <p14:creationId xmlns:p14="http://schemas.microsoft.com/office/powerpoint/2010/main" val="187558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Dr. Hasel describes </a:t>
            </a:r>
            <a:r>
              <a:rPr lang="en-US" baseline="0" dirty="0" smtClean="0"/>
              <a:t>two conflicting interpretations regarding the extent of the Genesis flood.  / Traditionally, the flood narrative has been understood to refer to a universal catastrophe of worldwide dimensions.   / However, this position has been challenged by some commentators who suggest a limited catastrophe instead.  </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3</a:t>
            </a:fld>
            <a:endParaRPr lang="en-US"/>
          </a:p>
        </p:txBody>
      </p:sp>
    </p:spTree>
    <p:extLst>
      <p:ext uri="{BB962C8B-B14F-4D97-AF65-F5344CB8AC3E}">
        <p14:creationId xmlns:p14="http://schemas.microsoft.com/office/powerpoint/2010/main" val="416957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again, it is striking that a phrase used in the flood story appears for the first time in the creation account,</a:t>
            </a:r>
            <a:r>
              <a:rPr lang="en-US" baseline="0" dirty="0" smtClean="0"/>
              <a:t> / which has an undeniable universal emphasis.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644375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Hebrew term translated</a:t>
            </a:r>
            <a:r>
              <a:rPr lang="en-US" baseline="0" dirty="0" smtClean="0"/>
              <a:t> “ground,” which appears in the Old Testament 225 times, has more than one meaning.  / Its basic meaning is ground or soil.  / Its most universal meaning is earth.  / It can also mean the ground upon which man stands, which can separate, and carries the creeping things.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31</a:t>
            </a:fld>
            <a:endParaRPr lang="en-US"/>
          </a:p>
        </p:txBody>
      </p:sp>
    </p:spTree>
    <p:extLst>
      <p:ext uri="{BB962C8B-B14F-4D97-AF65-F5344CB8AC3E}">
        <p14:creationId xmlns:p14="http://schemas.microsoft.com/office/powerpoint/2010/main" val="2630218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contextual indication whatever in the flood story for a limited usage of the phrase “face of</a:t>
            </a:r>
            <a:r>
              <a:rPr lang="en-US" baseline="0" dirty="0" smtClean="0"/>
              <a:t> the ground.”  / So Hasel concludes that we must read the flood account whole-heartedly in its own terms.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32</a:t>
            </a:fld>
            <a:endParaRPr lang="en-US"/>
          </a:p>
        </p:txBody>
      </p:sp>
    </p:spTree>
    <p:extLst>
      <p:ext uri="{BB962C8B-B14F-4D97-AF65-F5344CB8AC3E}">
        <p14:creationId xmlns:p14="http://schemas.microsoft.com/office/powerpoint/2010/main" val="998291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flood account includes 13 uses of the phrase that is translated “all flesh.”  / The narrative states that God will “make an end of all flesh,” that God will “destroy all flesh,” and later that “all flesh died.”  / These give the unmistakable impression of universal destruction.</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33</a:t>
            </a:fld>
            <a:endParaRPr lang="en-US"/>
          </a:p>
        </p:txBody>
      </p:sp>
    </p:spTree>
    <p:extLst>
      <p:ext uri="{BB962C8B-B14F-4D97-AF65-F5344CB8AC3E}">
        <p14:creationId xmlns:p14="http://schemas.microsoft.com/office/powerpoint/2010/main" val="3601973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been suggested that “all does not mean every</a:t>
            </a:r>
            <a:r>
              <a:rPr lang="en-US" baseline="0" dirty="0" smtClean="0"/>
              <a:t> last one in all of its usages.”  / Hasel readily agrees that the Hebrew word for “all” does not always express totality.  / However, he points out that its basic meaning IS totality and that in the rare exceptions where it doesn’t, the individual context provides a clear indication.</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34</a:t>
            </a:fld>
            <a:endParaRPr lang="en-US"/>
          </a:p>
        </p:txBody>
      </p:sp>
    </p:spTree>
    <p:extLst>
      <p:ext uri="{BB962C8B-B14F-4D97-AF65-F5344CB8AC3E}">
        <p14:creationId xmlns:p14="http://schemas.microsoft.com/office/powerpoint/2010/main" val="2566572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syntactical</a:t>
            </a:r>
            <a:r>
              <a:rPr lang="en-US" baseline="0" dirty="0" smtClean="0"/>
              <a:t> consideration does not even leave it an open question whether “all” means all in some restricted sense or whether it means “all” in the sense of totality.  To understand this, let’s take a quick detour for a grammar lesson.</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35</a:t>
            </a:fld>
            <a:endParaRPr lang="en-US"/>
          </a:p>
        </p:txBody>
      </p:sp>
    </p:spTree>
    <p:extLst>
      <p:ext uri="{BB962C8B-B14F-4D97-AF65-F5344CB8AC3E}">
        <p14:creationId xmlns:p14="http://schemas.microsoft.com/office/powerpoint/2010/main" val="3649336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err="1" smtClean="0"/>
              <a:t>Kol</a:t>
            </a:r>
            <a:r>
              <a:rPr lang="en-US" sz="1200" dirty="0" smtClean="0"/>
              <a:t> is</a:t>
            </a:r>
            <a:r>
              <a:rPr lang="en-US" sz="1200" baseline="0" dirty="0" smtClean="0"/>
              <a:t> translated “all.”  / And </a:t>
            </a:r>
            <a:r>
              <a:rPr lang="en-US" sz="1200" i="1" baseline="0" dirty="0" err="1" smtClean="0"/>
              <a:t>basar</a:t>
            </a:r>
            <a:r>
              <a:rPr lang="en-US" sz="1200" baseline="0" dirty="0" smtClean="0"/>
              <a:t> is translated flesh.  </a:t>
            </a:r>
            <a:r>
              <a:rPr lang="en-US" sz="1200" i="1" baseline="0" dirty="0" err="1" smtClean="0"/>
              <a:t>Kol</a:t>
            </a:r>
            <a:r>
              <a:rPr lang="en-US" sz="1200" baseline="0" dirty="0" smtClean="0"/>
              <a:t> </a:t>
            </a:r>
            <a:r>
              <a:rPr lang="en-US" sz="1200" i="1" baseline="0" dirty="0" err="1" smtClean="0"/>
              <a:t>basar</a:t>
            </a:r>
            <a:r>
              <a:rPr lang="en-US" sz="1200" baseline="0" dirty="0" smtClean="0"/>
              <a:t> means all flesh.  / To say all THE flesh, we must insert “ha,” which means the before </a:t>
            </a:r>
            <a:r>
              <a:rPr lang="en-US" sz="1200" i="1" baseline="0" dirty="0" err="1" smtClean="0"/>
              <a:t>basar</a:t>
            </a:r>
            <a:r>
              <a:rPr lang="en-US" sz="1200" baseline="0" dirty="0" smtClean="0"/>
              <a:t>.</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 </a:t>
            </a:r>
            <a:r>
              <a:rPr lang="en-US" sz="1200" i="1" dirty="0" err="1" smtClean="0"/>
              <a:t>kol</a:t>
            </a:r>
            <a:r>
              <a:rPr lang="en-US" sz="1200" dirty="0" smtClean="0"/>
              <a:t> (all) appears before the noun (flesh) without any article or possessive suffix, then the meaning is totality in the sense of “all men</a:t>
            </a:r>
            <a:r>
              <a:rPr lang="en-US" sz="1200" baseline="0" dirty="0" smtClean="0"/>
              <a:t> or all living creatures.”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36</a:t>
            </a:fld>
            <a:endParaRPr lang="en-US"/>
          </a:p>
        </p:txBody>
      </p:sp>
    </p:spTree>
    <p:extLst>
      <p:ext uri="{BB962C8B-B14F-4D97-AF65-F5344CB8AC3E}">
        <p14:creationId xmlns:p14="http://schemas.microsoft.com/office/powerpoint/2010/main" val="1433580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one of the 13 usages in the flood narrative, </a:t>
            </a:r>
            <a:r>
              <a:rPr lang="en-US" i="1" dirty="0" smtClean="0"/>
              <a:t>kol</a:t>
            </a:r>
            <a:r>
              <a:rPr lang="en-US" dirty="0" smtClean="0"/>
              <a:t> appears before a determinate noun, meaning all the flesh.</a:t>
            </a:r>
            <a:r>
              <a:rPr lang="en-US" baseline="0" dirty="0" smtClean="0"/>
              <a:t>  / In such cases, the phrase retains the meaning of totality / but also carries the meaning of unity and entirety.</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37</a:t>
            </a:fld>
            <a:endParaRPr lang="en-US"/>
          </a:p>
        </p:txBody>
      </p:sp>
    </p:spTree>
    <p:extLst>
      <p:ext uri="{BB962C8B-B14F-4D97-AF65-F5344CB8AC3E}">
        <p14:creationId xmlns:p14="http://schemas.microsoft.com/office/powerpoint/2010/main" val="3163791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rule of Hebrew syntax applies to “all THE</a:t>
            </a:r>
            <a:r>
              <a:rPr lang="en-US" baseline="0" dirty="0" smtClean="0"/>
              <a:t> earth” in Genesis 7:3 and 8:9, which means the whole earth in its entirety.</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93588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all flesh refers to both man and animals, / there can be no</a:t>
            </a:r>
            <a:r>
              <a:rPr lang="en-US" baseline="0" dirty="0" smtClean="0"/>
              <a:t> doubt that the destruction of all the flesh refers to the destruction of men and animals on land and in the air in their totality and entirety.  / And just in case a question remains, the explicit statement follows that “Only Noah was left and those that were with him in the ark.</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39</a:t>
            </a:fld>
            <a:endParaRPr lang="en-US"/>
          </a:p>
        </p:txBody>
      </p:sp>
    </p:spTree>
    <p:extLst>
      <p:ext uri="{BB962C8B-B14F-4D97-AF65-F5344CB8AC3E}">
        <p14:creationId xmlns:p14="http://schemas.microsoft.com/office/powerpoint/2010/main" val="405858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Interestingly, the disagreement is not</a:t>
            </a:r>
            <a:r>
              <a:rPr lang="en-US" baseline="0" dirty="0" smtClean="0"/>
              <a:t> about what the scholars think the Bible actually says about the flood.  Scholars </a:t>
            </a:r>
            <a:r>
              <a:rPr lang="en-US" dirty="0" smtClean="0"/>
              <a:t>pay careful attention to the terms, phrases,</a:t>
            </a:r>
            <a:r>
              <a:rPr lang="en-US" baseline="0" dirty="0" smtClean="0"/>
              <a:t> idioms, and expressions and seek to understand them within their own context.  Many scholars—even the majority of liberal ones—agree that the Bible does, in fact, describe a worldwide flood. / </a:t>
            </a:r>
            <a:r>
              <a:rPr lang="en-US" dirty="0" smtClean="0"/>
              <a:t>However, the disagreement comes in deciding what to do with that conclusion. </a:t>
            </a:r>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4</a:t>
            </a:fld>
            <a:endParaRPr lang="en-US"/>
          </a:p>
        </p:txBody>
      </p:sp>
    </p:spTree>
    <p:extLst>
      <p:ext uri="{BB962C8B-B14F-4D97-AF65-F5344CB8AC3E}">
        <p14:creationId xmlns:p14="http://schemas.microsoft.com/office/powerpoint/2010/main" val="41674161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expression</a:t>
            </a:r>
            <a:r>
              <a:rPr lang="en-US" baseline="0" dirty="0" smtClean="0"/>
              <a:t> of totality is “every living thing” which appears in Genesis 6:19 where “every living thing of all flesh” is to be brought into the ark by pairs. / This includes birds, animals, and creeping things.  / Here again </a:t>
            </a:r>
            <a:r>
              <a:rPr lang="en-US" i="1" baseline="0" dirty="0" smtClean="0"/>
              <a:t>kol</a:t>
            </a:r>
            <a:r>
              <a:rPr lang="en-US" baseline="0" dirty="0" smtClean="0"/>
              <a:t> is followed by a determinate noun which indicates that </a:t>
            </a:r>
            <a:r>
              <a:rPr lang="en-US" i="1" baseline="0" dirty="0" smtClean="0"/>
              <a:t>kol</a:t>
            </a:r>
            <a:r>
              <a:rPr lang="en-US" baseline="0" dirty="0" smtClean="0"/>
              <a:t> has the meaning of totality and entirety.  </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40</a:t>
            </a:fld>
            <a:endParaRPr lang="en-US"/>
          </a:p>
        </p:txBody>
      </p:sp>
    </p:spTree>
    <p:extLst>
      <p:ext uri="{BB962C8B-B14F-4D97-AF65-F5344CB8AC3E}">
        <p14:creationId xmlns:p14="http://schemas.microsoft.com/office/powerpoint/2010/main" val="1242513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verse expresses the same threefold division of creatures but also includes man.   / However the Hebrew phrase translated every living thing is different.  Instead of this phrase from Genesis 6:19…</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41</a:t>
            </a:fld>
            <a:endParaRPr lang="en-US"/>
          </a:p>
        </p:txBody>
      </p:sp>
    </p:spTree>
    <p:extLst>
      <p:ext uri="{BB962C8B-B14F-4D97-AF65-F5344CB8AC3E}">
        <p14:creationId xmlns:p14="http://schemas.microsoft.com/office/powerpoint/2010/main" val="26900469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word</a:t>
            </a:r>
            <a:r>
              <a:rPr lang="en-US" baseline="0" dirty="0" smtClean="0"/>
              <a:t> means existence, living being, or what is living.  / Since </a:t>
            </a:r>
            <a:r>
              <a:rPr lang="en-US" i="1" baseline="0" dirty="0" err="1" smtClean="0"/>
              <a:t>kol</a:t>
            </a:r>
            <a:r>
              <a:rPr lang="en-US" baseline="0" dirty="0" smtClean="0"/>
              <a:t> comes before the determinative noun, the idea expressed is that God blotted out “all existence” in their entirety of what was living of living beings from the face of the whole earth with the flood waters.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42</a:t>
            </a:fld>
            <a:endParaRPr lang="en-US"/>
          </a:p>
        </p:txBody>
      </p:sp>
    </p:spTree>
    <p:extLst>
      <p:ext uri="{BB962C8B-B14F-4D97-AF65-F5344CB8AC3E}">
        <p14:creationId xmlns:p14="http://schemas.microsoft.com/office/powerpoint/2010/main" val="2356895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“There is hardly any stronger way in the Hebrew to emphasize total destruction of “all existence” of human and animal life on earth than the way it has been expressed.  The writer of the Genesis flood story employed terminology, formulae, and syntactical structures of the type that could not be more emphatic and explicit in expressing his concept of a universal, world-wide flood.”</a:t>
            </a:r>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43</a:t>
            </a:fld>
            <a:endParaRPr lang="en-US"/>
          </a:p>
        </p:txBody>
      </p:sp>
    </p:spTree>
    <p:extLst>
      <p:ext uri="{BB962C8B-B14F-4D97-AF65-F5344CB8AC3E}">
        <p14:creationId xmlns:p14="http://schemas.microsoft.com/office/powerpoint/2010/main" val="4036457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Hasel discusses one final phrase, which is found in Genesis 7:19.  / The phrase “unde</a:t>
            </a:r>
            <a:r>
              <a:rPr lang="en-US" baseline="0" dirty="0" smtClean="0"/>
              <a:t>r the whole heaven” presents a serious challenge to the local flood theory.</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44</a:t>
            </a:fld>
            <a:endParaRPr lang="en-US"/>
          </a:p>
        </p:txBody>
      </p:sp>
    </p:spTree>
    <p:extLst>
      <p:ext uri="{BB962C8B-B14F-4D97-AF65-F5344CB8AC3E}">
        <p14:creationId xmlns:p14="http://schemas.microsoft.com/office/powerpoint/2010/main" val="2410435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Scholars acknowledge that if</a:t>
            </a:r>
            <a:r>
              <a:rPr lang="en-US" baseline="0" dirty="0" smtClean="0"/>
              <a:t> the water covered ‘all the high hills under the whole heaven,’ this would clearly indicate the universality of the flood.  / Not only does this verse assert it, but proves it by giving the exact height of the waters above the highest mountains.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45</a:t>
            </a:fld>
            <a:endParaRPr lang="en-US"/>
          </a:p>
        </p:txBody>
      </p:sp>
    </p:spTree>
    <p:extLst>
      <p:ext uri="{BB962C8B-B14F-4D97-AF65-F5344CB8AC3E}">
        <p14:creationId xmlns:p14="http://schemas.microsoft.com/office/powerpoint/2010/main" val="2618404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Hasel</a:t>
            </a:r>
            <a:r>
              <a:rPr lang="en-US" baseline="0" dirty="0" smtClean="0"/>
              <a:t> points out that most supporters of the local flood theory do not discuss this phrase at all, / but those that do point out that the Hebrew word for heaven can simply mean sky.   </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46</a:t>
            </a:fld>
            <a:endParaRPr lang="en-US"/>
          </a:p>
        </p:txBody>
      </p:sp>
    </p:spTree>
    <p:extLst>
      <p:ext uri="{BB962C8B-B14F-4D97-AF65-F5344CB8AC3E}">
        <p14:creationId xmlns:p14="http://schemas.microsoft.com/office/powerpoint/2010/main" val="278796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example of this is 1 Kings 18:45, which says that the heavens grew black with clouds and wind, and there was a great rain.  / The context clearly indicates this limited meaning.  / The context of the reference to heaven in Genesis 7:19 is entirely different, however.  And so is the syntax.  / In Kings, the noun translated heavens appears by itself, / but in Genesis, it has both the word </a:t>
            </a:r>
            <a:r>
              <a:rPr lang="en-US" i="1" baseline="0" dirty="0" err="1" smtClean="0"/>
              <a:t>kol</a:t>
            </a:r>
            <a:r>
              <a:rPr lang="en-US" baseline="0" dirty="0" smtClean="0"/>
              <a:t> and the article along with the word for heavens.  As we have seen multiple times already, / this syntactical relationship expresses totality and entirety.</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47</a:t>
            </a:fld>
            <a:endParaRPr lang="en-US"/>
          </a:p>
        </p:txBody>
      </p:sp>
    </p:spTree>
    <p:extLst>
      <p:ext uri="{BB962C8B-B14F-4D97-AF65-F5344CB8AC3E}">
        <p14:creationId xmlns:p14="http://schemas.microsoft.com/office/powerpoint/2010/main" val="1786655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Hasel responds briefly to a couple of other possible objections.</a:t>
            </a:r>
            <a:r>
              <a:rPr lang="en-US" baseline="0" dirty="0" smtClean="0"/>
              <a:t>  / To the idea that the rarified atmosphere would render all but a few creatures insensible in a very few moments for lack of oxygen, / he says “all such concerns are misplaced, for it is an elementary fact that atmospheric pressure depends on elevation relative to sea level.”  / On the other hand, he points out that there is no Biblical evidence for Mt. Everest or other high mountains to have existed at the time of the flood and consequently it is not necessary to assert that the waters mounted to a depth of six miles.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48</a:t>
            </a:fld>
            <a:endParaRPr lang="en-US"/>
          </a:p>
        </p:txBody>
      </p:sp>
    </p:spTree>
    <p:extLst>
      <p:ext uri="{BB962C8B-B14F-4D97-AF65-F5344CB8AC3E}">
        <p14:creationId xmlns:p14="http://schemas.microsoft.com/office/powerpoint/2010/main" val="1007239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Genesis flood narrative provides ample evidence of being an account which is to be understood as a historical narrative in prose style.  / It expects to be taken literally.  / There is a consistent and overwhelming amount of terminology and formulae such as the frequent usages of “earth” and “all the</a:t>
            </a:r>
            <a:r>
              <a:rPr lang="en-US" sz="1200" baseline="0" dirty="0" smtClean="0"/>
              <a:t> earth,” the face of the ground, the dry land, all flesh, and under the whole heaven, which on the basis of context and syntax has uniformly indicated that the flood story wants to be understood in a universal sense.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49</a:t>
            </a:fld>
            <a:endParaRPr lang="en-US"/>
          </a:p>
        </p:txBody>
      </p:sp>
    </p:spTree>
    <p:extLst>
      <p:ext uri="{BB962C8B-B14F-4D97-AF65-F5344CB8AC3E}">
        <p14:creationId xmlns:p14="http://schemas.microsoft.com/office/powerpoint/2010/main" val="93659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schools of interpretation handle that</a:t>
            </a:r>
            <a:r>
              <a:rPr lang="en-US" baseline="0" dirty="0" smtClean="0"/>
              <a:t> conclusion differently.  One school of interpretation gives priority to internal considerations—in other words to the obvious intent of the author based on evidence found in the biblical text itself.  This means they accept what the Bible says—/ in this case, that the flood was world-wide.  This has been the traditional interpretation.  / But when external considerations are given priority over the author’s obvious intent, a different conclusion is reached.  In this case, external evidence from the natural sciences—heavily influenced by uniformitarianism and evolution—have been given priority over the internal textual evidence.  / In an attempt to resolve the inevitable conflict, the biblical narrative has been reinterpreted, and it is concluded that the flood must have been local.</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a:t>
            </a:fld>
            <a:endParaRPr lang="en-US"/>
          </a:p>
        </p:txBody>
      </p:sp>
    </p:spTree>
    <p:extLst>
      <p:ext uri="{BB962C8B-B14F-4D97-AF65-F5344CB8AC3E}">
        <p14:creationId xmlns:p14="http://schemas.microsoft.com/office/powerpoint/2010/main" val="2874996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The waters destroyed all human and animal plus bird life on the entire land mass of the globe. / To read it otherwise means to force a meaning on the carefully written and specific syntactical constructions of the original language which the text itself rejects</a:t>
            </a:r>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50</a:t>
            </a:fld>
            <a:endParaRPr lang="en-US"/>
          </a:p>
        </p:txBody>
      </p:sp>
    </p:spTree>
    <p:extLst>
      <p:ext uri="{BB962C8B-B14F-4D97-AF65-F5344CB8AC3E}">
        <p14:creationId xmlns:p14="http://schemas.microsoft.com/office/powerpoint/2010/main" val="32868030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universal emphasis with its picture of a world-wide flood finds additional supports from other considerations as well.</a:t>
            </a:r>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51</a:t>
            </a:fld>
            <a:endParaRPr lang="en-US"/>
          </a:p>
        </p:txBody>
      </p:sp>
    </p:spTree>
    <p:extLst>
      <p:ext uri="{BB962C8B-B14F-4D97-AF65-F5344CB8AC3E}">
        <p14:creationId xmlns:p14="http://schemas.microsoft.com/office/powerpoint/2010/main" val="321064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universality of the flood is to be inferred also from the parallelism of pre-flood</a:t>
            </a:r>
            <a:r>
              <a:rPr lang="en-US" baseline="0" dirty="0" smtClean="0"/>
              <a:t> and post-flood </a:t>
            </a:r>
            <a:r>
              <a:rPr lang="en-US" dirty="0" smtClean="0"/>
              <a:t>genealogical</a:t>
            </a:r>
            <a:r>
              <a:rPr lang="en-US" baseline="0" dirty="0" smtClean="0"/>
              <a:t> lines. / The whole antediluvian world is populated from the offspring of Adam, namely Cain and Seth. / As Adam is, in the Bible’s view, the father of pre-flood man, / so Noah is the father of post-flood man.  As from Adam’s sons the whole world was populated, / so from Noah’s sons the entire earth is once more populated.  This is the clear claim of the postdiluvian genealogical list called the Table of Nations of Genesis 10.  / These nations  were spread across the entire globe from the Tower of Babel.</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52</a:t>
            </a:fld>
            <a:endParaRPr lang="en-US"/>
          </a:p>
        </p:txBody>
      </p:sp>
    </p:spTree>
    <p:extLst>
      <p:ext uri="{BB962C8B-B14F-4D97-AF65-F5344CB8AC3E}">
        <p14:creationId xmlns:p14="http://schemas.microsoft.com/office/powerpoint/2010/main" val="11585051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the frequent allusions in terminology and thought to the creation story already mentioned, another important aspect indicating the universality of the flood concerns the blessing. / After man had been created as male and female, as the pinnacle of creation, God bestows His divine blessing upon him by saying, “Be fruitful and multiply</a:t>
            </a:r>
            <a:r>
              <a:rPr lang="en-US" baseline="0" dirty="0" smtClean="0"/>
              <a:t> and fill the earth.”  / On the basis of this charge the antediluvian world is populated with human beings.  / These very words are spoken also to the survivors of the flood, and the postdiluvian world is populated anew.  / Man receives the same divine blessing after creation and after the flood.  With both there is a new beginning.  In this example of blessing we note again that the focus of the first eleven chapters of Genesis including the flood story is the entire world in its global dimension and not a limited geographical area.</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53</a:t>
            </a:fld>
            <a:endParaRPr lang="en-US"/>
          </a:p>
        </p:txBody>
      </p:sp>
    </p:spTree>
    <p:extLst>
      <p:ext uri="{BB962C8B-B14F-4D97-AF65-F5344CB8AC3E}">
        <p14:creationId xmlns:p14="http://schemas.microsoft.com/office/powerpoint/2010/main" val="11771646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making a covenant</a:t>
            </a:r>
            <a:r>
              <a:rPr lang="en-US" sz="1200" baseline="0" dirty="0" smtClean="0"/>
              <a:t> with Noah and every other living creature, </a:t>
            </a:r>
            <a:r>
              <a:rPr lang="en-US" sz="1200" dirty="0" smtClean="0"/>
              <a:t>God pledges unconditionally that “never again shall all flesh be cut off by the waters of the flood.” / Not only is the covenant</a:t>
            </a:r>
            <a:r>
              <a:rPr lang="en-US" sz="1200" baseline="0" dirty="0" smtClean="0"/>
              <a:t> itself of a universal nature, / but the covenant sign in the form of the rainbow is universal.  / It is a world-wide witness to the world-wide flood and a world-wide witness / to God’s promise that “the waters shall never again become a flood to destroy all flesh. “ If there had been a limited flood, a limited covenant and covenant sign would have been sufficient.  The universality of both the covenant and the rainbow witnesses to the universality of the flood.</a:t>
            </a:r>
            <a:endParaRPr lang="en-US" sz="1200"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t>54</a:t>
            </a:fld>
            <a:endParaRPr lang="en-US"/>
          </a:p>
        </p:txBody>
      </p:sp>
    </p:spTree>
    <p:extLst>
      <p:ext uri="{BB962C8B-B14F-4D97-AF65-F5344CB8AC3E}">
        <p14:creationId xmlns:p14="http://schemas.microsoft.com/office/powerpoint/2010/main" val="9381788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investigation of these</a:t>
            </a:r>
            <a:r>
              <a:rPr lang="en-US" baseline="0" dirty="0" smtClean="0"/>
              <a:t> terms and phrases has consistently shown that this is universalistic language pointing to a  flood of global scope.  / Indeed, the writer of the Genesis flood story had no means at his disposal to make this more explicit than he actually did.  Context and syntax uniformly indicated / that the writer wished to convey the picture of a world-wide flood which covered the entire antediluvian land </a:t>
            </a:r>
            <a:r>
              <a:rPr lang="en-US" baseline="0" smtClean="0"/>
              <a:t>masses and </a:t>
            </a:r>
            <a:r>
              <a:rPr lang="en-US" baseline="0" dirty="0" smtClean="0"/>
              <a:t>destroyed all human, animal and bird life that existed on them</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55</a:t>
            </a:fld>
            <a:endParaRPr lang="en-US"/>
          </a:p>
        </p:txBody>
      </p:sp>
    </p:spTree>
    <p:extLst>
      <p:ext uri="{BB962C8B-B14F-4D97-AF65-F5344CB8AC3E}">
        <p14:creationId xmlns:p14="http://schemas.microsoft.com/office/powerpoint/2010/main" val="31369526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supports for the universal concept of the flood offered themselves</a:t>
            </a:r>
            <a:r>
              <a:rPr lang="en-US" baseline="0" dirty="0" smtClean="0"/>
              <a:t> in the parallel pre-flood and post-flood genealogies, / parallel blessings spoken by God at creation and after the flood, / and the universal covenant and covenant sign.</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784017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Hasel concludes this article by referring to the typological analogy of a world-wide flood in 2 Peter.  His inspired words build on the world-wide destruction of the antediluvian</a:t>
            </a:r>
            <a:r>
              <a:rPr lang="en-US" baseline="0" dirty="0" smtClean="0"/>
              <a:t> world by water.   / The next universal destruction of the world will be by fire. </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6411515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world that then existed was deluged with water and perished.  But by the same word the heavens and the earth that now exist have been stored up for fire, being kept until the day of judgment and destruction of ungodly men.” / God will again interrupt the steady rhythm of the world; He will again carry out what He has foretold.</a:t>
            </a:r>
          </a:p>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0617386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16010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other words, in one school, s</a:t>
            </a:r>
            <a:r>
              <a:rPr lang="en-US" baseline="0" dirty="0" smtClean="0"/>
              <a:t>cripture is not allowed to influence the interpretation of evidence from nature.  / Instead, priority is given to external evidence / and the biblical account of the flood is reinterpreted.   / In the other school, scripture is given priority, / and interpretations of natural data are sought that are consistent with Biblical creationism and catastrophism.</a:t>
            </a:r>
            <a:endParaRPr lang="en-US" dirty="0" smtClean="0"/>
          </a:p>
        </p:txBody>
      </p:sp>
      <p:sp>
        <p:nvSpPr>
          <p:cNvPr id="4" name="Slide Number Placeholder 3"/>
          <p:cNvSpPr>
            <a:spLocks noGrp="1"/>
          </p:cNvSpPr>
          <p:nvPr>
            <p:ph type="sldNum" sz="quarter" idx="10"/>
          </p:nvPr>
        </p:nvSpPr>
        <p:spPr/>
        <p:txBody>
          <a:bodyPr/>
          <a:lstStyle/>
          <a:p>
            <a:fld id="{B587B9B5-DEA3-4A2E-90E3-E78B9F5F5803}" type="slidenum">
              <a:rPr lang="en-US" smtClean="0"/>
              <a:t>6</a:t>
            </a:fld>
            <a:endParaRPr lang="en-US"/>
          </a:p>
        </p:txBody>
      </p:sp>
    </p:spTree>
    <p:extLst>
      <p:ext uri="{BB962C8B-B14F-4D97-AF65-F5344CB8AC3E}">
        <p14:creationId xmlns:p14="http://schemas.microsoft.com/office/powerpoint/2010/main" val="30716686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6508351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2088412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0704013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08658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explaining the two different schools of interpretation, Dr.</a:t>
            </a:r>
            <a:r>
              <a:rPr lang="en-US" baseline="0" dirty="0" smtClean="0"/>
              <a:t> Hasel states that his investigation is carried out from the point of view that gives priority to the internal considerations found in the text itself.  / It seeks to determine </a:t>
            </a:r>
            <a:r>
              <a:rPr lang="en-US" b="1" baseline="0" dirty="0" smtClean="0"/>
              <a:t>on the basis of the witness of the Bible </a:t>
            </a:r>
            <a:r>
              <a:rPr lang="en-US" baseline="0" dirty="0" smtClean="0"/>
              <a:t>whether or not the flood is depicted as a worldwide catastrophe or whether it is of limited geographical extent.</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7</a:t>
            </a:fld>
            <a:endParaRPr lang="en-US"/>
          </a:p>
        </p:txBody>
      </p:sp>
    </p:spTree>
    <p:extLst>
      <p:ext uri="{BB962C8B-B14F-4D97-AF65-F5344CB8AC3E}">
        <p14:creationId xmlns:p14="http://schemas.microsoft.com/office/powerpoint/2010/main" val="2772848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kinds of evidence</a:t>
            </a:r>
            <a:r>
              <a:rPr lang="en-US" baseline="0" dirty="0" smtClean="0"/>
              <a:t> from Scripture are considered:  terminology from the biblical account of the flood and insights about how the Flood fits into the history of beginnings.</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8</a:t>
            </a:fld>
            <a:endParaRPr lang="en-US"/>
          </a:p>
        </p:txBody>
      </p:sp>
    </p:spTree>
    <p:extLst>
      <p:ext uri="{BB962C8B-B14F-4D97-AF65-F5344CB8AC3E}">
        <p14:creationId xmlns:p14="http://schemas.microsoft.com/office/powerpoint/2010/main" val="223189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Hebrew word for earth appears by itself or in phrases a total of 46 times in the flood story.  / It is recognized that the term “earth” gives the flood narrative a universal outlook.</a:t>
            </a:r>
            <a:endParaRPr lang="en-US" dirty="0"/>
          </a:p>
        </p:txBody>
      </p:sp>
      <p:sp>
        <p:nvSpPr>
          <p:cNvPr id="4" name="Slide Number Placeholder 3"/>
          <p:cNvSpPr>
            <a:spLocks noGrp="1"/>
          </p:cNvSpPr>
          <p:nvPr>
            <p:ph type="sldNum" sz="quarter" idx="10"/>
          </p:nvPr>
        </p:nvSpPr>
        <p:spPr/>
        <p:txBody>
          <a:bodyPr/>
          <a:lstStyle/>
          <a:p>
            <a:fld id="{B587B9B5-DEA3-4A2E-90E3-E78B9F5F5803}" type="slidenum">
              <a:rPr lang="en-US" smtClean="0"/>
              <a:t>9</a:t>
            </a:fld>
            <a:endParaRPr lang="en-US"/>
          </a:p>
        </p:txBody>
      </p:sp>
    </p:spTree>
    <p:extLst>
      <p:ext uri="{BB962C8B-B14F-4D97-AF65-F5344CB8AC3E}">
        <p14:creationId xmlns:p14="http://schemas.microsoft.com/office/powerpoint/2010/main" val="3344421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2A96AE7-8995-47B7-B2A0-882B80906881}" type="datetimeFigureOut">
              <a:rPr lang="en-US" smtClean="0"/>
              <a:t>11/7/2016</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8510A62-A399-422B-9687-8204F0E378D6}" type="slidenum">
              <a:rPr lang="en-US" smtClean="0"/>
              <a:t>‹#›</a:t>
            </a:fld>
            <a:endParaRPr lang="en-US"/>
          </a:p>
        </p:txBody>
      </p:sp>
    </p:spTree>
    <p:extLst>
      <p:ext uri="{BB962C8B-B14F-4D97-AF65-F5344CB8AC3E}">
        <p14:creationId xmlns:p14="http://schemas.microsoft.com/office/powerpoint/2010/main" val="34440636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A96AE7-8995-47B7-B2A0-882B8090688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10A62-A399-422B-9687-8204F0E378D6}" type="slidenum">
              <a:rPr lang="en-US" smtClean="0"/>
              <a:t>‹#›</a:t>
            </a:fld>
            <a:endParaRPr lang="en-US"/>
          </a:p>
        </p:txBody>
      </p:sp>
    </p:spTree>
    <p:extLst>
      <p:ext uri="{BB962C8B-B14F-4D97-AF65-F5344CB8AC3E}">
        <p14:creationId xmlns:p14="http://schemas.microsoft.com/office/powerpoint/2010/main" val="72111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A96AE7-8995-47B7-B2A0-882B8090688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10A62-A399-422B-9687-8204F0E378D6}" type="slidenum">
              <a:rPr lang="en-US" smtClean="0"/>
              <a:t>‹#›</a:t>
            </a:fld>
            <a:endParaRPr lang="en-US"/>
          </a:p>
        </p:txBody>
      </p:sp>
    </p:spTree>
    <p:extLst>
      <p:ext uri="{BB962C8B-B14F-4D97-AF65-F5344CB8AC3E}">
        <p14:creationId xmlns:p14="http://schemas.microsoft.com/office/powerpoint/2010/main" val="319539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11/7/2016</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6888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11/7/2016</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81748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11/7/2016</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00337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11/7/2016</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947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11/7/2016</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644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11/7/2016</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8821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11/7/2016</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1506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11/7/2016</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298745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A96AE7-8995-47B7-B2A0-882B80906881}"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10A62-A399-422B-9687-8204F0E378D6}" type="slidenum">
              <a:rPr lang="en-US" smtClean="0"/>
              <a:t>‹#›</a:t>
            </a:fld>
            <a:endParaRPr lang="en-US"/>
          </a:p>
        </p:txBody>
      </p:sp>
    </p:spTree>
    <p:extLst>
      <p:ext uri="{BB962C8B-B14F-4D97-AF65-F5344CB8AC3E}">
        <p14:creationId xmlns:p14="http://schemas.microsoft.com/office/powerpoint/2010/main" val="4018788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11/7/2016</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400128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11/7/2016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5654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11/7/2016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18668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2A96AE7-8995-47B7-B2A0-882B80906881}" type="datetimeFigureOut">
              <a:rPr lang="en-US" smtClean="0"/>
              <a:t>11/7/2016</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68510A62-A399-422B-9687-8204F0E378D6}" type="slidenum">
              <a:rPr lang="en-US" smtClean="0"/>
              <a:t>‹#›</a:t>
            </a:fld>
            <a:endParaRPr lang="en-US"/>
          </a:p>
        </p:txBody>
      </p:sp>
    </p:spTree>
    <p:extLst>
      <p:ext uri="{BB962C8B-B14F-4D97-AF65-F5344CB8AC3E}">
        <p14:creationId xmlns:p14="http://schemas.microsoft.com/office/powerpoint/2010/main" val="17296620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A96AE7-8995-47B7-B2A0-882B80906881}"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10A62-A399-422B-9687-8204F0E378D6}" type="slidenum">
              <a:rPr lang="en-US" smtClean="0"/>
              <a:t>‹#›</a:t>
            </a:fld>
            <a:endParaRPr lang="en-US"/>
          </a:p>
        </p:txBody>
      </p:sp>
    </p:spTree>
    <p:extLst>
      <p:ext uri="{BB962C8B-B14F-4D97-AF65-F5344CB8AC3E}">
        <p14:creationId xmlns:p14="http://schemas.microsoft.com/office/powerpoint/2010/main" val="104160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A96AE7-8995-47B7-B2A0-882B80906881}"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10A62-A399-422B-9687-8204F0E378D6}" type="slidenum">
              <a:rPr lang="en-US" smtClean="0"/>
              <a:t>‹#›</a:t>
            </a:fld>
            <a:endParaRPr lang="en-US"/>
          </a:p>
        </p:txBody>
      </p:sp>
    </p:spTree>
    <p:extLst>
      <p:ext uri="{BB962C8B-B14F-4D97-AF65-F5344CB8AC3E}">
        <p14:creationId xmlns:p14="http://schemas.microsoft.com/office/powerpoint/2010/main" val="56843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A96AE7-8995-47B7-B2A0-882B80906881}"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10A62-A399-422B-9687-8204F0E378D6}" type="slidenum">
              <a:rPr lang="en-US" smtClean="0"/>
              <a:t>‹#›</a:t>
            </a:fld>
            <a:endParaRPr lang="en-US"/>
          </a:p>
        </p:txBody>
      </p:sp>
    </p:spTree>
    <p:extLst>
      <p:ext uri="{BB962C8B-B14F-4D97-AF65-F5344CB8AC3E}">
        <p14:creationId xmlns:p14="http://schemas.microsoft.com/office/powerpoint/2010/main" val="71075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96AE7-8995-47B7-B2A0-882B80906881}"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10A62-A399-422B-9687-8204F0E378D6}" type="slidenum">
              <a:rPr lang="en-US" smtClean="0"/>
              <a:t>‹#›</a:t>
            </a:fld>
            <a:endParaRPr lang="en-US"/>
          </a:p>
        </p:txBody>
      </p:sp>
    </p:spTree>
    <p:extLst>
      <p:ext uri="{BB962C8B-B14F-4D97-AF65-F5344CB8AC3E}">
        <p14:creationId xmlns:p14="http://schemas.microsoft.com/office/powerpoint/2010/main" val="127631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2A96AE7-8995-47B7-B2A0-882B80906881}" type="datetimeFigureOut">
              <a:rPr lang="en-US" smtClean="0"/>
              <a:t>11/7/2016</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8510A62-A399-422B-9687-8204F0E378D6}"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986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2A96AE7-8995-47B7-B2A0-882B80906881}" type="datetimeFigureOut">
              <a:rPr lang="en-US" smtClean="0"/>
              <a:t>11/7/2016</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8510A62-A399-422B-9687-8204F0E378D6}"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505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2A96AE7-8995-47B7-B2A0-882B80906881}" type="datetimeFigureOut">
              <a:rPr lang="en-US" smtClean="0"/>
              <a:t>11/7/2016</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8510A62-A399-422B-9687-8204F0E378D6}" type="slidenum">
              <a:rPr lang="en-US" smtClean="0"/>
              <a:t>‹#›</a:t>
            </a:fld>
            <a:endParaRPr lang="en-US"/>
          </a:p>
        </p:txBody>
      </p:sp>
    </p:spTree>
    <p:extLst>
      <p:ext uri="{BB962C8B-B14F-4D97-AF65-F5344CB8AC3E}">
        <p14:creationId xmlns:p14="http://schemas.microsoft.com/office/powerpoint/2010/main" val="1453235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11/7/2016</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76752115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9lRZYkhRlDU/USx-uJHZJRI/AAAAAAAAG44/ympGwUNNHW4/s1600/vippasstothespiritworld.blogspot_com.jpg"/>
          <p:cNvPicPr>
            <a:picLocks noChangeAspect="1" noChangeArrowheads="1"/>
          </p:cNvPicPr>
          <p:nvPr/>
        </p:nvPicPr>
        <p:blipFill rotWithShape="1">
          <a:blip r:embed="rId3">
            <a:extLst>
              <a:ext uri="{28A0092B-C50C-407E-A947-70E740481C1C}">
                <a14:useLocalDpi xmlns:a14="http://schemas.microsoft.com/office/drawing/2010/main" val="0"/>
              </a:ext>
            </a:extLst>
          </a:blip>
          <a:srcRect t="5264"/>
          <a:stretch/>
        </p:blipFill>
        <p:spPr bwMode="auto">
          <a:xfrm>
            <a:off x="3128732" y="642594"/>
            <a:ext cx="8391885" cy="5511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9051" y="638754"/>
            <a:ext cx="2360140" cy="1569660"/>
          </a:xfrm>
          <a:prstGeom prst="rect">
            <a:avLst/>
          </a:prstGeom>
          <a:noFill/>
        </p:spPr>
        <p:txBody>
          <a:bodyPr wrap="square" rtlCol="0">
            <a:spAutoFit/>
          </a:bodyPr>
          <a:lstStyle/>
          <a:p>
            <a:pPr algn="r"/>
            <a:r>
              <a:rPr lang="en-US" sz="2000" dirty="0" smtClean="0"/>
              <a:t>The Biblical View of the Extent of the Flood</a:t>
            </a:r>
          </a:p>
          <a:p>
            <a:endParaRPr lang="en-US" sz="800" dirty="0"/>
          </a:p>
          <a:p>
            <a:pPr algn="r"/>
            <a:r>
              <a:rPr lang="en-US" sz="1600" dirty="0" smtClean="0"/>
              <a:t>By Gerhard F. Hasel</a:t>
            </a:r>
          </a:p>
          <a:p>
            <a:pPr algn="r"/>
            <a:r>
              <a:rPr lang="en-US" sz="1200" dirty="0" smtClean="0"/>
              <a:t>Origins 2(2): 77-95 (1975)</a:t>
            </a:r>
            <a:endParaRPr lang="en-US" sz="1200" dirty="0"/>
          </a:p>
        </p:txBody>
      </p:sp>
      <p:sp>
        <p:nvSpPr>
          <p:cNvPr id="2" name="Rectangle 1"/>
          <p:cNvSpPr/>
          <p:nvPr/>
        </p:nvSpPr>
        <p:spPr>
          <a:xfrm>
            <a:off x="247135" y="247135"/>
            <a:ext cx="11701849" cy="63637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536" y="2399114"/>
            <a:ext cx="2012825" cy="2934729"/>
          </a:xfrm>
          <a:prstGeom prst="rect">
            <a:avLst/>
          </a:prstGeom>
        </p:spPr>
      </p:pic>
      <p:sp>
        <p:nvSpPr>
          <p:cNvPr id="7" name="TextBox 6"/>
          <p:cNvSpPr txBox="1"/>
          <p:nvPr/>
        </p:nvSpPr>
        <p:spPr>
          <a:xfrm>
            <a:off x="394138" y="5502157"/>
            <a:ext cx="2565053" cy="646331"/>
          </a:xfrm>
          <a:prstGeom prst="rect">
            <a:avLst/>
          </a:prstGeom>
          <a:noFill/>
        </p:spPr>
        <p:txBody>
          <a:bodyPr wrap="square" rtlCol="0">
            <a:spAutoFit/>
          </a:bodyPr>
          <a:lstStyle/>
          <a:p>
            <a:pPr algn="r"/>
            <a:r>
              <a:rPr lang="en-US" dirty="0" smtClean="0"/>
              <a:t>Was the flood a local or world-wide event?</a:t>
            </a:r>
            <a:endParaRPr lang="en-US" dirty="0"/>
          </a:p>
        </p:txBody>
      </p:sp>
    </p:spTree>
    <p:extLst>
      <p:ext uri="{BB962C8B-B14F-4D97-AF65-F5344CB8AC3E}">
        <p14:creationId xmlns:p14="http://schemas.microsoft.com/office/powerpoint/2010/main" val="3932548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Challenge from Supporters of Local </a:t>
            </a:r>
            <a:r>
              <a:rPr lang="en-US" dirty="0"/>
              <a:t>F</a:t>
            </a:r>
            <a:r>
              <a:rPr lang="en-US" dirty="0" smtClean="0"/>
              <a:t>lood </a:t>
            </a:r>
            <a:r>
              <a:rPr lang="en-US" dirty="0"/>
              <a:t>T</a:t>
            </a:r>
            <a:r>
              <a:rPr lang="en-US" dirty="0" smtClean="0"/>
              <a:t>heory</a:t>
            </a:r>
            <a:endParaRPr lang="en-US" dirty="0"/>
          </a:p>
        </p:txBody>
      </p:sp>
      <p:sp>
        <p:nvSpPr>
          <p:cNvPr id="3" name="Content Placeholder 2"/>
          <p:cNvSpPr>
            <a:spLocks noGrp="1"/>
          </p:cNvSpPr>
          <p:nvPr>
            <p:ph idx="1"/>
          </p:nvPr>
        </p:nvSpPr>
        <p:spPr>
          <a:xfrm>
            <a:off x="4077734" y="2103120"/>
            <a:ext cx="7442886" cy="4048674"/>
          </a:xfrm>
        </p:spPr>
        <p:txBody>
          <a:bodyPr>
            <a:normAutofit/>
          </a:bodyPr>
          <a:lstStyle/>
          <a:p>
            <a:pPr marL="0" indent="0">
              <a:buNone/>
            </a:pPr>
            <a:r>
              <a:rPr lang="en-US" sz="2400" i="1" dirty="0" err="1" smtClean="0"/>
              <a:t>Eres</a:t>
            </a:r>
            <a:r>
              <a:rPr lang="en-US" sz="2400" dirty="0" smtClean="0"/>
              <a:t> can also mean:</a:t>
            </a:r>
          </a:p>
          <a:p>
            <a:pPr marL="0" indent="0">
              <a:buNone/>
            </a:pPr>
            <a:endParaRPr lang="en-US" sz="2400" dirty="0" smtClean="0"/>
          </a:p>
          <a:p>
            <a:r>
              <a:rPr lang="en-US" sz="2400" b="1" dirty="0" smtClean="0"/>
              <a:t>Land </a:t>
            </a:r>
            <a:r>
              <a:rPr lang="en-US" sz="2400" dirty="0" smtClean="0"/>
              <a:t>(geographical and political limitations)</a:t>
            </a:r>
          </a:p>
          <a:p>
            <a:endParaRPr lang="en-US" sz="2400" dirty="0"/>
          </a:p>
          <a:p>
            <a:r>
              <a:rPr lang="en-US" sz="2400" b="1" dirty="0" smtClean="0"/>
              <a:t>Ground</a:t>
            </a:r>
            <a:r>
              <a:rPr lang="en-US" sz="2400" dirty="0" smtClean="0"/>
              <a:t> (physical sense—ground we walk on)</a:t>
            </a:r>
          </a:p>
          <a:p>
            <a:pPr lvl="2"/>
            <a:r>
              <a:rPr lang="en-US" sz="2000" dirty="0" smtClean="0"/>
              <a:t>Too narrow for local flood theory?</a:t>
            </a:r>
            <a:endParaRPr lang="en-US" sz="2000" dirty="0"/>
          </a:p>
          <a:p>
            <a:r>
              <a:rPr lang="en-US" sz="2400" b="1" dirty="0" smtClean="0"/>
              <a:t>Dry land </a:t>
            </a:r>
            <a:r>
              <a:rPr lang="en-US" sz="2400" dirty="0" smtClean="0"/>
              <a:t>(in contrast to water)</a:t>
            </a:r>
          </a:p>
          <a:p>
            <a:pPr lvl="2"/>
            <a:r>
              <a:rPr lang="en-US" sz="2000" dirty="0" smtClean="0"/>
              <a:t>Too broad for local flood theory?</a:t>
            </a:r>
            <a:endParaRPr lang="en-US" sz="20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solidFill>
                  <a:srgbClr val="FFFF00"/>
                </a:solidFill>
              </a:rPr>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1549443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up)">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up)">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3776" y="2103120"/>
            <a:ext cx="7442886" cy="4048674"/>
          </a:xfrm>
        </p:spPr>
        <p:txBody>
          <a:bodyPr>
            <a:normAutofit/>
          </a:bodyPr>
          <a:lstStyle/>
          <a:p>
            <a:pPr marL="0" indent="0">
              <a:buNone/>
            </a:pPr>
            <a:r>
              <a:rPr lang="en-US" sz="2400" dirty="0"/>
              <a:t>“The meaning [of </a:t>
            </a:r>
            <a:r>
              <a:rPr lang="en-US" sz="2400" i="1" dirty="0" err="1"/>
              <a:t>eres</a:t>
            </a:r>
            <a:r>
              <a:rPr lang="en-US" sz="2400" dirty="0"/>
              <a:t>] must be determined by the context.”  (F. A. </a:t>
            </a:r>
            <a:r>
              <a:rPr lang="en-US" sz="2400" dirty="0" err="1"/>
              <a:t>Filbey</a:t>
            </a:r>
            <a:r>
              <a:rPr lang="en-US" sz="2400" dirty="0"/>
              <a:t>)</a:t>
            </a:r>
          </a:p>
          <a:p>
            <a:pPr marL="0" indent="0">
              <a:buNone/>
            </a:pPr>
            <a:endParaRPr lang="en-US" sz="2400" dirty="0"/>
          </a:p>
          <a:p>
            <a:pPr marL="0" indent="0">
              <a:buNone/>
            </a:pPr>
            <a:endParaRPr lang="en-US" sz="2400" dirty="0" smtClean="0"/>
          </a:p>
          <a:p>
            <a:pPr marL="0" indent="0">
              <a:buNone/>
            </a:pPr>
            <a:r>
              <a:rPr lang="en-US" sz="2400" dirty="0" smtClean="0"/>
              <a:t>  </a:t>
            </a:r>
            <a:endParaRPr lang="en-US" sz="2400" dirty="0"/>
          </a:p>
        </p:txBody>
      </p:sp>
      <p:sp>
        <p:nvSpPr>
          <p:cNvPr id="7" name="Rectangle 6"/>
          <p:cNvSpPr/>
          <p:nvPr/>
        </p:nvSpPr>
        <p:spPr>
          <a:xfrm>
            <a:off x="5756727" y="3570323"/>
            <a:ext cx="3449053" cy="255069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Whole Bible</a:t>
            </a:r>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p:txBody>
      </p:sp>
      <p:sp>
        <p:nvSpPr>
          <p:cNvPr id="6" name="Rounded Rectangle 5"/>
          <p:cNvSpPr/>
          <p:nvPr/>
        </p:nvSpPr>
        <p:spPr>
          <a:xfrm>
            <a:off x="6077568" y="4242183"/>
            <a:ext cx="2807369" cy="157212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Genesis</a:t>
            </a:r>
          </a:p>
          <a:p>
            <a:endParaRPr lang="en-US" dirty="0"/>
          </a:p>
          <a:p>
            <a:endParaRPr lang="en-US" dirty="0" smtClean="0"/>
          </a:p>
          <a:p>
            <a:endParaRPr lang="en-US" dirty="0"/>
          </a:p>
          <a:p>
            <a:endParaRPr lang="en-US" dirty="0"/>
          </a:p>
        </p:txBody>
      </p:sp>
      <p:sp>
        <p:nvSpPr>
          <p:cNvPr id="2" name="Title 1"/>
          <p:cNvSpPr>
            <a:spLocks noGrp="1"/>
          </p:cNvSpPr>
          <p:nvPr>
            <p:ph type="title"/>
          </p:nvPr>
        </p:nvSpPr>
        <p:spPr>
          <a:xfrm>
            <a:off x="4077734" y="642594"/>
            <a:ext cx="7442885" cy="1371600"/>
          </a:xfrm>
        </p:spPr>
        <p:txBody>
          <a:bodyPr>
            <a:normAutofit/>
          </a:bodyPr>
          <a:lstStyle/>
          <a:p>
            <a:r>
              <a:rPr lang="en-US" dirty="0" smtClean="0"/>
              <a:t>Determined by Context</a:t>
            </a:r>
            <a:endParaRPr lang="en-US"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solidFill>
                  <a:srgbClr val="FFFF00"/>
                </a:solidFill>
              </a:rPr>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
        <p:nvSpPr>
          <p:cNvPr id="4" name="Oval 3"/>
          <p:cNvSpPr/>
          <p:nvPr/>
        </p:nvSpPr>
        <p:spPr>
          <a:xfrm>
            <a:off x="6884776" y="4620428"/>
            <a:ext cx="1828800" cy="1010652"/>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Flood</a:t>
            </a:r>
          </a:p>
          <a:p>
            <a:pPr algn="ctr"/>
            <a:r>
              <a:rPr lang="en-US" dirty="0" smtClean="0"/>
              <a:t>Narrative</a:t>
            </a:r>
            <a:endParaRPr lang="en-US" dirty="0"/>
          </a:p>
        </p:txBody>
      </p:sp>
    </p:spTree>
    <p:custDataLst>
      <p:tags r:id="rId1"/>
    </p:custDataLst>
    <p:extLst>
      <p:ext uri="{BB962C8B-B14F-4D97-AF65-F5344CB8AC3E}">
        <p14:creationId xmlns:p14="http://schemas.microsoft.com/office/powerpoint/2010/main" val="4094863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6" presetClass="entr" presetSubtype="37"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dirty="0" smtClean="0"/>
              <a:t>Determined by Context</a:t>
            </a:r>
            <a:endParaRPr lang="en-US" dirty="0"/>
          </a:p>
        </p:txBody>
      </p:sp>
      <p:sp>
        <p:nvSpPr>
          <p:cNvPr id="3" name="Content Placeholder 2"/>
          <p:cNvSpPr>
            <a:spLocks noGrp="1"/>
          </p:cNvSpPr>
          <p:nvPr>
            <p:ph idx="1"/>
          </p:nvPr>
        </p:nvSpPr>
        <p:spPr>
          <a:xfrm>
            <a:off x="4077734" y="2103120"/>
            <a:ext cx="7442886" cy="4048674"/>
          </a:xfrm>
        </p:spPr>
        <p:txBody>
          <a:bodyPr>
            <a:normAutofit/>
          </a:bodyPr>
          <a:lstStyle/>
          <a:p>
            <a:pPr marL="0" indent="0">
              <a:buNone/>
            </a:pPr>
            <a:r>
              <a:rPr lang="en-US" sz="2400" dirty="0" smtClean="0"/>
              <a:t>Grammatical and syntactical relationships</a:t>
            </a:r>
          </a:p>
          <a:p>
            <a:pPr marL="0" indent="0">
              <a:buNone/>
            </a:pPr>
            <a:endParaRPr lang="en-US" sz="2400" dirty="0"/>
          </a:p>
          <a:p>
            <a:pPr marL="0" indent="0">
              <a:buNone/>
            </a:pPr>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solidFill>
                  <a:srgbClr val="FFFF00"/>
                </a:solidFill>
              </a:rPr>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graphicFrame>
        <p:nvGraphicFramePr>
          <p:cNvPr id="4" name="Diagram 3"/>
          <p:cNvGraphicFramePr/>
          <p:nvPr>
            <p:extLst>
              <p:ext uri="{D42A27DB-BD31-4B8C-83A1-F6EECF244321}">
                <p14:modId xmlns:p14="http://schemas.microsoft.com/office/powerpoint/2010/main" val="896050484"/>
              </p:ext>
            </p:extLst>
          </p:nvPr>
        </p:nvGraphicFramePr>
        <p:xfrm>
          <a:off x="3707026" y="2103120"/>
          <a:ext cx="7600919" cy="4300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844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dirty="0" smtClean="0"/>
              <a:t>Determined by Context</a:t>
            </a:r>
            <a:endParaRPr lang="en-US"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solidFill>
                  <a:srgbClr val="FFFF00"/>
                </a:solidFill>
              </a:rPr>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endParaRPr lang="en-US" sz="1400" dirty="0"/>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pic>
        <p:nvPicPr>
          <p:cNvPr id="6" name="Picture 5"/>
          <p:cNvPicPr>
            <a:picLocks noChangeAspect="1"/>
          </p:cNvPicPr>
          <p:nvPr/>
        </p:nvPicPr>
        <p:blipFill>
          <a:blip r:embed="rId4"/>
          <a:stretch>
            <a:fillRect/>
          </a:stretch>
        </p:blipFill>
        <p:spPr>
          <a:xfrm>
            <a:off x="7525718" y="1685990"/>
            <a:ext cx="4210801" cy="2676023"/>
          </a:xfrm>
          <a:prstGeom prst="rect">
            <a:avLst/>
          </a:prstGeom>
        </p:spPr>
      </p:pic>
      <p:pic>
        <p:nvPicPr>
          <p:cNvPr id="8" name="Picture 7"/>
          <p:cNvPicPr>
            <a:picLocks noChangeAspect="1"/>
          </p:cNvPicPr>
          <p:nvPr/>
        </p:nvPicPr>
        <p:blipFill>
          <a:blip r:embed="rId5"/>
          <a:stretch>
            <a:fillRect/>
          </a:stretch>
        </p:blipFill>
        <p:spPr>
          <a:xfrm>
            <a:off x="4293634" y="1860573"/>
            <a:ext cx="3121747" cy="2326858"/>
          </a:xfrm>
          <a:prstGeom prst="rect">
            <a:avLst/>
          </a:prstGeom>
        </p:spPr>
      </p:pic>
      <p:sp>
        <p:nvSpPr>
          <p:cNvPr id="7" name="Content Placeholder 2"/>
          <p:cNvSpPr>
            <a:spLocks noGrp="1"/>
          </p:cNvSpPr>
          <p:nvPr>
            <p:ph idx="1"/>
          </p:nvPr>
        </p:nvSpPr>
        <p:spPr>
          <a:xfrm>
            <a:off x="4077734" y="4548596"/>
            <a:ext cx="7442886" cy="1727901"/>
          </a:xfrm>
        </p:spPr>
        <p:txBody>
          <a:bodyPr>
            <a:normAutofit/>
          </a:bodyPr>
          <a:lstStyle/>
          <a:p>
            <a:pPr marL="0" indent="0">
              <a:buNone/>
            </a:pPr>
            <a:r>
              <a:rPr lang="en-US" sz="2400" dirty="0" smtClean="0"/>
              <a:t>It doesn’t matter whether </a:t>
            </a:r>
            <a:r>
              <a:rPr lang="en-US" sz="2400" i="1" dirty="0" err="1" smtClean="0"/>
              <a:t>eres</a:t>
            </a:r>
            <a:r>
              <a:rPr lang="en-US" sz="2400" dirty="0" smtClean="0"/>
              <a:t> has a limited meaning more often than a universal meaning in the rest of the Bible.  What matters is what it means in the flood narrative.</a:t>
            </a:r>
            <a:endParaRPr lang="en-US" sz="2400" dirty="0"/>
          </a:p>
        </p:txBody>
      </p:sp>
    </p:spTree>
    <p:custDataLst>
      <p:tags r:id="rId1"/>
    </p:custDataLst>
    <p:extLst>
      <p:ext uri="{BB962C8B-B14F-4D97-AF65-F5344CB8AC3E}">
        <p14:creationId xmlns:p14="http://schemas.microsoft.com/office/powerpoint/2010/main" val="2206612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up)">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7" y="642594"/>
            <a:ext cx="7550731" cy="1371600"/>
          </a:xfrm>
        </p:spPr>
        <p:txBody>
          <a:bodyPr>
            <a:normAutofit/>
          </a:bodyPr>
          <a:lstStyle/>
          <a:p>
            <a:r>
              <a:rPr lang="en-US" dirty="0" smtClean="0"/>
              <a:t>Determined by Context</a:t>
            </a:r>
            <a:endParaRPr lang="en-US" dirty="0"/>
          </a:p>
        </p:txBody>
      </p:sp>
      <p:sp>
        <p:nvSpPr>
          <p:cNvPr id="4" name="Content Placeholder 3"/>
          <p:cNvSpPr>
            <a:spLocks noGrp="1"/>
          </p:cNvSpPr>
          <p:nvPr>
            <p:ph sz="half" idx="1"/>
          </p:nvPr>
        </p:nvSpPr>
        <p:spPr>
          <a:xfrm>
            <a:off x="3993109" y="2103120"/>
            <a:ext cx="3651606" cy="3749040"/>
          </a:xfrm>
        </p:spPr>
        <p:txBody>
          <a:bodyPr>
            <a:normAutofit/>
          </a:bodyPr>
          <a:lstStyle/>
          <a:p>
            <a:r>
              <a:rPr lang="en-US" sz="2000" dirty="0" smtClean="0"/>
              <a:t>“the land of Shinar” (10:10)</a:t>
            </a:r>
          </a:p>
          <a:p>
            <a:r>
              <a:rPr lang="en-US" sz="2000" dirty="0" smtClean="0"/>
              <a:t>“the whole land of Havilah” (2:11)</a:t>
            </a:r>
          </a:p>
          <a:p>
            <a:r>
              <a:rPr lang="en-US" sz="2000" dirty="0" smtClean="0"/>
              <a:t>“the whole land of Cush (2:13)</a:t>
            </a:r>
          </a:p>
          <a:p>
            <a:r>
              <a:rPr lang="en-US" sz="2000" dirty="0" smtClean="0"/>
              <a:t>“the land of Nod” (4:16)</a:t>
            </a:r>
          </a:p>
          <a:p>
            <a:r>
              <a:rPr lang="en-US" sz="2000" dirty="0" smtClean="0"/>
              <a:t>“the land of Canaan” (11:31)</a:t>
            </a:r>
            <a:endParaRPr lang="en-US" sz="20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smtClean="0"/>
              <a:t>The Biblical Witness</a:t>
            </a:r>
          </a:p>
          <a:p>
            <a:endParaRPr lang="en-US" sz="1600" dirty="0"/>
          </a:p>
          <a:p>
            <a:r>
              <a:rPr lang="en-US" sz="1600" dirty="0" smtClean="0">
                <a:solidFill>
                  <a:srgbClr val="FFFF00"/>
                </a:solidFill>
              </a:rPr>
              <a:t>Terminology</a:t>
            </a:r>
          </a:p>
          <a:p>
            <a:pPr marL="285750" indent="-285750">
              <a:buFont typeface="Arial" panose="020B0604020202020204" pitchFamily="34" charset="0"/>
              <a:buChar char="•"/>
            </a:pPr>
            <a:r>
              <a:rPr lang="en-US" sz="1400" dirty="0" smtClean="0">
                <a:solidFill>
                  <a:srgbClr val="FFFF00"/>
                </a:solidFill>
              </a:rPr>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extLst>
      <p:ext uri="{BB962C8B-B14F-4D97-AF65-F5344CB8AC3E}">
        <p14:creationId xmlns:p14="http://schemas.microsoft.com/office/powerpoint/2010/main" val="3102344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30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3000"/>
                                        <p:tgtEl>
                                          <p:spTgt spid="4">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up)">
                                      <p:cBhvr>
                                        <p:cTn id="13" dur="3000"/>
                                        <p:tgtEl>
                                          <p:spTgt spid="4">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up)">
                                      <p:cBhvr>
                                        <p:cTn id="16" dur="3000"/>
                                        <p:tgtEl>
                                          <p:spTgt spid="4">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up)">
                                      <p:cBhvr>
                                        <p:cTn id="19" dur="3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7" y="642594"/>
            <a:ext cx="7550731" cy="1371600"/>
          </a:xfrm>
        </p:spPr>
        <p:txBody>
          <a:bodyPr>
            <a:normAutofit/>
          </a:bodyPr>
          <a:lstStyle/>
          <a:p>
            <a:r>
              <a:rPr lang="en-US" dirty="0" smtClean="0"/>
              <a:t>Determined by Context</a:t>
            </a:r>
            <a:endParaRPr lang="en-US" dirty="0"/>
          </a:p>
        </p:txBody>
      </p:sp>
      <p:sp>
        <p:nvSpPr>
          <p:cNvPr id="4" name="Content Placeholder 3"/>
          <p:cNvSpPr>
            <a:spLocks noGrp="1"/>
          </p:cNvSpPr>
          <p:nvPr>
            <p:ph sz="half" idx="1"/>
          </p:nvPr>
        </p:nvSpPr>
        <p:spPr>
          <a:xfrm>
            <a:off x="3993109" y="2103120"/>
            <a:ext cx="3651606" cy="3749040"/>
          </a:xfrm>
        </p:spPr>
        <p:txBody>
          <a:bodyPr>
            <a:normAutofit/>
          </a:bodyPr>
          <a:lstStyle/>
          <a:p>
            <a:r>
              <a:rPr lang="en-US" sz="2000" dirty="0" smtClean="0"/>
              <a:t>“the land </a:t>
            </a:r>
            <a:r>
              <a:rPr lang="en-US" sz="2000" b="1" dirty="0" smtClean="0">
                <a:solidFill>
                  <a:schemeClr val="tx2"/>
                </a:solidFill>
              </a:rPr>
              <a:t>of Shinar</a:t>
            </a:r>
            <a:r>
              <a:rPr lang="en-US" sz="2000" dirty="0" smtClean="0"/>
              <a:t>” (10:10)</a:t>
            </a:r>
          </a:p>
          <a:p>
            <a:r>
              <a:rPr lang="en-US" sz="2000" dirty="0" smtClean="0"/>
              <a:t>“the whole land </a:t>
            </a:r>
            <a:r>
              <a:rPr lang="en-US" sz="2000" b="1" dirty="0">
                <a:solidFill>
                  <a:schemeClr val="tx2"/>
                </a:solidFill>
              </a:rPr>
              <a:t>of Havilah</a:t>
            </a:r>
            <a:r>
              <a:rPr lang="en-US" sz="2000" dirty="0" smtClean="0"/>
              <a:t>” (2:11)</a:t>
            </a:r>
          </a:p>
          <a:p>
            <a:r>
              <a:rPr lang="en-US" sz="2000" dirty="0" smtClean="0"/>
              <a:t>“the whole land </a:t>
            </a:r>
            <a:r>
              <a:rPr lang="en-US" sz="2000" b="1" dirty="0">
                <a:solidFill>
                  <a:schemeClr val="tx2"/>
                </a:solidFill>
              </a:rPr>
              <a:t>of Cush </a:t>
            </a:r>
            <a:r>
              <a:rPr lang="en-US" sz="2000" dirty="0" smtClean="0"/>
              <a:t>(2:13)</a:t>
            </a:r>
          </a:p>
          <a:p>
            <a:r>
              <a:rPr lang="en-US" sz="2000" dirty="0" smtClean="0"/>
              <a:t>“the land </a:t>
            </a:r>
            <a:r>
              <a:rPr lang="en-US" sz="2000" b="1" dirty="0">
                <a:solidFill>
                  <a:schemeClr val="tx2"/>
                </a:solidFill>
              </a:rPr>
              <a:t>of Nod</a:t>
            </a:r>
            <a:r>
              <a:rPr lang="en-US" sz="2000" dirty="0" smtClean="0"/>
              <a:t>” (4:16)</a:t>
            </a:r>
          </a:p>
          <a:p>
            <a:r>
              <a:rPr lang="en-US" sz="2000" dirty="0" smtClean="0"/>
              <a:t>“the land </a:t>
            </a:r>
            <a:r>
              <a:rPr lang="en-US" sz="2000" b="1" dirty="0">
                <a:solidFill>
                  <a:schemeClr val="tx2"/>
                </a:solidFill>
              </a:rPr>
              <a:t>of Canaan</a:t>
            </a:r>
            <a:r>
              <a:rPr lang="en-US" sz="2000" dirty="0" smtClean="0"/>
              <a:t>” (11:31)</a:t>
            </a:r>
            <a:endParaRPr lang="en-US" sz="20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smtClean="0"/>
              <a:t>The Biblical Witness</a:t>
            </a:r>
          </a:p>
          <a:p>
            <a:endParaRPr lang="en-US" sz="1600" dirty="0"/>
          </a:p>
          <a:p>
            <a:r>
              <a:rPr lang="en-US" sz="1600" dirty="0" smtClean="0">
                <a:solidFill>
                  <a:srgbClr val="FFFF00"/>
                </a:solidFill>
              </a:rPr>
              <a:t>Terminology</a:t>
            </a:r>
          </a:p>
          <a:p>
            <a:pPr marL="285750" indent="-285750">
              <a:buFont typeface="Arial" panose="020B0604020202020204" pitchFamily="34" charset="0"/>
              <a:buChar char="•"/>
            </a:pPr>
            <a:r>
              <a:rPr lang="en-US" sz="1400" dirty="0" smtClean="0">
                <a:solidFill>
                  <a:srgbClr val="FFFF00"/>
                </a:solidFill>
              </a:rPr>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pic>
        <p:nvPicPr>
          <p:cNvPr id="8" name="Content Placeholder 7"/>
          <p:cNvPicPr>
            <a:picLocks noGrp="1" noChangeAspect="1"/>
          </p:cNvPicPr>
          <p:nvPr>
            <p:ph sz="half" idx="2"/>
          </p:nvPr>
        </p:nvPicPr>
        <p:blipFill>
          <a:blip r:embed="rId4"/>
          <a:stretch>
            <a:fillRect/>
          </a:stretch>
        </p:blipFill>
        <p:spPr>
          <a:xfrm>
            <a:off x="8166666" y="2103120"/>
            <a:ext cx="3057525" cy="1943100"/>
          </a:xfrm>
          <a:prstGeom prst="rect">
            <a:avLst/>
          </a:prstGeom>
        </p:spPr>
      </p:pic>
      <p:sp>
        <p:nvSpPr>
          <p:cNvPr id="3" name="TextBox 2"/>
          <p:cNvSpPr txBox="1"/>
          <p:nvPr/>
        </p:nvSpPr>
        <p:spPr>
          <a:xfrm>
            <a:off x="7930798" y="4135146"/>
            <a:ext cx="3529263" cy="1754326"/>
          </a:xfrm>
          <a:prstGeom prst="rect">
            <a:avLst/>
          </a:prstGeom>
          <a:noFill/>
        </p:spPr>
        <p:txBody>
          <a:bodyPr wrap="square" rtlCol="0">
            <a:spAutoFit/>
          </a:bodyPr>
          <a:lstStyle/>
          <a:p>
            <a:pPr algn="ctr"/>
            <a:r>
              <a:rPr lang="en-US" sz="3600" dirty="0" smtClean="0"/>
              <a:t>Followed by a </a:t>
            </a:r>
            <a:r>
              <a:rPr lang="en-US" sz="3600" b="1" dirty="0" smtClean="0"/>
              <a:t>genitive</a:t>
            </a:r>
          </a:p>
          <a:p>
            <a:pPr algn="ctr"/>
            <a:r>
              <a:rPr lang="en-US" sz="3600" b="1" dirty="0" smtClean="0">
                <a:solidFill>
                  <a:schemeClr val="tx2"/>
                </a:solidFill>
              </a:rPr>
              <a:t>Limited</a:t>
            </a:r>
            <a:endParaRPr lang="en-US" sz="3600" b="1" dirty="0">
              <a:solidFill>
                <a:schemeClr val="tx2"/>
              </a:solidFill>
            </a:endParaRPr>
          </a:p>
        </p:txBody>
      </p:sp>
    </p:spTree>
    <p:custDataLst>
      <p:tags r:id="rId1"/>
    </p:custDataLst>
    <p:extLst>
      <p:ext uri="{BB962C8B-B14F-4D97-AF65-F5344CB8AC3E}">
        <p14:creationId xmlns:p14="http://schemas.microsoft.com/office/powerpoint/2010/main" val="1344587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7" y="642594"/>
            <a:ext cx="7550731" cy="1371600"/>
          </a:xfrm>
        </p:spPr>
        <p:txBody>
          <a:bodyPr>
            <a:normAutofit/>
          </a:bodyPr>
          <a:lstStyle/>
          <a:p>
            <a:r>
              <a:rPr lang="en-US" dirty="0" smtClean="0"/>
              <a:t>Determined by Context</a:t>
            </a:r>
            <a:endParaRPr lang="en-US" dirty="0"/>
          </a:p>
        </p:txBody>
      </p:sp>
      <p:sp>
        <p:nvSpPr>
          <p:cNvPr id="4" name="Content Placeholder 3"/>
          <p:cNvSpPr>
            <a:spLocks noGrp="1"/>
          </p:cNvSpPr>
          <p:nvPr>
            <p:ph sz="half" idx="1"/>
          </p:nvPr>
        </p:nvSpPr>
        <p:spPr>
          <a:xfrm>
            <a:off x="3993109" y="2103120"/>
            <a:ext cx="3651606" cy="3749040"/>
          </a:xfrm>
        </p:spPr>
        <p:txBody>
          <a:bodyPr>
            <a:normAutofit/>
          </a:bodyPr>
          <a:lstStyle/>
          <a:p>
            <a:r>
              <a:rPr lang="en-US" sz="2800" b="1" dirty="0" smtClean="0"/>
              <a:t>None</a:t>
            </a:r>
            <a:r>
              <a:rPr lang="en-US" sz="2800" dirty="0" smtClean="0"/>
              <a:t> of the 46 uses of </a:t>
            </a:r>
            <a:r>
              <a:rPr lang="en-US" sz="2800" i="1" dirty="0" err="1" smtClean="0"/>
              <a:t>eres</a:t>
            </a:r>
            <a:r>
              <a:rPr lang="en-US" sz="2800" dirty="0" smtClean="0"/>
              <a:t> in the Flood narrative is </a:t>
            </a:r>
            <a:r>
              <a:rPr lang="en-US" sz="2800" b="1" dirty="0" smtClean="0"/>
              <a:t>ever</a:t>
            </a:r>
            <a:r>
              <a:rPr lang="en-US" sz="2800" dirty="0" smtClean="0"/>
              <a:t> followed by a genitive</a:t>
            </a:r>
          </a:p>
          <a:p>
            <a:r>
              <a:rPr lang="en-US" sz="2800" dirty="0" smtClean="0"/>
              <a:t>Universal meaning firmly supported</a:t>
            </a:r>
            <a:endParaRPr lang="en-US" sz="28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smtClean="0"/>
              <a:t>The Biblical Witness</a:t>
            </a:r>
          </a:p>
          <a:p>
            <a:endParaRPr lang="en-US" sz="1600" dirty="0"/>
          </a:p>
          <a:p>
            <a:r>
              <a:rPr lang="en-US" sz="1600" dirty="0" smtClean="0">
                <a:solidFill>
                  <a:srgbClr val="FFFF00"/>
                </a:solidFill>
              </a:rPr>
              <a:t>Terminology</a:t>
            </a:r>
          </a:p>
          <a:p>
            <a:pPr marL="285750" indent="-285750">
              <a:buFont typeface="Arial" panose="020B0604020202020204" pitchFamily="34" charset="0"/>
              <a:buChar char="•"/>
            </a:pPr>
            <a:r>
              <a:rPr lang="en-US" sz="1400" dirty="0" smtClean="0">
                <a:solidFill>
                  <a:srgbClr val="FFFF00"/>
                </a:solidFill>
              </a:rPr>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pic>
        <p:nvPicPr>
          <p:cNvPr id="8" name="Content Placeholder 7"/>
          <p:cNvPicPr>
            <a:picLocks noGrp="1" noChangeAspect="1"/>
          </p:cNvPicPr>
          <p:nvPr>
            <p:ph sz="half" idx="2"/>
          </p:nvPr>
        </p:nvPicPr>
        <p:blipFill>
          <a:blip r:embed="rId4"/>
          <a:stretch>
            <a:fillRect/>
          </a:stretch>
        </p:blipFill>
        <p:spPr>
          <a:xfrm>
            <a:off x="8166666" y="2103120"/>
            <a:ext cx="3057525" cy="1943100"/>
          </a:xfrm>
          <a:prstGeom prst="rect">
            <a:avLst/>
          </a:prstGeom>
        </p:spPr>
      </p:pic>
      <p:sp>
        <p:nvSpPr>
          <p:cNvPr id="3" name="TextBox 2"/>
          <p:cNvSpPr txBox="1"/>
          <p:nvPr/>
        </p:nvSpPr>
        <p:spPr>
          <a:xfrm>
            <a:off x="7930798" y="4135146"/>
            <a:ext cx="3529263" cy="1754326"/>
          </a:xfrm>
          <a:prstGeom prst="rect">
            <a:avLst/>
          </a:prstGeom>
          <a:noFill/>
        </p:spPr>
        <p:txBody>
          <a:bodyPr wrap="square" rtlCol="0">
            <a:spAutoFit/>
          </a:bodyPr>
          <a:lstStyle/>
          <a:p>
            <a:pPr algn="ctr"/>
            <a:r>
              <a:rPr lang="en-US" sz="3600" dirty="0" smtClean="0"/>
              <a:t>NOT Followed by a genitive</a:t>
            </a:r>
          </a:p>
          <a:p>
            <a:pPr algn="ctr"/>
            <a:r>
              <a:rPr lang="en-US" sz="3600" b="1" dirty="0" smtClean="0">
                <a:solidFill>
                  <a:schemeClr val="tx2"/>
                </a:solidFill>
              </a:rPr>
              <a:t>NOT Limited</a:t>
            </a:r>
            <a:endParaRPr lang="en-US" sz="3600" b="1" dirty="0">
              <a:solidFill>
                <a:schemeClr val="tx2"/>
              </a:solidFill>
            </a:endParaRPr>
          </a:p>
        </p:txBody>
      </p:sp>
    </p:spTree>
    <p:custDataLst>
      <p:tags r:id="rId1"/>
    </p:custDataLst>
    <p:extLst>
      <p:ext uri="{BB962C8B-B14F-4D97-AF65-F5344CB8AC3E}">
        <p14:creationId xmlns:p14="http://schemas.microsoft.com/office/powerpoint/2010/main" val="1494642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up)">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Autofit/>
          </a:bodyPr>
          <a:lstStyle/>
          <a:p>
            <a:r>
              <a:rPr lang="en-US" sz="4400" dirty="0" smtClean="0"/>
              <a:t>“The face of </a:t>
            </a:r>
            <a:r>
              <a:rPr lang="en-US" sz="4400" b="1" dirty="0" smtClean="0"/>
              <a:t>all the earth</a:t>
            </a:r>
            <a:r>
              <a:rPr lang="en-US" sz="4400" dirty="0" smtClean="0"/>
              <a:t>”</a:t>
            </a:r>
            <a:endParaRPr lang="en-US" sz="4400" dirty="0"/>
          </a:p>
        </p:txBody>
      </p:sp>
      <p:sp>
        <p:nvSpPr>
          <p:cNvPr id="3" name="Content Placeholder 2"/>
          <p:cNvSpPr>
            <a:spLocks noGrp="1"/>
          </p:cNvSpPr>
          <p:nvPr>
            <p:ph idx="1"/>
          </p:nvPr>
        </p:nvSpPr>
        <p:spPr>
          <a:xfrm>
            <a:off x="4077734" y="2103120"/>
            <a:ext cx="7442886" cy="4048674"/>
          </a:xfrm>
        </p:spPr>
        <p:txBody>
          <a:bodyPr>
            <a:normAutofit/>
          </a:bodyPr>
          <a:lstStyle/>
          <a:p>
            <a:r>
              <a:rPr lang="en-US" sz="3200" dirty="0" smtClean="0"/>
              <a:t>“to keep their kind alive upon the face of </a:t>
            </a:r>
            <a:r>
              <a:rPr lang="en-US" sz="3200" b="1" dirty="0" smtClean="0"/>
              <a:t>all </a:t>
            </a:r>
            <a:r>
              <a:rPr lang="en-US" sz="3200" dirty="0" smtClean="0"/>
              <a:t>the earth” (7:3)</a:t>
            </a:r>
          </a:p>
          <a:p>
            <a:endParaRPr lang="en-US" sz="3200" dirty="0" smtClean="0"/>
          </a:p>
          <a:p>
            <a:r>
              <a:rPr lang="en-US" sz="3200" dirty="0" smtClean="0"/>
              <a:t>“there was water over </a:t>
            </a:r>
            <a:r>
              <a:rPr lang="en-US" sz="3200" b="1" dirty="0" smtClean="0"/>
              <a:t>all</a:t>
            </a:r>
            <a:r>
              <a:rPr lang="en-US" sz="3200" dirty="0" smtClean="0"/>
              <a:t> the face of </a:t>
            </a:r>
            <a:r>
              <a:rPr lang="en-US" sz="3200" b="1" dirty="0" smtClean="0"/>
              <a:t>all</a:t>
            </a:r>
            <a:r>
              <a:rPr lang="en-US" sz="3200" dirty="0" smtClean="0"/>
              <a:t> the earth” (8:9)</a:t>
            </a:r>
          </a:p>
          <a:p>
            <a:endParaRPr lang="en-US" sz="3200" dirty="0"/>
          </a:p>
          <a:p>
            <a:r>
              <a:rPr lang="en-US" sz="3200" dirty="0" smtClean="0"/>
              <a:t>Undoubtedly universalistic</a:t>
            </a:r>
            <a:endParaRPr lang="en-US" sz="32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2502629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up)">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7" y="642594"/>
            <a:ext cx="7550731" cy="1371600"/>
          </a:xfrm>
        </p:spPr>
        <p:txBody>
          <a:bodyPr>
            <a:normAutofit fontScale="90000"/>
          </a:bodyPr>
          <a:lstStyle/>
          <a:p>
            <a:r>
              <a:rPr lang="en-US" dirty="0" smtClean="0"/>
              <a:t>“The face of all the earth”</a:t>
            </a:r>
            <a:endParaRPr lang="en-US" dirty="0"/>
          </a:p>
        </p:txBody>
      </p:sp>
      <p:sp>
        <p:nvSpPr>
          <p:cNvPr id="4" name="Content Placeholder 3"/>
          <p:cNvSpPr>
            <a:spLocks noGrp="1"/>
          </p:cNvSpPr>
          <p:nvPr>
            <p:ph sz="half" idx="1"/>
          </p:nvPr>
        </p:nvSpPr>
        <p:spPr>
          <a:xfrm>
            <a:off x="3993109" y="2103120"/>
            <a:ext cx="3651606" cy="3749040"/>
          </a:xfrm>
        </p:spPr>
        <p:txBody>
          <a:bodyPr>
            <a:normAutofit/>
          </a:bodyPr>
          <a:lstStyle/>
          <a:p>
            <a:pPr marL="0" indent="0">
              <a:buNone/>
            </a:pPr>
            <a:r>
              <a:rPr lang="en-US" dirty="0" smtClean="0"/>
              <a:t>Challenge to the universal meaning:</a:t>
            </a:r>
          </a:p>
          <a:p>
            <a:endParaRPr lang="en-US" dirty="0"/>
          </a:p>
          <a:p>
            <a:r>
              <a:rPr lang="en-US" dirty="0" smtClean="0"/>
              <a:t>“Moreover, all the earth came to Egypt to Joseph to buy grain, because the famine was severe over </a:t>
            </a:r>
            <a:r>
              <a:rPr lang="en-US" b="1" dirty="0" smtClean="0"/>
              <a:t>all</a:t>
            </a:r>
            <a:r>
              <a:rPr lang="en-US" dirty="0" smtClean="0"/>
              <a:t> </a:t>
            </a:r>
            <a:r>
              <a:rPr lang="en-US" b="1" dirty="0" smtClean="0"/>
              <a:t>the earth</a:t>
            </a:r>
            <a:r>
              <a:rPr lang="en-US" dirty="0" smtClean="0"/>
              <a:t>.” (RSV)</a:t>
            </a:r>
            <a:endParaRPr lang="en-US" dirty="0"/>
          </a:p>
        </p:txBody>
      </p:sp>
      <p:sp>
        <p:nvSpPr>
          <p:cNvPr id="6" name="Content Placeholder 5"/>
          <p:cNvSpPr>
            <a:spLocks noGrp="1"/>
          </p:cNvSpPr>
          <p:nvPr>
            <p:ph sz="half" idx="2"/>
          </p:nvPr>
        </p:nvSpPr>
        <p:spPr>
          <a:xfrm>
            <a:off x="7903088" y="2103120"/>
            <a:ext cx="3665461" cy="2579239"/>
          </a:xfrm>
        </p:spPr>
        <p:txBody>
          <a:bodyPr>
            <a:normAutofit/>
          </a:bodyPr>
          <a:lstStyle/>
          <a:p>
            <a:pPr marL="0" indent="0">
              <a:buNone/>
            </a:pPr>
            <a:r>
              <a:rPr lang="en-US" dirty="0" err="1" smtClean="0"/>
              <a:t>Hasel’s</a:t>
            </a:r>
            <a:r>
              <a:rPr lang="en-US" dirty="0" smtClean="0"/>
              <a:t> response:</a:t>
            </a:r>
          </a:p>
          <a:p>
            <a:pPr marL="0" indent="0">
              <a:buNone/>
            </a:pPr>
            <a:endParaRPr lang="en-US" dirty="0" smtClean="0"/>
          </a:p>
          <a:p>
            <a:r>
              <a:rPr lang="en-US" b="1" dirty="0" smtClean="0"/>
              <a:t>All</a:t>
            </a:r>
            <a:r>
              <a:rPr lang="en-US" dirty="0" smtClean="0"/>
              <a:t> the earth is mine (Ex 19:5)</a:t>
            </a:r>
          </a:p>
          <a:p>
            <a:endParaRPr lang="en-US" dirty="0" smtClean="0"/>
          </a:p>
          <a:p>
            <a:r>
              <a:rPr lang="en-US" dirty="0" smtClean="0"/>
              <a:t>“There is none like me in </a:t>
            </a:r>
            <a:r>
              <a:rPr lang="en-US" b="1" dirty="0" smtClean="0"/>
              <a:t>all </a:t>
            </a:r>
            <a:r>
              <a:rPr lang="en-US" dirty="0" smtClean="0"/>
              <a:t>the earth.” (Ex 9:16)</a:t>
            </a:r>
          </a:p>
          <a:p>
            <a:endParaRPr lang="en-US"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smtClean="0"/>
              <a:t>The Biblical Witness</a:t>
            </a:r>
          </a:p>
          <a:p>
            <a:endParaRPr lang="en-US" sz="1600" dirty="0"/>
          </a:p>
          <a:p>
            <a:r>
              <a:rPr lang="en-US" sz="1600" dirty="0" smtClean="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
        <p:nvSpPr>
          <p:cNvPr id="3" name="TextBox 2"/>
          <p:cNvSpPr txBox="1"/>
          <p:nvPr/>
        </p:nvSpPr>
        <p:spPr>
          <a:xfrm>
            <a:off x="4671157" y="4903076"/>
            <a:ext cx="6463862" cy="1477328"/>
          </a:xfrm>
          <a:prstGeom prst="rect">
            <a:avLst/>
          </a:prstGeom>
          <a:noFill/>
        </p:spPr>
        <p:txBody>
          <a:bodyPr wrap="square" rtlCol="0">
            <a:spAutoFit/>
          </a:bodyPr>
          <a:lstStyle/>
          <a:p>
            <a:pPr algn="ctr"/>
            <a:r>
              <a:rPr lang="en-US" sz="2400" dirty="0"/>
              <a:t>The </a:t>
            </a:r>
            <a:r>
              <a:rPr lang="en-US" sz="2400" b="1" dirty="0">
                <a:solidFill>
                  <a:schemeClr val="tx2"/>
                </a:solidFill>
              </a:rPr>
              <a:t>context</a:t>
            </a:r>
            <a:r>
              <a:rPr lang="en-US" sz="2400" dirty="0"/>
              <a:t> must </a:t>
            </a:r>
            <a:r>
              <a:rPr lang="en-US" sz="2400" dirty="0" smtClean="0"/>
              <a:t>be</a:t>
            </a:r>
          </a:p>
          <a:p>
            <a:pPr algn="ctr"/>
            <a:r>
              <a:rPr lang="en-US" sz="2400" dirty="0" smtClean="0"/>
              <a:t>allowed </a:t>
            </a:r>
            <a:r>
              <a:rPr lang="en-US" sz="2400" dirty="0"/>
              <a:t>to determine the </a:t>
            </a:r>
            <a:r>
              <a:rPr lang="en-US" sz="2400" dirty="0" smtClean="0"/>
              <a:t>meaning</a:t>
            </a:r>
          </a:p>
          <a:p>
            <a:pPr algn="ctr"/>
            <a:r>
              <a:rPr lang="en-US" sz="2400" dirty="0" smtClean="0"/>
              <a:t>of </a:t>
            </a:r>
            <a:r>
              <a:rPr lang="en-US" sz="2400" dirty="0"/>
              <a:t>“all the earth” </a:t>
            </a:r>
            <a:r>
              <a:rPr lang="en-US" sz="2400" b="1" dirty="0">
                <a:solidFill>
                  <a:schemeClr val="tx2"/>
                </a:solidFill>
              </a:rPr>
              <a:t>each time</a:t>
            </a:r>
            <a:r>
              <a:rPr lang="en-US" sz="2400" dirty="0"/>
              <a:t> it appears.</a:t>
            </a:r>
          </a:p>
          <a:p>
            <a:endParaRPr lang="en-US" dirty="0"/>
          </a:p>
        </p:txBody>
      </p:sp>
    </p:spTree>
    <p:custDataLst>
      <p:tags r:id="rId1"/>
    </p:custDataLst>
    <p:extLst>
      <p:ext uri="{BB962C8B-B14F-4D97-AF65-F5344CB8AC3E}">
        <p14:creationId xmlns:p14="http://schemas.microsoft.com/office/powerpoint/2010/main" val="3537393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down)">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up)">
                                      <p:cBhvr>
                                        <p:cTn id="21" dur="500"/>
                                        <p:tgtEl>
                                          <p:spTgt spid="3">
                                            <p:txEl>
                                              <p:pRg st="0" end="0"/>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up)">
                                      <p:cBhvr>
                                        <p:cTn id="24" dur="500"/>
                                        <p:tgtEl>
                                          <p:spTgt spid="3">
                                            <p:txEl>
                                              <p:pRg st="1" end="1"/>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Autofit/>
          </a:bodyPr>
          <a:lstStyle/>
          <a:p>
            <a:r>
              <a:rPr lang="en-US" sz="4400" dirty="0" smtClean="0"/>
              <a:t>“</a:t>
            </a:r>
            <a:r>
              <a:rPr lang="en-US" sz="4400" b="1" dirty="0">
                <a:solidFill>
                  <a:schemeClr val="tx2"/>
                </a:solidFill>
              </a:rPr>
              <a:t>T</a:t>
            </a:r>
            <a:r>
              <a:rPr lang="en-US" sz="4400" b="1" dirty="0" smtClean="0">
                <a:solidFill>
                  <a:schemeClr val="tx2"/>
                </a:solidFill>
              </a:rPr>
              <a:t>he face of </a:t>
            </a:r>
            <a:r>
              <a:rPr lang="en-US" sz="4400" dirty="0" smtClean="0"/>
              <a:t>all the earth”</a:t>
            </a:r>
            <a:endParaRPr lang="en-US" sz="4400" dirty="0"/>
          </a:p>
        </p:txBody>
      </p:sp>
      <p:sp>
        <p:nvSpPr>
          <p:cNvPr id="3" name="Content Placeholder 2"/>
          <p:cNvSpPr>
            <a:spLocks noGrp="1"/>
          </p:cNvSpPr>
          <p:nvPr>
            <p:ph idx="1"/>
          </p:nvPr>
        </p:nvSpPr>
        <p:spPr>
          <a:xfrm>
            <a:off x="4077734" y="2103120"/>
            <a:ext cx="7442886" cy="4048674"/>
          </a:xfrm>
        </p:spPr>
        <p:txBody>
          <a:bodyPr>
            <a:normAutofit/>
          </a:bodyPr>
          <a:lstStyle/>
          <a:p>
            <a:r>
              <a:rPr lang="en-US" sz="3200" dirty="0" smtClean="0"/>
              <a:t>“to keep their kind alive upon </a:t>
            </a:r>
            <a:r>
              <a:rPr lang="en-US" sz="3200" b="1" dirty="0" smtClean="0">
                <a:solidFill>
                  <a:schemeClr val="tx2"/>
                </a:solidFill>
              </a:rPr>
              <a:t>the</a:t>
            </a:r>
            <a:r>
              <a:rPr lang="en-US" sz="3200" dirty="0" smtClean="0"/>
              <a:t> </a:t>
            </a:r>
            <a:r>
              <a:rPr lang="en-US" sz="3200" b="1" dirty="0" smtClean="0">
                <a:solidFill>
                  <a:schemeClr val="tx2"/>
                </a:solidFill>
              </a:rPr>
              <a:t>face of </a:t>
            </a:r>
            <a:r>
              <a:rPr lang="en-US" sz="3200" b="1" dirty="0" smtClean="0"/>
              <a:t>all </a:t>
            </a:r>
            <a:r>
              <a:rPr lang="en-US" sz="3200" dirty="0" smtClean="0"/>
              <a:t>the earth” (7:3)</a:t>
            </a:r>
          </a:p>
          <a:p>
            <a:endParaRPr lang="en-US" sz="3200" dirty="0" smtClean="0"/>
          </a:p>
          <a:p>
            <a:r>
              <a:rPr lang="en-US" sz="3200" dirty="0" smtClean="0"/>
              <a:t>“there was water over </a:t>
            </a:r>
            <a:r>
              <a:rPr lang="en-US" sz="3200" b="1" dirty="0" smtClean="0"/>
              <a:t>all</a:t>
            </a:r>
            <a:r>
              <a:rPr lang="en-US" sz="3200" dirty="0" smtClean="0"/>
              <a:t> </a:t>
            </a:r>
            <a:r>
              <a:rPr lang="en-US" sz="3200" b="1" dirty="0" smtClean="0">
                <a:solidFill>
                  <a:schemeClr val="tx2"/>
                </a:solidFill>
              </a:rPr>
              <a:t>the face of </a:t>
            </a:r>
            <a:r>
              <a:rPr lang="en-US" sz="3200" b="1" dirty="0" smtClean="0"/>
              <a:t>all</a:t>
            </a:r>
            <a:r>
              <a:rPr lang="en-US" sz="3200" dirty="0" smtClean="0"/>
              <a:t> the earth” (8:9)</a:t>
            </a:r>
          </a:p>
          <a:p>
            <a:endParaRPr lang="en-US" sz="32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solidFill>
                  <a:prstClr val="black"/>
                </a:solidFill>
              </a:rPr>
              <a:t>The Issue</a:t>
            </a:r>
          </a:p>
          <a:p>
            <a:endParaRPr lang="en-US" sz="1600" dirty="0" smtClean="0">
              <a:solidFill>
                <a:prstClr val="black"/>
              </a:solidFill>
            </a:endParaRPr>
          </a:p>
          <a:p>
            <a:r>
              <a:rPr lang="en-US" sz="1600" dirty="0" smtClean="0">
                <a:solidFill>
                  <a:prstClr val="black"/>
                </a:solidFill>
              </a:rPr>
              <a:t>The Biblical Witness</a:t>
            </a:r>
          </a:p>
          <a:p>
            <a:endParaRPr lang="en-US" sz="1600" dirty="0">
              <a:solidFill>
                <a:prstClr val="black"/>
              </a:solidFill>
            </a:endParaRPr>
          </a:p>
          <a:p>
            <a:r>
              <a:rPr lang="en-US" sz="1600" dirty="0">
                <a:solidFill>
                  <a:srgbClr val="FFFF00"/>
                </a:solidFill>
              </a:rPr>
              <a:t>Terminology</a:t>
            </a: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smtClean="0">
                <a:solidFill>
                  <a:prstClr val="black"/>
                </a:solidFill>
              </a:rPr>
              <a:t>Under the Whole Heaven</a:t>
            </a:r>
          </a:p>
          <a:p>
            <a:endParaRPr lang="en-US" sz="1600" dirty="0" smtClean="0">
              <a:solidFill>
                <a:prstClr val="black"/>
              </a:solidFill>
            </a:endParaRPr>
          </a:p>
          <a:p>
            <a:r>
              <a:rPr lang="en-US" sz="1600" dirty="0" smtClean="0">
                <a:solidFill>
                  <a:prstClr val="black"/>
                </a:solidFill>
              </a:rPr>
              <a:t>The Flood and the History of Beginnings</a:t>
            </a:r>
          </a:p>
          <a:p>
            <a:pPr marL="285750" indent="-285750">
              <a:buFont typeface="Arial" panose="020B0604020202020204" pitchFamily="34" charset="0"/>
              <a:buChar char="•"/>
            </a:pPr>
            <a:r>
              <a:rPr lang="en-US" sz="1400" dirty="0" smtClean="0">
                <a:solidFill>
                  <a:prstClr val="black"/>
                </a:solidFill>
              </a:rPr>
              <a:t>Genealogies </a:t>
            </a:r>
          </a:p>
          <a:p>
            <a:pPr marL="285750" indent="-285750">
              <a:buFont typeface="Arial" panose="020B0604020202020204" pitchFamily="34" charset="0"/>
              <a:buChar char="•"/>
            </a:pPr>
            <a:r>
              <a:rPr lang="en-US" sz="1400" dirty="0" smtClean="0">
                <a:solidFill>
                  <a:prstClr val="black"/>
                </a:solidFill>
              </a:rPr>
              <a:t>Blessings</a:t>
            </a:r>
          </a:p>
          <a:p>
            <a:pPr marL="285750" indent="-285750">
              <a:buFont typeface="Arial" panose="020B0604020202020204" pitchFamily="34" charset="0"/>
              <a:buChar char="•"/>
            </a:pPr>
            <a:r>
              <a:rPr lang="en-US" sz="1400" dirty="0" smtClean="0">
                <a:solidFill>
                  <a:prstClr val="black"/>
                </a:solidFill>
              </a:rPr>
              <a:t>Covenant</a:t>
            </a: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extLst>
      <p:ext uri="{BB962C8B-B14F-4D97-AF65-F5344CB8AC3E}">
        <p14:creationId xmlns:p14="http://schemas.microsoft.com/office/powerpoint/2010/main" val="4201805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Introduction</a:t>
            </a:r>
            <a:endParaRPr lang="en-US" dirty="0"/>
          </a:p>
        </p:txBody>
      </p:sp>
      <p:sp>
        <p:nvSpPr>
          <p:cNvPr id="3" name="Content Placeholder 2"/>
          <p:cNvSpPr>
            <a:spLocks noGrp="1"/>
          </p:cNvSpPr>
          <p:nvPr>
            <p:ph idx="1"/>
          </p:nvPr>
        </p:nvSpPr>
        <p:spPr>
          <a:xfrm>
            <a:off x="4077734" y="2103120"/>
            <a:ext cx="7442886" cy="4048674"/>
          </a:xfrm>
        </p:spPr>
        <p:txBody>
          <a:bodyPr/>
          <a:lstStyle/>
          <a:p>
            <a:pPr marL="0" indent="0">
              <a:buNone/>
            </a:pPr>
            <a:r>
              <a:rPr lang="en-US" sz="2800" dirty="0" smtClean="0"/>
              <a:t>The Biblical flood narrative:</a:t>
            </a:r>
          </a:p>
          <a:p>
            <a:r>
              <a:rPr lang="en-US" sz="2000" dirty="0" smtClean="0"/>
              <a:t>Story of the greatest incision in world history</a:t>
            </a:r>
          </a:p>
          <a:p>
            <a:r>
              <a:rPr lang="en-US" sz="2000" dirty="0" smtClean="0"/>
              <a:t>Reported in matter-of-fact language</a:t>
            </a:r>
          </a:p>
          <a:p>
            <a:r>
              <a:rPr lang="en-US" sz="2000" dirty="0" smtClean="0"/>
              <a:t>Claim to be understood in the plain and literal sense</a:t>
            </a:r>
          </a:p>
          <a:p>
            <a:r>
              <a:rPr lang="en-US" sz="2000" dirty="0" smtClean="0"/>
              <a:t>Not legend, myth, parable, allegory, or symbol</a:t>
            </a:r>
          </a:p>
          <a:p>
            <a:r>
              <a:rPr lang="en-US" sz="2000" dirty="0" smtClean="0"/>
              <a:t>Written in historical narrative prose</a:t>
            </a:r>
          </a:p>
          <a:p>
            <a:r>
              <a:rPr lang="en-US" sz="2000" dirty="0" smtClean="0"/>
              <a:t>Genesis 6:5-9:17</a:t>
            </a:r>
          </a:p>
          <a:p>
            <a:pPr lvl="1"/>
            <a:r>
              <a:rPr lang="en-US" dirty="0" smtClean="0"/>
              <a:t>Single account of the flood</a:t>
            </a:r>
          </a:p>
          <a:p>
            <a:pPr lvl="1"/>
            <a:r>
              <a:rPr lang="en-US" dirty="0" smtClean="0"/>
              <a:t>A literary unity</a:t>
            </a:r>
            <a:endParaRPr lang="en-US" dirty="0"/>
          </a:p>
        </p:txBody>
      </p:sp>
      <p:sp>
        <p:nvSpPr>
          <p:cNvPr id="6" name="TextBox 5"/>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smtClean="0"/>
              <a:t>The Biblical Witness</a:t>
            </a:r>
          </a:p>
          <a:p>
            <a:endParaRPr lang="en-US" sz="1600" dirty="0"/>
          </a:p>
          <a:p>
            <a:r>
              <a:rPr lang="en-US" sz="1600" dirty="0" smtClean="0"/>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3620234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par>
                          <p:cTn id="36" fill="hold">
                            <p:stCondLst>
                              <p:cond delay="1000"/>
                            </p:stCondLst>
                            <p:childTnLst>
                              <p:par>
                                <p:cTn id="37" presetID="22" presetClass="entr" presetSubtype="4"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Autofit/>
          </a:bodyPr>
          <a:lstStyle/>
          <a:p>
            <a:r>
              <a:rPr lang="en-US" sz="4400" dirty="0" smtClean="0"/>
              <a:t>Creation Connection</a:t>
            </a:r>
            <a:endParaRPr lang="en-US" sz="4400" dirty="0"/>
          </a:p>
        </p:txBody>
      </p:sp>
      <p:sp>
        <p:nvSpPr>
          <p:cNvPr id="3" name="Content Placeholder 2"/>
          <p:cNvSpPr>
            <a:spLocks noGrp="1"/>
          </p:cNvSpPr>
          <p:nvPr>
            <p:ph idx="1"/>
          </p:nvPr>
        </p:nvSpPr>
        <p:spPr>
          <a:xfrm>
            <a:off x="4077734" y="2103120"/>
            <a:ext cx="7442886" cy="4048674"/>
          </a:xfrm>
        </p:spPr>
        <p:txBody>
          <a:bodyPr>
            <a:normAutofit/>
          </a:bodyPr>
          <a:lstStyle/>
          <a:p>
            <a:r>
              <a:rPr lang="en-US" sz="3200" dirty="0" smtClean="0"/>
              <a:t>Then the Lord saw that the </a:t>
            </a:r>
            <a:r>
              <a:rPr lang="en-US" sz="3200" b="1" dirty="0" smtClean="0">
                <a:solidFill>
                  <a:schemeClr val="tx2"/>
                </a:solidFill>
              </a:rPr>
              <a:t>wickedness</a:t>
            </a:r>
            <a:r>
              <a:rPr lang="en-US" sz="3200" dirty="0" smtClean="0"/>
              <a:t> of man was great in the earth…The Lord said, “</a:t>
            </a:r>
            <a:r>
              <a:rPr lang="en-US" sz="3200" b="1" dirty="0" smtClean="0">
                <a:solidFill>
                  <a:schemeClr val="tx2"/>
                </a:solidFill>
              </a:rPr>
              <a:t>I will blot out man whom I have created </a:t>
            </a:r>
            <a:r>
              <a:rPr lang="en-US" sz="3200" dirty="0" smtClean="0"/>
              <a:t>from the face of the ground.” (RSV)</a:t>
            </a:r>
            <a:endParaRPr lang="en-US" sz="32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solidFill>
                  <a:prstClr val="black"/>
                </a:solidFill>
              </a:rPr>
              <a:t>The Issue</a:t>
            </a:r>
          </a:p>
          <a:p>
            <a:endParaRPr lang="en-US" sz="1600" dirty="0" smtClean="0">
              <a:solidFill>
                <a:prstClr val="black"/>
              </a:solidFill>
            </a:endParaRPr>
          </a:p>
          <a:p>
            <a:r>
              <a:rPr lang="en-US" sz="1600" dirty="0" smtClean="0">
                <a:solidFill>
                  <a:prstClr val="black"/>
                </a:solidFill>
              </a:rPr>
              <a:t>The Biblical Witness</a:t>
            </a:r>
          </a:p>
          <a:p>
            <a:endParaRPr lang="en-US" sz="1600" dirty="0">
              <a:solidFill>
                <a:prstClr val="black"/>
              </a:solidFill>
            </a:endParaRPr>
          </a:p>
          <a:p>
            <a:r>
              <a:rPr lang="en-US" sz="1600" dirty="0">
                <a:solidFill>
                  <a:srgbClr val="FFFF00"/>
                </a:solidFill>
              </a:rPr>
              <a:t>Terminology</a:t>
            </a: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smtClean="0">
                <a:solidFill>
                  <a:prstClr val="black"/>
                </a:solidFill>
              </a:rPr>
              <a:t>Under the Whole Heaven</a:t>
            </a:r>
          </a:p>
          <a:p>
            <a:endParaRPr lang="en-US" sz="1600" dirty="0" smtClean="0">
              <a:solidFill>
                <a:prstClr val="black"/>
              </a:solidFill>
            </a:endParaRPr>
          </a:p>
          <a:p>
            <a:r>
              <a:rPr lang="en-US" sz="1600" dirty="0" smtClean="0">
                <a:solidFill>
                  <a:prstClr val="black"/>
                </a:solidFill>
              </a:rPr>
              <a:t>The Flood and the History of Beginnings</a:t>
            </a:r>
          </a:p>
          <a:p>
            <a:pPr marL="285750" indent="-285750">
              <a:buFont typeface="Arial" panose="020B0604020202020204" pitchFamily="34" charset="0"/>
              <a:buChar char="•"/>
            </a:pPr>
            <a:r>
              <a:rPr lang="en-US" sz="1400" dirty="0" smtClean="0">
                <a:solidFill>
                  <a:prstClr val="black"/>
                </a:solidFill>
              </a:rPr>
              <a:t>Genealogies </a:t>
            </a:r>
          </a:p>
          <a:p>
            <a:pPr marL="285750" indent="-285750">
              <a:buFont typeface="Arial" panose="020B0604020202020204" pitchFamily="34" charset="0"/>
              <a:buChar char="•"/>
            </a:pPr>
            <a:r>
              <a:rPr lang="en-US" sz="1400" dirty="0" smtClean="0">
                <a:solidFill>
                  <a:prstClr val="black"/>
                </a:solidFill>
              </a:rPr>
              <a:t>Blessings</a:t>
            </a:r>
          </a:p>
          <a:p>
            <a:pPr marL="285750" indent="-285750">
              <a:buFont typeface="Arial" panose="020B0604020202020204" pitchFamily="34" charset="0"/>
              <a:buChar char="•"/>
            </a:pPr>
            <a:r>
              <a:rPr lang="en-US" sz="1400" dirty="0" smtClean="0">
                <a:solidFill>
                  <a:prstClr val="black"/>
                </a:solidFill>
              </a:rPr>
              <a:t>Covenant</a:t>
            </a: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extLst>
      <p:ext uri="{BB962C8B-B14F-4D97-AF65-F5344CB8AC3E}">
        <p14:creationId xmlns:p14="http://schemas.microsoft.com/office/powerpoint/2010/main" val="4010730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8" y="642594"/>
            <a:ext cx="7107382" cy="1371600"/>
          </a:xfrm>
        </p:spPr>
        <p:txBody>
          <a:bodyPr>
            <a:normAutofit/>
          </a:bodyPr>
          <a:lstStyle/>
          <a:p>
            <a:r>
              <a:rPr lang="en-US" dirty="0" smtClean="0"/>
              <a:t>Creation </a:t>
            </a:r>
            <a:r>
              <a:rPr lang="en-US" dirty="0"/>
              <a:t>C</a:t>
            </a:r>
            <a:r>
              <a:rPr lang="en-US" dirty="0" smtClean="0"/>
              <a:t>ontext</a:t>
            </a:r>
            <a:endParaRPr lang="en-US" dirty="0"/>
          </a:p>
        </p:txBody>
      </p:sp>
      <p:sp>
        <p:nvSpPr>
          <p:cNvPr id="4" name="Content Placeholder 3"/>
          <p:cNvSpPr>
            <a:spLocks noGrp="1"/>
          </p:cNvSpPr>
          <p:nvPr>
            <p:ph sz="half" idx="1"/>
          </p:nvPr>
        </p:nvSpPr>
        <p:spPr>
          <a:xfrm>
            <a:off x="3993109" y="2103120"/>
            <a:ext cx="3651606" cy="3749040"/>
          </a:xfrm>
        </p:spPr>
        <p:txBody>
          <a:bodyPr/>
          <a:lstStyle/>
          <a:p>
            <a:r>
              <a:rPr lang="en-US" sz="3600" dirty="0" smtClean="0"/>
              <a:t>Creation</a:t>
            </a:r>
          </a:p>
          <a:p>
            <a:endParaRPr lang="en-US" dirty="0"/>
          </a:p>
          <a:p>
            <a:r>
              <a:rPr lang="en-US" dirty="0" smtClean="0"/>
              <a:t>Man created sinless</a:t>
            </a:r>
          </a:p>
          <a:p>
            <a:endParaRPr lang="en-US" dirty="0"/>
          </a:p>
          <a:p>
            <a:endParaRPr lang="en-US" dirty="0" smtClean="0"/>
          </a:p>
          <a:p>
            <a:r>
              <a:rPr lang="en-US" dirty="0" smtClean="0"/>
              <a:t>Created to have dominion over all creatures and “over all the earth”</a:t>
            </a:r>
            <a:endParaRPr lang="en-US" dirty="0"/>
          </a:p>
        </p:txBody>
      </p:sp>
      <p:sp>
        <p:nvSpPr>
          <p:cNvPr id="6" name="Content Placeholder 5"/>
          <p:cNvSpPr>
            <a:spLocks noGrp="1"/>
          </p:cNvSpPr>
          <p:nvPr>
            <p:ph sz="half" idx="2"/>
          </p:nvPr>
        </p:nvSpPr>
        <p:spPr>
          <a:xfrm>
            <a:off x="7903088" y="2103120"/>
            <a:ext cx="3665461" cy="3749040"/>
          </a:xfrm>
        </p:spPr>
        <p:txBody>
          <a:bodyPr/>
          <a:lstStyle/>
          <a:p>
            <a:r>
              <a:rPr lang="en-US" sz="3600" dirty="0" smtClean="0"/>
              <a:t>Flood</a:t>
            </a:r>
          </a:p>
          <a:p>
            <a:endParaRPr lang="en-US" dirty="0"/>
          </a:p>
          <a:p>
            <a:r>
              <a:rPr lang="en-US" dirty="0" smtClean="0"/>
              <a:t>Man so sinful he must be destroyed (Gen 6:5-7)</a:t>
            </a:r>
          </a:p>
          <a:p>
            <a:endParaRPr lang="en-US" dirty="0"/>
          </a:p>
          <a:p>
            <a:r>
              <a:rPr lang="en-US" dirty="0" smtClean="0"/>
              <a:t>Man and beast so corrupt…keep them alive upon the face of all the earth</a:t>
            </a:r>
            <a:endParaRPr lang="en-US"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smtClean="0"/>
              <a:t>The Biblical Witness</a:t>
            </a:r>
          </a:p>
          <a:p>
            <a:endParaRPr lang="en-US" sz="1600" dirty="0"/>
          </a:p>
          <a:p>
            <a:r>
              <a:rPr lang="en-US" sz="1600" dirty="0" smtClean="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
        <p:nvSpPr>
          <p:cNvPr id="3" name="TextBox 2"/>
          <p:cNvSpPr txBox="1"/>
          <p:nvPr/>
        </p:nvSpPr>
        <p:spPr>
          <a:xfrm>
            <a:off x="9769642" y="6121017"/>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1082065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up)">
                                      <p:cBhvr>
                                        <p:cTn id="7" dur="1000"/>
                                        <p:tgtEl>
                                          <p:spTgt spid="4">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up)">
                                      <p:cBhvr>
                                        <p:cTn id="10" dur="10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wipe(up)">
                                      <p:cBhvr>
                                        <p:cTn id="15" dur="5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ipe(up)">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8" y="642594"/>
            <a:ext cx="7107382" cy="1371600"/>
          </a:xfrm>
        </p:spPr>
        <p:txBody>
          <a:bodyPr>
            <a:normAutofit/>
          </a:bodyPr>
          <a:lstStyle/>
          <a:p>
            <a:r>
              <a:rPr lang="en-US" dirty="0" smtClean="0"/>
              <a:t>Creation Context</a:t>
            </a:r>
            <a:endParaRPr lang="en-US" dirty="0"/>
          </a:p>
        </p:txBody>
      </p:sp>
      <p:sp>
        <p:nvSpPr>
          <p:cNvPr id="4" name="Content Placeholder 3"/>
          <p:cNvSpPr>
            <a:spLocks noGrp="1"/>
          </p:cNvSpPr>
          <p:nvPr>
            <p:ph sz="half" idx="1"/>
          </p:nvPr>
        </p:nvSpPr>
        <p:spPr>
          <a:xfrm>
            <a:off x="3993109" y="2103120"/>
            <a:ext cx="3651606" cy="3749040"/>
          </a:xfrm>
        </p:spPr>
        <p:txBody>
          <a:bodyPr/>
          <a:lstStyle/>
          <a:p>
            <a:r>
              <a:rPr lang="en-US" sz="3600" b="1" dirty="0" smtClean="0">
                <a:solidFill>
                  <a:schemeClr val="tx2"/>
                </a:solidFill>
              </a:rPr>
              <a:t>Creation</a:t>
            </a:r>
          </a:p>
          <a:p>
            <a:endParaRPr lang="en-US" dirty="0"/>
          </a:p>
          <a:p>
            <a:r>
              <a:rPr lang="en-US" dirty="0" smtClean="0"/>
              <a:t>Man created sinless</a:t>
            </a:r>
          </a:p>
          <a:p>
            <a:endParaRPr lang="en-US" dirty="0"/>
          </a:p>
          <a:p>
            <a:endParaRPr lang="en-US" dirty="0" smtClean="0"/>
          </a:p>
          <a:p>
            <a:r>
              <a:rPr lang="en-US" dirty="0" smtClean="0"/>
              <a:t>Created to have dominion over all creatures and “over all the earth”</a:t>
            </a:r>
            <a:endParaRPr lang="en-US" dirty="0"/>
          </a:p>
        </p:txBody>
      </p:sp>
      <p:sp>
        <p:nvSpPr>
          <p:cNvPr id="6" name="Content Placeholder 5"/>
          <p:cNvSpPr>
            <a:spLocks noGrp="1"/>
          </p:cNvSpPr>
          <p:nvPr>
            <p:ph sz="half" idx="2"/>
          </p:nvPr>
        </p:nvSpPr>
        <p:spPr>
          <a:xfrm>
            <a:off x="7903088" y="2103120"/>
            <a:ext cx="3665461" cy="3749040"/>
          </a:xfrm>
        </p:spPr>
        <p:txBody>
          <a:bodyPr/>
          <a:lstStyle/>
          <a:p>
            <a:r>
              <a:rPr lang="en-US" sz="3600" b="1" dirty="0" smtClean="0">
                <a:solidFill>
                  <a:schemeClr val="tx2"/>
                </a:solidFill>
              </a:rPr>
              <a:t>Flood</a:t>
            </a:r>
          </a:p>
          <a:p>
            <a:endParaRPr lang="en-US" dirty="0"/>
          </a:p>
          <a:p>
            <a:r>
              <a:rPr lang="en-US" dirty="0" smtClean="0"/>
              <a:t>Man so sinful he must be destroyed (Gen 6:5-7)</a:t>
            </a:r>
          </a:p>
          <a:p>
            <a:endParaRPr lang="en-US" dirty="0"/>
          </a:p>
          <a:p>
            <a:r>
              <a:rPr lang="en-US" dirty="0" smtClean="0"/>
              <a:t>Man and beast so corrupt…keep them alive upon the face of all the earth</a:t>
            </a:r>
            <a:endParaRPr lang="en-US"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smtClean="0"/>
              <a:t>The Biblical Witness</a:t>
            </a:r>
          </a:p>
          <a:p>
            <a:endParaRPr lang="en-US" sz="1600" dirty="0"/>
          </a:p>
          <a:p>
            <a:r>
              <a:rPr lang="en-US" sz="1600" dirty="0" smtClean="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
        <p:nvSpPr>
          <p:cNvPr id="3" name="TextBox 2"/>
          <p:cNvSpPr txBox="1"/>
          <p:nvPr/>
        </p:nvSpPr>
        <p:spPr>
          <a:xfrm>
            <a:off x="9769642" y="6121017"/>
            <a:ext cx="184731" cy="369332"/>
          </a:xfrm>
          <a:prstGeom prst="rect">
            <a:avLst/>
          </a:prstGeom>
          <a:noFill/>
        </p:spPr>
        <p:txBody>
          <a:bodyPr wrap="none" rtlCol="0">
            <a:spAutoFit/>
          </a:bodyPr>
          <a:lstStyle/>
          <a:p>
            <a:endParaRPr lang="en-US" dirty="0"/>
          </a:p>
        </p:txBody>
      </p:sp>
      <p:sp>
        <p:nvSpPr>
          <p:cNvPr id="7" name="TextBox 6"/>
          <p:cNvSpPr txBox="1"/>
          <p:nvPr/>
        </p:nvSpPr>
        <p:spPr>
          <a:xfrm>
            <a:off x="3993109" y="5751685"/>
            <a:ext cx="7723589" cy="369332"/>
          </a:xfrm>
          <a:prstGeom prst="rect">
            <a:avLst/>
          </a:prstGeom>
          <a:noFill/>
        </p:spPr>
        <p:txBody>
          <a:bodyPr wrap="none" rtlCol="0">
            <a:spAutoFit/>
          </a:bodyPr>
          <a:lstStyle/>
          <a:p>
            <a:r>
              <a:rPr lang="en-US" b="1" dirty="0" smtClean="0">
                <a:solidFill>
                  <a:schemeClr val="tx2"/>
                </a:solidFill>
              </a:rPr>
              <a:t>Clear indication that “all the earth” has more than a local meaning</a:t>
            </a:r>
            <a:endParaRPr lang="en-US" b="1" dirty="0">
              <a:solidFill>
                <a:schemeClr val="tx2"/>
              </a:solidFill>
            </a:endParaRPr>
          </a:p>
        </p:txBody>
      </p:sp>
    </p:spTree>
    <p:extLst>
      <p:ext uri="{BB962C8B-B14F-4D97-AF65-F5344CB8AC3E}">
        <p14:creationId xmlns:p14="http://schemas.microsoft.com/office/powerpoint/2010/main" val="3400806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a:t>
            </a:r>
            <a:r>
              <a:rPr lang="en-US" b="1" dirty="0">
                <a:solidFill>
                  <a:schemeClr val="tx2"/>
                </a:solidFill>
              </a:rPr>
              <a:t>T</a:t>
            </a:r>
            <a:r>
              <a:rPr lang="en-US" b="1" dirty="0" smtClean="0">
                <a:solidFill>
                  <a:schemeClr val="tx2"/>
                </a:solidFill>
              </a:rPr>
              <a:t>he </a:t>
            </a:r>
            <a:r>
              <a:rPr lang="en-US" b="1" dirty="0">
                <a:solidFill>
                  <a:schemeClr val="tx2"/>
                </a:solidFill>
              </a:rPr>
              <a:t>face of </a:t>
            </a:r>
            <a:r>
              <a:rPr lang="en-US" dirty="0"/>
              <a:t>all the earth”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8414047"/>
              </p:ext>
            </p:extLst>
          </p:nvPr>
        </p:nvGraphicFramePr>
        <p:xfrm>
          <a:off x="4078419" y="1823337"/>
          <a:ext cx="7442200" cy="4297680"/>
        </p:xfrm>
        <a:graphic>
          <a:graphicData uri="http://schemas.openxmlformats.org/drawingml/2006/table">
            <a:tbl>
              <a:tblPr firstRow="1" bandRow="1">
                <a:tableStyleId>{5C22544A-7EE6-4342-B048-85BDC9FD1C3A}</a:tableStyleId>
              </a:tblPr>
              <a:tblGrid>
                <a:gridCol w="1534236">
                  <a:extLst>
                    <a:ext uri="{9D8B030D-6E8A-4147-A177-3AD203B41FA5}">
                      <a16:colId xmlns:a16="http://schemas.microsoft.com/office/drawing/2014/main" xmlns="" val="20000"/>
                    </a:ext>
                  </a:extLst>
                </a:gridCol>
                <a:gridCol w="5907964">
                  <a:extLst>
                    <a:ext uri="{9D8B030D-6E8A-4147-A177-3AD203B41FA5}">
                      <a16:colId xmlns:a16="http://schemas.microsoft.com/office/drawing/2014/main" xmlns="" val="20001"/>
                    </a:ext>
                  </a:extLst>
                </a:gridCol>
              </a:tblGrid>
              <a:tr h="370840">
                <a:tc>
                  <a:txBody>
                    <a:bodyPr/>
                    <a:lstStyle/>
                    <a:p>
                      <a:pPr algn="ctr"/>
                      <a:r>
                        <a:rPr lang="en-US" dirty="0" smtClean="0"/>
                        <a:t>References in Genesis</a:t>
                      </a:r>
                      <a:endParaRPr lang="en-US" dirty="0"/>
                    </a:p>
                  </a:txBody>
                  <a:tcPr/>
                </a:tc>
                <a:tc>
                  <a:txBody>
                    <a:bodyPr/>
                    <a:lstStyle/>
                    <a:p>
                      <a:pPr algn="ctr"/>
                      <a:r>
                        <a:rPr lang="en-US" dirty="0" smtClean="0"/>
                        <a:t>Examples of Universal Meaning</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“Behold, I have given you every plant yielding seed which is upon </a:t>
                      </a:r>
                      <a:r>
                        <a:rPr lang="en-US" b="1" dirty="0" smtClean="0"/>
                        <a:t>the face of all the earth</a:t>
                      </a:r>
                      <a:r>
                        <a:rPr lang="en-US" dirty="0" smtClean="0"/>
                        <a:t>….” (Gen 1:29)</a:t>
                      </a:r>
                    </a:p>
                    <a:p>
                      <a:endParaRPr lang="en-US" dirty="0"/>
                    </a:p>
                  </a:txBody>
                  <a:tcPr/>
                </a:tc>
                <a:extLst>
                  <a:ext uri="{0D108BD9-81ED-4DB2-BD59-A6C34878D82A}">
                    <a16:rowId xmlns:a16="http://schemas.microsoft.com/office/drawing/2014/main" xmlns="" val="10001"/>
                  </a:ext>
                </a:extLst>
              </a:tr>
              <a:tr h="370840">
                <a:tc>
                  <a:txBody>
                    <a:bodyPr/>
                    <a:lstStyle/>
                    <a:p>
                      <a:pPr algn="ctr"/>
                      <a:r>
                        <a:rPr lang="en-US" dirty="0" smtClean="0"/>
                        <a:t>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Genesis 7:3  </a:t>
                      </a:r>
                      <a:r>
                        <a:rPr lang="en-US" sz="1800" dirty="0" smtClean="0"/>
                        <a:t>“to keep their kind alive upon </a:t>
                      </a:r>
                      <a:r>
                        <a:rPr lang="en-US" sz="1800" b="0" dirty="0" smtClean="0">
                          <a:solidFill>
                            <a:schemeClr val="tx1"/>
                          </a:solidFill>
                        </a:rPr>
                        <a:t>the face of all</a:t>
                      </a:r>
                      <a:r>
                        <a:rPr lang="en-US" sz="1800" b="1" dirty="0" smtClean="0"/>
                        <a:t> </a:t>
                      </a:r>
                      <a:r>
                        <a:rPr lang="en-US" sz="1800" dirty="0" smtClean="0"/>
                        <a:t>the earth”</a:t>
                      </a:r>
                    </a:p>
                    <a:p>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3</a:t>
                      </a:r>
                      <a:endParaRPr lang="en-US" dirty="0"/>
                    </a:p>
                  </a:txBody>
                  <a:tcPr/>
                </a:tc>
                <a:tc>
                  <a:txBody>
                    <a:bodyPr/>
                    <a:lstStyle/>
                    <a:p>
                      <a:r>
                        <a:rPr lang="en-US" dirty="0" smtClean="0"/>
                        <a:t>Genesis 8:9  </a:t>
                      </a:r>
                      <a:r>
                        <a:rPr lang="en-US" sz="1800" dirty="0" smtClean="0"/>
                        <a:t>“there was water over </a:t>
                      </a:r>
                      <a:r>
                        <a:rPr lang="en-US" sz="1800" b="0" dirty="0" smtClean="0">
                          <a:solidFill>
                            <a:schemeClr val="tx1"/>
                          </a:solidFill>
                        </a:rPr>
                        <a:t>all the face of all </a:t>
                      </a:r>
                      <a:r>
                        <a:rPr lang="en-US" sz="1800" dirty="0" smtClean="0"/>
                        <a:t>the earth” </a:t>
                      </a:r>
                      <a:endParaRPr lang="en-US" dirty="0"/>
                    </a:p>
                  </a:txBody>
                  <a:tcPr/>
                </a:tc>
                <a:extLst>
                  <a:ext uri="{0D108BD9-81ED-4DB2-BD59-A6C34878D82A}">
                    <a16:rowId xmlns:a16="http://schemas.microsoft.com/office/drawing/2014/main" xmlns="" val="10003"/>
                  </a:ext>
                </a:extLst>
              </a:tr>
              <a:tr h="370840">
                <a:tc>
                  <a:txBody>
                    <a:bodyPr/>
                    <a:lstStyle/>
                    <a:p>
                      <a:pPr algn="ctr"/>
                      <a:r>
                        <a:rPr lang="en-US" dirty="0" smtClean="0"/>
                        <a:t>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 dispersed at Tower of Babel by God “upon </a:t>
                      </a:r>
                      <a:r>
                        <a:rPr lang="en-US" b="1" dirty="0" smtClean="0"/>
                        <a:t>the face of all the earth</a:t>
                      </a:r>
                      <a:r>
                        <a:rPr lang="en-US" dirty="0" smtClean="0"/>
                        <a:t>” (Gen 11:4, 8, 9)</a:t>
                      </a:r>
                    </a:p>
                    <a:p>
                      <a:endParaRPr lang="en-US" dirty="0"/>
                    </a:p>
                  </a:txBody>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a:solidFill>
                <a:prstClr val="black"/>
              </a:solidFill>
            </a:endParaRPr>
          </a:p>
          <a:p>
            <a:pPr algn="ctr"/>
            <a:r>
              <a:rPr lang="en-US" sz="1600" dirty="0">
                <a:solidFill>
                  <a:prstClr val="black"/>
                </a:solidFill>
              </a:rPr>
              <a:t>Outline</a:t>
            </a:r>
          </a:p>
          <a:p>
            <a:pPr algn="r"/>
            <a:endParaRPr lang="en-US" sz="1600" dirty="0">
              <a:solidFill>
                <a:prstClr val="black"/>
              </a:solidFill>
            </a:endParaRPr>
          </a:p>
          <a:p>
            <a:r>
              <a:rPr lang="en-US" sz="1600" dirty="0">
                <a:solidFill>
                  <a:prstClr val="black"/>
                </a:solidFill>
              </a:rPr>
              <a:t>The Issue</a:t>
            </a:r>
          </a:p>
          <a:p>
            <a:endParaRPr lang="en-US" sz="1600" dirty="0">
              <a:solidFill>
                <a:prstClr val="black"/>
              </a:solidFill>
            </a:endParaRPr>
          </a:p>
          <a:p>
            <a:r>
              <a:rPr lang="en-US" sz="1600" dirty="0">
                <a:solidFill>
                  <a:prstClr val="black"/>
                </a:solidFill>
              </a:rPr>
              <a:t>The Biblical Witness</a:t>
            </a:r>
          </a:p>
          <a:p>
            <a:endParaRPr lang="en-US" sz="1600" dirty="0">
              <a:solidFill>
                <a:prstClr val="black"/>
              </a:solidFill>
            </a:endParaRPr>
          </a:p>
          <a:p>
            <a:r>
              <a:rPr lang="en-US" sz="1600" dirty="0">
                <a:solidFill>
                  <a:srgbClr val="FFFF00"/>
                </a:solidFill>
              </a:rPr>
              <a:t>Terminology</a:t>
            </a:r>
          </a:p>
          <a:p>
            <a:pPr marL="285750" indent="-285750">
              <a:buFont typeface="Arial" panose="020B0604020202020204" pitchFamily="34" charset="0"/>
              <a:buChar char="•"/>
            </a:pPr>
            <a:r>
              <a:rPr lang="en-US" sz="1400" dirty="0">
                <a:solidFill>
                  <a:prstClr val="black"/>
                </a:solidFill>
              </a:rPr>
              <a:t>Earth</a:t>
            </a:r>
          </a:p>
          <a:p>
            <a:pPr marL="285750" indent="-285750">
              <a:buFont typeface="Arial" panose="020B0604020202020204" pitchFamily="34" charset="0"/>
              <a:buChar char="•"/>
            </a:pPr>
            <a:r>
              <a:rPr lang="en-US" sz="1400" dirty="0">
                <a:solidFill>
                  <a:srgbClr val="FFFF00"/>
                </a:solidFill>
              </a:rPr>
              <a:t>The Face of all the Earth</a:t>
            </a:r>
          </a:p>
          <a:p>
            <a:pPr marL="285750" indent="-285750">
              <a:buFont typeface="Arial" panose="020B0604020202020204" pitchFamily="34" charset="0"/>
              <a:buChar char="•"/>
            </a:pPr>
            <a:r>
              <a:rPr lang="en-US" sz="1400" dirty="0">
                <a:solidFill>
                  <a:prstClr val="black"/>
                </a:solidFill>
              </a:rPr>
              <a:t>Face of the Ground</a:t>
            </a:r>
          </a:p>
          <a:p>
            <a:pPr marL="285750" indent="-285750">
              <a:buFont typeface="Arial" panose="020B0604020202020204" pitchFamily="34" charset="0"/>
              <a:buChar char="•"/>
            </a:pPr>
            <a:r>
              <a:rPr lang="en-US" sz="1400" dirty="0">
                <a:solidFill>
                  <a:prstClr val="black"/>
                </a:solidFill>
              </a:rPr>
              <a:t>All Flesh</a:t>
            </a:r>
          </a:p>
          <a:p>
            <a:pPr marL="285750" indent="-285750">
              <a:buFont typeface="Arial" panose="020B0604020202020204" pitchFamily="34" charset="0"/>
              <a:buChar char="•"/>
            </a:pPr>
            <a:r>
              <a:rPr lang="en-US" sz="1400" dirty="0">
                <a:solidFill>
                  <a:prstClr val="black"/>
                </a:solidFill>
              </a:rPr>
              <a:t>Every Living </a:t>
            </a:r>
            <a:r>
              <a:rPr lang="en-US" sz="1400" dirty="0" smtClean="0">
                <a:solidFill>
                  <a:prstClr val="black"/>
                </a:solidFill>
              </a:rPr>
              <a:t>Thing</a:t>
            </a:r>
          </a:p>
          <a:p>
            <a:pPr marL="285750" indent="-285750">
              <a:buFont typeface="Arial" panose="020B0604020202020204" pitchFamily="34" charset="0"/>
              <a:buChar char="•"/>
            </a:pPr>
            <a:r>
              <a:rPr lang="en-US" sz="1400" dirty="0" smtClean="0">
                <a:solidFill>
                  <a:prstClr val="black"/>
                </a:solidFill>
              </a:rPr>
              <a:t>Under the Whole Heaven</a:t>
            </a:r>
            <a:endParaRPr lang="en-US" sz="1400" dirty="0">
              <a:solidFill>
                <a:prstClr val="black"/>
              </a:solidFill>
            </a:endParaRPr>
          </a:p>
          <a:p>
            <a:endParaRPr lang="en-US" sz="1600" dirty="0">
              <a:solidFill>
                <a:prstClr val="black"/>
              </a:solidFill>
            </a:endParaRPr>
          </a:p>
          <a:p>
            <a:r>
              <a:rPr lang="en-US" sz="1600" dirty="0">
                <a:solidFill>
                  <a:prstClr val="black"/>
                </a:solidFill>
              </a:rPr>
              <a:t>The Flood and the History of Beginnings</a:t>
            </a:r>
          </a:p>
          <a:p>
            <a:pPr marL="285750" indent="-285750">
              <a:buFont typeface="Arial" panose="020B0604020202020204" pitchFamily="34" charset="0"/>
              <a:buChar char="•"/>
            </a:pPr>
            <a:r>
              <a:rPr lang="en-US" sz="1400" dirty="0">
                <a:solidFill>
                  <a:prstClr val="black"/>
                </a:solidFill>
              </a:rPr>
              <a:t>Genealogies </a:t>
            </a:r>
          </a:p>
          <a:p>
            <a:pPr marL="285750" indent="-285750">
              <a:buFont typeface="Arial" panose="020B0604020202020204" pitchFamily="34" charset="0"/>
              <a:buChar char="•"/>
            </a:pPr>
            <a:r>
              <a:rPr lang="en-US" sz="1400" dirty="0">
                <a:solidFill>
                  <a:prstClr val="black"/>
                </a:solidFill>
              </a:rPr>
              <a:t>Blessings</a:t>
            </a:r>
          </a:p>
          <a:p>
            <a:pPr marL="285750" indent="-285750">
              <a:buFont typeface="Arial" panose="020B0604020202020204" pitchFamily="34" charset="0"/>
              <a:buChar char="•"/>
            </a:pPr>
            <a:r>
              <a:rPr lang="en-US" sz="1400" dirty="0">
                <a:solidFill>
                  <a:prstClr val="black"/>
                </a:solidFill>
              </a:rPr>
              <a:t>Covenant</a:t>
            </a:r>
          </a:p>
          <a:p>
            <a:pPr lvl="1"/>
            <a:endParaRPr lang="en-US" sz="1600" dirty="0">
              <a:solidFill>
                <a:prstClr val="black"/>
              </a:solidFill>
            </a:endParaRPr>
          </a:p>
          <a:p>
            <a:r>
              <a:rPr lang="en-US" sz="1600" dirty="0">
                <a:solidFill>
                  <a:prstClr val="black"/>
                </a:solidFill>
              </a:rPr>
              <a:t>Conclusion</a:t>
            </a:r>
          </a:p>
          <a:p>
            <a:endParaRPr lang="en-US" sz="1600" dirty="0">
              <a:solidFill>
                <a:prstClr val="black"/>
              </a:solidFill>
            </a:endParaRPr>
          </a:p>
        </p:txBody>
      </p:sp>
      <p:sp>
        <p:nvSpPr>
          <p:cNvPr id="3" name="Right Arrow 2"/>
          <p:cNvSpPr/>
          <p:nvPr/>
        </p:nvSpPr>
        <p:spPr>
          <a:xfrm>
            <a:off x="3747504" y="2837996"/>
            <a:ext cx="1085691" cy="536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747504" y="5473363"/>
            <a:ext cx="1085691" cy="536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29716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“The face of all the earth”</a:t>
            </a:r>
            <a:endParaRPr lang="en-US"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a:solidFill>
                <a:prstClr val="black"/>
              </a:solidFill>
            </a:endParaRPr>
          </a:p>
          <a:p>
            <a:pPr algn="ctr"/>
            <a:r>
              <a:rPr lang="en-US" sz="1600" dirty="0">
                <a:solidFill>
                  <a:prstClr val="black"/>
                </a:solidFill>
              </a:rPr>
              <a:t>Outline</a:t>
            </a:r>
          </a:p>
          <a:p>
            <a:pPr algn="r"/>
            <a:endParaRPr lang="en-US" sz="1600" dirty="0">
              <a:solidFill>
                <a:prstClr val="black"/>
              </a:solidFill>
            </a:endParaRPr>
          </a:p>
          <a:p>
            <a:r>
              <a:rPr lang="en-US" sz="1600" dirty="0">
                <a:solidFill>
                  <a:prstClr val="black"/>
                </a:solidFill>
              </a:rPr>
              <a:t>The Issue</a:t>
            </a:r>
          </a:p>
          <a:p>
            <a:endParaRPr lang="en-US" sz="1600" dirty="0">
              <a:solidFill>
                <a:prstClr val="black"/>
              </a:solidFill>
            </a:endParaRPr>
          </a:p>
          <a:p>
            <a:r>
              <a:rPr lang="en-US" sz="1600" dirty="0">
                <a:solidFill>
                  <a:prstClr val="black"/>
                </a:solidFill>
              </a:rPr>
              <a:t>The Biblical Witness</a:t>
            </a:r>
          </a:p>
          <a:p>
            <a:endParaRPr lang="en-US" sz="1600" dirty="0">
              <a:solidFill>
                <a:prstClr val="black"/>
              </a:solidFill>
            </a:endParaRPr>
          </a:p>
          <a:p>
            <a:r>
              <a:rPr lang="en-US" sz="1600" dirty="0">
                <a:solidFill>
                  <a:srgbClr val="FFFF00"/>
                </a:solidFill>
              </a:rPr>
              <a:t>Terminology</a:t>
            </a:r>
          </a:p>
          <a:p>
            <a:pPr marL="285750" indent="-285750">
              <a:buFont typeface="Arial" panose="020B0604020202020204" pitchFamily="34" charset="0"/>
              <a:buChar char="•"/>
            </a:pPr>
            <a:r>
              <a:rPr lang="en-US" sz="1400" dirty="0">
                <a:solidFill>
                  <a:prstClr val="black"/>
                </a:solidFill>
              </a:rPr>
              <a:t>Earth</a:t>
            </a:r>
          </a:p>
          <a:p>
            <a:pPr marL="285750" indent="-285750">
              <a:buFont typeface="Arial" panose="020B0604020202020204" pitchFamily="34" charset="0"/>
              <a:buChar char="•"/>
            </a:pPr>
            <a:r>
              <a:rPr lang="en-US" sz="1400" dirty="0">
                <a:solidFill>
                  <a:srgbClr val="FFFF00"/>
                </a:solidFill>
              </a:rPr>
              <a:t>The Face of all the Earth</a:t>
            </a:r>
          </a:p>
          <a:p>
            <a:pPr marL="285750" indent="-285750">
              <a:buFont typeface="Arial" panose="020B0604020202020204" pitchFamily="34" charset="0"/>
              <a:buChar char="•"/>
            </a:pPr>
            <a:r>
              <a:rPr lang="en-US" sz="1400" dirty="0">
                <a:solidFill>
                  <a:prstClr val="black"/>
                </a:solidFill>
              </a:rPr>
              <a:t>Face of the Ground</a:t>
            </a:r>
          </a:p>
          <a:p>
            <a:pPr marL="285750" indent="-285750">
              <a:buFont typeface="Arial" panose="020B0604020202020204" pitchFamily="34" charset="0"/>
              <a:buChar char="•"/>
            </a:pPr>
            <a:r>
              <a:rPr lang="en-US" sz="1400" dirty="0">
                <a:solidFill>
                  <a:prstClr val="black"/>
                </a:solidFill>
              </a:rPr>
              <a:t>All Flesh</a:t>
            </a:r>
          </a:p>
          <a:p>
            <a:pPr marL="285750" indent="-285750">
              <a:buFont typeface="Arial" panose="020B0604020202020204" pitchFamily="34" charset="0"/>
              <a:buChar char="•"/>
            </a:pPr>
            <a:r>
              <a:rPr lang="en-US" sz="1400" dirty="0">
                <a:solidFill>
                  <a:prstClr val="black"/>
                </a:solidFill>
              </a:rPr>
              <a:t>Every Living </a:t>
            </a:r>
            <a:r>
              <a:rPr lang="en-US" sz="1400" dirty="0" smtClean="0">
                <a:solidFill>
                  <a:prstClr val="black"/>
                </a:solidFill>
              </a:rPr>
              <a:t>Thing</a:t>
            </a:r>
          </a:p>
          <a:p>
            <a:pPr marL="285750" indent="-285750">
              <a:buFont typeface="Arial" panose="020B0604020202020204" pitchFamily="34" charset="0"/>
              <a:buChar char="•"/>
            </a:pPr>
            <a:r>
              <a:rPr lang="en-US" sz="1400" dirty="0" smtClean="0">
                <a:solidFill>
                  <a:prstClr val="black"/>
                </a:solidFill>
              </a:rPr>
              <a:t>Under the Whole Heaven</a:t>
            </a:r>
            <a:endParaRPr lang="en-US" sz="1400" dirty="0">
              <a:solidFill>
                <a:prstClr val="black"/>
              </a:solidFill>
            </a:endParaRPr>
          </a:p>
          <a:p>
            <a:endParaRPr lang="en-US" sz="1600" dirty="0">
              <a:solidFill>
                <a:prstClr val="black"/>
              </a:solidFill>
            </a:endParaRPr>
          </a:p>
          <a:p>
            <a:r>
              <a:rPr lang="en-US" sz="1600" dirty="0">
                <a:solidFill>
                  <a:prstClr val="black"/>
                </a:solidFill>
              </a:rPr>
              <a:t>The Flood and the History of Beginnings</a:t>
            </a:r>
          </a:p>
          <a:p>
            <a:pPr marL="285750" indent="-285750">
              <a:buFont typeface="Arial" panose="020B0604020202020204" pitchFamily="34" charset="0"/>
              <a:buChar char="•"/>
            </a:pPr>
            <a:r>
              <a:rPr lang="en-US" sz="1400" dirty="0">
                <a:solidFill>
                  <a:prstClr val="black"/>
                </a:solidFill>
              </a:rPr>
              <a:t>Genealogies </a:t>
            </a:r>
          </a:p>
          <a:p>
            <a:pPr marL="285750" indent="-285750">
              <a:buFont typeface="Arial" panose="020B0604020202020204" pitchFamily="34" charset="0"/>
              <a:buChar char="•"/>
            </a:pPr>
            <a:r>
              <a:rPr lang="en-US" sz="1400" dirty="0">
                <a:solidFill>
                  <a:prstClr val="black"/>
                </a:solidFill>
              </a:rPr>
              <a:t>Blessings</a:t>
            </a:r>
          </a:p>
          <a:p>
            <a:pPr marL="285750" indent="-285750">
              <a:buFont typeface="Arial" panose="020B0604020202020204" pitchFamily="34" charset="0"/>
              <a:buChar char="•"/>
            </a:pPr>
            <a:r>
              <a:rPr lang="en-US" sz="1400" dirty="0">
                <a:solidFill>
                  <a:prstClr val="black"/>
                </a:solidFill>
              </a:rPr>
              <a:t>Covenant</a:t>
            </a:r>
          </a:p>
          <a:p>
            <a:pPr lvl="1"/>
            <a:endParaRPr lang="en-US" sz="1600" dirty="0">
              <a:solidFill>
                <a:prstClr val="black"/>
              </a:solidFill>
            </a:endParaRPr>
          </a:p>
          <a:p>
            <a:r>
              <a:rPr lang="en-US" sz="1600" dirty="0">
                <a:solidFill>
                  <a:prstClr val="black"/>
                </a:solidFill>
              </a:rPr>
              <a:t>Conclusion</a:t>
            </a:r>
          </a:p>
          <a:p>
            <a:endParaRPr lang="en-US" sz="1600" dirty="0">
              <a:solidFill>
                <a:prstClr val="black"/>
              </a:solidFill>
            </a:endParaRPr>
          </a:p>
        </p:txBody>
      </p:sp>
      <p:sp>
        <p:nvSpPr>
          <p:cNvPr id="4" name="Rectangle 3"/>
          <p:cNvSpPr/>
          <p:nvPr/>
        </p:nvSpPr>
        <p:spPr>
          <a:xfrm>
            <a:off x="3998906" y="2952918"/>
            <a:ext cx="3058510" cy="1813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Universal usage in the book of Genesis</a:t>
            </a:r>
            <a:endParaRPr lang="en-US" sz="2800" dirty="0"/>
          </a:p>
        </p:txBody>
      </p:sp>
      <p:sp>
        <p:nvSpPr>
          <p:cNvPr id="6" name="Rectangle 5"/>
          <p:cNvSpPr/>
          <p:nvPr/>
        </p:nvSpPr>
        <p:spPr>
          <a:xfrm>
            <a:off x="8481145" y="2952918"/>
            <a:ext cx="3058510" cy="1813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Universal usage in the flood story</a:t>
            </a:r>
            <a:endParaRPr lang="en-US" sz="2800" dirty="0"/>
          </a:p>
        </p:txBody>
      </p:sp>
      <p:sp>
        <p:nvSpPr>
          <p:cNvPr id="7" name="Right Arrow 6"/>
          <p:cNvSpPr/>
          <p:nvPr/>
        </p:nvSpPr>
        <p:spPr>
          <a:xfrm>
            <a:off x="7315200" y="3515702"/>
            <a:ext cx="930166" cy="583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07590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2179434"/>
          </a:xfrm>
        </p:spPr>
        <p:txBody>
          <a:bodyPr>
            <a:normAutofit/>
          </a:bodyPr>
          <a:lstStyle/>
          <a:p>
            <a:pPr algn="ctr"/>
            <a:r>
              <a:rPr lang="en-US" sz="5400" dirty="0" smtClean="0"/>
              <a:t>Universal</a:t>
            </a:r>
            <a:endParaRPr lang="en-US" sz="5400" dirty="0"/>
          </a:p>
        </p:txBody>
      </p:sp>
      <p:sp>
        <p:nvSpPr>
          <p:cNvPr id="3" name="Content Placeholder 2"/>
          <p:cNvSpPr>
            <a:spLocks noGrp="1"/>
          </p:cNvSpPr>
          <p:nvPr>
            <p:ph idx="1"/>
          </p:nvPr>
        </p:nvSpPr>
        <p:spPr>
          <a:xfrm>
            <a:off x="4219624" y="2585545"/>
            <a:ext cx="7442885" cy="3014456"/>
          </a:xfrm>
        </p:spPr>
        <p:txBody>
          <a:bodyPr>
            <a:normAutofit/>
          </a:bodyPr>
          <a:lstStyle/>
          <a:p>
            <a:pPr marL="0" indent="0">
              <a:buNone/>
            </a:pPr>
            <a:r>
              <a:rPr lang="en-US" sz="3600" dirty="0" smtClean="0"/>
              <a:t>“Earth” or “the face of all the earth” in the flood story is in each instance </a:t>
            </a:r>
            <a:r>
              <a:rPr lang="en-US" sz="3600" b="1" dirty="0" smtClean="0">
                <a:solidFill>
                  <a:schemeClr val="tx2"/>
                </a:solidFill>
              </a:rPr>
              <a:t>universal in meaning</a:t>
            </a:r>
            <a:r>
              <a:rPr lang="en-US" sz="3600" dirty="0" smtClean="0"/>
              <a:t>.</a:t>
            </a:r>
            <a:endParaRPr lang="en-US" sz="36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a:solidFill>
                <a:prstClr val="black"/>
              </a:solidFill>
            </a:endParaRPr>
          </a:p>
          <a:p>
            <a:pPr algn="ctr"/>
            <a:r>
              <a:rPr lang="en-US" sz="1600" dirty="0">
                <a:solidFill>
                  <a:prstClr val="black"/>
                </a:solidFill>
              </a:rPr>
              <a:t>Outline</a:t>
            </a:r>
          </a:p>
          <a:p>
            <a:pPr algn="r"/>
            <a:endParaRPr lang="en-US" sz="1600" dirty="0">
              <a:solidFill>
                <a:prstClr val="black"/>
              </a:solidFill>
            </a:endParaRPr>
          </a:p>
          <a:p>
            <a:r>
              <a:rPr lang="en-US" sz="1600" dirty="0">
                <a:solidFill>
                  <a:prstClr val="black"/>
                </a:solidFill>
              </a:rPr>
              <a:t>The Issue</a:t>
            </a:r>
          </a:p>
          <a:p>
            <a:endParaRPr lang="en-US" sz="1600" dirty="0">
              <a:solidFill>
                <a:prstClr val="black"/>
              </a:solidFill>
            </a:endParaRPr>
          </a:p>
          <a:p>
            <a:r>
              <a:rPr lang="en-US" sz="1600" dirty="0">
                <a:solidFill>
                  <a:prstClr val="black"/>
                </a:solidFill>
              </a:rPr>
              <a:t>The Biblical Witness</a:t>
            </a:r>
          </a:p>
          <a:p>
            <a:endParaRPr lang="en-US" sz="1600" dirty="0">
              <a:solidFill>
                <a:prstClr val="black"/>
              </a:solidFill>
            </a:endParaRPr>
          </a:p>
          <a:p>
            <a:r>
              <a:rPr lang="en-US" sz="1600" dirty="0">
                <a:solidFill>
                  <a:srgbClr val="FFFF00"/>
                </a:solidFill>
              </a:rPr>
              <a:t>Terminology</a:t>
            </a:r>
          </a:p>
          <a:p>
            <a:pPr marL="285750" indent="-285750">
              <a:buFont typeface="Arial" panose="020B0604020202020204" pitchFamily="34" charset="0"/>
              <a:buChar char="•"/>
            </a:pPr>
            <a:r>
              <a:rPr lang="en-US" sz="1400" dirty="0">
                <a:solidFill>
                  <a:prstClr val="black"/>
                </a:solidFill>
              </a:rPr>
              <a:t>Earth</a:t>
            </a:r>
          </a:p>
          <a:p>
            <a:pPr marL="285750" indent="-285750">
              <a:buFont typeface="Arial" panose="020B0604020202020204" pitchFamily="34" charset="0"/>
              <a:buChar char="•"/>
            </a:pPr>
            <a:r>
              <a:rPr lang="en-US" sz="1400" dirty="0">
                <a:solidFill>
                  <a:srgbClr val="FFFF00"/>
                </a:solidFill>
              </a:rPr>
              <a:t>The Face of all the Earth</a:t>
            </a:r>
          </a:p>
          <a:p>
            <a:pPr marL="285750" indent="-285750">
              <a:buFont typeface="Arial" panose="020B0604020202020204" pitchFamily="34" charset="0"/>
              <a:buChar char="•"/>
            </a:pPr>
            <a:r>
              <a:rPr lang="en-US" sz="1400" dirty="0">
                <a:solidFill>
                  <a:prstClr val="black"/>
                </a:solidFill>
              </a:rPr>
              <a:t>Face of the Ground</a:t>
            </a:r>
          </a:p>
          <a:p>
            <a:pPr marL="285750" indent="-285750">
              <a:buFont typeface="Arial" panose="020B0604020202020204" pitchFamily="34" charset="0"/>
              <a:buChar char="•"/>
            </a:pPr>
            <a:r>
              <a:rPr lang="en-US" sz="1400" dirty="0">
                <a:solidFill>
                  <a:prstClr val="black"/>
                </a:solidFill>
              </a:rPr>
              <a:t>All Flesh</a:t>
            </a:r>
          </a:p>
          <a:p>
            <a:pPr marL="285750" indent="-285750">
              <a:buFont typeface="Arial" panose="020B0604020202020204" pitchFamily="34" charset="0"/>
              <a:buChar char="•"/>
            </a:pPr>
            <a:r>
              <a:rPr lang="en-US" sz="1400" dirty="0">
                <a:solidFill>
                  <a:prstClr val="black"/>
                </a:solidFill>
              </a:rPr>
              <a:t>Every Living </a:t>
            </a:r>
            <a:r>
              <a:rPr lang="en-US" sz="1400" dirty="0" smtClean="0">
                <a:solidFill>
                  <a:prstClr val="black"/>
                </a:solidFill>
              </a:rPr>
              <a:t>Thing</a:t>
            </a:r>
          </a:p>
          <a:p>
            <a:pPr marL="285750" indent="-285750">
              <a:buFont typeface="Arial" panose="020B0604020202020204" pitchFamily="34" charset="0"/>
              <a:buChar char="•"/>
            </a:pPr>
            <a:r>
              <a:rPr lang="en-US" sz="1400" dirty="0" smtClean="0">
                <a:solidFill>
                  <a:prstClr val="black"/>
                </a:solidFill>
              </a:rPr>
              <a:t>Under the Whole Heaven</a:t>
            </a:r>
            <a:endParaRPr lang="en-US" sz="1400" dirty="0">
              <a:solidFill>
                <a:prstClr val="black"/>
              </a:solidFill>
            </a:endParaRPr>
          </a:p>
          <a:p>
            <a:endParaRPr lang="en-US" sz="1600" dirty="0">
              <a:solidFill>
                <a:prstClr val="black"/>
              </a:solidFill>
            </a:endParaRPr>
          </a:p>
          <a:p>
            <a:r>
              <a:rPr lang="en-US" sz="1600" dirty="0">
                <a:solidFill>
                  <a:prstClr val="black"/>
                </a:solidFill>
              </a:rPr>
              <a:t>The Flood and the History of Beginnings</a:t>
            </a:r>
          </a:p>
          <a:p>
            <a:pPr marL="285750" indent="-285750">
              <a:buFont typeface="Arial" panose="020B0604020202020204" pitchFamily="34" charset="0"/>
              <a:buChar char="•"/>
            </a:pPr>
            <a:r>
              <a:rPr lang="en-US" sz="1400" dirty="0">
                <a:solidFill>
                  <a:prstClr val="black"/>
                </a:solidFill>
              </a:rPr>
              <a:t>Genealogies </a:t>
            </a:r>
          </a:p>
          <a:p>
            <a:pPr marL="285750" indent="-285750">
              <a:buFont typeface="Arial" panose="020B0604020202020204" pitchFamily="34" charset="0"/>
              <a:buChar char="•"/>
            </a:pPr>
            <a:r>
              <a:rPr lang="en-US" sz="1400" dirty="0">
                <a:solidFill>
                  <a:prstClr val="black"/>
                </a:solidFill>
              </a:rPr>
              <a:t>Blessings</a:t>
            </a:r>
          </a:p>
          <a:p>
            <a:pPr marL="285750" indent="-285750">
              <a:buFont typeface="Arial" panose="020B0604020202020204" pitchFamily="34" charset="0"/>
              <a:buChar char="•"/>
            </a:pPr>
            <a:r>
              <a:rPr lang="en-US" sz="1400" dirty="0">
                <a:solidFill>
                  <a:prstClr val="black"/>
                </a:solidFill>
              </a:rPr>
              <a:t>Covenant</a:t>
            </a:r>
          </a:p>
          <a:p>
            <a:pPr lvl="1"/>
            <a:endParaRPr lang="en-US" sz="1600" dirty="0">
              <a:solidFill>
                <a:prstClr val="black"/>
              </a:solidFill>
            </a:endParaRPr>
          </a:p>
          <a:p>
            <a:r>
              <a:rPr lang="en-US" sz="1600" dirty="0">
                <a:solidFill>
                  <a:prstClr val="black"/>
                </a:solidFill>
              </a:rPr>
              <a:t>Conclusion</a:t>
            </a:r>
          </a:p>
          <a:p>
            <a:endParaRPr lang="en-US" sz="1600" dirty="0">
              <a:solidFill>
                <a:prstClr val="black"/>
              </a:solidFill>
            </a:endParaRPr>
          </a:p>
        </p:txBody>
      </p:sp>
    </p:spTree>
    <p:extLst>
      <p:ext uri="{BB962C8B-B14F-4D97-AF65-F5344CB8AC3E}">
        <p14:creationId xmlns:p14="http://schemas.microsoft.com/office/powerpoint/2010/main" val="440240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7" y="642594"/>
            <a:ext cx="7550731" cy="1371600"/>
          </a:xfrm>
        </p:spPr>
        <p:txBody>
          <a:bodyPr>
            <a:normAutofit/>
          </a:bodyPr>
          <a:lstStyle/>
          <a:p>
            <a:r>
              <a:rPr lang="en-US" dirty="0" smtClean="0"/>
              <a:t>(parenthetical note)</a:t>
            </a:r>
            <a:endParaRPr lang="en-US" dirty="0"/>
          </a:p>
        </p:txBody>
      </p:sp>
      <p:sp>
        <p:nvSpPr>
          <p:cNvPr id="4" name="Content Placeholder 3"/>
          <p:cNvSpPr>
            <a:spLocks noGrp="1"/>
          </p:cNvSpPr>
          <p:nvPr>
            <p:ph sz="half" idx="1"/>
          </p:nvPr>
        </p:nvSpPr>
        <p:spPr>
          <a:xfrm>
            <a:off x="3993109" y="2103120"/>
            <a:ext cx="3651606" cy="3749040"/>
          </a:xfrm>
        </p:spPr>
        <p:txBody>
          <a:bodyPr>
            <a:normAutofit/>
          </a:bodyPr>
          <a:lstStyle/>
          <a:p>
            <a:pPr marL="0" indent="0">
              <a:buNone/>
            </a:pPr>
            <a:r>
              <a:rPr lang="en-US" dirty="0" smtClean="0"/>
              <a:t>Challenge to the universal meaning:</a:t>
            </a:r>
          </a:p>
          <a:p>
            <a:endParaRPr lang="en-US" dirty="0"/>
          </a:p>
          <a:p>
            <a:r>
              <a:rPr lang="en-US" dirty="0" smtClean="0"/>
              <a:t>Non-universal use</a:t>
            </a:r>
          </a:p>
          <a:p>
            <a:endParaRPr lang="en-US" dirty="0" smtClean="0"/>
          </a:p>
          <a:p>
            <a:r>
              <a:rPr lang="en-US" dirty="0" smtClean="0"/>
              <a:t>Spread over all </a:t>
            </a:r>
            <a:r>
              <a:rPr lang="en-US" b="1" dirty="0" smtClean="0"/>
              <a:t>the face of the earth </a:t>
            </a:r>
            <a:r>
              <a:rPr lang="en-US" dirty="0" smtClean="0"/>
              <a:t>(41:56)</a:t>
            </a:r>
          </a:p>
          <a:p>
            <a:endParaRPr lang="en-US" dirty="0"/>
          </a:p>
          <a:p>
            <a:r>
              <a:rPr lang="en-US" dirty="0" smtClean="0"/>
              <a:t>[Referring to the famine in the time of Joseph]</a:t>
            </a:r>
          </a:p>
          <a:p>
            <a:endParaRPr lang="en-US" dirty="0"/>
          </a:p>
          <a:p>
            <a:pPr marL="0" indent="0">
              <a:buNone/>
            </a:pPr>
            <a:endParaRPr lang="en-US" dirty="0"/>
          </a:p>
        </p:txBody>
      </p:sp>
      <p:sp>
        <p:nvSpPr>
          <p:cNvPr id="6" name="Content Placeholder 5"/>
          <p:cNvSpPr>
            <a:spLocks noGrp="1"/>
          </p:cNvSpPr>
          <p:nvPr>
            <p:ph sz="half" idx="2"/>
          </p:nvPr>
        </p:nvSpPr>
        <p:spPr>
          <a:xfrm>
            <a:off x="7903088" y="2103120"/>
            <a:ext cx="3665461" cy="3749040"/>
          </a:xfrm>
        </p:spPr>
        <p:txBody>
          <a:bodyPr>
            <a:normAutofit/>
          </a:bodyPr>
          <a:lstStyle/>
          <a:p>
            <a:r>
              <a:rPr lang="en-US" dirty="0" smtClean="0"/>
              <a:t>Subtle difference in word order from 7:3, 8:9, etc.</a:t>
            </a:r>
          </a:p>
          <a:p>
            <a:endParaRPr lang="en-US" dirty="0"/>
          </a:p>
          <a:p>
            <a:r>
              <a:rPr lang="en-US" sz="2400" dirty="0" smtClean="0"/>
              <a:t>Genesis 41:56 does not do away with the universal meaning of the phrase in the flood narrative</a:t>
            </a:r>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a:solidFill>
                  <a:prstClr val="black"/>
                </a:solidFill>
              </a:rPr>
              <a:t>The Issue</a:t>
            </a:r>
          </a:p>
          <a:p>
            <a:endParaRPr lang="en-US" sz="1600" dirty="0" smtClean="0">
              <a:solidFill>
                <a:prstClr val="black"/>
              </a:solidFill>
            </a:endParaRPr>
          </a:p>
          <a:p>
            <a:r>
              <a:rPr lang="en-US" sz="1600" dirty="0" smtClean="0">
                <a:solidFill>
                  <a:prstClr val="black"/>
                </a:solidFill>
              </a:rPr>
              <a:t>The Biblical Witness</a:t>
            </a:r>
          </a:p>
          <a:p>
            <a:endParaRPr lang="en-US" sz="1600" dirty="0">
              <a:solidFill>
                <a:prstClr val="black"/>
              </a:solidFill>
            </a:endParaRPr>
          </a:p>
          <a:p>
            <a:r>
              <a:rPr lang="en-US" sz="1600" dirty="0" smtClean="0">
                <a:solidFill>
                  <a:srgbClr val="FFFF00"/>
                </a:solidFill>
              </a:rPr>
              <a:t>Terminology</a:t>
            </a: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smtClean="0">
                <a:solidFill>
                  <a:prstClr val="black"/>
                </a:solidFill>
              </a:rPr>
              <a:t>Under the Whole Heaven</a:t>
            </a:r>
          </a:p>
          <a:p>
            <a:endParaRPr lang="en-US" sz="1600" dirty="0" smtClean="0">
              <a:solidFill>
                <a:prstClr val="black"/>
              </a:solidFill>
            </a:endParaRPr>
          </a:p>
          <a:p>
            <a:r>
              <a:rPr lang="en-US" sz="1600" dirty="0" smtClean="0">
                <a:solidFill>
                  <a:prstClr val="black"/>
                </a:solidFill>
              </a:rPr>
              <a:t>The Flood and the History of Beginnings</a:t>
            </a:r>
          </a:p>
          <a:p>
            <a:pPr marL="285750" indent="-285750">
              <a:buFont typeface="Arial" panose="020B0604020202020204" pitchFamily="34" charset="0"/>
              <a:buChar char="•"/>
            </a:pPr>
            <a:r>
              <a:rPr lang="en-US" sz="1400" dirty="0" smtClean="0">
                <a:solidFill>
                  <a:prstClr val="black"/>
                </a:solidFill>
              </a:rPr>
              <a:t>Genealogies </a:t>
            </a:r>
          </a:p>
          <a:p>
            <a:pPr marL="285750" indent="-285750">
              <a:buFont typeface="Arial" panose="020B0604020202020204" pitchFamily="34" charset="0"/>
              <a:buChar char="•"/>
            </a:pPr>
            <a:r>
              <a:rPr lang="en-US" sz="1400" dirty="0" smtClean="0">
                <a:solidFill>
                  <a:prstClr val="black"/>
                </a:solidFill>
              </a:rPr>
              <a:t>Blessings</a:t>
            </a:r>
          </a:p>
          <a:p>
            <a:pPr marL="285750" indent="-285750">
              <a:buFont typeface="Arial" panose="020B0604020202020204" pitchFamily="34" charset="0"/>
              <a:buChar char="•"/>
            </a:pPr>
            <a:r>
              <a:rPr lang="en-US" sz="1400" dirty="0" smtClean="0">
                <a:solidFill>
                  <a:prstClr val="black"/>
                </a:solidFill>
              </a:rPr>
              <a:t>Covenant</a:t>
            </a: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1771044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up)">
                                      <p:cBhvr>
                                        <p:cTn id="7" dur="2000"/>
                                        <p:tgtEl>
                                          <p:spTgt spid="4">
                                            <p:txEl>
                                              <p:pRg st="2" end="2"/>
                                            </p:txEl>
                                          </p:spTgt>
                                        </p:tgtEl>
                                      </p:cBhvr>
                                    </p:animEffect>
                                  </p:childTnLst>
                                </p:cTn>
                              </p:par>
                              <p:par>
                                <p:cTn id="8" presetID="22" presetClass="entr" presetSubtype="1" fill="hold" nodeType="withEffect">
                                  <p:stCondLst>
                                    <p:cond delay="50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wipe(up)">
                                      <p:cBhvr>
                                        <p:cTn id="10" dur="2000"/>
                                        <p:tgtEl>
                                          <p:spTgt spid="4">
                                            <p:txEl>
                                              <p:pRg st="4" end="4"/>
                                            </p:txEl>
                                          </p:spTgt>
                                        </p:tgtEl>
                                      </p:cBhvr>
                                    </p:animEffect>
                                  </p:childTnLst>
                                </p:cTn>
                              </p:par>
                              <p:par>
                                <p:cTn id="11" presetID="22" presetClass="entr" presetSubtype="1" fill="hold" nodeType="withEffect">
                                  <p:stCondLst>
                                    <p:cond delay="50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wipe(up)">
                                      <p:cBhvr>
                                        <p:cTn id="13" dur="2000"/>
                                        <p:tgtEl>
                                          <p:spTgt spid="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up)">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up)">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Question from Supporters of Local </a:t>
            </a:r>
            <a:r>
              <a:rPr lang="en-US" dirty="0"/>
              <a:t>F</a:t>
            </a:r>
            <a:r>
              <a:rPr lang="en-US" dirty="0" smtClean="0"/>
              <a:t>lood </a:t>
            </a:r>
            <a:r>
              <a:rPr lang="en-US" dirty="0"/>
              <a:t>T</a:t>
            </a:r>
            <a:r>
              <a:rPr lang="en-US" dirty="0" smtClean="0"/>
              <a:t>heory</a:t>
            </a:r>
            <a:endParaRPr lang="en-US" dirty="0"/>
          </a:p>
        </p:txBody>
      </p:sp>
      <p:sp>
        <p:nvSpPr>
          <p:cNvPr id="3" name="Content Placeholder 2"/>
          <p:cNvSpPr>
            <a:spLocks noGrp="1"/>
          </p:cNvSpPr>
          <p:nvPr>
            <p:ph idx="1"/>
          </p:nvPr>
        </p:nvSpPr>
        <p:spPr>
          <a:xfrm>
            <a:off x="4077734" y="2103120"/>
            <a:ext cx="7442886" cy="4048674"/>
          </a:xfrm>
        </p:spPr>
        <p:txBody>
          <a:bodyPr>
            <a:normAutofit lnSpcReduction="10000"/>
          </a:bodyPr>
          <a:lstStyle/>
          <a:p>
            <a:pPr marL="0" indent="0">
              <a:buNone/>
            </a:pPr>
            <a:r>
              <a:rPr lang="en-US" sz="2400" b="1" dirty="0" smtClean="0"/>
              <a:t>Why not </a:t>
            </a:r>
            <a:r>
              <a:rPr lang="en-US" sz="2400" b="1" i="1" dirty="0" smtClean="0"/>
              <a:t>tebel?</a:t>
            </a:r>
            <a:r>
              <a:rPr lang="en-US" sz="2400" b="1" dirty="0" smtClean="0"/>
              <a:t> </a:t>
            </a:r>
          </a:p>
          <a:p>
            <a:pPr marL="0" indent="0">
              <a:buNone/>
            </a:pPr>
            <a:r>
              <a:rPr lang="en-US" sz="2400" dirty="0"/>
              <a:t>	</a:t>
            </a:r>
            <a:r>
              <a:rPr lang="en-US" sz="2400" dirty="0" smtClean="0"/>
              <a:t>dry land or world</a:t>
            </a:r>
          </a:p>
          <a:p>
            <a:pPr marL="0" indent="0">
              <a:buNone/>
            </a:pPr>
            <a:r>
              <a:rPr lang="en-US" sz="2400" dirty="0"/>
              <a:t>	</a:t>
            </a:r>
            <a:r>
              <a:rPr lang="en-US" sz="2400" dirty="0" smtClean="0"/>
              <a:t>in the sense of continents</a:t>
            </a:r>
          </a:p>
          <a:p>
            <a:pPr marL="0" indent="0">
              <a:buNone/>
            </a:pPr>
            <a:endParaRPr lang="en-US" sz="2400" dirty="0"/>
          </a:p>
          <a:p>
            <a:pPr marL="0" indent="0">
              <a:buNone/>
            </a:pPr>
            <a:r>
              <a:rPr lang="en-US" sz="2400" b="1" dirty="0" smtClean="0"/>
              <a:t>Because</a:t>
            </a:r>
            <a:r>
              <a:rPr lang="en-US" sz="2400" dirty="0" smtClean="0"/>
              <a:t> </a:t>
            </a:r>
            <a:r>
              <a:rPr lang="en-US" sz="2400" i="1" dirty="0" err="1" smtClean="0"/>
              <a:t>tebel</a:t>
            </a:r>
            <a:r>
              <a:rPr lang="en-US" sz="2400" dirty="0" smtClean="0"/>
              <a:t> only appears in poetic texts, whereas the flood narrative is prose.</a:t>
            </a:r>
          </a:p>
          <a:p>
            <a:pPr marL="0" indent="0">
              <a:buNone/>
            </a:pPr>
            <a:endParaRPr lang="en-US" sz="2400" dirty="0"/>
          </a:p>
          <a:p>
            <a:pPr marL="0" indent="0">
              <a:buNone/>
            </a:pPr>
            <a:r>
              <a:rPr lang="en-US" sz="2400" dirty="0" smtClean="0"/>
              <a:t>This in no way implies a non-universal meaning for the word “earth”</a:t>
            </a:r>
            <a:endParaRPr lang="en-US" sz="20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a:solidFill>
                <a:prstClr val="black"/>
              </a:solidFill>
            </a:endParaRPr>
          </a:p>
          <a:p>
            <a:pPr algn="ctr"/>
            <a:r>
              <a:rPr lang="en-US" sz="1600" dirty="0">
                <a:solidFill>
                  <a:prstClr val="black"/>
                </a:solidFill>
              </a:rPr>
              <a:t>Outline</a:t>
            </a:r>
          </a:p>
          <a:p>
            <a:pPr algn="r"/>
            <a:endParaRPr lang="en-US" sz="1600" dirty="0">
              <a:solidFill>
                <a:prstClr val="black"/>
              </a:solidFill>
            </a:endParaRPr>
          </a:p>
          <a:p>
            <a:r>
              <a:rPr lang="en-US" sz="1600" dirty="0">
                <a:solidFill>
                  <a:prstClr val="black"/>
                </a:solidFill>
              </a:rPr>
              <a:t>The Issue</a:t>
            </a:r>
          </a:p>
          <a:p>
            <a:endParaRPr lang="en-US" sz="1600" dirty="0">
              <a:solidFill>
                <a:prstClr val="black"/>
              </a:solidFill>
            </a:endParaRPr>
          </a:p>
          <a:p>
            <a:r>
              <a:rPr lang="en-US" sz="1600" dirty="0">
                <a:solidFill>
                  <a:prstClr val="black"/>
                </a:solidFill>
              </a:rPr>
              <a:t>The Biblical Witness</a:t>
            </a:r>
          </a:p>
          <a:p>
            <a:endParaRPr lang="en-US" sz="1600" dirty="0">
              <a:solidFill>
                <a:prstClr val="black"/>
              </a:solidFill>
            </a:endParaRPr>
          </a:p>
          <a:p>
            <a:r>
              <a:rPr lang="en-US" sz="1600" dirty="0">
                <a:solidFill>
                  <a:srgbClr val="FFFF00"/>
                </a:solidFill>
              </a:rPr>
              <a:t>Terminology</a:t>
            </a:r>
          </a:p>
          <a:p>
            <a:pPr marL="285750" indent="-285750">
              <a:buFont typeface="Arial" panose="020B0604020202020204" pitchFamily="34" charset="0"/>
              <a:buChar char="•"/>
            </a:pPr>
            <a:r>
              <a:rPr lang="en-US" sz="1400" dirty="0"/>
              <a:t>Earth</a:t>
            </a:r>
          </a:p>
          <a:p>
            <a:pPr marL="285750" indent="-285750">
              <a:buFont typeface="Arial" panose="020B0604020202020204" pitchFamily="34" charset="0"/>
              <a:buChar char="•"/>
            </a:pPr>
            <a:r>
              <a:rPr lang="en-US" sz="1400" dirty="0">
                <a:solidFill>
                  <a:prstClr val="black"/>
                </a:solidFill>
              </a:rPr>
              <a:t>The Face of all the Earth</a:t>
            </a:r>
          </a:p>
          <a:p>
            <a:pPr marL="285750" indent="-285750">
              <a:buFont typeface="Arial" panose="020B0604020202020204" pitchFamily="34" charset="0"/>
              <a:buChar char="•"/>
            </a:pPr>
            <a:r>
              <a:rPr lang="en-US" sz="1400" dirty="0">
                <a:solidFill>
                  <a:prstClr val="black"/>
                </a:solidFill>
              </a:rPr>
              <a:t>Face of the Ground</a:t>
            </a:r>
          </a:p>
          <a:p>
            <a:pPr marL="285750" indent="-285750">
              <a:buFont typeface="Arial" panose="020B0604020202020204" pitchFamily="34" charset="0"/>
              <a:buChar char="•"/>
            </a:pPr>
            <a:r>
              <a:rPr lang="en-US" sz="1400" dirty="0">
                <a:solidFill>
                  <a:prstClr val="black"/>
                </a:solidFill>
              </a:rPr>
              <a:t>All Flesh</a:t>
            </a:r>
          </a:p>
          <a:p>
            <a:pPr marL="285750" indent="-285750">
              <a:buFont typeface="Arial" panose="020B0604020202020204" pitchFamily="34" charset="0"/>
              <a:buChar char="•"/>
            </a:pPr>
            <a:r>
              <a:rPr lang="en-US" sz="1400" dirty="0">
                <a:solidFill>
                  <a:prstClr val="black"/>
                </a:solidFill>
              </a:rPr>
              <a:t>Every Living </a:t>
            </a:r>
            <a:r>
              <a:rPr lang="en-US" sz="1400" dirty="0" smtClean="0">
                <a:solidFill>
                  <a:prstClr val="black"/>
                </a:solidFill>
              </a:rPr>
              <a:t>Thing</a:t>
            </a:r>
          </a:p>
          <a:p>
            <a:pPr marL="285750" indent="-285750">
              <a:buFont typeface="Arial" panose="020B0604020202020204" pitchFamily="34" charset="0"/>
              <a:buChar char="•"/>
            </a:pPr>
            <a:r>
              <a:rPr lang="en-US" sz="1400" dirty="0" smtClean="0"/>
              <a:t>Under the Whole Heaven</a:t>
            </a:r>
            <a:endParaRPr lang="en-US" sz="1400" dirty="0">
              <a:solidFill>
                <a:prstClr val="black"/>
              </a:solidFill>
            </a:endParaRPr>
          </a:p>
          <a:p>
            <a:endParaRPr lang="en-US" sz="1600" dirty="0">
              <a:solidFill>
                <a:prstClr val="black"/>
              </a:solidFill>
            </a:endParaRPr>
          </a:p>
          <a:p>
            <a:r>
              <a:rPr lang="en-US" sz="1600" dirty="0">
                <a:solidFill>
                  <a:prstClr val="black"/>
                </a:solidFill>
              </a:rPr>
              <a:t>The Flood and the History of Beginnings</a:t>
            </a:r>
          </a:p>
          <a:p>
            <a:pPr marL="285750" indent="-285750">
              <a:buFont typeface="Arial" panose="020B0604020202020204" pitchFamily="34" charset="0"/>
              <a:buChar char="•"/>
            </a:pPr>
            <a:r>
              <a:rPr lang="en-US" sz="1400" dirty="0">
                <a:solidFill>
                  <a:prstClr val="black"/>
                </a:solidFill>
              </a:rPr>
              <a:t>Genealogies </a:t>
            </a:r>
          </a:p>
          <a:p>
            <a:pPr marL="285750" indent="-285750">
              <a:buFont typeface="Arial" panose="020B0604020202020204" pitchFamily="34" charset="0"/>
              <a:buChar char="•"/>
            </a:pPr>
            <a:r>
              <a:rPr lang="en-US" sz="1400" dirty="0">
                <a:solidFill>
                  <a:prstClr val="black"/>
                </a:solidFill>
              </a:rPr>
              <a:t>Blessings</a:t>
            </a:r>
          </a:p>
          <a:p>
            <a:pPr marL="285750" indent="-285750">
              <a:buFont typeface="Arial" panose="020B0604020202020204" pitchFamily="34" charset="0"/>
              <a:buChar char="•"/>
            </a:pPr>
            <a:r>
              <a:rPr lang="en-US" sz="1400" dirty="0">
                <a:solidFill>
                  <a:prstClr val="black"/>
                </a:solidFill>
              </a:rPr>
              <a:t>Covenant</a:t>
            </a:r>
          </a:p>
          <a:p>
            <a:pPr lvl="1"/>
            <a:endParaRPr lang="en-US" sz="1600" dirty="0">
              <a:solidFill>
                <a:prstClr val="black"/>
              </a:solidFill>
            </a:endParaRPr>
          </a:p>
          <a:p>
            <a:r>
              <a:rPr lang="en-US" sz="1600" dirty="0">
                <a:solidFill>
                  <a:prstClr val="black"/>
                </a:solidFill>
              </a:rPr>
              <a:t>Conclusion</a:t>
            </a:r>
          </a:p>
          <a:p>
            <a:endParaRPr lang="en-US" sz="1600" dirty="0">
              <a:solidFill>
                <a:prstClr val="black"/>
              </a:solidFill>
            </a:endParaRPr>
          </a:p>
        </p:txBody>
      </p:sp>
    </p:spTree>
    <p:custDataLst>
      <p:tags r:id="rId1"/>
    </p:custDataLst>
    <p:extLst>
      <p:ext uri="{BB962C8B-B14F-4D97-AF65-F5344CB8AC3E}">
        <p14:creationId xmlns:p14="http://schemas.microsoft.com/office/powerpoint/2010/main" val="1227311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up)">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up)">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dirty="0" smtClean="0"/>
              <a:t>“Face of the </a:t>
            </a:r>
            <a:r>
              <a:rPr lang="en-US" dirty="0"/>
              <a:t>g</a:t>
            </a:r>
            <a:r>
              <a:rPr lang="en-US" dirty="0" smtClean="0"/>
              <a:t>round”</a:t>
            </a:r>
            <a:endParaRPr lang="en-US" dirty="0"/>
          </a:p>
        </p:txBody>
      </p:sp>
      <p:sp>
        <p:nvSpPr>
          <p:cNvPr id="3" name="Content Placeholder 2"/>
          <p:cNvSpPr>
            <a:spLocks noGrp="1"/>
          </p:cNvSpPr>
          <p:nvPr>
            <p:ph idx="1"/>
          </p:nvPr>
        </p:nvSpPr>
        <p:spPr>
          <a:xfrm>
            <a:off x="4077734" y="2103120"/>
            <a:ext cx="7442886" cy="4048674"/>
          </a:xfrm>
        </p:spPr>
        <p:txBody>
          <a:bodyPr>
            <a:normAutofit/>
          </a:bodyPr>
          <a:lstStyle/>
          <a:p>
            <a:pPr marL="0" indent="0">
              <a:buNone/>
            </a:pPr>
            <a:r>
              <a:rPr lang="en-US" sz="2000" dirty="0" smtClean="0"/>
              <a:t>Appears 5 times in the flood story</a:t>
            </a:r>
          </a:p>
          <a:p>
            <a:pPr marL="0" indent="0">
              <a:buNone/>
            </a:pPr>
            <a:endParaRPr lang="en-US" sz="2000" dirty="0" smtClean="0"/>
          </a:p>
          <a:p>
            <a:r>
              <a:rPr lang="en-US" sz="2000" dirty="0"/>
              <a:t>God “will blot out man whom I have created from the </a:t>
            </a:r>
            <a:r>
              <a:rPr lang="en-US" sz="2000" b="1" dirty="0"/>
              <a:t>face of the ground</a:t>
            </a:r>
            <a:r>
              <a:rPr lang="en-US" sz="2000" dirty="0"/>
              <a:t>” (Gen 7:4)</a:t>
            </a:r>
          </a:p>
          <a:p>
            <a:endParaRPr lang="en-US" sz="2000" dirty="0"/>
          </a:p>
          <a:p>
            <a:r>
              <a:rPr lang="en-US" sz="2000" dirty="0"/>
              <a:t>After “everything on the dry land in whose nostrils was the breath of life died,” it is stated that “he blotted out every living thing that was upon the </a:t>
            </a:r>
            <a:r>
              <a:rPr lang="en-US" sz="2000" b="1" dirty="0"/>
              <a:t>face of the ground</a:t>
            </a:r>
            <a:r>
              <a:rPr lang="en-US" sz="2000" dirty="0"/>
              <a:t>, man and animals and creeping things and birds of the air; they were blotted out from the earth” </a:t>
            </a:r>
            <a:r>
              <a:rPr lang="en-US" sz="2000" dirty="0" smtClean="0"/>
              <a:t>(</a:t>
            </a:r>
            <a:r>
              <a:rPr lang="en-US" sz="2000" dirty="0"/>
              <a:t>7:23</a:t>
            </a:r>
            <a:r>
              <a:rPr lang="en-US" sz="2000" dirty="0" smtClean="0"/>
              <a:t>)</a:t>
            </a:r>
            <a:endParaRPr lang="en-US" sz="20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a:solidFill>
                <a:prstClr val="black"/>
              </a:solidFill>
            </a:endParaRPr>
          </a:p>
          <a:p>
            <a:pPr algn="ctr"/>
            <a:r>
              <a:rPr lang="en-US" sz="1600" dirty="0">
                <a:solidFill>
                  <a:prstClr val="black"/>
                </a:solidFill>
              </a:rPr>
              <a:t>Outline</a:t>
            </a:r>
          </a:p>
          <a:p>
            <a:pPr algn="r"/>
            <a:endParaRPr lang="en-US" sz="1600" dirty="0">
              <a:solidFill>
                <a:prstClr val="black"/>
              </a:solidFill>
            </a:endParaRPr>
          </a:p>
          <a:p>
            <a:r>
              <a:rPr lang="en-US" sz="1600" dirty="0">
                <a:solidFill>
                  <a:prstClr val="black"/>
                </a:solidFill>
              </a:rPr>
              <a:t>The Issue</a:t>
            </a:r>
          </a:p>
          <a:p>
            <a:endParaRPr lang="en-US" sz="1600" dirty="0">
              <a:solidFill>
                <a:prstClr val="black"/>
              </a:solidFill>
            </a:endParaRPr>
          </a:p>
          <a:p>
            <a:r>
              <a:rPr lang="en-US" sz="1600" dirty="0">
                <a:solidFill>
                  <a:prstClr val="black"/>
                </a:solidFill>
              </a:rPr>
              <a:t>The Biblical Witness</a:t>
            </a:r>
          </a:p>
          <a:p>
            <a:endParaRPr lang="en-US" sz="1600" dirty="0">
              <a:solidFill>
                <a:prstClr val="black"/>
              </a:solidFill>
            </a:endParaRPr>
          </a:p>
          <a:p>
            <a:r>
              <a:rPr lang="en-US" sz="1600" dirty="0">
                <a:solidFill>
                  <a:srgbClr val="FFFF00"/>
                </a:solidFill>
              </a:rPr>
              <a:t>Terminology</a:t>
            </a:r>
          </a:p>
          <a:p>
            <a:pPr marL="285750" indent="-285750">
              <a:buFont typeface="Arial" panose="020B0604020202020204" pitchFamily="34" charset="0"/>
              <a:buChar char="•"/>
            </a:pPr>
            <a:r>
              <a:rPr lang="en-US" sz="1400" dirty="0"/>
              <a:t>Earth</a:t>
            </a:r>
          </a:p>
          <a:p>
            <a:pPr marL="285750" indent="-285750">
              <a:buFont typeface="Arial" panose="020B0604020202020204" pitchFamily="34" charset="0"/>
              <a:buChar char="•"/>
            </a:pPr>
            <a:r>
              <a:rPr lang="en-US" sz="1400" dirty="0">
                <a:solidFill>
                  <a:prstClr val="black"/>
                </a:solidFill>
              </a:rPr>
              <a:t>The Face of all the Earth</a:t>
            </a:r>
          </a:p>
          <a:p>
            <a:pPr marL="285750" indent="-285750">
              <a:buFont typeface="Arial" panose="020B0604020202020204" pitchFamily="34" charset="0"/>
              <a:buChar char="•"/>
            </a:pPr>
            <a:r>
              <a:rPr lang="en-US" sz="1400" dirty="0">
                <a:solidFill>
                  <a:srgbClr val="FFFF00"/>
                </a:solidFill>
              </a:rPr>
              <a:t>Face of the Ground</a:t>
            </a:r>
          </a:p>
          <a:p>
            <a:pPr marL="285750" indent="-285750">
              <a:buFont typeface="Arial" panose="020B0604020202020204" pitchFamily="34" charset="0"/>
              <a:buChar char="•"/>
            </a:pPr>
            <a:r>
              <a:rPr lang="en-US" sz="1400" dirty="0">
                <a:solidFill>
                  <a:prstClr val="black"/>
                </a:solidFill>
              </a:rPr>
              <a:t>All Flesh</a:t>
            </a:r>
          </a:p>
          <a:p>
            <a:pPr marL="285750" indent="-285750">
              <a:buFont typeface="Arial" panose="020B0604020202020204" pitchFamily="34" charset="0"/>
              <a:buChar char="•"/>
            </a:pPr>
            <a:r>
              <a:rPr lang="en-US" sz="1400" dirty="0">
                <a:solidFill>
                  <a:prstClr val="black"/>
                </a:solidFill>
              </a:rPr>
              <a:t>Every Living </a:t>
            </a:r>
            <a:r>
              <a:rPr lang="en-US" sz="1400" dirty="0" smtClean="0">
                <a:solidFill>
                  <a:prstClr val="black"/>
                </a:solidFill>
              </a:rPr>
              <a:t>Thing</a:t>
            </a:r>
          </a:p>
          <a:p>
            <a:pPr marL="285750" indent="-285750">
              <a:buFont typeface="Arial" panose="020B0604020202020204" pitchFamily="34" charset="0"/>
              <a:buChar char="•"/>
            </a:pPr>
            <a:r>
              <a:rPr lang="en-US" sz="1400" dirty="0" smtClean="0"/>
              <a:t>Under the Whole Heaven</a:t>
            </a:r>
            <a:endParaRPr lang="en-US" sz="1400" dirty="0">
              <a:solidFill>
                <a:prstClr val="black"/>
              </a:solidFill>
            </a:endParaRPr>
          </a:p>
          <a:p>
            <a:endParaRPr lang="en-US" sz="1600" dirty="0">
              <a:solidFill>
                <a:prstClr val="black"/>
              </a:solidFill>
            </a:endParaRPr>
          </a:p>
          <a:p>
            <a:r>
              <a:rPr lang="en-US" sz="1600" dirty="0">
                <a:solidFill>
                  <a:prstClr val="black"/>
                </a:solidFill>
              </a:rPr>
              <a:t>The Flood and the History of Beginnings</a:t>
            </a:r>
          </a:p>
          <a:p>
            <a:pPr marL="285750" indent="-285750">
              <a:buFont typeface="Arial" panose="020B0604020202020204" pitchFamily="34" charset="0"/>
              <a:buChar char="•"/>
            </a:pPr>
            <a:r>
              <a:rPr lang="en-US" sz="1400" dirty="0">
                <a:solidFill>
                  <a:prstClr val="black"/>
                </a:solidFill>
              </a:rPr>
              <a:t>Genealogies </a:t>
            </a:r>
          </a:p>
          <a:p>
            <a:pPr marL="285750" indent="-285750">
              <a:buFont typeface="Arial" panose="020B0604020202020204" pitchFamily="34" charset="0"/>
              <a:buChar char="•"/>
            </a:pPr>
            <a:r>
              <a:rPr lang="en-US" sz="1400" dirty="0">
                <a:solidFill>
                  <a:prstClr val="black"/>
                </a:solidFill>
              </a:rPr>
              <a:t>Blessings</a:t>
            </a:r>
          </a:p>
          <a:p>
            <a:pPr marL="285750" indent="-285750">
              <a:buFont typeface="Arial" panose="020B0604020202020204" pitchFamily="34" charset="0"/>
              <a:buChar char="•"/>
            </a:pPr>
            <a:r>
              <a:rPr lang="en-US" sz="1400" dirty="0">
                <a:solidFill>
                  <a:prstClr val="black"/>
                </a:solidFill>
              </a:rPr>
              <a:t>Covenant</a:t>
            </a:r>
          </a:p>
          <a:p>
            <a:pPr lvl="1"/>
            <a:endParaRPr lang="en-US" sz="1600" dirty="0">
              <a:solidFill>
                <a:prstClr val="black"/>
              </a:solidFill>
            </a:endParaRPr>
          </a:p>
          <a:p>
            <a:r>
              <a:rPr lang="en-US" sz="1600" dirty="0">
                <a:solidFill>
                  <a:prstClr val="black"/>
                </a:solidFill>
              </a:rPr>
              <a:t>Conclusion</a:t>
            </a:r>
          </a:p>
          <a:p>
            <a:endParaRPr lang="en-US" sz="1600" dirty="0">
              <a:solidFill>
                <a:prstClr val="black"/>
              </a:solidFill>
            </a:endParaRPr>
          </a:p>
        </p:txBody>
      </p:sp>
    </p:spTree>
    <p:custDataLst>
      <p:tags r:id="rId1"/>
    </p:custDataLst>
    <p:extLst>
      <p:ext uri="{BB962C8B-B14F-4D97-AF65-F5344CB8AC3E}">
        <p14:creationId xmlns:p14="http://schemas.microsoft.com/office/powerpoint/2010/main" val="3861706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“Face of the </a:t>
            </a:r>
            <a:r>
              <a:rPr lang="en-US" dirty="0"/>
              <a:t>g</a:t>
            </a:r>
            <a:r>
              <a:rPr lang="en-US" dirty="0" smtClean="0"/>
              <a:t>round”</a:t>
            </a:r>
            <a:endParaRPr lang="en-US" dirty="0"/>
          </a:p>
        </p:txBody>
      </p:sp>
      <p:sp>
        <p:nvSpPr>
          <p:cNvPr id="3" name="Content Placeholder 2"/>
          <p:cNvSpPr>
            <a:spLocks noGrp="1"/>
          </p:cNvSpPr>
          <p:nvPr>
            <p:ph idx="1"/>
          </p:nvPr>
        </p:nvSpPr>
        <p:spPr>
          <a:xfrm>
            <a:off x="4077734" y="1803575"/>
            <a:ext cx="7442886" cy="3421380"/>
          </a:xfrm>
        </p:spPr>
        <p:txBody>
          <a:bodyPr>
            <a:normAutofit fontScale="92500"/>
          </a:bodyPr>
          <a:lstStyle/>
          <a:p>
            <a:r>
              <a:rPr lang="en-US" dirty="0" smtClean="0"/>
              <a:t>3 Parallelisms:</a:t>
            </a:r>
          </a:p>
          <a:p>
            <a:pPr marL="274320" lvl="1" indent="0">
              <a:buNone/>
            </a:pPr>
            <a:r>
              <a:rPr lang="en-US" dirty="0" smtClean="0"/>
              <a:t>He blotted out every living thing that was upon the </a:t>
            </a:r>
            <a:r>
              <a:rPr lang="en-US" b="1" dirty="0" smtClean="0"/>
              <a:t>face of the ground</a:t>
            </a:r>
            <a:r>
              <a:rPr lang="en-US" dirty="0" smtClean="0"/>
              <a:t>…</a:t>
            </a:r>
          </a:p>
          <a:p>
            <a:pPr marL="274320" lvl="1" indent="0">
              <a:buNone/>
            </a:pPr>
            <a:r>
              <a:rPr lang="en-US" dirty="0" smtClean="0"/>
              <a:t>They were blotted out from </a:t>
            </a:r>
            <a:r>
              <a:rPr lang="en-US" b="1" dirty="0" smtClean="0">
                <a:solidFill>
                  <a:schemeClr val="tx2"/>
                </a:solidFill>
              </a:rPr>
              <a:t>the earth. </a:t>
            </a:r>
            <a:r>
              <a:rPr lang="en-US" b="1" dirty="0" smtClean="0"/>
              <a:t>(7:23)</a:t>
            </a:r>
          </a:p>
          <a:p>
            <a:pPr marL="274320" lvl="1" indent="0">
              <a:buNone/>
            </a:pPr>
            <a:endParaRPr lang="en-US" b="1" dirty="0"/>
          </a:p>
          <a:p>
            <a:pPr marL="274320" lvl="1" indent="0">
              <a:buNone/>
            </a:pPr>
            <a:r>
              <a:rPr lang="en-US" dirty="0" smtClean="0"/>
              <a:t>Then he sent forth a dove from him, to see if the waters had subsided from the </a:t>
            </a:r>
            <a:r>
              <a:rPr lang="en-US" b="1" dirty="0" smtClean="0"/>
              <a:t>face of the ground</a:t>
            </a:r>
          </a:p>
          <a:p>
            <a:pPr marL="274320" lvl="1" indent="0">
              <a:buNone/>
            </a:pPr>
            <a:r>
              <a:rPr lang="en-US" dirty="0" smtClean="0"/>
              <a:t>But the dove found no place to set her foot, and she returned to him to the ark, for the waters were still on the </a:t>
            </a:r>
            <a:r>
              <a:rPr lang="en-US" b="1" dirty="0" smtClean="0">
                <a:solidFill>
                  <a:schemeClr val="tx2"/>
                </a:solidFill>
              </a:rPr>
              <a:t>face of the whole earth</a:t>
            </a:r>
            <a:r>
              <a:rPr lang="en-US" dirty="0" smtClean="0"/>
              <a:t>. (8:8) </a:t>
            </a:r>
          </a:p>
          <a:p>
            <a:pPr marL="274320" lvl="1" indent="0">
              <a:buNone/>
            </a:pPr>
            <a:endParaRPr lang="en-US" dirty="0"/>
          </a:p>
          <a:p>
            <a:pPr marL="274320" lvl="1" indent="0">
              <a:buNone/>
            </a:pPr>
            <a:r>
              <a:rPr lang="en-US" dirty="0" smtClean="0"/>
              <a:t>In the 601</a:t>
            </a:r>
            <a:r>
              <a:rPr lang="en-US" baseline="30000" dirty="0" smtClean="0"/>
              <a:t>st</a:t>
            </a:r>
            <a:r>
              <a:rPr lang="en-US" dirty="0" smtClean="0"/>
              <a:t> year…the waters were dried from off </a:t>
            </a:r>
            <a:r>
              <a:rPr lang="en-US" b="1" dirty="0" smtClean="0">
                <a:solidFill>
                  <a:schemeClr val="tx2"/>
                </a:solidFill>
              </a:rPr>
              <a:t>the earth</a:t>
            </a:r>
          </a:p>
          <a:p>
            <a:pPr marL="274320" lvl="1" indent="0">
              <a:buNone/>
            </a:pPr>
            <a:r>
              <a:rPr lang="en-US" dirty="0" smtClean="0"/>
              <a:t>And Noah removed the covering of the ark, and looked, and behold, the </a:t>
            </a:r>
            <a:r>
              <a:rPr lang="en-US" b="1" dirty="0" smtClean="0"/>
              <a:t>face of the ground </a:t>
            </a:r>
            <a:r>
              <a:rPr lang="en-US" dirty="0" smtClean="0"/>
              <a:t>was dry. (8:13)</a:t>
            </a:r>
          </a:p>
          <a:p>
            <a:pPr marL="548640" lvl="2" indent="0">
              <a:buNone/>
            </a:pPr>
            <a:endParaRPr lang="en-US"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solidFill>
                  <a:srgbClr val="FFFF00"/>
                </a:solidFill>
              </a:rPr>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
        <p:nvSpPr>
          <p:cNvPr id="7" name="TextBox 6"/>
          <p:cNvSpPr txBox="1"/>
          <p:nvPr/>
        </p:nvSpPr>
        <p:spPr>
          <a:xfrm>
            <a:off x="4191000" y="5351079"/>
            <a:ext cx="7518400" cy="923330"/>
          </a:xfrm>
          <a:prstGeom prst="rect">
            <a:avLst/>
          </a:prstGeom>
          <a:noFill/>
        </p:spPr>
        <p:txBody>
          <a:bodyPr wrap="square" rtlCol="0">
            <a:spAutoFit/>
          </a:bodyPr>
          <a:lstStyle/>
          <a:p>
            <a:r>
              <a:rPr lang="en-US" dirty="0" smtClean="0"/>
              <a:t>These usages and their parallelism indicate that the “face of the ground” is an expression which means the surface of the dry land in its most </a:t>
            </a:r>
            <a:r>
              <a:rPr lang="en-US" b="1" dirty="0" smtClean="0"/>
              <a:t>universal sense</a:t>
            </a:r>
            <a:r>
              <a:rPr lang="en-US" dirty="0" smtClean="0"/>
              <a:t>.</a:t>
            </a:r>
            <a:endParaRPr lang="en-US" dirty="0"/>
          </a:p>
        </p:txBody>
      </p:sp>
    </p:spTree>
    <p:custDataLst>
      <p:tags r:id="rId1"/>
    </p:custDataLst>
    <p:extLst>
      <p:ext uri="{BB962C8B-B14F-4D97-AF65-F5344CB8AC3E}">
        <p14:creationId xmlns:p14="http://schemas.microsoft.com/office/powerpoint/2010/main" val="955620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up)">
                                      <p:cBhvr>
                                        <p:cTn id="15" dur="500"/>
                                        <p:tgtEl>
                                          <p:spTgt spid="3">
                                            <p:txEl>
                                              <p:pRg st="4" end="4"/>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up)">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up)">
                                      <p:cBhvr>
                                        <p:cTn id="23" dur="500"/>
                                        <p:tgtEl>
                                          <p:spTgt spid="3">
                                            <p:txEl>
                                              <p:pRg st="7" end="7"/>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wipe(up)">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up)">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7" y="642594"/>
            <a:ext cx="7550731" cy="1371600"/>
          </a:xfrm>
        </p:spPr>
        <p:txBody>
          <a:bodyPr>
            <a:normAutofit/>
          </a:bodyPr>
          <a:lstStyle/>
          <a:p>
            <a:r>
              <a:rPr lang="en-US" sz="3800" dirty="0" smtClean="0"/>
              <a:t>Two Conflicting Interpretations</a:t>
            </a:r>
            <a:endParaRPr lang="en-US" sz="3800" dirty="0"/>
          </a:p>
        </p:txBody>
      </p:sp>
      <p:sp>
        <p:nvSpPr>
          <p:cNvPr id="4" name="Content Placeholder 3"/>
          <p:cNvSpPr>
            <a:spLocks noGrp="1"/>
          </p:cNvSpPr>
          <p:nvPr>
            <p:ph sz="half" idx="1"/>
          </p:nvPr>
        </p:nvSpPr>
        <p:spPr>
          <a:xfrm>
            <a:off x="3993109" y="2103120"/>
            <a:ext cx="3651606" cy="3749040"/>
          </a:xfrm>
        </p:spPr>
        <p:txBody>
          <a:bodyPr>
            <a:normAutofit/>
          </a:bodyPr>
          <a:lstStyle/>
          <a:p>
            <a:r>
              <a:rPr lang="en-US" sz="2800" dirty="0" smtClean="0"/>
              <a:t>Worldwide Flood</a:t>
            </a:r>
            <a:endParaRPr lang="en-US" sz="2800" dirty="0"/>
          </a:p>
        </p:txBody>
      </p:sp>
      <p:sp>
        <p:nvSpPr>
          <p:cNvPr id="6" name="Content Placeholder 5"/>
          <p:cNvSpPr>
            <a:spLocks noGrp="1"/>
          </p:cNvSpPr>
          <p:nvPr>
            <p:ph sz="half" idx="2"/>
          </p:nvPr>
        </p:nvSpPr>
        <p:spPr>
          <a:xfrm>
            <a:off x="7903088" y="2103120"/>
            <a:ext cx="3665461" cy="3749040"/>
          </a:xfrm>
        </p:spPr>
        <p:txBody>
          <a:bodyPr/>
          <a:lstStyle/>
          <a:p>
            <a:r>
              <a:rPr lang="en-US" sz="2800" dirty="0" smtClean="0"/>
              <a:t>Limited Flood</a:t>
            </a:r>
          </a:p>
        </p:txBody>
      </p:sp>
      <p:pic>
        <p:nvPicPr>
          <p:cNvPr id="14" name="Picture 2" descr="http://1.bp.blogspot.com/-9lRZYkhRlDU/USx-uJHZJRI/AAAAAAAAG44/ympGwUNNHW4/s1600/vippasstothespiritworld.blogspot_com.jpg"/>
          <p:cNvPicPr>
            <a:picLocks noChangeAspect="1" noChangeArrowheads="1"/>
          </p:cNvPicPr>
          <p:nvPr/>
        </p:nvPicPr>
        <p:blipFill rotWithShape="1">
          <a:blip r:embed="rId4">
            <a:extLst>
              <a:ext uri="{28A0092B-C50C-407E-A947-70E740481C1C}">
                <a14:useLocalDpi xmlns:a14="http://schemas.microsoft.com/office/drawing/2010/main" val="0"/>
              </a:ext>
            </a:extLst>
          </a:blip>
          <a:srcRect t="5264"/>
          <a:stretch/>
        </p:blipFill>
        <p:spPr bwMode="auto">
          <a:xfrm>
            <a:off x="4284053" y="2714933"/>
            <a:ext cx="2872581" cy="18864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solidFill>
                  <a:srgbClr val="FFFF00"/>
                </a:solidFill>
              </a:rPr>
              <a:t>The Issue</a:t>
            </a:r>
          </a:p>
          <a:p>
            <a:endParaRPr lang="en-US" sz="1600" dirty="0" smtClean="0"/>
          </a:p>
          <a:p>
            <a:r>
              <a:rPr lang="en-US" sz="1600" dirty="0" smtClean="0"/>
              <a:t>The Biblical Witness</a:t>
            </a:r>
          </a:p>
          <a:p>
            <a:endParaRPr lang="en-US" sz="1600" dirty="0"/>
          </a:p>
          <a:p>
            <a:r>
              <a:rPr lang="en-US" sz="1600" dirty="0" smtClean="0"/>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711872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down)">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8" y="642594"/>
            <a:ext cx="7107382" cy="1371600"/>
          </a:xfrm>
        </p:spPr>
        <p:txBody>
          <a:bodyPr>
            <a:normAutofit/>
          </a:bodyPr>
          <a:lstStyle/>
          <a:p>
            <a:r>
              <a:rPr lang="en-US" dirty="0" smtClean="0"/>
              <a:t>Creation Context</a:t>
            </a:r>
            <a:endParaRPr lang="en-US" dirty="0"/>
          </a:p>
        </p:txBody>
      </p:sp>
      <p:sp>
        <p:nvSpPr>
          <p:cNvPr id="4" name="Content Placeholder 3"/>
          <p:cNvSpPr>
            <a:spLocks noGrp="1"/>
          </p:cNvSpPr>
          <p:nvPr>
            <p:ph sz="half" idx="1"/>
          </p:nvPr>
        </p:nvSpPr>
        <p:spPr>
          <a:xfrm>
            <a:off x="3993109" y="2103120"/>
            <a:ext cx="3651606" cy="3749040"/>
          </a:xfrm>
        </p:spPr>
        <p:txBody>
          <a:bodyPr/>
          <a:lstStyle/>
          <a:p>
            <a:r>
              <a:rPr lang="en-US" sz="3600" b="1" dirty="0" smtClean="0">
                <a:solidFill>
                  <a:schemeClr val="tx2"/>
                </a:solidFill>
              </a:rPr>
              <a:t>Creation</a:t>
            </a:r>
          </a:p>
          <a:p>
            <a:r>
              <a:rPr lang="en-US" dirty="0"/>
              <a:t>1</a:t>
            </a:r>
            <a:r>
              <a:rPr lang="en-US" baseline="30000" dirty="0"/>
              <a:t>st</a:t>
            </a:r>
            <a:r>
              <a:rPr lang="en-US" dirty="0"/>
              <a:t> </a:t>
            </a:r>
            <a:r>
              <a:rPr lang="en-US" dirty="0" smtClean="0"/>
              <a:t>use of phrase</a:t>
            </a:r>
            <a:endParaRPr lang="en-US" dirty="0"/>
          </a:p>
          <a:p>
            <a:r>
              <a:rPr lang="en-US" dirty="0"/>
              <a:t>“A mist went up from the earth and watered the whole </a:t>
            </a:r>
            <a:r>
              <a:rPr lang="en-US" b="1" dirty="0"/>
              <a:t>face of the ground</a:t>
            </a:r>
            <a:r>
              <a:rPr lang="en-US" dirty="0"/>
              <a:t>.” (2:6)</a:t>
            </a:r>
          </a:p>
          <a:p>
            <a:endParaRPr lang="en-US" dirty="0"/>
          </a:p>
          <a:p>
            <a:r>
              <a:rPr lang="en-US" dirty="0"/>
              <a:t>Creation account has </a:t>
            </a:r>
            <a:r>
              <a:rPr lang="en-US" b="1" dirty="0"/>
              <a:t>undeniable universal emphasis</a:t>
            </a:r>
          </a:p>
          <a:p>
            <a:endParaRPr lang="en-US" b="1" dirty="0"/>
          </a:p>
        </p:txBody>
      </p:sp>
      <p:sp>
        <p:nvSpPr>
          <p:cNvPr id="6" name="Content Placeholder 5"/>
          <p:cNvSpPr>
            <a:spLocks noGrp="1"/>
          </p:cNvSpPr>
          <p:nvPr>
            <p:ph sz="half" idx="2"/>
          </p:nvPr>
        </p:nvSpPr>
        <p:spPr>
          <a:xfrm>
            <a:off x="7903088" y="2103120"/>
            <a:ext cx="3665461" cy="3749040"/>
          </a:xfrm>
        </p:spPr>
        <p:txBody>
          <a:bodyPr/>
          <a:lstStyle/>
          <a:p>
            <a:r>
              <a:rPr lang="en-US" sz="3600" b="1" dirty="0" smtClean="0">
                <a:solidFill>
                  <a:schemeClr val="tx2"/>
                </a:solidFill>
              </a:rPr>
              <a:t>Flood</a:t>
            </a:r>
          </a:p>
          <a:p>
            <a:endParaRPr lang="en-US" dirty="0" smtClean="0"/>
          </a:p>
          <a:p>
            <a:r>
              <a:rPr lang="en-US" b="1" dirty="0" smtClean="0"/>
              <a:t>Face of the ground</a:t>
            </a:r>
            <a:endParaRPr lang="en-US" b="1"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a:solidFill>
                  <a:prstClr val="black"/>
                </a:solidFill>
              </a:rPr>
              <a:t>The Issue</a:t>
            </a:r>
          </a:p>
          <a:p>
            <a:endParaRPr lang="en-US" sz="1600" dirty="0" smtClean="0">
              <a:solidFill>
                <a:prstClr val="black"/>
              </a:solidFill>
            </a:endParaRPr>
          </a:p>
          <a:p>
            <a:r>
              <a:rPr lang="en-US" sz="1600" dirty="0" smtClean="0">
                <a:solidFill>
                  <a:prstClr val="black"/>
                </a:solidFill>
              </a:rPr>
              <a:t>The Biblical Witness</a:t>
            </a:r>
          </a:p>
          <a:p>
            <a:endParaRPr lang="en-US" sz="1600" dirty="0">
              <a:solidFill>
                <a:prstClr val="black"/>
              </a:solidFill>
            </a:endParaRPr>
          </a:p>
          <a:p>
            <a:r>
              <a:rPr lang="en-US" sz="1600" dirty="0" smtClean="0">
                <a:solidFill>
                  <a:srgbClr val="FFFF00"/>
                </a:solidFill>
              </a:rPr>
              <a:t>Terminology</a:t>
            </a: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solidFill>
                  <a:srgbClr val="FFFF00"/>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smtClean="0">
                <a:solidFill>
                  <a:prstClr val="black"/>
                </a:solidFill>
              </a:rPr>
              <a:t>Under the Whole Heaven</a:t>
            </a:r>
          </a:p>
          <a:p>
            <a:endParaRPr lang="en-US" sz="1600" dirty="0" smtClean="0">
              <a:solidFill>
                <a:prstClr val="black"/>
              </a:solidFill>
            </a:endParaRPr>
          </a:p>
          <a:p>
            <a:r>
              <a:rPr lang="en-US" sz="1600" dirty="0" smtClean="0">
                <a:solidFill>
                  <a:prstClr val="black"/>
                </a:solidFill>
              </a:rPr>
              <a:t>The Flood and the History of Beginnings</a:t>
            </a:r>
          </a:p>
          <a:p>
            <a:pPr marL="285750" indent="-285750">
              <a:buFont typeface="Arial" panose="020B0604020202020204" pitchFamily="34" charset="0"/>
              <a:buChar char="•"/>
            </a:pPr>
            <a:r>
              <a:rPr lang="en-US" sz="1400" dirty="0" smtClean="0">
                <a:solidFill>
                  <a:prstClr val="black"/>
                </a:solidFill>
              </a:rPr>
              <a:t>Genealogies </a:t>
            </a:r>
          </a:p>
          <a:p>
            <a:pPr marL="285750" indent="-285750">
              <a:buFont typeface="Arial" panose="020B0604020202020204" pitchFamily="34" charset="0"/>
              <a:buChar char="•"/>
            </a:pPr>
            <a:r>
              <a:rPr lang="en-US" sz="1400" dirty="0" smtClean="0">
                <a:solidFill>
                  <a:prstClr val="black"/>
                </a:solidFill>
              </a:rPr>
              <a:t>Blessings</a:t>
            </a:r>
          </a:p>
          <a:p>
            <a:pPr marL="285750" indent="-285750">
              <a:buFont typeface="Arial" panose="020B0604020202020204" pitchFamily="34" charset="0"/>
              <a:buChar char="•"/>
            </a:pPr>
            <a:r>
              <a:rPr lang="en-US" sz="1400" dirty="0" smtClean="0">
                <a:solidFill>
                  <a:prstClr val="black"/>
                </a:solidFill>
              </a:rPr>
              <a:t>Covenant</a:t>
            </a: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3" name="TextBox 2"/>
          <p:cNvSpPr txBox="1"/>
          <p:nvPr/>
        </p:nvSpPr>
        <p:spPr>
          <a:xfrm>
            <a:off x="9769642" y="6121017"/>
            <a:ext cx="184731" cy="369332"/>
          </a:xfrm>
          <a:prstGeom prst="rect">
            <a:avLst/>
          </a:prstGeom>
          <a:noFill/>
        </p:spPr>
        <p:txBody>
          <a:bodyPr wrap="none" rtlCol="0">
            <a:spAutoFit/>
          </a:bodyPr>
          <a:lstStyle/>
          <a:p>
            <a:endParaRPr lang="en-US" dirty="0">
              <a:solidFill>
                <a:prstClr val="black"/>
              </a:solidFill>
            </a:endParaRPr>
          </a:p>
        </p:txBody>
      </p:sp>
      <p:sp>
        <p:nvSpPr>
          <p:cNvPr id="7" name="Curved Down Arrow 6"/>
          <p:cNvSpPr/>
          <p:nvPr/>
        </p:nvSpPr>
        <p:spPr>
          <a:xfrm flipH="1">
            <a:off x="6038193" y="1584857"/>
            <a:ext cx="2459421" cy="5637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998574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500"/>
                                        <p:tgtEl>
                                          <p:spTgt spid="6">
                                            <p:txEl>
                                              <p:pRg st="2" end="2"/>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up)">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up)">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“Ground” </a:t>
            </a:r>
            <a:r>
              <a:rPr lang="en-US" sz="3600" dirty="0" smtClean="0"/>
              <a:t>(225 times in OT)</a:t>
            </a:r>
            <a:endParaRPr lang="en-US" sz="3600" dirty="0"/>
          </a:p>
        </p:txBody>
      </p:sp>
      <p:sp>
        <p:nvSpPr>
          <p:cNvPr id="3" name="Content Placeholder 2"/>
          <p:cNvSpPr>
            <a:spLocks noGrp="1"/>
          </p:cNvSpPr>
          <p:nvPr>
            <p:ph idx="1"/>
          </p:nvPr>
        </p:nvSpPr>
        <p:spPr>
          <a:xfrm>
            <a:off x="4077734" y="2103120"/>
            <a:ext cx="7442886" cy="3421380"/>
          </a:xfrm>
        </p:spPr>
        <p:txBody>
          <a:bodyPr>
            <a:normAutofit fontScale="92500" lnSpcReduction="20000"/>
          </a:bodyPr>
          <a:lstStyle/>
          <a:p>
            <a:pPr marL="0" indent="0">
              <a:buNone/>
            </a:pPr>
            <a:r>
              <a:rPr lang="en-US" sz="2400" b="1" dirty="0" smtClean="0"/>
              <a:t>Basic meaning</a:t>
            </a:r>
            <a:r>
              <a:rPr lang="en-US" sz="2400" dirty="0" smtClean="0"/>
              <a:t>:  ground or soil</a:t>
            </a:r>
          </a:p>
          <a:p>
            <a:pPr marL="0" indent="0">
              <a:buNone/>
            </a:pPr>
            <a:r>
              <a:rPr lang="en-US" sz="2400" b="1" dirty="0" smtClean="0"/>
              <a:t>Most universal usage</a:t>
            </a:r>
            <a:r>
              <a:rPr lang="en-US" sz="2400" dirty="0" smtClean="0"/>
              <a:t>:  earth</a:t>
            </a:r>
          </a:p>
          <a:p>
            <a:pPr marL="0" indent="0">
              <a:buNone/>
            </a:pPr>
            <a:r>
              <a:rPr lang="en-US" sz="2400" dirty="0" smtClean="0"/>
              <a:t>Can also mean:  ground upon which man stands</a:t>
            </a:r>
          </a:p>
          <a:p>
            <a:r>
              <a:rPr lang="en-US" sz="2400" dirty="0" smtClean="0"/>
              <a:t>Can separate</a:t>
            </a:r>
          </a:p>
          <a:p>
            <a:pPr lvl="1"/>
            <a:r>
              <a:rPr lang="en-US" sz="2200" dirty="0" smtClean="0"/>
              <a:t>“But if the Lord creates a new thing, and the earth opens its mouth and swallows them up…” (Numbers 16:30f)</a:t>
            </a:r>
          </a:p>
          <a:p>
            <a:r>
              <a:rPr lang="en-US" sz="2400" dirty="0" smtClean="0"/>
              <a:t>Carries the creeping things</a:t>
            </a:r>
          </a:p>
          <a:p>
            <a:pPr lvl="1"/>
            <a:r>
              <a:rPr lang="en-US" sz="2200" dirty="0" smtClean="0"/>
              <a:t>“And God made…everything that creeps on the earth…” (Genesis 1:25, also 2:6)</a:t>
            </a:r>
          </a:p>
          <a:p>
            <a:pPr marL="0" indent="0">
              <a:buNone/>
            </a:pPr>
            <a:endParaRPr lang="en-US" sz="2400" dirty="0" smtClean="0"/>
          </a:p>
          <a:p>
            <a:pPr marL="0" indent="0">
              <a:buNone/>
            </a:pPr>
            <a:endParaRPr lang="en-US"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a:solidFill>
                <a:prstClr val="black"/>
              </a:solidFill>
            </a:endParaRPr>
          </a:p>
          <a:p>
            <a:pPr algn="ctr"/>
            <a:r>
              <a:rPr lang="en-US" sz="1600" dirty="0">
                <a:solidFill>
                  <a:prstClr val="black"/>
                </a:solidFill>
              </a:rPr>
              <a:t>Outline</a:t>
            </a:r>
          </a:p>
          <a:p>
            <a:pPr algn="r"/>
            <a:endParaRPr lang="en-US" sz="1600" dirty="0">
              <a:solidFill>
                <a:prstClr val="black"/>
              </a:solidFill>
            </a:endParaRPr>
          </a:p>
          <a:p>
            <a:r>
              <a:rPr lang="en-US" sz="1600" dirty="0">
                <a:solidFill>
                  <a:prstClr val="black"/>
                </a:solidFill>
              </a:rPr>
              <a:t>The Issue</a:t>
            </a:r>
          </a:p>
          <a:p>
            <a:endParaRPr lang="en-US" sz="1600" dirty="0">
              <a:solidFill>
                <a:prstClr val="black"/>
              </a:solidFill>
            </a:endParaRPr>
          </a:p>
          <a:p>
            <a:r>
              <a:rPr lang="en-US" sz="1600" dirty="0">
                <a:solidFill>
                  <a:prstClr val="black"/>
                </a:solidFill>
              </a:rPr>
              <a:t>The Biblical Witness</a:t>
            </a:r>
          </a:p>
          <a:p>
            <a:endParaRPr lang="en-US" sz="1600" dirty="0">
              <a:solidFill>
                <a:prstClr val="black"/>
              </a:solidFill>
            </a:endParaRPr>
          </a:p>
          <a:p>
            <a:r>
              <a:rPr lang="en-US" sz="1600" dirty="0">
                <a:solidFill>
                  <a:srgbClr val="FFFF00"/>
                </a:solidFill>
              </a:rPr>
              <a:t>Terminology</a:t>
            </a:r>
          </a:p>
          <a:p>
            <a:pPr marL="285750" indent="-285750">
              <a:buFont typeface="Arial" panose="020B0604020202020204" pitchFamily="34" charset="0"/>
              <a:buChar char="•"/>
            </a:pPr>
            <a:r>
              <a:rPr lang="en-US" sz="1400" dirty="0">
                <a:solidFill>
                  <a:prstClr val="black"/>
                </a:solidFill>
              </a:rPr>
              <a:t>Earth</a:t>
            </a:r>
          </a:p>
          <a:p>
            <a:pPr marL="285750" indent="-285750">
              <a:buFont typeface="Arial" panose="020B0604020202020204" pitchFamily="34" charset="0"/>
              <a:buChar char="•"/>
            </a:pPr>
            <a:r>
              <a:rPr lang="en-US" sz="1400" dirty="0">
                <a:solidFill>
                  <a:prstClr val="black"/>
                </a:solidFill>
              </a:rPr>
              <a:t>The Face of all the Earth</a:t>
            </a:r>
          </a:p>
          <a:p>
            <a:pPr marL="285750" indent="-285750">
              <a:buFont typeface="Arial" panose="020B0604020202020204" pitchFamily="34" charset="0"/>
              <a:buChar char="•"/>
            </a:pPr>
            <a:r>
              <a:rPr lang="en-US" sz="1400" dirty="0">
                <a:solidFill>
                  <a:srgbClr val="FFFF00"/>
                </a:solidFill>
              </a:rPr>
              <a:t>Face of the Ground</a:t>
            </a:r>
          </a:p>
          <a:p>
            <a:pPr marL="285750" indent="-285750">
              <a:buFont typeface="Arial" panose="020B0604020202020204" pitchFamily="34" charset="0"/>
              <a:buChar char="•"/>
            </a:pPr>
            <a:r>
              <a:rPr lang="en-US" sz="1400" dirty="0">
                <a:solidFill>
                  <a:prstClr val="black"/>
                </a:solidFill>
              </a:rPr>
              <a:t>All Flesh</a:t>
            </a:r>
          </a:p>
          <a:p>
            <a:pPr marL="285750" indent="-285750">
              <a:buFont typeface="Arial" panose="020B0604020202020204" pitchFamily="34" charset="0"/>
              <a:buChar char="•"/>
            </a:pPr>
            <a:r>
              <a:rPr lang="en-US" sz="1400" dirty="0">
                <a:solidFill>
                  <a:prstClr val="black"/>
                </a:solidFill>
              </a:rPr>
              <a:t>Every Living </a:t>
            </a:r>
            <a:r>
              <a:rPr lang="en-US" sz="1400" dirty="0" smtClean="0">
                <a:solidFill>
                  <a:prstClr val="black"/>
                </a:solidFill>
              </a:rPr>
              <a:t>Thing</a:t>
            </a:r>
          </a:p>
          <a:p>
            <a:pPr marL="285750" indent="-285750">
              <a:buFont typeface="Arial" panose="020B0604020202020204" pitchFamily="34" charset="0"/>
              <a:buChar char="•"/>
            </a:pPr>
            <a:r>
              <a:rPr lang="en-US" sz="1400" dirty="0" smtClean="0"/>
              <a:t>Under the Whole Heaven</a:t>
            </a:r>
            <a:endParaRPr lang="en-US" sz="1400" dirty="0">
              <a:solidFill>
                <a:prstClr val="black"/>
              </a:solidFill>
            </a:endParaRPr>
          </a:p>
          <a:p>
            <a:endParaRPr lang="en-US" sz="1600" dirty="0">
              <a:solidFill>
                <a:prstClr val="black"/>
              </a:solidFill>
            </a:endParaRPr>
          </a:p>
          <a:p>
            <a:r>
              <a:rPr lang="en-US" sz="1600" dirty="0">
                <a:solidFill>
                  <a:prstClr val="black"/>
                </a:solidFill>
              </a:rPr>
              <a:t>The Flood and the History of Beginnings</a:t>
            </a:r>
          </a:p>
          <a:p>
            <a:pPr marL="285750" indent="-285750">
              <a:buFont typeface="Arial" panose="020B0604020202020204" pitchFamily="34" charset="0"/>
              <a:buChar char="•"/>
            </a:pPr>
            <a:r>
              <a:rPr lang="en-US" sz="1400" dirty="0">
                <a:solidFill>
                  <a:prstClr val="black"/>
                </a:solidFill>
              </a:rPr>
              <a:t>Genealogies </a:t>
            </a:r>
          </a:p>
          <a:p>
            <a:pPr marL="285750" indent="-285750">
              <a:buFont typeface="Arial" panose="020B0604020202020204" pitchFamily="34" charset="0"/>
              <a:buChar char="•"/>
            </a:pPr>
            <a:r>
              <a:rPr lang="en-US" sz="1400" dirty="0">
                <a:solidFill>
                  <a:prstClr val="black"/>
                </a:solidFill>
              </a:rPr>
              <a:t>Blessings</a:t>
            </a:r>
          </a:p>
          <a:p>
            <a:pPr marL="285750" indent="-285750">
              <a:buFont typeface="Arial" panose="020B0604020202020204" pitchFamily="34" charset="0"/>
              <a:buChar char="•"/>
            </a:pPr>
            <a:r>
              <a:rPr lang="en-US" sz="1400" dirty="0">
                <a:solidFill>
                  <a:prstClr val="black"/>
                </a:solidFill>
              </a:rPr>
              <a:t>Covenant</a:t>
            </a:r>
          </a:p>
          <a:p>
            <a:pPr lvl="1"/>
            <a:endParaRPr lang="en-US" sz="1600" dirty="0">
              <a:solidFill>
                <a:prstClr val="black"/>
              </a:solidFill>
            </a:endParaRPr>
          </a:p>
          <a:p>
            <a:r>
              <a:rPr lang="en-US" sz="1600" dirty="0">
                <a:solidFill>
                  <a:prstClr val="black"/>
                </a:solidFill>
              </a:rPr>
              <a:t>Conclusion</a:t>
            </a:r>
          </a:p>
          <a:p>
            <a:endParaRPr lang="en-US" sz="1600" dirty="0">
              <a:solidFill>
                <a:prstClr val="black"/>
              </a:solidFill>
            </a:endParaRPr>
          </a:p>
        </p:txBody>
      </p:sp>
    </p:spTree>
    <p:custDataLst>
      <p:tags r:id="rId1"/>
    </p:custDataLst>
    <p:extLst>
      <p:ext uri="{BB962C8B-B14F-4D97-AF65-F5344CB8AC3E}">
        <p14:creationId xmlns:p14="http://schemas.microsoft.com/office/powerpoint/2010/main" val="591514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“Face of the </a:t>
            </a:r>
            <a:r>
              <a:rPr lang="en-US" dirty="0"/>
              <a:t>g</a:t>
            </a:r>
            <a:r>
              <a:rPr lang="en-US" dirty="0" smtClean="0"/>
              <a:t>round”</a:t>
            </a:r>
            <a:endParaRPr lang="en-US" dirty="0"/>
          </a:p>
        </p:txBody>
      </p:sp>
      <p:sp>
        <p:nvSpPr>
          <p:cNvPr id="3" name="Content Placeholder 2"/>
          <p:cNvSpPr>
            <a:spLocks noGrp="1"/>
          </p:cNvSpPr>
          <p:nvPr>
            <p:ph idx="1"/>
          </p:nvPr>
        </p:nvSpPr>
        <p:spPr>
          <a:xfrm>
            <a:off x="4077734" y="2103120"/>
            <a:ext cx="7442886" cy="3421380"/>
          </a:xfrm>
        </p:spPr>
        <p:txBody>
          <a:bodyPr/>
          <a:lstStyle/>
          <a:p>
            <a:pPr marL="0" indent="0">
              <a:buNone/>
            </a:pPr>
            <a:r>
              <a:rPr lang="en-US" sz="2400" dirty="0" smtClean="0"/>
              <a:t>There is no contextual indication whatever for a limited usage of face of the ground.</a:t>
            </a:r>
          </a:p>
          <a:p>
            <a:pPr marL="0" indent="0">
              <a:buNone/>
            </a:pPr>
            <a:endParaRPr lang="en-US" sz="2400" dirty="0"/>
          </a:p>
          <a:p>
            <a:pPr marL="0" indent="0">
              <a:buNone/>
            </a:pPr>
            <a:r>
              <a:rPr lang="en-US" sz="2400" dirty="0" smtClean="0"/>
              <a:t>We must read the flood account whole-heartedly in its own terms.</a:t>
            </a:r>
          </a:p>
          <a:p>
            <a:pPr marL="0" indent="0">
              <a:buNone/>
            </a:pPr>
            <a:endParaRPr lang="en-US"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a:solidFill>
                <a:prstClr val="black"/>
              </a:solidFill>
            </a:endParaRPr>
          </a:p>
          <a:p>
            <a:pPr algn="ctr"/>
            <a:r>
              <a:rPr lang="en-US" sz="1600" dirty="0">
                <a:solidFill>
                  <a:prstClr val="black"/>
                </a:solidFill>
              </a:rPr>
              <a:t>Outline</a:t>
            </a:r>
          </a:p>
          <a:p>
            <a:pPr algn="r"/>
            <a:endParaRPr lang="en-US" sz="1600" dirty="0">
              <a:solidFill>
                <a:prstClr val="black"/>
              </a:solidFill>
            </a:endParaRPr>
          </a:p>
          <a:p>
            <a:r>
              <a:rPr lang="en-US" sz="1600" dirty="0">
                <a:solidFill>
                  <a:prstClr val="black"/>
                </a:solidFill>
              </a:rPr>
              <a:t>The Issue</a:t>
            </a:r>
          </a:p>
          <a:p>
            <a:endParaRPr lang="en-US" sz="1600" dirty="0">
              <a:solidFill>
                <a:prstClr val="black"/>
              </a:solidFill>
            </a:endParaRPr>
          </a:p>
          <a:p>
            <a:r>
              <a:rPr lang="en-US" sz="1600" dirty="0">
                <a:solidFill>
                  <a:prstClr val="black"/>
                </a:solidFill>
              </a:rPr>
              <a:t>The Biblical Witness</a:t>
            </a:r>
          </a:p>
          <a:p>
            <a:endParaRPr lang="en-US" sz="1600" dirty="0">
              <a:solidFill>
                <a:prstClr val="black"/>
              </a:solidFill>
            </a:endParaRPr>
          </a:p>
          <a:p>
            <a:r>
              <a:rPr lang="en-US" sz="1600" dirty="0">
                <a:solidFill>
                  <a:srgbClr val="FFFF00"/>
                </a:solidFill>
              </a:rPr>
              <a:t>Terminology</a:t>
            </a:r>
          </a:p>
          <a:p>
            <a:pPr marL="285750" indent="-285750">
              <a:buFont typeface="Arial" panose="020B0604020202020204" pitchFamily="34" charset="0"/>
              <a:buChar char="•"/>
            </a:pPr>
            <a:r>
              <a:rPr lang="en-US" sz="1400" dirty="0">
                <a:solidFill>
                  <a:prstClr val="black"/>
                </a:solidFill>
              </a:rPr>
              <a:t>Earth</a:t>
            </a:r>
          </a:p>
          <a:p>
            <a:pPr marL="285750" indent="-285750">
              <a:buFont typeface="Arial" panose="020B0604020202020204" pitchFamily="34" charset="0"/>
              <a:buChar char="•"/>
            </a:pPr>
            <a:r>
              <a:rPr lang="en-US" sz="1400" dirty="0">
                <a:solidFill>
                  <a:prstClr val="black"/>
                </a:solidFill>
              </a:rPr>
              <a:t>The Face of all the Earth</a:t>
            </a:r>
          </a:p>
          <a:p>
            <a:pPr marL="285750" indent="-285750">
              <a:buFont typeface="Arial" panose="020B0604020202020204" pitchFamily="34" charset="0"/>
              <a:buChar char="•"/>
            </a:pPr>
            <a:r>
              <a:rPr lang="en-US" sz="1400" dirty="0">
                <a:solidFill>
                  <a:srgbClr val="FFFF00"/>
                </a:solidFill>
              </a:rPr>
              <a:t>Face of the Ground</a:t>
            </a:r>
          </a:p>
          <a:p>
            <a:pPr marL="285750" indent="-285750">
              <a:buFont typeface="Arial" panose="020B0604020202020204" pitchFamily="34" charset="0"/>
              <a:buChar char="•"/>
            </a:pPr>
            <a:r>
              <a:rPr lang="en-US" sz="1400" dirty="0">
                <a:solidFill>
                  <a:prstClr val="black"/>
                </a:solidFill>
              </a:rPr>
              <a:t>All Flesh</a:t>
            </a:r>
          </a:p>
          <a:p>
            <a:pPr marL="285750" indent="-285750">
              <a:buFont typeface="Arial" panose="020B0604020202020204" pitchFamily="34" charset="0"/>
              <a:buChar char="•"/>
            </a:pPr>
            <a:r>
              <a:rPr lang="en-US" sz="1400" dirty="0">
                <a:solidFill>
                  <a:prstClr val="black"/>
                </a:solidFill>
              </a:rPr>
              <a:t>Every Living </a:t>
            </a:r>
            <a:r>
              <a:rPr lang="en-US" sz="1400" dirty="0" smtClean="0">
                <a:solidFill>
                  <a:prstClr val="black"/>
                </a:solidFill>
              </a:rPr>
              <a:t>Thing</a:t>
            </a:r>
          </a:p>
          <a:p>
            <a:pPr marL="285750" indent="-285750">
              <a:buFont typeface="Arial" panose="020B0604020202020204" pitchFamily="34" charset="0"/>
              <a:buChar char="•"/>
            </a:pPr>
            <a:r>
              <a:rPr lang="en-US" sz="1400" dirty="0" smtClean="0"/>
              <a:t>Under the Whole Heaven</a:t>
            </a:r>
            <a:endParaRPr lang="en-US" sz="1400" dirty="0">
              <a:solidFill>
                <a:prstClr val="black"/>
              </a:solidFill>
            </a:endParaRPr>
          </a:p>
          <a:p>
            <a:endParaRPr lang="en-US" sz="1600" dirty="0">
              <a:solidFill>
                <a:prstClr val="black"/>
              </a:solidFill>
            </a:endParaRPr>
          </a:p>
          <a:p>
            <a:r>
              <a:rPr lang="en-US" sz="1600" dirty="0">
                <a:solidFill>
                  <a:prstClr val="black"/>
                </a:solidFill>
              </a:rPr>
              <a:t>The Flood and the History of Beginnings</a:t>
            </a:r>
          </a:p>
          <a:p>
            <a:pPr marL="285750" indent="-285750">
              <a:buFont typeface="Arial" panose="020B0604020202020204" pitchFamily="34" charset="0"/>
              <a:buChar char="•"/>
            </a:pPr>
            <a:r>
              <a:rPr lang="en-US" sz="1400" dirty="0">
                <a:solidFill>
                  <a:prstClr val="black"/>
                </a:solidFill>
              </a:rPr>
              <a:t>Genealogies </a:t>
            </a:r>
          </a:p>
          <a:p>
            <a:pPr marL="285750" indent="-285750">
              <a:buFont typeface="Arial" panose="020B0604020202020204" pitchFamily="34" charset="0"/>
              <a:buChar char="•"/>
            </a:pPr>
            <a:r>
              <a:rPr lang="en-US" sz="1400" dirty="0">
                <a:solidFill>
                  <a:prstClr val="black"/>
                </a:solidFill>
              </a:rPr>
              <a:t>Blessings</a:t>
            </a:r>
          </a:p>
          <a:p>
            <a:pPr marL="285750" indent="-285750">
              <a:buFont typeface="Arial" panose="020B0604020202020204" pitchFamily="34" charset="0"/>
              <a:buChar char="•"/>
            </a:pPr>
            <a:r>
              <a:rPr lang="en-US" sz="1400" dirty="0">
                <a:solidFill>
                  <a:prstClr val="black"/>
                </a:solidFill>
              </a:rPr>
              <a:t>Covenant</a:t>
            </a:r>
          </a:p>
          <a:p>
            <a:pPr lvl="1"/>
            <a:endParaRPr lang="en-US" sz="1600" dirty="0">
              <a:solidFill>
                <a:prstClr val="black"/>
              </a:solidFill>
            </a:endParaRPr>
          </a:p>
          <a:p>
            <a:r>
              <a:rPr lang="en-US" sz="1600" dirty="0">
                <a:solidFill>
                  <a:prstClr val="black"/>
                </a:solidFill>
              </a:rPr>
              <a:t>Conclusion</a:t>
            </a:r>
          </a:p>
          <a:p>
            <a:endParaRPr lang="en-US" sz="1600" dirty="0">
              <a:solidFill>
                <a:prstClr val="black"/>
              </a:solidFill>
            </a:endParaRPr>
          </a:p>
        </p:txBody>
      </p:sp>
    </p:spTree>
    <p:custDataLst>
      <p:tags r:id="rId1"/>
    </p:custDataLst>
    <p:extLst>
      <p:ext uri="{BB962C8B-B14F-4D97-AF65-F5344CB8AC3E}">
        <p14:creationId xmlns:p14="http://schemas.microsoft.com/office/powerpoint/2010/main" val="2297253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“All flesh”</a:t>
            </a:r>
            <a:endParaRPr lang="en-US" dirty="0"/>
          </a:p>
        </p:txBody>
      </p:sp>
      <p:sp>
        <p:nvSpPr>
          <p:cNvPr id="3" name="Content Placeholder 2"/>
          <p:cNvSpPr>
            <a:spLocks noGrp="1"/>
          </p:cNvSpPr>
          <p:nvPr>
            <p:ph idx="1"/>
          </p:nvPr>
        </p:nvSpPr>
        <p:spPr>
          <a:xfrm>
            <a:off x="4077734" y="2103120"/>
            <a:ext cx="7442886" cy="4048674"/>
          </a:xfrm>
        </p:spPr>
        <p:txBody>
          <a:bodyPr>
            <a:normAutofit/>
          </a:bodyPr>
          <a:lstStyle/>
          <a:p>
            <a:r>
              <a:rPr lang="en-US" sz="2400" dirty="0" smtClean="0"/>
              <a:t>13 uses of this phrase in the flood story</a:t>
            </a:r>
          </a:p>
          <a:p>
            <a:endParaRPr lang="en-US" sz="2400" dirty="0"/>
          </a:p>
          <a:p>
            <a:r>
              <a:rPr lang="en-US" sz="2400" dirty="0" smtClean="0"/>
              <a:t>God will “make an end of </a:t>
            </a:r>
            <a:r>
              <a:rPr lang="en-US" sz="2400" b="1" dirty="0" smtClean="0"/>
              <a:t>all flesh</a:t>
            </a:r>
            <a:r>
              <a:rPr lang="en-US" sz="2400" dirty="0" smtClean="0"/>
              <a:t>” (6:13)</a:t>
            </a:r>
          </a:p>
          <a:p>
            <a:r>
              <a:rPr lang="en-US" sz="2400" dirty="0" smtClean="0"/>
              <a:t>God will “destroy </a:t>
            </a:r>
            <a:r>
              <a:rPr lang="en-US" sz="2400" b="1" dirty="0" smtClean="0"/>
              <a:t>all flesh</a:t>
            </a:r>
            <a:r>
              <a:rPr lang="en-US" sz="2400" dirty="0" smtClean="0"/>
              <a:t>” (6:17)</a:t>
            </a:r>
          </a:p>
          <a:p>
            <a:r>
              <a:rPr lang="en-US" sz="2400" dirty="0" smtClean="0"/>
              <a:t>“</a:t>
            </a:r>
            <a:r>
              <a:rPr lang="en-US" sz="2400" b="1" dirty="0" smtClean="0"/>
              <a:t>All flesh </a:t>
            </a:r>
            <a:r>
              <a:rPr lang="en-US" sz="2400" dirty="0" smtClean="0"/>
              <a:t>died” (7:21f)</a:t>
            </a:r>
          </a:p>
          <a:p>
            <a:endParaRPr lang="en-US" sz="2400" dirty="0"/>
          </a:p>
          <a:p>
            <a:r>
              <a:rPr lang="en-US" sz="2400" dirty="0" smtClean="0"/>
              <a:t>Unmistakable impression of universal destruction</a:t>
            </a:r>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solidFill>
                  <a:srgbClr val="FFFF00"/>
                </a:solidFill>
              </a:rPr>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1715492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up)">
                                      <p:cBhvr>
                                        <p:cTn id="10" dur="500"/>
                                        <p:tgtEl>
                                          <p:spTgt spid="3">
                                            <p:txEl>
                                              <p:pRg st="3" end="3"/>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up)">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up)">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“All flesh”</a:t>
            </a:r>
            <a:endParaRPr lang="en-US" dirty="0"/>
          </a:p>
        </p:txBody>
      </p:sp>
      <p:sp>
        <p:nvSpPr>
          <p:cNvPr id="3" name="Content Placeholder 2"/>
          <p:cNvSpPr>
            <a:spLocks noGrp="1"/>
          </p:cNvSpPr>
          <p:nvPr>
            <p:ph idx="1"/>
          </p:nvPr>
        </p:nvSpPr>
        <p:spPr>
          <a:xfrm>
            <a:off x="4077734" y="2103120"/>
            <a:ext cx="7793700" cy="4048674"/>
          </a:xfrm>
        </p:spPr>
        <p:txBody>
          <a:bodyPr>
            <a:noAutofit/>
          </a:bodyPr>
          <a:lstStyle/>
          <a:p>
            <a:r>
              <a:rPr lang="en-US" sz="2000" dirty="0" smtClean="0"/>
              <a:t>It has been suggested that “all does not mean every last one in all of its usages.” (B. </a:t>
            </a:r>
            <a:r>
              <a:rPr lang="en-US" sz="2000" dirty="0" err="1" smtClean="0"/>
              <a:t>Ramm</a:t>
            </a:r>
            <a:r>
              <a:rPr lang="en-US" sz="2000" dirty="0" smtClean="0"/>
              <a:t>)</a:t>
            </a:r>
          </a:p>
          <a:p>
            <a:endParaRPr lang="en-US" sz="2000" dirty="0"/>
          </a:p>
          <a:p>
            <a:r>
              <a:rPr lang="en-US" sz="2000" dirty="0" smtClean="0"/>
              <a:t>It is entirely correct that all (</a:t>
            </a:r>
            <a:r>
              <a:rPr lang="en-US" sz="2000" i="1" dirty="0" err="1" smtClean="0"/>
              <a:t>kol</a:t>
            </a:r>
            <a:r>
              <a:rPr lang="en-US" sz="2000" i="1" dirty="0" smtClean="0"/>
              <a:t>)</a:t>
            </a:r>
            <a:r>
              <a:rPr lang="en-US" sz="2000" dirty="0" smtClean="0"/>
              <a:t> (used in the Hebrew OT 5404 times) does </a:t>
            </a:r>
            <a:r>
              <a:rPr lang="en-US" sz="2000" b="1" i="1" dirty="0" smtClean="0"/>
              <a:t>not</a:t>
            </a:r>
            <a:r>
              <a:rPr lang="en-US" sz="2000" dirty="0" smtClean="0"/>
              <a:t> always express totality.</a:t>
            </a:r>
          </a:p>
          <a:p>
            <a:endParaRPr lang="en-US" sz="2000" dirty="0"/>
          </a:p>
          <a:p>
            <a:r>
              <a:rPr lang="en-US" sz="2000" dirty="0" smtClean="0"/>
              <a:t>Its basic meaning </a:t>
            </a:r>
            <a:r>
              <a:rPr lang="en-US" sz="2000" b="1" i="1" dirty="0" smtClean="0"/>
              <a:t>is</a:t>
            </a:r>
            <a:r>
              <a:rPr lang="en-US" sz="2000" dirty="0" smtClean="0"/>
              <a:t> “totality” and that it is always expressive of totality with rare exceptions where the individual context provides a clear indication.</a:t>
            </a:r>
            <a:endParaRPr lang="en-US" sz="20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solidFill>
                  <a:srgbClr val="FFFF00"/>
                </a:solidFill>
              </a:rPr>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2088195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“All flesh”</a:t>
            </a:r>
            <a:endParaRPr lang="en-US" dirty="0"/>
          </a:p>
        </p:txBody>
      </p:sp>
      <p:sp>
        <p:nvSpPr>
          <p:cNvPr id="3" name="Content Placeholder 2"/>
          <p:cNvSpPr>
            <a:spLocks noGrp="1"/>
          </p:cNvSpPr>
          <p:nvPr>
            <p:ph idx="1"/>
          </p:nvPr>
        </p:nvSpPr>
        <p:spPr>
          <a:xfrm>
            <a:off x="4077734" y="2103120"/>
            <a:ext cx="7442886" cy="4048674"/>
          </a:xfrm>
        </p:spPr>
        <p:txBody>
          <a:bodyPr>
            <a:normAutofit/>
          </a:bodyPr>
          <a:lstStyle/>
          <a:p>
            <a:r>
              <a:rPr lang="en-US" sz="2400" dirty="0" smtClean="0"/>
              <a:t>A syntactical consideration does not even leave it an “open question”</a:t>
            </a:r>
          </a:p>
          <a:p>
            <a:endParaRPr lang="en-US" sz="2400" dirty="0"/>
          </a:p>
          <a:p>
            <a:r>
              <a:rPr lang="en-US" sz="2400" i="1" dirty="0" smtClean="0"/>
              <a:t>kol-basar</a:t>
            </a:r>
            <a:endParaRPr lang="en-US" sz="2400" dirty="0" smtClean="0"/>
          </a:p>
          <a:p>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solidFill>
                  <a:srgbClr val="FFFF00"/>
                </a:solidFill>
              </a:rPr>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pic>
        <p:nvPicPr>
          <p:cNvPr id="6" name="Content Placeholder 7"/>
          <p:cNvPicPr>
            <a:picLocks noChangeAspect="1"/>
          </p:cNvPicPr>
          <p:nvPr/>
        </p:nvPicPr>
        <p:blipFill>
          <a:blip r:embed="rId3"/>
          <a:stretch>
            <a:fillRect/>
          </a:stretch>
        </p:blipFill>
        <p:spPr>
          <a:xfrm>
            <a:off x="9305421" y="650868"/>
            <a:ext cx="2215198" cy="1407789"/>
          </a:xfrm>
          <a:prstGeom prst="rect">
            <a:avLst/>
          </a:prstGeom>
        </p:spPr>
      </p:pic>
    </p:spTree>
    <p:extLst>
      <p:ext uri="{BB962C8B-B14F-4D97-AF65-F5344CB8AC3E}">
        <p14:creationId xmlns:p14="http://schemas.microsoft.com/office/powerpoint/2010/main" val="18501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solidFill>
                  <a:srgbClr val="FFFF00"/>
                </a:solidFill>
              </a:rPr>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pic>
        <p:nvPicPr>
          <p:cNvPr id="6" name="Content Placeholder 7"/>
          <p:cNvPicPr>
            <a:picLocks noChangeAspect="1"/>
          </p:cNvPicPr>
          <p:nvPr/>
        </p:nvPicPr>
        <p:blipFill>
          <a:blip r:embed="rId4"/>
          <a:stretch>
            <a:fillRect/>
          </a:stretch>
        </p:blipFill>
        <p:spPr>
          <a:xfrm>
            <a:off x="9305421" y="650868"/>
            <a:ext cx="2215198" cy="1407789"/>
          </a:xfrm>
          <a:prstGeom prst="rect">
            <a:avLst/>
          </a:prstGeom>
        </p:spPr>
      </p:pic>
      <p:sp>
        <p:nvSpPr>
          <p:cNvPr id="4" name="Rectangle 3"/>
          <p:cNvSpPr/>
          <p:nvPr/>
        </p:nvSpPr>
        <p:spPr>
          <a:xfrm>
            <a:off x="4246463" y="1596992"/>
            <a:ext cx="1124026" cy="923330"/>
          </a:xfrm>
          <a:prstGeom prst="rect">
            <a:avLst/>
          </a:prstGeom>
          <a:noFill/>
        </p:spPr>
        <p:txBody>
          <a:bodyPr wrap="none" lIns="91440" tIns="45720" rIns="91440" bIns="45720">
            <a:spAutoFit/>
          </a:bodyPr>
          <a:lstStyle/>
          <a:p>
            <a:pPr algn="ctr"/>
            <a:r>
              <a:rPr lang="en-US" sz="5400" i="1" dirty="0">
                <a:ln w="0"/>
                <a:effectLst>
                  <a:outerShdw blurRad="38100" dist="19050" dir="2700000" algn="tl" rotWithShape="0">
                    <a:schemeClr val="dk1">
                      <a:alpha val="40000"/>
                    </a:schemeClr>
                  </a:outerShdw>
                </a:effectLst>
              </a:rPr>
              <a:t>k</a:t>
            </a:r>
            <a:r>
              <a:rPr lang="en-US" sz="5400" b="0" i="1" cap="none" spc="0" dirty="0" smtClean="0">
                <a:ln w="0"/>
                <a:solidFill>
                  <a:schemeClr val="tx1"/>
                </a:solidFill>
                <a:effectLst>
                  <a:outerShdw blurRad="38100" dist="19050" dir="2700000" algn="tl" rotWithShape="0">
                    <a:schemeClr val="dk1">
                      <a:alpha val="40000"/>
                    </a:schemeClr>
                  </a:outerShdw>
                </a:effectLst>
              </a:rPr>
              <a:t>ol</a:t>
            </a:r>
            <a:endParaRPr lang="en-US" sz="5400" b="0" i="1"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6231536" y="1596992"/>
            <a:ext cx="2081019" cy="923330"/>
          </a:xfrm>
          <a:prstGeom prst="rect">
            <a:avLst/>
          </a:prstGeom>
          <a:noFill/>
        </p:spPr>
        <p:txBody>
          <a:bodyPr wrap="none" lIns="91440" tIns="45720" rIns="91440" bIns="45720">
            <a:spAutoFit/>
          </a:bodyPr>
          <a:lstStyle/>
          <a:p>
            <a:pPr algn="ctr"/>
            <a:r>
              <a:rPr lang="en-US" sz="5400" i="1" dirty="0" smtClean="0">
                <a:ln w="0"/>
                <a:effectLst>
                  <a:outerShdw blurRad="38100" dist="19050" dir="2700000" algn="tl" rotWithShape="0">
                    <a:schemeClr val="dk1">
                      <a:alpha val="40000"/>
                    </a:schemeClr>
                  </a:outerShdw>
                </a:effectLst>
              </a:rPr>
              <a:t>basar</a:t>
            </a:r>
            <a:endParaRPr lang="en-US" sz="5400" b="0" i="1"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4235662" y="2542553"/>
            <a:ext cx="1031052" cy="923330"/>
          </a:xfrm>
          <a:prstGeom prst="rect">
            <a:avLst/>
          </a:prstGeom>
          <a:noFill/>
        </p:spPr>
        <p:txBody>
          <a:bodyPr wrap="none" lIns="91440" tIns="45720" rIns="91440" bIns="45720">
            <a:spAutoFit/>
          </a:bodyPr>
          <a:lstStyle/>
          <a:p>
            <a:pPr algn="ctr"/>
            <a:r>
              <a:rPr lang="en-US" sz="5400" b="1" dirty="0" smtClean="0">
                <a:ln w="0"/>
                <a:solidFill>
                  <a:schemeClr val="tx2"/>
                </a:solidFill>
                <a:effectLst>
                  <a:outerShdw blurRad="38100" dist="19050" dir="2700000" algn="tl" rotWithShape="0">
                    <a:schemeClr val="dk1">
                      <a:alpha val="40000"/>
                    </a:schemeClr>
                  </a:outerShdw>
                </a:effectLst>
              </a:rPr>
              <a:t>All</a:t>
            </a:r>
            <a:endParaRPr lang="en-US" sz="5400" b="1" cap="none" spc="0" dirty="0">
              <a:ln w="0"/>
              <a:solidFill>
                <a:schemeClr val="tx2"/>
              </a:solidFill>
              <a:effectLst>
                <a:outerShdw blurRad="38100" dist="19050" dir="2700000" algn="tl" rotWithShape="0">
                  <a:schemeClr val="dk1">
                    <a:alpha val="40000"/>
                  </a:schemeClr>
                </a:outerShdw>
              </a:effectLst>
            </a:endParaRPr>
          </a:p>
        </p:txBody>
      </p:sp>
      <p:sp>
        <p:nvSpPr>
          <p:cNvPr id="9" name="Rectangle 8"/>
          <p:cNvSpPr/>
          <p:nvPr/>
        </p:nvSpPr>
        <p:spPr>
          <a:xfrm>
            <a:off x="6231536" y="5050677"/>
            <a:ext cx="2970685" cy="923330"/>
          </a:xfrm>
          <a:prstGeom prst="rect">
            <a:avLst/>
          </a:prstGeom>
          <a:noFill/>
        </p:spPr>
        <p:txBody>
          <a:bodyPr wrap="none" lIns="91440" tIns="45720" rIns="91440" bIns="45720">
            <a:spAutoFit/>
          </a:bodyPr>
          <a:lstStyle/>
          <a:p>
            <a:pPr algn="ctr"/>
            <a:r>
              <a:rPr lang="en-US" sz="5400" b="1" dirty="0" smtClean="0">
                <a:ln w="0"/>
                <a:solidFill>
                  <a:srgbClr val="C00000"/>
                </a:solidFill>
                <a:effectLst>
                  <a:outerShdw blurRad="38100" dist="19050" dir="2700000" algn="tl" rotWithShape="0">
                    <a:schemeClr val="dk1">
                      <a:alpha val="40000"/>
                    </a:schemeClr>
                  </a:outerShdw>
                </a:effectLst>
              </a:rPr>
              <a:t>the</a:t>
            </a:r>
            <a:r>
              <a:rPr lang="en-US" sz="5400" b="1" dirty="0" smtClean="0">
                <a:ln w="0"/>
                <a:solidFill>
                  <a:schemeClr val="tx2"/>
                </a:solidFill>
                <a:effectLst>
                  <a:outerShdw blurRad="38100" dist="19050" dir="2700000" algn="tl" rotWithShape="0">
                    <a:schemeClr val="dk1">
                      <a:alpha val="40000"/>
                    </a:schemeClr>
                  </a:outerShdw>
                </a:effectLst>
              </a:rPr>
              <a:t> </a:t>
            </a:r>
            <a:r>
              <a:rPr lang="en-US" sz="5400" b="1" cap="none" spc="0" dirty="0" smtClean="0">
                <a:ln w="0"/>
                <a:solidFill>
                  <a:schemeClr val="tx2"/>
                </a:solidFill>
                <a:effectLst>
                  <a:outerShdw blurRad="38100" dist="19050" dir="2700000" algn="tl" rotWithShape="0">
                    <a:schemeClr val="dk1">
                      <a:alpha val="40000"/>
                    </a:schemeClr>
                  </a:outerShdw>
                </a:effectLst>
              </a:rPr>
              <a:t>flesh</a:t>
            </a:r>
            <a:endParaRPr lang="en-US" sz="5400" b="1" cap="none" spc="0" dirty="0">
              <a:ln w="0"/>
              <a:solidFill>
                <a:schemeClr val="tx2"/>
              </a:solidFill>
              <a:effectLst>
                <a:outerShdw blurRad="38100" dist="19050" dir="2700000" algn="tl" rotWithShape="0">
                  <a:schemeClr val="dk1">
                    <a:alpha val="40000"/>
                  </a:schemeClr>
                </a:outerShdw>
              </a:effectLst>
            </a:endParaRPr>
          </a:p>
        </p:txBody>
      </p:sp>
      <p:sp>
        <p:nvSpPr>
          <p:cNvPr id="11" name="Rectangle 10"/>
          <p:cNvSpPr/>
          <p:nvPr/>
        </p:nvSpPr>
        <p:spPr>
          <a:xfrm>
            <a:off x="4266119" y="4194776"/>
            <a:ext cx="1124026" cy="923330"/>
          </a:xfrm>
          <a:prstGeom prst="rect">
            <a:avLst/>
          </a:prstGeom>
          <a:noFill/>
        </p:spPr>
        <p:txBody>
          <a:bodyPr wrap="none" lIns="91440" tIns="45720" rIns="91440" bIns="45720">
            <a:spAutoFit/>
          </a:bodyPr>
          <a:lstStyle/>
          <a:p>
            <a:pPr algn="ctr"/>
            <a:r>
              <a:rPr lang="en-US" sz="5400" i="1" dirty="0">
                <a:ln w="0"/>
                <a:effectLst>
                  <a:outerShdw blurRad="38100" dist="19050" dir="2700000" algn="tl" rotWithShape="0">
                    <a:schemeClr val="dk1">
                      <a:alpha val="40000"/>
                    </a:schemeClr>
                  </a:outerShdw>
                </a:effectLst>
              </a:rPr>
              <a:t>k</a:t>
            </a:r>
            <a:r>
              <a:rPr lang="en-US" sz="5400" b="0" i="1" cap="none" spc="0" dirty="0" smtClean="0">
                <a:ln w="0"/>
                <a:solidFill>
                  <a:schemeClr val="tx1"/>
                </a:solidFill>
                <a:effectLst>
                  <a:outerShdw blurRad="38100" dist="19050" dir="2700000" algn="tl" rotWithShape="0">
                    <a:schemeClr val="dk1">
                      <a:alpha val="40000"/>
                    </a:schemeClr>
                  </a:outerShdw>
                </a:effectLst>
              </a:rPr>
              <a:t>ol</a:t>
            </a:r>
            <a:endParaRPr lang="en-US" sz="5400" b="0" i="1"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6231535" y="4220792"/>
            <a:ext cx="2975495" cy="923330"/>
          </a:xfrm>
          <a:prstGeom prst="rect">
            <a:avLst/>
          </a:prstGeom>
          <a:noFill/>
        </p:spPr>
        <p:txBody>
          <a:bodyPr wrap="none" lIns="91440" tIns="45720" rIns="91440" bIns="45720">
            <a:spAutoFit/>
          </a:bodyPr>
          <a:lstStyle/>
          <a:p>
            <a:pPr algn="ctr"/>
            <a:r>
              <a:rPr lang="en-US" sz="5400" i="1" dirty="0" smtClean="0">
                <a:ln w="0"/>
                <a:solidFill>
                  <a:srgbClr val="C00000"/>
                </a:solidFill>
                <a:effectLst>
                  <a:outerShdw blurRad="38100" dist="19050" dir="2700000" algn="tl" rotWithShape="0">
                    <a:schemeClr val="dk1">
                      <a:alpha val="40000"/>
                    </a:schemeClr>
                  </a:outerShdw>
                </a:effectLst>
              </a:rPr>
              <a:t>ha</a:t>
            </a:r>
            <a:r>
              <a:rPr lang="en-US" sz="5400" i="1" dirty="0" smtClean="0">
                <a:ln w="0"/>
                <a:effectLst>
                  <a:outerShdw blurRad="38100" dist="19050" dir="2700000" algn="tl" rotWithShape="0">
                    <a:schemeClr val="dk1">
                      <a:alpha val="40000"/>
                    </a:schemeClr>
                  </a:outerShdw>
                </a:effectLst>
              </a:rPr>
              <a:t>basar</a:t>
            </a:r>
            <a:endParaRPr lang="en-US" sz="5400" b="0" i="1"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4216006" y="5050677"/>
            <a:ext cx="1031052" cy="923330"/>
          </a:xfrm>
          <a:prstGeom prst="rect">
            <a:avLst/>
          </a:prstGeom>
          <a:noFill/>
        </p:spPr>
        <p:txBody>
          <a:bodyPr wrap="none" lIns="91440" tIns="45720" rIns="91440" bIns="45720">
            <a:spAutoFit/>
          </a:bodyPr>
          <a:lstStyle/>
          <a:p>
            <a:pPr algn="ctr"/>
            <a:r>
              <a:rPr lang="en-US" sz="5400" b="1" dirty="0" smtClean="0">
                <a:ln w="0"/>
                <a:solidFill>
                  <a:schemeClr val="tx2"/>
                </a:solidFill>
                <a:effectLst>
                  <a:outerShdw blurRad="38100" dist="19050" dir="2700000" algn="tl" rotWithShape="0">
                    <a:schemeClr val="dk1">
                      <a:alpha val="40000"/>
                    </a:schemeClr>
                  </a:outerShdw>
                </a:effectLst>
              </a:rPr>
              <a:t>All</a:t>
            </a:r>
            <a:endParaRPr lang="en-US" sz="5400" b="1" cap="none" spc="0" dirty="0">
              <a:ln w="0"/>
              <a:solidFill>
                <a:schemeClr val="tx2"/>
              </a:solidFill>
              <a:effectLst>
                <a:outerShdw blurRad="38100" dist="19050" dir="2700000" algn="tl" rotWithShape="0">
                  <a:schemeClr val="dk1">
                    <a:alpha val="40000"/>
                  </a:schemeClr>
                </a:outerShdw>
              </a:effectLst>
            </a:endParaRPr>
          </a:p>
        </p:txBody>
      </p:sp>
      <p:sp>
        <p:nvSpPr>
          <p:cNvPr id="14" name="Rectangle 13"/>
          <p:cNvSpPr/>
          <p:nvPr/>
        </p:nvSpPr>
        <p:spPr>
          <a:xfrm>
            <a:off x="6231536" y="2520322"/>
            <a:ext cx="1709122" cy="923330"/>
          </a:xfrm>
          <a:prstGeom prst="rect">
            <a:avLst/>
          </a:prstGeom>
          <a:noFill/>
        </p:spPr>
        <p:txBody>
          <a:bodyPr wrap="none" lIns="91440" tIns="45720" rIns="91440" bIns="45720">
            <a:spAutoFit/>
          </a:bodyPr>
          <a:lstStyle/>
          <a:p>
            <a:pPr algn="ctr"/>
            <a:r>
              <a:rPr lang="en-US" sz="5400" b="1" cap="none" spc="0" dirty="0" smtClean="0">
                <a:ln w="0"/>
                <a:solidFill>
                  <a:schemeClr val="tx2"/>
                </a:solidFill>
                <a:effectLst>
                  <a:outerShdw blurRad="38100" dist="19050" dir="2700000" algn="tl" rotWithShape="0">
                    <a:schemeClr val="dk1">
                      <a:alpha val="40000"/>
                    </a:schemeClr>
                  </a:outerShdw>
                </a:effectLst>
              </a:rPr>
              <a:t>flesh</a:t>
            </a:r>
            <a:endParaRPr lang="en-US" sz="5400" b="1" cap="none" spc="0" dirty="0">
              <a:ln w="0"/>
              <a:solidFill>
                <a:schemeClr val="tx2"/>
              </a:solidFill>
              <a:effectLst>
                <a:outerShdw blurRad="38100" dist="19050" dir="2700000" algn="tl" rotWithShape="0">
                  <a:schemeClr val="dk1">
                    <a:alpha val="40000"/>
                  </a:schemeClr>
                </a:outerShdw>
              </a:effectLst>
            </a:endParaRPr>
          </a:p>
        </p:txBody>
      </p:sp>
      <p:sp>
        <p:nvSpPr>
          <p:cNvPr id="16" name="Down Arrow 15"/>
          <p:cNvSpPr/>
          <p:nvPr/>
        </p:nvSpPr>
        <p:spPr>
          <a:xfrm>
            <a:off x="4587758" y="895828"/>
            <a:ext cx="441435" cy="673435"/>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flipH="1">
            <a:off x="8186741" y="2478064"/>
            <a:ext cx="760511" cy="4572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p:cNvSpPr/>
          <p:nvPr/>
        </p:nvSpPr>
        <p:spPr>
          <a:xfrm>
            <a:off x="5859639" y="4407135"/>
            <a:ext cx="1857239" cy="1566872"/>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193335" y="2240534"/>
            <a:ext cx="252184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Totality</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601016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999"/>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grpId="0" nodeType="after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12" grpId="0"/>
      <p:bldP spid="13" grpId="0"/>
      <p:bldP spid="14" grpId="0"/>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solidFill>
                  <a:srgbClr val="FFFF00"/>
                </a:solidFill>
              </a:rPr>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pic>
        <p:nvPicPr>
          <p:cNvPr id="6" name="Content Placeholder 7"/>
          <p:cNvPicPr>
            <a:picLocks noChangeAspect="1"/>
          </p:cNvPicPr>
          <p:nvPr/>
        </p:nvPicPr>
        <p:blipFill>
          <a:blip r:embed="rId4"/>
          <a:stretch>
            <a:fillRect/>
          </a:stretch>
        </p:blipFill>
        <p:spPr>
          <a:xfrm>
            <a:off x="9305421" y="650868"/>
            <a:ext cx="2215198" cy="1407789"/>
          </a:xfrm>
          <a:prstGeom prst="rect">
            <a:avLst/>
          </a:prstGeom>
        </p:spPr>
      </p:pic>
      <p:sp>
        <p:nvSpPr>
          <p:cNvPr id="9" name="Rectangle 8"/>
          <p:cNvSpPr/>
          <p:nvPr/>
        </p:nvSpPr>
        <p:spPr>
          <a:xfrm>
            <a:off x="6231536" y="5050677"/>
            <a:ext cx="2970685" cy="923330"/>
          </a:xfrm>
          <a:prstGeom prst="rect">
            <a:avLst/>
          </a:prstGeom>
          <a:noFill/>
        </p:spPr>
        <p:txBody>
          <a:bodyPr wrap="none" lIns="91440" tIns="45720" rIns="91440" bIns="45720">
            <a:spAutoFit/>
          </a:bodyPr>
          <a:lstStyle/>
          <a:p>
            <a:pPr algn="ctr"/>
            <a:r>
              <a:rPr lang="en-US" sz="5400" b="1" dirty="0" smtClean="0">
                <a:ln w="0"/>
                <a:solidFill>
                  <a:srgbClr val="C00000"/>
                </a:solidFill>
                <a:effectLst>
                  <a:outerShdw blurRad="38100" dist="19050" dir="2700000" algn="tl" rotWithShape="0">
                    <a:schemeClr val="dk1">
                      <a:alpha val="40000"/>
                    </a:schemeClr>
                  </a:outerShdw>
                </a:effectLst>
              </a:rPr>
              <a:t>the</a:t>
            </a:r>
            <a:r>
              <a:rPr lang="en-US" sz="5400" b="1" dirty="0" smtClean="0">
                <a:ln w="0"/>
                <a:solidFill>
                  <a:schemeClr val="tx2"/>
                </a:solidFill>
                <a:effectLst>
                  <a:outerShdw blurRad="38100" dist="19050" dir="2700000" algn="tl" rotWithShape="0">
                    <a:schemeClr val="dk1">
                      <a:alpha val="40000"/>
                    </a:schemeClr>
                  </a:outerShdw>
                </a:effectLst>
              </a:rPr>
              <a:t> </a:t>
            </a:r>
            <a:r>
              <a:rPr lang="en-US" sz="5400" b="1" cap="none" spc="0" dirty="0" smtClean="0">
                <a:ln w="0"/>
                <a:solidFill>
                  <a:schemeClr val="tx2"/>
                </a:solidFill>
                <a:effectLst>
                  <a:outerShdw blurRad="38100" dist="19050" dir="2700000" algn="tl" rotWithShape="0">
                    <a:schemeClr val="dk1">
                      <a:alpha val="40000"/>
                    </a:schemeClr>
                  </a:outerShdw>
                </a:effectLst>
              </a:rPr>
              <a:t>flesh</a:t>
            </a:r>
            <a:endParaRPr lang="en-US" sz="5400" b="1" cap="none" spc="0" dirty="0">
              <a:ln w="0"/>
              <a:solidFill>
                <a:schemeClr val="tx2"/>
              </a:solidFill>
              <a:effectLst>
                <a:outerShdw blurRad="38100" dist="19050" dir="2700000" algn="tl" rotWithShape="0">
                  <a:schemeClr val="dk1">
                    <a:alpha val="40000"/>
                  </a:schemeClr>
                </a:outerShdw>
              </a:effectLst>
            </a:endParaRPr>
          </a:p>
        </p:txBody>
      </p:sp>
      <p:sp>
        <p:nvSpPr>
          <p:cNvPr id="11" name="Rectangle 10"/>
          <p:cNvSpPr/>
          <p:nvPr/>
        </p:nvSpPr>
        <p:spPr>
          <a:xfrm>
            <a:off x="4266119" y="4194776"/>
            <a:ext cx="1124026" cy="923330"/>
          </a:xfrm>
          <a:prstGeom prst="rect">
            <a:avLst/>
          </a:prstGeom>
          <a:noFill/>
        </p:spPr>
        <p:txBody>
          <a:bodyPr wrap="none" lIns="91440" tIns="45720" rIns="91440" bIns="45720">
            <a:spAutoFit/>
          </a:bodyPr>
          <a:lstStyle/>
          <a:p>
            <a:pPr algn="ctr"/>
            <a:r>
              <a:rPr lang="en-US" sz="5400" i="1" dirty="0">
                <a:ln w="0"/>
                <a:effectLst>
                  <a:outerShdw blurRad="38100" dist="19050" dir="2700000" algn="tl" rotWithShape="0">
                    <a:schemeClr val="dk1">
                      <a:alpha val="40000"/>
                    </a:schemeClr>
                  </a:outerShdw>
                </a:effectLst>
              </a:rPr>
              <a:t>k</a:t>
            </a:r>
            <a:r>
              <a:rPr lang="en-US" sz="5400" b="0" i="1" cap="none" spc="0" dirty="0" smtClean="0">
                <a:ln w="0"/>
                <a:solidFill>
                  <a:schemeClr val="tx1"/>
                </a:solidFill>
                <a:effectLst>
                  <a:outerShdw blurRad="38100" dist="19050" dir="2700000" algn="tl" rotWithShape="0">
                    <a:schemeClr val="dk1">
                      <a:alpha val="40000"/>
                    </a:schemeClr>
                  </a:outerShdw>
                </a:effectLst>
              </a:rPr>
              <a:t>ol</a:t>
            </a:r>
            <a:endParaRPr lang="en-US" sz="5400" b="0" i="1"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6231535" y="4220792"/>
            <a:ext cx="2975495" cy="923330"/>
          </a:xfrm>
          <a:prstGeom prst="rect">
            <a:avLst/>
          </a:prstGeom>
          <a:noFill/>
        </p:spPr>
        <p:txBody>
          <a:bodyPr wrap="none" lIns="91440" tIns="45720" rIns="91440" bIns="45720">
            <a:spAutoFit/>
          </a:bodyPr>
          <a:lstStyle/>
          <a:p>
            <a:pPr algn="ctr"/>
            <a:r>
              <a:rPr lang="en-US" sz="5400" i="1" dirty="0" smtClean="0">
                <a:ln w="0"/>
                <a:solidFill>
                  <a:srgbClr val="C00000"/>
                </a:solidFill>
                <a:effectLst>
                  <a:outerShdw blurRad="38100" dist="19050" dir="2700000" algn="tl" rotWithShape="0">
                    <a:schemeClr val="dk1">
                      <a:alpha val="40000"/>
                    </a:schemeClr>
                  </a:outerShdw>
                </a:effectLst>
              </a:rPr>
              <a:t>ha</a:t>
            </a:r>
            <a:r>
              <a:rPr lang="en-US" sz="5400" i="1" dirty="0" smtClean="0">
                <a:ln w="0"/>
                <a:effectLst>
                  <a:outerShdw blurRad="38100" dist="19050" dir="2700000" algn="tl" rotWithShape="0">
                    <a:schemeClr val="dk1">
                      <a:alpha val="40000"/>
                    </a:schemeClr>
                  </a:outerShdw>
                </a:effectLst>
              </a:rPr>
              <a:t>basar</a:t>
            </a:r>
            <a:endParaRPr lang="en-US" sz="5400" b="0" i="1"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4279491" y="4990857"/>
            <a:ext cx="1031052" cy="923330"/>
          </a:xfrm>
          <a:prstGeom prst="rect">
            <a:avLst/>
          </a:prstGeom>
          <a:noFill/>
        </p:spPr>
        <p:txBody>
          <a:bodyPr wrap="none" lIns="91440" tIns="45720" rIns="91440" bIns="45720">
            <a:spAutoFit/>
          </a:bodyPr>
          <a:lstStyle/>
          <a:p>
            <a:pPr algn="ctr"/>
            <a:r>
              <a:rPr lang="en-US" sz="5400" b="1" dirty="0" smtClean="0">
                <a:ln w="0"/>
                <a:solidFill>
                  <a:schemeClr val="tx2"/>
                </a:solidFill>
                <a:effectLst>
                  <a:outerShdw blurRad="38100" dist="19050" dir="2700000" algn="tl" rotWithShape="0">
                    <a:schemeClr val="dk1">
                      <a:alpha val="40000"/>
                    </a:schemeClr>
                  </a:outerShdw>
                </a:effectLst>
              </a:rPr>
              <a:t>All</a:t>
            </a:r>
            <a:endParaRPr lang="en-US" sz="5400" b="1" cap="none" spc="0" dirty="0">
              <a:ln w="0"/>
              <a:solidFill>
                <a:schemeClr val="tx2"/>
              </a:solidFill>
              <a:effectLst>
                <a:outerShdw blurRad="38100" dist="19050" dir="2700000" algn="tl" rotWithShape="0">
                  <a:schemeClr val="dk1">
                    <a:alpha val="40000"/>
                  </a:schemeClr>
                </a:outerShdw>
              </a:effectLst>
            </a:endParaRPr>
          </a:p>
        </p:txBody>
      </p:sp>
      <p:sp>
        <p:nvSpPr>
          <p:cNvPr id="3" name="Down Arrow 2"/>
          <p:cNvSpPr/>
          <p:nvPr/>
        </p:nvSpPr>
        <p:spPr>
          <a:xfrm>
            <a:off x="4570369" y="3381805"/>
            <a:ext cx="515526" cy="812971"/>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630396" y="3381804"/>
            <a:ext cx="515526" cy="812971"/>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889924" y="3515560"/>
            <a:ext cx="1503938"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Unity</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9598178" y="4683081"/>
            <a:ext cx="2165978"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Entirety</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9598178" y="2345986"/>
            <a:ext cx="2087430"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Totality</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2" name="Plus 1"/>
          <p:cNvSpPr/>
          <p:nvPr/>
        </p:nvSpPr>
        <p:spPr>
          <a:xfrm>
            <a:off x="10401417" y="3070737"/>
            <a:ext cx="480952" cy="37050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14"/>
          <p:cNvSpPr/>
          <p:nvPr/>
        </p:nvSpPr>
        <p:spPr>
          <a:xfrm>
            <a:off x="10440691" y="4285001"/>
            <a:ext cx="480952" cy="37050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92085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up)">
                                      <p:cBhvr>
                                        <p:cTn id="16" dur="500"/>
                                        <p:tgtEl>
                                          <p:spTgt spid="10">
                                            <p:txEl>
                                              <p:pRg st="0" end="0"/>
                                            </p:txEl>
                                          </p:spTgt>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wipe(up)">
                                      <p:cBhvr>
                                        <p:cTn id="2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Autofit/>
          </a:bodyPr>
          <a:lstStyle/>
          <a:p>
            <a:r>
              <a:rPr lang="en-US" sz="4400" dirty="0" smtClean="0"/>
              <a:t>“The face of all</a:t>
            </a:r>
            <a:r>
              <a:rPr lang="en-US" sz="4400" b="1" dirty="0" smtClean="0"/>
              <a:t> </a:t>
            </a:r>
            <a:r>
              <a:rPr lang="en-US" sz="4400" b="1" dirty="0" smtClean="0">
                <a:solidFill>
                  <a:srgbClr val="C00000"/>
                </a:solidFill>
              </a:rPr>
              <a:t>the</a:t>
            </a:r>
            <a:r>
              <a:rPr lang="en-US" sz="4400" b="1" dirty="0" smtClean="0"/>
              <a:t> </a:t>
            </a:r>
            <a:r>
              <a:rPr lang="en-US" sz="4400" dirty="0" smtClean="0"/>
              <a:t>earth”</a:t>
            </a:r>
            <a:endParaRPr lang="en-US" sz="4400" dirty="0"/>
          </a:p>
        </p:txBody>
      </p:sp>
      <p:sp>
        <p:nvSpPr>
          <p:cNvPr id="3" name="Content Placeholder 2"/>
          <p:cNvSpPr>
            <a:spLocks noGrp="1"/>
          </p:cNvSpPr>
          <p:nvPr>
            <p:ph idx="1"/>
          </p:nvPr>
        </p:nvSpPr>
        <p:spPr>
          <a:xfrm>
            <a:off x="4077734" y="2103120"/>
            <a:ext cx="7442886" cy="4048674"/>
          </a:xfrm>
        </p:spPr>
        <p:txBody>
          <a:bodyPr>
            <a:normAutofit/>
          </a:bodyPr>
          <a:lstStyle/>
          <a:p>
            <a:r>
              <a:rPr lang="en-US" sz="3200" dirty="0" smtClean="0"/>
              <a:t>“to keep their kind alive upon the face of all</a:t>
            </a:r>
            <a:r>
              <a:rPr lang="en-US" sz="3200" b="1" dirty="0" smtClean="0"/>
              <a:t> </a:t>
            </a:r>
            <a:r>
              <a:rPr lang="en-US" sz="3200" b="1" dirty="0" smtClean="0">
                <a:solidFill>
                  <a:srgbClr val="C00000"/>
                </a:solidFill>
              </a:rPr>
              <a:t>the</a:t>
            </a:r>
            <a:r>
              <a:rPr lang="en-US" sz="3200" dirty="0" smtClean="0"/>
              <a:t> earth” (7:3)</a:t>
            </a:r>
          </a:p>
          <a:p>
            <a:endParaRPr lang="en-US" sz="3200" dirty="0" smtClean="0"/>
          </a:p>
          <a:p>
            <a:r>
              <a:rPr lang="en-US" sz="3200" dirty="0" smtClean="0"/>
              <a:t>“there was water over all </a:t>
            </a:r>
            <a:r>
              <a:rPr lang="en-US" sz="3200" b="1" dirty="0" smtClean="0">
                <a:solidFill>
                  <a:srgbClr val="C00000"/>
                </a:solidFill>
              </a:rPr>
              <a:t>the</a:t>
            </a:r>
            <a:r>
              <a:rPr lang="en-US" sz="3200" dirty="0" smtClean="0"/>
              <a:t> face of all the earth” (8:9)</a:t>
            </a:r>
          </a:p>
          <a:p>
            <a:endParaRPr lang="en-US" sz="3200" dirty="0"/>
          </a:p>
          <a:p>
            <a:r>
              <a:rPr lang="en-US" sz="3200" dirty="0" smtClean="0"/>
              <a:t>Undoubtedly universalistic</a:t>
            </a:r>
            <a:endParaRPr lang="en-US" sz="32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solidFill>
                  <a:prstClr val="black"/>
                </a:solidFill>
              </a:rPr>
              <a:t>The Issue</a:t>
            </a:r>
          </a:p>
          <a:p>
            <a:endParaRPr lang="en-US" sz="1600" dirty="0" smtClean="0">
              <a:solidFill>
                <a:prstClr val="black"/>
              </a:solidFill>
            </a:endParaRPr>
          </a:p>
          <a:p>
            <a:r>
              <a:rPr lang="en-US" sz="1600" dirty="0" smtClean="0">
                <a:solidFill>
                  <a:prstClr val="black"/>
                </a:solidFill>
              </a:rPr>
              <a:t>The Biblical Witness</a:t>
            </a:r>
          </a:p>
          <a:p>
            <a:endParaRPr lang="en-US" sz="1600" dirty="0">
              <a:solidFill>
                <a:prstClr val="black"/>
              </a:solidFill>
            </a:endParaRPr>
          </a:p>
          <a:p>
            <a:r>
              <a:rPr lang="en-US" sz="1600" dirty="0">
                <a:solidFill>
                  <a:srgbClr val="FFFF00"/>
                </a:solidFill>
              </a:rPr>
              <a:t>Terminology</a:t>
            </a: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smtClean="0">
                <a:solidFill>
                  <a:prstClr val="black"/>
                </a:solidFill>
              </a:rPr>
              <a:t>Under the Whole Heaven</a:t>
            </a:r>
          </a:p>
          <a:p>
            <a:endParaRPr lang="en-US" sz="1600" dirty="0" smtClean="0">
              <a:solidFill>
                <a:prstClr val="black"/>
              </a:solidFill>
            </a:endParaRPr>
          </a:p>
          <a:p>
            <a:r>
              <a:rPr lang="en-US" sz="1600" dirty="0" smtClean="0">
                <a:solidFill>
                  <a:prstClr val="black"/>
                </a:solidFill>
              </a:rPr>
              <a:t>The Flood and the History of Beginnings</a:t>
            </a:r>
          </a:p>
          <a:p>
            <a:pPr marL="285750" indent="-285750">
              <a:buFont typeface="Arial" panose="020B0604020202020204" pitchFamily="34" charset="0"/>
              <a:buChar char="•"/>
            </a:pPr>
            <a:r>
              <a:rPr lang="en-US" sz="1400" dirty="0" smtClean="0">
                <a:solidFill>
                  <a:prstClr val="black"/>
                </a:solidFill>
              </a:rPr>
              <a:t>Genealogies </a:t>
            </a:r>
          </a:p>
          <a:p>
            <a:pPr marL="285750" indent="-285750">
              <a:buFont typeface="Arial" panose="020B0604020202020204" pitchFamily="34" charset="0"/>
              <a:buChar char="•"/>
            </a:pPr>
            <a:r>
              <a:rPr lang="en-US" sz="1400" dirty="0" smtClean="0">
                <a:solidFill>
                  <a:prstClr val="black"/>
                </a:solidFill>
              </a:rPr>
              <a:t>Blessings</a:t>
            </a:r>
          </a:p>
          <a:p>
            <a:pPr marL="285750" indent="-285750">
              <a:buFont typeface="Arial" panose="020B0604020202020204" pitchFamily="34" charset="0"/>
              <a:buChar char="•"/>
            </a:pPr>
            <a:r>
              <a:rPr lang="en-US" sz="1400" dirty="0" smtClean="0">
                <a:solidFill>
                  <a:prstClr val="black"/>
                </a:solidFill>
              </a:rPr>
              <a:t>Covenant</a:t>
            </a: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Tree>
    <p:extLst>
      <p:ext uri="{BB962C8B-B14F-4D97-AF65-F5344CB8AC3E}">
        <p14:creationId xmlns:p14="http://schemas.microsoft.com/office/powerpoint/2010/main" val="879865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“All flesh”</a:t>
            </a:r>
            <a:endParaRPr lang="en-US" dirty="0"/>
          </a:p>
        </p:txBody>
      </p:sp>
      <p:sp>
        <p:nvSpPr>
          <p:cNvPr id="3" name="Content Placeholder 2"/>
          <p:cNvSpPr>
            <a:spLocks noGrp="1"/>
          </p:cNvSpPr>
          <p:nvPr>
            <p:ph idx="1"/>
          </p:nvPr>
        </p:nvSpPr>
        <p:spPr>
          <a:xfrm>
            <a:off x="4077734" y="2103120"/>
            <a:ext cx="7442886" cy="4048674"/>
          </a:xfrm>
        </p:spPr>
        <p:txBody>
          <a:bodyPr>
            <a:normAutofit/>
          </a:bodyPr>
          <a:lstStyle/>
          <a:p>
            <a:r>
              <a:rPr lang="en-US" sz="2400" dirty="0" smtClean="0"/>
              <a:t>Refers to both man and animals</a:t>
            </a:r>
          </a:p>
          <a:p>
            <a:endParaRPr lang="en-US" sz="2400" dirty="0"/>
          </a:p>
          <a:p>
            <a:r>
              <a:rPr lang="en-US" sz="2400" dirty="0" smtClean="0"/>
              <a:t>The destruction of “all (the) flesh” refers to the destruction of men and animals on land and in the air in their </a:t>
            </a:r>
            <a:r>
              <a:rPr lang="en-US" sz="2400" b="1" dirty="0" smtClean="0"/>
              <a:t>totality</a:t>
            </a:r>
            <a:r>
              <a:rPr lang="en-US" sz="2400" dirty="0" smtClean="0"/>
              <a:t> and </a:t>
            </a:r>
            <a:r>
              <a:rPr lang="en-US" sz="2400" b="1" dirty="0" smtClean="0"/>
              <a:t>entirety</a:t>
            </a:r>
            <a:r>
              <a:rPr lang="en-US" sz="2400" dirty="0" smtClean="0"/>
              <a:t>.</a:t>
            </a:r>
          </a:p>
          <a:p>
            <a:endParaRPr lang="en-US" sz="2400" dirty="0"/>
          </a:p>
          <a:p>
            <a:r>
              <a:rPr lang="en-US" sz="2400" dirty="0" smtClean="0"/>
              <a:t>“Only Noah was left, and those [members of his family and land animals and birds] that were with him in the ark” (7:23)</a:t>
            </a:r>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solidFill>
                  <a:srgbClr val="FFFF00"/>
                </a:solidFill>
              </a:rPr>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3367465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What the Bible Describes:</a:t>
            </a:r>
            <a:endParaRPr lang="en-US" dirty="0"/>
          </a:p>
        </p:txBody>
      </p:sp>
      <p:sp>
        <p:nvSpPr>
          <p:cNvPr id="6" name="TextBox 5"/>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solidFill>
                  <a:srgbClr val="FFFF00"/>
                </a:solidFill>
              </a:rPr>
              <a:t>The Issue</a:t>
            </a:r>
          </a:p>
          <a:p>
            <a:endParaRPr lang="en-US" sz="1600" dirty="0" smtClean="0"/>
          </a:p>
          <a:p>
            <a:r>
              <a:rPr lang="en-US" sz="1600" dirty="0" smtClean="0"/>
              <a:t>The Biblical Witness</a:t>
            </a:r>
          </a:p>
          <a:p>
            <a:endParaRPr lang="en-US" sz="1600" dirty="0"/>
          </a:p>
          <a:p>
            <a:r>
              <a:rPr lang="en-US" sz="1600" dirty="0" smtClean="0"/>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pic>
        <p:nvPicPr>
          <p:cNvPr id="5" name="Picture 2" descr="http://1.bp.blogspot.com/-9lRZYkhRlDU/USx-uJHZJRI/AAAAAAAAG44/ympGwUNNHW4/s1600/vippasstothespiritworld.blogspot_com.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264"/>
          <a:stretch/>
        </p:blipFill>
        <p:spPr bwMode="auto">
          <a:xfrm>
            <a:off x="6791025" y="2109477"/>
            <a:ext cx="4048125" cy="25446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75113" y="4925200"/>
            <a:ext cx="4048125" cy="860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Bible describes a </a:t>
            </a:r>
          </a:p>
          <a:p>
            <a:pPr algn="ctr"/>
            <a:r>
              <a:rPr lang="en-US" dirty="0" smtClean="0"/>
              <a:t>“universal Deluge”</a:t>
            </a:r>
            <a:endParaRPr lang="en-US" dirty="0"/>
          </a:p>
        </p:txBody>
      </p:sp>
      <p:sp>
        <p:nvSpPr>
          <p:cNvPr id="3" name="TextBox 2"/>
          <p:cNvSpPr txBox="1"/>
          <p:nvPr/>
        </p:nvSpPr>
        <p:spPr>
          <a:xfrm>
            <a:off x="5060731" y="6057014"/>
            <a:ext cx="6006662" cy="369332"/>
          </a:xfrm>
          <a:prstGeom prst="rect">
            <a:avLst/>
          </a:prstGeom>
          <a:noFill/>
        </p:spPr>
        <p:txBody>
          <a:bodyPr wrap="square" rtlCol="0">
            <a:spAutoFit/>
          </a:bodyPr>
          <a:lstStyle/>
          <a:p>
            <a:r>
              <a:rPr lang="en-US" dirty="0" smtClean="0"/>
              <a:t>Disagreement:  What to do with that conclusion</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6178" y="2502990"/>
            <a:ext cx="2740968" cy="1828169"/>
          </a:xfrm>
          <a:prstGeom prst="rect">
            <a:avLst/>
          </a:prstGeom>
        </p:spPr>
      </p:pic>
    </p:spTree>
    <p:custDataLst>
      <p:tags r:id="rId1"/>
    </p:custDataLst>
    <p:extLst>
      <p:ext uri="{BB962C8B-B14F-4D97-AF65-F5344CB8AC3E}">
        <p14:creationId xmlns:p14="http://schemas.microsoft.com/office/powerpoint/2010/main" val="477870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“Every living thing”</a:t>
            </a:r>
            <a:endParaRPr lang="en-US" dirty="0"/>
          </a:p>
        </p:txBody>
      </p:sp>
      <p:sp>
        <p:nvSpPr>
          <p:cNvPr id="3" name="Content Placeholder 2"/>
          <p:cNvSpPr>
            <a:spLocks noGrp="1"/>
          </p:cNvSpPr>
          <p:nvPr>
            <p:ph idx="1"/>
          </p:nvPr>
        </p:nvSpPr>
        <p:spPr>
          <a:xfrm>
            <a:off x="4077734" y="2103121"/>
            <a:ext cx="7442886" cy="2090508"/>
          </a:xfrm>
        </p:spPr>
        <p:txBody>
          <a:bodyPr>
            <a:normAutofit/>
          </a:bodyPr>
          <a:lstStyle/>
          <a:p>
            <a:r>
              <a:rPr lang="en-US" sz="2400" dirty="0" smtClean="0"/>
              <a:t>And of </a:t>
            </a:r>
            <a:r>
              <a:rPr lang="en-US" sz="2400" b="1" dirty="0" smtClean="0"/>
              <a:t>every living thing </a:t>
            </a:r>
            <a:r>
              <a:rPr lang="en-US" sz="2400" dirty="0" smtClean="0"/>
              <a:t>of all flesh, you shall bring two of every sort into the ark…. Gen 6:19</a:t>
            </a:r>
          </a:p>
          <a:p>
            <a:endParaRPr lang="en-US" sz="2400" dirty="0"/>
          </a:p>
          <a:p>
            <a:r>
              <a:rPr lang="en-US" sz="2400" dirty="0" smtClean="0"/>
              <a:t>Birds, animals, creeping things (6:20)</a:t>
            </a:r>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solidFill>
                  <a:srgbClr val="FFFF00"/>
                </a:solidFill>
              </a:rPr>
              <a:t>Every Living Thing</a:t>
            </a:r>
          </a:p>
          <a:p>
            <a:pPr marL="285750" indent="-285750">
              <a:buFont typeface="Arial" panose="020B0604020202020204" pitchFamily="34" charset="0"/>
              <a:buChar char="•"/>
            </a:pPr>
            <a:r>
              <a:rPr lang="en-US" sz="1400" dirty="0" smtClean="0"/>
              <a:t>Under the Whole Heaven</a:t>
            </a:r>
            <a:endParaRPr lang="en-US" sz="1400" dirty="0" smtClean="0">
              <a:solidFill>
                <a:srgbClr val="FFFF00"/>
              </a:solidFill>
            </a:endParaRP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
        <p:nvSpPr>
          <p:cNvPr id="7" name="Rectangle 6"/>
          <p:cNvSpPr/>
          <p:nvPr/>
        </p:nvSpPr>
        <p:spPr>
          <a:xfrm>
            <a:off x="4266119" y="4264106"/>
            <a:ext cx="1124026" cy="923330"/>
          </a:xfrm>
          <a:prstGeom prst="rect">
            <a:avLst/>
          </a:prstGeom>
          <a:noFill/>
        </p:spPr>
        <p:txBody>
          <a:bodyPr wrap="none" lIns="91440" tIns="45720" rIns="91440" bIns="45720">
            <a:spAutoFit/>
          </a:bodyPr>
          <a:lstStyle/>
          <a:p>
            <a:pPr algn="ctr"/>
            <a:r>
              <a:rPr lang="en-US" sz="5400" i="1" dirty="0">
                <a:ln w="0"/>
                <a:effectLst>
                  <a:outerShdw blurRad="38100" dist="19050" dir="2700000" algn="tl" rotWithShape="0">
                    <a:schemeClr val="dk1">
                      <a:alpha val="40000"/>
                    </a:schemeClr>
                  </a:outerShdw>
                </a:effectLst>
              </a:rPr>
              <a:t>k</a:t>
            </a:r>
            <a:r>
              <a:rPr lang="en-US" sz="5400" b="0" i="1" cap="none" spc="0" dirty="0" smtClean="0">
                <a:ln w="0"/>
                <a:solidFill>
                  <a:schemeClr val="tx1"/>
                </a:solidFill>
                <a:effectLst>
                  <a:outerShdw blurRad="38100" dist="19050" dir="2700000" algn="tl" rotWithShape="0">
                    <a:schemeClr val="dk1">
                      <a:alpha val="40000"/>
                    </a:schemeClr>
                  </a:outerShdw>
                </a:effectLst>
              </a:rPr>
              <a:t>ol</a:t>
            </a:r>
            <a:endParaRPr lang="en-US" sz="5400" b="0" i="1"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6107935" y="4264106"/>
            <a:ext cx="2345514" cy="923330"/>
          </a:xfrm>
          <a:prstGeom prst="rect">
            <a:avLst/>
          </a:prstGeom>
          <a:noFill/>
        </p:spPr>
        <p:txBody>
          <a:bodyPr wrap="none" lIns="91440" tIns="45720" rIns="91440" bIns="45720">
            <a:spAutoFit/>
          </a:bodyPr>
          <a:lstStyle/>
          <a:p>
            <a:pPr algn="ctr"/>
            <a:r>
              <a:rPr lang="en-US" sz="5400" i="1" dirty="0" err="1">
                <a:ln w="0"/>
                <a:solidFill>
                  <a:srgbClr val="C00000"/>
                </a:solidFill>
                <a:effectLst>
                  <a:outerShdw blurRad="38100" dist="19050" dir="2700000" algn="tl" rotWithShape="0">
                    <a:schemeClr val="dk1">
                      <a:alpha val="40000"/>
                    </a:schemeClr>
                  </a:outerShdw>
                </a:effectLst>
              </a:rPr>
              <a:t>h</a:t>
            </a:r>
            <a:r>
              <a:rPr lang="en-US" sz="5400" i="1" dirty="0" err="1" smtClean="0">
                <a:ln w="0"/>
                <a:solidFill>
                  <a:srgbClr val="C00000"/>
                </a:solidFill>
                <a:effectLst>
                  <a:outerShdw blurRad="38100" dist="19050" dir="2700000" algn="tl" rotWithShape="0">
                    <a:schemeClr val="dk1">
                      <a:alpha val="40000"/>
                    </a:schemeClr>
                  </a:outerShdw>
                </a:effectLst>
              </a:rPr>
              <a:t>a</a:t>
            </a:r>
            <a:r>
              <a:rPr lang="en-US" sz="5400" i="1" dirty="0" err="1" smtClean="0">
                <a:ln w="0"/>
                <a:effectLst>
                  <a:outerShdw blurRad="38100" dist="19050" dir="2700000" algn="tl" rotWithShape="0">
                    <a:schemeClr val="dk1">
                      <a:alpha val="40000"/>
                    </a:schemeClr>
                  </a:outerShdw>
                </a:effectLst>
              </a:rPr>
              <a:t>hay</a:t>
            </a:r>
            <a:endParaRPr lang="en-US" sz="5400" b="0" i="1" cap="none" spc="0" dirty="0">
              <a:ln w="0"/>
              <a:effectLst>
                <a:outerShdw blurRad="38100" dist="19050" dir="2700000" algn="tl" rotWithShape="0">
                  <a:schemeClr val="dk1">
                    <a:alpha val="40000"/>
                  </a:schemeClr>
                </a:outerShdw>
              </a:effectLst>
            </a:endParaRPr>
          </a:p>
        </p:txBody>
      </p:sp>
      <p:sp>
        <p:nvSpPr>
          <p:cNvPr id="11" name="Rectangle 10"/>
          <p:cNvSpPr/>
          <p:nvPr/>
        </p:nvSpPr>
        <p:spPr>
          <a:xfrm>
            <a:off x="4235662" y="5187436"/>
            <a:ext cx="5109091" cy="830997"/>
          </a:xfrm>
          <a:prstGeom prst="rect">
            <a:avLst/>
          </a:prstGeom>
          <a:noFill/>
        </p:spPr>
        <p:txBody>
          <a:bodyPr wrap="none" lIns="91440" tIns="45720" rIns="91440" bIns="45720">
            <a:spAutoFit/>
          </a:bodyPr>
          <a:lstStyle/>
          <a:p>
            <a:pPr algn="ctr"/>
            <a:r>
              <a:rPr lang="en-US" sz="4800" b="0" cap="none" spc="0" dirty="0" smtClean="0">
                <a:ln w="0"/>
                <a:solidFill>
                  <a:schemeClr val="tx1"/>
                </a:solidFill>
                <a:effectLst>
                  <a:outerShdw blurRad="38100" dist="19050" dir="2700000" algn="tl" rotWithShape="0">
                    <a:schemeClr val="dk1">
                      <a:alpha val="40000"/>
                    </a:schemeClr>
                  </a:outerShdw>
                </a:effectLst>
              </a:rPr>
              <a:t>Every living thing</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9580423" y="5234014"/>
            <a:ext cx="2165979"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Entiret</a:t>
            </a:r>
            <a:r>
              <a:rPr lang="en-US" sz="4400" b="0" cap="none" spc="0" dirty="0" smtClean="0">
                <a:ln w="0"/>
                <a:solidFill>
                  <a:schemeClr val="tx1"/>
                </a:solidFill>
                <a:effectLst>
                  <a:outerShdw blurRad="38100" dist="19050" dir="2700000" algn="tl" rotWithShape="0">
                    <a:schemeClr val="dk1">
                      <a:alpha val="40000"/>
                    </a:schemeClr>
                  </a:outerShdw>
                </a:effectLst>
              </a:rPr>
              <a:t>y</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9598178" y="4064440"/>
            <a:ext cx="2087430"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Totality</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12" name="Plus 11"/>
          <p:cNvSpPr/>
          <p:nvPr/>
        </p:nvSpPr>
        <p:spPr>
          <a:xfrm>
            <a:off x="10401417" y="4789191"/>
            <a:ext cx="480952" cy="37050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26610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up)">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0"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“Every living thing”</a:t>
            </a:r>
            <a:endParaRPr lang="en-US" dirty="0"/>
          </a:p>
        </p:txBody>
      </p:sp>
      <p:sp>
        <p:nvSpPr>
          <p:cNvPr id="3" name="Content Placeholder 2"/>
          <p:cNvSpPr>
            <a:spLocks noGrp="1"/>
          </p:cNvSpPr>
          <p:nvPr>
            <p:ph idx="1"/>
          </p:nvPr>
        </p:nvSpPr>
        <p:spPr>
          <a:xfrm>
            <a:off x="4077734" y="2103120"/>
            <a:ext cx="7442886" cy="2381707"/>
          </a:xfrm>
        </p:spPr>
        <p:txBody>
          <a:bodyPr>
            <a:normAutofit/>
          </a:bodyPr>
          <a:lstStyle/>
          <a:p>
            <a:r>
              <a:rPr lang="en-US" sz="2400" dirty="0" smtClean="0"/>
              <a:t>He blotted out </a:t>
            </a:r>
            <a:r>
              <a:rPr lang="en-US" sz="2400" b="1" dirty="0" smtClean="0"/>
              <a:t>every living thing </a:t>
            </a:r>
            <a:r>
              <a:rPr lang="en-US" sz="2400" dirty="0" smtClean="0"/>
              <a:t>that was upon the face of the ground, </a:t>
            </a:r>
            <a:r>
              <a:rPr lang="en-US" sz="2400" b="1" dirty="0" smtClean="0">
                <a:solidFill>
                  <a:schemeClr val="tx2"/>
                </a:solidFill>
              </a:rPr>
              <a:t>man</a:t>
            </a:r>
            <a:r>
              <a:rPr lang="en-US" sz="2400" dirty="0" smtClean="0"/>
              <a:t> and </a:t>
            </a:r>
            <a:r>
              <a:rPr lang="en-US" sz="2400" b="1" dirty="0" smtClean="0">
                <a:solidFill>
                  <a:schemeClr val="tx2"/>
                </a:solidFill>
              </a:rPr>
              <a:t>a</a:t>
            </a:r>
            <a:r>
              <a:rPr lang="en-US" sz="2400" b="1" dirty="0">
                <a:solidFill>
                  <a:schemeClr val="tx2"/>
                </a:solidFill>
              </a:rPr>
              <a:t>nimals </a:t>
            </a:r>
            <a:r>
              <a:rPr lang="en-US" sz="2400" dirty="0" smtClean="0"/>
              <a:t>and </a:t>
            </a:r>
            <a:r>
              <a:rPr lang="en-US" sz="2400" b="1" dirty="0">
                <a:solidFill>
                  <a:schemeClr val="tx2"/>
                </a:solidFill>
              </a:rPr>
              <a:t>creeping things </a:t>
            </a:r>
            <a:r>
              <a:rPr lang="en-US" sz="2400" dirty="0" smtClean="0"/>
              <a:t>and </a:t>
            </a:r>
            <a:r>
              <a:rPr lang="en-US" sz="2400" b="1" dirty="0" smtClean="0">
                <a:solidFill>
                  <a:schemeClr val="tx2"/>
                </a:solidFill>
              </a:rPr>
              <a:t>birds</a:t>
            </a:r>
            <a:r>
              <a:rPr lang="en-US" sz="2400" dirty="0" smtClean="0"/>
              <a:t> of the air; they were blotted out from the earth.  Only Noah was left, and those that were with him in the ark. Gen 7:23</a:t>
            </a:r>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solidFill>
                  <a:srgbClr val="FFFF00"/>
                </a:solidFill>
              </a:rPr>
              <a:t>Every Living Thing</a:t>
            </a:r>
          </a:p>
          <a:p>
            <a:pPr marL="285750" indent="-285750">
              <a:buFont typeface="Arial" panose="020B0604020202020204" pitchFamily="34" charset="0"/>
              <a:buChar char="•"/>
            </a:pPr>
            <a:r>
              <a:rPr lang="en-US" sz="1400" dirty="0" smtClean="0"/>
              <a:t>Under the Whole Heaven</a:t>
            </a:r>
            <a:endParaRPr lang="en-US" sz="1400" dirty="0" smtClean="0">
              <a:solidFill>
                <a:srgbClr val="FFFF00"/>
              </a:solidFill>
            </a:endParaRP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
        <p:nvSpPr>
          <p:cNvPr id="7" name="Rectangle 6"/>
          <p:cNvSpPr/>
          <p:nvPr/>
        </p:nvSpPr>
        <p:spPr>
          <a:xfrm>
            <a:off x="4266119" y="4484828"/>
            <a:ext cx="1124026" cy="923330"/>
          </a:xfrm>
          <a:prstGeom prst="rect">
            <a:avLst/>
          </a:prstGeom>
          <a:noFill/>
        </p:spPr>
        <p:txBody>
          <a:bodyPr wrap="none" lIns="91440" tIns="45720" rIns="91440" bIns="45720">
            <a:spAutoFit/>
          </a:bodyPr>
          <a:lstStyle/>
          <a:p>
            <a:pPr algn="ctr"/>
            <a:r>
              <a:rPr lang="en-US" sz="5400" i="1" dirty="0">
                <a:ln w="0"/>
                <a:effectLst>
                  <a:outerShdw blurRad="38100" dist="19050" dir="2700000" algn="tl" rotWithShape="0">
                    <a:schemeClr val="dk1">
                      <a:alpha val="40000"/>
                    </a:schemeClr>
                  </a:outerShdw>
                </a:effectLst>
              </a:rPr>
              <a:t>k</a:t>
            </a:r>
            <a:r>
              <a:rPr lang="en-US" sz="5400" b="0" i="1" cap="none" spc="0" dirty="0" smtClean="0">
                <a:ln w="0"/>
                <a:solidFill>
                  <a:schemeClr val="tx1"/>
                </a:solidFill>
                <a:effectLst>
                  <a:outerShdw blurRad="38100" dist="19050" dir="2700000" algn="tl" rotWithShape="0">
                    <a:schemeClr val="dk1">
                      <a:alpha val="40000"/>
                    </a:schemeClr>
                  </a:outerShdw>
                </a:effectLst>
              </a:rPr>
              <a:t>ol</a:t>
            </a:r>
            <a:endParaRPr lang="en-US" sz="5400" b="0" i="1"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6107935" y="4484828"/>
            <a:ext cx="2345514" cy="923330"/>
          </a:xfrm>
          <a:prstGeom prst="rect">
            <a:avLst/>
          </a:prstGeom>
          <a:noFill/>
        </p:spPr>
        <p:txBody>
          <a:bodyPr wrap="none" lIns="91440" tIns="45720" rIns="91440" bIns="45720">
            <a:spAutoFit/>
          </a:bodyPr>
          <a:lstStyle/>
          <a:p>
            <a:pPr algn="ctr"/>
            <a:r>
              <a:rPr lang="en-US" sz="5400" i="1" dirty="0" err="1">
                <a:ln w="0"/>
                <a:solidFill>
                  <a:srgbClr val="C00000"/>
                </a:solidFill>
                <a:effectLst>
                  <a:outerShdw blurRad="38100" dist="19050" dir="2700000" algn="tl" rotWithShape="0">
                    <a:schemeClr val="dk1">
                      <a:alpha val="40000"/>
                    </a:schemeClr>
                  </a:outerShdw>
                </a:effectLst>
              </a:rPr>
              <a:t>h</a:t>
            </a:r>
            <a:r>
              <a:rPr lang="en-US" sz="5400" i="1" dirty="0" err="1" smtClean="0">
                <a:ln w="0"/>
                <a:solidFill>
                  <a:srgbClr val="C00000"/>
                </a:solidFill>
                <a:effectLst>
                  <a:outerShdw blurRad="38100" dist="19050" dir="2700000" algn="tl" rotWithShape="0">
                    <a:schemeClr val="dk1">
                      <a:alpha val="40000"/>
                    </a:schemeClr>
                  </a:outerShdw>
                </a:effectLst>
              </a:rPr>
              <a:t>a</a:t>
            </a:r>
            <a:r>
              <a:rPr lang="en-US" sz="5400" i="1" dirty="0" err="1" smtClean="0">
                <a:ln w="0"/>
                <a:effectLst>
                  <a:outerShdw blurRad="38100" dist="19050" dir="2700000" algn="tl" rotWithShape="0">
                    <a:schemeClr val="dk1">
                      <a:alpha val="40000"/>
                    </a:schemeClr>
                  </a:outerShdw>
                </a:effectLst>
              </a:rPr>
              <a:t>hay</a:t>
            </a:r>
            <a:endParaRPr lang="en-US" sz="5400" b="0" i="1" cap="none" spc="0" dirty="0">
              <a:ln w="0"/>
              <a:effectLst>
                <a:outerShdw blurRad="38100" dist="19050" dir="2700000" algn="tl" rotWithShape="0">
                  <a:schemeClr val="dk1">
                    <a:alpha val="40000"/>
                  </a:schemeClr>
                </a:outerShdw>
              </a:effectLst>
            </a:endParaRPr>
          </a:p>
        </p:txBody>
      </p:sp>
      <p:sp>
        <p:nvSpPr>
          <p:cNvPr id="11" name="Rectangle 10"/>
          <p:cNvSpPr/>
          <p:nvPr/>
        </p:nvSpPr>
        <p:spPr>
          <a:xfrm>
            <a:off x="4235662" y="5408158"/>
            <a:ext cx="5109091" cy="830997"/>
          </a:xfrm>
          <a:prstGeom prst="rect">
            <a:avLst/>
          </a:prstGeom>
          <a:noFill/>
        </p:spPr>
        <p:txBody>
          <a:bodyPr wrap="none" lIns="91440" tIns="45720" rIns="91440" bIns="45720">
            <a:spAutoFit/>
          </a:bodyPr>
          <a:lstStyle/>
          <a:p>
            <a:pPr algn="ctr"/>
            <a:r>
              <a:rPr lang="en-US" sz="4800" b="0" cap="none" spc="0" dirty="0" smtClean="0">
                <a:ln w="0"/>
                <a:solidFill>
                  <a:schemeClr val="tx1"/>
                </a:solidFill>
                <a:effectLst>
                  <a:outerShdw blurRad="38100" dist="19050" dir="2700000" algn="tl" rotWithShape="0">
                    <a:schemeClr val="dk1">
                      <a:alpha val="40000"/>
                    </a:schemeClr>
                  </a:outerShdw>
                </a:effectLst>
              </a:rPr>
              <a:t>Every living thing</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4" name="Multiply 3"/>
          <p:cNvSpPr/>
          <p:nvPr/>
        </p:nvSpPr>
        <p:spPr>
          <a:xfrm>
            <a:off x="6995135" y="4418469"/>
            <a:ext cx="1608082" cy="1064635"/>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62204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6" presetClass="entr" presetSubtype="2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“Every living thing”</a:t>
            </a:r>
            <a:endParaRPr lang="en-US" dirty="0"/>
          </a:p>
        </p:txBody>
      </p:sp>
      <p:sp>
        <p:nvSpPr>
          <p:cNvPr id="3" name="Content Placeholder 2"/>
          <p:cNvSpPr>
            <a:spLocks noGrp="1"/>
          </p:cNvSpPr>
          <p:nvPr>
            <p:ph idx="1"/>
          </p:nvPr>
        </p:nvSpPr>
        <p:spPr>
          <a:xfrm>
            <a:off x="4077734" y="2103120"/>
            <a:ext cx="7442886" cy="2381707"/>
          </a:xfrm>
        </p:spPr>
        <p:txBody>
          <a:bodyPr>
            <a:normAutofit/>
          </a:bodyPr>
          <a:lstStyle/>
          <a:p>
            <a:r>
              <a:rPr lang="en-US" sz="2400" dirty="0" smtClean="0"/>
              <a:t>He blotted out </a:t>
            </a:r>
            <a:r>
              <a:rPr lang="en-US" sz="2400" b="1" dirty="0" smtClean="0"/>
              <a:t>every living thing </a:t>
            </a:r>
            <a:r>
              <a:rPr lang="en-US" sz="2400" dirty="0" smtClean="0"/>
              <a:t>that was upon the face of the ground, </a:t>
            </a:r>
            <a:r>
              <a:rPr lang="en-US" sz="2400" b="1" dirty="0" smtClean="0">
                <a:solidFill>
                  <a:schemeClr val="tx2"/>
                </a:solidFill>
              </a:rPr>
              <a:t>man</a:t>
            </a:r>
            <a:r>
              <a:rPr lang="en-US" sz="2400" dirty="0" smtClean="0"/>
              <a:t> and </a:t>
            </a:r>
            <a:r>
              <a:rPr lang="en-US" sz="2400" b="1" dirty="0" smtClean="0">
                <a:solidFill>
                  <a:schemeClr val="tx2"/>
                </a:solidFill>
              </a:rPr>
              <a:t>a</a:t>
            </a:r>
            <a:r>
              <a:rPr lang="en-US" sz="2400" b="1" dirty="0">
                <a:solidFill>
                  <a:schemeClr val="tx2"/>
                </a:solidFill>
              </a:rPr>
              <a:t>nimals </a:t>
            </a:r>
            <a:r>
              <a:rPr lang="en-US" sz="2400" dirty="0" smtClean="0"/>
              <a:t>and </a:t>
            </a:r>
            <a:r>
              <a:rPr lang="en-US" sz="2400" b="1" dirty="0">
                <a:solidFill>
                  <a:schemeClr val="tx2"/>
                </a:solidFill>
              </a:rPr>
              <a:t>creeping things </a:t>
            </a:r>
            <a:r>
              <a:rPr lang="en-US" sz="2400" dirty="0" smtClean="0"/>
              <a:t>and </a:t>
            </a:r>
            <a:r>
              <a:rPr lang="en-US" sz="2400" b="1" dirty="0" smtClean="0">
                <a:solidFill>
                  <a:schemeClr val="tx2"/>
                </a:solidFill>
              </a:rPr>
              <a:t>birds</a:t>
            </a:r>
            <a:r>
              <a:rPr lang="en-US" sz="2400" dirty="0" smtClean="0"/>
              <a:t> of the air; they were blotted out from the earth.  Only Noah was left, and those that were with him in the ark. Gen 7:23</a:t>
            </a:r>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solidFill>
                  <a:srgbClr val="FFFF00"/>
                </a:solidFill>
              </a:rPr>
              <a:t>Every Living Thing</a:t>
            </a:r>
          </a:p>
          <a:p>
            <a:pPr marL="285750" indent="-285750">
              <a:buFont typeface="Arial" panose="020B0604020202020204" pitchFamily="34" charset="0"/>
              <a:buChar char="•"/>
            </a:pPr>
            <a:r>
              <a:rPr lang="en-US" sz="1400" dirty="0" smtClean="0"/>
              <a:t>Under the Whole Heaven</a:t>
            </a:r>
            <a:endParaRPr lang="en-US" sz="1400" dirty="0" smtClean="0">
              <a:solidFill>
                <a:srgbClr val="FFFF00"/>
              </a:solidFill>
            </a:endParaRP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
        <p:nvSpPr>
          <p:cNvPr id="7" name="Rectangle 6"/>
          <p:cNvSpPr/>
          <p:nvPr/>
        </p:nvSpPr>
        <p:spPr>
          <a:xfrm>
            <a:off x="4266119" y="4484828"/>
            <a:ext cx="1124026" cy="923330"/>
          </a:xfrm>
          <a:prstGeom prst="rect">
            <a:avLst/>
          </a:prstGeom>
          <a:noFill/>
        </p:spPr>
        <p:txBody>
          <a:bodyPr wrap="none" lIns="91440" tIns="45720" rIns="91440" bIns="45720">
            <a:spAutoFit/>
          </a:bodyPr>
          <a:lstStyle/>
          <a:p>
            <a:pPr algn="ctr"/>
            <a:r>
              <a:rPr lang="en-US" sz="5400" i="1" dirty="0">
                <a:ln w="0"/>
                <a:effectLst>
                  <a:outerShdw blurRad="38100" dist="19050" dir="2700000" algn="tl" rotWithShape="0">
                    <a:schemeClr val="dk1">
                      <a:alpha val="40000"/>
                    </a:schemeClr>
                  </a:outerShdw>
                </a:effectLst>
              </a:rPr>
              <a:t>k</a:t>
            </a:r>
            <a:r>
              <a:rPr lang="en-US" sz="5400" b="0" i="1" cap="none" spc="0" dirty="0" smtClean="0">
                <a:ln w="0"/>
                <a:solidFill>
                  <a:schemeClr val="tx1"/>
                </a:solidFill>
                <a:effectLst>
                  <a:outerShdw blurRad="38100" dist="19050" dir="2700000" algn="tl" rotWithShape="0">
                    <a:schemeClr val="dk1">
                      <a:alpha val="40000"/>
                    </a:schemeClr>
                  </a:outerShdw>
                </a:effectLst>
              </a:rPr>
              <a:t>ol</a:t>
            </a:r>
            <a:endParaRPr lang="en-US" sz="5400" b="0" i="1"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5949238" y="4484828"/>
            <a:ext cx="3161443" cy="923330"/>
          </a:xfrm>
          <a:prstGeom prst="rect">
            <a:avLst/>
          </a:prstGeom>
          <a:noFill/>
        </p:spPr>
        <p:txBody>
          <a:bodyPr wrap="none" lIns="91440" tIns="45720" rIns="91440" bIns="45720">
            <a:spAutoFit/>
          </a:bodyPr>
          <a:lstStyle/>
          <a:p>
            <a:pPr algn="ctr"/>
            <a:r>
              <a:rPr lang="en-US" sz="5400" i="1" dirty="0">
                <a:ln w="0"/>
                <a:solidFill>
                  <a:srgbClr val="C00000"/>
                </a:solidFill>
                <a:effectLst>
                  <a:outerShdw blurRad="38100" dist="19050" dir="2700000" algn="tl" rotWithShape="0">
                    <a:schemeClr val="dk1">
                      <a:alpha val="40000"/>
                    </a:schemeClr>
                  </a:outerShdw>
                </a:effectLst>
              </a:rPr>
              <a:t>h</a:t>
            </a:r>
            <a:r>
              <a:rPr lang="en-US" sz="5400" i="1" dirty="0" smtClean="0">
                <a:ln w="0"/>
                <a:solidFill>
                  <a:srgbClr val="C00000"/>
                </a:solidFill>
                <a:effectLst>
                  <a:outerShdw blurRad="38100" dist="19050" dir="2700000" algn="tl" rotWithShape="0">
                    <a:schemeClr val="dk1">
                      <a:alpha val="40000"/>
                    </a:schemeClr>
                  </a:outerShdw>
                </a:effectLst>
              </a:rPr>
              <a:t>a</a:t>
            </a:r>
            <a:r>
              <a:rPr lang="en-US" sz="5400" i="1" dirty="0" smtClean="0">
                <a:ln w="0"/>
                <a:effectLst>
                  <a:outerShdw blurRad="38100" dist="19050" dir="2700000" algn="tl" rotWithShape="0">
                    <a:schemeClr val="dk1">
                      <a:alpha val="40000"/>
                    </a:schemeClr>
                  </a:outerShdw>
                </a:effectLst>
              </a:rPr>
              <a:t>y cum</a:t>
            </a:r>
            <a:endParaRPr lang="en-US" sz="5400" b="0" i="1" cap="none" spc="0" dirty="0">
              <a:ln w="0"/>
              <a:effectLst>
                <a:outerShdw blurRad="38100" dist="19050" dir="2700000" algn="tl" rotWithShape="0">
                  <a:schemeClr val="dk1">
                    <a:alpha val="40000"/>
                  </a:schemeClr>
                </a:outerShdw>
              </a:effectLst>
            </a:endParaRPr>
          </a:p>
        </p:txBody>
      </p:sp>
      <p:sp>
        <p:nvSpPr>
          <p:cNvPr id="11" name="Rectangle 10"/>
          <p:cNvSpPr/>
          <p:nvPr/>
        </p:nvSpPr>
        <p:spPr>
          <a:xfrm>
            <a:off x="4235662" y="5408158"/>
            <a:ext cx="5109091" cy="830997"/>
          </a:xfrm>
          <a:prstGeom prst="rect">
            <a:avLst/>
          </a:prstGeom>
          <a:noFill/>
        </p:spPr>
        <p:txBody>
          <a:bodyPr wrap="none" lIns="91440" tIns="45720" rIns="91440" bIns="45720">
            <a:spAutoFit/>
          </a:bodyPr>
          <a:lstStyle/>
          <a:p>
            <a:pPr algn="ctr"/>
            <a:r>
              <a:rPr lang="en-US" sz="4800" b="0" cap="none" spc="0" dirty="0" smtClean="0">
                <a:ln w="0"/>
                <a:solidFill>
                  <a:schemeClr val="tx1"/>
                </a:solidFill>
                <a:effectLst>
                  <a:outerShdw blurRad="38100" dist="19050" dir="2700000" algn="tl" rotWithShape="0">
                    <a:schemeClr val="dk1">
                      <a:alpha val="40000"/>
                    </a:schemeClr>
                  </a:outerShdw>
                </a:effectLst>
              </a:rPr>
              <a:t>Every living thing</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7224681" y="4383022"/>
            <a:ext cx="484428"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e</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9" name="Oval 8"/>
          <p:cNvSpPr/>
          <p:nvPr/>
        </p:nvSpPr>
        <p:spPr>
          <a:xfrm>
            <a:off x="6905297" y="4383022"/>
            <a:ext cx="2205384" cy="1150674"/>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555668" y="4293491"/>
            <a:ext cx="2079415" cy="1200329"/>
          </a:xfrm>
          <a:prstGeom prst="rect">
            <a:avLst/>
          </a:prstGeom>
          <a:noFill/>
        </p:spPr>
        <p:txBody>
          <a:bodyPr wrap="none" lIns="91440" tIns="45720" rIns="91440" bIns="45720">
            <a:spAutoFit/>
          </a:bodyPr>
          <a:lstStyle/>
          <a:p>
            <a:pPr algn="ctr"/>
            <a:r>
              <a:rPr lang="en-US" sz="2400" b="0" cap="none" spc="0" dirty="0" smtClean="0">
                <a:ln w="0"/>
                <a:solidFill>
                  <a:srgbClr val="FFC000"/>
                </a:solidFill>
                <a:effectLst>
                  <a:outerShdw blurRad="38100" dist="19050" dir="2700000" algn="tl" rotWithShape="0">
                    <a:schemeClr val="dk1">
                      <a:alpha val="40000"/>
                    </a:schemeClr>
                  </a:outerShdw>
                </a:effectLst>
              </a:rPr>
              <a:t>Existence</a:t>
            </a:r>
          </a:p>
          <a:p>
            <a:pPr algn="ctr"/>
            <a:r>
              <a:rPr lang="en-US" sz="2400" dirty="0" smtClean="0">
                <a:ln w="0"/>
                <a:solidFill>
                  <a:srgbClr val="FFC000"/>
                </a:solidFill>
                <a:effectLst>
                  <a:outerShdw blurRad="38100" dist="19050" dir="2700000" algn="tl" rotWithShape="0">
                    <a:schemeClr val="dk1">
                      <a:alpha val="40000"/>
                    </a:schemeClr>
                  </a:outerShdw>
                </a:effectLst>
              </a:rPr>
              <a:t>Living being</a:t>
            </a:r>
          </a:p>
          <a:p>
            <a:pPr algn="ctr"/>
            <a:r>
              <a:rPr lang="en-US" sz="2400" b="0" cap="none" spc="0" dirty="0" smtClean="0">
                <a:ln w="0"/>
                <a:solidFill>
                  <a:srgbClr val="FFC000"/>
                </a:solidFill>
                <a:effectLst>
                  <a:outerShdw blurRad="38100" dist="19050" dir="2700000" algn="tl" rotWithShape="0">
                    <a:schemeClr val="dk1">
                      <a:alpha val="40000"/>
                    </a:schemeClr>
                  </a:outerShdw>
                </a:effectLst>
              </a:rPr>
              <a:t>What is living</a:t>
            </a:r>
            <a:endParaRPr lang="en-US" sz="2400" b="0" cap="none" spc="0" dirty="0">
              <a:ln w="0"/>
              <a:solidFill>
                <a:srgbClr val="FFC000"/>
              </a:solidFill>
              <a:effectLst>
                <a:outerShdw blurRad="38100" dist="19050" dir="2700000" algn="tl" rotWithShape="0">
                  <a:schemeClr val="dk1">
                    <a:alpha val="40000"/>
                  </a:schemeClr>
                </a:outerShdw>
              </a:effectLst>
            </a:endParaRPr>
          </a:p>
        </p:txBody>
      </p:sp>
      <p:sp>
        <p:nvSpPr>
          <p:cNvPr id="12" name="Down Arrow 11"/>
          <p:cNvSpPr/>
          <p:nvPr/>
        </p:nvSpPr>
        <p:spPr>
          <a:xfrm>
            <a:off x="6369269" y="4083269"/>
            <a:ext cx="394138" cy="61485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48641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“Every living thing”</a:t>
            </a:r>
            <a:endParaRPr lang="en-US" dirty="0"/>
          </a:p>
        </p:txBody>
      </p:sp>
      <p:sp>
        <p:nvSpPr>
          <p:cNvPr id="3" name="Content Placeholder 2"/>
          <p:cNvSpPr>
            <a:spLocks noGrp="1"/>
          </p:cNvSpPr>
          <p:nvPr>
            <p:ph idx="1"/>
          </p:nvPr>
        </p:nvSpPr>
        <p:spPr>
          <a:xfrm>
            <a:off x="4077734" y="2103120"/>
            <a:ext cx="7442886" cy="4017897"/>
          </a:xfrm>
        </p:spPr>
        <p:txBody>
          <a:bodyPr>
            <a:normAutofit/>
          </a:bodyPr>
          <a:lstStyle/>
          <a:p>
            <a:pPr marL="0" indent="0">
              <a:buNone/>
            </a:pPr>
            <a:r>
              <a:rPr lang="en-US" sz="2400" dirty="0" smtClean="0"/>
              <a:t>“There is hardly any stronger way in the Hebrew to emphasize total destruction of “all existence” of human and animal life on earth than the way it has been expressed.  The writer of the Genesis flood story employed terminology, formulae, and syntactical structures of the type that </a:t>
            </a:r>
            <a:r>
              <a:rPr lang="en-US" sz="2400" b="1" dirty="0" smtClean="0"/>
              <a:t>could not be more emphatic and explicit </a:t>
            </a:r>
            <a:r>
              <a:rPr lang="en-US" sz="2400" dirty="0" smtClean="0"/>
              <a:t>in expressing his concept of a universal, world-wide flood.”</a:t>
            </a:r>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solidFill>
                  <a:srgbClr val="FFFF00"/>
                </a:solidFill>
              </a:rPr>
              <a:t>Every Living Thing</a:t>
            </a:r>
          </a:p>
          <a:p>
            <a:pPr marL="285750" indent="-285750">
              <a:buFont typeface="Arial" panose="020B0604020202020204" pitchFamily="34" charset="0"/>
              <a:buChar char="•"/>
            </a:pPr>
            <a:r>
              <a:rPr lang="en-US" sz="1400" dirty="0" smtClean="0"/>
              <a:t>Under the Whole Heaven</a:t>
            </a:r>
            <a:endParaRPr lang="en-US" sz="1400" dirty="0" smtClean="0">
              <a:solidFill>
                <a:srgbClr val="FFFF00"/>
              </a:solidFill>
            </a:endParaRP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extLst>
      <p:ext uri="{BB962C8B-B14F-4D97-AF65-F5344CB8AC3E}">
        <p14:creationId xmlns:p14="http://schemas.microsoft.com/office/powerpoint/2010/main" val="981434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“Under the whole heaven”</a:t>
            </a:r>
            <a:endParaRPr lang="en-US" dirty="0"/>
          </a:p>
        </p:txBody>
      </p:sp>
      <p:sp>
        <p:nvSpPr>
          <p:cNvPr id="3" name="Content Placeholder 2"/>
          <p:cNvSpPr>
            <a:spLocks noGrp="1"/>
          </p:cNvSpPr>
          <p:nvPr>
            <p:ph idx="1"/>
          </p:nvPr>
        </p:nvSpPr>
        <p:spPr>
          <a:xfrm>
            <a:off x="4077734" y="2103120"/>
            <a:ext cx="7442886" cy="4017897"/>
          </a:xfrm>
        </p:spPr>
        <p:txBody>
          <a:bodyPr>
            <a:normAutofit/>
          </a:bodyPr>
          <a:lstStyle/>
          <a:p>
            <a:pPr marL="0" indent="0">
              <a:buNone/>
            </a:pPr>
            <a:r>
              <a:rPr lang="en-US" sz="2400" dirty="0" smtClean="0"/>
              <a:t>“And the waters prevailed so mightily upon the earth that all the high mountains </a:t>
            </a:r>
            <a:r>
              <a:rPr lang="en-US" sz="2400" b="1" dirty="0" smtClean="0"/>
              <a:t>under the whole heaven</a:t>
            </a:r>
            <a:r>
              <a:rPr lang="en-US" sz="2400" dirty="0" smtClean="0"/>
              <a:t> were covered.” Gen 7:19</a:t>
            </a:r>
          </a:p>
          <a:p>
            <a:pPr marL="0" indent="0">
              <a:buNone/>
            </a:pPr>
            <a:endParaRPr lang="en-US" sz="2400" dirty="0"/>
          </a:p>
          <a:p>
            <a:pPr marL="0" indent="0">
              <a:buNone/>
            </a:pPr>
            <a:r>
              <a:rPr lang="en-US" sz="2400" dirty="0" smtClean="0"/>
              <a:t>Presents a serious challenge to the local flood theory</a:t>
            </a:r>
          </a:p>
          <a:p>
            <a:pPr marL="0" indent="0">
              <a:buNone/>
            </a:pPr>
            <a:endParaRPr lang="en-US" sz="2400" dirty="0"/>
          </a:p>
          <a:p>
            <a:pPr marL="0" indent="0">
              <a:buNone/>
            </a:pPr>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solidFill>
                  <a:srgbClr val="FFFF00"/>
                </a:solidFill>
              </a:rPr>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1415140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“Under the whole heaven”</a:t>
            </a:r>
            <a:endParaRPr lang="en-US" dirty="0"/>
          </a:p>
        </p:txBody>
      </p:sp>
      <p:sp>
        <p:nvSpPr>
          <p:cNvPr id="3" name="Content Placeholder 2"/>
          <p:cNvSpPr>
            <a:spLocks noGrp="1"/>
          </p:cNvSpPr>
          <p:nvPr>
            <p:ph idx="1"/>
          </p:nvPr>
        </p:nvSpPr>
        <p:spPr>
          <a:xfrm>
            <a:off x="4077734" y="2103120"/>
            <a:ext cx="7442886" cy="4017897"/>
          </a:xfrm>
        </p:spPr>
        <p:txBody>
          <a:bodyPr>
            <a:normAutofit/>
          </a:bodyPr>
          <a:lstStyle/>
          <a:p>
            <a:pPr marL="0" indent="0">
              <a:buNone/>
            </a:pPr>
            <a:r>
              <a:rPr lang="en-US" sz="2400" dirty="0" smtClean="0"/>
              <a:t>“But if the water covered ‘all the high hills under the whole heaven,’ this clearly indicates the universality of the flood.”  (F. </a:t>
            </a:r>
            <a:r>
              <a:rPr lang="en-US" sz="2400" dirty="0" err="1" smtClean="0"/>
              <a:t>Delitzsch</a:t>
            </a:r>
            <a:r>
              <a:rPr lang="en-US" sz="2400" dirty="0" smtClean="0"/>
              <a:t>)</a:t>
            </a:r>
          </a:p>
          <a:p>
            <a:pPr marL="0" indent="0">
              <a:buNone/>
            </a:pPr>
            <a:endParaRPr lang="en-US" sz="2400" dirty="0"/>
          </a:p>
          <a:p>
            <a:pPr marL="0" indent="0">
              <a:buNone/>
            </a:pPr>
            <a:r>
              <a:rPr lang="en-US" sz="2400" dirty="0" smtClean="0"/>
              <a:t>“7:19, 20 not only asserts its [the flood’s] universality, but so to speak proves it, by giving the exact height of the waters above the highest mountains.”  (J. Skinner)</a:t>
            </a:r>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solidFill>
                  <a:srgbClr val="FFFF00"/>
                </a:solidFill>
              </a:rPr>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3130018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“Under the </a:t>
            </a:r>
            <a:r>
              <a:rPr lang="en-US" dirty="0"/>
              <a:t>w</a:t>
            </a:r>
            <a:r>
              <a:rPr lang="en-US" dirty="0" smtClean="0"/>
              <a:t>hole </a:t>
            </a:r>
            <a:r>
              <a:rPr lang="en-US" dirty="0"/>
              <a:t>h</a:t>
            </a:r>
            <a:r>
              <a:rPr lang="en-US" dirty="0" smtClean="0"/>
              <a:t>eaven”</a:t>
            </a:r>
            <a:endParaRPr lang="en-US" dirty="0"/>
          </a:p>
        </p:txBody>
      </p:sp>
      <p:sp>
        <p:nvSpPr>
          <p:cNvPr id="3" name="Content Placeholder 2"/>
          <p:cNvSpPr>
            <a:spLocks noGrp="1"/>
          </p:cNvSpPr>
          <p:nvPr>
            <p:ph idx="1"/>
          </p:nvPr>
        </p:nvSpPr>
        <p:spPr>
          <a:xfrm>
            <a:off x="4077734" y="2103120"/>
            <a:ext cx="7442886" cy="4017897"/>
          </a:xfrm>
        </p:spPr>
        <p:txBody>
          <a:bodyPr>
            <a:normAutofit/>
          </a:bodyPr>
          <a:lstStyle/>
          <a:p>
            <a:pPr marL="0" indent="0">
              <a:buNone/>
            </a:pPr>
            <a:r>
              <a:rPr lang="en-US" sz="2400" dirty="0" smtClean="0"/>
              <a:t>Most supporters of the local flood theory do not discuss this phrase.</a:t>
            </a:r>
          </a:p>
          <a:p>
            <a:pPr marL="0" indent="0">
              <a:buNone/>
            </a:pPr>
            <a:endParaRPr lang="en-US" sz="2400" dirty="0"/>
          </a:p>
          <a:p>
            <a:pPr marL="0" indent="0">
              <a:buNone/>
            </a:pPr>
            <a:r>
              <a:rPr lang="en-US" sz="2400" dirty="0" smtClean="0"/>
              <a:t>Those that do, point out that heaven can mean sky (the visible part of heaven within the horizon).</a:t>
            </a:r>
          </a:p>
          <a:p>
            <a:pPr marL="0" indent="0">
              <a:buNone/>
            </a:pPr>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solidFill>
                  <a:srgbClr val="FFFF00"/>
                </a:solidFill>
              </a:rPr>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703244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8" y="642594"/>
            <a:ext cx="7412182" cy="1371600"/>
          </a:xfrm>
        </p:spPr>
        <p:txBody>
          <a:bodyPr>
            <a:normAutofit fontScale="90000"/>
          </a:bodyPr>
          <a:lstStyle/>
          <a:p>
            <a:r>
              <a:rPr lang="en-US" dirty="0" smtClean="0"/>
              <a:t>“Under </a:t>
            </a:r>
            <a:r>
              <a:rPr lang="en-US" dirty="0"/>
              <a:t>the </a:t>
            </a:r>
            <a:r>
              <a:rPr lang="en-US" dirty="0" smtClean="0"/>
              <a:t>whole heaven”</a:t>
            </a:r>
            <a:endParaRPr lang="en-US" dirty="0"/>
          </a:p>
        </p:txBody>
      </p:sp>
      <p:sp>
        <p:nvSpPr>
          <p:cNvPr id="4" name="Content Placeholder 3"/>
          <p:cNvSpPr>
            <a:spLocks noGrp="1"/>
          </p:cNvSpPr>
          <p:nvPr>
            <p:ph sz="half" idx="1"/>
          </p:nvPr>
        </p:nvSpPr>
        <p:spPr>
          <a:xfrm>
            <a:off x="3993109" y="2103120"/>
            <a:ext cx="3651606" cy="4155790"/>
          </a:xfrm>
        </p:spPr>
        <p:txBody>
          <a:bodyPr>
            <a:normAutofit/>
          </a:bodyPr>
          <a:lstStyle/>
          <a:p>
            <a:r>
              <a:rPr lang="en-US" dirty="0" smtClean="0"/>
              <a:t>“</a:t>
            </a:r>
            <a:r>
              <a:rPr lang="en-US" dirty="0"/>
              <a:t>And in a little while the </a:t>
            </a:r>
            <a:r>
              <a:rPr lang="en-US" b="1" dirty="0"/>
              <a:t>heavens</a:t>
            </a:r>
            <a:r>
              <a:rPr lang="en-US" dirty="0"/>
              <a:t> grew black with clouds and </a:t>
            </a:r>
            <a:r>
              <a:rPr lang="en-US" dirty="0" smtClean="0"/>
              <a:t>wind, </a:t>
            </a:r>
            <a:r>
              <a:rPr lang="en-US" dirty="0"/>
              <a:t>and there was a great rain.” 1 Kings </a:t>
            </a:r>
            <a:r>
              <a:rPr lang="en-US" dirty="0" smtClean="0"/>
              <a:t>18:45</a:t>
            </a:r>
          </a:p>
          <a:p>
            <a:endParaRPr lang="en-US" dirty="0"/>
          </a:p>
          <a:p>
            <a:r>
              <a:rPr lang="en-US" dirty="0" smtClean="0"/>
              <a:t>Context clearly indicates that heavens means sky in this verse</a:t>
            </a:r>
          </a:p>
          <a:p>
            <a:endParaRPr lang="en-US" dirty="0"/>
          </a:p>
          <a:p>
            <a:r>
              <a:rPr lang="en-US" i="1" dirty="0" err="1" smtClean="0"/>
              <a:t>Samayim</a:t>
            </a:r>
            <a:r>
              <a:rPr lang="en-US" dirty="0" smtClean="0"/>
              <a:t> (heavens) appears by itself</a:t>
            </a:r>
            <a:endParaRPr lang="en-US" i="1" dirty="0"/>
          </a:p>
          <a:p>
            <a:endParaRPr lang="en-US" dirty="0"/>
          </a:p>
        </p:txBody>
      </p:sp>
      <p:sp>
        <p:nvSpPr>
          <p:cNvPr id="6" name="Content Placeholder 5"/>
          <p:cNvSpPr>
            <a:spLocks noGrp="1"/>
          </p:cNvSpPr>
          <p:nvPr>
            <p:ph sz="half" idx="2"/>
          </p:nvPr>
        </p:nvSpPr>
        <p:spPr>
          <a:xfrm>
            <a:off x="7903088" y="2103120"/>
            <a:ext cx="3665461" cy="3749040"/>
          </a:xfrm>
        </p:spPr>
        <p:txBody>
          <a:bodyPr>
            <a:normAutofit/>
          </a:bodyPr>
          <a:lstStyle/>
          <a:p>
            <a:r>
              <a:rPr lang="en-US" dirty="0" smtClean="0"/>
              <a:t>“</a:t>
            </a:r>
            <a:r>
              <a:rPr lang="en-US" dirty="0"/>
              <a:t>And the waters prevailed so mightily upon the earth that all the high mountains </a:t>
            </a:r>
            <a:r>
              <a:rPr lang="en-US" b="1" dirty="0"/>
              <a:t>under the whole heaven</a:t>
            </a:r>
            <a:r>
              <a:rPr lang="en-US" dirty="0"/>
              <a:t> were covered.” Gen </a:t>
            </a:r>
            <a:r>
              <a:rPr lang="en-US" dirty="0" smtClean="0"/>
              <a:t>7:19</a:t>
            </a:r>
          </a:p>
          <a:p>
            <a:endParaRPr lang="en-US" dirty="0"/>
          </a:p>
          <a:p>
            <a:r>
              <a:rPr lang="en-US" dirty="0" smtClean="0"/>
              <a:t>The context is entirely different</a:t>
            </a:r>
          </a:p>
          <a:p>
            <a:endParaRPr lang="en-US" dirty="0" smtClean="0"/>
          </a:p>
          <a:p>
            <a:endParaRPr lang="en-US" dirty="0"/>
          </a:p>
          <a:p>
            <a:r>
              <a:rPr lang="en-US" i="1" dirty="0"/>
              <a:t>k</a:t>
            </a:r>
            <a:r>
              <a:rPr lang="en-US" i="1" dirty="0" smtClean="0"/>
              <a:t>ol</a:t>
            </a:r>
            <a:r>
              <a:rPr lang="en-US" dirty="0" smtClean="0"/>
              <a:t> </a:t>
            </a:r>
            <a:r>
              <a:rPr lang="en-US" i="1" dirty="0" err="1" smtClean="0">
                <a:solidFill>
                  <a:srgbClr val="C00000"/>
                </a:solidFill>
              </a:rPr>
              <a:t>ha</a:t>
            </a:r>
            <a:r>
              <a:rPr lang="en-US" i="1" dirty="0" err="1" smtClean="0"/>
              <a:t>samayim</a:t>
            </a:r>
            <a:endParaRPr lang="en-US" i="1" dirty="0"/>
          </a:p>
          <a:p>
            <a:endParaRPr lang="en-US" dirty="0" smtClean="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smtClean="0"/>
              <a:t>The Biblical Witness</a:t>
            </a:r>
          </a:p>
          <a:p>
            <a:endParaRPr lang="en-US" sz="1600" dirty="0"/>
          </a:p>
          <a:p>
            <a:r>
              <a:rPr lang="en-US" sz="1600" dirty="0" smtClean="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solidFill>
                  <a:srgbClr val="FFFF00"/>
                </a:solidFill>
              </a:rPr>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
        <p:nvSpPr>
          <p:cNvPr id="3" name="Rectangle 2"/>
          <p:cNvSpPr/>
          <p:nvPr/>
        </p:nvSpPr>
        <p:spPr>
          <a:xfrm>
            <a:off x="10122319" y="4986979"/>
            <a:ext cx="1446230" cy="954107"/>
          </a:xfrm>
          <a:prstGeom prst="rect">
            <a:avLst/>
          </a:prstGeom>
          <a:noFill/>
        </p:spPr>
        <p:txBody>
          <a:bodyPr wrap="none" lIns="91440" tIns="45720" rIns="91440" bIns="45720">
            <a:spAutoFit/>
          </a:bodyPr>
          <a:lstStyle/>
          <a:p>
            <a:pPr algn="ctr"/>
            <a:r>
              <a:rPr lang="en-US" sz="2800" dirty="0" smtClean="0">
                <a:ln w="0"/>
                <a:solidFill>
                  <a:schemeClr val="tx2"/>
                </a:solidFill>
                <a:effectLst>
                  <a:outerShdw blurRad="38100" dist="19050" dir="2700000" algn="tl" rotWithShape="0">
                    <a:schemeClr val="dk1">
                      <a:alpha val="40000"/>
                    </a:schemeClr>
                  </a:outerShdw>
                </a:effectLst>
              </a:rPr>
              <a:t>Totality</a:t>
            </a:r>
          </a:p>
          <a:p>
            <a:pPr algn="ctr"/>
            <a:r>
              <a:rPr lang="en-US" sz="2800" b="0" cap="none" spc="0" dirty="0" smtClean="0">
                <a:ln w="0"/>
                <a:solidFill>
                  <a:schemeClr val="tx2"/>
                </a:solidFill>
                <a:effectLst>
                  <a:outerShdw blurRad="38100" dist="19050" dir="2700000" algn="tl" rotWithShape="0">
                    <a:schemeClr val="dk1">
                      <a:alpha val="40000"/>
                    </a:schemeClr>
                  </a:outerShdw>
                </a:effectLst>
              </a:rPr>
              <a:t>Entirety</a:t>
            </a:r>
            <a:endParaRPr lang="en-US" sz="2800" b="0" cap="none" spc="0" dirty="0">
              <a:ln w="0"/>
              <a:solidFill>
                <a:schemeClr val="tx2"/>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1223136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up)">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up)">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wipe(up)">
                                      <p:cBhvr>
                                        <p:cTn id="25" dur="500"/>
                                        <p:tgtEl>
                                          <p:spTgt spid="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8" y="642594"/>
            <a:ext cx="7107382" cy="1371600"/>
          </a:xfrm>
        </p:spPr>
        <p:txBody>
          <a:bodyPr>
            <a:normAutofit/>
          </a:bodyPr>
          <a:lstStyle/>
          <a:p>
            <a:r>
              <a:rPr lang="en-US" dirty="0" smtClean="0"/>
              <a:t>Possible objections:</a:t>
            </a:r>
            <a:endParaRPr lang="en-US" dirty="0"/>
          </a:p>
        </p:txBody>
      </p:sp>
      <p:sp>
        <p:nvSpPr>
          <p:cNvPr id="4" name="Content Placeholder 3"/>
          <p:cNvSpPr>
            <a:spLocks noGrp="1"/>
          </p:cNvSpPr>
          <p:nvPr>
            <p:ph sz="half" idx="1"/>
          </p:nvPr>
        </p:nvSpPr>
        <p:spPr>
          <a:xfrm>
            <a:off x="3993109" y="2103120"/>
            <a:ext cx="3651606" cy="3749040"/>
          </a:xfrm>
        </p:spPr>
        <p:txBody>
          <a:bodyPr/>
          <a:lstStyle/>
          <a:p>
            <a:r>
              <a:rPr lang="en-US" dirty="0" smtClean="0"/>
              <a:t>The “rarified atmosphere” would “render all but a few creatures insensible in a very few moments for lack of oxygen.”</a:t>
            </a:r>
          </a:p>
          <a:p>
            <a:endParaRPr lang="en-US" dirty="0"/>
          </a:p>
          <a:p>
            <a:r>
              <a:rPr lang="en-US" dirty="0" smtClean="0"/>
              <a:t>“All such concerns are misplaced, for it is an elementary fact that atmospheric pressure depends on elevation relative to sea level.”</a:t>
            </a:r>
            <a:endParaRPr lang="en-US" dirty="0"/>
          </a:p>
        </p:txBody>
      </p:sp>
      <p:sp>
        <p:nvSpPr>
          <p:cNvPr id="6" name="Content Placeholder 5"/>
          <p:cNvSpPr>
            <a:spLocks noGrp="1"/>
          </p:cNvSpPr>
          <p:nvPr>
            <p:ph sz="half" idx="2"/>
          </p:nvPr>
        </p:nvSpPr>
        <p:spPr>
          <a:xfrm>
            <a:off x="7903088" y="2103120"/>
            <a:ext cx="3665461" cy="3749040"/>
          </a:xfrm>
        </p:spPr>
        <p:txBody>
          <a:bodyPr/>
          <a:lstStyle/>
          <a:p>
            <a:r>
              <a:rPr lang="en-US" dirty="0" smtClean="0"/>
              <a:t>There is no Biblical evidence for Mt. Everest or other high mountains to have existed at the time of the flood and consequently it is not necessary to “assert that the waters mounted to a depth of six miles.”</a:t>
            </a:r>
            <a:endParaRPr lang="en-US"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smtClean="0"/>
              <a:t>The Biblical Witness</a:t>
            </a:r>
          </a:p>
          <a:p>
            <a:endParaRPr lang="en-US" sz="1600" dirty="0"/>
          </a:p>
          <a:p>
            <a:r>
              <a:rPr lang="en-US" sz="1600" dirty="0" smtClean="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solidFill>
                  <a:srgbClr val="FFFF00"/>
                </a:solidFill>
              </a:rPr>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2562923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up)">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dirty="0" smtClean="0"/>
              <a:t>Summary So </a:t>
            </a:r>
            <a:r>
              <a:rPr lang="en-US" dirty="0"/>
              <a:t>F</a:t>
            </a:r>
            <a:r>
              <a:rPr lang="en-US" dirty="0" smtClean="0"/>
              <a:t>ar</a:t>
            </a:r>
            <a:endParaRPr lang="en-US" dirty="0"/>
          </a:p>
        </p:txBody>
      </p:sp>
      <p:sp>
        <p:nvSpPr>
          <p:cNvPr id="3" name="Content Placeholder 2"/>
          <p:cNvSpPr>
            <a:spLocks noGrp="1"/>
          </p:cNvSpPr>
          <p:nvPr>
            <p:ph idx="1"/>
          </p:nvPr>
        </p:nvSpPr>
        <p:spPr>
          <a:xfrm>
            <a:off x="4077734" y="2103120"/>
            <a:ext cx="7442886" cy="4017897"/>
          </a:xfrm>
        </p:spPr>
        <p:txBody>
          <a:bodyPr>
            <a:normAutofit/>
          </a:bodyPr>
          <a:lstStyle/>
          <a:p>
            <a:pPr marL="0" indent="0">
              <a:buNone/>
            </a:pPr>
            <a:r>
              <a:rPr lang="en-US" sz="2400" dirty="0" smtClean="0"/>
              <a:t>Flood narrative:</a:t>
            </a:r>
          </a:p>
          <a:p>
            <a:pPr lvl="1"/>
            <a:r>
              <a:rPr lang="en-US" sz="2200" dirty="0"/>
              <a:t>H</a:t>
            </a:r>
            <a:r>
              <a:rPr lang="en-US" sz="2200" dirty="0" smtClean="0"/>
              <a:t>istorical narrative prose</a:t>
            </a:r>
          </a:p>
          <a:p>
            <a:pPr lvl="1"/>
            <a:r>
              <a:rPr lang="en-US" sz="2200" dirty="0" smtClean="0"/>
              <a:t>Expects to be taken literally</a:t>
            </a:r>
          </a:p>
          <a:p>
            <a:pPr lvl="1"/>
            <a:r>
              <a:rPr lang="en-US" sz="2200" dirty="0" smtClean="0"/>
              <a:t>Consistent and overwhelming evidence for universality:</a:t>
            </a:r>
          </a:p>
          <a:p>
            <a:pPr lvl="2"/>
            <a:r>
              <a:rPr lang="en-US" sz="2000" dirty="0" smtClean="0"/>
              <a:t>“earth” and “all the earth”</a:t>
            </a:r>
          </a:p>
          <a:p>
            <a:pPr lvl="2"/>
            <a:r>
              <a:rPr lang="en-US" sz="2000" dirty="0" smtClean="0"/>
              <a:t>“the face of the ground”</a:t>
            </a:r>
          </a:p>
          <a:p>
            <a:pPr lvl="2"/>
            <a:r>
              <a:rPr lang="en-US" sz="2000" dirty="0" smtClean="0"/>
              <a:t>“the dry land”</a:t>
            </a:r>
          </a:p>
          <a:p>
            <a:pPr lvl="2"/>
            <a:r>
              <a:rPr lang="en-US" sz="2000" dirty="0" smtClean="0"/>
              <a:t>“all flesh”</a:t>
            </a:r>
          </a:p>
          <a:p>
            <a:pPr lvl="2"/>
            <a:r>
              <a:rPr lang="en-US" sz="2000" dirty="0" smtClean="0"/>
              <a:t>“under the whole heaven”</a:t>
            </a:r>
          </a:p>
          <a:p>
            <a:endParaRPr lang="en-US" sz="2400" dirty="0" smtClean="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2045206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2000"/>
                                        <p:tgtEl>
                                          <p:spTgt spid="3">
                                            <p:txEl>
                                              <p:pRg st="3" end="3"/>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up)">
                                      <p:cBhvr>
                                        <p:cTn id="15" dur="2000"/>
                                        <p:tgtEl>
                                          <p:spTgt spid="3">
                                            <p:txEl>
                                              <p:pRg st="4" end="4"/>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up)">
                                      <p:cBhvr>
                                        <p:cTn id="18" dur="2000"/>
                                        <p:tgtEl>
                                          <p:spTgt spid="3">
                                            <p:txEl>
                                              <p:pRg st="5" end="5"/>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up)">
                                      <p:cBhvr>
                                        <p:cTn id="21" dur="2000"/>
                                        <p:tgtEl>
                                          <p:spTgt spid="3">
                                            <p:txEl>
                                              <p:pRg st="6" end="6"/>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up)">
                                      <p:cBhvr>
                                        <p:cTn id="24" dur="2000"/>
                                        <p:tgtEl>
                                          <p:spTgt spid="3">
                                            <p:txEl>
                                              <p:pRg st="7" end="7"/>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up)">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7818" y="2841993"/>
            <a:ext cx="3597177" cy="2297415"/>
          </a:xfrm>
          <a:prstGeom prst="rect">
            <a:avLst/>
          </a:prstGeom>
        </p:spPr>
      </p:pic>
      <p:sp>
        <p:nvSpPr>
          <p:cNvPr id="2" name="Title 1"/>
          <p:cNvSpPr>
            <a:spLocks noGrp="1"/>
          </p:cNvSpPr>
          <p:nvPr>
            <p:ph type="title"/>
          </p:nvPr>
        </p:nvSpPr>
        <p:spPr>
          <a:xfrm>
            <a:off x="4017818" y="642594"/>
            <a:ext cx="7107382" cy="1371600"/>
          </a:xfrm>
        </p:spPr>
        <p:txBody>
          <a:bodyPr>
            <a:normAutofit fontScale="90000"/>
          </a:bodyPr>
          <a:lstStyle/>
          <a:p>
            <a:pPr algn="ctr"/>
            <a:r>
              <a:rPr lang="en-US" dirty="0" smtClean="0"/>
              <a:t>Two Conflicting Schools</a:t>
            </a:r>
            <a:br>
              <a:rPr lang="en-US" dirty="0" smtClean="0"/>
            </a:br>
            <a:r>
              <a:rPr lang="en-US" sz="2700" dirty="0" smtClean="0"/>
              <a:t>of Interpretation</a:t>
            </a:r>
            <a:endParaRPr lang="en-US" sz="27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a:solidFill>
                  <a:srgbClr val="FFFF00"/>
                </a:solidFill>
              </a:rPr>
              <a:t>The Issue</a:t>
            </a:r>
          </a:p>
          <a:p>
            <a:endParaRPr lang="en-US" sz="1600" dirty="0" smtClean="0">
              <a:solidFill>
                <a:prstClr val="black"/>
              </a:solidFill>
            </a:endParaRPr>
          </a:p>
          <a:p>
            <a:r>
              <a:rPr lang="en-US" sz="1600" dirty="0" smtClean="0">
                <a:solidFill>
                  <a:prstClr val="black"/>
                </a:solidFill>
              </a:rPr>
              <a:t>The Biblical Witness</a:t>
            </a:r>
          </a:p>
          <a:p>
            <a:endParaRPr lang="en-US" sz="1600" dirty="0">
              <a:solidFill>
                <a:prstClr val="black"/>
              </a:solidFill>
            </a:endParaRPr>
          </a:p>
          <a:p>
            <a:r>
              <a:rPr lang="en-US" sz="1600" dirty="0" smtClean="0">
                <a:solidFill>
                  <a:prstClr val="black"/>
                </a:solidFill>
              </a:rPr>
              <a:t>Terminology</a:t>
            </a: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smtClean="0">
                <a:solidFill>
                  <a:prstClr val="black"/>
                </a:solidFill>
              </a:rPr>
              <a:t>Under the Whole Heaven</a:t>
            </a:r>
          </a:p>
          <a:p>
            <a:endParaRPr lang="en-US" sz="1600" dirty="0" smtClean="0">
              <a:solidFill>
                <a:prstClr val="black"/>
              </a:solidFill>
            </a:endParaRPr>
          </a:p>
          <a:p>
            <a:r>
              <a:rPr lang="en-US" sz="1600" dirty="0" smtClean="0">
                <a:solidFill>
                  <a:prstClr val="black"/>
                </a:solidFill>
              </a:rPr>
              <a:t>The Flood and the History of Beginnings</a:t>
            </a:r>
          </a:p>
          <a:p>
            <a:pPr marL="285750" indent="-285750">
              <a:buFont typeface="Arial" panose="020B0604020202020204" pitchFamily="34" charset="0"/>
              <a:buChar char="•"/>
            </a:pPr>
            <a:r>
              <a:rPr lang="en-US" sz="1400" dirty="0" smtClean="0">
                <a:solidFill>
                  <a:prstClr val="black"/>
                </a:solidFill>
              </a:rPr>
              <a:t>Genealogies </a:t>
            </a:r>
          </a:p>
          <a:p>
            <a:pPr marL="285750" indent="-285750">
              <a:buFont typeface="Arial" panose="020B0604020202020204" pitchFamily="34" charset="0"/>
              <a:buChar char="•"/>
            </a:pPr>
            <a:r>
              <a:rPr lang="en-US" sz="1400" dirty="0" smtClean="0">
                <a:solidFill>
                  <a:prstClr val="black"/>
                </a:solidFill>
              </a:rPr>
              <a:t>Blessings</a:t>
            </a:r>
          </a:p>
          <a:p>
            <a:pPr marL="285750" indent="-285750">
              <a:buFont typeface="Arial" panose="020B0604020202020204" pitchFamily="34" charset="0"/>
              <a:buChar char="•"/>
            </a:pPr>
            <a:r>
              <a:rPr lang="en-US" sz="1400" dirty="0" smtClean="0">
                <a:solidFill>
                  <a:prstClr val="black"/>
                </a:solidFill>
              </a:rPr>
              <a:t>Covenant</a:t>
            </a: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9" name="Rectangle 8"/>
          <p:cNvSpPr/>
          <p:nvPr/>
        </p:nvSpPr>
        <p:spPr>
          <a:xfrm>
            <a:off x="4002052" y="5215198"/>
            <a:ext cx="3638058" cy="860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World-wide flood</a:t>
            </a:r>
            <a:endParaRPr lang="en-US" sz="2400" dirty="0"/>
          </a:p>
        </p:txBody>
      </p:sp>
      <p:sp>
        <p:nvSpPr>
          <p:cNvPr id="3" name="Rectangle 2"/>
          <p:cNvSpPr/>
          <p:nvPr/>
        </p:nvSpPr>
        <p:spPr>
          <a:xfrm>
            <a:off x="7902575" y="2103120"/>
            <a:ext cx="3665538" cy="56125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Gives priority to:</a:t>
            </a:r>
            <a:endParaRPr lang="en-US" sz="2400" dirty="0"/>
          </a:p>
        </p:txBody>
      </p:sp>
      <p:sp>
        <p:nvSpPr>
          <p:cNvPr id="10" name="Content Placeholder 9"/>
          <p:cNvSpPr>
            <a:spLocks noGrp="1"/>
          </p:cNvSpPr>
          <p:nvPr>
            <p:ph sz="half" idx="1"/>
          </p:nvPr>
        </p:nvSpPr>
        <p:spPr>
          <a:xfrm>
            <a:off x="3992564" y="2103439"/>
            <a:ext cx="3622432" cy="56093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400" dirty="0" smtClean="0"/>
              <a:t>Gives priority to:</a:t>
            </a:r>
            <a:endParaRPr lang="en-US" sz="2400" dirty="0"/>
          </a:p>
        </p:txBody>
      </p:sp>
      <p:sp>
        <p:nvSpPr>
          <p:cNvPr id="11" name="Rectangle 10"/>
          <p:cNvSpPr/>
          <p:nvPr/>
        </p:nvSpPr>
        <p:spPr>
          <a:xfrm>
            <a:off x="7940531" y="2841993"/>
            <a:ext cx="3627582" cy="227097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bg1"/>
                </a:solidFill>
              </a:rPr>
              <a:t>External Considerations:</a:t>
            </a:r>
          </a:p>
          <a:p>
            <a:pPr algn="ctr"/>
            <a:endParaRPr lang="en-US" dirty="0" smtClean="0"/>
          </a:p>
          <a:p>
            <a:pPr algn="ctr"/>
            <a:endParaRPr lang="en-US" dirty="0" smtClean="0"/>
          </a:p>
          <a:p>
            <a:pPr algn="ctr"/>
            <a:r>
              <a:rPr lang="en-US" dirty="0" smtClean="0"/>
              <a:t>Natural Sciences</a:t>
            </a:r>
          </a:p>
          <a:p>
            <a:pPr algn="ctr"/>
            <a:r>
              <a:rPr lang="en-US" dirty="0" smtClean="0"/>
              <a:t>Uniformitarianism</a:t>
            </a:r>
          </a:p>
          <a:p>
            <a:pPr algn="ctr"/>
            <a:r>
              <a:rPr lang="en-US" dirty="0" smtClean="0"/>
              <a:t>Evolution</a:t>
            </a:r>
          </a:p>
          <a:p>
            <a:pPr algn="ctr"/>
            <a:endParaRPr lang="en-US" dirty="0"/>
          </a:p>
        </p:txBody>
      </p:sp>
      <p:sp>
        <p:nvSpPr>
          <p:cNvPr id="12" name="TextBox 11"/>
          <p:cNvSpPr txBox="1"/>
          <p:nvPr/>
        </p:nvSpPr>
        <p:spPr>
          <a:xfrm>
            <a:off x="3938946" y="2911037"/>
            <a:ext cx="3676049" cy="430887"/>
          </a:xfrm>
          <a:prstGeom prst="rect">
            <a:avLst/>
          </a:prstGeom>
          <a:noFill/>
        </p:spPr>
        <p:txBody>
          <a:bodyPr wrap="square" rtlCol="0">
            <a:spAutoFit/>
          </a:bodyPr>
          <a:lstStyle/>
          <a:p>
            <a:pPr algn="ctr"/>
            <a:r>
              <a:rPr lang="en-US" sz="2200" dirty="0" smtClean="0">
                <a:solidFill>
                  <a:schemeClr val="bg1"/>
                </a:solidFill>
              </a:rPr>
              <a:t>Internal Considerations</a:t>
            </a:r>
            <a:endParaRPr lang="en-US" sz="2200" dirty="0">
              <a:solidFill>
                <a:schemeClr val="bg1"/>
              </a:solidFill>
            </a:endParaRPr>
          </a:p>
        </p:txBody>
      </p:sp>
      <p:sp>
        <p:nvSpPr>
          <p:cNvPr id="13" name="Rectangle 12"/>
          <p:cNvSpPr/>
          <p:nvPr/>
        </p:nvSpPr>
        <p:spPr>
          <a:xfrm>
            <a:off x="7940531" y="5215660"/>
            <a:ext cx="3638058" cy="860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Local flood</a:t>
            </a:r>
            <a:endParaRPr lang="en-US" sz="2400" dirty="0"/>
          </a:p>
        </p:txBody>
      </p:sp>
    </p:spTree>
    <p:custDataLst>
      <p:tags r:id="rId1"/>
    </p:custDataLst>
    <p:extLst>
      <p:ext uri="{BB962C8B-B14F-4D97-AF65-F5344CB8AC3E}">
        <p14:creationId xmlns:p14="http://schemas.microsoft.com/office/powerpoint/2010/main" val="3164406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down)">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dirty="0" smtClean="0"/>
              <a:t>Summary So </a:t>
            </a:r>
            <a:r>
              <a:rPr lang="en-US" dirty="0"/>
              <a:t>F</a:t>
            </a:r>
            <a:r>
              <a:rPr lang="en-US" dirty="0" smtClean="0"/>
              <a:t>ar</a:t>
            </a:r>
            <a:endParaRPr lang="en-US" dirty="0"/>
          </a:p>
        </p:txBody>
      </p:sp>
      <p:sp>
        <p:nvSpPr>
          <p:cNvPr id="3" name="Content Placeholder 2"/>
          <p:cNvSpPr>
            <a:spLocks noGrp="1"/>
          </p:cNvSpPr>
          <p:nvPr>
            <p:ph idx="1"/>
          </p:nvPr>
        </p:nvSpPr>
        <p:spPr>
          <a:xfrm>
            <a:off x="4077734" y="2103120"/>
            <a:ext cx="7442886" cy="4017897"/>
          </a:xfrm>
        </p:spPr>
        <p:txBody>
          <a:bodyPr>
            <a:normAutofit/>
          </a:bodyPr>
          <a:lstStyle/>
          <a:p>
            <a:pPr marL="0" indent="0">
              <a:buNone/>
            </a:pPr>
            <a:r>
              <a:rPr lang="en-US" sz="2400" dirty="0" smtClean="0"/>
              <a:t>The waters destroyed all human and animal plus bird life on the entire land mass of the globe.</a:t>
            </a:r>
          </a:p>
          <a:p>
            <a:pPr marL="0" indent="0">
              <a:buNone/>
            </a:pPr>
            <a:endParaRPr lang="en-US" sz="2400" dirty="0"/>
          </a:p>
          <a:p>
            <a:pPr marL="0" indent="0">
              <a:buNone/>
            </a:pPr>
            <a:r>
              <a:rPr lang="en-US" sz="2400" dirty="0" smtClean="0"/>
              <a:t>To read it otherwise means to force a meaning on the carefully written and specific syntactical constructions of the original language which the text itself rejects.</a:t>
            </a:r>
          </a:p>
          <a:p>
            <a:endParaRPr lang="en-US" sz="2400" dirty="0" smtClean="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2384867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fontScale="90000"/>
          </a:bodyPr>
          <a:lstStyle/>
          <a:p>
            <a:r>
              <a:rPr lang="en-US" dirty="0" smtClean="0"/>
              <a:t>The Flood and the History of Beginnings</a:t>
            </a:r>
            <a:endParaRPr lang="en-US" dirty="0"/>
          </a:p>
        </p:txBody>
      </p:sp>
      <p:sp>
        <p:nvSpPr>
          <p:cNvPr id="3" name="Content Placeholder 2"/>
          <p:cNvSpPr>
            <a:spLocks noGrp="1"/>
          </p:cNvSpPr>
          <p:nvPr>
            <p:ph idx="1"/>
          </p:nvPr>
        </p:nvSpPr>
        <p:spPr>
          <a:xfrm>
            <a:off x="4077734" y="2103120"/>
            <a:ext cx="7442886" cy="4017897"/>
          </a:xfrm>
        </p:spPr>
        <p:txBody>
          <a:bodyPr>
            <a:normAutofit/>
          </a:bodyPr>
          <a:lstStyle/>
          <a:p>
            <a:r>
              <a:rPr lang="en-US" sz="2400" dirty="0" smtClean="0"/>
              <a:t>This universal emphasis with its picture of a world-wide flood finds additional support from other considerations:</a:t>
            </a:r>
          </a:p>
          <a:p>
            <a:pPr lvl="2"/>
            <a:r>
              <a:rPr lang="en-US" sz="2000" dirty="0" smtClean="0"/>
              <a:t>Genealogies</a:t>
            </a:r>
          </a:p>
          <a:p>
            <a:pPr lvl="2"/>
            <a:r>
              <a:rPr lang="en-US" sz="2000" dirty="0" smtClean="0"/>
              <a:t>Blessings</a:t>
            </a:r>
          </a:p>
          <a:p>
            <a:pPr lvl="2"/>
            <a:r>
              <a:rPr lang="en-US" sz="2000" dirty="0" smtClean="0"/>
              <a:t>Covenant</a:t>
            </a:r>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solidFill>
                  <a:srgbClr val="FFFF00"/>
                </a:solidFill>
              </a:rPr>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extLst>
      <p:ext uri="{BB962C8B-B14F-4D97-AF65-F5344CB8AC3E}">
        <p14:creationId xmlns:p14="http://schemas.microsoft.com/office/powerpoint/2010/main" val="3943686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2000"/>
                                        <p:tgtEl>
                                          <p:spTgt spid="3">
                                            <p:txEl>
                                              <p:pRg st="1" end="1"/>
                                            </p:txEl>
                                          </p:spTgt>
                                        </p:tgtEl>
                                      </p:cBhvr>
                                    </p:animEffect>
                                  </p:childTnLst>
                                </p:cTn>
                              </p:par>
                              <p:par>
                                <p:cTn id="8" presetID="22" presetClass="entr" presetSubtype="1" fill="hold" nodeType="withEffect">
                                  <p:stCondLst>
                                    <p:cond delay="20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2000"/>
                                        <p:tgtEl>
                                          <p:spTgt spid="3">
                                            <p:txEl>
                                              <p:pRg st="2" end="2"/>
                                            </p:txEl>
                                          </p:spTgt>
                                        </p:tgtEl>
                                      </p:cBhvr>
                                    </p:animEffect>
                                  </p:childTnLst>
                                </p:cTn>
                              </p:par>
                              <p:par>
                                <p:cTn id="11" presetID="22" presetClass="entr" presetSubtype="1" fill="hold" nodeType="with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up)">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8" y="642594"/>
            <a:ext cx="7107382" cy="1371600"/>
          </a:xfrm>
        </p:spPr>
        <p:txBody>
          <a:bodyPr>
            <a:normAutofit/>
          </a:bodyPr>
          <a:lstStyle/>
          <a:p>
            <a:r>
              <a:rPr lang="en-US" dirty="0" smtClean="0"/>
              <a:t>Genealogies</a:t>
            </a:r>
            <a:endParaRPr lang="en-US" dirty="0"/>
          </a:p>
        </p:txBody>
      </p:sp>
      <p:sp>
        <p:nvSpPr>
          <p:cNvPr id="4" name="Content Placeholder 3"/>
          <p:cNvSpPr>
            <a:spLocks noGrp="1"/>
          </p:cNvSpPr>
          <p:nvPr>
            <p:ph sz="half" idx="1"/>
          </p:nvPr>
        </p:nvSpPr>
        <p:spPr>
          <a:xfrm>
            <a:off x="3993109" y="2103120"/>
            <a:ext cx="3651606" cy="3749040"/>
          </a:xfrm>
        </p:spPr>
        <p:txBody>
          <a:bodyPr/>
          <a:lstStyle/>
          <a:p>
            <a:r>
              <a:rPr lang="en-US" dirty="0" smtClean="0"/>
              <a:t>Adam = father of pre-flood man</a:t>
            </a:r>
          </a:p>
          <a:p>
            <a:pPr marL="0" indent="0">
              <a:buNone/>
            </a:pPr>
            <a:endParaRPr lang="en-US" dirty="0" smtClean="0"/>
          </a:p>
          <a:p>
            <a:r>
              <a:rPr lang="en-US" dirty="0" smtClean="0"/>
              <a:t>Antediluvian (pre-flood) world is populated from the offspring of Adam (Gen 5)</a:t>
            </a:r>
          </a:p>
          <a:p>
            <a:pPr lvl="1"/>
            <a:r>
              <a:rPr lang="en-US" dirty="0" smtClean="0"/>
              <a:t>Cain (Gen 4:17-24)</a:t>
            </a:r>
          </a:p>
          <a:p>
            <a:pPr lvl="1"/>
            <a:r>
              <a:rPr lang="en-US" dirty="0" smtClean="0"/>
              <a:t>Seth (Gen 4:25-26)</a:t>
            </a:r>
          </a:p>
          <a:p>
            <a:endParaRPr lang="en-US" dirty="0" smtClean="0"/>
          </a:p>
          <a:p>
            <a:pPr marL="0" indent="0">
              <a:buNone/>
            </a:pPr>
            <a:endParaRPr lang="en-US" dirty="0"/>
          </a:p>
        </p:txBody>
      </p:sp>
      <p:sp>
        <p:nvSpPr>
          <p:cNvPr id="6" name="Content Placeholder 5"/>
          <p:cNvSpPr>
            <a:spLocks noGrp="1"/>
          </p:cNvSpPr>
          <p:nvPr>
            <p:ph sz="half" idx="2"/>
          </p:nvPr>
        </p:nvSpPr>
        <p:spPr>
          <a:xfrm>
            <a:off x="7903088" y="2103120"/>
            <a:ext cx="3665461" cy="3749040"/>
          </a:xfrm>
        </p:spPr>
        <p:txBody>
          <a:bodyPr/>
          <a:lstStyle/>
          <a:p>
            <a:r>
              <a:rPr lang="en-US" dirty="0" smtClean="0"/>
              <a:t>Noah = father of post-flood man</a:t>
            </a:r>
          </a:p>
          <a:p>
            <a:endParaRPr lang="en-US" dirty="0"/>
          </a:p>
          <a:p>
            <a:r>
              <a:rPr lang="en-US" dirty="0" smtClean="0"/>
              <a:t>Postdiluvian (post-flood) world is populated from the offspring of Noah</a:t>
            </a:r>
          </a:p>
          <a:p>
            <a:pPr lvl="1"/>
            <a:r>
              <a:rPr lang="en-US" dirty="0" smtClean="0"/>
              <a:t>Table of Nations (Gen 10:1-32)</a:t>
            </a:r>
          </a:p>
          <a:p>
            <a:r>
              <a:rPr lang="en-US" dirty="0" smtClean="0"/>
              <a:t>Spread across the entire globe from the Tower of Babel (Genesis 11:1-9)</a:t>
            </a:r>
            <a:endParaRPr lang="en-US"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smtClean="0"/>
              <a:t>The Biblical Witness</a:t>
            </a:r>
          </a:p>
          <a:p>
            <a:endParaRPr lang="en-US" sz="1600" dirty="0"/>
          </a:p>
          <a:p>
            <a:r>
              <a:rPr lang="en-US" sz="1600" dirty="0" smtClean="0"/>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solidFill>
                  <a:srgbClr val="FFFF00"/>
                </a:solidFill>
              </a:rPr>
              <a:t>The Flood and the History of Beginnings</a:t>
            </a:r>
          </a:p>
          <a:p>
            <a:pPr marL="285750" indent="-285750">
              <a:buFont typeface="Arial" panose="020B0604020202020204" pitchFamily="34" charset="0"/>
              <a:buChar char="•"/>
            </a:pPr>
            <a:r>
              <a:rPr lang="en-US" sz="1400" dirty="0" smtClean="0">
                <a:solidFill>
                  <a:srgbClr val="FFFF00"/>
                </a:solidFill>
              </a:rPr>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465513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up)">
                                      <p:cBhvr>
                                        <p:cTn id="7" dur="500"/>
                                        <p:tgtEl>
                                          <p:spTgt spid="4">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wipe(up)">
                                      <p:cBhvr>
                                        <p:cTn id="10" dur="500"/>
                                        <p:tgtEl>
                                          <p:spTgt spid="4">
                                            <p:txEl>
                                              <p:pRg st="3" end="3"/>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ipe(up)">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up)">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up)">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up)">
                                      <p:cBhvr>
                                        <p:cTn id="28" dur="500"/>
                                        <p:tgtEl>
                                          <p:spTgt spid="6">
                                            <p:txEl>
                                              <p:pRg st="2" end="2"/>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up)">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up)">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8" y="642594"/>
            <a:ext cx="7107382" cy="1371600"/>
          </a:xfrm>
        </p:spPr>
        <p:txBody>
          <a:bodyPr>
            <a:normAutofit/>
          </a:bodyPr>
          <a:lstStyle/>
          <a:p>
            <a:r>
              <a:rPr lang="en-US" dirty="0" smtClean="0"/>
              <a:t>Blessings</a:t>
            </a:r>
            <a:endParaRPr lang="en-US" dirty="0"/>
          </a:p>
        </p:txBody>
      </p:sp>
      <p:sp>
        <p:nvSpPr>
          <p:cNvPr id="4" name="Content Placeholder 3"/>
          <p:cNvSpPr>
            <a:spLocks noGrp="1"/>
          </p:cNvSpPr>
          <p:nvPr>
            <p:ph sz="half" idx="1"/>
          </p:nvPr>
        </p:nvSpPr>
        <p:spPr>
          <a:xfrm>
            <a:off x="3993109" y="2103120"/>
            <a:ext cx="3651606" cy="3749040"/>
          </a:xfrm>
        </p:spPr>
        <p:txBody>
          <a:bodyPr>
            <a:normAutofit/>
          </a:bodyPr>
          <a:lstStyle/>
          <a:p>
            <a:r>
              <a:rPr lang="en-US" sz="2400" dirty="0" smtClean="0"/>
              <a:t>“Be fruitful and multiply and fill the earth.” (Gen 1:28)</a:t>
            </a:r>
          </a:p>
          <a:p>
            <a:endParaRPr lang="en-US" sz="2400" dirty="0"/>
          </a:p>
          <a:p>
            <a:endParaRPr lang="en-US" sz="2400" dirty="0" smtClean="0"/>
          </a:p>
          <a:p>
            <a:r>
              <a:rPr lang="en-US" sz="2400" dirty="0" smtClean="0"/>
              <a:t>Antediluvian world is then populated with human beings</a:t>
            </a:r>
          </a:p>
        </p:txBody>
      </p:sp>
      <p:sp>
        <p:nvSpPr>
          <p:cNvPr id="6" name="Content Placeholder 5"/>
          <p:cNvSpPr>
            <a:spLocks noGrp="1"/>
          </p:cNvSpPr>
          <p:nvPr>
            <p:ph sz="half" idx="2"/>
          </p:nvPr>
        </p:nvSpPr>
        <p:spPr>
          <a:xfrm>
            <a:off x="7903088" y="2103120"/>
            <a:ext cx="3665461" cy="3749040"/>
          </a:xfrm>
        </p:spPr>
        <p:txBody>
          <a:bodyPr>
            <a:normAutofit/>
          </a:bodyPr>
          <a:lstStyle/>
          <a:p>
            <a:r>
              <a:rPr lang="en-US" sz="2400" dirty="0" smtClean="0"/>
              <a:t>“Be fruitful and multiply and fill the earth.” (Gen 9:1)</a:t>
            </a:r>
          </a:p>
          <a:p>
            <a:endParaRPr lang="en-US" sz="2400" dirty="0"/>
          </a:p>
          <a:p>
            <a:endParaRPr lang="en-US" sz="2400" dirty="0" smtClean="0"/>
          </a:p>
          <a:p>
            <a:r>
              <a:rPr lang="en-US" sz="2400" dirty="0" smtClean="0"/>
              <a:t>The postdiluvian world is populated anew</a:t>
            </a:r>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smtClean="0"/>
              <a:t>The Biblical Witness</a:t>
            </a:r>
          </a:p>
          <a:p>
            <a:endParaRPr lang="en-US" sz="1600" dirty="0"/>
          </a:p>
          <a:p>
            <a:r>
              <a:rPr lang="en-US" sz="1600" dirty="0" smtClean="0"/>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solidFill>
                  <a:srgbClr val="FFFF00"/>
                </a:solidFill>
              </a:rPr>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solidFill>
                  <a:srgbClr val="FFFF00"/>
                </a:solidFill>
              </a:rPr>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
        <p:nvSpPr>
          <p:cNvPr id="7" name="Content Placeholder 3"/>
          <p:cNvSpPr txBox="1">
            <a:spLocks/>
          </p:cNvSpPr>
          <p:nvPr/>
        </p:nvSpPr>
        <p:spPr>
          <a:xfrm>
            <a:off x="4017818" y="2103120"/>
            <a:ext cx="3651606" cy="374904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endParaRPr lang="en-US" dirty="0" smtClean="0"/>
          </a:p>
          <a:p>
            <a:pPr marL="0" indent="0">
              <a:buFont typeface="Garamond" pitchFamily="18" charset="0"/>
              <a:buNone/>
            </a:pPr>
            <a:endParaRPr lang="en-US" dirty="0"/>
          </a:p>
        </p:txBody>
      </p:sp>
      <p:sp>
        <p:nvSpPr>
          <p:cNvPr id="3" name="Rectangle 2"/>
          <p:cNvSpPr/>
          <p:nvPr/>
        </p:nvSpPr>
        <p:spPr>
          <a:xfrm>
            <a:off x="5102005" y="3381805"/>
            <a:ext cx="5319084"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Same divine blessing</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1846746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8" y="642594"/>
            <a:ext cx="7107382" cy="1371600"/>
          </a:xfrm>
        </p:spPr>
        <p:txBody>
          <a:bodyPr>
            <a:normAutofit/>
          </a:bodyPr>
          <a:lstStyle/>
          <a:p>
            <a:r>
              <a:rPr lang="en-US" dirty="0" smtClean="0"/>
              <a:t>Covenant</a:t>
            </a:r>
            <a:endParaRPr lang="en-US" dirty="0"/>
          </a:p>
        </p:txBody>
      </p:sp>
      <p:sp>
        <p:nvSpPr>
          <p:cNvPr id="4" name="Content Placeholder 3"/>
          <p:cNvSpPr>
            <a:spLocks noGrp="1"/>
          </p:cNvSpPr>
          <p:nvPr>
            <p:ph sz="half" idx="1"/>
          </p:nvPr>
        </p:nvSpPr>
        <p:spPr>
          <a:xfrm>
            <a:off x="3993109" y="2103120"/>
            <a:ext cx="3651606" cy="3749040"/>
          </a:xfrm>
        </p:spPr>
        <p:txBody>
          <a:bodyPr>
            <a:normAutofit/>
          </a:bodyPr>
          <a:lstStyle/>
          <a:p>
            <a:r>
              <a:rPr lang="en-US" sz="2400" dirty="0" smtClean="0"/>
              <a:t>Universal covenant</a:t>
            </a:r>
          </a:p>
          <a:p>
            <a:endParaRPr lang="en-US" sz="2400" dirty="0"/>
          </a:p>
          <a:p>
            <a:r>
              <a:rPr lang="en-US" dirty="0"/>
              <a:t>“…your descendants after you, and with every living creature that is with you, the birds, the cattle, and every beast of the earth with you” (Genesis 9:9-10</a:t>
            </a:r>
            <a:r>
              <a:rPr lang="en-US" dirty="0" smtClean="0"/>
              <a:t>)</a:t>
            </a:r>
          </a:p>
          <a:p>
            <a:r>
              <a:rPr lang="en-US" dirty="0" smtClean="0"/>
              <a:t>“the waters shall never again become a flood to destroy all flesh” (vs 15)</a:t>
            </a:r>
            <a:endParaRPr lang="en-US" dirty="0"/>
          </a:p>
          <a:p>
            <a:endParaRPr lang="en-US" sz="2400" dirty="0"/>
          </a:p>
          <a:p>
            <a:endParaRPr lang="en-US" sz="2400" dirty="0" smtClean="0"/>
          </a:p>
        </p:txBody>
      </p:sp>
      <p:sp>
        <p:nvSpPr>
          <p:cNvPr id="6" name="Content Placeholder 5"/>
          <p:cNvSpPr>
            <a:spLocks noGrp="1"/>
          </p:cNvSpPr>
          <p:nvPr>
            <p:ph sz="half" idx="2"/>
          </p:nvPr>
        </p:nvSpPr>
        <p:spPr>
          <a:xfrm>
            <a:off x="7903088" y="2103120"/>
            <a:ext cx="3665461" cy="3749040"/>
          </a:xfrm>
        </p:spPr>
        <p:txBody>
          <a:bodyPr>
            <a:normAutofit/>
          </a:bodyPr>
          <a:lstStyle/>
          <a:p>
            <a:r>
              <a:rPr lang="en-US" sz="2400" dirty="0" smtClean="0"/>
              <a:t>Universal covenant sign (rainbow)</a:t>
            </a:r>
          </a:p>
          <a:p>
            <a:endParaRPr lang="en-US" sz="2400" dirty="0"/>
          </a:p>
          <a:p>
            <a:r>
              <a:rPr lang="en-US" sz="2400" dirty="0" smtClean="0"/>
              <a:t>World-wide witness</a:t>
            </a:r>
            <a:endParaRPr lang="en-US" sz="24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smtClean="0"/>
              <a:t>The Biblical Witness</a:t>
            </a:r>
          </a:p>
          <a:p>
            <a:endParaRPr lang="en-US" sz="1600" dirty="0"/>
          </a:p>
          <a:p>
            <a:r>
              <a:rPr lang="en-US" sz="1600" dirty="0" smtClean="0"/>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solidFill>
                  <a:srgbClr val="FFFF00"/>
                </a:solidFill>
              </a:rPr>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solidFill>
                  <a:srgbClr val="FFFF00"/>
                </a:solidFill>
              </a:rPr>
              <a:t>Covenant</a:t>
            </a:r>
          </a:p>
          <a:p>
            <a:pPr lvl="1"/>
            <a:endParaRPr lang="en-US" sz="1600" dirty="0" smtClean="0"/>
          </a:p>
          <a:p>
            <a:r>
              <a:rPr lang="en-US" sz="1600" dirty="0" smtClean="0"/>
              <a:t>Conclusion</a:t>
            </a:r>
          </a:p>
          <a:p>
            <a:endParaRPr lang="en-US" sz="1600" dirty="0" smtClean="0"/>
          </a:p>
        </p:txBody>
      </p:sp>
      <p:sp>
        <p:nvSpPr>
          <p:cNvPr id="7" name="Content Placeholder 3"/>
          <p:cNvSpPr txBox="1">
            <a:spLocks/>
          </p:cNvSpPr>
          <p:nvPr/>
        </p:nvSpPr>
        <p:spPr>
          <a:xfrm>
            <a:off x="4017818" y="2103120"/>
            <a:ext cx="3651606" cy="374904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endParaRPr lang="en-US" dirty="0" smtClean="0"/>
          </a:p>
          <a:p>
            <a:pPr marL="0" indent="0">
              <a:buFont typeface="Garamond" pitchFamily="18" charset="0"/>
              <a:buNone/>
            </a:pPr>
            <a:endParaRPr lang="en-US" dirty="0"/>
          </a:p>
        </p:txBody>
      </p:sp>
      <p:sp>
        <p:nvSpPr>
          <p:cNvPr id="8" name="Rectangle 7"/>
          <p:cNvSpPr/>
          <p:nvPr/>
        </p:nvSpPr>
        <p:spPr>
          <a:xfrm>
            <a:off x="8104218" y="4407477"/>
            <a:ext cx="2884347" cy="1200329"/>
          </a:xfrm>
          <a:prstGeom prst="rect">
            <a:avLst/>
          </a:prstGeom>
          <a:noFill/>
        </p:spPr>
        <p:txBody>
          <a:bodyPr wrap="square" lIns="91440" tIns="45720" rIns="91440" bIns="45720">
            <a:spAutoFit/>
          </a:bodyPr>
          <a:lstStyle/>
          <a:p>
            <a:pPr algn="ctr"/>
            <a:r>
              <a:rPr lang="en-US" sz="3600" b="1" cap="none" spc="0" dirty="0" smtClean="0">
                <a:ln w="0"/>
                <a:solidFill>
                  <a:schemeClr val="tx2"/>
                </a:solidFill>
                <a:effectLst>
                  <a:outerShdw blurRad="38100" dist="19050" dir="2700000" algn="tl" rotWithShape="0">
                    <a:schemeClr val="dk1">
                      <a:alpha val="40000"/>
                    </a:schemeClr>
                  </a:outerShdw>
                </a:effectLst>
              </a:rPr>
              <a:t>Universality of the flood</a:t>
            </a:r>
            <a:endParaRPr lang="en-US" sz="3600" b="1" cap="none" spc="0" dirty="0">
              <a:ln w="0"/>
              <a:solidFill>
                <a:schemeClr val="tx2"/>
              </a:solidFill>
              <a:effectLst>
                <a:outerShdw blurRad="38100" dist="19050" dir="2700000" algn="tl" rotWithShape="0">
                  <a:schemeClr val="dk1">
                    <a:alpha val="40000"/>
                  </a:schemeClr>
                </a:outerShdw>
              </a:effectLst>
            </a:endParaRPr>
          </a:p>
        </p:txBody>
      </p:sp>
      <p:sp>
        <p:nvSpPr>
          <p:cNvPr id="9" name="Oval 8"/>
          <p:cNvSpPr/>
          <p:nvPr/>
        </p:nvSpPr>
        <p:spPr>
          <a:xfrm>
            <a:off x="3940690" y="1813034"/>
            <a:ext cx="3441393" cy="977462"/>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721843" y="1813034"/>
            <a:ext cx="3675057" cy="1324305"/>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14126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8" y="642594"/>
            <a:ext cx="7107382" cy="1371600"/>
          </a:xfrm>
        </p:spPr>
        <p:txBody>
          <a:bodyPr>
            <a:normAutofit/>
          </a:bodyPr>
          <a:lstStyle/>
          <a:p>
            <a:r>
              <a:rPr lang="en-US" dirty="0" smtClean="0"/>
              <a:t>Conclusion</a:t>
            </a:r>
            <a:endParaRPr lang="en-US" dirty="0"/>
          </a:p>
        </p:txBody>
      </p:sp>
      <p:sp>
        <p:nvSpPr>
          <p:cNvPr id="6" name="Content Placeholder 5"/>
          <p:cNvSpPr>
            <a:spLocks noGrp="1"/>
          </p:cNvSpPr>
          <p:nvPr>
            <p:ph sz="half" idx="2"/>
          </p:nvPr>
        </p:nvSpPr>
        <p:spPr>
          <a:xfrm>
            <a:off x="4261253" y="1839103"/>
            <a:ext cx="6333175" cy="4423804"/>
          </a:xfrm>
        </p:spPr>
        <p:txBody>
          <a:bodyPr>
            <a:normAutofit/>
          </a:bodyPr>
          <a:lstStyle/>
          <a:p>
            <a:r>
              <a:rPr lang="en-US" dirty="0" smtClean="0"/>
              <a:t>This is universalistic language pointing to a flood of global scope</a:t>
            </a:r>
          </a:p>
          <a:p>
            <a:endParaRPr lang="en-US" dirty="0"/>
          </a:p>
          <a:p>
            <a:r>
              <a:rPr lang="en-US" dirty="0" smtClean="0"/>
              <a:t>The writer of the Genesis flood story had no means at his disposal to make this more explicit than he actually did.</a:t>
            </a:r>
          </a:p>
          <a:p>
            <a:endParaRPr lang="en-US" dirty="0"/>
          </a:p>
          <a:p>
            <a:r>
              <a:rPr lang="en-US" dirty="0" smtClean="0"/>
              <a:t>The writer wished to convey the picture of a world-wide flood</a:t>
            </a:r>
          </a:p>
          <a:p>
            <a:pPr lvl="1"/>
            <a:r>
              <a:rPr lang="en-US" dirty="0" smtClean="0"/>
              <a:t>Covered entire land masses</a:t>
            </a:r>
          </a:p>
          <a:p>
            <a:pPr lvl="1"/>
            <a:r>
              <a:rPr lang="en-US" dirty="0" smtClean="0"/>
              <a:t>Destroyed all human, animal, and bird life</a:t>
            </a:r>
            <a:endParaRPr lang="en-US"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smtClean="0"/>
              <a:t>The Biblical Witness</a:t>
            </a:r>
          </a:p>
          <a:p>
            <a:endParaRPr lang="en-US" sz="1600" dirty="0"/>
          </a:p>
          <a:p>
            <a:r>
              <a:rPr lang="en-US" sz="1600" dirty="0" smtClean="0"/>
              <a:t>Terminology</a:t>
            </a:r>
          </a:p>
          <a:p>
            <a:pPr marL="285750" indent="-285750">
              <a:buFont typeface="Arial" panose="020B0604020202020204" pitchFamily="34" charset="0"/>
              <a:buChar char="•"/>
            </a:pPr>
            <a:r>
              <a:rPr lang="en-US" sz="1400" dirty="0" smtClean="0">
                <a:solidFill>
                  <a:srgbClr val="FFFF00"/>
                </a:solidFill>
              </a:rPr>
              <a:t>Earth</a:t>
            </a:r>
          </a:p>
          <a:p>
            <a:pPr marL="285750" indent="-285750">
              <a:buFont typeface="Arial" panose="020B0604020202020204" pitchFamily="34" charset="0"/>
              <a:buChar char="•"/>
            </a:pPr>
            <a:r>
              <a:rPr lang="en-US" sz="1400" dirty="0" smtClean="0">
                <a:solidFill>
                  <a:srgbClr val="FFFF00"/>
                </a:solidFill>
              </a:rPr>
              <a:t>The Face of all the Earth</a:t>
            </a:r>
          </a:p>
          <a:p>
            <a:pPr marL="285750" indent="-285750">
              <a:buFont typeface="Arial" panose="020B0604020202020204" pitchFamily="34" charset="0"/>
              <a:buChar char="•"/>
            </a:pPr>
            <a:r>
              <a:rPr lang="en-US" sz="1400" dirty="0" smtClean="0">
                <a:solidFill>
                  <a:srgbClr val="FFFF00"/>
                </a:solidFill>
              </a:rPr>
              <a:t>Face of the Ground</a:t>
            </a:r>
          </a:p>
          <a:p>
            <a:pPr marL="285750" indent="-285750">
              <a:buFont typeface="Arial" panose="020B0604020202020204" pitchFamily="34" charset="0"/>
              <a:buChar char="•"/>
            </a:pPr>
            <a:r>
              <a:rPr lang="en-US" sz="1400" dirty="0" smtClean="0">
                <a:solidFill>
                  <a:srgbClr val="FFFF00"/>
                </a:solidFill>
              </a:rPr>
              <a:t>All Flesh</a:t>
            </a:r>
          </a:p>
          <a:p>
            <a:pPr marL="285750" indent="-285750">
              <a:buFont typeface="Arial" panose="020B0604020202020204" pitchFamily="34" charset="0"/>
              <a:buChar char="•"/>
            </a:pPr>
            <a:r>
              <a:rPr lang="en-US" sz="1400" dirty="0" smtClean="0">
                <a:solidFill>
                  <a:srgbClr val="FFFF00"/>
                </a:solidFill>
              </a:rPr>
              <a:t>Every Living Thing</a:t>
            </a:r>
          </a:p>
          <a:p>
            <a:pPr marL="285750" indent="-285750">
              <a:buFont typeface="Arial" panose="020B0604020202020204" pitchFamily="34" charset="0"/>
              <a:buChar char="•"/>
            </a:pPr>
            <a:r>
              <a:rPr lang="en-US" sz="1400" dirty="0" smtClean="0">
                <a:solidFill>
                  <a:srgbClr val="FFFF00"/>
                </a:solidFill>
              </a:rPr>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solidFill>
                  <a:srgbClr val="FFFF00"/>
                </a:solidFill>
              </a:rPr>
              <a:t>Conclusion</a:t>
            </a:r>
          </a:p>
          <a:p>
            <a:endParaRPr lang="en-US" sz="1600" dirty="0" smtClean="0"/>
          </a:p>
        </p:txBody>
      </p:sp>
    </p:spTree>
    <p:custDataLst>
      <p:tags r:id="rId1"/>
    </p:custDataLst>
    <p:extLst>
      <p:ext uri="{BB962C8B-B14F-4D97-AF65-F5344CB8AC3E}">
        <p14:creationId xmlns:p14="http://schemas.microsoft.com/office/powerpoint/2010/main" val="4176101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wipe(up)">
                                      <p:cBhvr>
                                        <p:cTn id="7" dur="2000"/>
                                        <p:tgtEl>
                                          <p:spTgt spid="5">
                                            <p:txEl>
                                              <p:pRg st="8" end="8"/>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xEl>
                                              <p:pRg st="9" end="9"/>
                                            </p:txEl>
                                          </p:spTgt>
                                        </p:tgtEl>
                                        <p:attrNameLst>
                                          <p:attrName>style.visibility</p:attrName>
                                        </p:attrNameLst>
                                      </p:cBhvr>
                                      <p:to>
                                        <p:strVal val="visible"/>
                                      </p:to>
                                    </p:set>
                                    <p:animEffect transition="in" filter="wipe(up)">
                                      <p:cBhvr>
                                        <p:cTn id="10" dur="500"/>
                                        <p:tgtEl>
                                          <p:spTgt spid="5">
                                            <p:txEl>
                                              <p:pRg st="9" end="9"/>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animEffect transition="in" filter="wipe(up)">
                                      <p:cBhvr>
                                        <p:cTn id="13" dur="500"/>
                                        <p:tgtEl>
                                          <p:spTgt spid="5">
                                            <p:txEl>
                                              <p:pRg st="10" end="1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5">
                                            <p:txEl>
                                              <p:pRg st="11" end="11"/>
                                            </p:txEl>
                                          </p:spTgt>
                                        </p:tgtEl>
                                        <p:attrNameLst>
                                          <p:attrName>style.visibility</p:attrName>
                                        </p:attrNameLst>
                                      </p:cBhvr>
                                      <p:to>
                                        <p:strVal val="visible"/>
                                      </p:to>
                                    </p:set>
                                    <p:animEffect transition="in" filter="wipe(up)">
                                      <p:cBhvr>
                                        <p:cTn id="16" dur="500"/>
                                        <p:tgtEl>
                                          <p:spTgt spid="5">
                                            <p:txEl>
                                              <p:pRg st="11" end="11"/>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animEffect transition="in" filter="wipe(up)">
                                      <p:cBhvr>
                                        <p:cTn id="19" dur="500"/>
                                        <p:tgtEl>
                                          <p:spTgt spid="5">
                                            <p:txEl>
                                              <p:pRg st="12" end="12"/>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5">
                                            <p:txEl>
                                              <p:pRg st="13" end="13"/>
                                            </p:txEl>
                                          </p:spTgt>
                                        </p:tgtEl>
                                        <p:attrNameLst>
                                          <p:attrName>style.visibility</p:attrName>
                                        </p:attrNameLst>
                                      </p:cBhvr>
                                      <p:to>
                                        <p:strVal val="visible"/>
                                      </p:to>
                                    </p:set>
                                    <p:animEffect transition="in" filter="wipe(up)">
                                      <p:cBhvr>
                                        <p:cTn id="22" dur="500"/>
                                        <p:tgtEl>
                                          <p:spTgt spid="5">
                                            <p:txEl>
                                              <p:pRg st="13" end="13"/>
                                            </p:txEl>
                                          </p:spTgt>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up)">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up)">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up)">
                                      <p:cBhvr>
                                        <p:cTn id="36" dur="2000"/>
                                        <p:tgtEl>
                                          <p:spTgt spid="6">
                                            <p:txEl>
                                              <p:pRg st="4" end="4"/>
                                            </p:txEl>
                                          </p:spTgt>
                                        </p:tgtEl>
                                      </p:cBhvr>
                                    </p:animEffect>
                                  </p:childTnLst>
                                </p:cTn>
                              </p:par>
                              <p:par>
                                <p:cTn id="37" presetID="22" presetClass="entr" presetSubtype="1"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ipe(up)">
                                      <p:cBhvr>
                                        <p:cTn id="39" dur="2000"/>
                                        <p:tgtEl>
                                          <p:spTgt spid="6">
                                            <p:txEl>
                                              <p:pRg st="5" end="5"/>
                                            </p:txEl>
                                          </p:spTgt>
                                        </p:tgtEl>
                                      </p:cBhvr>
                                    </p:animEffect>
                                  </p:childTnLst>
                                </p:cTn>
                              </p:par>
                              <p:par>
                                <p:cTn id="40" presetID="22" presetClass="entr" presetSubtype="1" fill="hold"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up)">
                                      <p:cBhvr>
                                        <p:cTn id="42"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4077734" y="2103120"/>
            <a:ext cx="7442886" cy="4017897"/>
          </a:xfrm>
        </p:spPr>
        <p:txBody>
          <a:bodyPr>
            <a:normAutofit/>
          </a:bodyPr>
          <a:lstStyle/>
          <a:p>
            <a:r>
              <a:rPr lang="en-US" sz="2400" dirty="0" smtClean="0"/>
              <a:t>Additional supports</a:t>
            </a:r>
          </a:p>
          <a:p>
            <a:pPr lvl="1"/>
            <a:r>
              <a:rPr lang="en-US" sz="2400" dirty="0" smtClean="0"/>
              <a:t>Parallel pre-flood and post-flood </a:t>
            </a:r>
            <a:r>
              <a:rPr lang="en-US" sz="2400" b="1" dirty="0" smtClean="0"/>
              <a:t>genealogies</a:t>
            </a:r>
          </a:p>
          <a:p>
            <a:pPr lvl="1"/>
            <a:endParaRPr lang="en-US" sz="2400" dirty="0" smtClean="0"/>
          </a:p>
          <a:p>
            <a:pPr lvl="1"/>
            <a:r>
              <a:rPr lang="en-US" sz="2400" b="1" dirty="0" smtClean="0"/>
              <a:t>Blessings</a:t>
            </a:r>
            <a:r>
              <a:rPr lang="en-US" sz="2400" dirty="0" smtClean="0"/>
              <a:t> spoken by God over man after creation and over man after the flood</a:t>
            </a:r>
          </a:p>
          <a:p>
            <a:pPr lvl="1"/>
            <a:endParaRPr lang="en-US" sz="2400" dirty="0" smtClean="0"/>
          </a:p>
          <a:p>
            <a:pPr lvl="1"/>
            <a:r>
              <a:rPr lang="en-US" sz="2400" dirty="0" smtClean="0"/>
              <a:t>Universal </a:t>
            </a:r>
            <a:r>
              <a:rPr lang="en-US" sz="2400" b="1" dirty="0" smtClean="0"/>
              <a:t>covenant</a:t>
            </a:r>
            <a:r>
              <a:rPr lang="en-US" sz="2400" dirty="0" smtClean="0"/>
              <a:t> and the world-wide covenant sign in the from of a rainbow</a:t>
            </a:r>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solidFill>
                  <a:prstClr val="black"/>
                </a:solidFill>
              </a:rPr>
              <a:t>The Issue</a:t>
            </a:r>
          </a:p>
          <a:p>
            <a:endParaRPr lang="en-US" sz="1600" dirty="0" smtClean="0">
              <a:solidFill>
                <a:prstClr val="black"/>
              </a:solidFill>
            </a:endParaRPr>
          </a:p>
          <a:p>
            <a:r>
              <a:rPr lang="en-US" sz="1600" dirty="0" smtClean="0">
                <a:solidFill>
                  <a:prstClr val="black"/>
                </a:solidFill>
              </a:rPr>
              <a:t>The Biblical Witness</a:t>
            </a:r>
          </a:p>
          <a:p>
            <a:endParaRPr lang="en-US" sz="1600" dirty="0">
              <a:solidFill>
                <a:prstClr val="black"/>
              </a:solidFill>
            </a:endParaRPr>
          </a:p>
          <a:p>
            <a:r>
              <a:rPr lang="en-US" sz="1600" dirty="0">
                <a:solidFill>
                  <a:prstClr val="black"/>
                </a:solidFill>
              </a:rPr>
              <a:t>Terminology</a:t>
            </a: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smtClean="0">
                <a:solidFill>
                  <a:prstClr val="black"/>
                </a:solidFill>
              </a:rPr>
              <a:t>Under the Whole Heaven</a:t>
            </a:r>
          </a:p>
          <a:p>
            <a:endParaRPr lang="en-US" sz="1600" dirty="0" smtClean="0">
              <a:solidFill>
                <a:prstClr val="black"/>
              </a:solidFill>
            </a:endParaRPr>
          </a:p>
          <a:p>
            <a:r>
              <a:rPr lang="en-US" sz="1600" dirty="0" smtClean="0"/>
              <a:t>The Flood and the History of Beginnings</a:t>
            </a:r>
          </a:p>
          <a:p>
            <a:pPr marL="285750" indent="-285750">
              <a:buFont typeface="Arial" panose="020B0604020202020204" pitchFamily="34" charset="0"/>
              <a:buChar char="•"/>
            </a:pPr>
            <a:r>
              <a:rPr lang="en-US" sz="1400" dirty="0" smtClean="0">
                <a:solidFill>
                  <a:prstClr val="black"/>
                </a:solidFill>
              </a:rPr>
              <a:t>Genealogies </a:t>
            </a:r>
          </a:p>
          <a:p>
            <a:pPr marL="285750" indent="-285750">
              <a:buFont typeface="Arial" panose="020B0604020202020204" pitchFamily="34" charset="0"/>
              <a:buChar char="•"/>
            </a:pPr>
            <a:r>
              <a:rPr lang="en-US" sz="1400" dirty="0" smtClean="0">
                <a:solidFill>
                  <a:prstClr val="black"/>
                </a:solidFill>
              </a:rPr>
              <a:t>Blessings</a:t>
            </a:r>
          </a:p>
          <a:p>
            <a:pPr marL="285750" indent="-285750">
              <a:buFont typeface="Arial" panose="020B0604020202020204" pitchFamily="34" charset="0"/>
              <a:buChar char="•"/>
            </a:pPr>
            <a:r>
              <a:rPr lang="en-US" sz="1400" dirty="0" smtClean="0">
                <a:solidFill>
                  <a:prstClr val="black"/>
                </a:solidFill>
              </a:rPr>
              <a:t>Covenant</a:t>
            </a:r>
          </a:p>
          <a:p>
            <a:pPr lvl="1"/>
            <a:endParaRPr lang="en-US" sz="1600" dirty="0" smtClean="0">
              <a:solidFill>
                <a:prstClr val="black"/>
              </a:solidFill>
            </a:endParaRPr>
          </a:p>
          <a:p>
            <a:r>
              <a:rPr lang="en-US" sz="1600" dirty="0" smtClean="0">
                <a:solidFill>
                  <a:srgbClr val="FFFF00"/>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2529046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NT Flood typology</a:t>
            </a:r>
            <a:endParaRPr lang="en-US" dirty="0"/>
          </a:p>
        </p:txBody>
      </p:sp>
      <p:sp>
        <p:nvSpPr>
          <p:cNvPr id="4" name="Rectangle 3"/>
          <p:cNvSpPr/>
          <p:nvPr/>
        </p:nvSpPr>
        <p:spPr>
          <a:xfrm>
            <a:off x="4221480" y="2133600"/>
            <a:ext cx="2819400" cy="161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rPr>
              <a:t>World-Wide</a:t>
            </a:r>
          </a:p>
          <a:p>
            <a:pPr algn="ctr"/>
            <a:r>
              <a:rPr lang="en-US" sz="2800" dirty="0" smtClean="0">
                <a:solidFill>
                  <a:prstClr val="white"/>
                </a:solidFill>
              </a:rPr>
              <a:t>Judgment by Water</a:t>
            </a:r>
            <a:endParaRPr lang="en-US" sz="2800" dirty="0">
              <a:solidFill>
                <a:prstClr val="white"/>
              </a:solidFill>
            </a:endParaRPr>
          </a:p>
        </p:txBody>
      </p:sp>
      <p:sp>
        <p:nvSpPr>
          <p:cNvPr id="7" name="Rectangle 6"/>
          <p:cNvSpPr/>
          <p:nvPr/>
        </p:nvSpPr>
        <p:spPr>
          <a:xfrm>
            <a:off x="7555334" y="2133600"/>
            <a:ext cx="2819400" cy="161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rPr>
              <a:t>World-Wide Judgment by Fire</a:t>
            </a:r>
            <a:endParaRPr lang="en-US" sz="2800" dirty="0">
              <a:solidFill>
                <a:prstClr val="white"/>
              </a:solidFill>
            </a:endParaRPr>
          </a:p>
        </p:txBody>
      </p:sp>
      <p:sp>
        <p:nvSpPr>
          <p:cNvPr id="8" name="Rectangle 7"/>
          <p:cNvSpPr/>
          <p:nvPr/>
        </p:nvSpPr>
        <p:spPr>
          <a:xfrm>
            <a:off x="4221480" y="4305671"/>
            <a:ext cx="2819400" cy="1158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rPr>
              <a:t>Destroyed</a:t>
            </a:r>
          </a:p>
          <a:p>
            <a:pPr algn="ctr"/>
            <a:r>
              <a:rPr lang="en-US" sz="2800" dirty="0" smtClean="0">
                <a:solidFill>
                  <a:prstClr val="white"/>
                </a:solidFill>
              </a:rPr>
              <a:t>wicked</a:t>
            </a:r>
          </a:p>
        </p:txBody>
      </p:sp>
      <p:sp>
        <p:nvSpPr>
          <p:cNvPr id="9" name="Rectangle 8"/>
          <p:cNvSpPr/>
          <p:nvPr/>
        </p:nvSpPr>
        <p:spPr>
          <a:xfrm>
            <a:off x="7555334" y="4305671"/>
            <a:ext cx="2819400" cy="1158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rPr>
              <a:t>Will destroy</a:t>
            </a:r>
          </a:p>
          <a:p>
            <a:pPr algn="ctr"/>
            <a:r>
              <a:rPr lang="en-US" sz="2800" dirty="0" smtClean="0">
                <a:solidFill>
                  <a:prstClr val="white"/>
                </a:solidFill>
              </a:rPr>
              <a:t>wicked</a:t>
            </a:r>
          </a:p>
        </p:txBody>
      </p:sp>
      <p:sp>
        <p:nvSpPr>
          <p:cNvPr id="10" name="Down Arrow 9"/>
          <p:cNvSpPr/>
          <p:nvPr/>
        </p:nvSpPr>
        <p:spPr>
          <a:xfrm>
            <a:off x="5394960" y="3817620"/>
            <a:ext cx="472440" cy="419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own Arrow 10"/>
          <p:cNvSpPr/>
          <p:nvPr/>
        </p:nvSpPr>
        <p:spPr>
          <a:xfrm>
            <a:off x="8839200" y="3837781"/>
            <a:ext cx="472440" cy="419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solidFill>
                  <a:prstClr val="black"/>
                </a:solidFill>
              </a:rPr>
              <a:t>The Issue</a:t>
            </a:r>
          </a:p>
          <a:p>
            <a:endParaRPr lang="en-US" sz="1600" dirty="0" smtClean="0">
              <a:solidFill>
                <a:prstClr val="black"/>
              </a:solidFill>
            </a:endParaRPr>
          </a:p>
          <a:p>
            <a:r>
              <a:rPr lang="en-US" sz="1600" dirty="0" smtClean="0">
                <a:solidFill>
                  <a:prstClr val="black"/>
                </a:solidFill>
              </a:rPr>
              <a:t>The Biblical Witness</a:t>
            </a:r>
          </a:p>
          <a:p>
            <a:endParaRPr lang="en-US" sz="1600" dirty="0">
              <a:solidFill>
                <a:prstClr val="black"/>
              </a:solidFill>
            </a:endParaRPr>
          </a:p>
          <a:p>
            <a:r>
              <a:rPr lang="en-US" sz="1600" dirty="0">
                <a:solidFill>
                  <a:prstClr val="black"/>
                </a:solidFill>
              </a:rPr>
              <a:t>Terminology</a:t>
            </a: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smtClean="0">
                <a:solidFill>
                  <a:prstClr val="black"/>
                </a:solidFill>
              </a:rPr>
              <a:t>Under the Whole Heaven</a:t>
            </a:r>
          </a:p>
          <a:p>
            <a:endParaRPr lang="en-US" sz="1600" dirty="0" smtClean="0">
              <a:solidFill>
                <a:prstClr val="black"/>
              </a:solidFill>
            </a:endParaRPr>
          </a:p>
          <a:p>
            <a:r>
              <a:rPr lang="en-US" sz="1600" dirty="0" smtClean="0"/>
              <a:t>The Flood and the History of Beginnings</a:t>
            </a:r>
          </a:p>
          <a:p>
            <a:pPr marL="285750" indent="-285750">
              <a:buFont typeface="Arial" panose="020B0604020202020204" pitchFamily="34" charset="0"/>
              <a:buChar char="•"/>
            </a:pPr>
            <a:r>
              <a:rPr lang="en-US" sz="1400" dirty="0" smtClean="0">
                <a:solidFill>
                  <a:prstClr val="black"/>
                </a:solidFill>
              </a:rPr>
              <a:t>Genealogies </a:t>
            </a:r>
          </a:p>
          <a:p>
            <a:pPr marL="285750" indent="-285750">
              <a:buFont typeface="Arial" panose="020B0604020202020204" pitchFamily="34" charset="0"/>
              <a:buChar char="•"/>
            </a:pPr>
            <a:r>
              <a:rPr lang="en-US" sz="1400" dirty="0" smtClean="0">
                <a:solidFill>
                  <a:prstClr val="black"/>
                </a:solidFill>
              </a:rPr>
              <a:t>Blessings</a:t>
            </a:r>
          </a:p>
          <a:p>
            <a:pPr marL="285750" indent="-285750">
              <a:buFont typeface="Arial" panose="020B0604020202020204" pitchFamily="34" charset="0"/>
              <a:buChar char="•"/>
            </a:pPr>
            <a:r>
              <a:rPr lang="en-US" sz="1400" dirty="0" smtClean="0">
                <a:solidFill>
                  <a:prstClr val="black"/>
                </a:solidFill>
              </a:rPr>
              <a:t>Covenant</a:t>
            </a:r>
          </a:p>
          <a:p>
            <a:pPr lvl="1"/>
            <a:endParaRPr lang="en-US" sz="1600" dirty="0" smtClean="0">
              <a:solidFill>
                <a:prstClr val="black"/>
              </a:solidFill>
            </a:endParaRPr>
          </a:p>
          <a:p>
            <a:r>
              <a:rPr lang="en-US" sz="1600" dirty="0" smtClean="0">
                <a:solidFill>
                  <a:srgbClr val="FFFF00"/>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3564203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6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7000"/>
                            </p:stCondLst>
                            <p:childTnLst>
                              <p:par>
                                <p:cTn id="9" presetID="22" presetClass="entr" presetSubtype="1"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8500"/>
                            </p:stCondLst>
                            <p:childTnLst>
                              <p:par>
                                <p:cTn id="13" presetID="22" presetClass="entr" presetSubtype="1"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par>
                          <p:cTn id="16" fill="hold">
                            <p:stCondLst>
                              <p:cond delay="10500"/>
                            </p:stCondLst>
                            <p:childTnLst>
                              <p:par>
                                <p:cTn id="17" presetID="22" presetClass="entr" presetSubtype="1" fill="hold" grpId="0" nodeType="afterEffect">
                                  <p:stCondLst>
                                    <p:cond delay="400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15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5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4077734" y="2103120"/>
            <a:ext cx="7442886" cy="4017897"/>
          </a:xfrm>
        </p:spPr>
        <p:txBody>
          <a:bodyPr>
            <a:normAutofit/>
          </a:bodyPr>
          <a:lstStyle/>
          <a:p>
            <a:r>
              <a:rPr lang="en-US" sz="2400" dirty="0" smtClean="0"/>
              <a:t>“The world that then existed was deluged with </a:t>
            </a:r>
            <a:r>
              <a:rPr lang="en-US" sz="2400" b="1" dirty="0" smtClean="0"/>
              <a:t>water</a:t>
            </a:r>
            <a:r>
              <a:rPr lang="en-US" sz="2400" dirty="0" smtClean="0"/>
              <a:t> and perished.  But by the same word the heavens and the earth that now exist have been stored up for </a:t>
            </a:r>
            <a:r>
              <a:rPr lang="en-US" sz="2400" b="1" dirty="0" smtClean="0"/>
              <a:t>fire</a:t>
            </a:r>
            <a:r>
              <a:rPr lang="en-US" sz="2400" dirty="0" smtClean="0"/>
              <a:t>, being kept until the day of </a:t>
            </a:r>
            <a:r>
              <a:rPr lang="en-US" sz="2400" b="1" dirty="0" smtClean="0"/>
              <a:t>judgment</a:t>
            </a:r>
            <a:r>
              <a:rPr lang="en-US" sz="2400" dirty="0" smtClean="0"/>
              <a:t> and destruction of ungodly men.”  2 Peter 3:6-7.</a:t>
            </a:r>
          </a:p>
          <a:p>
            <a:endParaRPr lang="en-US" sz="2400" dirty="0"/>
          </a:p>
          <a:p>
            <a:r>
              <a:rPr lang="en-US" sz="2400" dirty="0" smtClean="0"/>
              <a:t>God will again interrupt the steady rhythm of the world; He will again carry out what He has foretold.</a:t>
            </a:r>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smtClean="0">
                <a:solidFill>
                  <a:prstClr val="black"/>
                </a:solidFill>
              </a:rPr>
              <a:t>The Issue</a:t>
            </a:r>
          </a:p>
          <a:p>
            <a:endParaRPr lang="en-US" sz="1600" dirty="0" smtClean="0">
              <a:solidFill>
                <a:prstClr val="black"/>
              </a:solidFill>
            </a:endParaRPr>
          </a:p>
          <a:p>
            <a:r>
              <a:rPr lang="en-US" sz="1600" dirty="0" smtClean="0">
                <a:solidFill>
                  <a:prstClr val="black"/>
                </a:solidFill>
              </a:rPr>
              <a:t>The Biblical Witness</a:t>
            </a:r>
          </a:p>
          <a:p>
            <a:endParaRPr lang="en-US" sz="1600" dirty="0">
              <a:solidFill>
                <a:prstClr val="black"/>
              </a:solidFill>
            </a:endParaRPr>
          </a:p>
          <a:p>
            <a:r>
              <a:rPr lang="en-US" sz="1600" dirty="0">
                <a:solidFill>
                  <a:prstClr val="black"/>
                </a:solidFill>
              </a:rPr>
              <a:t>Terminology</a:t>
            </a: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smtClean="0">
                <a:solidFill>
                  <a:prstClr val="black"/>
                </a:solidFill>
              </a:rPr>
              <a:t>Under the Whole Heaven</a:t>
            </a:r>
          </a:p>
          <a:p>
            <a:endParaRPr lang="en-US" sz="1600" dirty="0" smtClean="0">
              <a:solidFill>
                <a:prstClr val="black"/>
              </a:solidFill>
            </a:endParaRPr>
          </a:p>
          <a:p>
            <a:r>
              <a:rPr lang="en-US" sz="1600" dirty="0" smtClean="0"/>
              <a:t>The Flood and the History of Beginnings</a:t>
            </a:r>
          </a:p>
          <a:p>
            <a:pPr marL="285750" indent="-285750">
              <a:buFont typeface="Arial" panose="020B0604020202020204" pitchFamily="34" charset="0"/>
              <a:buChar char="•"/>
            </a:pPr>
            <a:r>
              <a:rPr lang="en-US" sz="1400" dirty="0" smtClean="0">
                <a:solidFill>
                  <a:prstClr val="black"/>
                </a:solidFill>
              </a:rPr>
              <a:t>Genealogies </a:t>
            </a:r>
          </a:p>
          <a:p>
            <a:pPr marL="285750" indent="-285750">
              <a:buFont typeface="Arial" panose="020B0604020202020204" pitchFamily="34" charset="0"/>
              <a:buChar char="•"/>
            </a:pPr>
            <a:r>
              <a:rPr lang="en-US" sz="1400" dirty="0" smtClean="0">
                <a:solidFill>
                  <a:prstClr val="black"/>
                </a:solidFill>
              </a:rPr>
              <a:t>Blessings</a:t>
            </a:r>
          </a:p>
          <a:p>
            <a:pPr marL="285750" indent="-285750">
              <a:buFont typeface="Arial" panose="020B0604020202020204" pitchFamily="34" charset="0"/>
              <a:buChar char="•"/>
            </a:pPr>
            <a:r>
              <a:rPr lang="en-US" sz="1400" dirty="0" smtClean="0">
                <a:solidFill>
                  <a:prstClr val="black"/>
                </a:solidFill>
              </a:rPr>
              <a:t>Covenant</a:t>
            </a:r>
          </a:p>
          <a:p>
            <a:pPr lvl="1"/>
            <a:endParaRPr lang="en-US" sz="1600" dirty="0" smtClean="0">
              <a:solidFill>
                <a:prstClr val="black"/>
              </a:solidFill>
            </a:endParaRPr>
          </a:p>
          <a:p>
            <a:r>
              <a:rPr lang="en-US" sz="1600" dirty="0" smtClean="0">
                <a:solidFill>
                  <a:srgbClr val="FFFF00"/>
                </a:solidFill>
              </a:rPr>
              <a:t>Conclusion</a:t>
            </a:r>
          </a:p>
          <a:p>
            <a:endParaRPr lang="en-US" sz="1600" dirty="0" smtClean="0">
              <a:solidFill>
                <a:prstClr val="black"/>
              </a:solidFill>
            </a:endParaRPr>
          </a:p>
        </p:txBody>
      </p:sp>
    </p:spTree>
    <p:custDataLst>
      <p:tags r:id="rId1"/>
    </p:custDataLst>
    <p:extLst>
      <p:ext uri="{BB962C8B-B14F-4D97-AF65-F5344CB8AC3E}">
        <p14:creationId xmlns:p14="http://schemas.microsoft.com/office/powerpoint/2010/main" val="2048331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9lRZYkhRlDU/USx-uJHZJRI/AAAAAAAAG44/ympGwUNNHW4/s1600/vippasstothespiritworld.blogspot_com.jpg"/>
          <p:cNvPicPr>
            <a:picLocks noChangeAspect="1" noChangeArrowheads="1"/>
          </p:cNvPicPr>
          <p:nvPr/>
        </p:nvPicPr>
        <p:blipFill rotWithShape="1">
          <a:blip r:embed="rId3">
            <a:extLst>
              <a:ext uri="{28A0092B-C50C-407E-A947-70E740481C1C}">
                <a14:useLocalDpi xmlns:a14="http://schemas.microsoft.com/office/drawing/2010/main" val="0"/>
              </a:ext>
            </a:extLst>
          </a:blip>
          <a:srcRect t="5264"/>
          <a:stretch/>
        </p:blipFill>
        <p:spPr bwMode="auto">
          <a:xfrm>
            <a:off x="3128732" y="642594"/>
            <a:ext cx="8391885" cy="5511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9051" y="638754"/>
            <a:ext cx="2360140" cy="1569660"/>
          </a:xfrm>
          <a:prstGeom prst="rect">
            <a:avLst/>
          </a:prstGeom>
          <a:noFill/>
        </p:spPr>
        <p:txBody>
          <a:bodyPr wrap="square" rtlCol="0">
            <a:spAutoFit/>
          </a:bodyPr>
          <a:lstStyle/>
          <a:p>
            <a:pPr algn="r"/>
            <a:r>
              <a:rPr lang="en-US" sz="2000" dirty="0" smtClean="0">
                <a:solidFill>
                  <a:prstClr val="black"/>
                </a:solidFill>
              </a:rPr>
              <a:t>The Biblical View of the Extent of the Flood</a:t>
            </a:r>
          </a:p>
          <a:p>
            <a:endParaRPr lang="en-US" sz="800" dirty="0">
              <a:solidFill>
                <a:prstClr val="black"/>
              </a:solidFill>
            </a:endParaRPr>
          </a:p>
          <a:p>
            <a:pPr algn="r"/>
            <a:r>
              <a:rPr lang="en-US" sz="1600" dirty="0" smtClean="0">
                <a:solidFill>
                  <a:prstClr val="black"/>
                </a:solidFill>
              </a:rPr>
              <a:t>By Gerhard F. Hasel</a:t>
            </a:r>
          </a:p>
          <a:p>
            <a:pPr algn="r"/>
            <a:r>
              <a:rPr lang="en-US" sz="1200" dirty="0" smtClean="0">
                <a:solidFill>
                  <a:prstClr val="black"/>
                </a:solidFill>
              </a:rPr>
              <a:t>Origins 2(2): 77-95 (1975)</a:t>
            </a:r>
            <a:endParaRPr lang="en-US" sz="1200" dirty="0">
              <a:solidFill>
                <a:prstClr val="black"/>
              </a:solidFill>
            </a:endParaRPr>
          </a:p>
        </p:txBody>
      </p:sp>
      <p:sp>
        <p:nvSpPr>
          <p:cNvPr id="2" name="Rectangle 1"/>
          <p:cNvSpPr/>
          <p:nvPr/>
        </p:nvSpPr>
        <p:spPr>
          <a:xfrm>
            <a:off x="247135" y="247135"/>
            <a:ext cx="11701849" cy="63637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536" y="2399114"/>
            <a:ext cx="2012825" cy="2934729"/>
          </a:xfrm>
          <a:prstGeom prst="rect">
            <a:avLst/>
          </a:prstGeom>
        </p:spPr>
      </p:pic>
      <p:sp>
        <p:nvSpPr>
          <p:cNvPr id="7" name="TextBox 6"/>
          <p:cNvSpPr txBox="1"/>
          <p:nvPr/>
        </p:nvSpPr>
        <p:spPr>
          <a:xfrm>
            <a:off x="394138" y="5502157"/>
            <a:ext cx="2565053" cy="523220"/>
          </a:xfrm>
          <a:prstGeom prst="rect">
            <a:avLst/>
          </a:prstGeom>
          <a:noFill/>
        </p:spPr>
        <p:txBody>
          <a:bodyPr wrap="square" rtlCol="0">
            <a:spAutoFit/>
          </a:bodyPr>
          <a:lstStyle/>
          <a:p>
            <a:pPr algn="r"/>
            <a:r>
              <a:rPr lang="en-US" sz="1400" dirty="0" smtClean="0">
                <a:solidFill>
                  <a:prstClr val="black"/>
                </a:solidFill>
              </a:rPr>
              <a:t>Summary and Narration:</a:t>
            </a:r>
          </a:p>
          <a:p>
            <a:pPr algn="r"/>
            <a:r>
              <a:rPr lang="en-US" sz="1400" dirty="0" smtClean="0">
                <a:solidFill>
                  <a:prstClr val="black"/>
                </a:solidFill>
              </a:rPr>
              <a:t>Carol Raney</a:t>
            </a:r>
            <a:endParaRPr lang="en-US" sz="1400" dirty="0">
              <a:solidFill>
                <a:prstClr val="black"/>
              </a:solidFill>
            </a:endParaRPr>
          </a:p>
        </p:txBody>
      </p:sp>
    </p:spTree>
    <p:extLst>
      <p:ext uri="{BB962C8B-B14F-4D97-AF65-F5344CB8AC3E}">
        <p14:creationId xmlns:p14="http://schemas.microsoft.com/office/powerpoint/2010/main" val="550798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6352" y="3854237"/>
            <a:ext cx="3598747" cy="161914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6124" y="1931773"/>
            <a:ext cx="3598747" cy="1797773"/>
          </a:xfrm>
          <a:prstGeom prst="rect">
            <a:avLst/>
          </a:prstGeom>
        </p:spPr>
      </p:pic>
      <p:sp>
        <p:nvSpPr>
          <p:cNvPr id="2" name="Title 1"/>
          <p:cNvSpPr>
            <a:spLocks noGrp="1"/>
          </p:cNvSpPr>
          <p:nvPr>
            <p:ph type="title"/>
          </p:nvPr>
        </p:nvSpPr>
        <p:spPr>
          <a:xfrm>
            <a:off x="4017818" y="642594"/>
            <a:ext cx="7107382" cy="1371600"/>
          </a:xfrm>
        </p:spPr>
        <p:txBody>
          <a:bodyPr>
            <a:normAutofit fontScale="90000"/>
          </a:bodyPr>
          <a:lstStyle/>
          <a:p>
            <a:pPr algn="ctr"/>
            <a:r>
              <a:rPr lang="en-US" dirty="0" smtClean="0"/>
              <a:t>Two Conflicting Schools</a:t>
            </a:r>
            <a:br>
              <a:rPr lang="en-US" dirty="0" smtClean="0"/>
            </a:br>
            <a:r>
              <a:rPr lang="en-US" sz="2700" dirty="0" smtClean="0"/>
              <a:t>of Interpretation</a:t>
            </a:r>
            <a:endParaRPr lang="en-US" sz="27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solidFill>
                <a:prstClr val="black"/>
              </a:solidFill>
            </a:endParaRPr>
          </a:p>
          <a:p>
            <a:pPr algn="ctr"/>
            <a:r>
              <a:rPr lang="en-US" sz="1600" dirty="0" smtClean="0">
                <a:solidFill>
                  <a:prstClr val="black"/>
                </a:solidFill>
              </a:rPr>
              <a:t>Outline</a:t>
            </a:r>
          </a:p>
          <a:p>
            <a:pPr algn="r"/>
            <a:endParaRPr lang="en-US" sz="1600" dirty="0">
              <a:solidFill>
                <a:prstClr val="black"/>
              </a:solidFill>
            </a:endParaRPr>
          </a:p>
          <a:p>
            <a:r>
              <a:rPr lang="en-US" sz="1600" dirty="0">
                <a:solidFill>
                  <a:srgbClr val="FFFF00"/>
                </a:solidFill>
              </a:rPr>
              <a:t>The Issue</a:t>
            </a:r>
          </a:p>
          <a:p>
            <a:endParaRPr lang="en-US" sz="1600" dirty="0" smtClean="0">
              <a:solidFill>
                <a:prstClr val="black"/>
              </a:solidFill>
            </a:endParaRPr>
          </a:p>
          <a:p>
            <a:r>
              <a:rPr lang="en-US" sz="1600" dirty="0" smtClean="0">
                <a:solidFill>
                  <a:prstClr val="black"/>
                </a:solidFill>
              </a:rPr>
              <a:t>The Biblical Witness</a:t>
            </a:r>
          </a:p>
          <a:p>
            <a:endParaRPr lang="en-US" sz="1600" dirty="0">
              <a:solidFill>
                <a:prstClr val="black"/>
              </a:solidFill>
            </a:endParaRPr>
          </a:p>
          <a:p>
            <a:r>
              <a:rPr lang="en-US" sz="1600" dirty="0" smtClean="0">
                <a:solidFill>
                  <a:prstClr val="black"/>
                </a:solidFill>
              </a:rPr>
              <a:t>Terminology</a:t>
            </a:r>
          </a:p>
          <a:p>
            <a:pPr marL="285750" indent="-285750">
              <a:buFont typeface="Arial" panose="020B0604020202020204" pitchFamily="34" charset="0"/>
              <a:buChar char="•"/>
            </a:pPr>
            <a:r>
              <a:rPr lang="en-US" sz="1400" dirty="0" smtClean="0">
                <a:solidFill>
                  <a:prstClr val="black"/>
                </a:solidFill>
              </a:rPr>
              <a:t>Earth</a:t>
            </a:r>
          </a:p>
          <a:p>
            <a:pPr marL="285750" indent="-285750">
              <a:buFont typeface="Arial" panose="020B0604020202020204" pitchFamily="34" charset="0"/>
              <a:buChar char="•"/>
            </a:pPr>
            <a:r>
              <a:rPr lang="en-US" sz="1400" dirty="0" smtClean="0">
                <a:solidFill>
                  <a:prstClr val="black"/>
                </a:solidFill>
              </a:rPr>
              <a:t>The Face of all the Earth</a:t>
            </a:r>
          </a:p>
          <a:p>
            <a:pPr marL="285750" indent="-285750">
              <a:buFont typeface="Arial" panose="020B0604020202020204" pitchFamily="34" charset="0"/>
              <a:buChar char="•"/>
            </a:pPr>
            <a:r>
              <a:rPr lang="en-US" sz="1400" dirty="0" smtClean="0">
                <a:solidFill>
                  <a:prstClr val="black"/>
                </a:solidFill>
              </a:rPr>
              <a:t>Face of the Ground</a:t>
            </a:r>
          </a:p>
          <a:p>
            <a:pPr marL="285750" indent="-285750">
              <a:buFont typeface="Arial" panose="020B0604020202020204" pitchFamily="34" charset="0"/>
              <a:buChar char="•"/>
            </a:pPr>
            <a:r>
              <a:rPr lang="en-US" sz="1400" dirty="0" smtClean="0">
                <a:solidFill>
                  <a:prstClr val="black"/>
                </a:solidFill>
              </a:rPr>
              <a:t>All Flesh</a:t>
            </a:r>
          </a:p>
          <a:p>
            <a:pPr marL="285750" indent="-285750">
              <a:buFont typeface="Arial" panose="020B0604020202020204" pitchFamily="34" charset="0"/>
              <a:buChar char="•"/>
            </a:pPr>
            <a:r>
              <a:rPr lang="en-US" sz="1400" dirty="0" smtClean="0">
                <a:solidFill>
                  <a:prstClr val="black"/>
                </a:solidFill>
              </a:rPr>
              <a:t>Every Living Thing</a:t>
            </a:r>
          </a:p>
          <a:p>
            <a:pPr marL="285750" indent="-285750">
              <a:buFont typeface="Arial" panose="020B0604020202020204" pitchFamily="34" charset="0"/>
              <a:buChar char="•"/>
            </a:pPr>
            <a:r>
              <a:rPr lang="en-US" sz="1400" dirty="0" smtClean="0">
                <a:solidFill>
                  <a:prstClr val="black"/>
                </a:solidFill>
              </a:rPr>
              <a:t>Under the Whole Heaven</a:t>
            </a:r>
          </a:p>
          <a:p>
            <a:endParaRPr lang="en-US" sz="1600" dirty="0" smtClean="0">
              <a:solidFill>
                <a:prstClr val="black"/>
              </a:solidFill>
            </a:endParaRPr>
          </a:p>
          <a:p>
            <a:r>
              <a:rPr lang="en-US" sz="1600" dirty="0" smtClean="0">
                <a:solidFill>
                  <a:prstClr val="black"/>
                </a:solidFill>
              </a:rPr>
              <a:t>The Flood and the History of Beginnings</a:t>
            </a:r>
          </a:p>
          <a:p>
            <a:pPr marL="285750" indent="-285750">
              <a:buFont typeface="Arial" panose="020B0604020202020204" pitchFamily="34" charset="0"/>
              <a:buChar char="•"/>
            </a:pPr>
            <a:r>
              <a:rPr lang="en-US" sz="1400" dirty="0" smtClean="0">
                <a:solidFill>
                  <a:prstClr val="black"/>
                </a:solidFill>
              </a:rPr>
              <a:t>Genealogies </a:t>
            </a:r>
          </a:p>
          <a:p>
            <a:pPr marL="285750" indent="-285750">
              <a:buFont typeface="Arial" panose="020B0604020202020204" pitchFamily="34" charset="0"/>
              <a:buChar char="•"/>
            </a:pPr>
            <a:r>
              <a:rPr lang="en-US" sz="1400" dirty="0" smtClean="0">
                <a:solidFill>
                  <a:prstClr val="black"/>
                </a:solidFill>
              </a:rPr>
              <a:t>Blessings</a:t>
            </a:r>
          </a:p>
          <a:p>
            <a:pPr marL="285750" indent="-285750">
              <a:buFont typeface="Arial" panose="020B0604020202020204" pitchFamily="34" charset="0"/>
              <a:buChar char="•"/>
            </a:pPr>
            <a:r>
              <a:rPr lang="en-US" sz="1400" dirty="0" smtClean="0">
                <a:solidFill>
                  <a:prstClr val="black"/>
                </a:solidFill>
              </a:rPr>
              <a:t>Covenant</a:t>
            </a:r>
          </a:p>
          <a:p>
            <a:pPr lvl="1"/>
            <a:endParaRPr lang="en-US" sz="1600" dirty="0" smtClean="0">
              <a:solidFill>
                <a:prstClr val="black"/>
              </a:solidFill>
            </a:endParaRPr>
          </a:p>
          <a:p>
            <a:r>
              <a:rPr lang="en-US" sz="1600" dirty="0" smtClean="0">
                <a:solidFill>
                  <a:prstClr val="black"/>
                </a:solidFill>
              </a:rPr>
              <a:t>Conclusion</a:t>
            </a:r>
          </a:p>
          <a:p>
            <a:endParaRPr lang="en-US" sz="1600" dirty="0" smtClean="0">
              <a:solidFill>
                <a:prstClr val="black"/>
              </a:solidFill>
            </a:endParaRPr>
          </a:p>
        </p:txBody>
      </p:sp>
      <p:sp>
        <p:nvSpPr>
          <p:cNvPr id="9" name="Rectangle 8"/>
          <p:cNvSpPr/>
          <p:nvPr/>
        </p:nvSpPr>
        <p:spPr>
          <a:xfrm>
            <a:off x="4036813" y="5585765"/>
            <a:ext cx="3638058" cy="860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World-wide flood</a:t>
            </a:r>
            <a:endParaRPr lang="en-US" sz="2400" dirty="0"/>
          </a:p>
        </p:txBody>
      </p:sp>
      <p:sp>
        <p:nvSpPr>
          <p:cNvPr id="11" name="Rectangle 10"/>
          <p:cNvSpPr/>
          <p:nvPr/>
        </p:nvSpPr>
        <p:spPr>
          <a:xfrm>
            <a:off x="7946352" y="1954777"/>
            <a:ext cx="3627582" cy="178024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External Considerations:</a:t>
            </a:r>
          </a:p>
          <a:p>
            <a:pPr algn="ctr"/>
            <a:r>
              <a:rPr lang="en-US" dirty="0" smtClean="0"/>
              <a:t>“Geology has shown that no such universal Deluge has</a:t>
            </a:r>
          </a:p>
          <a:p>
            <a:pPr algn="ctr"/>
            <a:r>
              <a:rPr lang="en-US" dirty="0" smtClean="0"/>
              <a:t>ever occurred.”</a:t>
            </a:r>
          </a:p>
          <a:p>
            <a:pPr algn="ctr"/>
            <a:endParaRPr lang="en-US" dirty="0"/>
          </a:p>
        </p:txBody>
      </p:sp>
      <p:sp>
        <p:nvSpPr>
          <p:cNvPr id="12" name="TextBox 11"/>
          <p:cNvSpPr txBox="1"/>
          <p:nvPr/>
        </p:nvSpPr>
        <p:spPr>
          <a:xfrm>
            <a:off x="7956192" y="3852355"/>
            <a:ext cx="3676049" cy="467939"/>
          </a:xfrm>
          <a:prstGeom prst="rect">
            <a:avLst/>
          </a:prstGeom>
          <a:noFill/>
        </p:spPr>
        <p:txBody>
          <a:bodyPr wrap="square" rtlCol="0">
            <a:spAutoFit/>
          </a:bodyPr>
          <a:lstStyle/>
          <a:p>
            <a:pPr algn="ctr"/>
            <a:r>
              <a:rPr lang="en-US" sz="2400" dirty="0" smtClean="0">
                <a:solidFill>
                  <a:schemeClr val="bg1"/>
                </a:solidFill>
              </a:rPr>
              <a:t>Reinterpreted</a:t>
            </a:r>
            <a:endParaRPr lang="en-US" sz="2400" dirty="0">
              <a:solidFill>
                <a:schemeClr val="bg1"/>
              </a:solidFill>
            </a:endParaRPr>
          </a:p>
        </p:txBody>
      </p:sp>
      <p:sp>
        <p:nvSpPr>
          <p:cNvPr id="13" name="Rectangle 12"/>
          <p:cNvSpPr/>
          <p:nvPr/>
        </p:nvSpPr>
        <p:spPr>
          <a:xfrm>
            <a:off x="7951642" y="5573183"/>
            <a:ext cx="3638058" cy="8607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Local flood</a:t>
            </a:r>
            <a:endParaRPr lang="en-US" sz="2400" dirty="0"/>
          </a:p>
        </p:txBody>
      </p:sp>
      <p:sp>
        <p:nvSpPr>
          <p:cNvPr id="14" name="Rectangle 13"/>
          <p:cNvSpPr/>
          <p:nvPr/>
        </p:nvSpPr>
        <p:spPr>
          <a:xfrm>
            <a:off x="4017818" y="3844176"/>
            <a:ext cx="3627582" cy="162920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External Considerations:</a:t>
            </a:r>
          </a:p>
          <a:p>
            <a:pPr algn="ctr"/>
            <a:r>
              <a:rPr lang="en-US" dirty="0" smtClean="0"/>
              <a:t>Other interpretations sought</a:t>
            </a:r>
            <a:endParaRPr lang="en-US" sz="2200" dirty="0" smtClean="0">
              <a:solidFill>
                <a:schemeClr val="tx1"/>
              </a:solidFill>
            </a:endParaRPr>
          </a:p>
          <a:p>
            <a:pPr algn="ctr"/>
            <a:endParaRPr lang="en-US" dirty="0"/>
          </a:p>
        </p:txBody>
      </p:sp>
      <p:sp>
        <p:nvSpPr>
          <p:cNvPr id="17" name="TextBox 16"/>
          <p:cNvSpPr txBox="1"/>
          <p:nvPr/>
        </p:nvSpPr>
        <p:spPr>
          <a:xfrm>
            <a:off x="4017818" y="1954900"/>
            <a:ext cx="3676049" cy="467939"/>
          </a:xfrm>
          <a:prstGeom prst="rect">
            <a:avLst/>
          </a:prstGeom>
          <a:noFill/>
        </p:spPr>
        <p:txBody>
          <a:bodyPr wrap="square" rtlCol="0">
            <a:spAutoFit/>
          </a:bodyPr>
          <a:lstStyle/>
          <a:p>
            <a:pPr algn="ctr"/>
            <a:r>
              <a:rPr lang="en-US" sz="2400" dirty="0" smtClean="0">
                <a:solidFill>
                  <a:schemeClr val="bg1"/>
                </a:solidFill>
              </a:rPr>
              <a:t>Internal Considerations</a:t>
            </a:r>
            <a:endParaRPr lang="en-US" sz="2400" dirty="0">
              <a:solidFill>
                <a:schemeClr val="bg1"/>
              </a:solidFill>
            </a:endParaRPr>
          </a:p>
        </p:txBody>
      </p:sp>
    </p:spTree>
    <p:custDataLst>
      <p:tags r:id="rId1"/>
    </p:custDataLst>
    <p:extLst>
      <p:ext uri="{BB962C8B-B14F-4D97-AF65-F5344CB8AC3E}">
        <p14:creationId xmlns:p14="http://schemas.microsoft.com/office/powerpoint/2010/main" val="3029428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999"/>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500"/>
                                  </p:stCondLst>
                                  <p:childTnLst>
                                    <p:set>
                                      <p:cBhvr>
                                        <p:cTn id="28" dur="1" fill="hold">
                                          <p:stCondLst>
                                            <p:cond delay="9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3" grpId="0" animBg="1"/>
      <p:bldP spid="14" grpId="0" animBg="1"/>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470454" y="1273215"/>
            <a:ext cx="11451470" cy="5301205"/>
          </a:xfrm>
        </p:spPr>
        <p:txBody>
          <a:bodyPr>
            <a:normAutofit/>
          </a:bodyPr>
          <a:lstStyle/>
          <a:p>
            <a:pPr algn="l"/>
            <a:r>
              <a:rPr lang="en-US" dirty="0" smtClean="0">
                <a:solidFill>
                  <a:srgbClr val="FFFFFF"/>
                </a:solidFill>
              </a:rPr>
              <a:t>[1] Noah's Ark image </a:t>
            </a:r>
            <a:r>
              <a:rPr lang="en-US" dirty="0">
                <a:solidFill>
                  <a:srgbClr val="FFFFFF"/>
                </a:solidFill>
              </a:rPr>
              <a:t>12550737, </a:t>
            </a:r>
            <a:r>
              <a:rPr lang="en-US" dirty="0" err="1">
                <a:solidFill>
                  <a:srgbClr val="FFFFFF"/>
                </a:solidFill>
              </a:rPr>
              <a:t>jgroup</a:t>
            </a:r>
            <a:r>
              <a:rPr lang="en-US" dirty="0">
                <a:solidFill>
                  <a:srgbClr val="FFFFFF"/>
                </a:solidFill>
              </a:rPr>
              <a:t>, Getty Images (US), Inc. Subscription Agreement</a:t>
            </a:r>
            <a:endParaRPr lang="en-US" dirty="0"/>
          </a:p>
          <a:p>
            <a:pPr algn="l"/>
            <a:r>
              <a:rPr lang="en-US" dirty="0" smtClean="0"/>
              <a:t>[4] Bible, Vintage </a:t>
            </a:r>
            <a:r>
              <a:rPr lang="en-US" dirty="0"/>
              <a:t>old book 95272278, Sharon Bronte, Thinkstock, Thinkstock Image Subscription Agreement</a:t>
            </a:r>
          </a:p>
          <a:p>
            <a:pPr algn="l"/>
            <a:endParaRPr lang="en-US" dirty="0"/>
          </a:p>
          <a:p>
            <a:pPr algn="l"/>
            <a:endParaRPr lang="en-US" dirty="0" smtClean="0"/>
          </a:p>
        </p:txBody>
      </p:sp>
      <p:sp>
        <p:nvSpPr>
          <p:cNvPr id="3" name="Rectangle 2"/>
          <p:cNvSpPr/>
          <p:nvPr/>
        </p:nvSpPr>
        <p:spPr>
          <a:xfrm>
            <a:off x="5634849" y="599653"/>
            <a:ext cx="1122680" cy="369332"/>
          </a:xfrm>
          <a:prstGeom prst="rect">
            <a:avLst/>
          </a:prstGeom>
        </p:spPr>
        <p:txBody>
          <a:bodyPr wrap="none">
            <a:spAutoFit/>
          </a:bodyPr>
          <a:lstStyle/>
          <a:p>
            <a:r>
              <a:rPr lang="en-US" dirty="0" smtClean="0">
                <a:solidFill>
                  <a:srgbClr val="FFFFFF"/>
                </a:solidFill>
              </a:rPr>
              <a:t>Images </a:t>
            </a:r>
            <a:r>
              <a:rPr lang="en-US" dirty="0">
                <a:solidFill>
                  <a:srgbClr val="FFFFFF"/>
                </a:solidFill>
              </a:rPr>
              <a:t>By</a:t>
            </a:r>
          </a:p>
        </p:txBody>
      </p:sp>
    </p:spTree>
    <p:extLst>
      <p:ext uri="{BB962C8B-B14F-4D97-AF65-F5344CB8AC3E}">
        <p14:creationId xmlns:p14="http://schemas.microsoft.com/office/powerpoint/2010/main" val="2615368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endParaRPr lang="en-US" b="1" dirty="0" smtClean="0"/>
          </a:p>
          <a:p>
            <a:endParaRPr lang="en-US" b="1" dirty="0"/>
          </a:p>
          <a:p>
            <a:r>
              <a:rPr lang="en-US" b="1" dirty="0" smtClean="0"/>
              <a:t>Special Thanks</a:t>
            </a:r>
            <a:endParaRPr lang="en-US" b="1" dirty="0"/>
          </a:p>
          <a:p>
            <a:endParaRPr lang="en-US" b="1" dirty="0"/>
          </a:p>
          <a:p>
            <a:r>
              <a:rPr lang="en-US" sz="2800" dirty="0"/>
              <a:t>Foundation for Adventist Education</a:t>
            </a:r>
          </a:p>
          <a:p>
            <a:endParaRPr lang="en-US" dirty="0"/>
          </a:p>
        </p:txBody>
      </p:sp>
    </p:spTree>
    <p:extLst>
      <p:ext uri="{BB962C8B-B14F-4D97-AF65-F5344CB8AC3E}">
        <p14:creationId xmlns:p14="http://schemas.microsoft.com/office/powerpoint/2010/main" val="616919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1525655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1097835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3851680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1648102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1132826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3913" y="1092089"/>
            <a:ext cx="3495439" cy="2544656"/>
          </a:xfrm>
          <a:prstGeom prst="rect">
            <a:avLst/>
          </a:prstGeom>
        </p:spPr>
      </p:pic>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a:t>The Issue</a:t>
            </a:r>
          </a:p>
          <a:p>
            <a:endParaRPr lang="en-US" sz="1600" dirty="0" smtClean="0"/>
          </a:p>
          <a:p>
            <a:r>
              <a:rPr lang="en-US" sz="1600" dirty="0">
                <a:solidFill>
                  <a:srgbClr val="FFFF00"/>
                </a:solidFill>
              </a:rPr>
              <a:t>The Biblical Witness</a:t>
            </a:r>
          </a:p>
          <a:p>
            <a:endParaRPr lang="en-US" sz="1600" dirty="0"/>
          </a:p>
          <a:p>
            <a:r>
              <a:rPr lang="en-US" sz="1600" dirty="0" smtClean="0"/>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
        <p:nvSpPr>
          <p:cNvPr id="2" name="TextBox 1"/>
          <p:cNvSpPr txBox="1"/>
          <p:nvPr/>
        </p:nvSpPr>
        <p:spPr>
          <a:xfrm>
            <a:off x="4010526" y="4040131"/>
            <a:ext cx="7418174" cy="1938992"/>
          </a:xfrm>
          <a:prstGeom prst="rect">
            <a:avLst/>
          </a:prstGeom>
          <a:noFill/>
        </p:spPr>
        <p:txBody>
          <a:bodyPr wrap="square" rtlCol="0">
            <a:spAutoFit/>
          </a:bodyPr>
          <a:lstStyle/>
          <a:p>
            <a:r>
              <a:rPr lang="en-US" sz="2400" dirty="0" smtClean="0"/>
              <a:t>This investigation is carried out in order to determine </a:t>
            </a:r>
            <a:r>
              <a:rPr lang="en-US" sz="2400" b="1" dirty="0" smtClean="0"/>
              <a:t>on the basis of the witness of the Bible </a:t>
            </a:r>
            <a:r>
              <a:rPr lang="en-US" sz="2400" dirty="0" smtClean="0"/>
              <a:t>whether or not the flood is depicted as a world-wide catastrophe or whether it is of limited geographical extent.</a:t>
            </a:r>
            <a:endParaRPr lang="en-US" sz="2400" dirty="0"/>
          </a:p>
        </p:txBody>
      </p:sp>
      <p:pic>
        <p:nvPicPr>
          <p:cNvPr id="9" name="Picture 2" descr="http://1.bp.blogspot.com/-9lRZYkhRlDU/USx-uJHZJRI/AAAAAAAAG44/ympGwUNNHW4/s1600/vippasstothespiritworld.blogspot_com.jpg"/>
          <p:cNvPicPr>
            <a:picLocks noChangeAspect="1" noChangeArrowheads="1"/>
          </p:cNvPicPr>
          <p:nvPr/>
        </p:nvPicPr>
        <p:blipFill rotWithShape="1">
          <a:blip r:embed="rId5">
            <a:extLst>
              <a:ext uri="{28A0092B-C50C-407E-A947-70E740481C1C}">
                <a14:useLocalDpi xmlns:a14="http://schemas.microsoft.com/office/drawing/2010/main" val="0"/>
              </a:ext>
            </a:extLst>
          </a:blip>
          <a:srcRect t="5264"/>
          <a:stretch/>
        </p:blipFill>
        <p:spPr bwMode="auto">
          <a:xfrm>
            <a:off x="7516239" y="1092089"/>
            <a:ext cx="4048125" cy="25446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089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Two Kinds of Evidence</a:t>
            </a:r>
            <a:endParaRPr lang="en-US" dirty="0"/>
          </a:p>
        </p:txBody>
      </p:sp>
      <p:sp>
        <p:nvSpPr>
          <p:cNvPr id="3" name="Content Placeholder 2"/>
          <p:cNvSpPr>
            <a:spLocks noGrp="1"/>
          </p:cNvSpPr>
          <p:nvPr>
            <p:ph idx="1"/>
          </p:nvPr>
        </p:nvSpPr>
        <p:spPr>
          <a:xfrm>
            <a:off x="4077734" y="2103120"/>
            <a:ext cx="7442886" cy="4048674"/>
          </a:xfrm>
        </p:spPr>
        <p:txBody>
          <a:bodyPr>
            <a:normAutofit/>
          </a:bodyPr>
          <a:lstStyle/>
          <a:p>
            <a:r>
              <a:rPr lang="en-US" sz="3600" dirty="0" smtClean="0"/>
              <a:t>Terminology</a:t>
            </a:r>
          </a:p>
          <a:p>
            <a:endParaRPr lang="en-US" sz="3600" dirty="0" smtClean="0"/>
          </a:p>
          <a:p>
            <a:r>
              <a:rPr lang="en-US" sz="3600" dirty="0" smtClean="0"/>
              <a:t>The Flood and the History of Beginnings</a:t>
            </a:r>
            <a:endParaRPr lang="en-US" sz="36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a:solidFill>
                  <a:srgbClr val="FFFF00"/>
                </a:solidFill>
              </a:rPr>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extLst>
      <p:ext uri="{BB962C8B-B14F-4D97-AF65-F5344CB8AC3E}">
        <p14:creationId xmlns:p14="http://schemas.microsoft.com/office/powerpoint/2010/main" val="3241615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wipe(left)">
                                      <p:cBhvr>
                                        <p:cTn id="7" dur="500"/>
                                        <p:tgtEl>
                                          <p:spTgt spid="5">
                                            <p:txEl>
                                              <p:pRg st="7" end="7"/>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5" end="15"/>
                                            </p:txEl>
                                          </p:spTgt>
                                        </p:tgtEl>
                                        <p:attrNameLst>
                                          <p:attrName>style.visibility</p:attrName>
                                        </p:attrNameLst>
                                      </p:cBhvr>
                                      <p:to>
                                        <p:strVal val="visible"/>
                                      </p:to>
                                    </p:set>
                                    <p:animEffect transition="in" filter="wipe(left)">
                                      <p:cBhvr>
                                        <p:cTn id="10" dur="500"/>
                                        <p:tgtEl>
                                          <p:spTgt spid="5">
                                            <p:txEl>
                                              <p:pRg st="15" end="15"/>
                                            </p:txEl>
                                          </p:spTgt>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4" y="642594"/>
            <a:ext cx="7442885" cy="1371600"/>
          </a:xfrm>
        </p:spPr>
        <p:txBody>
          <a:bodyPr/>
          <a:lstStyle/>
          <a:p>
            <a:r>
              <a:rPr lang="en-US" dirty="0" smtClean="0"/>
              <a:t>“Earth” – </a:t>
            </a:r>
            <a:r>
              <a:rPr lang="en-US" i="1" dirty="0" err="1" smtClean="0"/>
              <a:t>eres</a:t>
            </a:r>
            <a:endParaRPr lang="en-US" i="1" dirty="0"/>
          </a:p>
        </p:txBody>
      </p:sp>
      <p:sp>
        <p:nvSpPr>
          <p:cNvPr id="3" name="Content Placeholder 2"/>
          <p:cNvSpPr>
            <a:spLocks noGrp="1"/>
          </p:cNvSpPr>
          <p:nvPr>
            <p:ph idx="1"/>
          </p:nvPr>
        </p:nvSpPr>
        <p:spPr>
          <a:xfrm>
            <a:off x="4077734" y="2103120"/>
            <a:ext cx="7442886" cy="4048674"/>
          </a:xfrm>
        </p:spPr>
        <p:txBody>
          <a:bodyPr>
            <a:noAutofit/>
          </a:bodyPr>
          <a:lstStyle/>
          <a:p>
            <a:pPr marL="0" indent="0">
              <a:buNone/>
            </a:pPr>
            <a:r>
              <a:rPr lang="en-US" sz="2000" dirty="0" smtClean="0"/>
              <a:t>Appears by itself or in phrases a total of </a:t>
            </a:r>
            <a:r>
              <a:rPr lang="en-US" sz="2000" b="1" dirty="0" smtClean="0"/>
              <a:t>46 times </a:t>
            </a:r>
          </a:p>
          <a:p>
            <a:pPr lvl="1"/>
            <a:r>
              <a:rPr lang="en-US" sz="1800" dirty="0" smtClean="0"/>
              <a:t>“God saw the </a:t>
            </a:r>
            <a:r>
              <a:rPr lang="en-US" sz="1800" b="1" dirty="0" smtClean="0"/>
              <a:t>earth</a:t>
            </a:r>
            <a:r>
              <a:rPr lang="en-US" sz="1800" dirty="0" smtClean="0"/>
              <a:t>” (Genesis 6:12)</a:t>
            </a:r>
          </a:p>
          <a:p>
            <a:pPr lvl="1"/>
            <a:r>
              <a:rPr lang="en-US" sz="1800" dirty="0" smtClean="0"/>
              <a:t>The “</a:t>
            </a:r>
            <a:r>
              <a:rPr lang="en-US" sz="1800" b="1" dirty="0" smtClean="0"/>
              <a:t>earth</a:t>
            </a:r>
            <a:r>
              <a:rPr lang="en-US" sz="1800" dirty="0" smtClean="0"/>
              <a:t> was corrupt in God’s sight” (6:11)</a:t>
            </a:r>
          </a:p>
          <a:p>
            <a:pPr lvl="1"/>
            <a:r>
              <a:rPr lang="en-US" sz="1800" dirty="0" smtClean="0"/>
              <a:t>The “</a:t>
            </a:r>
            <a:r>
              <a:rPr lang="en-US" sz="1800" b="1" dirty="0" smtClean="0"/>
              <a:t>earth</a:t>
            </a:r>
            <a:r>
              <a:rPr lang="en-US" sz="1800" dirty="0" smtClean="0"/>
              <a:t> was filled with violence” (6:11, 13)</a:t>
            </a:r>
          </a:p>
          <a:p>
            <a:pPr lvl="1"/>
            <a:r>
              <a:rPr lang="en-US" sz="1800" dirty="0" smtClean="0"/>
              <a:t>God decreed to “destroy them [all flesh] with the </a:t>
            </a:r>
            <a:r>
              <a:rPr lang="en-US" sz="1800" b="1" dirty="0" smtClean="0"/>
              <a:t>earth</a:t>
            </a:r>
            <a:r>
              <a:rPr lang="en-US" sz="1800" dirty="0" smtClean="0"/>
              <a:t>” (6:13) by bringing a flood of waters “upon the </a:t>
            </a:r>
            <a:r>
              <a:rPr lang="en-US" sz="1800" b="1" dirty="0" smtClean="0"/>
              <a:t>earth</a:t>
            </a:r>
            <a:r>
              <a:rPr lang="en-US" sz="1800" dirty="0" smtClean="0"/>
              <a:t>” (6:17)</a:t>
            </a:r>
          </a:p>
          <a:p>
            <a:pPr lvl="1"/>
            <a:r>
              <a:rPr lang="en-US" sz="1800" dirty="0" smtClean="0"/>
              <a:t>The aim of the flood is that “everything that is on earth shall die.” (6:17)</a:t>
            </a:r>
          </a:p>
          <a:p>
            <a:pPr lvl="1"/>
            <a:endParaRPr lang="en-US" sz="1800" dirty="0" smtClean="0"/>
          </a:p>
          <a:p>
            <a:r>
              <a:rPr lang="en-US" sz="2000" dirty="0" smtClean="0"/>
              <a:t>It is recognized that the term </a:t>
            </a:r>
            <a:r>
              <a:rPr lang="en-US" sz="2000" b="1" dirty="0" smtClean="0"/>
              <a:t>“earth” </a:t>
            </a:r>
            <a:r>
              <a:rPr lang="en-US" sz="2000" dirty="0" smtClean="0"/>
              <a:t>gives the flood narrative a universal outlook.</a:t>
            </a:r>
            <a:endParaRPr lang="en-US" sz="2000" dirty="0"/>
          </a:p>
        </p:txBody>
      </p:sp>
      <p:sp>
        <p:nvSpPr>
          <p:cNvPr id="5" name="TextBox 4"/>
          <p:cNvSpPr txBox="1"/>
          <p:nvPr/>
        </p:nvSpPr>
        <p:spPr>
          <a:xfrm>
            <a:off x="667263" y="642594"/>
            <a:ext cx="3039763" cy="5478423"/>
          </a:xfrm>
          <a:prstGeom prst="rect">
            <a:avLst/>
          </a:prstGeom>
          <a:solidFill>
            <a:schemeClr val="bg1">
              <a:lumMod val="65000"/>
            </a:schemeClr>
          </a:solidFill>
          <a:ln w="38100">
            <a:noFill/>
          </a:ln>
        </p:spPr>
        <p:txBody>
          <a:bodyPr wrap="square" rtlCol="0">
            <a:spAutoFit/>
          </a:bodyPr>
          <a:lstStyle/>
          <a:p>
            <a:pPr algn="ctr"/>
            <a:endParaRPr lang="en-US" sz="1600" dirty="0" smtClean="0"/>
          </a:p>
          <a:p>
            <a:pPr algn="ctr"/>
            <a:r>
              <a:rPr lang="en-US" sz="1600" dirty="0" smtClean="0"/>
              <a:t>Outline</a:t>
            </a:r>
          </a:p>
          <a:p>
            <a:pPr algn="r"/>
            <a:endParaRPr lang="en-US" sz="1600" dirty="0"/>
          </a:p>
          <a:p>
            <a:r>
              <a:rPr lang="en-US" sz="1600" dirty="0" smtClean="0"/>
              <a:t>The Issue</a:t>
            </a:r>
          </a:p>
          <a:p>
            <a:endParaRPr lang="en-US" sz="1600" dirty="0" smtClean="0"/>
          </a:p>
          <a:p>
            <a:r>
              <a:rPr lang="en-US" sz="1600" dirty="0" smtClean="0"/>
              <a:t>The Biblical Witness</a:t>
            </a:r>
          </a:p>
          <a:p>
            <a:endParaRPr lang="en-US" sz="1600" dirty="0"/>
          </a:p>
          <a:p>
            <a:r>
              <a:rPr lang="en-US" sz="1600" dirty="0">
                <a:solidFill>
                  <a:srgbClr val="FFFF00"/>
                </a:solidFill>
              </a:rPr>
              <a:t>Terminology</a:t>
            </a:r>
          </a:p>
          <a:p>
            <a:pPr marL="285750" indent="-285750">
              <a:buFont typeface="Arial" panose="020B0604020202020204" pitchFamily="34" charset="0"/>
              <a:buChar char="•"/>
            </a:pPr>
            <a:r>
              <a:rPr lang="en-US" sz="1400" dirty="0" smtClean="0">
                <a:solidFill>
                  <a:srgbClr val="FFFF00"/>
                </a:solidFill>
              </a:rPr>
              <a:t>Earth</a:t>
            </a:r>
          </a:p>
          <a:p>
            <a:pPr marL="285750" indent="-285750">
              <a:buFont typeface="Arial" panose="020B0604020202020204" pitchFamily="34" charset="0"/>
              <a:buChar char="•"/>
            </a:pPr>
            <a:r>
              <a:rPr lang="en-US" sz="1400" dirty="0" smtClean="0"/>
              <a:t>The Face of all the Earth</a:t>
            </a:r>
          </a:p>
          <a:p>
            <a:pPr marL="285750" indent="-285750">
              <a:buFont typeface="Arial" panose="020B0604020202020204" pitchFamily="34" charset="0"/>
              <a:buChar char="•"/>
            </a:pPr>
            <a:r>
              <a:rPr lang="en-US" sz="1400" dirty="0" smtClean="0"/>
              <a:t>Face of the Ground</a:t>
            </a:r>
          </a:p>
          <a:p>
            <a:pPr marL="285750" indent="-285750">
              <a:buFont typeface="Arial" panose="020B0604020202020204" pitchFamily="34" charset="0"/>
              <a:buChar char="•"/>
            </a:pPr>
            <a:r>
              <a:rPr lang="en-US" sz="1400" dirty="0" smtClean="0"/>
              <a:t>All Flesh</a:t>
            </a:r>
          </a:p>
          <a:p>
            <a:pPr marL="285750" indent="-285750">
              <a:buFont typeface="Arial" panose="020B0604020202020204" pitchFamily="34" charset="0"/>
              <a:buChar char="•"/>
            </a:pPr>
            <a:r>
              <a:rPr lang="en-US" sz="1400" dirty="0" smtClean="0"/>
              <a:t>Every Living Thing</a:t>
            </a:r>
          </a:p>
          <a:p>
            <a:pPr marL="285750" indent="-285750">
              <a:buFont typeface="Arial" panose="020B0604020202020204" pitchFamily="34" charset="0"/>
              <a:buChar char="•"/>
            </a:pPr>
            <a:r>
              <a:rPr lang="en-US" sz="1400" dirty="0" smtClean="0"/>
              <a:t>Under the Whole Heaven</a:t>
            </a:r>
          </a:p>
          <a:p>
            <a:endParaRPr lang="en-US" sz="1600" dirty="0" smtClean="0"/>
          </a:p>
          <a:p>
            <a:r>
              <a:rPr lang="en-US" sz="1600" dirty="0" smtClean="0"/>
              <a:t>The Flood and the History of Beginnings</a:t>
            </a:r>
          </a:p>
          <a:p>
            <a:pPr marL="285750" indent="-285750">
              <a:buFont typeface="Arial" panose="020B0604020202020204" pitchFamily="34" charset="0"/>
              <a:buChar char="•"/>
            </a:pPr>
            <a:r>
              <a:rPr lang="en-US" sz="1400" dirty="0" smtClean="0"/>
              <a:t>Genealogies </a:t>
            </a:r>
          </a:p>
          <a:p>
            <a:pPr marL="285750" indent="-285750">
              <a:buFont typeface="Arial" panose="020B0604020202020204" pitchFamily="34" charset="0"/>
              <a:buChar char="•"/>
            </a:pPr>
            <a:r>
              <a:rPr lang="en-US" sz="1400" dirty="0" smtClean="0"/>
              <a:t>Blessings</a:t>
            </a:r>
          </a:p>
          <a:p>
            <a:pPr marL="285750" indent="-285750">
              <a:buFont typeface="Arial" panose="020B0604020202020204" pitchFamily="34" charset="0"/>
              <a:buChar char="•"/>
            </a:pPr>
            <a:r>
              <a:rPr lang="en-US" sz="1400" dirty="0" smtClean="0"/>
              <a:t>Covenant</a:t>
            </a:r>
          </a:p>
          <a:p>
            <a:pPr lvl="1"/>
            <a:endParaRPr lang="en-US" sz="1600" dirty="0" smtClean="0"/>
          </a:p>
          <a:p>
            <a:r>
              <a:rPr lang="en-US" sz="1600" dirty="0" smtClean="0"/>
              <a:t>Conclusion</a:t>
            </a:r>
          </a:p>
          <a:p>
            <a:endParaRPr lang="en-US" sz="1600" dirty="0" smtClean="0"/>
          </a:p>
        </p:txBody>
      </p:sp>
    </p:spTree>
    <p:custDataLst>
      <p:tags r:id="rId1"/>
    </p:custDataLst>
    <p:extLst>
      <p:ext uri="{BB962C8B-B14F-4D97-AF65-F5344CB8AC3E}">
        <p14:creationId xmlns:p14="http://schemas.microsoft.com/office/powerpoint/2010/main" val="2675437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up)">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4|9.3|6.3|5"/>
</p:tagLst>
</file>

<file path=ppt/tags/tag10.xml><?xml version="1.0" encoding="utf-8"?>
<p:tagLst xmlns:a="http://schemas.openxmlformats.org/drawingml/2006/main" xmlns:r="http://schemas.openxmlformats.org/officeDocument/2006/relationships" xmlns:p="http://schemas.openxmlformats.org/presentationml/2006/main">
  <p:tag name="TIMING" val="|4.3"/>
</p:tagLst>
</file>

<file path=ppt/tags/tag11.xml><?xml version="1.0" encoding="utf-8"?>
<p:tagLst xmlns:a="http://schemas.openxmlformats.org/drawingml/2006/main" xmlns:r="http://schemas.openxmlformats.org/officeDocument/2006/relationships" xmlns:p="http://schemas.openxmlformats.org/presentationml/2006/main">
  <p:tag name="TIMING" val="|3.5"/>
</p:tagLst>
</file>

<file path=ppt/tags/tag12.xml><?xml version="1.0" encoding="utf-8"?>
<p:tagLst xmlns:a="http://schemas.openxmlformats.org/drawingml/2006/main" xmlns:r="http://schemas.openxmlformats.org/officeDocument/2006/relationships" xmlns:p="http://schemas.openxmlformats.org/presentationml/2006/main">
  <p:tag name="TIMING" val="|4.6|14.3"/>
</p:tagLst>
</file>

<file path=ppt/tags/tag13.xml><?xml version="1.0" encoding="utf-8"?>
<p:tagLst xmlns:a="http://schemas.openxmlformats.org/drawingml/2006/main" xmlns:r="http://schemas.openxmlformats.org/officeDocument/2006/relationships" xmlns:p="http://schemas.openxmlformats.org/presentationml/2006/main">
  <p:tag name="TIMING" val="|5.6"/>
</p:tagLst>
</file>

<file path=ppt/tags/tag14.xml><?xml version="1.0" encoding="utf-8"?>
<p:tagLst xmlns:a="http://schemas.openxmlformats.org/drawingml/2006/main" xmlns:r="http://schemas.openxmlformats.org/officeDocument/2006/relationships" xmlns:p="http://schemas.openxmlformats.org/presentationml/2006/main">
  <p:tag name="TIMING" val="|12.2|3.1|10.8"/>
</p:tagLst>
</file>

<file path=ppt/tags/tag15.xml><?xml version="1.0" encoding="utf-8"?>
<p:tagLst xmlns:a="http://schemas.openxmlformats.org/drawingml/2006/main" xmlns:r="http://schemas.openxmlformats.org/officeDocument/2006/relationships" xmlns:p="http://schemas.openxmlformats.org/presentationml/2006/main">
  <p:tag name="TIMING" val="|5.1|10.2"/>
</p:tagLst>
</file>

<file path=ppt/tags/tag16.xml><?xml version="1.0" encoding="utf-8"?>
<p:tagLst xmlns:a="http://schemas.openxmlformats.org/drawingml/2006/main" xmlns:r="http://schemas.openxmlformats.org/officeDocument/2006/relationships" xmlns:p="http://schemas.openxmlformats.org/presentationml/2006/main">
  <p:tag name="TIMING" val="|4.3|15.3"/>
</p:tagLst>
</file>

<file path=ppt/tags/tag17.xml><?xml version="1.0" encoding="utf-8"?>
<p:tagLst xmlns:a="http://schemas.openxmlformats.org/drawingml/2006/main" xmlns:r="http://schemas.openxmlformats.org/officeDocument/2006/relationships" xmlns:p="http://schemas.openxmlformats.org/presentationml/2006/main">
  <p:tag name="TIMING" val="|5"/>
</p:tagLst>
</file>

<file path=ppt/tags/tag18.xml><?xml version="1.0" encoding="utf-8"?>
<p:tagLst xmlns:a="http://schemas.openxmlformats.org/drawingml/2006/main" xmlns:r="http://schemas.openxmlformats.org/officeDocument/2006/relationships" xmlns:p="http://schemas.openxmlformats.org/presentationml/2006/main">
  <p:tag name="TIMING" val="|10.6|6.5"/>
</p:tagLst>
</file>

<file path=ppt/tags/tag19.xml><?xml version="1.0" encoding="utf-8"?>
<p:tagLst xmlns:a="http://schemas.openxmlformats.org/drawingml/2006/main" xmlns:r="http://schemas.openxmlformats.org/officeDocument/2006/relationships" xmlns:p="http://schemas.openxmlformats.org/presentationml/2006/main">
  <p:tag name="TIMING" val="|10.7|6.8"/>
</p:tagLst>
</file>

<file path=ppt/tags/tag2.xml><?xml version="1.0" encoding="utf-8"?>
<p:tagLst xmlns:a="http://schemas.openxmlformats.org/drawingml/2006/main" xmlns:r="http://schemas.openxmlformats.org/officeDocument/2006/relationships" xmlns:p="http://schemas.openxmlformats.org/presentationml/2006/main">
  <p:tag name="TIMING" val="|7.2|7"/>
</p:tagLst>
</file>

<file path=ppt/tags/tag20.xml><?xml version="1.0" encoding="utf-8"?>
<p:tagLst xmlns:a="http://schemas.openxmlformats.org/drawingml/2006/main" xmlns:r="http://schemas.openxmlformats.org/officeDocument/2006/relationships" xmlns:p="http://schemas.openxmlformats.org/presentationml/2006/main">
  <p:tag name="TIMING" val="|11|7.2"/>
</p:tagLst>
</file>

<file path=ppt/tags/tag21.xml><?xml version="1.0" encoding="utf-8"?>
<p:tagLst xmlns:a="http://schemas.openxmlformats.org/drawingml/2006/main" xmlns:r="http://schemas.openxmlformats.org/officeDocument/2006/relationships" xmlns:p="http://schemas.openxmlformats.org/presentationml/2006/main">
  <p:tag name="TIMING" val="|5.9|5.4|4.2|10.5"/>
</p:tagLst>
</file>

<file path=ppt/tags/tag22.xml><?xml version="1.0" encoding="utf-8"?>
<p:tagLst xmlns:a="http://schemas.openxmlformats.org/drawingml/2006/main" xmlns:r="http://schemas.openxmlformats.org/officeDocument/2006/relationships" xmlns:p="http://schemas.openxmlformats.org/presentationml/2006/main">
  <p:tag name="TIMING" val="|6.6"/>
</p:tagLst>
</file>

<file path=ppt/tags/tag23.xml><?xml version="1.0" encoding="utf-8"?>
<p:tagLst xmlns:a="http://schemas.openxmlformats.org/drawingml/2006/main" xmlns:r="http://schemas.openxmlformats.org/officeDocument/2006/relationships" xmlns:p="http://schemas.openxmlformats.org/presentationml/2006/main">
  <p:tag name="TIMING" val="|7.5|2.8|2.7"/>
</p:tagLst>
</file>

<file path=ppt/tags/tag24.xml><?xml version="1.0" encoding="utf-8"?>
<p:tagLst xmlns:a="http://schemas.openxmlformats.org/drawingml/2006/main" xmlns:r="http://schemas.openxmlformats.org/officeDocument/2006/relationships" xmlns:p="http://schemas.openxmlformats.org/presentationml/2006/main">
  <p:tag name="TIMING" val="|7.4"/>
</p:tagLst>
</file>

<file path=ppt/tags/tag25.xml><?xml version="1.0" encoding="utf-8"?>
<p:tagLst xmlns:a="http://schemas.openxmlformats.org/drawingml/2006/main" xmlns:r="http://schemas.openxmlformats.org/officeDocument/2006/relationships" xmlns:p="http://schemas.openxmlformats.org/presentationml/2006/main">
  <p:tag name="TIMING" val="|5.7|7.4"/>
</p:tagLst>
</file>

<file path=ppt/tags/tag26.xml><?xml version="1.0" encoding="utf-8"?>
<p:tagLst xmlns:a="http://schemas.openxmlformats.org/drawingml/2006/main" xmlns:r="http://schemas.openxmlformats.org/officeDocument/2006/relationships" xmlns:p="http://schemas.openxmlformats.org/presentationml/2006/main">
  <p:tag name="TIMING" val="|5.8|5.6"/>
</p:tagLst>
</file>

<file path=ppt/tags/tag27.xml><?xml version="1.0" encoding="utf-8"?>
<p:tagLst xmlns:a="http://schemas.openxmlformats.org/drawingml/2006/main" xmlns:r="http://schemas.openxmlformats.org/officeDocument/2006/relationships" xmlns:p="http://schemas.openxmlformats.org/presentationml/2006/main">
  <p:tag name="TIMING" val="|3.2|4.5|2.6|4.5|2.9|2.8|1.4"/>
</p:tagLst>
</file>

<file path=ppt/tags/tag28.xml><?xml version="1.0" encoding="utf-8"?>
<p:tagLst xmlns:a="http://schemas.openxmlformats.org/drawingml/2006/main" xmlns:r="http://schemas.openxmlformats.org/officeDocument/2006/relationships" xmlns:p="http://schemas.openxmlformats.org/presentationml/2006/main">
  <p:tag name="TIMING" val="|8.1|3.9"/>
</p:tagLst>
</file>

<file path=ppt/tags/tag29.xml><?xml version="1.0" encoding="utf-8"?>
<p:tagLst xmlns:a="http://schemas.openxmlformats.org/drawingml/2006/main" xmlns:r="http://schemas.openxmlformats.org/officeDocument/2006/relationships" xmlns:p="http://schemas.openxmlformats.org/presentationml/2006/main">
  <p:tag name="TIMING" val="|3.6|10.2"/>
</p:tagLst>
</file>

<file path=ppt/tags/tag3.xml><?xml version="1.0" encoding="utf-8"?>
<p:tagLst xmlns:a="http://schemas.openxmlformats.org/drawingml/2006/main" xmlns:r="http://schemas.openxmlformats.org/officeDocument/2006/relationships" xmlns:p="http://schemas.openxmlformats.org/presentationml/2006/main">
  <p:tag name="TIMING" val="|21.7"/>
</p:tagLst>
</file>

<file path=ppt/tags/tag30.xml><?xml version="1.0" encoding="utf-8"?>
<p:tagLst xmlns:a="http://schemas.openxmlformats.org/drawingml/2006/main" xmlns:r="http://schemas.openxmlformats.org/officeDocument/2006/relationships" xmlns:p="http://schemas.openxmlformats.org/presentationml/2006/main">
  <p:tag name="TIMING" val="|11.3|3.4"/>
</p:tagLst>
</file>

<file path=ppt/tags/tag31.xml><?xml version="1.0" encoding="utf-8"?>
<p:tagLst xmlns:a="http://schemas.openxmlformats.org/drawingml/2006/main" xmlns:r="http://schemas.openxmlformats.org/officeDocument/2006/relationships" xmlns:p="http://schemas.openxmlformats.org/presentationml/2006/main">
  <p:tag name="TIMING" val="|6.4"/>
</p:tagLst>
</file>

<file path=ppt/tags/tag32.xml><?xml version="1.0" encoding="utf-8"?>
<p:tagLst xmlns:a="http://schemas.openxmlformats.org/drawingml/2006/main" xmlns:r="http://schemas.openxmlformats.org/officeDocument/2006/relationships" xmlns:p="http://schemas.openxmlformats.org/presentationml/2006/main">
  <p:tag name="TIMING" val="|5.5"/>
</p:tagLst>
</file>

<file path=ppt/tags/tag33.xml><?xml version="1.0" encoding="utf-8"?>
<p:tagLst xmlns:a="http://schemas.openxmlformats.org/drawingml/2006/main" xmlns:r="http://schemas.openxmlformats.org/officeDocument/2006/relationships" xmlns:p="http://schemas.openxmlformats.org/presentationml/2006/main">
  <p:tag name="TIMING" val="|5.5"/>
</p:tagLst>
</file>

<file path=ppt/tags/tag34.xml><?xml version="1.0" encoding="utf-8"?>
<p:tagLst xmlns:a="http://schemas.openxmlformats.org/drawingml/2006/main" xmlns:r="http://schemas.openxmlformats.org/officeDocument/2006/relationships" xmlns:p="http://schemas.openxmlformats.org/presentationml/2006/main">
  <p:tag name="TIMING" val="|8.8"/>
</p:tagLst>
</file>

<file path=ppt/tags/tag35.xml><?xml version="1.0" encoding="utf-8"?>
<p:tagLst xmlns:a="http://schemas.openxmlformats.org/drawingml/2006/main" xmlns:r="http://schemas.openxmlformats.org/officeDocument/2006/relationships" xmlns:p="http://schemas.openxmlformats.org/presentationml/2006/main">
  <p:tag name="TIMING" val="|5.7"/>
</p:tagLst>
</file>

<file path=ppt/tags/tag36.xml><?xml version="1.0" encoding="utf-8"?>
<p:tagLst xmlns:a="http://schemas.openxmlformats.org/drawingml/2006/main" xmlns:r="http://schemas.openxmlformats.org/officeDocument/2006/relationships" xmlns:p="http://schemas.openxmlformats.org/presentationml/2006/main">
  <p:tag name="TIMING" val="|8.3|3.5|7.9|4.3|8"/>
</p:tagLst>
</file>

<file path=ppt/tags/tag37.xml><?xml version="1.0" encoding="utf-8"?>
<p:tagLst xmlns:a="http://schemas.openxmlformats.org/drawingml/2006/main" xmlns:r="http://schemas.openxmlformats.org/officeDocument/2006/relationships" xmlns:p="http://schemas.openxmlformats.org/presentationml/2006/main">
  <p:tag name="TIMING" val="|5.1|8.2|9.4"/>
</p:tagLst>
</file>

<file path=ppt/tags/tag38.xml><?xml version="1.0" encoding="utf-8"?>
<p:tagLst xmlns:a="http://schemas.openxmlformats.org/drawingml/2006/main" xmlns:r="http://schemas.openxmlformats.org/officeDocument/2006/relationships" xmlns:p="http://schemas.openxmlformats.org/presentationml/2006/main">
  <p:tag name="TIMING" val="|9.5|2.6"/>
</p:tagLst>
</file>

<file path=ppt/tags/tag39.xml><?xml version="1.0" encoding="utf-8"?>
<p:tagLst xmlns:a="http://schemas.openxmlformats.org/drawingml/2006/main" xmlns:r="http://schemas.openxmlformats.org/officeDocument/2006/relationships" xmlns:p="http://schemas.openxmlformats.org/presentationml/2006/main">
  <p:tag name="TIMING" val="|7.4"/>
</p:tagLst>
</file>

<file path=ppt/tags/tag4.xml><?xml version="1.0" encoding="utf-8"?>
<p:tagLst xmlns:a="http://schemas.openxmlformats.org/drawingml/2006/main" xmlns:r="http://schemas.openxmlformats.org/officeDocument/2006/relationships" xmlns:p="http://schemas.openxmlformats.org/presentationml/2006/main">
  <p:tag name="TIMING" val="|4.8|12.9|5.8|18.3"/>
</p:tagLst>
</file>

<file path=ppt/tags/tag40.xml><?xml version="1.0" encoding="utf-8"?>
<p:tagLst xmlns:a="http://schemas.openxmlformats.org/drawingml/2006/main" xmlns:r="http://schemas.openxmlformats.org/officeDocument/2006/relationships" xmlns:p="http://schemas.openxmlformats.org/presentationml/2006/main">
  <p:tag name="TIMING" val="|8.6|6.5|3.9|6.6|10.7"/>
</p:tagLst>
</file>

<file path=ppt/tags/tag41.xml><?xml version="1.0" encoding="utf-8"?>
<p:tagLst xmlns:a="http://schemas.openxmlformats.org/drawingml/2006/main" xmlns:r="http://schemas.openxmlformats.org/officeDocument/2006/relationships" xmlns:p="http://schemas.openxmlformats.org/presentationml/2006/main">
  <p:tag name="TIMING" val="|11.9|11|5.4|7.4"/>
</p:tagLst>
</file>

<file path=ppt/tags/tag42.xml><?xml version="1.0" encoding="utf-8"?>
<p:tagLst xmlns:a="http://schemas.openxmlformats.org/drawingml/2006/main" xmlns:r="http://schemas.openxmlformats.org/officeDocument/2006/relationships" xmlns:p="http://schemas.openxmlformats.org/presentationml/2006/main">
  <p:tag name="TIMING" val="|10.4|3.2|3.7|5.8|9.2"/>
</p:tagLst>
</file>

<file path=ppt/tags/tag43.xml><?xml version="1.0" encoding="utf-8"?>
<p:tagLst xmlns:a="http://schemas.openxmlformats.org/drawingml/2006/main" xmlns:r="http://schemas.openxmlformats.org/officeDocument/2006/relationships" xmlns:p="http://schemas.openxmlformats.org/presentationml/2006/main">
  <p:tag name="TIMING" val="|9.7|10"/>
</p:tagLst>
</file>

<file path=ppt/tags/tag44.xml><?xml version="1.0" encoding="utf-8"?>
<p:tagLst xmlns:a="http://schemas.openxmlformats.org/drawingml/2006/main" xmlns:r="http://schemas.openxmlformats.org/officeDocument/2006/relationships" xmlns:p="http://schemas.openxmlformats.org/presentationml/2006/main">
  <p:tag name="TIMING" val="|8.5|4.2"/>
</p:tagLst>
</file>

<file path=ppt/tags/tag45.xml><?xml version="1.0" encoding="utf-8"?>
<p:tagLst xmlns:a="http://schemas.openxmlformats.org/drawingml/2006/main" xmlns:r="http://schemas.openxmlformats.org/officeDocument/2006/relationships" xmlns:p="http://schemas.openxmlformats.org/presentationml/2006/main">
  <p:tag name="TIMING" val="|13.5"/>
</p:tagLst>
</file>

<file path=ppt/tags/tag46.xml><?xml version="1.0" encoding="utf-8"?>
<p:tagLst xmlns:a="http://schemas.openxmlformats.org/drawingml/2006/main" xmlns:r="http://schemas.openxmlformats.org/officeDocument/2006/relationships" xmlns:p="http://schemas.openxmlformats.org/presentationml/2006/main">
  <p:tag name="TIMING" val="|14.2"/>
</p:tagLst>
</file>

<file path=ppt/tags/tag5.xml><?xml version="1.0" encoding="utf-8"?>
<p:tagLst xmlns:a="http://schemas.openxmlformats.org/drawingml/2006/main" xmlns:r="http://schemas.openxmlformats.org/officeDocument/2006/relationships" xmlns:p="http://schemas.openxmlformats.org/presentationml/2006/main">
  <p:tag name="TIMING" val="|6.2|3.2|3.1|3"/>
</p:tagLst>
</file>

<file path=ppt/tags/tag6.xml><?xml version="1.0" encoding="utf-8"?>
<p:tagLst xmlns:a="http://schemas.openxmlformats.org/drawingml/2006/main" xmlns:r="http://schemas.openxmlformats.org/officeDocument/2006/relationships" xmlns:p="http://schemas.openxmlformats.org/presentationml/2006/main">
  <p:tag name="TIMING" val="|13"/>
</p:tagLst>
</file>

<file path=ppt/tags/tag7.xml><?xml version="1.0" encoding="utf-8"?>
<p:tagLst xmlns:a="http://schemas.openxmlformats.org/drawingml/2006/main" xmlns:r="http://schemas.openxmlformats.org/officeDocument/2006/relationships" xmlns:p="http://schemas.openxmlformats.org/presentationml/2006/main">
  <p:tag name="TIMING" val="|7.6"/>
</p:tagLst>
</file>

<file path=ppt/tags/tag8.xml><?xml version="1.0" encoding="utf-8"?>
<p:tagLst xmlns:a="http://schemas.openxmlformats.org/drawingml/2006/main" xmlns:r="http://schemas.openxmlformats.org/officeDocument/2006/relationships" xmlns:p="http://schemas.openxmlformats.org/presentationml/2006/main">
  <p:tag name="TIMING" val="|10.8|4.4|14.4|3.7"/>
</p:tagLst>
</file>

<file path=ppt/tags/tag9.xml><?xml version="1.0" encoding="utf-8"?>
<p:tagLst xmlns:a="http://schemas.openxmlformats.org/drawingml/2006/main" xmlns:r="http://schemas.openxmlformats.org/officeDocument/2006/relationships" xmlns:p="http://schemas.openxmlformats.org/presentationml/2006/main">
  <p:tag name="TIMING" val="|11.2|8.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4965</TotalTime>
  <Words>8991</Words>
  <Application>Microsoft Office PowerPoint</Application>
  <PresentationFormat>Widescreen</PresentationFormat>
  <Paragraphs>1748</Paragraphs>
  <Slides>66</Slides>
  <Notes>63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66</vt:i4>
      </vt:variant>
    </vt:vector>
  </HeadingPairs>
  <TitlesOfParts>
    <vt:vector size="74" baseType="lpstr">
      <vt:lpstr>Arial</vt:lpstr>
      <vt:lpstr>Calibri</vt:lpstr>
      <vt:lpstr>Century Gothic</vt:lpstr>
      <vt:lpstr>Garamond</vt:lpstr>
      <vt:lpstr>Tahoma</vt:lpstr>
      <vt:lpstr>Tunga</vt:lpstr>
      <vt:lpstr>Savon</vt:lpstr>
      <vt:lpstr>BlackTie</vt:lpstr>
      <vt:lpstr>PowerPoint Presentation</vt:lpstr>
      <vt:lpstr>Introduction</vt:lpstr>
      <vt:lpstr>Two Conflicting Interpretations</vt:lpstr>
      <vt:lpstr>What the Bible Describes:</vt:lpstr>
      <vt:lpstr>Two Conflicting Schools of Interpretation</vt:lpstr>
      <vt:lpstr>Two Conflicting Schools of Interpretation</vt:lpstr>
      <vt:lpstr>PowerPoint Presentation</vt:lpstr>
      <vt:lpstr>Two Kinds of Evidence</vt:lpstr>
      <vt:lpstr>“Earth” – eres</vt:lpstr>
      <vt:lpstr>Challenge from Supporters of Local Flood Theory</vt:lpstr>
      <vt:lpstr>Determined by Context</vt:lpstr>
      <vt:lpstr>Determined by Context</vt:lpstr>
      <vt:lpstr>Determined by Context</vt:lpstr>
      <vt:lpstr>Determined by Context</vt:lpstr>
      <vt:lpstr>Determined by Context</vt:lpstr>
      <vt:lpstr>Determined by Context</vt:lpstr>
      <vt:lpstr>“The face of all the earth”</vt:lpstr>
      <vt:lpstr>“The face of all the earth”</vt:lpstr>
      <vt:lpstr>“The face of all the earth”</vt:lpstr>
      <vt:lpstr>Creation Connection</vt:lpstr>
      <vt:lpstr>Creation Context</vt:lpstr>
      <vt:lpstr>Creation Context</vt:lpstr>
      <vt:lpstr>“The face of all the earth”</vt:lpstr>
      <vt:lpstr>“The face of all the earth”</vt:lpstr>
      <vt:lpstr>Universal</vt:lpstr>
      <vt:lpstr>(parenthetical note)</vt:lpstr>
      <vt:lpstr>Question from Supporters of Local Flood Theory</vt:lpstr>
      <vt:lpstr>“Face of the ground”</vt:lpstr>
      <vt:lpstr>“Face of the ground”</vt:lpstr>
      <vt:lpstr>Creation Context</vt:lpstr>
      <vt:lpstr>“Ground” (225 times in OT)</vt:lpstr>
      <vt:lpstr>“Face of the ground”</vt:lpstr>
      <vt:lpstr>“All flesh”</vt:lpstr>
      <vt:lpstr>“All flesh”</vt:lpstr>
      <vt:lpstr>“All flesh”</vt:lpstr>
      <vt:lpstr>PowerPoint Presentation</vt:lpstr>
      <vt:lpstr>PowerPoint Presentation</vt:lpstr>
      <vt:lpstr>“The face of all the earth”</vt:lpstr>
      <vt:lpstr>“All flesh”</vt:lpstr>
      <vt:lpstr>“Every living thing”</vt:lpstr>
      <vt:lpstr>“Every living thing”</vt:lpstr>
      <vt:lpstr>“Every living thing”</vt:lpstr>
      <vt:lpstr>“Every living thing”</vt:lpstr>
      <vt:lpstr>“Under the whole heaven”</vt:lpstr>
      <vt:lpstr>“Under the whole heaven”</vt:lpstr>
      <vt:lpstr>“Under the whole heaven”</vt:lpstr>
      <vt:lpstr>“Under the whole heaven”</vt:lpstr>
      <vt:lpstr>Possible objections:</vt:lpstr>
      <vt:lpstr>Summary So Far</vt:lpstr>
      <vt:lpstr>Summary So Far</vt:lpstr>
      <vt:lpstr>The Flood and the History of Beginnings</vt:lpstr>
      <vt:lpstr>Genealogies</vt:lpstr>
      <vt:lpstr>Blessings</vt:lpstr>
      <vt:lpstr>Covenant</vt:lpstr>
      <vt:lpstr>Conclusion</vt:lpstr>
      <vt:lpstr>Conclusion</vt:lpstr>
      <vt:lpstr>NT Flood typology</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199</cp:revision>
  <dcterms:created xsi:type="dcterms:W3CDTF">2016-05-16T14:28:04Z</dcterms:created>
  <dcterms:modified xsi:type="dcterms:W3CDTF">2016-11-07T15:47:23Z</dcterms:modified>
</cp:coreProperties>
</file>