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4.xml" ContentType="application/vnd.openxmlformats-officedocument.presentationml.tags+xml"/>
  <Override PartName="/ppt/notesSlides/notesSlide3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8.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9.xml" ContentType="application/vnd.openxmlformats-officedocument.presentationml.tags+xml"/>
  <Override PartName="/ppt/notesSlides/notesSlide47.xml" ContentType="application/vnd.openxmlformats-officedocument.presentationml.notesSlide+xml"/>
  <Override PartName="/ppt/tags/tag20.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21.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2.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23.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8" r:id="rId2"/>
  </p:sldMasterIdLst>
  <p:notesMasterIdLst>
    <p:notesMasterId r:id="rId67"/>
  </p:notesMasterIdLst>
  <p:sldIdLst>
    <p:sldId id="259" r:id="rId3"/>
    <p:sldId id="338" r:id="rId4"/>
    <p:sldId id="260" r:id="rId5"/>
    <p:sldId id="275" r:id="rId6"/>
    <p:sldId id="276" r:id="rId7"/>
    <p:sldId id="277" r:id="rId8"/>
    <p:sldId id="274" r:id="rId9"/>
    <p:sldId id="299" r:id="rId10"/>
    <p:sldId id="278" r:id="rId11"/>
    <p:sldId id="279" r:id="rId12"/>
    <p:sldId id="280" r:id="rId13"/>
    <p:sldId id="281" r:id="rId14"/>
    <p:sldId id="283" r:id="rId15"/>
    <p:sldId id="284" r:id="rId16"/>
    <p:sldId id="285" r:id="rId17"/>
    <p:sldId id="300" r:id="rId18"/>
    <p:sldId id="298" r:id="rId19"/>
    <p:sldId id="301" r:id="rId20"/>
    <p:sldId id="302" r:id="rId21"/>
    <p:sldId id="303" r:id="rId22"/>
    <p:sldId id="304" r:id="rId23"/>
    <p:sldId id="306" r:id="rId24"/>
    <p:sldId id="329" r:id="rId25"/>
    <p:sldId id="330" r:id="rId26"/>
    <p:sldId id="359" r:id="rId27"/>
    <p:sldId id="372" r:id="rId28"/>
    <p:sldId id="371" r:id="rId29"/>
    <p:sldId id="373" r:id="rId30"/>
    <p:sldId id="374" r:id="rId31"/>
    <p:sldId id="360" r:id="rId32"/>
    <p:sldId id="378" r:id="rId33"/>
    <p:sldId id="380" r:id="rId34"/>
    <p:sldId id="381" r:id="rId35"/>
    <p:sldId id="382" r:id="rId36"/>
    <p:sldId id="383" r:id="rId37"/>
    <p:sldId id="384" r:id="rId38"/>
    <p:sldId id="385" r:id="rId39"/>
    <p:sldId id="386" r:id="rId40"/>
    <p:sldId id="387" r:id="rId41"/>
    <p:sldId id="308" r:id="rId42"/>
    <p:sldId id="287" r:id="rId43"/>
    <p:sldId id="315" r:id="rId44"/>
    <p:sldId id="316" r:id="rId45"/>
    <p:sldId id="317" r:id="rId46"/>
    <p:sldId id="388" r:id="rId47"/>
    <p:sldId id="406" r:id="rId48"/>
    <p:sldId id="368" r:id="rId49"/>
    <p:sldId id="369" r:id="rId50"/>
    <p:sldId id="370" r:id="rId51"/>
    <p:sldId id="390" r:id="rId52"/>
    <p:sldId id="286" r:id="rId53"/>
    <p:sldId id="310" r:id="rId54"/>
    <p:sldId id="311" r:id="rId55"/>
    <p:sldId id="312" r:id="rId56"/>
    <p:sldId id="318" r:id="rId57"/>
    <p:sldId id="392" r:id="rId58"/>
    <p:sldId id="339" r:id="rId59"/>
    <p:sldId id="403" r:id="rId60"/>
    <p:sldId id="397" r:id="rId61"/>
    <p:sldId id="398" r:id="rId62"/>
    <p:sldId id="399" r:id="rId63"/>
    <p:sldId id="400" r:id="rId64"/>
    <p:sldId id="401" r:id="rId65"/>
    <p:sldId id="40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43" autoAdjust="0"/>
    <p:restoredTop sz="76182" autoAdjust="0"/>
  </p:normalViewPr>
  <p:slideViewPr>
    <p:cSldViewPr snapToGrid="0">
      <p:cViewPr varScale="1">
        <p:scale>
          <a:sx n="50" d="100"/>
          <a:sy n="50" d="100"/>
        </p:scale>
        <p:origin x="1090" y="4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A12CA0D5-017C-4F29-9364-D9AE12D620C9}" type="datetimeFigureOut">
              <a:rPr lang="en-US" smtClean="0"/>
              <a:pPr/>
              <a:t>1/29/2017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24E95034-53D2-4160-9CF8-C746122DD0E2}" type="slidenum">
              <a:rPr lang="en-US" smtClean="0"/>
              <a:pPr/>
              <a:t>‹#›</a:t>
            </a:fld>
            <a:endParaRPr lang="en-US" dirty="0"/>
          </a:p>
        </p:txBody>
      </p:sp>
    </p:spTree>
    <p:extLst>
      <p:ext uri="{BB962C8B-B14F-4D97-AF65-F5344CB8AC3E}">
        <p14:creationId xmlns:p14="http://schemas.microsoft.com/office/powerpoint/2010/main" val="3178602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Origins 101--Probability</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a:t>
            </a:fld>
            <a:endParaRPr lang="en-US" dirty="0"/>
          </a:p>
        </p:txBody>
      </p:sp>
    </p:spTree>
    <p:extLst>
      <p:ext uri="{BB962C8B-B14F-4D97-AF65-F5344CB8AC3E}">
        <p14:creationId xmlns:p14="http://schemas.microsoft.com/office/powerpoint/2010/main" val="2600685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probability of drawing the</a:t>
            </a:r>
            <a:r>
              <a:rPr lang="en-US" baseline="0" dirty="0" smtClean="0"/>
              <a:t> green marble would be only 1 out of 68.</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10</a:t>
            </a:fld>
            <a:endParaRPr lang="en-US" dirty="0"/>
          </a:p>
        </p:txBody>
      </p:sp>
    </p:spTree>
    <p:extLst>
      <p:ext uri="{BB962C8B-B14F-4D97-AF65-F5344CB8AC3E}">
        <p14:creationId xmlns:p14="http://schemas.microsoft.com/office/powerpoint/2010/main" val="319671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probability of drawing a purple marble is zero, because there are no purple marbles in the jar.</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11</a:t>
            </a:fld>
            <a:endParaRPr lang="en-US" dirty="0"/>
          </a:p>
        </p:txBody>
      </p:sp>
    </p:spTree>
    <p:extLst>
      <p:ext uri="{BB962C8B-B14F-4D97-AF65-F5344CB8AC3E}">
        <p14:creationId xmlns:p14="http://schemas.microsoft.com/office/powerpoint/2010/main" val="3722898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also calculate the probability of multiple</a:t>
            </a:r>
            <a:r>
              <a:rPr lang="en-US" baseline="0" dirty="0" smtClean="0"/>
              <a:t> events happening or the same event happening multiple times in a row.  We do this by multiplying the individual probabilities.  / Since the probability of rolling a 6 is 1/6, / the probability of rolling a 6 two times in a row would be 1/6 times 1/6, or 1/36.</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309064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probability of rolling</a:t>
            </a:r>
            <a:r>
              <a:rPr lang="en-US" baseline="0" dirty="0" smtClean="0"/>
              <a:t> a 6 three times in a row is 1/6 times 1/6 times 1/6, or one over 216.  </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502571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calculate</a:t>
            </a:r>
            <a:r>
              <a:rPr lang="en-US" baseline="0" dirty="0" smtClean="0"/>
              <a:t> the probability of drawing a green, / then a blue, / and then a red (assuming you put the marble back in the dish each time) / you would multiply the individual probabilities:  (You can see how the bottom number increases rapidly.)</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14</a:t>
            </a:fld>
            <a:endParaRPr lang="en-US" dirty="0"/>
          </a:p>
        </p:txBody>
      </p:sp>
    </p:spTree>
    <p:extLst>
      <p:ext uri="{BB962C8B-B14F-4D97-AF65-F5344CB8AC3E}">
        <p14:creationId xmlns:p14="http://schemas.microsoft.com/office/powerpoint/2010/main" val="4037581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probability of drawing the only green marble three times in a row  is very small.</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15</a:t>
            </a:fld>
            <a:endParaRPr lang="en-US" dirty="0"/>
          </a:p>
        </p:txBody>
      </p:sp>
    </p:spTree>
    <p:extLst>
      <p:ext uri="{BB962C8B-B14F-4D97-AF65-F5344CB8AC3E}">
        <p14:creationId xmlns:p14="http://schemas.microsoft.com/office/powerpoint/2010/main" val="225666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pretty easy to understand when the number</a:t>
            </a:r>
            <a:r>
              <a:rPr lang="en-US" baseline="0" dirty="0" smtClean="0"/>
              <a:t> of options</a:t>
            </a:r>
            <a:r>
              <a:rPr lang="en-US" dirty="0" smtClean="0"/>
              <a:t> are small, / like four colors on the spinner,  / six sides on the die, / or 68 marbles in the jar.  But the</a:t>
            </a:r>
            <a:r>
              <a:rPr lang="en-US" baseline="0" dirty="0" smtClean="0"/>
              <a:t> numbers can become hard to imagine pretty quickly when there are lots more possible outcomes.</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16</a:t>
            </a:fld>
            <a:endParaRPr lang="en-US" dirty="0"/>
          </a:p>
        </p:txBody>
      </p:sp>
    </p:spTree>
    <p:extLst>
      <p:ext uri="{BB962C8B-B14F-4D97-AF65-F5344CB8AC3E}">
        <p14:creationId xmlns:p14="http://schemas.microsoft.com/office/powerpoint/2010/main" val="125111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this combination lock, for example.  / If we</a:t>
            </a:r>
            <a:r>
              <a:rPr lang="en-US" baseline="0" dirty="0" smtClean="0"/>
              <a:t> wanted to calculate the probability of finding a certain combination on this lock, we would need to know how many possible combinations there are.  / To do that, we need to know two things:  / the number of possible digits on each of the dials and how many dials there are.  </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17</a:t>
            </a:fld>
            <a:endParaRPr lang="en-US" dirty="0"/>
          </a:p>
        </p:txBody>
      </p:sp>
    </p:spTree>
    <p:extLst>
      <p:ext uri="{BB962C8B-B14F-4D97-AF65-F5344CB8AC3E}">
        <p14:creationId xmlns:p14="http://schemas.microsoft.com/office/powerpoint/2010/main" val="1129036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Each dial has 10 possible digits (0-9) so we start with the number 10  </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18</a:t>
            </a:fld>
            <a:endParaRPr lang="en-US" dirty="0"/>
          </a:p>
        </p:txBody>
      </p:sp>
    </p:spTree>
    <p:extLst>
      <p:ext uri="{BB962C8B-B14F-4D97-AF65-F5344CB8AC3E}">
        <p14:creationId xmlns:p14="http://schemas.microsoft.com/office/powerpoint/2010/main" val="3077144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the number of dials as the</a:t>
            </a:r>
            <a:r>
              <a:rPr lang="en-US" baseline="0" dirty="0" smtClean="0"/>
              <a:t> exponent.  / Remember that ten to the fourth power is the same thing as 10 times itself four times, / or 10,000.  Notice that the number of zeroes on the 10,000 is the same as the exponent.  This means there are 10,000 different combinations possible on this lock, so the denominator of a fraction about the probability of opening this lock would be 10,000.</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19</a:t>
            </a:fld>
            <a:endParaRPr lang="en-US" dirty="0"/>
          </a:p>
        </p:txBody>
      </p:sp>
    </p:spTree>
    <p:extLst>
      <p:ext uri="{BB962C8B-B14F-4D97-AF65-F5344CB8AC3E}">
        <p14:creationId xmlns:p14="http://schemas.microsoft.com/office/powerpoint/2010/main" val="95873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presentation about the origin of information in the cell, we talked about the probability of a protein forming by chance,</a:t>
            </a:r>
            <a:r>
              <a:rPr lang="en-US" baseline="0" dirty="0" smtClean="0"/>
              <a:t> but we didn’t go into much detail about how the probability was calculated.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998B407-1157-4FDB-940F-39AF8C4EFA0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943594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do the same thing with a different kind</a:t>
            </a:r>
            <a:r>
              <a:rPr lang="en-US" baseline="0" dirty="0" smtClean="0"/>
              <a:t> of combination lock.  Instead of ten digits from zero to nine on each dial, / this lock has the letters of the alphabet on each dial.   Since there are 26 letters in the alphabet, there are 26 possibilities for each dial.</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20</a:t>
            </a:fld>
            <a:endParaRPr lang="en-US" dirty="0"/>
          </a:p>
        </p:txBody>
      </p:sp>
    </p:spTree>
    <p:extLst>
      <p:ext uri="{BB962C8B-B14F-4D97-AF65-F5344CB8AC3E}">
        <p14:creationId xmlns:p14="http://schemas.microsoft.com/office/powerpoint/2010/main" val="1057147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since there are five dials, we would</a:t>
            </a:r>
            <a:r>
              <a:rPr lang="en-US" baseline="0" dirty="0" smtClean="0"/>
              <a:t> </a:t>
            </a:r>
            <a:r>
              <a:rPr lang="en-US" dirty="0" smtClean="0"/>
              <a:t>use five as the exponent.  26 to the fifth power means we multiply 26 by itself five times.</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21</a:t>
            </a:fld>
            <a:endParaRPr lang="en-US" dirty="0"/>
          </a:p>
        </p:txBody>
      </p:sp>
    </p:spTree>
    <p:extLst>
      <p:ext uri="{BB962C8B-B14F-4D97-AF65-F5344CB8AC3E}">
        <p14:creationId xmlns:p14="http://schemas.microsoft.com/office/powerpoint/2010/main" val="485017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means there are nearly</a:t>
            </a:r>
            <a:r>
              <a:rPr lang="en-US" baseline="0" dirty="0" smtClean="0"/>
              <a:t> 12 million possible combinations on this lock.</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22</a:t>
            </a:fld>
            <a:endParaRPr lang="en-US" dirty="0"/>
          </a:p>
        </p:txBody>
      </p:sp>
    </p:spTree>
    <p:extLst>
      <p:ext uri="{BB962C8B-B14F-4D97-AF65-F5344CB8AC3E}">
        <p14:creationId xmlns:p14="http://schemas.microsoft.com/office/powerpoint/2010/main" val="3742384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think about an</a:t>
            </a:r>
            <a:r>
              <a:rPr lang="en-US" baseline="0" dirty="0" smtClean="0"/>
              <a:t> amino acid chain that has 150 amino acids.  / How many possible ways can those 150 amino acids be combined?  / Think back to this combination lock.  / We started with the number of letters on each dial, which was 26.  / Then we used the number of dials—in this case 5—as the exponent.  / Since there are 20 different kinds of amino acids—kind of like an alphabet with only 20 letters instead of 26—we start with the number 20.  / Then because the chain contains 150 amino acids—kind of like having 150 dials on a combination lock—we use 150 as the exponent.</a:t>
            </a:r>
            <a:endParaRPr lang="en-US" dirty="0" smtClean="0"/>
          </a:p>
          <a:p>
            <a:endParaRPr lang="en-US" dirty="0" smtClean="0"/>
          </a:p>
          <a:p>
            <a:endParaRPr lang="en-US" dirty="0" smtClean="0"/>
          </a:p>
          <a:p>
            <a:endParaRPr lang="en-US" dirty="0" smtClean="0"/>
          </a:p>
          <a:p>
            <a:r>
              <a:rPr lang="en-US" dirty="0" smtClean="0"/>
              <a:t>The total number of possible</a:t>
            </a:r>
            <a:r>
              <a:rPr lang="en-US" baseline="0" dirty="0" smtClean="0"/>
              <a:t> combinations is sometimes referred to as combinatorial space.  And finding one specific outcome—like the right combination on a lock—/ is sometimes called “searching combinatorial space.”</a:t>
            </a:r>
            <a:endParaRPr lang="en-US" dirty="0" smtClean="0"/>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811649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express</a:t>
            </a:r>
            <a:r>
              <a:rPr lang="en-US" baseline="0" dirty="0" smtClean="0"/>
              <a:t> the same number is one times ten to the one hundred ninety-fifth power—or a one with 195 zeros after it, (which is how we got this figure in the previous presentation.)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214151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chemeClr val="bg1"/>
                </a:solidFill>
                <a:latin typeface="Century Gothic" panose="020B0502020202020204" pitchFamily="34" charset="0"/>
              </a:rPr>
              <a:t>Now that we know how many possible combinations there are, we can think about the probability of finding </a:t>
            </a:r>
            <a:r>
              <a:rPr lang="en-US" sz="1200" b="0" baseline="0" dirty="0" smtClean="0">
                <a:solidFill>
                  <a:schemeClr val="bg1"/>
                </a:solidFill>
                <a:latin typeface="Century Gothic" panose="020B0502020202020204" pitchFamily="34" charset="0"/>
              </a:rPr>
              <a:t>any one of them.  </a:t>
            </a:r>
            <a:endParaRPr lang="en-US" sz="1200" b="0" dirty="0" smtClean="0">
              <a:solidFill>
                <a:schemeClr val="bg1"/>
              </a:solidFill>
              <a:latin typeface="Century Gothic" panose="020B0502020202020204" pitchFamily="34" charset="0"/>
            </a:endParaRPr>
          </a:p>
          <a:p>
            <a:endParaRPr lang="en-US" b="0" dirty="0"/>
          </a:p>
        </p:txBody>
      </p:sp>
      <p:sp>
        <p:nvSpPr>
          <p:cNvPr id="4" name="Slide Number Placeholder 3"/>
          <p:cNvSpPr>
            <a:spLocks noGrp="1"/>
          </p:cNvSpPr>
          <p:nvPr>
            <p:ph type="sldNum" sz="quarter" idx="10"/>
          </p:nvPr>
        </p:nvSpPr>
        <p:spPr/>
        <p:txBody>
          <a:bodyPr/>
          <a:lstStyle/>
          <a:p>
            <a:fld id="{24E95034-53D2-4160-9CF8-C746122DD0E2}" type="slidenum">
              <a:rPr lang="en-US" smtClean="0"/>
              <a:pPr/>
              <a:t>25</a:t>
            </a:fld>
            <a:endParaRPr lang="en-US" dirty="0"/>
          </a:p>
        </p:txBody>
      </p:sp>
    </p:spTree>
    <p:extLst>
      <p:ext uri="{BB962C8B-B14F-4D97-AF65-F5344CB8AC3E}">
        <p14:creationId xmlns:p14="http://schemas.microsoft.com/office/powerpoint/2010/main" val="1088172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baseline="0" dirty="0" smtClean="0">
                <a:solidFill>
                  <a:schemeClr val="bg1"/>
                </a:solidFill>
                <a:latin typeface="Century Gothic" panose="020B0502020202020204" pitchFamily="34" charset="0"/>
              </a:rPr>
              <a:t>The number we just calculated is the number of possible combinations, / so that would be the bottom of the fraction.</a:t>
            </a:r>
            <a:endParaRPr lang="en-US" sz="1200" b="0" dirty="0" smtClean="0">
              <a:solidFill>
                <a:schemeClr val="bg1"/>
              </a:solidFill>
              <a:latin typeface="Century Gothic" panose="020B0502020202020204" pitchFamily="34" charset="0"/>
            </a:endParaRPr>
          </a:p>
          <a:p>
            <a:endParaRPr lang="en-US" b="0" dirty="0"/>
          </a:p>
        </p:txBody>
      </p:sp>
      <p:sp>
        <p:nvSpPr>
          <p:cNvPr id="4" name="Slide Number Placeholder 3"/>
          <p:cNvSpPr>
            <a:spLocks noGrp="1"/>
          </p:cNvSpPr>
          <p:nvPr>
            <p:ph type="sldNum" sz="quarter" idx="10"/>
          </p:nvPr>
        </p:nvSpPr>
        <p:spPr/>
        <p:txBody>
          <a:bodyPr/>
          <a:lstStyle/>
          <a:p>
            <a:fld id="{24E95034-53D2-4160-9CF8-C746122DD0E2}" type="slidenum">
              <a:rPr lang="en-US" smtClean="0"/>
              <a:pPr/>
              <a:t>26</a:t>
            </a:fld>
            <a:endParaRPr lang="en-US" dirty="0"/>
          </a:p>
        </p:txBody>
      </p:sp>
    </p:spTree>
    <p:extLst>
      <p:ext uri="{BB962C8B-B14F-4D97-AF65-F5344CB8AC3E}">
        <p14:creationId xmlns:p14="http://schemas.microsoft.com/office/powerpoint/2010/main" val="2317012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chemeClr val="bg1"/>
                </a:solidFill>
                <a:latin typeface="Century Gothic" panose="020B0502020202020204" pitchFamily="34" charset="0"/>
              </a:rPr>
              <a:t>…which would look like this if we wrote out all 195 zeros!</a:t>
            </a:r>
          </a:p>
        </p:txBody>
      </p:sp>
      <p:sp>
        <p:nvSpPr>
          <p:cNvPr id="4" name="Slide Number Placeholder 3"/>
          <p:cNvSpPr>
            <a:spLocks noGrp="1"/>
          </p:cNvSpPr>
          <p:nvPr>
            <p:ph type="sldNum" sz="quarter" idx="10"/>
          </p:nvPr>
        </p:nvSpPr>
        <p:spPr/>
        <p:txBody>
          <a:bodyPr/>
          <a:lstStyle/>
          <a:p>
            <a:fld id="{24E95034-53D2-4160-9CF8-C746122DD0E2}" type="slidenum">
              <a:rPr lang="en-US" smtClean="0"/>
              <a:pPr/>
              <a:t>27</a:t>
            </a:fld>
            <a:endParaRPr lang="en-US" dirty="0"/>
          </a:p>
        </p:txBody>
      </p:sp>
    </p:spTree>
    <p:extLst>
      <p:ext uri="{BB962C8B-B14F-4D97-AF65-F5344CB8AC3E}">
        <p14:creationId xmlns:p14="http://schemas.microsoft.com/office/powerpoint/2010/main" val="2782512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chemeClr val="bg1"/>
                </a:solidFill>
                <a:latin typeface="Century Gothic" panose="020B0502020202020204" pitchFamily="34" charset="0"/>
              </a:rPr>
              <a:t>Out of all those options, only </a:t>
            </a:r>
            <a:r>
              <a:rPr lang="en-US" sz="1200" b="0" i="1" dirty="0" smtClean="0">
                <a:solidFill>
                  <a:schemeClr val="bg1"/>
                </a:solidFill>
                <a:latin typeface="Century Gothic" panose="020B0502020202020204" pitchFamily="34" charset="0"/>
              </a:rPr>
              <a:t>one </a:t>
            </a:r>
            <a:r>
              <a:rPr lang="en-US" sz="1200" b="0" i="0" dirty="0" smtClean="0">
                <a:solidFill>
                  <a:schemeClr val="bg1"/>
                </a:solidFill>
                <a:latin typeface="Century Gothic" panose="020B0502020202020204" pitchFamily="34" charset="0"/>
              </a:rPr>
              <a:t>would have that specific amino acid sequence, / so the top of the fraction would be a 1.</a:t>
            </a:r>
            <a:endParaRPr lang="en-US" sz="1200" b="0" dirty="0" smtClean="0">
              <a:solidFill>
                <a:schemeClr val="bg1"/>
              </a:solidFill>
              <a:latin typeface="Century Gothic" panose="020B0502020202020204" pitchFamily="34" charset="0"/>
            </a:endParaRPr>
          </a:p>
          <a:p>
            <a:endParaRPr lang="en-US" sz="1200" b="0" baseline="30000" dirty="0" smtClean="0">
              <a:solidFill>
                <a:schemeClr val="bg1"/>
              </a:solidFill>
              <a:latin typeface="Century Gothic" panose="020B0502020202020204" pitchFamily="34" charset="0"/>
            </a:endParaRPr>
          </a:p>
          <a:p>
            <a:endParaRPr lang="en-US" dirty="0" smtClean="0"/>
          </a:p>
          <a:p>
            <a:endParaRPr lang="en-US" b="0" dirty="0"/>
          </a:p>
        </p:txBody>
      </p:sp>
      <p:sp>
        <p:nvSpPr>
          <p:cNvPr id="4" name="Slide Number Placeholder 3"/>
          <p:cNvSpPr>
            <a:spLocks noGrp="1"/>
          </p:cNvSpPr>
          <p:nvPr>
            <p:ph type="sldNum" sz="quarter" idx="10"/>
          </p:nvPr>
        </p:nvSpPr>
        <p:spPr/>
        <p:txBody>
          <a:bodyPr/>
          <a:lstStyle/>
          <a:p>
            <a:fld id="{24E95034-53D2-4160-9CF8-C746122DD0E2}" type="slidenum">
              <a:rPr lang="en-US" smtClean="0"/>
              <a:pPr/>
              <a:t>28</a:t>
            </a:fld>
            <a:endParaRPr lang="en-US" dirty="0"/>
          </a:p>
        </p:txBody>
      </p:sp>
    </p:spTree>
    <p:extLst>
      <p:ext uri="{BB962C8B-B14F-4D97-AF65-F5344CB8AC3E}">
        <p14:creationId xmlns:p14="http://schemas.microsoft.com/office/powerpoint/2010/main" val="3762728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chemeClr val="bg1"/>
                </a:solidFill>
                <a:latin typeface="Century Gothic" panose="020B0502020202020204" pitchFamily="34" charset="0"/>
              </a:rPr>
              <a:t>Therefore, the probability of forming any one, specific sequence of 150 amino acids by chance is 1 in 10</a:t>
            </a:r>
            <a:r>
              <a:rPr lang="en-US" sz="1200" b="0" baseline="30000" dirty="0" smtClean="0">
                <a:solidFill>
                  <a:schemeClr val="bg1"/>
                </a:solidFill>
                <a:latin typeface="Century Gothic" panose="020B0502020202020204" pitchFamily="34" charset="0"/>
              </a:rPr>
              <a:t> to</a:t>
            </a:r>
            <a:r>
              <a:rPr lang="en-US" sz="1200" b="0" baseline="0" dirty="0" smtClean="0">
                <a:solidFill>
                  <a:schemeClr val="bg1"/>
                </a:solidFill>
                <a:latin typeface="Century Gothic" panose="020B0502020202020204" pitchFamily="34" charset="0"/>
              </a:rPr>
              <a:t> the one hundred ninety-fifth power. </a:t>
            </a:r>
            <a:r>
              <a:rPr lang="en-US" sz="1200" kern="1200" dirty="0" smtClean="0">
                <a:solidFill>
                  <a:schemeClr val="tx1"/>
                </a:solidFill>
                <a:effectLst/>
                <a:latin typeface="Century Gothic" panose="020B0502020202020204" pitchFamily="34" charset="0"/>
                <a:ea typeface="+mn-ea"/>
                <a:cs typeface="+mn-cs"/>
              </a:rPr>
              <a:t>This probability is way too low to be realistic. </a:t>
            </a:r>
            <a:endParaRPr lang="en-US" sz="1200" b="0" dirty="0" smtClean="0">
              <a:solidFill>
                <a:schemeClr val="bg1"/>
              </a:solidFill>
              <a:latin typeface="Century Gothic" panose="020B0502020202020204" pitchFamily="34" charset="0"/>
            </a:endParaRPr>
          </a:p>
          <a:p>
            <a:endParaRPr lang="en-US" dirty="0" smtClean="0"/>
          </a:p>
          <a:p>
            <a:endParaRPr lang="en-US" b="0" dirty="0"/>
          </a:p>
        </p:txBody>
      </p:sp>
      <p:sp>
        <p:nvSpPr>
          <p:cNvPr id="4" name="Slide Number Placeholder 3"/>
          <p:cNvSpPr>
            <a:spLocks noGrp="1"/>
          </p:cNvSpPr>
          <p:nvPr>
            <p:ph type="sldNum" sz="quarter" idx="10"/>
          </p:nvPr>
        </p:nvSpPr>
        <p:spPr/>
        <p:txBody>
          <a:bodyPr/>
          <a:lstStyle/>
          <a:p>
            <a:fld id="{24E95034-53D2-4160-9CF8-C746122DD0E2}" type="slidenum">
              <a:rPr lang="en-US" smtClean="0"/>
              <a:pPr/>
              <a:t>29</a:t>
            </a:fld>
            <a:endParaRPr lang="en-US" dirty="0"/>
          </a:p>
        </p:txBody>
      </p:sp>
    </p:spTree>
    <p:extLst>
      <p:ext uri="{BB962C8B-B14F-4D97-AF65-F5344CB8AC3E}">
        <p14:creationId xmlns:p14="http://schemas.microsoft.com/office/powerpoint/2010/main" val="2097259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presentation, we will define probability, review how to calculate it, and look at the kinds of probability calculations common in</a:t>
            </a:r>
            <a:r>
              <a:rPr lang="en-US" baseline="0" dirty="0" smtClean="0"/>
              <a:t> discussions about origins.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492645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entury Gothic" panose="020B0502020202020204" pitchFamily="34" charset="0"/>
                <a:ea typeface="+mn-ea"/>
                <a:cs typeface="+mn-cs"/>
              </a:rPr>
              <a:t>But what if we allowed for any potentially useful protein, regardless of its amino acid sequence? / Remember that an amino acid chain has to be able to fold before it can be a useful protein.  To accurately calculate the probability of forming a useful proteins by chance, then, we will only consider the number of amino acid sequences that are capable of folding.</a:t>
            </a:r>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pPr/>
              <a:t>30</a:t>
            </a:fld>
            <a:endParaRPr lang="en-US" dirty="0"/>
          </a:p>
        </p:txBody>
      </p:sp>
    </p:spTree>
    <p:extLst>
      <p:ext uri="{BB962C8B-B14F-4D97-AF65-F5344CB8AC3E}">
        <p14:creationId xmlns:p14="http://schemas.microsoft.com/office/powerpoint/2010/main" val="1592321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latin typeface="Century Gothic" panose="020B0502020202020204" pitchFamily="34" charset="0"/>
              </a:rPr>
              <a:t>Douglas Axe performed some experiments / and concluded that only about 1 in 10 to the 74</a:t>
            </a:r>
            <a:r>
              <a:rPr lang="en-US" sz="1200" baseline="30000" dirty="0" smtClean="0">
                <a:solidFill>
                  <a:schemeClr val="bg1"/>
                </a:solidFill>
                <a:latin typeface="Century Gothic" panose="020B0502020202020204" pitchFamily="34" charset="0"/>
              </a:rPr>
              <a:t>th</a:t>
            </a:r>
            <a:r>
              <a:rPr lang="en-US" sz="1200" baseline="0" dirty="0" smtClean="0">
                <a:solidFill>
                  <a:schemeClr val="bg1"/>
                </a:solidFill>
                <a:latin typeface="Century Gothic" panose="020B0502020202020204" pitchFamily="34" charset="0"/>
              </a:rPr>
              <a:t> amino acid sequences is able to fold into a useful protein, so we’ll use that number instead of the 1 x 10 to the one hundred ninety-fifth. </a:t>
            </a:r>
            <a:endParaRPr lang="en-US" sz="1200" dirty="0" smtClean="0">
              <a:solidFill>
                <a:schemeClr val="bg1"/>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24E95034-53D2-4160-9CF8-C746122DD0E2}" type="slidenum">
              <a:rPr lang="en-US" smtClean="0"/>
              <a:pPr/>
              <a:t>31</a:t>
            </a:fld>
            <a:endParaRPr lang="en-US" dirty="0"/>
          </a:p>
        </p:txBody>
      </p:sp>
    </p:spTree>
    <p:extLst>
      <p:ext uri="{BB962C8B-B14F-4D97-AF65-F5344CB8AC3E}">
        <p14:creationId xmlns:p14="http://schemas.microsoft.com/office/powerpoint/2010/main" val="754426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also need to consider two additional factors that affect probability— / chirality / and chemical bonding—which</a:t>
            </a:r>
            <a:r>
              <a:rPr lang="en-US" baseline="0" dirty="0" smtClean="0"/>
              <a:t> make the problem much worse.  </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pPr/>
              <a:t>32</a:t>
            </a:fld>
            <a:endParaRPr lang="en-US" dirty="0"/>
          </a:p>
        </p:txBody>
      </p:sp>
    </p:spTree>
    <p:extLst>
      <p:ext uri="{BB962C8B-B14F-4D97-AF65-F5344CB8AC3E}">
        <p14:creationId xmlns:p14="http://schemas.microsoft.com/office/powerpoint/2010/main" val="4216359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Amino acids occur</a:t>
            </a:r>
            <a:r>
              <a:rPr lang="en-US" baseline="0" dirty="0" smtClean="0"/>
              <a:t> in two forms— called right handed and left handed.  Chirality refers to their right- or left-handedness.  / Only left-handed ones are used in living cells.</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pPr/>
              <a:t>33</a:t>
            </a:fld>
            <a:endParaRPr lang="en-US" dirty="0"/>
          </a:p>
        </p:txBody>
      </p:sp>
    </p:spTree>
    <p:extLst>
      <p:ext uri="{BB962C8B-B14F-4D97-AF65-F5344CB8AC3E}">
        <p14:creationId xmlns:p14="http://schemas.microsoft.com/office/powerpoint/2010/main" val="310583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probability of choosing a single, left-handed amino acid should be about 1 in 2</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pPr/>
              <a:t>34</a:t>
            </a:fld>
            <a:endParaRPr lang="en-US" dirty="0"/>
          </a:p>
        </p:txBody>
      </p:sp>
    </p:spTree>
    <p:extLst>
      <p:ext uri="{BB962C8B-B14F-4D97-AF65-F5344CB8AC3E}">
        <p14:creationId xmlns:p14="http://schemas.microsoft.com/office/powerpoint/2010/main" val="2503407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this figure, the</a:t>
            </a:r>
            <a:r>
              <a:rPr lang="en-US" baseline="0" dirty="0" smtClean="0"/>
              <a:t> probability of choosing 150 left-handed amino acids in a row is one half multiplied by itself 150 times, or one in ten to the 45</a:t>
            </a:r>
            <a:r>
              <a:rPr lang="en-US" baseline="30000" dirty="0" smtClean="0"/>
              <a:t>th</a:t>
            </a:r>
            <a:r>
              <a:rPr lang="en-US" baseline="0" dirty="0" smtClean="0"/>
              <a:t> power.</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pPr/>
              <a:t>35</a:t>
            </a:fld>
            <a:endParaRPr lang="en-US" dirty="0"/>
          </a:p>
        </p:txBody>
      </p:sp>
    </p:spTree>
    <p:extLst>
      <p:ext uri="{BB962C8B-B14F-4D97-AF65-F5344CB8AC3E}">
        <p14:creationId xmlns:p14="http://schemas.microsoft.com/office/powerpoint/2010/main" val="2408671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Chemical bonding also affects the probability of forming proteins.  Amino acids bond in different ways, but proteins</a:t>
            </a:r>
            <a:r>
              <a:rPr lang="en-US" baseline="0" dirty="0" smtClean="0"/>
              <a:t> only use a certain kind of bond, called a peptide bond, to link their amino acids.</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pPr/>
              <a:t>36</a:t>
            </a:fld>
            <a:endParaRPr lang="en-US" dirty="0"/>
          </a:p>
        </p:txBody>
      </p:sp>
    </p:spTree>
    <p:extLst>
      <p:ext uri="{BB962C8B-B14F-4D97-AF65-F5344CB8AC3E}">
        <p14:creationId xmlns:p14="http://schemas.microsoft.com/office/powerpoint/2010/main" val="857671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Century Gothic" panose="020B0502020202020204" pitchFamily="34" charset="0"/>
              </a:rPr>
              <a:t>The probability of two amino acids joining by a peptide bond should also be about 1 in 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Century Gothic" panose="020B0502020202020204" pitchFamily="34" charset="0"/>
            </a:endParaRPr>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572512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entury Gothic" panose="020B0502020202020204" pitchFamily="34" charset="0"/>
                <a:ea typeface="+mn-ea"/>
                <a:cs typeface="+mn-cs"/>
              </a:rPr>
              <a:t>Since a chain of 150 amino acids has 149 chemical bonds linking them, we calculate the probability by multiplying one half by itself 149 times.  This makes</a:t>
            </a:r>
            <a:r>
              <a:rPr lang="en-US" sz="1200" kern="1200" baseline="0" dirty="0" smtClean="0">
                <a:solidFill>
                  <a:schemeClr val="tx1"/>
                </a:solidFill>
                <a:effectLst/>
                <a:latin typeface="Century Gothic" panose="020B0502020202020204" pitchFamily="34" charset="0"/>
                <a:ea typeface="+mn-ea"/>
                <a:cs typeface="+mn-cs"/>
              </a:rPr>
              <a:t> the </a:t>
            </a:r>
            <a:r>
              <a:rPr lang="en-US" sz="1200" kern="1200" dirty="0" smtClean="0">
                <a:solidFill>
                  <a:schemeClr val="tx1"/>
                </a:solidFill>
                <a:effectLst/>
                <a:latin typeface="Century Gothic" panose="020B0502020202020204" pitchFamily="34" charset="0"/>
                <a:ea typeface="+mn-ea"/>
                <a:cs typeface="+mn-cs"/>
              </a:rPr>
              <a:t>probability of getting 149 peptide bonds in a row about 2 in 10 to the 45</a:t>
            </a:r>
            <a:r>
              <a:rPr lang="en-US" sz="1200" kern="1200" baseline="30000" dirty="0" smtClean="0">
                <a:solidFill>
                  <a:schemeClr val="tx1"/>
                </a:solidFill>
                <a:effectLst/>
                <a:latin typeface="Century Gothic" panose="020B0502020202020204" pitchFamily="34" charset="0"/>
                <a:ea typeface="+mn-ea"/>
                <a:cs typeface="+mn-cs"/>
              </a:rPr>
              <a:t>th</a:t>
            </a:r>
            <a:r>
              <a:rPr lang="en-US" sz="1200" kern="1200" dirty="0" smtClean="0">
                <a:solidFill>
                  <a:schemeClr val="tx1"/>
                </a:solidFill>
                <a:effectLst/>
                <a:latin typeface="Century Gothic" panose="020B0502020202020204" pitchFamily="34" charset="0"/>
                <a:ea typeface="+mn-ea"/>
                <a:cs typeface="+mn-cs"/>
              </a:rPr>
              <a:t> power. </a:t>
            </a:r>
          </a:p>
          <a:p>
            <a:endParaRPr lang="en-US" sz="1200" kern="1200" dirty="0" smtClean="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entury Gothic" panose="020B0502020202020204" pitchFamily="34" charset="0"/>
                <a:ea typeface="+mn-ea"/>
                <a:cs typeface="+mn-cs"/>
              </a:rPr>
              <a:t>Note:  Stephen Meyer (Signature in the Cell,</a:t>
            </a:r>
            <a:r>
              <a:rPr lang="en-US" sz="1200" kern="1200" baseline="0" dirty="0" smtClean="0">
                <a:solidFill>
                  <a:schemeClr val="tx1"/>
                </a:solidFill>
                <a:effectLst/>
                <a:latin typeface="Century Gothic" panose="020B0502020202020204" pitchFamily="34" charset="0"/>
                <a:ea typeface="+mn-ea"/>
                <a:cs typeface="+mn-cs"/>
              </a:rPr>
              <a:t> page 212) </a:t>
            </a:r>
            <a:r>
              <a:rPr lang="en-US" sz="1200" kern="1200" dirty="0" smtClean="0">
                <a:solidFill>
                  <a:schemeClr val="tx1"/>
                </a:solidFill>
                <a:effectLst/>
                <a:latin typeface="Century Gothic" panose="020B0502020202020204" pitchFamily="34" charset="0"/>
                <a:ea typeface="+mn-ea"/>
                <a:cs typeface="+mn-cs"/>
              </a:rPr>
              <a:t>calculates</a:t>
            </a:r>
            <a:r>
              <a:rPr lang="en-US" sz="1200" kern="1200" baseline="0" dirty="0" smtClean="0">
                <a:solidFill>
                  <a:schemeClr val="tx1"/>
                </a:solidFill>
                <a:effectLst/>
                <a:latin typeface="Century Gothic" panose="020B0502020202020204" pitchFamily="34" charset="0"/>
                <a:ea typeface="+mn-ea"/>
                <a:cs typeface="+mn-cs"/>
              </a:rPr>
              <a:t> the probability using 150 bonds (instead of 149), resulting in a probability of 1 x 10^45.  Since e</a:t>
            </a:r>
            <a:r>
              <a:rPr lang="en-US" sz="1200" kern="1200" dirty="0" smtClean="0">
                <a:solidFill>
                  <a:schemeClr val="tx1"/>
                </a:solidFill>
                <a:effectLst/>
                <a:latin typeface="Century Gothic" panose="020B0502020202020204" pitchFamily="34" charset="0"/>
                <a:ea typeface="+mn-ea"/>
                <a:cs typeface="+mn-cs"/>
              </a:rPr>
              <a:t>ach additional bond causes the probability to be multiplied by a factor of ½,</a:t>
            </a:r>
            <a:r>
              <a:rPr lang="en-US" sz="1200" kern="1200" baseline="0" dirty="0" smtClean="0">
                <a:solidFill>
                  <a:schemeClr val="tx1"/>
                </a:solidFill>
                <a:effectLst/>
                <a:latin typeface="Century Gothic" panose="020B0502020202020204" pitchFamily="34" charset="0"/>
                <a:ea typeface="+mn-ea"/>
                <a:cs typeface="+mn-cs"/>
              </a:rPr>
              <a:t> reducing the number of bonds from 150 to 149 </a:t>
            </a:r>
            <a:r>
              <a:rPr lang="en-US" sz="1200" kern="1200" dirty="0" smtClean="0">
                <a:solidFill>
                  <a:schemeClr val="tx1"/>
                </a:solidFill>
                <a:effectLst/>
                <a:latin typeface="Century Gothic" panose="020B0502020202020204" pitchFamily="34" charset="0"/>
                <a:ea typeface="+mn-ea"/>
                <a:cs typeface="+mn-cs"/>
              </a:rPr>
              <a:t>means that the probability is twice as much as before. This makes the probability on this slide 2 x 10^45 instead of 1 x 10^45 and the calculation on slide 44 2 x 10^164 rather than 1 x 10^164.</a:t>
            </a:r>
          </a:p>
          <a:p>
            <a:endParaRPr lang="en-US"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fld id="{24E95034-53D2-4160-9CF8-C746122DD0E2}"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918418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all that background, we are ready to calculate the probability of getting just one functional protein by</a:t>
            </a:r>
            <a:r>
              <a:rPr lang="en-US" baseline="0" dirty="0" smtClean="0"/>
              <a:t> chance.</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599339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Probability is the likelihood or chance of something happening.  / It is expressed as a fraction.  / The bottom of the fraction is the number of possible</a:t>
            </a:r>
            <a:r>
              <a:rPr lang="en-US" baseline="0" dirty="0" smtClean="0"/>
              <a:t> outcomes </a:t>
            </a:r>
            <a:r>
              <a:rPr lang="en-US" dirty="0" smtClean="0"/>
              <a:t>that exist.  / The top of the fraction</a:t>
            </a:r>
            <a:r>
              <a:rPr lang="en-US" baseline="0" dirty="0" smtClean="0"/>
              <a:t> is the number of outcomes that fit a certain criterion</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4</a:t>
            </a:fld>
            <a:endParaRPr lang="en-US" dirty="0"/>
          </a:p>
        </p:txBody>
      </p:sp>
    </p:spTree>
    <p:extLst>
      <p:ext uri="{BB962C8B-B14F-4D97-AF65-F5344CB8AC3E}">
        <p14:creationId xmlns:p14="http://schemas.microsoft.com/office/powerpoint/2010/main" val="1255723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 it the same way that we</a:t>
            </a:r>
            <a:r>
              <a:rPr lang="en-US" baseline="0" dirty="0" smtClean="0"/>
              <a:t> calculated the probability of picking a certain sequence of marbles from the jar—by multiplying the probabilities of the individual events.  </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19857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calculate the probability of getting one small protein that is just 150 amino acids long by chance, we need to multiply three separate probabilities:  The probability of getting a specific sequence of amino acids that is capable of folding…</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41</a:t>
            </a:fld>
            <a:endParaRPr lang="en-US" dirty="0"/>
          </a:p>
        </p:txBody>
      </p:sp>
    </p:spTree>
    <p:extLst>
      <p:ext uri="{BB962C8B-B14F-4D97-AF65-F5344CB8AC3E}">
        <p14:creationId xmlns:p14="http://schemas.microsoft.com/office/powerpoint/2010/main" val="1408533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by the probability of getting 150 left-handed amino acids in a row </a:t>
            </a:r>
          </a:p>
        </p:txBody>
      </p:sp>
      <p:sp>
        <p:nvSpPr>
          <p:cNvPr id="4" name="Slide Number Placeholder 3"/>
          <p:cNvSpPr>
            <a:spLocks noGrp="1"/>
          </p:cNvSpPr>
          <p:nvPr>
            <p:ph type="sldNum" sz="quarter" idx="10"/>
          </p:nvPr>
        </p:nvSpPr>
        <p:spPr/>
        <p:txBody>
          <a:bodyPr/>
          <a:lstStyle/>
          <a:p>
            <a:fld id="{24E95034-53D2-4160-9CF8-C746122DD0E2}" type="slidenum">
              <a:rPr lang="en-US" smtClean="0"/>
              <a:t>42</a:t>
            </a:fld>
            <a:endParaRPr lang="en-US" dirty="0"/>
          </a:p>
        </p:txBody>
      </p:sp>
    </p:spTree>
    <p:extLst>
      <p:ext uri="{BB962C8B-B14F-4D97-AF65-F5344CB8AC3E}">
        <p14:creationId xmlns:p14="http://schemas.microsoft.com/office/powerpoint/2010/main" val="3362265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By  the probability of them being joined with peptide bonds.</a:t>
            </a:r>
          </a:p>
        </p:txBody>
      </p:sp>
      <p:sp>
        <p:nvSpPr>
          <p:cNvPr id="4" name="Slide Number Placeholder 3"/>
          <p:cNvSpPr>
            <a:spLocks noGrp="1"/>
          </p:cNvSpPr>
          <p:nvPr>
            <p:ph type="sldNum" sz="quarter" idx="10"/>
          </p:nvPr>
        </p:nvSpPr>
        <p:spPr/>
        <p:txBody>
          <a:bodyPr/>
          <a:lstStyle/>
          <a:p>
            <a:fld id="{24E95034-53D2-4160-9CF8-C746122DD0E2}" type="slidenum">
              <a:rPr lang="en-US" smtClean="0"/>
              <a:t>43</a:t>
            </a:fld>
            <a:endParaRPr lang="en-US" dirty="0"/>
          </a:p>
        </p:txBody>
      </p:sp>
    </p:spTree>
    <p:extLst>
      <p:ext uri="{BB962C8B-B14F-4D97-AF65-F5344CB8AC3E}">
        <p14:creationId xmlns:p14="http://schemas.microsoft.com/office/powerpoint/2010/main" val="4281024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we multiply these individual probabilities, we add their exponents—which is where the 164 comes from.  </a:t>
            </a:r>
          </a:p>
        </p:txBody>
      </p:sp>
      <p:sp>
        <p:nvSpPr>
          <p:cNvPr id="4" name="Slide Number Placeholder 3"/>
          <p:cNvSpPr>
            <a:spLocks noGrp="1"/>
          </p:cNvSpPr>
          <p:nvPr>
            <p:ph type="sldNum" sz="quarter" idx="10"/>
          </p:nvPr>
        </p:nvSpPr>
        <p:spPr/>
        <p:txBody>
          <a:bodyPr/>
          <a:lstStyle/>
          <a:p>
            <a:fld id="{24E95034-53D2-4160-9CF8-C746122DD0E2}" type="slidenum">
              <a:rPr lang="en-US" smtClean="0"/>
              <a:t>44</a:t>
            </a:fld>
            <a:endParaRPr lang="en-US" dirty="0"/>
          </a:p>
        </p:txBody>
      </p:sp>
    </p:spTree>
    <p:extLst>
      <p:ext uri="{BB962C8B-B14F-4D97-AF65-F5344CB8AC3E}">
        <p14:creationId xmlns:p14="http://schemas.microsoft.com/office/powerpoint/2010/main" val="7453010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means that the probability of getting even one folded protein capable of performing a function / is no better than two in ten to the 164</a:t>
            </a:r>
            <a:r>
              <a:rPr lang="en-US" baseline="30000" dirty="0" smtClean="0"/>
              <a:t>th</a:t>
            </a:r>
            <a:r>
              <a:rPr lang="en-US" baseline="0" dirty="0" smtClean="0"/>
              <a:t> power.  </a:t>
            </a:r>
          </a:p>
          <a:p>
            <a:endParaRPr lang="en-US" baseline="0"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45</a:t>
            </a:fld>
            <a:endParaRPr lang="en-US" dirty="0"/>
          </a:p>
        </p:txBody>
      </p:sp>
    </p:spTree>
    <p:extLst>
      <p:ext uri="{BB962C8B-B14F-4D97-AF65-F5344CB8AC3E}">
        <p14:creationId xmlns:p14="http://schemas.microsoft.com/office/powerpoint/2010/main" val="11760650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entury Gothic" panose="020B0502020202020204" pitchFamily="34" charset="0"/>
                <a:ea typeface="+mn-ea"/>
                <a:cs typeface="+mn-cs"/>
              </a:rPr>
              <a:t>These figures are estimates, not measurements, so we have to make some allowance for variation in the final answer. But it doesn’t matter. The probabilities are far beyond anything reasonable, whether they are slightly too high or too low.</a:t>
            </a:r>
            <a:endParaRPr lang="en-US"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fld id="{24E95034-53D2-4160-9CF8-C746122DD0E2}" type="slidenum">
              <a:rPr lang="en-US" smtClean="0"/>
              <a:pPr/>
              <a:t>46</a:t>
            </a:fld>
            <a:endParaRPr lang="en-US" dirty="0"/>
          </a:p>
        </p:txBody>
      </p:sp>
    </p:spTree>
    <p:extLst>
      <p:ext uri="{BB962C8B-B14F-4D97-AF65-F5344CB8AC3E}">
        <p14:creationId xmlns:p14="http://schemas.microsoft.com/office/powerpoint/2010/main" val="14147883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calculations do not reflect the problem of contamination.  / In the real world, other chemicals are</a:t>
            </a:r>
            <a:r>
              <a:rPr lang="en-US" baseline="0" dirty="0" smtClean="0"/>
              <a:t> present that would interfere with protein formation.  This would effectively reduce the probability to zero.</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pPr/>
              <a:t>47</a:t>
            </a:fld>
            <a:endParaRPr lang="en-US" dirty="0"/>
          </a:p>
        </p:txBody>
      </p:sp>
    </p:spTree>
    <p:extLst>
      <p:ext uri="{BB962C8B-B14F-4D97-AF65-F5344CB8AC3E}">
        <p14:creationId xmlns:p14="http://schemas.microsoft.com/office/powerpoint/2010/main" val="4123857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Suppose we ignore the problem of contamination, /</a:t>
            </a:r>
            <a:r>
              <a:rPr lang="en-US" baseline="0" dirty="0" smtClean="0"/>
              <a:t> and suppose we ignore the problem of where the amino acids would come from, / and suppose we ignore the problem of finding the right conditions for the amino acids to react together.  / Is it reasonable to think that a protein might form by chance?  </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pPr/>
              <a:t>48</a:t>
            </a:fld>
            <a:endParaRPr lang="en-US" dirty="0"/>
          </a:p>
        </p:txBody>
      </p:sp>
    </p:spTree>
    <p:extLst>
      <p:ext uri="{BB962C8B-B14F-4D97-AF65-F5344CB8AC3E}">
        <p14:creationId xmlns:p14="http://schemas.microsoft.com/office/powerpoint/2010/main" val="3719015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way to evaluate this is by thinking about how many opportunities there have been for that event to happen.</a:t>
            </a:r>
            <a:endParaRPr lang="en-US" dirty="0" smtClean="0"/>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pPr/>
              <a:t>49</a:t>
            </a:fld>
            <a:endParaRPr lang="en-US" dirty="0"/>
          </a:p>
        </p:txBody>
      </p:sp>
    </p:spTree>
    <p:extLst>
      <p:ext uri="{BB962C8B-B14F-4D97-AF65-F5344CB8AC3E}">
        <p14:creationId xmlns:p14="http://schemas.microsoft.com/office/powerpoint/2010/main" val="165157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look at this die.  It has six sides,</a:t>
            </a:r>
            <a:r>
              <a:rPr lang="en-US" baseline="0" dirty="0" smtClean="0"/>
              <a:t> each containing a different number between 1 and 6.  Because of this, rolling the die could produce 6 possible outcomes—a 1, 2, 3, 4, 5, or 6.   / Because 6 different outcomes are possible, the bottom number of our fraction would always be a 6.  / Because each number appears on only one face of the die, the top number of our fraction would have to be a 1.  The probability of rolling a 4 would be 1/6, or 1 in 6.  And so would the probability of rolling a 5, a 3, or a 1.  </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5</a:t>
            </a:fld>
            <a:endParaRPr lang="en-US" dirty="0"/>
          </a:p>
        </p:txBody>
      </p:sp>
    </p:spTree>
    <p:extLst>
      <p:ext uri="{BB962C8B-B14F-4D97-AF65-F5344CB8AC3E}">
        <p14:creationId xmlns:p14="http://schemas.microsoft.com/office/powerpoint/2010/main" val="25339565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We could do this by comparing the probability of a protein forming by chance, with the number of events that scientists say have occurred in the history of the universe. /  But how would</a:t>
            </a:r>
            <a:r>
              <a:rPr lang="en-US" sz="1200" baseline="0" dirty="0" smtClean="0">
                <a:solidFill>
                  <a:schemeClr val="bg1"/>
                </a:solidFill>
              </a:rPr>
              <a:t> we know how many events have happened?</a:t>
            </a:r>
            <a:endParaRPr lang="en-US" sz="1200" dirty="0" smtClean="0">
              <a:solidFill>
                <a:schemeClr val="bg1"/>
              </a:solidFill>
            </a:endParaRPr>
          </a:p>
          <a:p>
            <a:endParaRPr 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pPr/>
              <a:t>50</a:t>
            </a:fld>
            <a:endParaRPr lang="en-US" dirty="0"/>
          </a:p>
        </p:txBody>
      </p:sp>
    </p:spTree>
    <p:extLst>
      <p:ext uri="{BB962C8B-B14F-4D97-AF65-F5344CB8AC3E}">
        <p14:creationId xmlns:p14="http://schemas.microsoft.com/office/powerpoint/2010/main" val="3559807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William </a:t>
            </a:r>
            <a:r>
              <a:rPr lang="en-US" dirty="0" err="1" smtClean="0"/>
              <a:t>Dembski</a:t>
            </a:r>
            <a:r>
              <a:rPr lang="en-US" baseline="0" dirty="0" smtClean="0"/>
              <a:t> has attempted to figure this out.  First, he estimated </a:t>
            </a:r>
            <a:r>
              <a:rPr lang="en-US" dirty="0" smtClean="0"/>
              <a:t>the number</a:t>
            </a:r>
            <a:r>
              <a:rPr lang="en-US" baseline="0" dirty="0" smtClean="0"/>
              <a:t> of </a:t>
            </a:r>
            <a:r>
              <a:rPr lang="en-US" dirty="0" smtClean="0"/>
              <a:t>elementary particles in universe.</a:t>
            </a:r>
          </a:p>
          <a:p>
            <a:endParaRPr lang="en-US"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51</a:t>
            </a:fld>
            <a:endParaRPr lang="en-US" dirty="0"/>
          </a:p>
        </p:txBody>
      </p:sp>
    </p:spTree>
    <p:extLst>
      <p:ext uri="{BB962C8B-B14F-4D97-AF65-F5344CB8AC3E}">
        <p14:creationId xmlns:p14="http://schemas.microsoft.com/office/powerpoint/2010/main" val="22212885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multiplied</a:t>
            </a:r>
            <a:r>
              <a:rPr lang="en-US" baseline="0" dirty="0" smtClean="0"/>
              <a:t> that b</a:t>
            </a:r>
            <a:r>
              <a:rPr lang="en-US" dirty="0" smtClean="0"/>
              <a:t>y the number of possible interactions with each other per second</a:t>
            </a:r>
          </a:p>
          <a:p>
            <a:endParaRPr lang="en-US"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52</a:t>
            </a:fld>
            <a:endParaRPr lang="en-US" dirty="0"/>
          </a:p>
        </p:txBody>
      </p:sp>
    </p:spTree>
    <p:extLst>
      <p:ext uri="{BB962C8B-B14F-4D97-AF65-F5344CB8AC3E}">
        <p14:creationId xmlns:p14="http://schemas.microsoft.com/office/powerpoint/2010/main" val="41756975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Finally, he multiplied that by the number of seconds</a:t>
            </a:r>
            <a:r>
              <a:rPr lang="en-US" baseline="0" dirty="0" smtClean="0"/>
              <a:t> s</a:t>
            </a:r>
            <a:r>
              <a:rPr lang="en-US" dirty="0" smtClean="0"/>
              <a:t>ince the beginning of time, based on current scientific theory. </a:t>
            </a:r>
            <a:r>
              <a:rPr lang="en-US" sz="1200" dirty="0" smtClean="0">
                <a:solidFill>
                  <a:schemeClr val="bg1"/>
                </a:solidFill>
              </a:rPr>
              <a:t>We don’t know for sure how old the universe is, but scientists estimate it is about 13 billion years old, which is about 10</a:t>
            </a:r>
            <a:r>
              <a:rPr lang="en-US" sz="1200" baseline="30000" dirty="0" smtClean="0">
                <a:solidFill>
                  <a:schemeClr val="bg1"/>
                </a:solidFill>
              </a:rPr>
              <a:t>16</a:t>
            </a:r>
            <a:r>
              <a:rPr lang="en-US" sz="1200" dirty="0" smtClean="0">
                <a:solidFill>
                  <a:schemeClr val="bg1"/>
                </a:solidFill>
              </a:rPr>
              <a:t> seconds.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53</a:t>
            </a:fld>
            <a:endParaRPr lang="en-US" dirty="0"/>
          </a:p>
        </p:txBody>
      </p:sp>
    </p:spTree>
    <p:extLst>
      <p:ext uri="{BB962C8B-B14F-4D97-AF65-F5344CB8AC3E}">
        <p14:creationId xmlns:p14="http://schemas.microsoft.com/office/powerpoint/2010/main" val="3266268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multiplying these three estimates, he calculates the</a:t>
            </a:r>
            <a:r>
              <a:rPr lang="en-US" baseline="0" dirty="0" smtClean="0"/>
              <a:t> t</a:t>
            </a:r>
            <a:r>
              <a:rPr lang="en-US" dirty="0" smtClean="0"/>
              <a:t>otal events in the entire history of the universe to be  1 x 10 to the 139.  That is a one with 139 zeroes after it.  </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54</a:t>
            </a:fld>
            <a:endParaRPr lang="en-US" dirty="0"/>
          </a:p>
        </p:txBody>
      </p:sp>
    </p:spTree>
    <p:extLst>
      <p:ext uri="{BB962C8B-B14F-4D97-AF65-F5344CB8AC3E}">
        <p14:creationId xmlns:p14="http://schemas.microsoft.com/office/powerpoint/2010/main" val="9824540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compare these two numbers.  / Notice that the number of events in the history of the universe / is smaller than the number necessary to allow for the formation of a protein by chance.  In fact, it is a trillion, trillion times smaller!  In other words, getting a functional protein by chance requires more probabilistic resources than have been available in the history of the universe. </a:t>
            </a:r>
            <a:r>
              <a:rPr lang="en-US" dirty="0" smtClean="0"/>
              <a:t>Add to this the fact that most proteins are much longer than</a:t>
            </a:r>
            <a:r>
              <a:rPr lang="en-US" baseline="0" dirty="0" smtClean="0"/>
              <a:t> 150 amino acids.  Most have </a:t>
            </a:r>
            <a:r>
              <a:rPr lang="en-US" dirty="0" smtClean="0"/>
              <a:t>several hundred or even several thousand amino acids.  And w</a:t>
            </a:r>
            <a:r>
              <a:rPr lang="en-US" baseline="0" dirty="0" smtClean="0"/>
              <a:t>e can see that m</a:t>
            </a:r>
            <a:r>
              <a:rPr lang="en-US" dirty="0" smtClean="0"/>
              <a:t>aking a functional protein by chance is mathematically impossible.</a:t>
            </a:r>
            <a:r>
              <a:rPr lang="en-US" baseline="0"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55</a:t>
            </a:fld>
            <a:endParaRPr lang="en-US" dirty="0"/>
          </a:p>
        </p:txBody>
      </p:sp>
    </p:spTree>
    <p:extLst>
      <p:ext uri="{BB962C8B-B14F-4D97-AF65-F5344CB8AC3E}">
        <p14:creationId xmlns:p14="http://schemas.microsoft.com/office/powerpoint/2010/main" val="36054167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probability is so low that it</a:t>
            </a:r>
            <a:r>
              <a:rPr lang="en-US" baseline="0" dirty="0" smtClean="0"/>
              <a:t> has been compared to the probability of a tornado blowing through a junkyard and producing a Boeing 747 airplane.  </a:t>
            </a:r>
          </a:p>
          <a:p>
            <a:r>
              <a:rPr lang="en-US" baseline="0" dirty="0" smtClean="0"/>
              <a:t>Tornado 32349874 </a:t>
            </a:r>
            <a:r>
              <a:rPr lang="en-US" baseline="0" dirty="0" err="1" smtClean="0"/>
              <a:t>fergregory</a:t>
            </a:r>
            <a:endParaRPr lang="en-US" baseline="0" dirty="0" smtClean="0"/>
          </a:p>
          <a:p>
            <a:r>
              <a:rPr lang="en-US" baseline="0" dirty="0" smtClean="0"/>
              <a:t>Junk yard 7515063 </a:t>
            </a:r>
            <a:r>
              <a:rPr lang="en-US" baseline="0" dirty="0" err="1" smtClean="0"/>
              <a:t>vm</a:t>
            </a:r>
            <a:endParaRPr lang="en-US" baseline="0" dirty="0" smtClean="0"/>
          </a:p>
          <a:p>
            <a:r>
              <a:rPr lang="en-US" baseline="0" dirty="0" smtClean="0"/>
              <a:t>Boeing 747 4941515 Daniel Barnes</a:t>
            </a:r>
          </a:p>
          <a:p>
            <a:endParaRPr lang="en-US"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879438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From our study of probabilities, we can conclude that even if the universe were made entirely of amino acids, it is unrealistic to expect a protein to form by chance.  / Living organisms require hundreds or thousands of proteins in order to live.  / Creation is the best explanation for the origin of living organisms.</a:t>
            </a:r>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pPr/>
              <a:t>57</a:t>
            </a:fld>
            <a:endParaRPr lang="en-US" dirty="0"/>
          </a:p>
        </p:txBody>
      </p:sp>
    </p:spTree>
    <p:extLst>
      <p:ext uri="{BB962C8B-B14F-4D97-AF65-F5344CB8AC3E}">
        <p14:creationId xmlns:p14="http://schemas.microsoft.com/office/powerpoint/2010/main" val="40124902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6128850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87008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this spinner contains only four possible outcomes (yellow, green, red, and blue), the probability of the spinner landing on any one of them-say red, for example—/ is ¼.  / The 4 on the bottom means there are 4 possible outcomes.  The 1 on top means there is only one outcome that is red.  The probability would the same for yellow, green, and blue, as well.</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6</a:t>
            </a:fld>
            <a:endParaRPr lang="en-US" dirty="0"/>
          </a:p>
        </p:txBody>
      </p:sp>
    </p:spTree>
    <p:extLst>
      <p:ext uri="{BB962C8B-B14F-4D97-AF65-F5344CB8AC3E}">
        <p14:creationId xmlns:p14="http://schemas.microsoft.com/office/powerpoint/2010/main" val="38157836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80522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625691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say we are going to draw a marble from a </a:t>
            </a:r>
            <a:r>
              <a:rPr lang="en-US" baseline="0" dirty="0" smtClean="0"/>
              <a:t>dish that contains 34 red marbles, / 33 blue marbles, / and 1 green one.  / Since there are 68 marbles total in the jar, there are 68 possible outcomes, / so 68 is the bottom number in our fraction.  / If we want to calculate the probability of drawing a red marble, the number of red marbles would be the top number.  The probability of drawing a red marble would be 34 over 68, or 34 out of 68. </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7</a:t>
            </a:fld>
            <a:endParaRPr lang="en-US" dirty="0"/>
          </a:p>
        </p:txBody>
      </p:sp>
    </p:spTree>
    <p:extLst>
      <p:ext uri="{BB962C8B-B14F-4D97-AF65-F5344CB8AC3E}">
        <p14:creationId xmlns:p14="http://schemas.microsoft.com/office/powerpoint/2010/main" val="2090336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state probabilities, we always reduce the fraction, so w</a:t>
            </a:r>
            <a:r>
              <a:rPr lang="en-US" dirty="0" smtClean="0"/>
              <a:t>e would reduce 34 over 68 to one half.</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8</a:t>
            </a:fld>
            <a:endParaRPr lang="en-US" dirty="0"/>
          </a:p>
        </p:txBody>
      </p:sp>
    </p:spTree>
    <p:extLst>
      <p:ext uri="{BB962C8B-B14F-4D97-AF65-F5344CB8AC3E}">
        <p14:creationId xmlns:p14="http://schemas.microsoft.com/office/powerpoint/2010/main" val="2292557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probability of drawing a blue marble would be 33 over 68</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9</a:t>
            </a:fld>
            <a:endParaRPr lang="en-US" dirty="0"/>
          </a:p>
        </p:txBody>
      </p:sp>
    </p:spTree>
    <p:extLst>
      <p:ext uri="{BB962C8B-B14F-4D97-AF65-F5344CB8AC3E}">
        <p14:creationId xmlns:p14="http://schemas.microsoft.com/office/powerpoint/2010/main" val="2187868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5"/>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4317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239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9262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5442BAB0-2FC1-475D-A323-9FB593C2CF1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61470B1E-A3AA-46E4-9871-06CF6D334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6793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7863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3048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sz="1800"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13876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4095221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sz="1800"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046236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1746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8439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352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510783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761667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228248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2927660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21791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468778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5813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582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6102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7705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2756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atin typeface="Century Gothic" panose="020B0502020202020204" pitchFamily="34" charset="0"/>
              </a:defRPr>
            </a:lvl1pPr>
            <a:lvl2pPr>
              <a:defRPr sz="2800">
                <a:latin typeface="Century Gothic" panose="020B0502020202020204" pitchFamily="34" charset="0"/>
              </a:defRPr>
            </a:lvl2pPr>
            <a:lvl3pPr>
              <a:defRPr sz="2400">
                <a:latin typeface="Century Gothic" panose="020B0502020202020204" pitchFamily="34" charset="0"/>
              </a:defRPr>
            </a:lvl3pPr>
            <a:lvl4pPr>
              <a:defRPr sz="2000">
                <a:latin typeface="Century Gothic" panose="020B0502020202020204" pitchFamily="34" charset="0"/>
              </a:defRPr>
            </a:lvl4pPr>
            <a:lvl5pPr>
              <a:defRPr sz="2000">
                <a:latin typeface="Century Gothic" panose="020B0502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989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Century Gothic" panose="020B0502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6105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7665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7" r:id="rId13"/>
    <p:sldLayoutId id="2147483686" r:id="rId14"/>
  </p:sldLayoutIdLst>
  <p:txStyles>
    <p:titleStyle>
      <a:lvl1pPr algn="ctr" defTabSz="914400" rtl="0" eaLnBrk="1" latinLnBrk="0" hangingPunct="1">
        <a:spcBef>
          <a:spcPct val="0"/>
        </a:spcBef>
        <a:buNone/>
        <a:defRPr sz="4400" kern="1200">
          <a:solidFill>
            <a:schemeClr val="accent4">
              <a:lumMod val="60000"/>
              <a:lumOff val="40000"/>
            </a:schemeClr>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563468520"/>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0.jpe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1.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1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84" y="0"/>
            <a:ext cx="12183231" cy="6858000"/>
          </a:xfrm>
        </p:spPr>
      </p:pic>
      <p:sp>
        <p:nvSpPr>
          <p:cNvPr id="3" name="TextBox 2"/>
          <p:cNvSpPr txBox="1"/>
          <p:nvPr/>
        </p:nvSpPr>
        <p:spPr>
          <a:xfrm>
            <a:off x="6817360" y="5989321"/>
            <a:ext cx="2440940" cy="630942"/>
          </a:xfrm>
          <a:prstGeom prst="rect">
            <a:avLst/>
          </a:prstGeom>
          <a:noFill/>
        </p:spPr>
        <p:txBody>
          <a:bodyPr wrap="square" rtlCol="0">
            <a:spAutoFit/>
          </a:bodyPr>
          <a:lstStyle/>
          <a:p>
            <a:r>
              <a:rPr lang="en-US" sz="3500" dirty="0" smtClean="0">
                <a:solidFill>
                  <a:schemeClr val="bg1"/>
                </a:solidFill>
                <a:latin typeface="Century Gothic" panose="020B0502020202020204" pitchFamily="34" charset="0"/>
              </a:rPr>
              <a:t>Probability</a:t>
            </a:r>
            <a:endParaRPr lang="en-US" sz="3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49444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Probability of getting green</a:t>
            </a:r>
            <a:endParaRPr lang="en-US" dirty="0">
              <a:solidFill>
                <a:schemeClr val="bg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681843"/>
            <a:ext cx="6964968" cy="4525963"/>
          </a:xfrm>
        </p:spPr>
      </p:pic>
      <p:sp>
        <p:nvSpPr>
          <p:cNvPr id="5" name="Rectangle 4"/>
          <p:cNvSpPr/>
          <p:nvPr/>
        </p:nvSpPr>
        <p:spPr>
          <a:xfrm>
            <a:off x="6432170" y="1546749"/>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rPr>
              <a:t>34</a:t>
            </a:r>
            <a:endParaRPr lang="en-US" sz="54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Rectangle 5"/>
          <p:cNvSpPr/>
          <p:nvPr/>
        </p:nvSpPr>
        <p:spPr>
          <a:xfrm>
            <a:off x="5212002" y="4426020"/>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rPr>
              <a:t>33</a:t>
            </a:r>
            <a:endParaRPr lang="en-US" sz="54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2504922" y="4853072"/>
            <a:ext cx="57259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cap="none" spc="0"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4555133" y="5284476"/>
            <a:ext cx="3108543"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effectLst>
                  <a:outerShdw blurRad="38100" dist="22860" dir="5400000" algn="tl" rotWithShape="0">
                    <a:srgbClr val="000000">
                      <a:alpha val="30000"/>
                    </a:srgbClr>
                  </a:outerShdw>
                </a:effectLst>
                <a:latin typeface="Century Gothic" panose="020B0502020202020204" pitchFamily="34" charset="0"/>
              </a:rPr>
              <a:t>Total:  68</a:t>
            </a:r>
            <a:endParaRPr lang="en-US" sz="5400" b="1" cap="none" spc="0" dirty="0">
              <a:ln w="10160">
                <a:solidFill>
                  <a:schemeClr val="accent5"/>
                </a:solidFill>
                <a:prstDash val="solid"/>
              </a:ln>
              <a:effectLst>
                <a:outerShdw blurRad="38100" dist="22860" dir="5400000" algn="tl" rotWithShape="0">
                  <a:srgbClr val="000000">
                    <a:alpha val="30000"/>
                  </a:srgbClr>
                </a:outerShdw>
              </a:effectLst>
              <a:latin typeface="Century Gothic" panose="020B0502020202020204" pitchFamily="34" charset="0"/>
            </a:endParaRPr>
          </a:p>
        </p:txBody>
      </p:sp>
      <p:sp>
        <p:nvSpPr>
          <p:cNvPr id="10" name="Rectangle 9"/>
          <p:cNvSpPr/>
          <p:nvPr/>
        </p:nvSpPr>
        <p:spPr>
          <a:xfrm>
            <a:off x="8382102" y="4047551"/>
            <a:ext cx="1750800"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Total</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1" name="Rectangle 10"/>
          <p:cNvSpPr/>
          <p:nvPr/>
        </p:nvSpPr>
        <p:spPr>
          <a:xfrm>
            <a:off x="8111998" y="2894700"/>
            <a:ext cx="2291012"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rPr>
              <a:t>Green</a:t>
            </a:r>
            <a:endParaRPr lang="en-US" sz="5400" b="1" cap="none" spc="0"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2" name="Straight Connector 11"/>
          <p:cNvCxnSpPr/>
          <p:nvPr/>
        </p:nvCxnSpPr>
        <p:spPr>
          <a:xfrm>
            <a:off x="8157965" y="3932790"/>
            <a:ext cx="219907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738054" y="4047551"/>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68</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7" name="Rectangle 16"/>
          <p:cNvSpPr/>
          <p:nvPr/>
        </p:nvSpPr>
        <p:spPr>
          <a:xfrm>
            <a:off x="10932016" y="2894700"/>
            <a:ext cx="57259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cap="none" spc="0"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8" name="Straight Connector 17"/>
          <p:cNvCxnSpPr/>
          <p:nvPr/>
        </p:nvCxnSpPr>
        <p:spPr>
          <a:xfrm>
            <a:off x="10642402" y="3903626"/>
            <a:ext cx="1172588" cy="21293"/>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4754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Probability of getting purple</a:t>
            </a:r>
            <a:endParaRPr lang="en-US" dirty="0">
              <a:solidFill>
                <a:schemeClr val="bg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681843"/>
            <a:ext cx="6964968" cy="4525963"/>
          </a:xfrm>
        </p:spPr>
      </p:pic>
      <p:sp>
        <p:nvSpPr>
          <p:cNvPr id="5" name="Rectangle 4"/>
          <p:cNvSpPr/>
          <p:nvPr/>
        </p:nvSpPr>
        <p:spPr>
          <a:xfrm>
            <a:off x="6432170" y="1546749"/>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rPr>
              <a:t>34</a:t>
            </a:r>
            <a:endParaRPr lang="en-US" sz="54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Rectangle 5"/>
          <p:cNvSpPr/>
          <p:nvPr/>
        </p:nvSpPr>
        <p:spPr>
          <a:xfrm>
            <a:off x="5212002" y="4426020"/>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rPr>
              <a:t>33</a:t>
            </a:r>
            <a:endParaRPr lang="en-US" sz="54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2504922" y="4853072"/>
            <a:ext cx="57259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cap="none" spc="0"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4555133" y="5284476"/>
            <a:ext cx="3108543"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effectLst>
                  <a:outerShdw blurRad="38100" dist="22860" dir="5400000" algn="tl" rotWithShape="0">
                    <a:srgbClr val="000000">
                      <a:alpha val="30000"/>
                    </a:srgbClr>
                  </a:outerShdw>
                </a:effectLst>
                <a:latin typeface="Century Gothic" panose="020B0502020202020204" pitchFamily="34" charset="0"/>
              </a:rPr>
              <a:t>Total:  68</a:t>
            </a:r>
            <a:endParaRPr lang="en-US" sz="5400" b="1" cap="none" spc="0" dirty="0">
              <a:ln w="10160">
                <a:solidFill>
                  <a:schemeClr val="accent5"/>
                </a:solidFill>
                <a:prstDash val="solid"/>
              </a:ln>
              <a:effectLst>
                <a:outerShdw blurRad="38100" dist="22860" dir="5400000" algn="tl" rotWithShape="0">
                  <a:srgbClr val="000000">
                    <a:alpha val="30000"/>
                  </a:srgbClr>
                </a:outerShdw>
              </a:effectLst>
              <a:latin typeface="Century Gothic" panose="020B0502020202020204" pitchFamily="34" charset="0"/>
            </a:endParaRPr>
          </a:p>
        </p:txBody>
      </p:sp>
      <p:sp>
        <p:nvSpPr>
          <p:cNvPr id="10" name="Rectangle 9"/>
          <p:cNvSpPr/>
          <p:nvPr/>
        </p:nvSpPr>
        <p:spPr>
          <a:xfrm>
            <a:off x="8382102" y="4047551"/>
            <a:ext cx="1750800"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Total</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1" name="Rectangle 10"/>
          <p:cNvSpPr/>
          <p:nvPr/>
        </p:nvSpPr>
        <p:spPr>
          <a:xfrm>
            <a:off x="8119211" y="2894700"/>
            <a:ext cx="2276585"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7030A0"/>
                </a:solidFill>
                <a:effectLst>
                  <a:outerShdw blurRad="38100" dist="22860" dir="5400000" algn="tl" rotWithShape="0">
                    <a:srgbClr val="000000">
                      <a:alpha val="30000"/>
                    </a:srgbClr>
                  </a:outerShdw>
                </a:effectLst>
                <a:latin typeface="Century Gothic" panose="020B0502020202020204" pitchFamily="34" charset="0"/>
              </a:rPr>
              <a:t>Purple</a:t>
            </a:r>
            <a:endParaRPr lang="en-US" sz="5400" b="1" cap="none" spc="0" dirty="0">
              <a:ln w="10160">
                <a:solidFill>
                  <a:schemeClr val="accent5"/>
                </a:solidFill>
                <a:prstDash val="solid"/>
              </a:ln>
              <a:solidFill>
                <a:srgbClr val="7030A0"/>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2" name="Straight Connector 11"/>
          <p:cNvCxnSpPr/>
          <p:nvPr/>
        </p:nvCxnSpPr>
        <p:spPr>
          <a:xfrm>
            <a:off x="8157965" y="3932790"/>
            <a:ext cx="219907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738054" y="4047551"/>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68</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7" name="Rectangle 16"/>
          <p:cNvSpPr/>
          <p:nvPr/>
        </p:nvSpPr>
        <p:spPr>
          <a:xfrm>
            <a:off x="10932016" y="2894700"/>
            <a:ext cx="572593"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7030A0"/>
                </a:solidFill>
                <a:effectLst>
                  <a:outerShdw blurRad="38100" dist="22860" dir="5400000" algn="tl" rotWithShape="0">
                    <a:srgbClr val="000000">
                      <a:alpha val="30000"/>
                    </a:srgbClr>
                  </a:outerShdw>
                </a:effectLst>
                <a:latin typeface="Century Gothic" panose="020B0502020202020204" pitchFamily="34" charset="0"/>
              </a:rPr>
              <a:t>0</a:t>
            </a:r>
            <a:endParaRPr lang="en-US" sz="5400" b="1" cap="none" spc="0" dirty="0">
              <a:ln w="10160">
                <a:solidFill>
                  <a:schemeClr val="accent5"/>
                </a:solidFill>
                <a:prstDash val="solid"/>
              </a:ln>
              <a:solidFill>
                <a:srgbClr val="7030A0"/>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8" name="Straight Connector 17"/>
          <p:cNvCxnSpPr/>
          <p:nvPr/>
        </p:nvCxnSpPr>
        <p:spPr>
          <a:xfrm>
            <a:off x="10642402" y="3903626"/>
            <a:ext cx="1172588" cy="21293"/>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2678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1183" y="1191701"/>
            <a:ext cx="4526280" cy="4522124"/>
          </a:xfrm>
          <a:prstGeom prst="rect">
            <a:avLst/>
          </a:prstGeom>
        </p:spPr>
      </p:pic>
      <p:sp>
        <p:nvSpPr>
          <p:cNvPr id="2" name="Title 1"/>
          <p:cNvSpPr>
            <a:spLocks noGrp="1"/>
          </p:cNvSpPr>
          <p:nvPr>
            <p:ph type="title"/>
          </p:nvPr>
        </p:nvSpPr>
        <p:spPr/>
        <p:txBody>
          <a:bodyPr/>
          <a:lstStyle/>
          <a:p>
            <a:r>
              <a:rPr lang="en-US" dirty="0" smtClean="0">
                <a:solidFill>
                  <a:schemeClr val="bg1"/>
                </a:solidFill>
              </a:rPr>
              <a:t>Probability of Multiple Events</a:t>
            </a:r>
            <a:endParaRPr lang="en-US" dirty="0">
              <a:solidFill>
                <a:schemeClr val="bg1"/>
              </a:solidFill>
            </a:endParaRPr>
          </a:p>
        </p:txBody>
      </p:sp>
      <p:pic>
        <p:nvPicPr>
          <p:cNvPr id="8"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10850" y="1250609"/>
            <a:ext cx="4526280" cy="4522124"/>
          </a:xfrm>
        </p:spPr>
      </p:pic>
      <p:sp>
        <p:nvSpPr>
          <p:cNvPr id="6" name="Rectangle 5"/>
          <p:cNvSpPr/>
          <p:nvPr/>
        </p:nvSpPr>
        <p:spPr>
          <a:xfrm>
            <a:off x="1032350" y="5588806"/>
            <a:ext cx="572593" cy="923330"/>
          </a:xfrm>
          <a:prstGeom prst="rect">
            <a:avLst/>
          </a:prstGeom>
          <a:noFill/>
        </p:spPr>
        <p:txBody>
          <a:bodyPr wrap="none" lIns="91440" tIns="45720" rIns="91440" bIns="45720">
            <a:spAutoFit/>
          </a:bodyPr>
          <a:lstStyle/>
          <a:p>
            <a:pPr algn="ctr"/>
            <a:r>
              <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a:t>
            </a:r>
          </a:p>
        </p:txBody>
      </p:sp>
      <p:cxnSp>
        <p:nvCxnSpPr>
          <p:cNvPr id="10" name="Straight Connector 9"/>
          <p:cNvCxnSpPr/>
          <p:nvPr/>
        </p:nvCxnSpPr>
        <p:spPr>
          <a:xfrm>
            <a:off x="924800" y="5487888"/>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054118" y="4516567"/>
            <a:ext cx="572593"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2" name="Rectangle 11"/>
          <p:cNvSpPr/>
          <p:nvPr/>
        </p:nvSpPr>
        <p:spPr>
          <a:xfrm>
            <a:off x="3861435" y="5525081"/>
            <a:ext cx="572593" cy="923330"/>
          </a:xfrm>
          <a:prstGeom prst="rect">
            <a:avLst/>
          </a:prstGeom>
          <a:noFill/>
        </p:spPr>
        <p:txBody>
          <a:bodyPr wrap="none" lIns="91440" tIns="45720" rIns="91440" bIns="45720">
            <a:spAutoFit/>
          </a:bodyPr>
          <a:lstStyle/>
          <a:p>
            <a:pPr algn="ctr"/>
            <a:r>
              <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a:t>
            </a:r>
          </a:p>
        </p:txBody>
      </p:sp>
      <p:cxnSp>
        <p:nvCxnSpPr>
          <p:cNvPr id="13" name="Straight Connector 12"/>
          <p:cNvCxnSpPr/>
          <p:nvPr/>
        </p:nvCxnSpPr>
        <p:spPr>
          <a:xfrm>
            <a:off x="3753885" y="5457413"/>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883203" y="4469467"/>
            <a:ext cx="572593"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Multiply 2"/>
          <p:cNvSpPr/>
          <p:nvPr/>
        </p:nvSpPr>
        <p:spPr>
          <a:xfrm>
            <a:off x="2176492" y="5039691"/>
            <a:ext cx="1147156" cy="1014153"/>
          </a:xfrm>
          <a:prstGeom prst="mathMultiply">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Equal 8"/>
          <p:cNvSpPr/>
          <p:nvPr/>
        </p:nvSpPr>
        <p:spPr>
          <a:xfrm>
            <a:off x="5058694" y="5182601"/>
            <a:ext cx="1230284" cy="610574"/>
          </a:xfrm>
          <a:prstGeom prst="mathEqua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16" name="Rectangle 15"/>
          <p:cNvSpPr/>
          <p:nvPr/>
        </p:nvSpPr>
        <p:spPr>
          <a:xfrm>
            <a:off x="6579697" y="5477981"/>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36</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7" name="Straight Connector 16"/>
          <p:cNvCxnSpPr/>
          <p:nvPr/>
        </p:nvCxnSpPr>
        <p:spPr>
          <a:xfrm>
            <a:off x="6666110" y="5377063"/>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795428" y="4405742"/>
            <a:ext cx="572593"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797703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4" grpId="0"/>
      <p:bldP spid="3" grpId="0" animBg="1"/>
      <p:bldP spid="9" grpId="0" animBg="1"/>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7785" y="1191701"/>
            <a:ext cx="4526280" cy="4522124"/>
          </a:xfrm>
          <a:prstGeom prst="rect">
            <a:avLst/>
          </a:prstGeom>
        </p:spPr>
      </p:pic>
      <p:pic>
        <p:nvPicPr>
          <p:cNvPr id="1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1183" y="1191701"/>
            <a:ext cx="4526280" cy="4522124"/>
          </a:xfrm>
          <a:prstGeom prst="rect">
            <a:avLst/>
          </a:prstGeom>
        </p:spPr>
      </p:pic>
      <p:sp>
        <p:nvSpPr>
          <p:cNvPr id="2" name="Title 1"/>
          <p:cNvSpPr>
            <a:spLocks noGrp="1"/>
          </p:cNvSpPr>
          <p:nvPr>
            <p:ph type="title"/>
          </p:nvPr>
        </p:nvSpPr>
        <p:spPr/>
        <p:txBody>
          <a:bodyPr/>
          <a:lstStyle/>
          <a:p>
            <a:r>
              <a:rPr lang="en-US" dirty="0" smtClean="0">
                <a:solidFill>
                  <a:schemeClr val="bg1"/>
                </a:solidFill>
              </a:rPr>
              <a:t>Probability of Multiple Events</a:t>
            </a:r>
            <a:endParaRPr lang="en-US" dirty="0">
              <a:solidFill>
                <a:schemeClr val="bg1"/>
              </a:solidFill>
            </a:endParaRPr>
          </a:p>
        </p:txBody>
      </p:sp>
      <p:pic>
        <p:nvPicPr>
          <p:cNvPr id="8"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0850" y="1250609"/>
            <a:ext cx="4526280" cy="4522124"/>
          </a:xfrm>
        </p:spPr>
      </p:pic>
      <p:sp>
        <p:nvSpPr>
          <p:cNvPr id="6" name="Rectangle 5"/>
          <p:cNvSpPr/>
          <p:nvPr/>
        </p:nvSpPr>
        <p:spPr>
          <a:xfrm>
            <a:off x="1032350" y="5588806"/>
            <a:ext cx="572593" cy="923330"/>
          </a:xfrm>
          <a:prstGeom prst="rect">
            <a:avLst/>
          </a:prstGeom>
          <a:noFill/>
        </p:spPr>
        <p:txBody>
          <a:bodyPr wrap="none" lIns="91440" tIns="45720" rIns="91440" bIns="45720">
            <a:spAutoFit/>
          </a:bodyPr>
          <a:lstStyle/>
          <a:p>
            <a:pPr algn="ctr"/>
            <a:r>
              <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a:t>
            </a:r>
          </a:p>
        </p:txBody>
      </p:sp>
      <p:cxnSp>
        <p:nvCxnSpPr>
          <p:cNvPr id="10" name="Straight Connector 9"/>
          <p:cNvCxnSpPr/>
          <p:nvPr/>
        </p:nvCxnSpPr>
        <p:spPr>
          <a:xfrm>
            <a:off x="924800" y="5487888"/>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054118" y="4516567"/>
            <a:ext cx="572593"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2" name="Rectangle 11"/>
          <p:cNvSpPr/>
          <p:nvPr/>
        </p:nvSpPr>
        <p:spPr>
          <a:xfrm>
            <a:off x="3861435" y="5525081"/>
            <a:ext cx="572593" cy="923330"/>
          </a:xfrm>
          <a:prstGeom prst="rect">
            <a:avLst/>
          </a:prstGeom>
          <a:noFill/>
        </p:spPr>
        <p:txBody>
          <a:bodyPr wrap="none" lIns="91440" tIns="45720" rIns="91440" bIns="45720">
            <a:spAutoFit/>
          </a:bodyPr>
          <a:lstStyle/>
          <a:p>
            <a:pPr algn="ctr"/>
            <a:r>
              <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a:t>
            </a:r>
          </a:p>
        </p:txBody>
      </p:sp>
      <p:cxnSp>
        <p:nvCxnSpPr>
          <p:cNvPr id="13" name="Straight Connector 12"/>
          <p:cNvCxnSpPr/>
          <p:nvPr/>
        </p:nvCxnSpPr>
        <p:spPr>
          <a:xfrm>
            <a:off x="3753885" y="5457413"/>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883203" y="4469467"/>
            <a:ext cx="572593"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Multiply 2"/>
          <p:cNvSpPr/>
          <p:nvPr/>
        </p:nvSpPr>
        <p:spPr>
          <a:xfrm>
            <a:off x="2176492" y="5039691"/>
            <a:ext cx="1147156" cy="1014153"/>
          </a:xfrm>
          <a:prstGeom prst="mathMultiply">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Equal 8"/>
          <p:cNvSpPr/>
          <p:nvPr/>
        </p:nvSpPr>
        <p:spPr>
          <a:xfrm>
            <a:off x="8721582" y="5103251"/>
            <a:ext cx="1230284" cy="610574"/>
          </a:xfrm>
          <a:prstGeom prst="mathEqua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16" name="Rectangle 15"/>
          <p:cNvSpPr/>
          <p:nvPr/>
        </p:nvSpPr>
        <p:spPr>
          <a:xfrm>
            <a:off x="10359209" y="5477981"/>
            <a:ext cx="1348446"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216</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7" name="Straight Connector 16"/>
          <p:cNvCxnSpPr/>
          <p:nvPr/>
        </p:nvCxnSpPr>
        <p:spPr>
          <a:xfrm>
            <a:off x="10245322" y="5392797"/>
            <a:ext cx="155338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0768903" y="4405742"/>
            <a:ext cx="572593"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0" name="Rectangle 19"/>
          <p:cNvSpPr/>
          <p:nvPr/>
        </p:nvSpPr>
        <p:spPr>
          <a:xfrm>
            <a:off x="6707150" y="5494606"/>
            <a:ext cx="572593" cy="923330"/>
          </a:xfrm>
          <a:prstGeom prst="rect">
            <a:avLst/>
          </a:prstGeom>
          <a:noFill/>
        </p:spPr>
        <p:txBody>
          <a:bodyPr wrap="none" lIns="91440" tIns="45720" rIns="91440" bIns="45720">
            <a:spAutoFit/>
          </a:bodyPr>
          <a:lstStyle/>
          <a:p>
            <a:pPr algn="ctr"/>
            <a:r>
              <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a:t>
            </a:r>
          </a:p>
        </p:txBody>
      </p:sp>
      <p:cxnSp>
        <p:nvCxnSpPr>
          <p:cNvPr id="21" name="Straight Connector 20"/>
          <p:cNvCxnSpPr/>
          <p:nvPr/>
        </p:nvCxnSpPr>
        <p:spPr>
          <a:xfrm>
            <a:off x="6599600" y="5426938"/>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728918" y="4438992"/>
            <a:ext cx="572593"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3" name="Multiply 22"/>
          <p:cNvSpPr/>
          <p:nvPr/>
        </p:nvSpPr>
        <p:spPr>
          <a:xfrm>
            <a:off x="5052770" y="4975677"/>
            <a:ext cx="1147156" cy="1014153"/>
          </a:xfrm>
          <a:prstGeom prst="mathMultiply">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825985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8" grpId="0"/>
      <p:bldP spid="20" grpId="0"/>
      <p:bldP spid="22"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91218" y="197220"/>
            <a:ext cx="6964968" cy="4525963"/>
          </a:xfrm>
        </p:spPr>
      </p:pic>
      <p:sp>
        <p:nvSpPr>
          <p:cNvPr id="5" name="Rectangle 4"/>
          <p:cNvSpPr/>
          <p:nvPr/>
        </p:nvSpPr>
        <p:spPr>
          <a:xfrm>
            <a:off x="8655250" y="197220"/>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rPr>
              <a:t>34</a:t>
            </a:r>
            <a:endParaRPr lang="en-US" sz="54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Rectangle 5"/>
          <p:cNvSpPr/>
          <p:nvPr/>
        </p:nvSpPr>
        <p:spPr>
          <a:xfrm>
            <a:off x="7234598" y="3009460"/>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rPr>
              <a:t>33</a:t>
            </a:r>
            <a:endParaRPr lang="en-US" sz="54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4477185" y="3369850"/>
            <a:ext cx="57259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cap="none" spc="0"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6781507" y="3775440"/>
            <a:ext cx="3108543"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effectLst>
                  <a:outerShdw blurRad="38100" dist="22860" dir="5400000" algn="tl" rotWithShape="0">
                    <a:srgbClr val="000000">
                      <a:alpha val="30000"/>
                    </a:srgbClr>
                  </a:outerShdw>
                </a:effectLst>
                <a:latin typeface="Century Gothic" panose="020B0502020202020204" pitchFamily="34" charset="0"/>
              </a:rPr>
              <a:t>Total:  68</a:t>
            </a:r>
            <a:endParaRPr lang="en-US" sz="5400" b="1" cap="none" spc="0" dirty="0">
              <a:ln w="10160">
                <a:solidFill>
                  <a:schemeClr val="accent5"/>
                </a:solidFill>
                <a:prstDash val="solid"/>
              </a:ln>
              <a:effectLst>
                <a:outerShdw blurRad="38100" dist="22860" dir="5400000" algn="tl" rotWithShape="0">
                  <a:srgbClr val="000000">
                    <a:alpha val="30000"/>
                  </a:srgbClr>
                </a:outerShdw>
              </a:effectLst>
              <a:latin typeface="Century Gothic" panose="020B0502020202020204" pitchFamily="34" charset="0"/>
            </a:endParaRPr>
          </a:p>
        </p:txBody>
      </p:sp>
      <p:sp>
        <p:nvSpPr>
          <p:cNvPr id="23" name="Rectangle 22"/>
          <p:cNvSpPr/>
          <p:nvPr/>
        </p:nvSpPr>
        <p:spPr>
          <a:xfrm>
            <a:off x="6244437" y="5707956"/>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68</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24" name="Straight Connector 23"/>
          <p:cNvCxnSpPr/>
          <p:nvPr/>
        </p:nvCxnSpPr>
        <p:spPr>
          <a:xfrm>
            <a:off x="6330850" y="5756663"/>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266205" y="4818592"/>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rPr>
              <a:t>34</a:t>
            </a:r>
            <a:endParaRPr lang="en-US" sz="5400" b="1" dirty="0">
              <a:ln w="10160">
                <a:solidFill>
                  <a:srgbClr val="9FDAFB"/>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6" name="Rectangle 25"/>
          <p:cNvSpPr/>
          <p:nvPr/>
        </p:nvSpPr>
        <p:spPr>
          <a:xfrm>
            <a:off x="4169042" y="5727356"/>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68</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27" name="Straight Connector 26"/>
          <p:cNvCxnSpPr/>
          <p:nvPr/>
        </p:nvCxnSpPr>
        <p:spPr>
          <a:xfrm>
            <a:off x="4255455" y="5776063"/>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190810" y="4837992"/>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0070C0"/>
                </a:solidFill>
                <a:effectLst>
                  <a:outerShdw blurRad="38100" dist="22860" dir="5400000" algn="tl" rotWithShape="0">
                    <a:srgbClr val="000000">
                      <a:alpha val="30000"/>
                    </a:srgbClr>
                  </a:outerShdw>
                </a:effectLst>
                <a:latin typeface="Century Gothic" panose="020B0502020202020204" pitchFamily="34" charset="0"/>
              </a:rPr>
              <a:t>33</a:t>
            </a:r>
            <a:endParaRPr lang="en-US" sz="5400" b="1" dirty="0">
              <a:ln w="10160">
                <a:solidFill>
                  <a:srgbClr val="9FDAFB"/>
                </a:solidFill>
                <a:prstDash val="solid"/>
              </a:ln>
              <a:solidFill>
                <a:srgbClr val="0070C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9" name="Rectangle 28"/>
          <p:cNvSpPr/>
          <p:nvPr/>
        </p:nvSpPr>
        <p:spPr>
          <a:xfrm>
            <a:off x="1924587" y="5727356"/>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68</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30" name="Straight Connector 29"/>
          <p:cNvCxnSpPr/>
          <p:nvPr/>
        </p:nvCxnSpPr>
        <p:spPr>
          <a:xfrm>
            <a:off x="2011000" y="5776063"/>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140318" y="4837992"/>
            <a:ext cx="572593"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dirty="0">
              <a:ln w="10160">
                <a:solidFill>
                  <a:srgbClr val="9FDAFB"/>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2" name="Multiply 31"/>
          <p:cNvSpPr/>
          <p:nvPr/>
        </p:nvSpPr>
        <p:spPr>
          <a:xfrm>
            <a:off x="3021068" y="5283032"/>
            <a:ext cx="1147156" cy="1014153"/>
          </a:xfrm>
          <a:prstGeom prst="mathMultiply">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3" name="Multiply 32"/>
          <p:cNvSpPr/>
          <p:nvPr/>
        </p:nvSpPr>
        <p:spPr>
          <a:xfrm>
            <a:off x="5152305" y="5272441"/>
            <a:ext cx="1147156" cy="1014153"/>
          </a:xfrm>
          <a:prstGeom prst="mathMultiply">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Equal 2"/>
          <p:cNvSpPr/>
          <p:nvPr/>
        </p:nvSpPr>
        <p:spPr>
          <a:xfrm>
            <a:off x="7407601" y="5520191"/>
            <a:ext cx="781396" cy="410211"/>
          </a:xfrm>
          <a:prstGeom prst="mathEqua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35" name="Rectangle 34"/>
          <p:cNvSpPr/>
          <p:nvPr/>
        </p:nvSpPr>
        <p:spPr>
          <a:xfrm>
            <a:off x="8217313" y="5710731"/>
            <a:ext cx="2706190"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314,432</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6" name="Rectangle 35"/>
          <p:cNvSpPr/>
          <p:nvPr/>
        </p:nvSpPr>
        <p:spPr>
          <a:xfrm>
            <a:off x="8627007" y="4821367"/>
            <a:ext cx="1930337"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chemeClr val="bg2">
                    <a:lumMod val="20000"/>
                    <a:lumOff val="80000"/>
                  </a:schemeClr>
                </a:solidFill>
                <a:effectLst>
                  <a:outerShdw blurRad="38100" dist="22860" dir="5400000" algn="tl" rotWithShape="0">
                    <a:srgbClr val="000000">
                      <a:alpha val="30000"/>
                    </a:srgbClr>
                  </a:outerShdw>
                </a:effectLst>
                <a:latin typeface="Century Gothic" panose="020B0502020202020204" pitchFamily="34" charset="0"/>
              </a:rPr>
              <a:t>1,122</a:t>
            </a:r>
            <a:endParaRPr lang="en-US" sz="5400" b="1" dirty="0">
              <a:ln w="10160">
                <a:solidFill>
                  <a:srgbClr val="9FDAFB"/>
                </a:solidFill>
                <a:prstDash val="solid"/>
              </a:ln>
              <a:solidFill>
                <a:schemeClr val="bg2">
                  <a:lumMod val="20000"/>
                  <a:lumOff val="80000"/>
                </a:schemeClr>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37" name="Straight Connector 36"/>
          <p:cNvCxnSpPr/>
          <p:nvPr/>
        </p:nvCxnSpPr>
        <p:spPr>
          <a:xfrm flipV="1">
            <a:off x="8406743" y="5741922"/>
            <a:ext cx="2398138" cy="891"/>
          </a:xfrm>
          <a:prstGeom prst="line">
            <a:avLst/>
          </a:prstGeom>
          <a:ln w="7620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028107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left)">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500"/>
                                        <p:tgtEl>
                                          <p:spTgt spid="3"/>
                                        </p:tgtEl>
                                      </p:cBhvr>
                                    </p:animEffect>
                                  </p:childTnLst>
                                </p:cTn>
                              </p:par>
                            </p:childTnLst>
                          </p:cTn>
                        </p:par>
                        <p:par>
                          <p:cTn id="51" fill="hold">
                            <p:stCondLst>
                              <p:cond delay="1000"/>
                            </p:stCondLst>
                            <p:childTnLst>
                              <p:par>
                                <p:cTn id="52" presetID="16" presetClass="entr" presetSubtype="21"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barn(inVertical)">
                                      <p:cBhvr>
                                        <p:cTn id="54" dur="500"/>
                                        <p:tgtEl>
                                          <p:spTgt spid="37"/>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left)">
                                      <p:cBhvr>
                                        <p:cTn id="58" dur="500"/>
                                        <p:tgtEl>
                                          <p:spTgt spid="36"/>
                                        </p:tgtEl>
                                      </p:cBhvr>
                                    </p:animEffect>
                                  </p:childTnLst>
                                </p:cTn>
                              </p:par>
                            </p:childTnLst>
                          </p:cTn>
                        </p:par>
                        <p:par>
                          <p:cTn id="59" fill="hold">
                            <p:stCondLst>
                              <p:cond delay="2000"/>
                            </p:stCondLst>
                            <p:childTnLst>
                              <p:par>
                                <p:cTn id="60" presetID="22" presetClass="entr" presetSubtype="8" fill="hold" grpId="0"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left)">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25" grpId="0"/>
      <p:bldP spid="28" grpId="0"/>
      <p:bldP spid="31" grpId="0"/>
      <p:bldP spid="32" grpId="0" animBg="1"/>
      <p:bldP spid="33" grpId="0" animBg="1"/>
      <p:bldP spid="3" grpId="0" animBg="1"/>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91218" y="197220"/>
            <a:ext cx="6964968" cy="4525963"/>
          </a:xfrm>
        </p:spPr>
      </p:pic>
      <p:sp>
        <p:nvSpPr>
          <p:cNvPr id="5" name="Rectangle 4"/>
          <p:cNvSpPr/>
          <p:nvPr/>
        </p:nvSpPr>
        <p:spPr>
          <a:xfrm>
            <a:off x="8655250" y="197220"/>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rPr>
              <a:t>34</a:t>
            </a:r>
            <a:endParaRPr lang="en-US" sz="54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Rectangle 5"/>
          <p:cNvSpPr/>
          <p:nvPr/>
        </p:nvSpPr>
        <p:spPr>
          <a:xfrm>
            <a:off x="7234598" y="3009460"/>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rPr>
              <a:t>33</a:t>
            </a:r>
            <a:endParaRPr lang="en-US" sz="54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4477185" y="3369850"/>
            <a:ext cx="57259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cap="none" spc="0"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6781507" y="3775440"/>
            <a:ext cx="3108543"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effectLst>
                  <a:outerShdw blurRad="38100" dist="22860" dir="5400000" algn="tl" rotWithShape="0">
                    <a:srgbClr val="000000">
                      <a:alpha val="30000"/>
                    </a:srgbClr>
                  </a:outerShdw>
                </a:effectLst>
                <a:latin typeface="Century Gothic" panose="020B0502020202020204" pitchFamily="34" charset="0"/>
              </a:rPr>
              <a:t>Total:  68</a:t>
            </a:r>
            <a:endParaRPr lang="en-US" sz="5400" b="1" cap="none" spc="0" dirty="0">
              <a:ln w="10160">
                <a:solidFill>
                  <a:schemeClr val="accent5"/>
                </a:solidFill>
                <a:prstDash val="solid"/>
              </a:ln>
              <a:effectLst>
                <a:outerShdw blurRad="38100" dist="22860" dir="5400000" algn="tl" rotWithShape="0">
                  <a:srgbClr val="000000">
                    <a:alpha val="30000"/>
                  </a:srgbClr>
                </a:outerShdw>
              </a:effectLst>
              <a:latin typeface="Century Gothic" panose="020B0502020202020204" pitchFamily="34" charset="0"/>
            </a:endParaRPr>
          </a:p>
        </p:txBody>
      </p:sp>
      <p:sp>
        <p:nvSpPr>
          <p:cNvPr id="23" name="Rectangle 22"/>
          <p:cNvSpPr/>
          <p:nvPr/>
        </p:nvSpPr>
        <p:spPr>
          <a:xfrm>
            <a:off x="6244437" y="5707956"/>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68</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24" name="Straight Connector 23"/>
          <p:cNvCxnSpPr/>
          <p:nvPr/>
        </p:nvCxnSpPr>
        <p:spPr>
          <a:xfrm>
            <a:off x="6330850" y="5756663"/>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460168" y="4818592"/>
            <a:ext cx="572593" cy="923330"/>
          </a:xfrm>
          <a:prstGeom prst="rect">
            <a:avLst/>
          </a:prstGeom>
          <a:noFill/>
        </p:spPr>
        <p:txBody>
          <a:bodyPr wrap="none" lIns="91440" tIns="45720" rIns="91440" bIns="45720">
            <a:spAutoFit/>
          </a:bodyPr>
          <a:lstStyle/>
          <a:p>
            <a:pPr algn="ctr"/>
            <a:r>
              <a:rPr lang="en-US" sz="5400" b="1" dirty="0">
                <a:ln w="10160">
                  <a:solidFill>
                    <a:srgbClr val="9FDAFB"/>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rPr>
              <a:t>1</a:t>
            </a:r>
          </a:p>
        </p:txBody>
      </p:sp>
      <p:sp>
        <p:nvSpPr>
          <p:cNvPr id="26" name="Rectangle 25"/>
          <p:cNvSpPr/>
          <p:nvPr/>
        </p:nvSpPr>
        <p:spPr>
          <a:xfrm>
            <a:off x="4169042" y="5727356"/>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68</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27" name="Straight Connector 26"/>
          <p:cNvCxnSpPr/>
          <p:nvPr/>
        </p:nvCxnSpPr>
        <p:spPr>
          <a:xfrm>
            <a:off x="4255455" y="5776063"/>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384773" y="4837992"/>
            <a:ext cx="572593" cy="923330"/>
          </a:xfrm>
          <a:prstGeom prst="rect">
            <a:avLst/>
          </a:prstGeom>
          <a:noFill/>
        </p:spPr>
        <p:txBody>
          <a:bodyPr wrap="none" lIns="91440" tIns="45720" rIns="91440" bIns="45720">
            <a:spAutoFit/>
          </a:bodyPr>
          <a:lstStyle/>
          <a:p>
            <a:pPr algn="ctr"/>
            <a:r>
              <a:rPr lang="en-US" sz="5400" b="1" dirty="0">
                <a:ln w="10160">
                  <a:solidFill>
                    <a:srgbClr val="9FDAFB"/>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rPr>
              <a:t>1</a:t>
            </a:r>
          </a:p>
        </p:txBody>
      </p:sp>
      <p:sp>
        <p:nvSpPr>
          <p:cNvPr id="29" name="Rectangle 28"/>
          <p:cNvSpPr/>
          <p:nvPr/>
        </p:nvSpPr>
        <p:spPr>
          <a:xfrm>
            <a:off x="1924587" y="5727356"/>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68</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30" name="Straight Connector 29"/>
          <p:cNvCxnSpPr/>
          <p:nvPr/>
        </p:nvCxnSpPr>
        <p:spPr>
          <a:xfrm>
            <a:off x="2011000" y="5776063"/>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140318" y="4837992"/>
            <a:ext cx="572593"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dirty="0">
              <a:ln w="10160">
                <a:solidFill>
                  <a:srgbClr val="9FDAFB"/>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2" name="Multiply 31"/>
          <p:cNvSpPr/>
          <p:nvPr/>
        </p:nvSpPr>
        <p:spPr>
          <a:xfrm>
            <a:off x="3021068" y="5283032"/>
            <a:ext cx="1147156" cy="1014153"/>
          </a:xfrm>
          <a:prstGeom prst="mathMultiply">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3" name="Multiply 32"/>
          <p:cNvSpPr/>
          <p:nvPr/>
        </p:nvSpPr>
        <p:spPr>
          <a:xfrm>
            <a:off x="5152305" y="5272441"/>
            <a:ext cx="1147156" cy="1014153"/>
          </a:xfrm>
          <a:prstGeom prst="mathMultiply">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Equal 2"/>
          <p:cNvSpPr/>
          <p:nvPr/>
        </p:nvSpPr>
        <p:spPr>
          <a:xfrm>
            <a:off x="7407601" y="5520191"/>
            <a:ext cx="781396" cy="410211"/>
          </a:xfrm>
          <a:prstGeom prst="mathEqua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35" name="Rectangle 34"/>
          <p:cNvSpPr/>
          <p:nvPr/>
        </p:nvSpPr>
        <p:spPr>
          <a:xfrm>
            <a:off x="8217313" y="5710731"/>
            <a:ext cx="2706190"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314,432</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6" name="Rectangle 35"/>
          <p:cNvSpPr/>
          <p:nvPr/>
        </p:nvSpPr>
        <p:spPr>
          <a:xfrm>
            <a:off x="9305878" y="4821367"/>
            <a:ext cx="572593"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chemeClr val="bg2">
                    <a:lumMod val="20000"/>
                    <a:lumOff val="80000"/>
                  </a:schemeClr>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dirty="0">
              <a:ln w="10160">
                <a:solidFill>
                  <a:srgbClr val="9FDAFB"/>
                </a:solidFill>
                <a:prstDash val="solid"/>
              </a:ln>
              <a:solidFill>
                <a:schemeClr val="bg2">
                  <a:lumMod val="20000"/>
                  <a:lumOff val="80000"/>
                </a:schemeClr>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37" name="Straight Connector 36"/>
          <p:cNvCxnSpPr/>
          <p:nvPr/>
        </p:nvCxnSpPr>
        <p:spPr>
          <a:xfrm flipV="1">
            <a:off x="8406743" y="5741922"/>
            <a:ext cx="2398138" cy="89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896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31"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Possible Outcomes</a:t>
            </a:r>
            <a:endParaRPr lang="en-US" dirty="0">
              <a:solidFill>
                <a:schemeClr val="bg1"/>
              </a:solidFill>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647211" y="1674972"/>
            <a:ext cx="4526498" cy="4522342"/>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354" y="3364232"/>
            <a:ext cx="2760120" cy="2760120"/>
          </a:xfrm>
          <a:prstGeom prst="rect">
            <a:avLst/>
          </a:prstGeom>
        </p:spPr>
      </p:pic>
      <p:pic>
        <p:nvPicPr>
          <p:cNvPr id="6"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3709" y="3936143"/>
            <a:ext cx="3651146" cy="2372581"/>
          </a:xfrm>
          <a:prstGeom prst="rect">
            <a:avLst/>
          </a:prstGeom>
        </p:spPr>
      </p:pic>
      <p:sp>
        <p:nvSpPr>
          <p:cNvPr id="3" name="Rectangle 2"/>
          <p:cNvSpPr/>
          <p:nvPr/>
        </p:nvSpPr>
        <p:spPr>
          <a:xfrm>
            <a:off x="1843197" y="1969274"/>
            <a:ext cx="702436" cy="1200329"/>
          </a:xfrm>
          <a:prstGeom prst="rect">
            <a:avLst/>
          </a:prstGeom>
          <a:noFill/>
        </p:spPr>
        <p:txBody>
          <a:bodyPr wrap="none" lIns="91440" tIns="45720" rIns="91440" bIns="45720">
            <a:spAutoFit/>
          </a:bodyPr>
          <a:lstStyle/>
          <a:p>
            <a:pPr algn="ctr"/>
            <a:r>
              <a:rPr lang="en-US" sz="72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4</a:t>
            </a:r>
            <a:endPar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7" name="Rectangle 6"/>
          <p:cNvSpPr/>
          <p:nvPr/>
        </p:nvSpPr>
        <p:spPr>
          <a:xfrm>
            <a:off x="5407881" y="5254319"/>
            <a:ext cx="702436" cy="1200329"/>
          </a:xfrm>
          <a:prstGeom prst="rect">
            <a:avLst/>
          </a:prstGeom>
          <a:noFill/>
        </p:spPr>
        <p:txBody>
          <a:bodyPr wrap="none" lIns="91440" tIns="45720" rIns="91440" bIns="45720">
            <a:spAutoFit/>
          </a:bodyPr>
          <a:lstStyle/>
          <a:p>
            <a:pPr algn="ct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a:t>
            </a:r>
            <a:endPar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9389178" y="2478480"/>
            <a:ext cx="1220206" cy="1200329"/>
          </a:xfrm>
          <a:prstGeom prst="rect">
            <a:avLst/>
          </a:prstGeom>
          <a:noFill/>
        </p:spPr>
        <p:txBody>
          <a:bodyPr wrap="none" lIns="91440" tIns="45720" rIns="91440" bIns="45720">
            <a:spAutoFit/>
          </a:bodyPr>
          <a:lstStyle/>
          <a:p>
            <a:pPr algn="ctr"/>
            <a:r>
              <a:rPr lang="en-US" sz="7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68</a:t>
            </a:r>
            <a:endPar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38727802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855407" y="599103"/>
            <a:ext cx="4322763" cy="3241675"/>
          </a:xfrm>
        </p:spPr>
      </p:pic>
      <p:sp>
        <p:nvSpPr>
          <p:cNvPr id="2" name="Rectangle 1"/>
          <p:cNvSpPr/>
          <p:nvPr/>
        </p:nvSpPr>
        <p:spPr>
          <a:xfrm>
            <a:off x="477098" y="4020883"/>
            <a:ext cx="5242141" cy="1754326"/>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Possible</a:t>
            </a:r>
          </a:p>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Combinations?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TextBox 7"/>
          <p:cNvSpPr txBox="1"/>
          <p:nvPr/>
        </p:nvSpPr>
        <p:spPr>
          <a:xfrm>
            <a:off x="7156174" y="1789044"/>
            <a:ext cx="4532906" cy="2862322"/>
          </a:xfrm>
          <a:prstGeom prst="rect">
            <a:avLst/>
          </a:prstGeom>
          <a:noFill/>
        </p:spPr>
        <p:txBody>
          <a:bodyPr wrap="square" rtlCol="0">
            <a:spAutoFit/>
          </a:bodyPr>
          <a:lstStyle/>
          <a:p>
            <a:r>
              <a:rPr lang="en-US" sz="5400" dirty="0" smtClean="0">
                <a:solidFill>
                  <a:schemeClr val="bg1"/>
                </a:solidFill>
                <a:latin typeface="Century Gothic" panose="020B0502020202020204" pitchFamily="34" charset="0"/>
              </a:rPr>
              <a:t>Number of:</a:t>
            </a:r>
          </a:p>
          <a:p>
            <a:pPr marL="685800" indent="-685800">
              <a:buFont typeface="Arial" panose="020B0604020202020204" pitchFamily="34" charset="0"/>
              <a:buChar char="•"/>
            </a:pPr>
            <a:r>
              <a:rPr lang="en-US" sz="5400" dirty="0" smtClean="0">
                <a:solidFill>
                  <a:schemeClr val="bg1"/>
                </a:solidFill>
                <a:latin typeface="Century Gothic" panose="020B0502020202020204" pitchFamily="34" charset="0"/>
              </a:rPr>
              <a:t>Digits</a:t>
            </a:r>
          </a:p>
          <a:p>
            <a:pPr marL="685800" indent="-685800">
              <a:buFont typeface="Arial" panose="020B0604020202020204" pitchFamily="34" charset="0"/>
              <a:buChar char="•"/>
            </a:pPr>
            <a:r>
              <a:rPr lang="en-US" sz="5400" dirty="0" smtClean="0">
                <a:solidFill>
                  <a:schemeClr val="bg1"/>
                </a:solidFill>
                <a:latin typeface="Century Gothic" panose="020B0502020202020204" pitchFamily="34" charset="0"/>
              </a:rPr>
              <a:t>Dials</a:t>
            </a:r>
          </a:p>
          <a:p>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166591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wipe(down)">
                                      <p:cBhvr>
                                        <p:cTn id="1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855407" y="599103"/>
            <a:ext cx="4322763" cy="3241675"/>
          </a:xfrm>
        </p:spPr>
      </p:pic>
      <p:sp>
        <p:nvSpPr>
          <p:cNvPr id="3" name="Rectangle 2"/>
          <p:cNvSpPr/>
          <p:nvPr/>
        </p:nvSpPr>
        <p:spPr>
          <a:xfrm>
            <a:off x="1136586" y="4662462"/>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Oval 7"/>
          <p:cNvSpPr/>
          <p:nvPr/>
        </p:nvSpPr>
        <p:spPr>
          <a:xfrm>
            <a:off x="1298797" y="1177470"/>
            <a:ext cx="886781" cy="214685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Oval 8"/>
          <p:cNvSpPr/>
          <p:nvPr/>
        </p:nvSpPr>
        <p:spPr>
          <a:xfrm>
            <a:off x="1182402" y="4632726"/>
            <a:ext cx="886781" cy="99648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extBox 9"/>
          <p:cNvSpPr txBox="1"/>
          <p:nvPr/>
        </p:nvSpPr>
        <p:spPr>
          <a:xfrm>
            <a:off x="7156174" y="1789044"/>
            <a:ext cx="4487186" cy="2862322"/>
          </a:xfrm>
          <a:prstGeom prst="rect">
            <a:avLst/>
          </a:prstGeom>
          <a:noFill/>
        </p:spPr>
        <p:txBody>
          <a:bodyPr wrap="square" rtlCol="0">
            <a:spAutoFit/>
          </a:bodyPr>
          <a:lstStyle/>
          <a:p>
            <a:r>
              <a:rPr lang="en-US" sz="5400" dirty="0" smtClean="0">
                <a:solidFill>
                  <a:schemeClr val="bg1"/>
                </a:solidFill>
                <a:latin typeface="Century Gothic" panose="020B0502020202020204" pitchFamily="34" charset="0"/>
              </a:rPr>
              <a:t>Number of:</a:t>
            </a:r>
          </a:p>
          <a:p>
            <a:pPr marL="685800" indent="-685800">
              <a:buFont typeface="Arial" panose="020B0604020202020204" pitchFamily="34" charset="0"/>
              <a:buChar char="•"/>
            </a:pPr>
            <a:r>
              <a:rPr lang="en-US" sz="5400" dirty="0" smtClean="0">
                <a:solidFill>
                  <a:srgbClr val="FF0000"/>
                </a:solidFill>
                <a:latin typeface="Century Gothic" panose="020B0502020202020204" pitchFamily="34" charset="0"/>
              </a:rPr>
              <a:t>Digits</a:t>
            </a:r>
          </a:p>
          <a:p>
            <a:pPr marL="685800" indent="-685800">
              <a:buFont typeface="Arial" panose="020B0604020202020204" pitchFamily="34" charset="0"/>
              <a:buChar char="•"/>
            </a:pPr>
            <a:r>
              <a:rPr lang="en-US" sz="5400" dirty="0" smtClean="0">
                <a:solidFill>
                  <a:schemeClr val="bg1"/>
                </a:solidFill>
                <a:latin typeface="Century Gothic" panose="020B0502020202020204" pitchFamily="34" charset="0"/>
              </a:rPr>
              <a:t>Dials</a:t>
            </a:r>
          </a:p>
          <a:p>
            <a:endParaRPr lang="en-US" dirty="0">
              <a:latin typeface="Century Gothic" panose="020B0502020202020204" pitchFamily="34" charset="0"/>
            </a:endParaRPr>
          </a:p>
        </p:txBody>
      </p:sp>
    </p:spTree>
    <p:extLst>
      <p:ext uri="{BB962C8B-B14F-4D97-AF65-F5344CB8AC3E}">
        <p14:creationId xmlns:p14="http://schemas.microsoft.com/office/powerpoint/2010/main" val="877228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ultiply 14"/>
          <p:cNvSpPr/>
          <p:nvPr/>
        </p:nvSpPr>
        <p:spPr>
          <a:xfrm>
            <a:off x="2863485" y="5808459"/>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 name="Content Placeholder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855407" y="599103"/>
            <a:ext cx="4322763" cy="3241675"/>
          </a:xfrm>
        </p:spPr>
      </p:pic>
      <p:sp>
        <p:nvSpPr>
          <p:cNvPr id="3" name="Rectangle 2"/>
          <p:cNvSpPr/>
          <p:nvPr/>
        </p:nvSpPr>
        <p:spPr>
          <a:xfrm>
            <a:off x="1136586" y="4662462"/>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TextBox 5"/>
          <p:cNvSpPr txBox="1"/>
          <p:nvPr/>
        </p:nvSpPr>
        <p:spPr>
          <a:xfrm>
            <a:off x="1883723" y="4416241"/>
            <a:ext cx="963979"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4</a:t>
            </a:r>
            <a:endParaRPr lang="en-US" sz="4000" dirty="0">
              <a:solidFill>
                <a:schemeClr val="bg1"/>
              </a:solidFill>
              <a:latin typeface="Century Gothic" panose="020B0502020202020204" pitchFamily="34" charset="0"/>
            </a:endParaRPr>
          </a:p>
        </p:txBody>
      </p:sp>
      <p:sp>
        <p:nvSpPr>
          <p:cNvPr id="7" name="TextBox 6"/>
          <p:cNvSpPr txBox="1"/>
          <p:nvPr/>
        </p:nvSpPr>
        <p:spPr>
          <a:xfrm>
            <a:off x="5968000" y="5598247"/>
            <a:ext cx="2725714" cy="923330"/>
          </a:xfrm>
          <a:prstGeom prst="rect">
            <a:avLst/>
          </a:prstGeom>
          <a:noFill/>
        </p:spPr>
        <p:txBody>
          <a:bodyPr wrap="square" rtlCol="0">
            <a:spAutoFit/>
          </a:bodyPr>
          <a:lstStyle/>
          <a:p>
            <a:r>
              <a:rPr lang="en-US" sz="5400" dirty="0" smtClean="0">
                <a:solidFill>
                  <a:schemeClr val="bg1"/>
                </a:solidFill>
                <a:latin typeface="Century Gothic" panose="020B0502020202020204" pitchFamily="34" charset="0"/>
              </a:rPr>
              <a:t>=10,000</a:t>
            </a:r>
            <a:endParaRPr lang="en-US" sz="5400" dirty="0">
              <a:solidFill>
                <a:schemeClr val="bg1"/>
              </a:solidFill>
              <a:latin typeface="Century Gothic" panose="020B0502020202020204" pitchFamily="34" charset="0"/>
            </a:endParaRPr>
          </a:p>
        </p:txBody>
      </p:sp>
      <p:sp>
        <p:nvSpPr>
          <p:cNvPr id="8" name="Oval 7"/>
          <p:cNvSpPr/>
          <p:nvPr/>
        </p:nvSpPr>
        <p:spPr>
          <a:xfrm>
            <a:off x="1298797" y="1177470"/>
            <a:ext cx="3452107" cy="214685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Oval 8"/>
          <p:cNvSpPr/>
          <p:nvPr/>
        </p:nvSpPr>
        <p:spPr>
          <a:xfrm>
            <a:off x="1812957" y="4416241"/>
            <a:ext cx="639500" cy="7078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Rectangle 10"/>
          <p:cNvSpPr/>
          <p:nvPr/>
        </p:nvSpPr>
        <p:spPr>
          <a:xfrm>
            <a:off x="614805" y="5662736"/>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2" name="Rectangle 11"/>
          <p:cNvSpPr/>
          <p:nvPr/>
        </p:nvSpPr>
        <p:spPr>
          <a:xfrm>
            <a:off x="1989404" y="5638034"/>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3" name="Rectangle 12"/>
          <p:cNvSpPr/>
          <p:nvPr/>
        </p:nvSpPr>
        <p:spPr>
          <a:xfrm>
            <a:off x="3407962" y="5634525"/>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4" name="Rectangle 13"/>
          <p:cNvSpPr/>
          <p:nvPr/>
        </p:nvSpPr>
        <p:spPr>
          <a:xfrm>
            <a:off x="4786764" y="5585792"/>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 name="Multiply 1"/>
          <p:cNvSpPr/>
          <p:nvPr/>
        </p:nvSpPr>
        <p:spPr>
          <a:xfrm>
            <a:off x="1446356" y="5832013"/>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Multiply 15"/>
          <p:cNvSpPr/>
          <p:nvPr/>
        </p:nvSpPr>
        <p:spPr>
          <a:xfrm>
            <a:off x="4225417" y="5782808"/>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extBox 16"/>
          <p:cNvSpPr txBox="1"/>
          <p:nvPr/>
        </p:nvSpPr>
        <p:spPr>
          <a:xfrm>
            <a:off x="7156174" y="1789044"/>
            <a:ext cx="4639586" cy="2862322"/>
          </a:xfrm>
          <a:prstGeom prst="rect">
            <a:avLst/>
          </a:prstGeom>
          <a:noFill/>
        </p:spPr>
        <p:txBody>
          <a:bodyPr wrap="square" rtlCol="0">
            <a:spAutoFit/>
          </a:bodyPr>
          <a:lstStyle/>
          <a:p>
            <a:r>
              <a:rPr lang="en-US" sz="5400" dirty="0" smtClean="0">
                <a:solidFill>
                  <a:schemeClr val="bg1"/>
                </a:solidFill>
                <a:latin typeface="Century Gothic" panose="020B0502020202020204" pitchFamily="34" charset="0"/>
              </a:rPr>
              <a:t>Number of:</a:t>
            </a:r>
          </a:p>
          <a:p>
            <a:pPr marL="685800" indent="-685800">
              <a:buFont typeface="Arial" panose="020B0604020202020204" pitchFamily="34" charset="0"/>
              <a:buChar char="•"/>
            </a:pPr>
            <a:r>
              <a:rPr lang="en-US" sz="5400" dirty="0" smtClean="0">
                <a:solidFill>
                  <a:schemeClr val="bg1"/>
                </a:solidFill>
                <a:latin typeface="Century Gothic" panose="020B0502020202020204" pitchFamily="34" charset="0"/>
              </a:rPr>
              <a:t>Digits</a:t>
            </a:r>
          </a:p>
          <a:p>
            <a:pPr marL="685800" indent="-685800">
              <a:buFont typeface="Arial" panose="020B0604020202020204" pitchFamily="34" charset="0"/>
              <a:buChar char="•"/>
            </a:pPr>
            <a:r>
              <a:rPr lang="en-US" sz="5400" dirty="0" smtClean="0">
                <a:solidFill>
                  <a:srgbClr val="FF0000"/>
                </a:solidFill>
                <a:latin typeface="Century Gothic" panose="020B0502020202020204" pitchFamily="34" charset="0"/>
              </a:rPr>
              <a:t>Dials</a:t>
            </a:r>
          </a:p>
          <a:p>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3342880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animBg="1"/>
      <p:bldP spid="9" grpId="0" animBg="1"/>
      <p:bldP spid="11" grpId="0"/>
      <p:bldP spid="12" grpId="0"/>
      <p:bldP spid="13" grpId="0"/>
      <p:bldP spid="14" grpId="0"/>
      <p:bldP spid="2"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4254" y="2944166"/>
            <a:ext cx="5069305" cy="1319462"/>
          </a:xfrm>
        </p:spPr>
        <p:txBody>
          <a:bodyPr>
            <a:normAutofit/>
          </a:bodyPr>
          <a:lstStyle/>
          <a:p>
            <a:pPr marL="457200" lvl="1" indent="0">
              <a:buNone/>
            </a:pPr>
            <a:r>
              <a:rPr lang="en-US" sz="7200" dirty="0" smtClean="0">
                <a:solidFill>
                  <a:schemeClr val="bg1"/>
                </a:solidFill>
              </a:rPr>
              <a:t>1 in 1 x 10</a:t>
            </a:r>
            <a:endParaRPr lang="en-US" sz="3600" dirty="0">
              <a:solidFill>
                <a:schemeClr val="bg1"/>
              </a:solidFill>
            </a:endParaRPr>
          </a:p>
          <a:p>
            <a:endParaRPr lang="en-US" dirty="0"/>
          </a:p>
        </p:txBody>
      </p:sp>
      <p:sp>
        <p:nvSpPr>
          <p:cNvPr id="5" name="Title 1"/>
          <p:cNvSpPr>
            <a:spLocks noGrp="1"/>
          </p:cNvSpPr>
          <p:nvPr>
            <p:ph type="title"/>
          </p:nvPr>
        </p:nvSpPr>
        <p:spPr>
          <a:xfrm>
            <a:off x="1005840" y="874028"/>
            <a:ext cx="10530840" cy="1143000"/>
          </a:xfrm>
        </p:spPr>
        <p:txBody>
          <a:bodyPr>
            <a:noAutofit/>
          </a:bodyPr>
          <a:lstStyle/>
          <a:p>
            <a:r>
              <a:rPr lang="en-US" sz="4000" dirty="0" smtClean="0">
                <a:solidFill>
                  <a:schemeClr val="bg1"/>
                </a:solidFill>
              </a:rPr>
              <a:t>How Did We Calculate the Probability of a Protein Forming by Chance?</a:t>
            </a:r>
            <a:endParaRPr lang="en-US" sz="4000" dirty="0">
              <a:solidFill>
                <a:schemeClr val="bg1"/>
              </a:solidFill>
            </a:endParaRPr>
          </a:p>
        </p:txBody>
      </p:sp>
      <p:sp>
        <p:nvSpPr>
          <p:cNvPr id="6" name="TextBox 5"/>
          <p:cNvSpPr txBox="1"/>
          <p:nvPr/>
        </p:nvSpPr>
        <p:spPr>
          <a:xfrm>
            <a:off x="7603559" y="2651778"/>
            <a:ext cx="899160" cy="584775"/>
          </a:xfrm>
          <a:prstGeom prst="rect">
            <a:avLst/>
          </a:prstGeom>
          <a:noFill/>
        </p:spPr>
        <p:txBody>
          <a:bodyPr wrap="square" rtlCol="0">
            <a:spAutoFit/>
          </a:bodyPr>
          <a:lstStyle/>
          <a:p>
            <a:r>
              <a:rPr lang="en-US" sz="3200" dirty="0" smtClean="0">
                <a:solidFill>
                  <a:prstClr val="white"/>
                </a:solidFill>
                <a:latin typeface="Century Gothic" panose="020B0502020202020204" pitchFamily="34" charset="0"/>
              </a:rPr>
              <a:t>195</a:t>
            </a:r>
            <a:endParaRPr lang="en-US"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181214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855407" y="599103"/>
            <a:ext cx="4322763" cy="3241675"/>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9469" y="599103"/>
            <a:ext cx="4955382" cy="3303588"/>
          </a:xfrm>
          <a:prstGeom prst="rect">
            <a:avLst/>
          </a:prstGeom>
        </p:spPr>
      </p:pic>
      <p:sp>
        <p:nvSpPr>
          <p:cNvPr id="3" name="Rectangle 2"/>
          <p:cNvSpPr/>
          <p:nvPr/>
        </p:nvSpPr>
        <p:spPr>
          <a:xfrm>
            <a:off x="1136586" y="4662462"/>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TextBox 5"/>
          <p:cNvSpPr txBox="1"/>
          <p:nvPr/>
        </p:nvSpPr>
        <p:spPr>
          <a:xfrm>
            <a:off x="1883723" y="4416241"/>
            <a:ext cx="963979"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4</a:t>
            </a:r>
            <a:endParaRPr lang="en-US" sz="4000" dirty="0">
              <a:solidFill>
                <a:schemeClr val="bg1"/>
              </a:solidFill>
              <a:latin typeface="Century Gothic" panose="020B0502020202020204" pitchFamily="34" charset="0"/>
            </a:endParaRPr>
          </a:p>
        </p:txBody>
      </p:sp>
      <p:sp>
        <p:nvSpPr>
          <p:cNvPr id="7" name="TextBox 6"/>
          <p:cNvSpPr txBox="1"/>
          <p:nvPr/>
        </p:nvSpPr>
        <p:spPr>
          <a:xfrm>
            <a:off x="2452456" y="4739406"/>
            <a:ext cx="2725714" cy="1754326"/>
          </a:xfrm>
          <a:prstGeom prst="rect">
            <a:avLst/>
          </a:prstGeom>
          <a:noFill/>
        </p:spPr>
        <p:txBody>
          <a:bodyPr wrap="square" rtlCol="0">
            <a:spAutoFit/>
          </a:bodyPr>
          <a:lstStyle/>
          <a:p>
            <a:r>
              <a:rPr lang="en-US" sz="5400" dirty="0" smtClean="0">
                <a:solidFill>
                  <a:schemeClr val="bg1"/>
                </a:solidFill>
                <a:latin typeface="Century Gothic" panose="020B0502020202020204" pitchFamily="34" charset="0"/>
              </a:rPr>
              <a:t>= 10,000</a:t>
            </a:r>
            <a:endParaRPr lang="en-US" sz="5400" dirty="0">
              <a:solidFill>
                <a:schemeClr val="bg1"/>
              </a:solidFill>
              <a:latin typeface="Century Gothic" panose="020B0502020202020204" pitchFamily="34" charset="0"/>
            </a:endParaRPr>
          </a:p>
        </p:txBody>
      </p:sp>
      <p:sp>
        <p:nvSpPr>
          <p:cNvPr id="8" name="Oval 7"/>
          <p:cNvSpPr/>
          <p:nvPr/>
        </p:nvSpPr>
        <p:spPr>
          <a:xfrm>
            <a:off x="1298797" y="1177470"/>
            <a:ext cx="761439" cy="214685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Oval 8"/>
          <p:cNvSpPr/>
          <p:nvPr/>
        </p:nvSpPr>
        <p:spPr>
          <a:xfrm>
            <a:off x="1104410" y="4626900"/>
            <a:ext cx="992912" cy="92649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Rectangle 9"/>
          <p:cNvSpPr/>
          <p:nvPr/>
        </p:nvSpPr>
        <p:spPr>
          <a:xfrm>
            <a:off x="7026412" y="4729307"/>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7" name="Oval 16"/>
          <p:cNvSpPr/>
          <p:nvPr/>
        </p:nvSpPr>
        <p:spPr>
          <a:xfrm rot="19872887">
            <a:off x="8168686" y="359753"/>
            <a:ext cx="761439" cy="337037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965561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855407" y="599103"/>
            <a:ext cx="4322763" cy="324167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9469" y="599103"/>
            <a:ext cx="4955382" cy="3303588"/>
          </a:xfrm>
          <a:prstGeom prst="rect">
            <a:avLst/>
          </a:prstGeom>
        </p:spPr>
      </p:pic>
      <p:sp>
        <p:nvSpPr>
          <p:cNvPr id="3" name="Rectangle 2"/>
          <p:cNvSpPr/>
          <p:nvPr/>
        </p:nvSpPr>
        <p:spPr>
          <a:xfrm>
            <a:off x="1136586" y="4662462"/>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TextBox 5"/>
          <p:cNvSpPr txBox="1"/>
          <p:nvPr/>
        </p:nvSpPr>
        <p:spPr>
          <a:xfrm>
            <a:off x="1883723" y="4416241"/>
            <a:ext cx="963979"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4</a:t>
            </a:r>
            <a:endParaRPr lang="en-US" sz="4000" dirty="0">
              <a:solidFill>
                <a:schemeClr val="bg1"/>
              </a:solidFill>
              <a:latin typeface="Century Gothic" panose="020B0502020202020204" pitchFamily="34" charset="0"/>
            </a:endParaRPr>
          </a:p>
        </p:txBody>
      </p:sp>
      <p:sp>
        <p:nvSpPr>
          <p:cNvPr id="7" name="TextBox 6"/>
          <p:cNvSpPr txBox="1"/>
          <p:nvPr/>
        </p:nvSpPr>
        <p:spPr>
          <a:xfrm>
            <a:off x="2452456" y="4739406"/>
            <a:ext cx="2725714" cy="1754326"/>
          </a:xfrm>
          <a:prstGeom prst="rect">
            <a:avLst/>
          </a:prstGeom>
          <a:noFill/>
        </p:spPr>
        <p:txBody>
          <a:bodyPr wrap="square" rtlCol="0">
            <a:spAutoFit/>
          </a:bodyPr>
          <a:lstStyle/>
          <a:p>
            <a:r>
              <a:rPr lang="en-US" sz="5400" dirty="0" smtClean="0">
                <a:solidFill>
                  <a:schemeClr val="bg1"/>
                </a:solidFill>
                <a:latin typeface="Century Gothic" panose="020B0502020202020204" pitchFamily="34" charset="0"/>
              </a:rPr>
              <a:t>= 10,000</a:t>
            </a:r>
            <a:endParaRPr lang="en-US" sz="5400" dirty="0">
              <a:solidFill>
                <a:schemeClr val="bg1"/>
              </a:solidFill>
              <a:latin typeface="Century Gothic" panose="020B0502020202020204" pitchFamily="34" charset="0"/>
            </a:endParaRPr>
          </a:p>
        </p:txBody>
      </p:sp>
      <p:sp>
        <p:nvSpPr>
          <p:cNvPr id="8" name="Oval 7"/>
          <p:cNvSpPr/>
          <p:nvPr/>
        </p:nvSpPr>
        <p:spPr>
          <a:xfrm>
            <a:off x="1044776" y="1177470"/>
            <a:ext cx="3885034" cy="214685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Oval 8"/>
          <p:cNvSpPr/>
          <p:nvPr/>
        </p:nvSpPr>
        <p:spPr>
          <a:xfrm>
            <a:off x="1849760" y="4388568"/>
            <a:ext cx="602696" cy="6586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Rectangle 9"/>
          <p:cNvSpPr/>
          <p:nvPr/>
        </p:nvSpPr>
        <p:spPr>
          <a:xfrm>
            <a:off x="7026412" y="4729307"/>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7" name="Oval 16"/>
          <p:cNvSpPr/>
          <p:nvPr/>
        </p:nvSpPr>
        <p:spPr>
          <a:xfrm rot="19872887">
            <a:off x="6623265" y="249763"/>
            <a:ext cx="4053889" cy="337037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TextBox 17"/>
          <p:cNvSpPr txBox="1"/>
          <p:nvPr/>
        </p:nvSpPr>
        <p:spPr>
          <a:xfrm>
            <a:off x="7917731" y="4483086"/>
            <a:ext cx="963979"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5</a:t>
            </a:r>
          </a:p>
        </p:txBody>
      </p:sp>
      <p:sp>
        <p:nvSpPr>
          <p:cNvPr id="19" name="Rectangle 18"/>
          <p:cNvSpPr/>
          <p:nvPr/>
        </p:nvSpPr>
        <p:spPr>
          <a:xfrm>
            <a:off x="6018996" y="5484146"/>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0" name="Rectangle 19"/>
          <p:cNvSpPr/>
          <p:nvPr/>
        </p:nvSpPr>
        <p:spPr>
          <a:xfrm>
            <a:off x="7325629" y="5484146"/>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1" name="Rectangle 20"/>
          <p:cNvSpPr/>
          <p:nvPr/>
        </p:nvSpPr>
        <p:spPr>
          <a:xfrm>
            <a:off x="8646198" y="5511428"/>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2" name="Rectangle 21"/>
          <p:cNvSpPr/>
          <p:nvPr/>
        </p:nvSpPr>
        <p:spPr>
          <a:xfrm>
            <a:off x="9960097" y="5532345"/>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3" name="Rectangle 22"/>
          <p:cNvSpPr/>
          <p:nvPr/>
        </p:nvSpPr>
        <p:spPr>
          <a:xfrm>
            <a:off x="11268350" y="5532345"/>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4" name="Multiply 23"/>
          <p:cNvSpPr/>
          <p:nvPr/>
        </p:nvSpPr>
        <p:spPr>
          <a:xfrm>
            <a:off x="10787220" y="5759725"/>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5" name="Multiply 24"/>
          <p:cNvSpPr/>
          <p:nvPr/>
        </p:nvSpPr>
        <p:spPr>
          <a:xfrm>
            <a:off x="9485667" y="5709279"/>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Multiply 25"/>
          <p:cNvSpPr/>
          <p:nvPr/>
        </p:nvSpPr>
        <p:spPr>
          <a:xfrm>
            <a:off x="8132327" y="5706279"/>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7" name="Multiply 26"/>
          <p:cNvSpPr/>
          <p:nvPr/>
        </p:nvSpPr>
        <p:spPr>
          <a:xfrm>
            <a:off x="6861453" y="5706279"/>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8" name="Oval 27"/>
          <p:cNvSpPr/>
          <p:nvPr/>
        </p:nvSpPr>
        <p:spPr>
          <a:xfrm>
            <a:off x="7867461" y="4460103"/>
            <a:ext cx="602696" cy="6586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13349363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855407" y="599103"/>
            <a:ext cx="4322763" cy="324167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9469" y="599103"/>
            <a:ext cx="4955382" cy="3303588"/>
          </a:xfrm>
          <a:prstGeom prst="rect">
            <a:avLst/>
          </a:prstGeom>
        </p:spPr>
      </p:pic>
      <p:sp>
        <p:nvSpPr>
          <p:cNvPr id="3" name="Rectangle 2"/>
          <p:cNvSpPr/>
          <p:nvPr/>
        </p:nvSpPr>
        <p:spPr>
          <a:xfrm>
            <a:off x="1136586" y="4662462"/>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TextBox 5"/>
          <p:cNvSpPr txBox="1"/>
          <p:nvPr/>
        </p:nvSpPr>
        <p:spPr>
          <a:xfrm>
            <a:off x="1883723" y="4416241"/>
            <a:ext cx="963979"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4</a:t>
            </a:r>
            <a:endParaRPr lang="en-US" sz="4000" dirty="0">
              <a:solidFill>
                <a:schemeClr val="bg1"/>
              </a:solidFill>
              <a:latin typeface="Century Gothic" panose="020B0502020202020204" pitchFamily="34" charset="0"/>
            </a:endParaRPr>
          </a:p>
        </p:txBody>
      </p:sp>
      <p:sp>
        <p:nvSpPr>
          <p:cNvPr id="7" name="TextBox 6"/>
          <p:cNvSpPr txBox="1"/>
          <p:nvPr/>
        </p:nvSpPr>
        <p:spPr>
          <a:xfrm>
            <a:off x="2452456" y="4739406"/>
            <a:ext cx="2725714" cy="1754326"/>
          </a:xfrm>
          <a:prstGeom prst="rect">
            <a:avLst/>
          </a:prstGeom>
          <a:noFill/>
        </p:spPr>
        <p:txBody>
          <a:bodyPr wrap="square" rtlCol="0">
            <a:spAutoFit/>
          </a:bodyPr>
          <a:lstStyle/>
          <a:p>
            <a:r>
              <a:rPr lang="en-US" sz="5400" dirty="0" smtClean="0">
                <a:solidFill>
                  <a:schemeClr val="bg1"/>
                </a:solidFill>
                <a:latin typeface="Century Gothic" panose="020B0502020202020204" pitchFamily="34" charset="0"/>
              </a:rPr>
              <a:t>= 10,000</a:t>
            </a:r>
            <a:endParaRPr lang="en-US" sz="5400" dirty="0">
              <a:solidFill>
                <a:schemeClr val="bg1"/>
              </a:solidFill>
              <a:latin typeface="Century Gothic" panose="020B0502020202020204" pitchFamily="34" charset="0"/>
            </a:endParaRPr>
          </a:p>
        </p:txBody>
      </p:sp>
      <p:sp>
        <p:nvSpPr>
          <p:cNvPr id="8" name="Oval 7"/>
          <p:cNvSpPr/>
          <p:nvPr/>
        </p:nvSpPr>
        <p:spPr>
          <a:xfrm>
            <a:off x="1044776" y="1177470"/>
            <a:ext cx="3885034" cy="214685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Oval 8"/>
          <p:cNvSpPr/>
          <p:nvPr/>
        </p:nvSpPr>
        <p:spPr>
          <a:xfrm>
            <a:off x="1849760" y="4388568"/>
            <a:ext cx="602696" cy="6586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Rectangle 9"/>
          <p:cNvSpPr/>
          <p:nvPr/>
        </p:nvSpPr>
        <p:spPr>
          <a:xfrm>
            <a:off x="7026412" y="4729307"/>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7" name="Oval 16"/>
          <p:cNvSpPr/>
          <p:nvPr/>
        </p:nvSpPr>
        <p:spPr>
          <a:xfrm rot="19872887">
            <a:off x="6623265" y="249763"/>
            <a:ext cx="4053889" cy="337037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TextBox 17"/>
          <p:cNvSpPr txBox="1"/>
          <p:nvPr/>
        </p:nvSpPr>
        <p:spPr>
          <a:xfrm>
            <a:off x="7917731" y="4483086"/>
            <a:ext cx="963979"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5</a:t>
            </a:r>
          </a:p>
        </p:txBody>
      </p:sp>
      <p:sp>
        <p:nvSpPr>
          <p:cNvPr id="28" name="Oval 27"/>
          <p:cNvSpPr/>
          <p:nvPr/>
        </p:nvSpPr>
        <p:spPr>
          <a:xfrm>
            <a:off x="7867461" y="4460103"/>
            <a:ext cx="602696" cy="6586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9" name="TextBox 28"/>
          <p:cNvSpPr txBox="1"/>
          <p:nvPr/>
        </p:nvSpPr>
        <p:spPr>
          <a:xfrm>
            <a:off x="6477764" y="5585792"/>
            <a:ext cx="5369679" cy="923330"/>
          </a:xfrm>
          <a:prstGeom prst="rect">
            <a:avLst/>
          </a:prstGeom>
          <a:noFill/>
        </p:spPr>
        <p:txBody>
          <a:bodyPr wrap="square" rtlCol="0">
            <a:spAutoFit/>
          </a:bodyPr>
          <a:lstStyle/>
          <a:p>
            <a:r>
              <a:rPr lang="en-US" sz="5400" dirty="0" smtClean="0">
                <a:solidFill>
                  <a:schemeClr val="bg1"/>
                </a:solidFill>
                <a:latin typeface="Century Gothic" panose="020B0502020202020204" pitchFamily="34" charset="0"/>
              </a:rPr>
              <a:t>= 11,881,376</a:t>
            </a:r>
            <a:endParaRPr lang="en-US" sz="5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22914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508953" flipV="1">
            <a:off x="6222449" y="469962"/>
            <a:ext cx="4221706" cy="5110145"/>
          </a:xfrm>
          <a:prstGeom prst="rect">
            <a:avLst/>
          </a:prstGeom>
        </p:spPr>
      </p:pic>
      <p:sp>
        <p:nvSpPr>
          <p:cNvPr id="6" name="TextBox 5"/>
          <p:cNvSpPr txBox="1"/>
          <p:nvPr/>
        </p:nvSpPr>
        <p:spPr>
          <a:xfrm rot="20099540">
            <a:off x="5457992" y="2135365"/>
            <a:ext cx="4660710"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150   amino acids long</a:t>
            </a:r>
            <a:endParaRPr lang="en-US" sz="3200" dirty="0">
              <a:solidFill>
                <a:schemeClr val="bg1"/>
              </a:solidFill>
              <a:latin typeface="Century Gothic" panose="020B0502020202020204" pitchFamily="34" charset="0"/>
            </a:endParaRPr>
          </a:p>
        </p:txBody>
      </p:sp>
      <p:pic>
        <p:nvPicPr>
          <p:cNvPr id="3" name="Picture 2"/>
          <p:cNvPicPr>
            <a:picLocks noChangeAspect="1"/>
          </p:cNvPicPr>
          <p:nvPr/>
        </p:nvPicPr>
        <p:blipFill>
          <a:blip r:embed="rId5"/>
          <a:stretch>
            <a:fillRect/>
          </a:stretch>
        </p:blipFill>
        <p:spPr>
          <a:xfrm>
            <a:off x="1178598" y="1558935"/>
            <a:ext cx="3087839" cy="2058559"/>
          </a:xfrm>
          <a:prstGeom prst="rect">
            <a:avLst/>
          </a:prstGeom>
        </p:spPr>
      </p:pic>
      <p:sp>
        <p:nvSpPr>
          <p:cNvPr id="7" name="TextBox 6"/>
          <p:cNvSpPr txBox="1"/>
          <p:nvPr/>
        </p:nvSpPr>
        <p:spPr>
          <a:xfrm>
            <a:off x="2614759" y="3914271"/>
            <a:ext cx="963979" cy="707886"/>
          </a:xfrm>
          <a:prstGeom prst="rect">
            <a:avLst/>
          </a:prstGeom>
          <a:noFill/>
        </p:spPr>
        <p:txBody>
          <a:bodyPr wrap="square" rtlCol="0">
            <a:spAutoFit/>
          </a:bodyPr>
          <a:lstStyle/>
          <a:p>
            <a:r>
              <a:rPr lang="en-US" sz="4000" dirty="0">
                <a:solidFill>
                  <a:prstClr val="white"/>
                </a:solidFill>
                <a:latin typeface="Century Gothic" panose="020B0502020202020204" pitchFamily="34" charset="0"/>
              </a:rPr>
              <a:t>5</a:t>
            </a:r>
          </a:p>
        </p:txBody>
      </p:sp>
      <p:sp>
        <p:nvSpPr>
          <p:cNvPr id="8" name="Rectangle 7"/>
          <p:cNvSpPr/>
          <p:nvPr/>
        </p:nvSpPr>
        <p:spPr>
          <a:xfrm>
            <a:off x="1798867" y="4094073"/>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26</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7523859" y="4094073"/>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20</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0" name="TextBox 9"/>
          <p:cNvSpPr txBox="1"/>
          <p:nvPr/>
        </p:nvSpPr>
        <p:spPr>
          <a:xfrm>
            <a:off x="8367038" y="3914271"/>
            <a:ext cx="1102783" cy="707886"/>
          </a:xfrm>
          <a:prstGeom prst="rect">
            <a:avLst/>
          </a:prstGeom>
          <a:noFill/>
        </p:spPr>
        <p:txBody>
          <a:bodyPr wrap="square" rtlCol="0">
            <a:spAutoFit/>
          </a:bodyPr>
          <a:lstStyle/>
          <a:p>
            <a:r>
              <a:rPr lang="en-US" sz="4000" dirty="0" smtClean="0">
                <a:solidFill>
                  <a:prstClr val="white"/>
                </a:solidFill>
                <a:latin typeface="Century Gothic" panose="020B0502020202020204" pitchFamily="34" charset="0"/>
              </a:rPr>
              <a:t>150</a:t>
            </a:r>
            <a:endParaRPr lang="en-US" sz="4000" dirty="0">
              <a:solidFill>
                <a:prstClr val="white"/>
              </a:solidFill>
              <a:latin typeface="Century Gothic" panose="020B0502020202020204" pitchFamily="34" charset="0"/>
            </a:endParaRPr>
          </a:p>
        </p:txBody>
      </p:sp>
      <p:sp>
        <p:nvSpPr>
          <p:cNvPr id="11" name="Title 1"/>
          <p:cNvSpPr txBox="1">
            <a:spLocks/>
          </p:cNvSpPr>
          <p:nvPr/>
        </p:nvSpPr>
        <p:spPr>
          <a:xfrm>
            <a:off x="609600" y="274638"/>
            <a:ext cx="10972800" cy="1143000"/>
          </a:xfrm>
          <a:prstGeom prst="rect">
            <a:avLst/>
          </a:prstGeom>
        </p:spPr>
        <p:txBody>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r>
              <a:rPr lang="en-US" dirty="0" smtClean="0">
                <a:solidFill>
                  <a:schemeClr val="bg1"/>
                </a:solidFill>
                <a:latin typeface="Century Gothic" panose="020B0502020202020204" pitchFamily="34" charset="0"/>
              </a:rPr>
              <a:t>How many possible combinations exist?</a:t>
            </a:r>
            <a:endParaRPr lang="en-US"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23516501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508953" flipV="1">
            <a:off x="6222449" y="469962"/>
            <a:ext cx="4221706" cy="5110145"/>
          </a:xfrm>
          <a:prstGeom prst="rect">
            <a:avLst/>
          </a:prstGeom>
        </p:spPr>
      </p:pic>
      <p:pic>
        <p:nvPicPr>
          <p:cNvPr id="3" name="Picture 2"/>
          <p:cNvPicPr>
            <a:picLocks noChangeAspect="1"/>
          </p:cNvPicPr>
          <p:nvPr/>
        </p:nvPicPr>
        <p:blipFill>
          <a:blip r:embed="rId4"/>
          <a:stretch>
            <a:fillRect/>
          </a:stretch>
        </p:blipFill>
        <p:spPr>
          <a:xfrm>
            <a:off x="1178598" y="1558935"/>
            <a:ext cx="3087839" cy="2058559"/>
          </a:xfrm>
          <a:prstGeom prst="rect">
            <a:avLst/>
          </a:prstGeom>
        </p:spPr>
      </p:pic>
      <p:sp>
        <p:nvSpPr>
          <p:cNvPr id="7" name="TextBox 6"/>
          <p:cNvSpPr txBox="1"/>
          <p:nvPr/>
        </p:nvSpPr>
        <p:spPr>
          <a:xfrm>
            <a:off x="2614759" y="3914271"/>
            <a:ext cx="963979" cy="707886"/>
          </a:xfrm>
          <a:prstGeom prst="rect">
            <a:avLst/>
          </a:prstGeom>
          <a:noFill/>
        </p:spPr>
        <p:txBody>
          <a:bodyPr wrap="square" rtlCol="0">
            <a:spAutoFit/>
          </a:bodyPr>
          <a:lstStyle/>
          <a:p>
            <a:r>
              <a:rPr lang="en-US" sz="4000" dirty="0">
                <a:solidFill>
                  <a:prstClr val="white"/>
                </a:solidFill>
                <a:latin typeface="Century Gothic" panose="020B0502020202020204" pitchFamily="34" charset="0"/>
              </a:rPr>
              <a:t>5</a:t>
            </a:r>
          </a:p>
        </p:txBody>
      </p:sp>
      <p:sp>
        <p:nvSpPr>
          <p:cNvPr id="8" name="Rectangle 7"/>
          <p:cNvSpPr/>
          <p:nvPr/>
        </p:nvSpPr>
        <p:spPr>
          <a:xfrm>
            <a:off x="1798867" y="4094073"/>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26</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7523859" y="4094073"/>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20</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0" name="TextBox 9"/>
          <p:cNvSpPr txBox="1"/>
          <p:nvPr/>
        </p:nvSpPr>
        <p:spPr>
          <a:xfrm>
            <a:off x="8367038" y="3914271"/>
            <a:ext cx="1092917" cy="707886"/>
          </a:xfrm>
          <a:prstGeom prst="rect">
            <a:avLst/>
          </a:prstGeom>
          <a:noFill/>
        </p:spPr>
        <p:txBody>
          <a:bodyPr wrap="square" rtlCol="0">
            <a:spAutoFit/>
          </a:bodyPr>
          <a:lstStyle/>
          <a:p>
            <a:r>
              <a:rPr lang="en-US" sz="4000" dirty="0" smtClean="0">
                <a:solidFill>
                  <a:prstClr val="white"/>
                </a:solidFill>
                <a:latin typeface="Century Gothic" panose="020B0502020202020204" pitchFamily="34" charset="0"/>
              </a:rPr>
              <a:t>150</a:t>
            </a:r>
            <a:endParaRPr lang="en-US" sz="4000" dirty="0">
              <a:solidFill>
                <a:prstClr val="white"/>
              </a:solidFill>
              <a:latin typeface="Century Gothic" panose="020B0502020202020204" pitchFamily="34" charset="0"/>
            </a:endParaRPr>
          </a:p>
        </p:txBody>
      </p:sp>
      <p:sp>
        <p:nvSpPr>
          <p:cNvPr id="11" name="Rectangle 10"/>
          <p:cNvSpPr/>
          <p:nvPr/>
        </p:nvSpPr>
        <p:spPr>
          <a:xfrm>
            <a:off x="6941968" y="4955131"/>
            <a:ext cx="212429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 x 10</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2" name="TextBox 11"/>
          <p:cNvSpPr txBox="1"/>
          <p:nvPr/>
        </p:nvSpPr>
        <p:spPr>
          <a:xfrm>
            <a:off x="8950024" y="4775329"/>
            <a:ext cx="1112807" cy="707886"/>
          </a:xfrm>
          <a:prstGeom prst="rect">
            <a:avLst/>
          </a:prstGeom>
          <a:noFill/>
        </p:spPr>
        <p:txBody>
          <a:bodyPr wrap="square" rtlCol="0">
            <a:spAutoFit/>
          </a:bodyPr>
          <a:lstStyle/>
          <a:p>
            <a:r>
              <a:rPr lang="en-US" sz="4000" dirty="0" smtClean="0">
                <a:solidFill>
                  <a:prstClr val="white"/>
                </a:solidFill>
                <a:latin typeface="Century Gothic" panose="020B0502020202020204" pitchFamily="34" charset="0"/>
              </a:rPr>
              <a:t>195</a:t>
            </a:r>
            <a:endParaRPr lang="en-US" sz="4000" dirty="0">
              <a:solidFill>
                <a:prstClr val="white"/>
              </a:solidFill>
              <a:latin typeface="Century Gothic" panose="020B0502020202020204" pitchFamily="34" charset="0"/>
            </a:endParaRPr>
          </a:p>
        </p:txBody>
      </p:sp>
      <p:sp>
        <p:nvSpPr>
          <p:cNvPr id="13" name="Title 1"/>
          <p:cNvSpPr txBox="1">
            <a:spLocks/>
          </p:cNvSpPr>
          <p:nvPr/>
        </p:nvSpPr>
        <p:spPr>
          <a:xfrm>
            <a:off x="609600" y="274638"/>
            <a:ext cx="10972800" cy="1143000"/>
          </a:xfrm>
          <a:prstGeom prst="rect">
            <a:avLst/>
          </a:prstGeom>
        </p:spPr>
        <p:txBody>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r>
              <a:rPr lang="en-US" dirty="0" smtClean="0">
                <a:solidFill>
                  <a:schemeClr val="bg1"/>
                </a:solidFill>
                <a:latin typeface="Century Gothic" panose="020B0502020202020204" pitchFamily="34" charset="0"/>
              </a:rPr>
              <a:t>How many possible combinations exist?</a:t>
            </a:r>
            <a:endParaRPr lang="en-US" dirty="0">
              <a:solidFill>
                <a:schemeClr val="bg1"/>
              </a:solidFill>
              <a:latin typeface="Century Gothic" panose="020B0502020202020204" pitchFamily="34" charset="0"/>
            </a:endParaRPr>
          </a:p>
        </p:txBody>
      </p:sp>
      <p:sp>
        <p:nvSpPr>
          <p:cNvPr id="16" name="TextBox 15"/>
          <p:cNvSpPr txBox="1"/>
          <p:nvPr/>
        </p:nvSpPr>
        <p:spPr>
          <a:xfrm rot="20099540">
            <a:off x="5457992" y="2135365"/>
            <a:ext cx="4660710"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150   amino acids long</a:t>
            </a:r>
            <a:endParaRPr lang="en-US" sz="3200" dirty="0">
              <a:solidFill>
                <a:schemeClr val="bg1"/>
              </a:solidFill>
              <a:latin typeface="Century Gothic" panose="020B0502020202020204" pitchFamily="34" charset="0"/>
            </a:endParaRPr>
          </a:p>
        </p:txBody>
      </p:sp>
      <p:sp>
        <p:nvSpPr>
          <p:cNvPr id="14" name="TextBox 13"/>
          <p:cNvSpPr txBox="1"/>
          <p:nvPr/>
        </p:nvSpPr>
        <p:spPr>
          <a:xfrm>
            <a:off x="2486526" y="6181527"/>
            <a:ext cx="5855369" cy="369332"/>
          </a:xfrm>
          <a:prstGeom prst="rect">
            <a:avLst/>
          </a:prstGeom>
          <a:noFill/>
        </p:spPr>
        <p:txBody>
          <a:bodyPr wrap="square" rtlCol="0">
            <a:spAutoFit/>
          </a:bodyPr>
          <a:lstStyle/>
          <a:p>
            <a:r>
              <a:rPr lang="en-US" i="1" dirty="0" smtClean="0">
                <a:solidFill>
                  <a:schemeClr val="bg1"/>
                </a:solidFill>
                <a:latin typeface="Century Gothic" panose="020B0502020202020204" pitchFamily="34" charset="0"/>
              </a:rPr>
              <a:t>Signature in the Cell</a:t>
            </a:r>
            <a:r>
              <a:rPr lang="en-US" dirty="0" smtClean="0">
                <a:solidFill>
                  <a:schemeClr val="bg1"/>
                </a:solidFill>
                <a:latin typeface="Century Gothic" panose="020B0502020202020204" pitchFamily="34" charset="0"/>
              </a:rPr>
              <a:t>, Stephen C. Meyer, page 181</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536923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7055" y="557048"/>
            <a:ext cx="10192406" cy="1446550"/>
          </a:xfrm>
          <a:prstGeom prst="rect">
            <a:avLst/>
          </a:prstGeom>
          <a:noFill/>
        </p:spPr>
        <p:txBody>
          <a:bodyPr wrap="square" rtlCol="0">
            <a:spAutoFit/>
          </a:bodyPr>
          <a:lstStyle/>
          <a:p>
            <a:pPr algn="ctr"/>
            <a:r>
              <a:rPr lang="en-US" sz="4400" dirty="0" smtClean="0">
                <a:solidFill>
                  <a:schemeClr val="bg1"/>
                </a:solidFill>
                <a:latin typeface="Century Gothic" panose="020B0502020202020204" pitchFamily="34" charset="0"/>
              </a:rPr>
              <a:t>The Probability for a Specific</a:t>
            </a:r>
          </a:p>
          <a:p>
            <a:pPr algn="ctr"/>
            <a:r>
              <a:rPr lang="en-US" sz="4400" dirty="0" smtClean="0">
                <a:solidFill>
                  <a:schemeClr val="bg1"/>
                </a:solidFill>
                <a:latin typeface="Century Gothic" panose="020B0502020202020204" pitchFamily="34" charset="0"/>
              </a:rPr>
              <a:t>Amino Acid Sequence</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1675969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7055" y="557048"/>
            <a:ext cx="10192406" cy="1446550"/>
          </a:xfrm>
          <a:prstGeom prst="rect">
            <a:avLst/>
          </a:prstGeom>
          <a:noFill/>
        </p:spPr>
        <p:txBody>
          <a:bodyPr wrap="square" rtlCol="0">
            <a:spAutoFit/>
          </a:bodyPr>
          <a:lstStyle/>
          <a:p>
            <a:pPr algn="ctr"/>
            <a:r>
              <a:rPr lang="en-US" sz="4400" dirty="0" smtClean="0">
                <a:solidFill>
                  <a:schemeClr val="bg1"/>
                </a:solidFill>
                <a:latin typeface="Century Gothic" panose="020B0502020202020204" pitchFamily="34" charset="0"/>
              </a:rPr>
              <a:t>The Probability for a Specific</a:t>
            </a:r>
          </a:p>
          <a:p>
            <a:pPr algn="ctr"/>
            <a:r>
              <a:rPr lang="en-US" sz="4400" dirty="0" smtClean="0">
                <a:solidFill>
                  <a:schemeClr val="bg1"/>
                </a:solidFill>
                <a:latin typeface="Century Gothic" panose="020B0502020202020204" pitchFamily="34" charset="0"/>
              </a:rPr>
              <a:t>Amino Acid Sequence</a:t>
            </a:r>
            <a:endParaRPr lang="en-US" dirty="0">
              <a:solidFill>
                <a:schemeClr val="bg1"/>
              </a:solidFill>
              <a:latin typeface="Century Gothic" panose="020B0502020202020204" pitchFamily="34" charset="0"/>
            </a:endParaRPr>
          </a:p>
        </p:txBody>
      </p:sp>
      <p:sp>
        <p:nvSpPr>
          <p:cNvPr id="4" name="Rectangle 3"/>
          <p:cNvSpPr/>
          <p:nvPr/>
        </p:nvSpPr>
        <p:spPr>
          <a:xfrm>
            <a:off x="708157" y="4704293"/>
            <a:ext cx="6378670"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Total Possible Combinations</a:t>
            </a:r>
            <a:endParaRPr lang="en-US"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Rectangle 4"/>
          <p:cNvSpPr/>
          <p:nvPr/>
        </p:nvSpPr>
        <p:spPr>
          <a:xfrm>
            <a:off x="625602" y="3461743"/>
            <a:ext cx="6543778"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Outcomes that Fit a Criterion</a:t>
            </a:r>
            <a:endParaRPr lang="en-US"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6" name="Straight Connector 5"/>
          <p:cNvCxnSpPr/>
          <p:nvPr/>
        </p:nvCxnSpPr>
        <p:spPr>
          <a:xfrm flipV="1">
            <a:off x="785092" y="4396074"/>
            <a:ext cx="6224798" cy="2021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386129" y="4704293"/>
            <a:ext cx="1476686" cy="646331"/>
          </a:xfrm>
          <a:prstGeom prst="rect">
            <a:avLst/>
          </a:prstGeom>
          <a:noFill/>
        </p:spPr>
        <p:txBody>
          <a:bodyPr wrap="none" lIns="91440" tIns="45720" rIns="91440" bIns="45720">
            <a:spAutoFit/>
          </a:bodyPr>
          <a:lstStyle/>
          <a:p>
            <a:pPr algn="ctr"/>
            <a:r>
              <a:rPr lang="en-US" sz="36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 x 10</a:t>
            </a:r>
            <a:endParaRPr lang="en-US" sz="36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TextBox 8"/>
          <p:cNvSpPr txBox="1"/>
          <p:nvPr/>
        </p:nvSpPr>
        <p:spPr>
          <a:xfrm>
            <a:off x="9740895" y="4517736"/>
            <a:ext cx="911866" cy="523220"/>
          </a:xfrm>
          <a:prstGeom prst="rect">
            <a:avLst/>
          </a:prstGeom>
          <a:noFill/>
        </p:spPr>
        <p:txBody>
          <a:bodyPr wrap="square" rtlCol="0">
            <a:spAutoFit/>
          </a:bodyPr>
          <a:lstStyle/>
          <a:p>
            <a:r>
              <a:rPr lang="en-US" sz="2800" dirty="0" smtClean="0">
                <a:solidFill>
                  <a:prstClr val="white"/>
                </a:solidFill>
                <a:latin typeface="Century Gothic" panose="020B0502020202020204" pitchFamily="34" charset="0"/>
              </a:rPr>
              <a:t>195</a:t>
            </a:r>
            <a:endParaRPr lang="en-US" sz="2800" dirty="0">
              <a:solidFill>
                <a:prstClr val="white"/>
              </a:solidFill>
              <a:latin typeface="Century Gothic" panose="020B0502020202020204" pitchFamily="34" charset="0"/>
            </a:endParaRPr>
          </a:p>
        </p:txBody>
      </p:sp>
      <p:cxnSp>
        <p:nvCxnSpPr>
          <p:cNvPr id="10" name="Straight Connector 9"/>
          <p:cNvCxnSpPr/>
          <p:nvPr/>
        </p:nvCxnSpPr>
        <p:spPr>
          <a:xfrm>
            <a:off x="7924800" y="4396074"/>
            <a:ext cx="284988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625602" y="4704293"/>
            <a:ext cx="6543778" cy="76686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38840" flipV="1">
            <a:off x="4841757" y="880937"/>
            <a:ext cx="2563002" cy="3102374"/>
          </a:xfrm>
          <a:prstGeom prst="rect">
            <a:avLst/>
          </a:prstGeom>
        </p:spPr>
      </p:pic>
    </p:spTree>
    <p:custDataLst>
      <p:tags r:id="rId1"/>
    </p:custDataLst>
    <p:extLst>
      <p:ext uri="{BB962C8B-B14F-4D97-AF65-F5344CB8AC3E}">
        <p14:creationId xmlns:p14="http://schemas.microsoft.com/office/powerpoint/2010/main" val="33325764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7055" y="557048"/>
            <a:ext cx="10192406" cy="1446550"/>
          </a:xfrm>
          <a:prstGeom prst="rect">
            <a:avLst/>
          </a:prstGeom>
          <a:noFill/>
        </p:spPr>
        <p:txBody>
          <a:bodyPr wrap="square" rtlCol="0">
            <a:spAutoFit/>
          </a:bodyPr>
          <a:lstStyle/>
          <a:p>
            <a:pPr algn="ctr"/>
            <a:r>
              <a:rPr lang="en-US" sz="4400" dirty="0" smtClean="0">
                <a:solidFill>
                  <a:schemeClr val="bg1"/>
                </a:solidFill>
                <a:latin typeface="Century Gothic" panose="020B0502020202020204" pitchFamily="34" charset="0"/>
              </a:rPr>
              <a:t>The Probability for a Specific</a:t>
            </a:r>
          </a:p>
          <a:p>
            <a:pPr algn="ctr"/>
            <a:r>
              <a:rPr lang="en-US" sz="4400" dirty="0" smtClean="0">
                <a:solidFill>
                  <a:schemeClr val="bg1"/>
                </a:solidFill>
                <a:latin typeface="Century Gothic" panose="020B0502020202020204" pitchFamily="34" charset="0"/>
              </a:rPr>
              <a:t>Amino Acid Sequence</a:t>
            </a:r>
            <a:endParaRPr lang="en-US" dirty="0">
              <a:solidFill>
                <a:schemeClr val="bg1"/>
              </a:solidFill>
              <a:latin typeface="Century Gothic" panose="020B0502020202020204" pitchFamily="34" charset="0"/>
            </a:endParaRPr>
          </a:p>
        </p:txBody>
      </p:sp>
      <p:sp>
        <p:nvSpPr>
          <p:cNvPr id="5" name="Rectangle 4"/>
          <p:cNvSpPr/>
          <p:nvPr/>
        </p:nvSpPr>
        <p:spPr>
          <a:xfrm>
            <a:off x="625602" y="3461743"/>
            <a:ext cx="6543778"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Outcomes that Fit a Criterion</a:t>
            </a:r>
            <a:endParaRPr lang="en-US"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6" name="Straight Connector 5"/>
          <p:cNvCxnSpPr/>
          <p:nvPr/>
        </p:nvCxnSpPr>
        <p:spPr>
          <a:xfrm flipV="1">
            <a:off x="785092" y="4396074"/>
            <a:ext cx="6224798" cy="2021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924800" y="4396074"/>
            <a:ext cx="284988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871459" y="4577335"/>
            <a:ext cx="2956561" cy="900246"/>
          </a:xfrm>
          <a:prstGeom prst="rect">
            <a:avLst/>
          </a:prstGeom>
        </p:spPr>
        <p:txBody>
          <a:bodyPr wrap="square">
            <a:spAutoFit/>
          </a:bodyPr>
          <a:lstStyle/>
          <a:p>
            <a:r>
              <a:rPr lang="en-US" sz="1050" dirty="0">
                <a:solidFill>
                  <a:schemeClr val="bg1"/>
                </a:solidFill>
              </a:rPr>
              <a:t>100000000000000000000000000000000000000000000000000000000000000000000000000000000000000000000000000000000000000000000000000000000000000000000000000000000000000000000000000000000000000000000000000</a:t>
            </a:r>
          </a:p>
        </p:txBody>
      </p:sp>
      <p:sp>
        <p:nvSpPr>
          <p:cNvPr id="12" name="Rectangle 11"/>
          <p:cNvSpPr/>
          <p:nvPr/>
        </p:nvSpPr>
        <p:spPr>
          <a:xfrm>
            <a:off x="708157" y="4704293"/>
            <a:ext cx="6378670"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Total Possible Combinations</a:t>
            </a:r>
            <a:endParaRPr lang="en-US"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238840" flipV="1">
            <a:off x="4841757" y="880937"/>
            <a:ext cx="2563002" cy="3102374"/>
          </a:xfrm>
          <a:prstGeom prst="rect">
            <a:avLst/>
          </a:prstGeom>
        </p:spPr>
      </p:pic>
    </p:spTree>
    <p:extLst>
      <p:ext uri="{BB962C8B-B14F-4D97-AF65-F5344CB8AC3E}">
        <p14:creationId xmlns:p14="http://schemas.microsoft.com/office/powerpoint/2010/main" val="29930667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7055" y="557048"/>
            <a:ext cx="10192406" cy="1446550"/>
          </a:xfrm>
          <a:prstGeom prst="rect">
            <a:avLst/>
          </a:prstGeom>
          <a:noFill/>
        </p:spPr>
        <p:txBody>
          <a:bodyPr wrap="square" rtlCol="0">
            <a:spAutoFit/>
          </a:bodyPr>
          <a:lstStyle/>
          <a:p>
            <a:pPr algn="ctr"/>
            <a:r>
              <a:rPr lang="en-US" sz="4400" dirty="0" smtClean="0">
                <a:solidFill>
                  <a:schemeClr val="bg1"/>
                </a:solidFill>
                <a:latin typeface="Century Gothic" panose="020B0502020202020204" pitchFamily="34" charset="0"/>
              </a:rPr>
              <a:t>The Probability for a Specific</a:t>
            </a:r>
          </a:p>
          <a:p>
            <a:pPr algn="ctr"/>
            <a:r>
              <a:rPr lang="en-US" sz="4400" dirty="0" smtClean="0">
                <a:solidFill>
                  <a:schemeClr val="bg1"/>
                </a:solidFill>
                <a:latin typeface="Century Gothic" panose="020B0502020202020204" pitchFamily="34" charset="0"/>
              </a:rPr>
              <a:t>Amino Acid Sequence</a:t>
            </a:r>
            <a:endParaRPr lang="en-US" dirty="0">
              <a:solidFill>
                <a:schemeClr val="bg1"/>
              </a:solidFill>
              <a:latin typeface="Century Gothic" panose="020B0502020202020204" pitchFamily="34" charset="0"/>
            </a:endParaRPr>
          </a:p>
        </p:txBody>
      </p:sp>
      <p:sp>
        <p:nvSpPr>
          <p:cNvPr id="4" name="Rectangle 3"/>
          <p:cNvSpPr/>
          <p:nvPr/>
        </p:nvSpPr>
        <p:spPr>
          <a:xfrm>
            <a:off x="708157" y="4704293"/>
            <a:ext cx="6378670"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Total Possible Combinations</a:t>
            </a:r>
            <a:endParaRPr lang="en-US"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Rectangle 4"/>
          <p:cNvSpPr/>
          <p:nvPr/>
        </p:nvSpPr>
        <p:spPr>
          <a:xfrm>
            <a:off x="625602" y="3461743"/>
            <a:ext cx="6543778"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Outcomes that Fit a Criterion</a:t>
            </a:r>
            <a:endParaRPr lang="en-US"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6" name="Straight Connector 5"/>
          <p:cNvCxnSpPr/>
          <p:nvPr/>
        </p:nvCxnSpPr>
        <p:spPr>
          <a:xfrm flipV="1">
            <a:off x="785092" y="4396074"/>
            <a:ext cx="6224798" cy="2021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386129" y="4704293"/>
            <a:ext cx="1476686" cy="646331"/>
          </a:xfrm>
          <a:prstGeom prst="rect">
            <a:avLst/>
          </a:prstGeom>
          <a:noFill/>
        </p:spPr>
        <p:txBody>
          <a:bodyPr wrap="none" lIns="91440" tIns="45720" rIns="91440" bIns="45720">
            <a:spAutoFit/>
          </a:bodyPr>
          <a:lstStyle/>
          <a:p>
            <a:pPr algn="ctr"/>
            <a:r>
              <a:rPr lang="en-US" sz="36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 x 10</a:t>
            </a:r>
            <a:endParaRPr lang="en-US" sz="36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TextBox 8"/>
          <p:cNvSpPr txBox="1"/>
          <p:nvPr/>
        </p:nvSpPr>
        <p:spPr>
          <a:xfrm>
            <a:off x="9740895" y="4517736"/>
            <a:ext cx="911866" cy="523220"/>
          </a:xfrm>
          <a:prstGeom prst="rect">
            <a:avLst/>
          </a:prstGeom>
          <a:noFill/>
        </p:spPr>
        <p:txBody>
          <a:bodyPr wrap="square" rtlCol="0">
            <a:spAutoFit/>
          </a:bodyPr>
          <a:lstStyle/>
          <a:p>
            <a:r>
              <a:rPr lang="en-US" sz="2800" dirty="0" smtClean="0">
                <a:solidFill>
                  <a:prstClr val="white"/>
                </a:solidFill>
                <a:latin typeface="Century Gothic" panose="020B0502020202020204" pitchFamily="34" charset="0"/>
              </a:rPr>
              <a:t>195</a:t>
            </a:r>
            <a:endParaRPr lang="en-US" sz="2800" dirty="0">
              <a:solidFill>
                <a:prstClr val="white"/>
              </a:solidFill>
              <a:latin typeface="Century Gothic" panose="020B0502020202020204" pitchFamily="34" charset="0"/>
            </a:endParaRPr>
          </a:p>
        </p:txBody>
      </p:sp>
      <p:cxnSp>
        <p:nvCxnSpPr>
          <p:cNvPr id="10" name="Straight Connector 9"/>
          <p:cNvCxnSpPr/>
          <p:nvPr/>
        </p:nvCxnSpPr>
        <p:spPr>
          <a:xfrm>
            <a:off x="7924800" y="4396074"/>
            <a:ext cx="284988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625602" y="3409993"/>
            <a:ext cx="6543778" cy="76686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38840" flipV="1">
            <a:off x="4841757" y="880937"/>
            <a:ext cx="2563002" cy="3102374"/>
          </a:xfrm>
          <a:prstGeom prst="rect">
            <a:avLst/>
          </a:prstGeom>
        </p:spPr>
      </p:pic>
      <p:sp>
        <p:nvSpPr>
          <p:cNvPr id="12" name="Rectangle 11"/>
          <p:cNvSpPr/>
          <p:nvPr/>
        </p:nvSpPr>
        <p:spPr>
          <a:xfrm>
            <a:off x="9033378" y="3569385"/>
            <a:ext cx="442750" cy="646331"/>
          </a:xfrm>
          <a:prstGeom prst="rect">
            <a:avLst/>
          </a:prstGeom>
          <a:noFill/>
        </p:spPr>
        <p:txBody>
          <a:bodyPr wrap="none" lIns="91440" tIns="45720" rIns="91440" bIns="45720">
            <a:spAutoFit/>
          </a:bodyPr>
          <a:lstStyle/>
          <a:p>
            <a:pPr algn="ctr"/>
            <a:r>
              <a:rPr lang="en-US" sz="36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a:t>
            </a:r>
            <a:endParaRPr lang="en-US" sz="36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11423320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7055" y="557048"/>
            <a:ext cx="10192406" cy="1446550"/>
          </a:xfrm>
          <a:prstGeom prst="rect">
            <a:avLst/>
          </a:prstGeom>
          <a:noFill/>
        </p:spPr>
        <p:txBody>
          <a:bodyPr wrap="square" rtlCol="0">
            <a:spAutoFit/>
          </a:bodyPr>
          <a:lstStyle/>
          <a:p>
            <a:pPr algn="ctr"/>
            <a:r>
              <a:rPr lang="en-US" sz="4400" dirty="0" smtClean="0">
                <a:solidFill>
                  <a:schemeClr val="bg1"/>
                </a:solidFill>
                <a:latin typeface="Century Gothic" panose="020B0502020202020204" pitchFamily="34" charset="0"/>
              </a:rPr>
              <a:t>The Probability for a Specific</a:t>
            </a:r>
          </a:p>
          <a:p>
            <a:pPr algn="ctr"/>
            <a:r>
              <a:rPr lang="en-US" sz="4400" dirty="0" smtClean="0">
                <a:solidFill>
                  <a:schemeClr val="bg1"/>
                </a:solidFill>
                <a:latin typeface="Century Gothic" panose="020B0502020202020204" pitchFamily="34" charset="0"/>
              </a:rPr>
              <a:t>Amino Acid Sequence</a:t>
            </a:r>
            <a:endParaRPr lang="en-US" dirty="0">
              <a:solidFill>
                <a:schemeClr val="bg1"/>
              </a:solidFill>
              <a:latin typeface="Century Gothic" panose="020B0502020202020204" pitchFamily="34" charset="0"/>
            </a:endParaRPr>
          </a:p>
        </p:txBody>
      </p:sp>
      <p:sp>
        <p:nvSpPr>
          <p:cNvPr id="4" name="Rectangle 3"/>
          <p:cNvSpPr/>
          <p:nvPr/>
        </p:nvSpPr>
        <p:spPr>
          <a:xfrm>
            <a:off x="708157" y="4704293"/>
            <a:ext cx="6378670"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Total Possible Combinations</a:t>
            </a:r>
            <a:endParaRPr lang="en-US"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Rectangle 4"/>
          <p:cNvSpPr/>
          <p:nvPr/>
        </p:nvSpPr>
        <p:spPr>
          <a:xfrm>
            <a:off x="625602" y="3461743"/>
            <a:ext cx="6543778"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Outcomes that Fit a Criterion</a:t>
            </a:r>
            <a:endParaRPr lang="en-US"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6" name="Straight Connector 5"/>
          <p:cNvCxnSpPr/>
          <p:nvPr/>
        </p:nvCxnSpPr>
        <p:spPr>
          <a:xfrm flipV="1">
            <a:off x="785092" y="4396074"/>
            <a:ext cx="6224798" cy="2021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386129" y="4704293"/>
            <a:ext cx="1476686" cy="646331"/>
          </a:xfrm>
          <a:prstGeom prst="rect">
            <a:avLst/>
          </a:prstGeom>
          <a:noFill/>
        </p:spPr>
        <p:txBody>
          <a:bodyPr wrap="none" lIns="91440" tIns="45720" rIns="91440" bIns="45720">
            <a:spAutoFit/>
          </a:bodyPr>
          <a:lstStyle/>
          <a:p>
            <a:pPr algn="ctr"/>
            <a:r>
              <a:rPr lang="en-US" sz="36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 x 10</a:t>
            </a:r>
            <a:endParaRPr lang="en-US" sz="36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TextBox 8"/>
          <p:cNvSpPr txBox="1"/>
          <p:nvPr/>
        </p:nvSpPr>
        <p:spPr>
          <a:xfrm>
            <a:off x="9740895" y="4517736"/>
            <a:ext cx="911866" cy="523220"/>
          </a:xfrm>
          <a:prstGeom prst="rect">
            <a:avLst/>
          </a:prstGeom>
          <a:noFill/>
        </p:spPr>
        <p:txBody>
          <a:bodyPr wrap="square" rtlCol="0">
            <a:spAutoFit/>
          </a:bodyPr>
          <a:lstStyle/>
          <a:p>
            <a:r>
              <a:rPr lang="en-US" sz="2800" dirty="0" smtClean="0">
                <a:solidFill>
                  <a:prstClr val="white"/>
                </a:solidFill>
                <a:latin typeface="Century Gothic" panose="020B0502020202020204" pitchFamily="34" charset="0"/>
              </a:rPr>
              <a:t>195</a:t>
            </a:r>
            <a:endParaRPr lang="en-US" sz="2800" dirty="0">
              <a:solidFill>
                <a:prstClr val="white"/>
              </a:solidFill>
              <a:latin typeface="Century Gothic" panose="020B0502020202020204" pitchFamily="34" charset="0"/>
            </a:endParaRPr>
          </a:p>
        </p:txBody>
      </p:sp>
      <p:cxnSp>
        <p:nvCxnSpPr>
          <p:cNvPr id="10" name="Straight Connector 9"/>
          <p:cNvCxnSpPr/>
          <p:nvPr/>
        </p:nvCxnSpPr>
        <p:spPr>
          <a:xfrm>
            <a:off x="7924800" y="4396074"/>
            <a:ext cx="284988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7783390" y="3509809"/>
            <a:ext cx="3132699" cy="205279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238840" flipV="1">
            <a:off x="4841757" y="880937"/>
            <a:ext cx="2563002" cy="3102374"/>
          </a:xfrm>
          <a:prstGeom prst="rect">
            <a:avLst/>
          </a:prstGeom>
        </p:spPr>
      </p:pic>
      <p:sp>
        <p:nvSpPr>
          <p:cNvPr id="12" name="Rectangle 11"/>
          <p:cNvSpPr/>
          <p:nvPr/>
        </p:nvSpPr>
        <p:spPr>
          <a:xfrm>
            <a:off x="9033378" y="3569385"/>
            <a:ext cx="442750" cy="646331"/>
          </a:xfrm>
          <a:prstGeom prst="rect">
            <a:avLst/>
          </a:prstGeom>
          <a:noFill/>
        </p:spPr>
        <p:txBody>
          <a:bodyPr wrap="none" lIns="91440" tIns="45720" rIns="91440" bIns="45720">
            <a:spAutoFit/>
          </a:bodyPr>
          <a:lstStyle/>
          <a:p>
            <a:pPr algn="ctr"/>
            <a:r>
              <a:rPr lang="en-US" sz="36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a:t>
            </a:r>
            <a:endParaRPr lang="en-US" sz="36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31453774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Probability</a:t>
            </a:r>
            <a:endParaRPr lang="en-US" dirty="0">
              <a:solidFill>
                <a:schemeClr val="bg1"/>
              </a:solidFill>
            </a:endParaRPr>
          </a:p>
        </p:txBody>
      </p:sp>
      <p:sp>
        <p:nvSpPr>
          <p:cNvPr id="6" name="Content Placeholder 5"/>
          <p:cNvSpPr>
            <a:spLocks noGrp="1"/>
          </p:cNvSpPr>
          <p:nvPr>
            <p:ph idx="1"/>
          </p:nvPr>
        </p:nvSpPr>
        <p:spPr/>
        <p:txBody>
          <a:bodyPr/>
          <a:lstStyle/>
          <a:p>
            <a:r>
              <a:rPr lang="en-US" dirty="0" smtClean="0">
                <a:solidFill>
                  <a:schemeClr val="bg1"/>
                </a:solidFill>
              </a:rPr>
              <a:t>Define probability </a:t>
            </a:r>
          </a:p>
          <a:p>
            <a:r>
              <a:rPr lang="en-US" dirty="0" smtClean="0">
                <a:solidFill>
                  <a:schemeClr val="bg1"/>
                </a:solidFill>
              </a:rPr>
              <a:t>Review how to calculate probability</a:t>
            </a:r>
          </a:p>
          <a:p>
            <a:r>
              <a:rPr lang="en-US" dirty="0" smtClean="0">
                <a:solidFill>
                  <a:schemeClr val="bg1"/>
                </a:solidFill>
              </a:rPr>
              <a:t>Look at probability calculations common in origins discussions</a:t>
            </a:r>
          </a:p>
        </p:txBody>
      </p:sp>
    </p:spTree>
    <p:extLst>
      <p:ext uri="{BB962C8B-B14F-4D97-AF65-F5344CB8AC3E}">
        <p14:creationId xmlns:p14="http://schemas.microsoft.com/office/powerpoint/2010/main" val="12811226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7760" y="385730"/>
            <a:ext cx="9845040" cy="1200329"/>
          </a:xfrm>
          <a:prstGeom prst="rect">
            <a:avLst/>
          </a:prstGeom>
          <a:noFill/>
        </p:spPr>
        <p:txBody>
          <a:bodyPr wrap="square" rtlCol="0">
            <a:spAutoFit/>
          </a:bodyPr>
          <a:lstStyle/>
          <a:p>
            <a:pPr algn="ctr"/>
            <a:r>
              <a:rPr lang="en-US" sz="3600" dirty="0" smtClean="0">
                <a:solidFill>
                  <a:schemeClr val="bg1"/>
                </a:solidFill>
                <a:latin typeface="Century Gothic" panose="020B0502020202020204" pitchFamily="34" charset="0"/>
              </a:rPr>
              <a:t>What if we allowed for </a:t>
            </a:r>
            <a:r>
              <a:rPr lang="en-US" sz="3600" i="1" dirty="0" smtClean="0">
                <a:solidFill>
                  <a:srgbClr val="FFFF00"/>
                </a:solidFill>
                <a:latin typeface="Century Gothic" panose="020B0502020202020204" pitchFamily="34" charset="0"/>
              </a:rPr>
              <a:t>any</a:t>
            </a:r>
            <a:r>
              <a:rPr lang="en-US" sz="3600" i="1" dirty="0" smtClean="0">
                <a:solidFill>
                  <a:schemeClr val="bg1"/>
                </a:solidFill>
                <a:latin typeface="Century Gothic" panose="020B0502020202020204" pitchFamily="34" charset="0"/>
              </a:rPr>
              <a:t> u</a:t>
            </a:r>
            <a:r>
              <a:rPr lang="en-US" sz="3600" dirty="0" smtClean="0">
                <a:solidFill>
                  <a:schemeClr val="bg1"/>
                </a:solidFill>
                <a:latin typeface="Century Gothic" panose="020B0502020202020204" pitchFamily="34" charset="0"/>
              </a:rPr>
              <a:t>seful protein regardless of its amino acid sequence?</a:t>
            </a:r>
            <a:endParaRPr lang="en-US" sz="3600"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4"/>
          <a:stretch>
            <a:fillRect/>
          </a:stretch>
        </p:blipFill>
        <p:spPr>
          <a:xfrm>
            <a:off x="7550076" y="2054725"/>
            <a:ext cx="3115326" cy="310922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61556" flipV="1">
            <a:off x="1411439" y="1562955"/>
            <a:ext cx="3381206" cy="4092765"/>
          </a:xfrm>
          <a:prstGeom prst="rect">
            <a:avLst/>
          </a:prstGeom>
        </p:spPr>
      </p:pic>
      <p:sp>
        <p:nvSpPr>
          <p:cNvPr id="7" name="Right Arrow 6"/>
          <p:cNvSpPr/>
          <p:nvPr/>
        </p:nvSpPr>
        <p:spPr>
          <a:xfrm>
            <a:off x="4953000" y="2793661"/>
            <a:ext cx="2194560" cy="911857"/>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75100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08608" y="660776"/>
            <a:ext cx="9151388" cy="1446550"/>
          </a:xfrm>
          <a:prstGeom prst="rect">
            <a:avLst/>
          </a:prstGeom>
        </p:spPr>
        <p:txBody>
          <a:bodyPr wrap="square">
            <a:spAutoFit/>
          </a:bodyPr>
          <a:lstStyle/>
          <a:p>
            <a:pPr algn="ctr"/>
            <a:r>
              <a:rPr lang="en-US" sz="4400" dirty="0">
                <a:solidFill>
                  <a:schemeClr val="bg1"/>
                </a:solidFill>
                <a:latin typeface="Century Gothic" panose="020B0502020202020204" pitchFamily="34" charset="0"/>
              </a:rPr>
              <a:t>What proportion of amino acid sequences can </a:t>
            </a:r>
            <a:r>
              <a:rPr lang="en-US" sz="4400" dirty="0" smtClean="0">
                <a:solidFill>
                  <a:srgbClr val="FFFF00"/>
                </a:solidFill>
                <a:latin typeface="Century Gothic" panose="020B0502020202020204" pitchFamily="34" charset="0"/>
              </a:rPr>
              <a:t>fold</a:t>
            </a:r>
            <a:r>
              <a:rPr lang="en-US" sz="4400" dirty="0" smtClean="0">
                <a:solidFill>
                  <a:schemeClr val="bg1"/>
                </a:solidFill>
                <a:latin typeface="Century Gothic" panose="020B0502020202020204" pitchFamily="34" charset="0"/>
              </a:rPr>
              <a:t>?</a:t>
            </a:r>
            <a:endParaRPr lang="en-US" sz="4400" dirty="0">
              <a:solidFill>
                <a:schemeClr val="bg1"/>
              </a:solidFill>
              <a:latin typeface="Century Gothic" panose="020B0502020202020204" pitchFamily="34" charset="0"/>
            </a:endParaRPr>
          </a:p>
        </p:txBody>
      </p:sp>
      <p:sp>
        <p:nvSpPr>
          <p:cNvPr id="16" name="Rectangle 15"/>
          <p:cNvSpPr/>
          <p:nvPr/>
        </p:nvSpPr>
        <p:spPr>
          <a:xfrm>
            <a:off x="2107249" y="4704293"/>
            <a:ext cx="1476686" cy="646331"/>
          </a:xfrm>
          <a:prstGeom prst="rect">
            <a:avLst/>
          </a:prstGeom>
          <a:noFill/>
        </p:spPr>
        <p:txBody>
          <a:bodyPr wrap="none" lIns="91440" tIns="45720" rIns="91440" bIns="45720">
            <a:spAutoFit/>
          </a:bodyPr>
          <a:lstStyle/>
          <a:p>
            <a:pPr algn="ctr"/>
            <a:r>
              <a:rPr lang="en-US" sz="36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 x 10</a:t>
            </a:r>
            <a:endParaRPr lang="en-US" sz="36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7" name="TextBox 16"/>
          <p:cNvSpPr txBox="1"/>
          <p:nvPr/>
        </p:nvSpPr>
        <p:spPr>
          <a:xfrm>
            <a:off x="3462015" y="4517736"/>
            <a:ext cx="911866" cy="523220"/>
          </a:xfrm>
          <a:prstGeom prst="rect">
            <a:avLst/>
          </a:prstGeom>
          <a:noFill/>
        </p:spPr>
        <p:txBody>
          <a:bodyPr wrap="square" rtlCol="0">
            <a:spAutoFit/>
          </a:bodyPr>
          <a:lstStyle/>
          <a:p>
            <a:r>
              <a:rPr lang="en-US" sz="2800" dirty="0" smtClean="0">
                <a:solidFill>
                  <a:prstClr val="white"/>
                </a:solidFill>
                <a:latin typeface="Century Gothic" panose="020B0502020202020204" pitchFamily="34" charset="0"/>
              </a:rPr>
              <a:t>195</a:t>
            </a:r>
            <a:endParaRPr lang="en-US" sz="2800" dirty="0">
              <a:solidFill>
                <a:prstClr val="white"/>
              </a:solidFill>
              <a:latin typeface="Century Gothic" panose="020B0502020202020204" pitchFamily="34" charset="0"/>
            </a:endParaRPr>
          </a:p>
        </p:txBody>
      </p:sp>
      <p:cxnSp>
        <p:nvCxnSpPr>
          <p:cNvPr id="18" name="Straight Connector 17"/>
          <p:cNvCxnSpPr/>
          <p:nvPr/>
        </p:nvCxnSpPr>
        <p:spPr>
          <a:xfrm>
            <a:off x="1645920" y="4319874"/>
            <a:ext cx="284988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627860" y="3041636"/>
            <a:ext cx="581655" cy="1200329"/>
          </a:xfrm>
          <a:prstGeom prst="rect">
            <a:avLst/>
          </a:prstGeom>
          <a:noFill/>
        </p:spPr>
        <p:txBody>
          <a:bodyPr wrap="square" rtlCol="0">
            <a:spAutoFit/>
          </a:bodyPr>
          <a:lstStyle/>
          <a:p>
            <a:r>
              <a:rPr lang="en-US" sz="7200" dirty="0" smtClean="0">
                <a:solidFill>
                  <a:schemeClr val="bg1"/>
                </a:solidFill>
                <a:latin typeface="Century Gothic" panose="020B0502020202020204" pitchFamily="34" charset="0"/>
              </a:rPr>
              <a:t>?</a:t>
            </a:r>
            <a:endParaRPr lang="en-US" sz="7200" dirty="0">
              <a:solidFill>
                <a:schemeClr val="bg1"/>
              </a:solidFill>
              <a:latin typeface="Century Gothic" panose="020B0502020202020204" pitchFamily="34" charset="0"/>
            </a:endParaRPr>
          </a:p>
        </p:txBody>
      </p:sp>
      <p:sp>
        <p:nvSpPr>
          <p:cNvPr id="2" name="Equal 1"/>
          <p:cNvSpPr/>
          <p:nvPr/>
        </p:nvSpPr>
        <p:spPr>
          <a:xfrm>
            <a:off x="5134287" y="3885640"/>
            <a:ext cx="1981200" cy="89916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7685023" y="3950499"/>
            <a:ext cx="1919116" cy="769441"/>
          </a:xfrm>
          <a:prstGeom prst="rect">
            <a:avLst/>
          </a:prstGeom>
          <a:noFill/>
        </p:spPr>
        <p:txBody>
          <a:bodyPr wrap="none" lIns="91440" tIns="45720" rIns="91440" bIns="45720">
            <a:spAutoFit/>
          </a:bodyPr>
          <a:lstStyle/>
          <a:p>
            <a:pPr algn="ctr"/>
            <a:r>
              <a:rPr lang="en-US" sz="4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 in 10</a:t>
            </a:r>
            <a:endParaRPr lang="en-US" sz="4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4" name="TextBox 13"/>
          <p:cNvSpPr txBox="1"/>
          <p:nvPr/>
        </p:nvSpPr>
        <p:spPr>
          <a:xfrm>
            <a:off x="9436499" y="3688888"/>
            <a:ext cx="911866" cy="646331"/>
          </a:xfrm>
          <a:prstGeom prst="rect">
            <a:avLst/>
          </a:prstGeom>
          <a:noFill/>
        </p:spPr>
        <p:txBody>
          <a:bodyPr wrap="square" rtlCol="0">
            <a:spAutoFit/>
          </a:bodyPr>
          <a:lstStyle/>
          <a:p>
            <a:r>
              <a:rPr lang="en-US" sz="3600" dirty="0" smtClean="0">
                <a:solidFill>
                  <a:prstClr val="white"/>
                </a:solidFill>
                <a:latin typeface="Century Gothic" panose="020B0502020202020204" pitchFamily="34" charset="0"/>
              </a:rPr>
              <a:t>74</a:t>
            </a:r>
            <a:endParaRPr lang="en-US" sz="3600" dirty="0">
              <a:solidFill>
                <a:prstClr val="white"/>
              </a:solidFill>
              <a:latin typeface="Century Gothic" panose="020B0502020202020204" pitchFamily="34" charset="0"/>
            </a:endParaRPr>
          </a:p>
        </p:txBody>
      </p:sp>
      <p:sp>
        <p:nvSpPr>
          <p:cNvPr id="11" name="TextBox 10"/>
          <p:cNvSpPr txBox="1"/>
          <p:nvPr/>
        </p:nvSpPr>
        <p:spPr>
          <a:xfrm>
            <a:off x="3117794" y="6163091"/>
            <a:ext cx="5983706" cy="369332"/>
          </a:xfrm>
          <a:prstGeom prst="rect">
            <a:avLst/>
          </a:prstGeom>
          <a:noFill/>
        </p:spPr>
        <p:txBody>
          <a:bodyPr wrap="square" rtlCol="0">
            <a:spAutoFit/>
          </a:bodyPr>
          <a:lstStyle/>
          <a:p>
            <a:r>
              <a:rPr lang="en-US" i="1" dirty="0" smtClean="0">
                <a:solidFill>
                  <a:schemeClr val="bg1"/>
                </a:solidFill>
                <a:latin typeface="Century Gothic" panose="020B0502020202020204" pitchFamily="34" charset="0"/>
              </a:rPr>
              <a:t>Signature in the Cell</a:t>
            </a:r>
            <a:r>
              <a:rPr lang="en-US" dirty="0" smtClean="0">
                <a:solidFill>
                  <a:schemeClr val="bg1"/>
                </a:solidFill>
                <a:latin typeface="Century Gothic" panose="020B0502020202020204" pitchFamily="34" charset="0"/>
              </a:rPr>
              <a:t>, Stephen C. Meyer, page 212</a:t>
            </a:r>
            <a:endParaRPr lang="en-US"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5611061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Factors that Affect Probability</a:t>
            </a:r>
            <a:endParaRPr lang="en-US" dirty="0">
              <a:solidFill>
                <a:schemeClr val="bg1"/>
              </a:solidFill>
            </a:endParaRPr>
          </a:p>
        </p:txBody>
      </p:sp>
      <p:sp>
        <p:nvSpPr>
          <p:cNvPr id="3" name="Content Placeholder 2"/>
          <p:cNvSpPr>
            <a:spLocks noGrp="1"/>
          </p:cNvSpPr>
          <p:nvPr>
            <p:ph sz="half" idx="1"/>
          </p:nvPr>
        </p:nvSpPr>
        <p:spPr/>
        <p:txBody>
          <a:bodyPr/>
          <a:lstStyle/>
          <a:p>
            <a:r>
              <a:rPr lang="en-US" dirty="0" smtClean="0">
                <a:solidFill>
                  <a:schemeClr val="bg1"/>
                </a:solidFill>
              </a:rPr>
              <a:t>Specific amino acid sequences</a:t>
            </a:r>
          </a:p>
          <a:p>
            <a:r>
              <a:rPr lang="en-US" dirty="0" smtClean="0">
                <a:solidFill>
                  <a:schemeClr val="bg1"/>
                </a:solidFill>
              </a:rPr>
              <a:t>Ability to fold</a:t>
            </a:r>
          </a:p>
          <a:p>
            <a:r>
              <a:rPr lang="en-US" dirty="0" smtClean="0">
                <a:solidFill>
                  <a:schemeClr val="bg1"/>
                </a:solidFill>
              </a:rPr>
              <a:t>Chirality</a:t>
            </a:r>
          </a:p>
          <a:p>
            <a:r>
              <a:rPr lang="en-US" dirty="0" smtClean="0">
                <a:solidFill>
                  <a:schemeClr val="bg1"/>
                </a:solidFill>
              </a:rPr>
              <a:t>Chemical bonding</a:t>
            </a:r>
            <a:endParaRPr lang="en-US" dirty="0">
              <a:solidFill>
                <a:schemeClr val="bg1"/>
              </a:solidFill>
            </a:endParaRPr>
          </a:p>
        </p:txBody>
      </p:sp>
      <p:sp>
        <p:nvSpPr>
          <p:cNvPr id="4" name="Content Placeholder 3"/>
          <p:cNvSpPr>
            <a:spLocks noGrp="1"/>
          </p:cNvSpPr>
          <p:nvPr>
            <p:ph sz="half" idx="2"/>
          </p:nvPr>
        </p:nvSpPr>
        <p:spPr/>
        <p:txBody>
          <a:bodyPr/>
          <a:lstStyle/>
          <a:p>
            <a:endParaRPr lang="en-US" dirty="0"/>
          </a:p>
        </p:txBody>
      </p:sp>
    </p:spTree>
    <p:custDataLst>
      <p:tags r:id="rId1"/>
    </p:custDataLst>
    <p:extLst>
      <p:ext uri="{BB962C8B-B14F-4D97-AF65-F5344CB8AC3E}">
        <p14:creationId xmlns:p14="http://schemas.microsoft.com/office/powerpoint/2010/main" val="33976498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up)">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nodePh="1">
                                  <p:stCondLst>
                                    <p:cond delay="0"/>
                                  </p:stCondLst>
                                  <p:endCondLst>
                                    <p:cond evt="begin" delay="0">
                                      <p:tn val="15"/>
                                    </p:cond>
                                  </p:end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Factors that Affect Probability</a:t>
            </a:r>
            <a:endParaRPr lang="en-US" dirty="0">
              <a:solidFill>
                <a:schemeClr val="bg1"/>
              </a:solidFill>
            </a:endParaRPr>
          </a:p>
        </p:txBody>
      </p:sp>
      <p:sp>
        <p:nvSpPr>
          <p:cNvPr id="3" name="Content Placeholder 2"/>
          <p:cNvSpPr>
            <a:spLocks noGrp="1"/>
          </p:cNvSpPr>
          <p:nvPr>
            <p:ph sz="half" idx="1"/>
          </p:nvPr>
        </p:nvSpPr>
        <p:spPr/>
        <p:txBody>
          <a:bodyPr>
            <a:normAutofit/>
          </a:bodyPr>
          <a:lstStyle/>
          <a:p>
            <a:r>
              <a:rPr lang="en-US" dirty="0" smtClean="0">
                <a:solidFill>
                  <a:schemeClr val="bg1"/>
                </a:solidFill>
              </a:rPr>
              <a:t>Specific amino acid sequences</a:t>
            </a:r>
          </a:p>
          <a:p>
            <a:r>
              <a:rPr lang="en-US" dirty="0" smtClean="0">
                <a:solidFill>
                  <a:schemeClr val="bg1"/>
                </a:solidFill>
              </a:rPr>
              <a:t>Ability to fold</a:t>
            </a:r>
          </a:p>
          <a:p>
            <a:r>
              <a:rPr lang="en-US" dirty="0" smtClean="0">
                <a:solidFill>
                  <a:srgbClr val="FFFF00"/>
                </a:solidFill>
              </a:rPr>
              <a:t>Chirality (“right-handed” or “left-handed”)</a:t>
            </a:r>
          </a:p>
          <a:p>
            <a:r>
              <a:rPr lang="en-US" dirty="0" smtClean="0">
                <a:solidFill>
                  <a:schemeClr val="bg1"/>
                </a:solidFill>
              </a:rPr>
              <a:t>Chemical bonding</a:t>
            </a:r>
            <a:endParaRPr lang="en-US" dirty="0">
              <a:solidFill>
                <a:schemeClr val="bg1"/>
              </a:solidFill>
            </a:endParaRPr>
          </a:p>
        </p:txBody>
      </p:sp>
      <p:sp>
        <p:nvSpPr>
          <p:cNvPr id="4" name="Content Placeholder 3"/>
          <p:cNvSpPr>
            <a:spLocks noGrp="1"/>
          </p:cNvSpPr>
          <p:nvPr>
            <p:ph sz="half" idx="2"/>
          </p:nvPr>
        </p:nvSpPr>
        <p:spPr/>
        <p:txBody>
          <a:bodyPr>
            <a:normAutofit/>
          </a:bodyPr>
          <a:lstStyle/>
          <a:p>
            <a:r>
              <a:rPr lang="en-US" dirty="0" smtClean="0">
                <a:solidFill>
                  <a:schemeClr val="bg1"/>
                </a:solidFill>
              </a:rPr>
              <a:t>Amino acid forms</a:t>
            </a:r>
          </a:p>
          <a:p>
            <a:pPr lvl="1"/>
            <a:r>
              <a:rPr lang="en-US" dirty="0" smtClean="0">
                <a:solidFill>
                  <a:schemeClr val="bg1"/>
                </a:solidFill>
              </a:rPr>
              <a:t>Right-handed</a:t>
            </a:r>
          </a:p>
          <a:p>
            <a:pPr lvl="1"/>
            <a:r>
              <a:rPr lang="en-US" dirty="0" smtClean="0">
                <a:solidFill>
                  <a:schemeClr val="bg1"/>
                </a:solidFill>
              </a:rPr>
              <a:t>Left-handed</a:t>
            </a:r>
          </a:p>
          <a:p>
            <a:endParaRPr lang="en-US" dirty="0" smtClean="0">
              <a:solidFill>
                <a:schemeClr val="bg1"/>
              </a:solidFill>
            </a:endParaRPr>
          </a:p>
          <a:p>
            <a:r>
              <a:rPr lang="en-US" dirty="0" smtClean="0">
                <a:solidFill>
                  <a:schemeClr val="bg1"/>
                </a:solidFill>
              </a:rPr>
              <a:t>Only left-handed ones are used in living cells</a:t>
            </a:r>
          </a:p>
          <a:p>
            <a:endParaRPr lang="en-US" dirty="0">
              <a:solidFill>
                <a:schemeClr val="bg1"/>
              </a:solidFill>
            </a:endParaRPr>
          </a:p>
        </p:txBody>
      </p:sp>
    </p:spTree>
    <p:custDataLst>
      <p:tags r:id="rId1"/>
    </p:custDataLst>
    <p:extLst>
      <p:ext uri="{BB962C8B-B14F-4D97-AF65-F5344CB8AC3E}">
        <p14:creationId xmlns:p14="http://schemas.microsoft.com/office/powerpoint/2010/main" val="39346513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Factors that Affect Probability</a:t>
            </a:r>
            <a:endParaRPr lang="en-US" dirty="0">
              <a:solidFill>
                <a:schemeClr val="bg1"/>
              </a:solidFill>
            </a:endParaRPr>
          </a:p>
        </p:txBody>
      </p:sp>
      <p:sp>
        <p:nvSpPr>
          <p:cNvPr id="3" name="Content Placeholder 2"/>
          <p:cNvSpPr>
            <a:spLocks noGrp="1"/>
          </p:cNvSpPr>
          <p:nvPr>
            <p:ph sz="half" idx="1"/>
          </p:nvPr>
        </p:nvSpPr>
        <p:spPr/>
        <p:txBody>
          <a:bodyPr>
            <a:normAutofit/>
          </a:bodyPr>
          <a:lstStyle/>
          <a:p>
            <a:r>
              <a:rPr lang="en-US" dirty="0" smtClean="0">
                <a:solidFill>
                  <a:schemeClr val="bg1"/>
                </a:solidFill>
              </a:rPr>
              <a:t>Specific amino acid sequences</a:t>
            </a:r>
          </a:p>
          <a:p>
            <a:r>
              <a:rPr lang="en-US" dirty="0" smtClean="0">
                <a:solidFill>
                  <a:schemeClr val="bg1"/>
                </a:solidFill>
              </a:rPr>
              <a:t>Ability to fold</a:t>
            </a:r>
          </a:p>
          <a:p>
            <a:r>
              <a:rPr lang="en-US" dirty="0" smtClean="0">
                <a:solidFill>
                  <a:srgbClr val="FFFF00"/>
                </a:solidFill>
              </a:rPr>
              <a:t>Chirality (“right-handed” or “left-handed”)</a:t>
            </a:r>
          </a:p>
          <a:p>
            <a:r>
              <a:rPr lang="en-US" dirty="0" smtClean="0">
                <a:solidFill>
                  <a:schemeClr val="bg1"/>
                </a:solidFill>
              </a:rPr>
              <a:t>Chemical bonding</a:t>
            </a:r>
            <a:endParaRPr lang="en-US" dirty="0">
              <a:solidFill>
                <a:schemeClr val="bg1"/>
              </a:solidFill>
            </a:endParaRPr>
          </a:p>
        </p:txBody>
      </p:sp>
      <p:sp>
        <p:nvSpPr>
          <p:cNvPr id="4" name="Content Placeholder 3"/>
          <p:cNvSpPr>
            <a:spLocks noGrp="1"/>
          </p:cNvSpPr>
          <p:nvPr>
            <p:ph sz="half" idx="2"/>
          </p:nvPr>
        </p:nvSpPr>
        <p:spPr/>
        <p:txBody>
          <a:bodyPr>
            <a:normAutofit/>
          </a:bodyPr>
          <a:lstStyle/>
          <a:p>
            <a:r>
              <a:rPr lang="en-US" dirty="0" smtClean="0">
                <a:solidFill>
                  <a:schemeClr val="bg1"/>
                </a:solidFill>
              </a:rPr>
              <a:t>Probability of choosing a single, left-handed amino acid = ½</a:t>
            </a:r>
          </a:p>
          <a:p>
            <a:endParaRPr lang="en-US" dirty="0">
              <a:solidFill>
                <a:schemeClr val="bg1"/>
              </a:solidFill>
            </a:endParaRPr>
          </a:p>
          <a:p>
            <a:pPr marL="0" indent="0">
              <a:buNone/>
            </a:pPr>
            <a:endParaRPr lang="en-US" dirty="0">
              <a:solidFill>
                <a:schemeClr val="bg1"/>
              </a:solidFill>
            </a:endParaRPr>
          </a:p>
        </p:txBody>
      </p:sp>
      <p:sp>
        <p:nvSpPr>
          <p:cNvPr id="5" name="Rectangle 4"/>
          <p:cNvSpPr/>
          <p:nvPr/>
        </p:nvSpPr>
        <p:spPr>
          <a:xfrm>
            <a:off x="6815233" y="4685807"/>
            <a:ext cx="2783134" cy="1015663"/>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2 possibilities</a:t>
            </a:r>
          </a:p>
          <a:p>
            <a:pPr algn="ctr"/>
            <a:r>
              <a:rPr lang="en-US" sz="2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(left &amp; right)</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Rectangle 6"/>
          <p:cNvSpPr/>
          <p:nvPr/>
        </p:nvSpPr>
        <p:spPr>
          <a:xfrm>
            <a:off x="6852176" y="3570835"/>
            <a:ext cx="2510432"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Left-handed</a:t>
            </a:r>
            <a:endPar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cxnSp>
        <p:nvCxnSpPr>
          <p:cNvPr id="9" name="Straight Connector 8"/>
          <p:cNvCxnSpPr/>
          <p:nvPr/>
        </p:nvCxnSpPr>
        <p:spPr>
          <a:xfrm>
            <a:off x="6545291" y="4503243"/>
            <a:ext cx="31242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0537298" y="3432335"/>
            <a:ext cx="535724"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Rectangle 10"/>
          <p:cNvSpPr/>
          <p:nvPr/>
        </p:nvSpPr>
        <p:spPr>
          <a:xfrm>
            <a:off x="10537298" y="4538228"/>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cxnSp>
        <p:nvCxnSpPr>
          <p:cNvPr id="12" name="Straight Connector 11"/>
          <p:cNvCxnSpPr/>
          <p:nvPr/>
        </p:nvCxnSpPr>
        <p:spPr>
          <a:xfrm>
            <a:off x="10363200" y="4488003"/>
            <a:ext cx="868391" cy="1194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117794" y="6163091"/>
            <a:ext cx="5983706" cy="369332"/>
          </a:xfrm>
          <a:prstGeom prst="rect">
            <a:avLst/>
          </a:prstGeom>
          <a:noFill/>
        </p:spPr>
        <p:txBody>
          <a:bodyPr wrap="square" rtlCol="0">
            <a:spAutoFit/>
          </a:bodyPr>
          <a:lstStyle/>
          <a:p>
            <a:r>
              <a:rPr lang="en-US" i="1" dirty="0" smtClean="0">
                <a:solidFill>
                  <a:schemeClr val="bg1"/>
                </a:solidFill>
                <a:latin typeface="Century Gothic" panose="020B0502020202020204" pitchFamily="34" charset="0"/>
              </a:rPr>
              <a:t>Signature in the Cell</a:t>
            </a:r>
            <a:r>
              <a:rPr lang="en-US" dirty="0" smtClean="0">
                <a:solidFill>
                  <a:schemeClr val="bg1"/>
                </a:solidFill>
                <a:latin typeface="Century Gothic" panose="020B0502020202020204" pitchFamily="34" charset="0"/>
              </a:rPr>
              <a:t>, Stephen C. Meyer, page 212</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5288368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Factors that Affect Probability</a:t>
            </a:r>
            <a:endParaRPr lang="en-US" dirty="0">
              <a:solidFill>
                <a:schemeClr val="bg1"/>
              </a:solidFill>
            </a:endParaRPr>
          </a:p>
        </p:txBody>
      </p:sp>
      <p:sp>
        <p:nvSpPr>
          <p:cNvPr id="3" name="Content Placeholder 2"/>
          <p:cNvSpPr>
            <a:spLocks noGrp="1"/>
          </p:cNvSpPr>
          <p:nvPr>
            <p:ph sz="half" idx="1"/>
          </p:nvPr>
        </p:nvSpPr>
        <p:spPr/>
        <p:txBody>
          <a:bodyPr>
            <a:normAutofit/>
          </a:bodyPr>
          <a:lstStyle/>
          <a:p>
            <a:r>
              <a:rPr lang="en-US" dirty="0" smtClean="0">
                <a:solidFill>
                  <a:schemeClr val="bg1"/>
                </a:solidFill>
              </a:rPr>
              <a:t>Specific amino acid sequences</a:t>
            </a:r>
          </a:p>
          <a:p>
            <a:r>
              <a:rPr lang="en-US" dirty="0" smtClean="0">
                <a:solidFill>
                  <a:schemeClr val="bg1"/>
                </a:solidFill>
              </a:rPr>
              <a:t>Ability to fold</a:t>
            </a:r>
          </a:p>
          <a:p>
            <a:r>
              <a:rPr lang="en-US" dirty="0" smtClean="0">
                <a:solidFill>
                  <a:srgbClr val="FFFF00"/>
                </a:solidFill>
              </a:rPr>
              <a:t>Chirality (“right-handed” or “left-handed”)</a:t>
            </a:r>
          </a:p>
          <a:p>
            <a:r>
              <a:rPr lang="en-US" dirty="0" smtClean="0">
                <a:solidFill>
                  <a:schemeClr val="bg1"/>
                </a:solidFill>
              </a:rPr>
              <a:t>Chemical bonding</a:t>
            </a:r>
            <a:endParaRPr lang="en-US" dirty="0">
              <a:solidFill>
                <a:schemeClr val="bg1"/>
              </a:solidFill>
            </a:endParaRPr>
          </a:p>
        </p:txBody>
      </p:sp>
      <p:sp>
        <p:nvSpPr>
          <p:cNvPr id="4" name="Content Placeholder 3"/>
          <p:cNvSpPr>
            <a:spLocks noGrp="1"/>
          </p:cNvSpPr>
          <p:nvPr>
            <p:ph sz="half" idx="2"/>
          </p:nvPr>
        </p:nvSpPr>
        <p:spPr/>
        <p:txBody>
          <a:bodyPr>
            <a:normAutofit/>
          </a:bodyPr>
          <a:lstStyle/>
          <a:p>
            <a:r>
              <a:rPr lang="en-US" dirty="0">
                <a:solidFill>
                  <a:schemeClr val="bg1"/>
                </a:solidFill>
              </a:rPr>
              <a:t>The probability of choosing 150 left-handed amino acids in </a:t>
            </a:r>
            <a:r>
              <a:rPr lang="en-US" dirty="0" smtClean="0">
                <a:solidFill>
                  <a:schemeClr val="bg1"/>
                </a:solidFill>
              </a:rPr>
              <a:t>a row </a:t>
            </a:r>
            <a:r>
              <a:rPr lang="en-US" dirty="0">
                <a:solidFill>
                  <a:schemeClr val="bg1"/>
                </a:solidFill>
              </a:rPr>
              <a:t>is (1/2)</a:t>
            </a:r>
            <a:r>
              <a:rPr lang="en-US" baseline="30000" dirty="0">
                <a:solidFill>
                  <a:schemeClr val="bg1"/>
                </a:solidFill>
              </a:rPr>
              <a:t>150</a:t>
            </a:r>
            <a:r>
              <a:rPr lang="en-US" dirty="0">
                <a:solidFill>
                  <a:schemeClr val="bg1"/>
                </a:solidFill>
              </a:rPr>
              <a:t>, </a:t>
            </a:r>
            <a:r>
              <a:rPr lang="en-US" dirty="0" smtClean="0">
                <a:solidFill>
                  <a:schemeClr val="bg1"/>
                </a:solidFill>
              </a:rPr>
              <a:t>    or </a:t>
            </a:r>
            <a:r>
              <a:rPr lang="en-US" dirty="0">
                <a:solidFill>
                  <a:schemeClr val="bg1"/>
                </a:solidFill>
              </a:rPr>
              <a:t>1 in 10</a:t>
            </a:r>
            <a:r>
              <a:rPr lang="en-US" baseline="30000" dirty="0">
                <a:solidFill>
                  <a:schemeClr val="bg1"/>
                </a:solidFill>
              </a:rPr>
              <a:t>45</a:t>
            </a:r>
          </a:p>
          <a:p>
            <a:endParaRPr lang="en-US" dirty="0" smtClean="0">
              <a:solidFill>
                <a:schemeClr val="bg1"/>
              </a:solidFill>
            </a:endParaRPr>
          </a:p>
          <a:p>
            <a:endParaRPr lang="en-US" dirty="0">
              <a:solidFill>
                <a:schemeClr val="bg1"/>
              </a:solidFill>
            </a:endParaRPr>
          </a:p>
          <a:p>
            <a:pPr marL="0" indent="0">
              <a:buNone/>
            </a:pPr>
            <a:endParaRPr lang="en-US" dirty="0">
              <a:solidFill>
                <a:schemeClr val="bg1"/>
              </a:solidFill>
            </a:endParaRPr>
          </a:p>
        </p:txBody>
      </p:sp>
      <p:sp>
        <p:nvSpPr>
          <p:cNvPr id="10" name="Rectangle 9"/>
          <p:cNvSpPr/>
          <p:nvPr/>
        </p:nvSpPr>
        <p:spPr>
          <a:xfrm>
            <a:off x="7411280" y="3863182"/>
            <a:ext cx="2093843"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 in 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3" name="TextBox 12"/>
          <p:cNvSpPr txBox="1"/>
          <p:nvPr/>
        </p:nvSpPr>
        <p:spPr>
          <a:xfrm>
            <a:off x="9377683" y="3678516"/>
            <a:ext cx="911866" cy="646331"/>
          </a:xfrm>
          <a:prstGeom prst="rect">
            <a:avLst/>
          </a:prstGeom>
          <a:noFill/>
        </p:spPr>
        <p:txBody>
          <a:bodyPr wrap="square" rtlCol="0">
            <a:spAutoFit/>
          </a:bodyPr>
          <a:lstStyle/>
          <a:p>
            <a:r>
              <a:rPr lang="en-US" sz="3600" dirty="0" smtClean="0">
                <a:solidFill>
                  <a:prstClr val="white"/>
                </a:solidFill>
                <a:latin typeface="Century Gothic" panose="020B0502020202020204" pitchFamily="34" charset="0"/>
              </a:rPr>
              <a:t>45</a:t>
            </a:r>
            <a:endParaRPr lang="en-US" sz="3600" dirty="0">
              <a:solidFill>
                <a:prstClr val="white"/>
              </a:solidFill>
              <a:latin typeface="Century Gothic" panose="020B0502020202020204" pitchFamily="34" charset="0"/>
            </a:endParaRPr>
          </a:p>
        </p:txBody>
      </p:sp>
      <p:sp>
        <p:nvSpPr>
          <p:cNvPr id="7" name="TextBox 6"/>
          <p:cNvSpPr txBox="1"/>
          <p:nvPr/>
        </p:nvSpPr>
        <p:spPr>
          <a:xfrm>
            <a:off x="3117794" y="6163091"/>
            <a:ext cx="5983706" cy="369332"/>
          </a:xfrm>
          <a:prstGeom prst="rect">
            <a:avLst/>
          </a:prstGeom>
          <a:noFill/>
        </p:spPr>
        <p:txBody>
          <a:bodyPr wrap="square" rtlCol="0">
            <a:spAutoFit/>
          </a:bodyPr>
          <a:lstStyle/>
          <a:p>
            <a:r>
              <a:rPr lang="en-US" i="1" dirty="0" smtClean="0">
                <a:solidFill>
                  <a:schemeClr val="bg1"/>
                </a:solidFill>
                <a:latin typeface="Century Gothic" panose="020B0502020202020204" pitchFamily="34" charset="0"/>
              </a:rPr>
              <a:t>Signature in the Cell</a:t>
            </a:r>
            <a:r>
              <a:rPr lang="en-US" dirty="0" smtClean="0">
                <a:solidFill>
                  <a:schemeClr val="bg1"/>
                </a:solidFill>
                <a:latin typeface="Century Gothic" panose="020B0502020202020204" pitchFamily="34" charset="0"/>
              </a:rPr>
              <a:t>, Stephen C. Meyer, page 212</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168055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Factors that Affect Probability</a:t>
            </a:r>
            <a:endParaRPr lang="en-US" dirty="0">
              <a:solidFill>
                <a:schemeClr val="bg1"/>
              </a:solidFill>
            </a:endParaRPr>
          </a:p>
        </p:txBody>
      </p:sp>
      <p:sp>
        <p:nvSpPr>
          <p:cNvPr id="3" name="Content Placeholder 2"/>
          <p:cNvSpPr>
            <a:spLocks noGrp="1"/>
          </p:cNvSpPr>
          <p:nvPr>
            <p:ph sz="half" idx="1"/>
          </p:nvPr>
        </p:nvSpPr>
        <p:spPr/>
        <p:txBody>
          <a:bodyPr/>
          <a:lstStyle/>
          <a:p>
            <a:r>
              <a:rPr lang="en-US" dirty="0" smtClean="0">
                <a:solidFill>
                  <a:schemeClr val="bg1"/>
                </a:solidFill>
              </a:rPr>
              <a:t>Specific amino acid sequences</a:t>
            </a:r>
          </a:p>
          <a:p>
            <a:r>
              <a:rPr lang="en-US" dirty="0" smtClean="0">
                <a:solidFill>
                  <a:schemeClr val="bg1"/>
                </a:solidFill>
              </a:rPr>
              <a:t>Ability to fold</a:t>
            </a:r>
          </a:p>
          <a:p>
            <a:r>
              <a:rPr lang="en-US" dirty="0" smtClean="0">
                <a:solidFill>
                  <a:schemeClr val="bg1"/>
                </a:solidFill>
              </a:rPr>
              <a:t>Chirality</a:t>
            </a:r>
          </a:p>
          <a:p>
            <a:r>
              <a:rPr lang="en-US" dirty="0" smtClean="0">
                <a:solidFill>
                  <a:srgbClr val="FFFF00"/>
                </a:solidFill>
              </a:rPr>
              <a:t>Chemical bonding</a:t>
            </a:r>
            <a:endParaRPr lang="en-US" dirty="0">
              <a:solidFill>
                <a:srgbClr val="FFFF00"/>
              </a:solidFill>
            </a:endParaRPr>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3772232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Factors that Affect Probability</a:t>
            </a:r>
            <a:endParaRPr lang="en-US" dirty="0">
              <a:solidFill>
                <a:schemeClr val="bg1"/>
              </a:solidFill>
            </a:endParaRPr>
          </a:p>
        </p:txBody>
      </p:sp>
      <p:sp>
        <p:nvSpPr>
          <p:cNvPr id="3" name="Content Placeholder 2"/>
          <p:cNvSpPr>
            <a:spLocks noGrp="1"/>
          </p:cNvSpPr>
          <p:nvPr>
            <p:ph sz="half" idx="1"/>
          </p:nvPr>
        </p:nvSpPr>
        <p:spPr/>
        <p:txBody>
          <a:bodyPr>
            <a:normAutofit/>
          </a:bodyPr>
          <a:lstStyle/>
          <a:p>
            <a:r>
              <a:rPr lang="en-US" dirty="0" smtClean="0">
                <a:solidFill>
                  <a:schemeClr val="bg1"/>
                </a:solidFill>
              </a:rPr>
              <a:t>Specific amino acid sequences</a:t>
            </a:r>
          </a:p>
          <a:p>
            <a:r>
              <a:rPr lang="en-US" dirty="0" smtClean="0">
                <a:solidFill>
                  <a:schemeClr val="bg1"/>
                </a:solidFill>
              </a:rPr>
              <a:t>Ability to fold</a:t>
            </a:r>
          </a:p>
          <a:p>
            <a:r>
              <a:rPr lang="en-US" dirty="0" smtClean="0">
                <a:solidFill>
                  <a:schemeClr val="bg1"/>
                </a:solidFill>
              </a:rPr>
              <a:t>Chirality</a:t>
            </a:r>
          </a:p>
          <a:p>
            <a:r>
              <a:rPr lang="en-US" dirty="0" smtClean="0">
                <a:solidFill>
                  <a:srgbClr val="FFFF00"/>
                </a:solidFill>
              </a:rPr>
              <a:t>Chemical bonding</a:t>
            </a:r>
            <a:endParaRPr lang="en-US" dirty="0">
              <a:solidFill>
                <a:srgbClr val="FFFF00"/>
              </a:solidFill>
            </a:endParaRPr>
          </a:p>
        </p:txBody>
      </p:sp>
      <p:sp>
        <p:nvSpPr>
          <p:cNvPr id="4" name="Content Placeholder 3"/>
          <p:cNvSpPr>
            <a:spLocks noGrp="1"/>
          </p:cNvSpPr>
          <p:nvPr>
            <p:ph sz="half" idx="2"/>
          </p:nvPr>
        </p:nvSpPr>
        <p:spPr/>
        <p:txBody>
          <a:bodyPr>
            <a:normAutofit/>
          </a:bodyPr>
          <a:lstStyle/>
          <a:p>
            <a:r>
              <a:rPr lang="en-US" dirty="0" smtClean="0">
                <a:solidFill>
                  <a:schemeClr val="bg1"/>
                </a:solidFill>
              </a:rPr>
              <a:t>Probability of two amino acids joining by a peptide bond = ½</a:t>
            </a:r>
          </a:p>
          <a:p>
            <a:endParaRPr lang="en-US" dirty="0">
              <a:solidFill>
                <a:schemeClr val="bg1"/>
              </a:solidFill>
            </a:endParaRPr>
          </a:p>
          <a:p>
            <a:pPr marL="0" indent="0">
              <a:buNone/>
            </a:pPr>
            <a:endParaRPr lang="en-US" dirty="0">
              <a:solidFill>
                <a:schemeClr val="bg1"/>
              </a:solidFill>
            </a:endParaRPr>
          </a:p>
        </p:txBody>
      </p:sp>
      <p:sp>
        <p:nvSpPr>
          <p:cNvPr id="10" name="Rectangle 9"/>
          <p:cNvSpPr/>
          <p:nvPr/>
        </p:nvSpPr>
        <p:spPr>
          <a:xfrm>
            <a:off x="8479898" y="3325655"/>
            <a:ext cx="535724"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rPr>
              <a:t>1</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endParaRPr>
          </a:p>
        </p:txBody>
      </p:sp>
      <p:sp>
        <p:nvSpPr>
          <p:cNvPr id="11" name="Rectangle 10"/>
          <p:cNvSpPr/>
          <p:nvPr/>
        </p:nvSpPr>
        <p:spPr>
          <a:xfrm>
            <a:off x="8479898" y="4431548"/>
            <a:ext cx="535724" cy="923330"/>
          </a:xfrm>
          <a:prstGeom prst="rect">
            <a:avLst/>
          </a:prstGeom>
          <a:noFill/>
        </p:spPr>
        <p:txBody>
          <a:bodyPr wrap="none" lIns="91440" tIns="45720" rIns="91440" bIns="45720">
            <a:spAutoFit/>
          </a:bodyPr>
          <a:lstStyle/>
          <a:p>
            <a:pPr algn="ctr"/>
            <a:r>
              <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rPr>
              <a:t>2</a:t>
            </a:r>
          </a:p>
        </p:txBody>
      </p:sp>
      <p:cxnSp>
        <p:nvCxnSpPr>
          <p:cNvPr id="12" name="Straight Connector 11"/>
          <p:cNvCxnSpPr/>
          <p:nvPr/>
        </p:nvCxnSpPr>
        <p:spPr>
          <a:xfrm>
            <a:off x="8305800" y="4381323"/>
            <a:ext cx="868391" cy="1194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117794" y="6163091"/>
            <a:ext cx="5983706" cy="369332"/>
          </a:xfrm>
          <a:prstGeom prst="rect">
            <a:avLst/>
          </a:prstGeom>
          <a:noFill/>
        </p:spPr>
        <p:txBody>
          <a:bodyPr wrap="square" rtlCol="0">
            <a:spAutoFit/>
          </a:bodyPr>
          <a:lstStyle/>
          <a:p>
            <a:r>
              <a:rPr lang="en-US" i="1" dirty="0" smtClean="0">
                <a:solidFill>
                  <a:schemeClr val="bg1"/>
                </a:solidFill>
                <a:latin typeface="Century Gothic" panose="020B0502020202020204" pitchFamily="34" charset="0"/>
              </a:rPr>
              <a:t>Signature in the Cell</a:t>
            </a:r>
            <a:r>
              <a:rPr lang="en-US" dirty="0" smtClean="0">
                <a:solidFill>
                  <a:schemeClr val="bg1"/>
                </a:solidFill>
                <a:latin typeface="Century Gothic" panose="020B0502020202020204" pitchFamily="34" charset="0"/>
              </a:rPr>
              <a:t>, Stephen C. Meyer, page 212</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509847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Factors that Affect Probability</a:t>
            </a:r>
            <a:endParaRPr lang="en-US" dirty="0">
              <a:solidFill>
                <a:schemeClr val="bg1"/>
              </a:solidFill>
            </a:endParaRPr>
          </a:p>
        </p:txBody>
      </p:sp>
      <p:sp>
        <p:nvSpPr>
          <p:cNvPr id="3" name="Content Placeholder 2"/>
          <p:cNvSpPr>
            <a:spLocks noGrp="1"/>
          </p:cNvSpPr>
          <p:nvPr>
            <p:ph sz="half" idx="1"/>
          </p:nvPr>
        </p:nvSpPr>
        <p:spPr/>
        <p:txBody>
          <a:bodyPr>
            <a:normAutofit/>
          </a:bodyPr>
          <a:lstStyle/>
          <a:p>
            <a:r>
              <a:rPr lang="en-US" dirty="0" smtClean="0">
                <a:solidFill>
                  <a:schemeClr val="bg1"/>
                </a:solidFill>
              </a:rPr>
              <a:t>Specific amino acid sequences</a:t>
            </a:r>
          </a:p>
          <a:p>
            <a:r>
              <a:rPr lang="en-US" dirty="0" smtClean="0">
                <a:solidFill>
                  <a:schemeClr val="bg1"/>
                </a:solidFill>
              </a:rPr>
              <a:t>Ability to fold</a:t>
            </a:r>
          </a:p>
          <a:p>
            <a:r>
              <a:rPr lang="en-US" dirty="0" smtClean="0">
                <a:solidFill>
                  <a:schemeClr val="bg1"/>
                </a:solidFill>
              </a:rPr>
              <a:t>Chirality</a:t>
            </a:r>
          </a:p>
          <a:p>
            <a:r>
              <a:rPr lang="en-US" dirty="0" smtClean="0">
                <a:solidFill>
                  <a:srgbClr val="FFFF00"/>
                </a:solidFill>
              </a:rPr>
              <a:t>Chemical bonding</a:t>
            </a:r>
            <a:endParaRPr lang="en-US" dirty="0">
              <a:solidFill>
                <a:srgbClr val="FFFF00"/>
              </a:solidFill>
            </a:endParaRPr>
          </a:p>
        </p:txBody>
      </p:sp>
      <p:sp>
        <p:nvSpPr>
          <p:cNvPr id="4" name="Content Placeholder 3"/>
          <p:cNvSpPr>
            <a:spLocks noGrp="1"/>
          </p:cNvSpPr>
          <p:nvPr>
            <p:ph sz="half" idx="2"/>
          </p:nvPr>
        </p:nvSpPr>
        <p:spPr/>
        <p:txBody>
          <a:bodyPr>
            <a:normAutofit/>
          </a:bodyPr>
          <a:lstStyle/>
          <a:p>
            <a:r>
              <a:rPr lang="en-US" dirty="0">
                <a:solidFill>
                  <a:schemeClr val="bg1"/>
                </a:solidFill>
              </a:rPr>
              <a:t>The probability of </a:t>
            </a:r>
            <a:r>
              <a:rPr lang="en-US" dirty="0" smtClean="0">
                <a:solidFill>
                  <a:schemeClr val="bg1"/>
                </a:solidFill>
              </a:rPr>
              <a:t>150 amino acids joining only by peptide bonding is (1/2)</a:t>
            </a:r>
            <a:r>
              <a:rPr lang="en-US" baseline="30000" dirty="0" smtClean="0">
                <a:solidFill>
                  <a:schemeClr val="bg1"/>
                </a:solidFill>
              </a:rPr>
              <a:t>149</a:t>
            </a:r>
            <a:r>
              <a:rPr lang="en-US" dirty="0" smtClean="0">
                <a:solidFill>
                  <a:schemeClr val="bg1"/>
                </a:solidFill>
              </a:rPr>
              <a:t>,     or </a:t>
            </a:r>
            <a:r>
              <a:rPr lang="en-US" dirty="0">
                <a:solidFill>
                  <a:schemeClr val="bg1"/>
                </a:solidFill>
              </a:rPr>
              <a:t>2</a:t>
            </a:r>
            <a:r>
              <a:rPr lang="en-US" dirty="0" smtClean="0">
                <a:solidFill>
                  <a:schemeClr val="bg1"/>
                </a:solidFill>
              </a:rPr>
              <a:t> </a:t>
            </a:r>
            <a:r>
              <a:rPr lang="en-US" dirty="0">
                <a:solidFill>
                  <a:schemeClr val="bg1"/>
                </a:solidFill>
              </a:rPr>
              <a:t>in 10</a:t>
            </a:r>
            <a:r>
              <a:rPr lang="en-US" baseline="30000" dirty="0">
                <a:solidFill>
                  <a:schemeClr val="bg1"/>
                </a:solidFill>
              </a:rPr>
              <a:t>45</a:t>
            </a:r>
          </a:p>
          <a:p>
            <a:endParaRPr lang="en-US" dirty="0" smtClean="0">
              <a:solidFill>
                <a:schemeClr val="bg1"/>
              </a:solidFill>
            </a:endParaRPr>
          </a:p>
          <a:p>
            <a:endParaRPr lang="en-US" dirty="0">
              <a:solidFill>
                <a:schemeClr val="bg1"/>
              </a:solidFill>
            </a:endParaRPr>
          </a:p>
          <a:p>
            <a:pPr marL="0" indent="0">
              <a:buNone/>
            </a:pPr>
            <a:endParaRPr lang="en-US" dirty="0">
              <a:solidFill>
                <a:schemeClr val="bg1"/>
              </a:solidFill>
            </a:endParaRPr>
          </a:p>
        </p:txBody>
      </p:sp>
      <p:sp>
        <p:nvSpPr>
          <p:cNvPr id="10" name="Rectangle 9"/>
          <p:cNvSpPr/>
          <p:nvPr/>
        </p:nvSpPr>
        <p:spPr>
          <a:xfrm>
            <a:off x="7411280" y="3863182"/>
            <a:ext cx="2093843" cy="923330"/>
          </a:xfrm>
          <a:prstGeom prst="rect">
            <a:avLst/>
          </a:prstGeom>
          <a:noFill/>
        </p:spPr>
        <p:txBody>
          <a:bodyPr wrap="none" lIns="91440" tIns="45720" rIns="91440" bIns="45720">
            <a:spAutoFit/>
          </a:bodyPr>
          <a:lstStyle/>
          <a:p>
            <a:pPr algn="ctr"/>
            <a:r>
              <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rPr>
              <a:t>2</a:t>
            </a: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rPr>
              <a:t> in 10</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endParaRPr>
          </a:p>
        </p:txBody>
      </p:sp>
      <p:sp>
        <p:nvSpPr>
          <p:cNvPr id="13" name="TextBox 12"/>
          <p:cNvSpPr txBox="1"/>
          <p:nvPr/>
        </p:nvSpPr>
        <p:spPr>
          <a:xfrm>
            <a:off x="9377683" y="3678516"/>
            <a:ext cx="911866" cy="646331"/>
          </a:xfrm>
          <a:prstGeom prst="rect">
            <a:avLst/>
          </a:prstGeom>
          <a:noFill/>
        </p:spPr>
        <p:txBody>
          <a:bodyPr wrap="square" rtlCol="0">
            <a:spAutoFit/>
          </a:bodyPr>
          <a:lstStyle/>
          <a:p>
            <a:r>
              <a:rPr lang="en-US" sz="3600" dirty="0" smtClean="0">
                <a:solidFill>
                  <a:prstClr val="white"/>
                </a:solidFill>
                <a:latin typeface="Century Gothic" panose="020B0502020202020204" pitchFamily="34" charset="0"/>
              </a:rPr>
              <a:t>45</a:t>
            </a:r>
            <a:endParaRPr lang="en-US" sz="36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8228420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rPr>
              <a:t>Probability of one functional protein by chance</a:t>
            </a:r>
            <a:endParaRPr lang="en-US" sz="3600" dirty="0">
              <a:solidFill>
                <a:schemeClr val="bg1"/>
              </a:solidFill>
            </a:endParaRPr>
          </a:p>
        </p:txBody>
      </p:sp>
    </p:spTree>
    <p:extLst>
      <p:ext uri="{BB962C8B-B14F-4D97-AF65-F5344CB8AC3E}">
        <p14:creationId xmlns:p14="http://schemas.microsoft.com/office/powerpoint/2010/main" val="18824613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Probability</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Likelihood or chance</a:t>
            </a:r>
          </a:p>
          <a:p>
            <a:r>
              <a:rPr lang="en-US" dirty="0" smtClean="0">
                <a:solidFill>
                  <a:schemeClr val="bg1"/>
                </a:solidFill>
              </a:rPr>
              <a:t>Expressed as a fraction</a:t>
            </a:r>
            <a:endParaRPr lang="en-US" dirty="0">
              <a:solidFill>
                <a:schemeClr val="bg1"/>
              </a:solidFill>
            </a:endParaRPr>
          </a:p>
        </p:txBody>
      </p:sp>
      <p:sp>
        <p:nvSpPr>
          <p:cNvPr id="4" name="Rectangle 3"/>
          <p:cNvSpPr/>
          <p:nvPr/>
        </p:nvSpPr>
        <p:spPr>
          <a:xfrm>
            <a:off x="1854691" y="4704294"/>
            <a:ext cx="8307082"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Total Possible Outcomes</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Rectangle 4"/>
          <p:cNvSpPr/>
          <p:nvPr/>
        </p:nvSpPr>
        <p:spPr>
          <a:xfrm>
            <a:off x="1027055" y="3598401"/>
            <a:ext cx="9733755"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Outcomes that Fit a Criterion</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7" name="Straight Connector 6"/>
          <p:cNvCxnSpPr/>
          <p:nvPr/>
        </p:nvCxnSpPr>
        <p:spPr>
          <a:xfrm>
            <a:off x="1501882" y="4607459"/>
            <a:ext cx="9028001" cy="0"/>
          </a:xfrm>
          <a:prstGeom prst="line">
            <a:avLst/>
          </a:prstGeom>
          <a:ln w="7620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81656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91218" y="197220"/>
            <a:ext cx="6964968" cy="4525963"/>
          </a:xfrm>
        </p:spPr>
      </p:pic>
      <p:sp>
        <p:nvSpPr>
          <p:cNvPr id="5" name="Rectangle 4"/>
          <p:cNvSpPr/>
          <p:nvPr/>
        </p:nvSpPr>
        <p:spPr>
          <a:xfrm>
            <a:off x="8655250" y="197220"/>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rPr>
              <a:t>34</a:t>
            </a:r>
            <a:endParaRPr lang="en-US" sz="5400" b="1" dirty="0">
              <a:ln w="10160">
                <a:solidFill>
                  <a:srgbClr val="9FDAFB"/>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Rectangle 5"/>
          <p:cNvSpPr/>
          <p:nvPr/>
        </p:nvSpPr>
        <p:spPr>
          <a:xfrm>
            <a:off x="7234598" y="3009460"/>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rPr>
              <a:t>33</a:t>
            </a:r>
            <a:endParaRPr lang="en-US" sz="5400" b="1" dirty="0">
              <a:ln w="10160">
                <a:solidFill>
                  <a:srgbClr val="9FDAFB"/>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4477185" y="3369850"/>
            <a:ext cx="572593" cy="923330"/>
          </a:xfrm>
          <a:prstGeom prst="rect">
            <a:avLst/>
          </a:prstGeom>
          <a:noFill/>
        </p:spPr>
        <p:txBody>
          <a:bodyPr wrap="none" lIns="91440" tIns="45720" rIns="91440" bIns="45720">
            <a:spAutoFit/>
          </a:bodyPr>
          <a:lstStyle/>
          <a:p>
            <a:pPr algn="ctr"/>
            <a:r>
              <a:rPr lang="en-US" sz="5400" b="1" dirty="0">
                <a:ln w="10160">
                  <a:solidFill>
                    <a:srgbClr val="9FDAFB"/>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rPr>
              <a:t>1</a:t>
            </a:r>
          </a:p>
        </p:txBody>
      </p:sp>
      <p:sp>
        <p:nvSpPr>
          <p:cNvPr id="9" name="Rectangle 8"/>
          <p:cNvSpPr/>
          <p:nvPr/>
        </p:nvSpPr>
        <p:spPr>
          <a:xfrm>
            <a:off x="6781507" y="3775440"/>
            <a:ext cx="3108543"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prstClr val="black"/>
                </a:solidFill>
                <a:effectLst>
                  <a:outerShdw blurRad="38100" dist="22860" dir="5400000" algn="tl" rotWithShape="0">
                    <a:srgbClr val="000000">
                      <a:alpha val="30000"/>
                    </a:srgbClr>
                  </a:outerShdw>
                </a:effectLst>
                <a:latin typeface="Century Gothic" panose="020B0502020202020204" pitchFamily="34" charset="0"/>
              </a:rPr>
              <a:t>Total:  68</a:t>
            </a:r>
            <a:endParaRPr lang="en-US" sz="5400" b="1" dirty="0">
              <a:ln w="10160">
                <a:solidFill>
                  <a:srgbClr val="9FDAFB"/>
                </a:solidFill>
                <a:prstDash val="solid"/>
              </a:ln>
              <a:solidFill>
                <a:prstClr val="black"/>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3" name="Rectangle 22"/>
          <p:cNvSpPr/>
          <p:nvPr/>
        </p:nvSpPr>
        <p:spPr>
          <a:xfrm>
            <a:off x="6244437" y="5707956"/>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68</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24" name="Straight Connector 23"/>
          <p:cNvCxnSpPr/>
          <p:nvPr/>
        </p:nvCxnSpPr>
        <p:spPr>
          <a:xfrm>
            <a:off x="6330850" y="5756663"/>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266205" y="4818592"/>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rPr>
              <a:t>34</a:t>
            </a:r>
            <a:endParaRPr lang="en-US" sz="5400" b="1" dirty="0">
              <a:ln w="10160">
                <a:solidFill>
                  <a:srgbClr val="9FDAFB"/>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6" name="Rectangle 25"/>
          <p:cNvSpPr/>
          <p:nvPr/>
        </p:nvSpPr>
        <p:spPr>
          <a:xfrm>
            <a:off x="4169042" y="5727356"/>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68</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27" name="Straight Connector 26"/>
          <p:cNvCxnSpPr/>
          <p:nvPr/>
        </p:nvCxnSpPr>
        <p:spPr>
          <a:xfrm>
            <a:off x="4255455" y="5776063"/>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190810" y="4837992"/>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0070C0"/>
                </a:solidFill>
                <a:effectLst>
                  <a:outerShdw blurRad="38100" dist="22860" dir="5400000" algn="tl" rotWithShape="0">
                    <a:srgbClr val="000000">
                      <a:alpha val="30000"/>
                    </a:srgbClr>
                  </a:outerShdw>
                </a:effectLst>
                <a:latin typeface="Century Gothic" panose="020B0502020202020204" pitchFamily="34" charset="0"/>
              </a:rPr>
              <a:t>33</a:t>
            </a:r>
            <a:endParaRPr lang="en-US" sz="5400" b="1" dirty="0">
              <a:ln w="10160">
                <a:solidFill>
                  <a:srgbClr val="9FDAFB"/>
                </a:solidFill>
                <a:prstDash val="solid"/>
              </a:ln>
              <a:solidFill>
                <a:srgbClr val="0070C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9" name="Rectangle 28"/>
          <p:cNvSpPr/>
          <p:nvPr/>
        </p:nvSpPr>
        <p:spPr>
          <a:xfrm>
            <a:off x="1924587" y="5727356"/>
            <a:ext cx="960519"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68</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30" name="Straight Connector 29"/>
          <p:cNvCxnSpPr/>
          <p:nvPr/>
        </p:nvCxnSpPr>
        <p:spPr>
          <a:xfrm>
            <a:off x="2011000" y="5776063"/>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140318" y="4837992"/>
            <a:ext cx="572593"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dirty="0">
              <a:ln w="10160">
                <a:solidFill>
                  <a:srgbClr val="9FDAFB"/>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2" name="Multiply 31"/>
          <p:cNvSpPr/>
          <p:nvPr/>
        </p:nvSpPr>
        <p:spPr>
          <a:xfrm>
            <a:off x="3021068" y="5283032"/>
            <a:ext cx="1147156" cy="1014153"/>
          </a:xfrm>
          <a:prstGeom prst="mathMultiply">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33" name="Multiply 32"/>
          <p:cNvSpPr/>
          <p:nvPr/>
        </p:nvSpPr>
        <p:spPr>
          <a:xfrm>
            <a:off x="5152305" y="5272441"/>
            <a:ext cx="1147156" cy="1014153"/>
          </a:xfrm>
          <a:prstGeom prst="mathMultiply">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3" name="Equal 2"/>
          <p:cNvSpPr/>
          <p:nvPr/>
        </p:nvSpPr>
        <p:spPr>
          <a:xfrm>
            <a:off x="7407601" y="5520191"/>
            <a:ext cx="781396" cy="410211"/>
          </a:xfrm>
          <a:prstGeom prst="mathEqua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entury Gothic" panose="020B0502020202020204" pitchFamily="34" charset="0"/>
            </a:endParaRPr>
          </a:p>
        </p:txBody>
      </p:sp>
      <p:sp>
        <p:nvSpPr>
          <p:cNvPr id="35" name="Rectangle 34"/>
          <p:cNvSpPr/>
          <p:nvPr/>
        </p:nvSpPr>
        <p:spPr>
          <a:xfrm>
            <a:off x="8217313" y="5710731"/>
            <a:ext cx="2706190"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314,432</a:t>
            </a:r>
            <a:endParaRPr lang="en-US" sz="5400" b="1" dirty="0">
              <a:ln w="10160">
                <a:solidFill>
                  <a:srgbClr val="9FDAFB"/>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6" name="Rectangle 35"/>
          <p:cNvSpPr/>
          <p:nvPr/>
        </p:nvSpPr>
        <p:spPr>
          <a:xfrm>
            <a:off x="8627007" y="4821367"/>
            <a:ext cx="1930337" cy="923330"/>
          </a:xfrm>
          <a:prstGeom prst="rect">
            <a:avLst/>
          </a:prstGeom>
          <a:noFill/>
        </p:spPr>
        <p:txBody>
          <a:bodyPr wrap="none" lIns="91440" tIns="45720" rIns="91440" bIns="45720">
            <a:spAutoFit/>
          </a:bodyPr>
          <a:lstStyle/>
          <a:p>
            <a:pPr algn="ctr"/>
            <a:r>
              <a:rPr lang="en-US" sz="5400" b="1" dirty="0" smtClean="0">
                <a:ln w="10160">
                  <a:solidFill>
                    <a:srgbClr val="9FDAFB"/>
                  </a:solidFill>
                  <a:prstDash val="solid"/>
                </a:ln>
                <a:solidFill>
                  <a:srgbClr val="B7A9E0">
                    <a:lumMod val="20000"/>
                    <a:lumOff val="80000"/>
                  </a:srgbClr>
                </a:solidFill>
                <a:effectLst>
                  <a:outerShdw blurRad="38100" dist="22860" dir="5400000" algn="tl" rotWithShape="0">
                    <a:srgbClr val="000000">
                      <a:alpha val="30000"/>
                    </a:srgbClr>
                  </a:outerShdw>
                </a:effectLst>
                <a:latin typeface="Century Gothic" panose="020B0502020202020204" pitchFamily="34" charset="0"/>
              </a:rPr>
              <a:t>1,122</a:t>
            </a:r>
            <a:endParaRPr lang="en-US" sz="5400" b="1" dirty="0">
              <a:ln w="10160">
                <a:solidFill>
                  <a:srgbClr val="9FDAFB"/>
                </a:solidFill>
                <a:prstDash val="solid"/>
              </a:ln>
              <a:solidFill>
                <a:srgbClr val="B7A9E0">
                  <a:lumMod val="20000"/>
                  <a:lumOff val="80000"/>
                </a:srgbClr>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37" name="Straight Connector 36"/>
          <p:cNvCxnSpPr/>
          <p:nvPr/>
        </p:nvCxnSpPr>
        <p:spPr>
          <a:xfrm flipV="1">
            <a:off x="8406743" y="5741922"/>
            <a:ext cx="2398138" cy="89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20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rPr>
              <a:t>Probability of one functional protein by chance</a:t>
            </a:r>
            <a:endParaRPr lang="en-US" sz="3600" dirty="0">
              <a:solidFill>
                <a:schemeClr val="bg1"/>
              </a:solidFill>
            </a:endParaRPr>
          </a:p>
        </p:txBody>
      </p:sp>
      <p:sp>
        <p:nvSpPr>
          <p:cNvPr id="3" name="Content Placeholder 2"/>
          <p:cNvSpPr>
            <a:spLocks noGrp="1"/>
          </p:cNvSpPr>
          <p:nvPr>
            <p:ph idx="1"/>
          </p:nvPr>
        </p:nvSpPr>
        <p:spPr>
          <a:xfrm>
            <a:off x="609600" y="1600201"/>
            <a:ext cx="7794171" cy="4525963"/>
          </a:xfrm>
        </p:spPr>
        <p:txBody>
          <a:bodyPr>
            <a:normAutofit/>
          </a:bodyPr>
          <a:lstStyle/>
          <a:p>
            <a:pPr marL="457200" lvl="1" indent="0">
              <a:buNone/>
            </a:pPr>
            <a:endParaRPr lang="en-US" dirty="0"/>
          </a:p>
          <a:p>
            <a:pPr marL="457200" lvl="1" indent="0">
              <a:buNone/>
            </a:pPr>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14462" flipV="1">
            <a:off x="8257789" y="974907"/>
            <a:ext cx="4221706" cy="5628941"/>
          </a:xfrm>
          <a:prstGeom prst="rect">
            <a:avLst/>
          </a:prstGeom>
        </p:spPr>
      </p:pic>
      <p:sp>
        <p:nvSpPr>
          <p:cNvPr id="5" name="TextBox 4"/>
          <p:cNvSpPr txBox="1"/>
          <p:nvPr/>
        </p:nvSpPr>
        <p:spPr>
          <a:xfrm rot="20241623">
            <a:off x="10537371" y="1535965"/>
            <a:ext cx="1509486" cy="2062103"/>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150   amino acids long</a:t>
            </a:r>
            <a:endParaRPr lang="en-US" sz="3200" dirty="0">
              <a:solidFill>
                <a:schemeClr val="bg1"/>
              </a:solidFill>
              <a:latin typeface="Century Gothic" panose="020B0502020202020204" pitchFamily="34" charset="0"/>
            </a:endParaRPr>
          </a:p>
        </p:txBody>
      </p:sp>
      <p:sp>
        <p:nvSpPr>
          <p:cNvPr id="8" name="Rectangle 7"/>
          <p:cNvSpPr/>
          <p:nvPr/>
        </p:nvSpPr>
        <p:spPr>
          <a:xfrm>
            <a:off x="673719" y="4943766"/>
            <a:ext cx="9544601" cy="830997"/>
          </a:xfrm>
          <a:prstGeom prst="rect">
            <a:avLst/>
          </a:prstGeom>
          <a:noFill/>
        </p:spPr>
        <p:txBody>
          <a:bodyPr wrap="none" lIns="91440" tIns="45720" rIns="91440" bIns="45720">
            <a:spAutoFit/>
          </a:bodyPr>
          <a:lstStyle/>
          <a:p>
            <a:pPr algn="ctr"/>
            <a:r>
              <a:rPr lang="en-US" sz="4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Foldable amino acid sequence</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0" name="TextBox 9"/>
          <p:cNvSpPr txBox="1"/>
          <p:nvPr/>
        </p:nvSpPr>
        <p:spPr>
          <a:xfrm>
            <a:off x="2358189" y="6181527"/>
            <a:ext cx="5983706" cy="369332"/>
          </a:xfrm>
          <a:prstGeom prst="rect">
            <a:avLst/>
          </a:prstGeom>
          <a:noFill/>
        </p:spPr>
        <p:txBody>
          <a:bodyPr wrap="square" rtlCol="0">
            <a:spAutoFit/>
          </a:bodyPr>
          <a:lstStyle/>
          <a:p>
            <a:r>
              <a:rPr lang="en-US" i="1" dirty="0" smtClean="0">
                <a:solidFill>
                  <a:schemeClr val="bg1"/>
                </a:solidFill>
                <a:latin typeface="Century Gothic" panose="020B0502020202020204" pitchFamily="34" charset="0"/>
              </a:rPr>
              <a:t>Signature in the Cell</a:t>
            </a:r>
            <a:r>
              <a:rPr lang="en-US" dirty="0" smtClean="0">
                <a:solidFill>
                  <a:schemeClr val="bg1"/>
                </a:solidFill>
                <a:latin typeface="Century Gothic" panose="020B0502020202020204" pitchFamily="34" charset="0"/>
              </a:rPr>
              <a:t>, Stephen C. Meyer, page 212</a:t>
            </a:r>
            <a:endParaRPr lang="en-US" dirty="0">
              <a:solidFill>
                <a:schemeClr val="bg1"/>
              </a:solidFill>
              <a:latin typeface="Century Gothic" panose="020B0502020202020204" pitchFamily="34" charset="0"/>
            </a:endParaRPr>
          </a:p>
        </p:txBody>
      </p:sp>
      <p:sp>
        <p:nvSpPr>
          <p:cNvPr id="17" name="Rectangle 16"/>
          <p:cNvSpPr/>
          <p:nvPr/>
        </p:nvSpPr>
        <p:spPr>
          <a:xfrm>
            <a:off x="917299" y="3216001"/>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8" name="Rectangle 17"/>
          <p:cNvSpPr/>
          <p:nvPr/>
        </p:nvSpPr>
        <p:spPr>
          <a:xfrm>
            <a:off x="1298786" y="2078576"/>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endPar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cxnSp>
        <p:nvCxnSpPr>
          <p:cNvPr id="19" name="Straight Connector 18"/>
          <p:cNvCxnSpPr/>
          <p:nvPr/>
        </p:nvCxnSpPr>
        <p:spPr>
          <a:xfrm>
            <a:off x="978259" y="3080367"/>
            <a:ext cx="1237738" cy="726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780452" y="3171459"/>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74</a:t>
            </a:r>
            <a:endParaRPr lang="en-US" sz="3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797279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rPr>
              <a:t>Probability of one functional protein by chance</a:t>
            </a:r>
            <a:endParaRPr lang="en-US" sz="3600" dirty="0">
              <a:solidFill>
                <a:schemeClr val="bg1"/>
              </a:solidFill>
            </a:endParaRPr>
          </a:p>
        </p:txBody>
      </p:sp>
      <p:sp>
        <p:nvSpPr>
          <p:cNvPr id="3" name="Content Placeholder 2"/>
          <p:cNvSpPr>
            <a:spLocks noGrp="1"/>
          </p:cNvSpPr>
          <p:nvPr>
            <p:ph idx="1"/>
          </p:nvPr>
        </p:nvSpPr>
        <p:spPr>
          <a:xfrm>
            <a:off x="609600" y="1600201"/>
            <a:ext cx="7794171" cy="4525963"/>
          </a:xfrm>
        </p:spPr>
        <p:txBody>
          <a:bodyPr>
            <a:normAutofit/>
          </a:bodyPr>
          <a:lstStyle/>
          <a:p>
            <a:pPr marL="457200" lvl="1" indent="0">
              <a:buNone/>
            </a:pPr>
            <a:endParaRPr lang="en-US" dirty="0"/>
          </a:p>
          <a:p>
            <a:pPr marL="457200" lvl="1" indent="0">
              <a:buNone/>
            </a:pPr>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14462" flipV="1">
            <a:off x="8257789" y="974907"/>
            <a:ext cx="4221706" cy="5628941"/>
          </a:xfrm>
          <a:prstGeom prst="rect">
            <a:avLst/>
          </a:prstGeom>
        </p:spPr>
      </p:pic>
      <p:sp>
        <p:nvSpPr>
          <p:cNvPr id="5" name="TextBox 4"/>
          <p:cNvSpPr txBox="1"/>
          <p:nvPr/>
        </p:nvSpPr>
        <p:spPr>
          <a:xfrm rot="20241623">
            <a:off x="10537371" y="1535965"/>
            <a:ext cx="1509486" cy="2062103"/>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150   amino acids long</a:t>
            </a:r>
            <a:endParaRPr lang="en-US" sz="3200" dirty="0">
              <a:solidFill>
                <a:schemeClr val="bg1"/>
              </a:solidFill>
              <a:latin typeface="Century Gothic" panose="020B0502020202020204" pitchFamily="34" charset="0"/>
            </a:endParaRPr>
          </a:p>
        </p:txBody>
      </p:sp>
      <p:sp>
        <p:nvSpPr>
          <p:cNvPr id="8" name="Rectangle 7"/>
          <p:cNvSpPr/>
          <p:nvPr/>
        </p:nvSpPr>
        <p:spPr>
          <a:xfrm>
            <a:off x="626436" y="4943766"/>
            <a:ext cx="9639177" cy="830997"/>
          </a:xfrm>
          <a:prstGeom prst="rect">
            <a:avLst/>
          </a:prstGeom>
          <a:noFill/>
        </p:spPr>
        <p:txBody>
          <a:bodyPr wrap="none" lIns="91440" tIns="45720" rIns="91440" bIns="45720">
            <a:spAutoFit/>
          </a:bodyPr>
          <a:lstStyle/>
          <a:p>
            <a:pPr algn="ctr"/>
            <a:r>
              <a:rPr lang="en-US" sz="4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Only “left-handed” amino acids</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3" name="TextBox 12"/>
          <p:cNvSpPr txBox="1"/>
          <p:nvPr/>
        </p:nvSpPr>
        <p:spPr>
          <a:xfrm>
            <a:off x="2358189" y="6181527"/>
            <a:ext cx="5983706" cy="369332"/>
          </a:xfrm>
          <a:prstGeom prst="rect">
            <a:avLst/>
          </a:prstGeom>
          <a:noFill/>
        </p:spPr>
        <p:txBody>
          <a:bodyPr wrap="square" rtlCol="0">
            <a:spAutoFit/>
          </a:bodyPr>
          <a:lstStyle/>
          <a:p>
            <a:r>
              <a:rPr lang="en-US" i="1" dirty="0" smtClean="0">
                <a:solidFill>
                  <a:schemeClr val="bg1"/>
                </a:solidFill>
                <a:latin typeface="Century Gothic" panose="020B0502020202020204" pitchFamily="34" charset="0"/>
              </a:rPr>
              <a:t>Signature in the Cell</a:t>
            </a:r>
            <a:r>
              <a:rPr lang="en-US" dirty="0" smtClean="0">
                <a:solidFill>
                  <a:schemeClr val="bg1"/>
                </a:solidFill>
                <a:latin typeface="Century Gothic" panose="020B0502020202020204" pitchFamily="34" charset="0"/>
              </a:rPr>
              <a:t>, Stephen C. Meyer, page 212</a:t>
            </a:r>
            <a:endParaRPr lang="en-US" dirty="0">
              <a:solidFill>
                <a:schemeClr val="bg1"/>
              </a:solidFill>
              <a:latin typeface="Century Gothic" panose="020B0502020202020204" pitchFamily="34" charset="0"/>
            </a:endParaRPr>
          </a:p>
        </p:txBody>
      </p:sp>
      <p:sp>
        <p:nvSpPr>
          <p:cNvPr id="22" name="Rectangle 21"/>
          <p:cNvSpPr/>
          <p:nvPr/>
        </p:nvSpPr>
        <p:spPr>
          <a:xfrm>
            <a:off x="917299" y="3216001"/>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3" name="Multiply 22"/>
          <p:cNvSpPr/>
          <p:nvPr/>
        </p:nvSpPr>
        <p:spPr>
          <a:xfrm>
            <a:off x="2498694" y="3481295"/>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extBox 23"/>
          <p:cNvSpPr txBox="1"/>
          <p:nvPr/>
        </p:nvSpPr>
        <p:spPr>
          <a:xfrm>
            <a:off x="1780452" y="3171459"/>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74</a:t>
            </a:r>
            <a:endParaRPr lang="en-US" sz="3600" dirty="0">
              <a:solidFill>
                <a:schemeClr val="bg1"/>
              </a:solidFill>
              <a:latin typeface="Century Gothic" panose="020B0502020202020204" pitchFamily="34" charset="0"/>
            </a:endParaRPr>
          </a:p>
        </p:txBody>
      </p:sp>
      <p:cxnSp>
        <p:nvCxnSpPr>
          <p:cNvPr id="25" name="Straight Connector 24"/>
          <p:cNvCxnSpPr/>
          <p:nvPr/>
        </p:nvCxnSpPr>
        <p:spPr>
          <a:xfrm>
            <a:off x="3645259" y="3080367"/>
            <a:ext cx="1237738" cy="726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298786" y="2078576"/>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endPar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7" name="Rectangle 26"/>
          <p:cNvSpPr/>
          <p:nvPr/>
        </p:nvSpPr>
        <p:spPr>
          <a:xfrm>
            <a:off x="3970961" y="2065686"/>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endPar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cxnSp>
        <p:nvCxnSpPr>
          <p:cNvPr id="28" name="Straight Connector 27"/>
          <p:cNvCxnSpPr/>
          <p:nvPr/>
        </p:nvCxnSpPr>
        <p:spPr>
          <a:xfrm>
            <a:off x="978259" y="3080367"/>
            <a:ext cx="1237738" cy="726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551643" y="3223261"/>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0" name="TextBox 29"/>
          <p:cNvSpPr txBox="1"/>
          <p:nvPr/>
        </p:nvSpPr>
        <p:spPr>
          <a:xfrm>
            <a:off x="4365170" y="3115986"/>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45</a:t>
            </a:r>
            <a:endParaRPr lang="en-US" sz="3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92714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rPr>
              <a:t>Probability of one functional protein by chance</a:t>
            </a:r>
            <a:endParaRPr lang="en-US" sz="3600" dirty="0">
              <a:solidFill>
                <a:schemeClr val="bg1"/>
              </a:solidFill>
            </a:endParaRPr>
          </a:p>
        </p:txBody>
      </p:sp>
      <p:sp>
        <p:nvSpPr>
          <p:cNvPr id="3" name="Content Placeholder 2"/>
          <p:cNvSpPr>
            <a:spLocks noGrp="1"/>
          </p:cNvSpPr>
          <p:nvPr>
            <p:ph idx="1"/>
          </p:nvPr>
        </p:nvSpPr>
        <p:spPr>
          <a:xfrm>
            <a:off x="609600" y="1600201"/>
            <a:ext cx="7794171" cy="4525963"/>
          </a:xfrm>
        </p:spPr>
        <p:txBody>
          <a:bodyPr>
            <a:normAutofit/>
          </a:bodyPr>
          <a:lstStyle/>
          <a:p>
            <a:pPr marL="457200" lvl="1" indent="0">
              <a:buNone/>
            </a:pPr>
            <a:endParaRPr lang="en-US" dirty="0"/>
          </a:p>
          <a:p>
            <a:pPr marL="457200" lvl="1" indent="0">
              <a:buNone/>
            </a:pPr>
            <a:endParaRPr lang="en-US" dirty="0" smtClean="0"/>
          </a:p>
        </p:txBody>
      </p:sp>
      <p:sp>
        <p:nvSpPr>
          <p:cNvPr id="5" name="TextBox 4"/>
          <p:cNvSpPr txBox="1"/>
          <p:nvPr/>
        </p:nvSpPr>
        <p:spPr>
          <a:xfrm rot="20241623">
            <a:off x="10537371" y="1535965"/>
            <a:ext cx="1509486" cy="2062103"/>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150   amino acids long</a:t>
            </a:r>
            <a:endParaRPr lang="en-US" sz="3200" dirty="0">
              <a:solidFill>
                <a:schemeClr val="bg1"/>
              </a:solidFill>
              <a:latin typeface="Century Gothic" panose="020B0502020202020204" pitchFamily="34" charset="0"/>
            </a:endParaRPr>
          </a:p>
        </p:txBody>
      </p:sp>
      <p:sp>
        <p:nvSpPr>
          <p:cNvPr id="8" name="Rectangle 7"/>
          <p:cNvSpPr/>
          <p:nvPr/>
        </p:nvSpPr>
        <p:spPr>
          <a:xfrm>
            <a:off x="681736" y="4943766"/>
            <a:ext cx="9528571" cy="830997"/>
          </a:xfrm>
          <a:prstGeom prst="rect">
            <a:avLst/>
          </a:prstGeom>
          <a:noFill/>
        </p:spPr>
        <p:txBody>
          <a:bodyPr wrap="none" lIns="91440" tIns="45720" rIns="91440" bIns="45720">
            <a:spAutoFit/>
          </a:bodyPr>
          <a:lstStyle/>
          <a:p>
            <a:pPr algn="ctr"/>
            <a:r>
              <a:rPr lang="en-US" sz="4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Joined with only peptide bonds</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1" name="Rectangle 30"/>
          <p:cNvSpPr/>
          <p:nvPr/>
        </p:nvSpPr>
        <p:spPr>
          <a:xfrm>
            <a:off x="917299" y="3216001"/>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2" name="TextBox 31"/>
          <p:cNvSpPr txBox="1"/>
          <p:nvPr/>
        </p:nvSpPr>
        <p:spPr>
          <a:xfrm>
            <a:off x="4365170" y="3115986"/>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45</a:t>
            </a:r>
            <a:endParaRPr lang="en-US" sz="3600" dirty="0">
              <a:solidFill>
                <a:schemeClr val="bg1"/>
              </a:solidFill>
              <a:latin typeface="Century Gothic" panose="020B0502020202020204" pitchFamily="34" charset="0"/>
            </a:endParaRPr>
          </a:p>
        </p:txBody>
      </p:sp>
      <p:sp>
        <p:nvSpPr>
          <p:cNvPr id="33" name="Multiply 32"/>
          <p:cNvSpPr/>
          <p:nvPr/>
        </p:nvSpPr>
        <p:spPr>
          <a:xfrm>
            <a:off x="2498694" y="3481295"/>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4" name="TextBox 33"/>
          <p:cNvSpPr txBox="1"/>
          <p:nvPr/>
        </p:nvSpPr>
        <p:spPr>
          <a:xfrm>
            <a:off x="1780452" y="3171459"/>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74</a:t>
            </a:r>
            <a:endParaRPr lang="en-US" sz="3600" dirty="0">
              <a:solidFill>
                <a:schemeClr val="bg1"/>
              </a:solidFill>
              <a:latin typeface="Century Gothic" panose="020B0502020202020204" pitchFamily="34" charset="0"/>
            </a:endParaRPr>
          </a:p>
        </p:txBody>
      </p:sp>
      <p:sp>
        <p:nvSpPr>
          <p:cNvPr id="35" name="Multiply 34"/>
          <p:cNvSpPr/>
          <p:nvPr/>
        </p:nvSpPr>
        <p:spPr>
          <a:xfrm>
            <a:off x="5279958" y="3445465"/>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6" name="TextBox 35"/>
          <p:cNvSpPr txBox="1"/>
          <p:nvPr/>
        </p:nvSpPr>
        <p:spPr>
          <a:xfrm>
            <a:off x="7047810" y="3087627"/>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45</a:t>
            </a:r>
            <a:endParaRPr lang="en-US" sz="3600" dirty="0">
              <a:solidFill>
                <a:schemeClr val="bg1"/>
              </a:solidFill>
              <a:latin typeface="Century Gothic" panose="020B0502020202020204" pitchFamily="34" charset="0"/>
            </a:endParaRPr>
          </a:p>
        </p:txBody>
      </p:sp>
      <p:cxnSp>
        <p:nvCxnSpPr>
          <p:cNvPr id="37" name="Straight Connector 36"/>
          <p:cNvCxnSpPr/>
          <p:nvPr/>
        </p:nvCxnSpPr>
        <p:spPr>
          <a:xfrm>
            <a:off x="3645259" y="3080367"/>
            <a:ext cx="1237738" cy="726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312259" y="3080367"/>
            <a:ext cx="1237738" cy="726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298786" y="2078576"/>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endPar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0" name="Rectangle 39"/>
          <p:cNvSpPr/>
          <p:nvPr/>
        </p:nvSpPr>
        <p:spPr>
          <a:xfrm>
            <a:off x="3970961" y="2065686"/>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endPar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1" name="Rectangle 40"/>
          <p:cNvSpPr/>
          <p:nvPr/>
        </p:nvSpPr>
        <p:spPr>
          <a:xfrm>
            <a:off x="6683352" y="2108934"/>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endPar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cxnSp>
        <p:nvCxnSpPr>
          <p:cNvPr id="42" name="Straight Connector 41"/>
          <p:cNvCxnSpPr/>
          <p:nvPr/>
        </p:nvCxnSpPr>
        <p:spPr>
          <a:xfrm>
            <a:off x="978259" y="3080367"/>
            <a:ext cx="1237738" cy="726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3551643" y="3223261"/>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6" name="Rectangle 55"/>
          <p:cNvSpPr/>
          <p:nvPr/>
        </p:nvSpPr>
        <p:spPr>
          <a:xfrm>
            <a:off x="6258557" y="3230521"/>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14462" flipV="1">
            <a:off x="8257789" y="974907"/>
            <a:ext cx="4221706" cy="5628941"/>
          </a:xfrm>
          <a:prstGeom prst="rect">
            <a:avLst/>
          </a:prstGeom>
        </p:spPr>
      </p:pic>
    </p:spTree>
    <p:extLst>
      <p:ext uri="{BB962C8B-B14F-4D97-AF65-F5344CB8AC3E}">
        <p14:creationId xmlns:p14="http://schemas.microsoft.com/office/powerpoint/2010/main" val="10292910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rPr>
              <a:t>Probability of one functional protein by chance</a:t>
            </a:r>
            <a:endParaRPr lang="en-US" sz="3600" dirty="0">
              <a:solidFill>
                <a:schemeClr val="bg1"/>
              </a:solidFill>
            </a:endParaRPr>
          </a:p>
        </p:txBody>
      </p:sp>
      <p:sp>
        <p:nvSpPr>
          <p:cNvPr id="3" name="Content Placeholder 2"/>
          <p:cNvSpPr>
            <a:spLocks noGrp="1"/>
          </p:cNvSpPr>
          <p:nvPr>
            <p:ph idx="1"/>
          </p:nvPr>
        </p:nvSpPr>
        <p:spPr>
          <a:xfrm>
            <a:off x="609600" y="1600201"/>
            <a:ext cx="7794171" cy="4525963"/>
          </a:xfrm>
        </p:spPr>
        <p:txBody>
          <a:bodyPr>
            <a:normAutofit/>
          </a:bodyPr>
          <a:lstStyle/>
          <a:p>
            <a:pPr marL="457200" lvl="1" indent="0">
              <a:buNone/>
            </a:pPr>
            <a:endParaRPr lang="en-US" dirty="0"/>
          </a:p>
          <a:p>
            <a:pPr marL="457200" lvl="1" indent="0">
              <a:buNone/>
            </a:pPr>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14462" flipV="1">
            <a:off x="8257789" y="974907"/>
            <a:ext cx="4221706" cy="5628941"/>
          </a:xfrm>
          <a:prstGeom prst="rect">
            <a:avLst/>
          </a:prstGeom>
        </p:spPr>
      </p:pic>
      <p:sp>
        <p:nvSpPr>
          <p:cNvPr id="5" name="TextBox 4"/>
          <p:cNvSpPr txBox="1"/>
          <p:nvPr/>
        </p:nvSpPr>
        <p:spPr>
          <a:xfrm rot="20241623">
            <a:off x="10537371" y="1535965"/>
            <a:ext cx="1509486" cy="2062103"/>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150   amino acids long</a:t>
            </a:r>
            <a:endParaRPr lang="en-US" sz="3200" dirty="0">
              <a:solidFill>
                <a:schemeClr val="bg1"/>
              </a:solidFill>
              <a:latin typeface="Century Gothic" panose="020B0502020202020204" pitchFamily="34" charset="0"/>
            </a:endParaRPr>
          </a:p>
        </p:txBody>
      </p:sp>
      <p:sp>
        <p:nvSpPr>
          <p:cNvPr id="6" name="Rectangle 5"/>
          <p:cNvSpPr/>
          <p:nvPr/>
        </p:nvSpPr>
        <p:spPr>
          <a:xfrm>
            <a:off x="917299" y="3216001"/>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7" name="TextBox 6"/>
          <p:cNvSpPr txBox="1"/>
          <p:nvPr/>
        </p:nvSpPr>
        <p:spPr>
          <a:xfrm>
            <a:off x="4365170" y="3115986"/>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45</a:t>
            </a:r>
            <a:endParaRPr lang="en-US" sz="3600" dirty="0">
              <a:solidFill>
                <a:schemeClr val="bg1"/>
              </a:solidFill>
              <a:latin typeface="Century Gothic" panose="020B0502020202020204" pitchFamily="34" charset="0"/>
            </a:endParaRPr>
          </a:p>
        </p:txBody>
      </p:sp>
      <p:sp>
        <p:nvSpPr>
          <p:cNvPr id="8" name="Rectangle 7"/>
          <p:cNvSpPr/>
          <p:nvPr/>
        </p:nvSpPr>
        <p:spPr>
          <a:xfrm>
            <a:off x="726980" y="5019736"/>
            <a:ext cx="6963766" cy="830997"/>
          </a:xfrm>
          <a:prstGeom prst="rect">
            <a:avLst/>
          </a:prstGeom>
          <a:noFill/>
        </p:spPr>
        <p:txBody>
          <a:bodyPr wrap="none" lIns="91440" tIns="45720" rIns="91440" bIns="45720">
            <a:spAutoFit/>
          </a:bodyPr>
          <a:lstStyle/>
          <a:p>
            <a:pPr algn="ctr"/>
            <a:r>
              <a:rPr lang="en-US" sz="4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Probability = 2 in 1 x 10</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Multiply 8"/>
          <p:cNvSpPr/>
          <p:nvPr/>
        </p:nvSpPr>
        <p:spPr>
          <a:xfrm>
            <a:off x="2498694" y="3481295"/>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Rectangle 9"/>
          <p:cNvSpPr/>
          <p:nvPr/>
        </p:nvSpPr>
        <p:spPr>
          <a:xfrm>
            <a:off x="3551643" y="3223261"/>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1" name="TextBox 10"/>
          <p:cNvSpPr txBox="1"/>
          <p:nvPr/>
        </p:nvSpPr>
        <p:spPr>
          <a:xfrm>
            <a:off x="1780452" y="3171459"/>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74</a:t>
            </a:r>
            <a:endParaRPr lang="en-US" sz="3600" dirty="0">
              <a:solidFill>
                <a:schemeClr val="bg1"/>
              </a:solidFill>
              <a:latin typeface="Century Gothic" panose="020B0502020202020204" pitchFamily="34" charset="0"/>
            </a:endParaRPr>
          </a:p>
        </p:txBody>
      </p:sp>
      <p:sp>
        <p:nvSpPr>
          <p:cNvPr id="12" name="Rectangle 11"/>
          <p:cNvSpPr/>
          <p:nvPr/>
        </p:nvSpPr>
        <p:spPr>
          <a:xfrm>
            <a:off x="6258557" y="3230521"/>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3" name="Multiply 12"/>
          <p:cNvSpPr/>
          <p:nvPr/>
        </p:nvSpPr>
        <p:spPr>
          <a:xfrm>
            <a:off x="5279958" y="3445465"/>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extBox 13"/>
          <p:cNvSpPr txBox="1"/>
          <p:nvPr/>
        </p:nvSpPr>
        <p:spPr>
          <a:xfrm>
            <a:off x="7047810" y="3087627"/>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45</a:t>
            </a:r>
            <a:endParaRPr lang="en-US" sz="3600" dirty="0">
              <a:solidFill>
                <a:schemeClr val="bg1"/>
              </a:solidFill>
              <a:latin typeface="Century Gothic" panose="020B0502020202020204" pitchFamily="34" charset="0"/>
            </a:endParaRPr>
          </a:p>
        </p:txBody>
      </p:sp>
      <p:sp>
        <p:nvSpPr>
          <p:cNvPr id="15" name="TextBox 14"/>
          <p:cNvSpPr txBox="1"/>
          <p:nvPr/>
        </p:nvSpPr>
        <p:spPr>
          <a:xfrm>
            <a:off x="7549997" y="4788903"/>
            <a:ext cx="1021415" cy="646331"/>
          </a:xfrm>
          <a:prstGeom prst="rect">
            <a:avLst/>
          </a:prstGeom>
          <a:noFill/>
        </p:spPr>
        <p:txBody>
          <a:bodyPr wrap="square" rtlCol="0">
            <a:spAutoFit/>
          </a:bodyPr>
          <a:lstStyle/>
          <a:p>
            <a:r>
              <a:rPr lang="en-US" sz="3600" dirty="0" smtClean="0">
                <a:solidFill>
                  <a:srgbClr val="FFFF00"/>
                </a:solidFill>
                <a:latin typeface="Century Gothic" panose="020B0502020202020204" pitchFamily="34" charset="0"/>
              </a:rPr>
              <a:t>164</a:t>
            </a:r>
            <a:endParaRPr lang="en-US" sz="3600" dirty="0">
              <a:solidFill>
                <a:srgbClr val="FFFF00"/>
              </a:solidFill>
              <a:latin typeface="Century Gothic" panose="020B0502020202020204" pitchFamily="34" charset="0"/>
            </a:endParaRPr>
          </a:p>
        </p:txBody>
      </p:sp>
      <p:sp>
        <p:nvSpPr>
          <p:cNvPr id="17" name="TextBox 16"/>
          <p:cNvSpPr txBox="1"/>
          <p:nvPr/>
        </p:nvSpPr>
        <p:spPr>
          <a:xfrm>
            <a:off x="2358189" y="6181527"/>
            <a:ext cx="5983706" cy="369332"/>
          </a:xfrm>
          <a:prstGeom prst="rect">
            <a:avLst/>
          </a:prstGeom>
          <a:noFill/>
        </p:spPr>
        <p:txBody>
          <a:bodyPr wrap="square" rtlCol="0">
            <a:spAutoFit/>
          </a:bodyPr>
          <a:lstStyle/>
          <a:p>
            <a:r>
              <a:rPr lang="en-US" i="1" dirty="0" smtClean="0">
                <a:solidFill>
                  <a:schemeClr val="bg1"/>
                </a:solidFill>
                <a:latin typeface="Century Gothic" panose="020B0502020202020204" pitchFamily="34" charset="0"/>
              </a:rPr>
              <a:t>Signature in the Cell</a:t>
            </a:r>
            <a:r>
              <a:rPr lang="en-US" dirty="0" smtClean="0">
                <a:solidFill>
                  <a:schemeClr val="bg1"/>
                </a:solidFill>
                <a:latin typeface="Century Gothic" panose="020B0502020202020204" pitchFamily="34" charset="0"/>
              </a:rPr>
              <a:t>, Stephen C. Meyer, page 212</a:t>
            </a:r>
            <a:endParaRPr lang="en-US" dirty="0">
              <a:solidFill>
                <a:schemeClr val="bg1"/>
              </a:solidFill>
              <a:latin typeface="Century Gothic" panose="020B0502020202020204" pitchFamily="34" charset="0"/>
            </a:endParaRPr>
          </a:p>
        </p:txBody>
      </p:sp>
      <p:cxnSp>
        <p:nvCxnSpPr>
          <p:cNvPr id="21" name="Straight Connector 20"/>
          <p:cNvCxnSpPr/>
          <p:nvPr/>
        </p:nvCxnSpPr>
        <p:spPr>
          <a:xfrm>
            <a:off x="3645259" y="3080367"/>
            <a:ext cx="1237738" cy="726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312259" y="3080367"/>
            <a:ext cx="1237738" cy="726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298786" y="2078576"/>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endPar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4" name="Rectangle 23"/>
          <p:cNvSpPr/>
          <p:nvPr/>
        </p:nvSpPr>
        <p:spPr>
          <a:xfrm>
            <a:off x="3970961" y="2065686"/>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endPar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5" name="Rectangle 24"/>
          <p:cNvSpPr/>
          <p:nvPr/>
        </p:nvSpPr>
        <p:spPr>
          <a:xfrm>
            <a:off x="6683352" y="2108934"/>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endPar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cxnSp>
        <p:nvCxnSpPr>
          <p:cNvPr id="26" name="Straight Connector 25"/>
          <p:cNvCxnSpPr/>
          <p:nvPr/>
        </p:nvCxnSpPr>
        <p:spPr>
          <a:xfrm>
            <a:off x="978259" y="3080367"/>
            <a:ext cx="1237738" cy="726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7366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rPr>
              <a:t>Probability of one functional protein by chance</a:t>
            </a:r>
            <a:endParaRPr lang="en-US" sz="3600" dirty="0">
              <a:solidFill>
                <a:schemeClr val="bg1"/>
              </a:solidFill>
            </a:endParaRPr>
          </a:p>
        </p:txBody>
      </p:sp>
      <p:sp>
        <p:nvSpPr>
          <p:cNvPr id="8" name="Rectangle 7"/>
          <p:cNvSpPr/>
          <p:nvPr/>
        </p:nvSpPr>
        <p:spPr>
          <a:xfrm>
            <a:off x="802880" y="2780535"/>
            <a:ext cx="4038285" cy="1569660"/>
          </a:xfrm>
          <a:prstGeom prst="rect">
            <a:avLst/>
          </a:prstGeom>
          <a:noFill/>
        </p:spPr>
        <p:txBody>
          <a:bodyPr wrap="none" lIns="91440" tIns="45720" rIns="91440" bIns="45720">
            <a:spAutoFit/>
          </a:bodyPr>
          <a:lstStyle/>
          <a:p>
            <a:pPr algn="ctr"/>
            <a:r>
              <a:rPr lang="en-US" sz="4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Probability = </a:t>
            </a:r>
          </a:p>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a:t>
            </a:r>
            <a:r>
              <a:rPr lang="en-US" sz="4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 in 1 x 10</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5" name="TextBox 14"/>
          <p:cNvSpPr txBox="1"/>
          <p:nvPr/>
        </p:nvSpPr>
        <p:spPr>
          <a:xfrm>
            <a:off x="4221009" y="3364579"/>
            <a:ext cx="1021415" cy="646331"/>
          </a:xfrm>
          <a:prstGeom prst="rect">
            <a:avLst/>
          </a:prstGeom>
          <a:noFill/>
        </p:spPr>
        <p:txBody>
          <a:bodyPr wrap="square" rtlCol="0">
            <a:spAutoFit/>
          </a:bodyPr>
          <a:lstStyle/>
          <a:p>
            <a:r>
              <a:rPr lang="en-US" sz="3600" dirty="0" smtClean="0">
                <a:solidFill>
                  <a:srgbClr val="FFFF00"/>
                </a:solidFill>
                <a:latin typeface="Century Gothic" panose="020B0502020202020204" pitchFamily="34" charset="0"/>
              </a:rPr>
              <a:t>164</a:t>
            </a:r>
            <a:endParaRPr lang="en-US" sz="3600" dirty="0">
              <a:solidFill>
                <a:srgbClr val="FFFF00"/>
              </a:solidFill>
              <a:latin typeface="Century Gothic" panose="020B0502020202020204" pitchFamily="34" charset="0"/>
            </a:endParaRPr>
          </a:p>
        </p:txBody>
      </p:sp>
      <p:sp>
        <p:nvSpPr>
          <p:cNvPr id="17" name="TextBox 16"/>
          <p:cNvSpPr txBox="1"/>
          <p:nvPr/>
        </p:nvSpPr>
        <p:spPr>
          <a:xfrm>
            <a:off x="3287829" y="6112470"/>
            <a:ext cx="5983706" cy="369332"/>
          </a:xfrm>
          <a:prstGeom prst="rect">
            <a:avLst/>
          </a:prstGeom>
          <a:noFill/>
        </p:spPr>
        <p:txBody>
          <a:bodyPr wrap="square" rtlCol="0">
            <a:spAutoFit/>
          </a:bodyPr>
          <a:lstStyle/>
          <a:p>
            <a:r>
              <a:rPr lang="en-US" i="1" dirty="0" smtClean="0">
                <a:solidFill>
                  <a:schemeClr val="bg1"/>
                </a:solidFill>
                <a:latin typeface="Century Gothic" panose="020B0502020202020204" pitchFamily="34" charset="0"/>
              </a:rPr>
              <a:t>Signature in the Cell</a:t>
            </a:r>
            <a:r>
              <a:rPr lang="en-US" dirty="0" smtClean="0">
                <a:solidFill>
                  <a:schemeClr val="bg1"/>
                </a:solidFill>
                <a:latin typeface="Century Gothic" panose="020B0502020202020204" pitchFamily="34" charset="0"/>
              </a:rPr>
              <a:t>, Stephen C. Meyer, page 212</a:t>
            </a:r>
            <a:endParaRPr lang="en-US" dirty="0">
              <a:solidFill>
                <a:schemeClr val="bg1"/>
              </a:solidFill>
              <a:latin typeface="Century Gothic" panose="020B0502020202020204" pitchFamily="34" charset="0"/>
            </a:endParaRPr>
          </a:p>
        </p:txBody>
      </p:sp>
      <p:sp>
        <p:nvSpPr>
          <p:cNvPr id="19" name="Rectangle 18"/>
          <p:cNvSpPr/>
          <p:nvPr/>
        </p:nvSpPr>
        <p:spPr>
          <a:xfrm>
            <a:off x="7796122" y="2263829"/>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endPar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cxnSp>
        <p:nvCxnSpPr>
          <p:cNvPr id="20" name="Straight Connector 19"/>
          <p:cNvCxnSpPr/>
          <p:nvPr/>
        </p:nvCxnSpPr>
        <p:spPr>
          <a:xfrm>
            <a:off x="6545291" y="3314523"/>
            <a:ext cx="31242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487196" y="3504089"/>
            <a:ext cx="88678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2" name="TextBox 21"/>
          <p:cNvSpPr txBox="1"/>
          <p:nvPr/>
        </p:nvSpPr>
        <p:spPr>
          <a:xfrm>
            <a:off x="8331846" y="3441888"/>
            <a:ext cx="1021415" cy="646331"/>
          </a:xfrm>
          <a:prstGeom prst="rect">
            <a:avLst/>
          </a:prstGeom>
          <a:noFill/>
        </p:spPr>
        <p:txBody>
          <a:bodyPr wrap="square" rtlCol="0">
            <a:spAutoFit/>
          </a:bodyPr>
          <a:lstStyle/>
          <a:p>
            <a:r>
              <a:rPr lang="en-US" sz="3600" dirty="0" smtClean="0">
                <a:solidFill>
                  <a:srgbClr val="FFFF00"/>
                </a:solidFill>
                <a:latin typeface="Century Gothic" panose="020B0502020202020204" pitchFamily="34" charset="0"/>
              </a:rPr>
              <a:t>164</a:t>
            </a:r>
            <a:endParaRPr lang="en-US" sz="3600" dirty="0">
              <a:solidFill>
                <a:srgbClr val="FFFF00"/>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22958756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a:solidFill>
                  <a:schemeClr val="bg1"/>
                </a:solidFill>
              </a:rPr>
              <a:t>These figures are estimates, not measurements</a:t>
            </a:r>
          </a:p>
          <a:p>
            <a:endParaRPr lang="en-US" dirty="0">
              <a:solidFill>
                <a:schemeClr val="bg1"/>
              </a:solidFill>
            </a:endParaRPr>
          </a:p>
          <a:p>
            <a:r>
              <a:rPr lang="en-US" dirty="0">
                <a:solidFill>
                  <a:schemeClr val="bg1"/>
                </a:solidFill>
              </a:rPr>
              <a:t>We have to make some allowance for variation</a:t>
            </a:r>
          </a:p>
          <a:p>
            <a:endParaRPr lang="en-US" dirty="0">
              <a:solidFill>
                <a:schemeClr val="bg1"/>
              </a:solidFill>
            </a:endParaRPr>
          </a:p>
          <a:p>
            <a:r>
              <a:rPr lang="en-US" dirty="0">
                <a:solidFill>
                  <a:schemeClr val="bg1"/>
                </a:solidFill>
              </a:rPr>
              <a:t>The probabilities are far beyond anything reasonable, whether they are slightly too high or too low</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957283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 Problem of Contamination</a:t>
            </a:r>
            <a:endParaRPr lang="en-US" dirty="0">
              <a:solidFill>
                <a:schemeClr val="bg1"/>
              </a:solidFill>
            </a:endParaRPr>
          </a:p>
        </p:txBody>
      </p:sp>
      <p:sp>
        <p:nvSpPr>
          <p:cNvPr id="4" name="Content Placeholder 3"/>
          <p:cNvSpPr>
            <a:spLocks noGrp="1"/>
          </p:cNvSpPr>
          <p:nvPr>
            <p:ph sz="half" idx="2"/>
          </p:nvPr>
        </p:nvSpPr>
        <p:spPr>
          <a:xfrm>
            <a:off x="609600" y="1606265"/>
            <a:ext cx="10500360" cy="3951288"/>
          </a:xfrm>
        </p:spPr>
        <p:txBody>
          <a:bodyPr>
            <a:normAutofit/>
          </a:bodyPr>
          <a:lstStyle/>
          <a:p>
            <a:r>
              <a:rPr lang="en-US" sz="3200" dirty="0" smtClean="0">
                <a:solidFill>
                  <a:schemeClr val="bg1"/>
                </a:solidFill>
              </a:rPr>
              <a:t>These calculations do not reflect the problem of contamination.</a:t>
            </a:r>
          </a:p>
          <a:p>
            <a:endParaRPr lang="en-US" sz="3200" dirty="0" smtClean="0">
              <a:solidFill>
                <a:schemeClr val="bg1"/>
              </a:solidFill>
            </a:endParaRPr>
          </a:p>
          <a:p>
            <a:r>
              <a:rPr lang="en-US" sz="3200" dirty="0" smtClean="0">
                <a:solidFill>
                  <a:schemeClr val="bg1"/>
                </a:solidFill>
              </a:rPr>
              <a:t>In the real world, other chemicals are present that would interfere with protein formation, reducing the probability effectively to zero.</a:t>
            </a:r>
            <a:endParaRPr lang="en-US" sz="3200" dirty="0">
              <a:solidFill>
                <a:schemeClr val="bg1"/>
              </a:solidFill>
            </a:endParaRPr>
          </a:p>
        </p:txBody>
      </p:sp>
      <p:sp>
        <p:nvSpPr>
          <p:cNvPr id="3" name="Rectangle 2"/>
          <p:cNvSpPr/>
          <p:nvPr/>
        </p:nvSpPr>
        <p:spPr>
          <a:xfrm>
            <a:off x="1892090" y="5284515"/>
            <a:ext cx="7706790"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Real-World Probability = 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ustDataLst>
      <p:tags r:id="rId1"/>
    </p:custDataLst>
    <p:extLst>
      <p:ext uri="{BB962C8B-B14F-4D97-AF65-F5344CB8AC3E}">
        <p14:creationId xmlns:p14="http://schemas.microsoft.com/office/powerpoint/2010/main" val="24433598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Could It Happen Anyway?</a:t>
            </a:r>
            <a:endParaRPr lang="en-US" dirty="0">
              <a:solidFill>
                <a:schemeClr val="bg1"/>
              </a:solidFill>
            </a:endParaRPr>
          </a:p>
        </p:txBody>
      </p:sp>
      <p:sp>
        <p:nvSpPr>
          <p:cNvPr id="4" name="Content Placeholder 3"/>
          <p:cNvSpPr>
            <a:spLocks noGrp="1"/>
          </p:cNvSpPr>
          <p:nvPr>
            <p:ph sz="half" idx="2"/>
          </p:nvPr>
        </p:nvSpPr>
        <p:spPr>
          <a:xfrm>
            <a:off x="609600" y="1629388"/>
            <a:ext cx="10583917" cy="4499194"/>
          </a:xfrm>
        </p:spPr>
        <p:txBody>
          <a:bodyPr>
            <a:noAutofit/>
          </a:bodyPr>
          <a:lstStyle/>
          <a:p>
            <a:r>
              <a:rPr lang="en-US" sz="3200" dirty="0" smtClean="0">
                <a:solidFill>
                  <a:schemeClr val="bg1"/>
                </a:solidFill>
              </a:rPr>
              <a:t>Suppose we ignore the problem of contamination,</a:t>
            </a:r>
          </a:p>
          <a:p>
            <a:r>
              <a:rPr lang="en-US" sz="3200" dirty="0" smtClean="0">
                <a:solidFill>
                  <a:schemeClr val="bg1"/>
                </a:solidFill>
              </a:rPr>
              <a:t>And suppose we ignore the problem of where the  amino acids would come from,</a:t>
            </a:r>
          </a:p>
          <a:p>
            <a:r>
              <a:rPr lang="en-US" sz="3200" dirty="0" smtClean="0">
                <a:solidFill>
                  <a:schemeClr val="bg1"/>
                </a:solidFill>
              </a:rPr>
              <a:t>And suppose we ignore the problem of finding the right conditions for the amino acids to react together,</a:t>
            </a:r>
          </a:p>
          <a:p>
            <a:r>
              <a:rPr lang="en-US" sz="3200" dirty="0" smtClean="0">
                <a:solidFill>
                  <a:schemeClr val="bg1"/>
                </a:solidFill>
              </a:rPr>
              <a:t>Is it reasonable to think that a protein might form by chance?</a:t>
            </a:r>
            <a:endParaRPr lang="en-US" sz="3200" dirty="0">
              <a:solidFill>
                <a:schemeClr val="bg1"/>
              </a:solidFill>
            </a:endParaRPr>
          </a:p>
        </p:txBody>
      </p:sp>
    </p:spTree>
    <p:custDataLst>
      <p:tags r:id="rId1"/>
    </p:custDataLst>
    <p:extLst>
      <p:ext uri="{BB962C8B-B14F-4D97-AF65-F5344CB8AC3E}">
        <p14:creationId xmlns:p14="http://schemas.microsoft.com/office/powerpoint/2010/main" val="40947521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2224722"/>
          </a:xfrm>
        </p:spPr>
        <p:txBody>
          <a:bodyPr>
            <a:normAutofit/>
          </a:bodyPr>
          <a:lstStyle/>
          <a:p>
            <a:r>
              <a:rPr lang="en-US" dirty="0" smtClean="0">
                <a:solidFill>
                  <a:schemeClr val="bg1"/>
                </a:solidFill>
              </a:rPr>
              <a:t>How many opportunities have there been for this to happen?</a:t>
            </a:r>
            <a:endParaRPr lang="en-US" dirty="0">
              <a:solidFill>
                <a:schemeClr val="bg1"/>
              </a:solidFill>
            </a:endParaRPr>
          </a:p>
        </p:txBody>
      </p:sp>
    </p:spTree>
    <p:extLst>
      <p:ext uri="{BB962C8B-B14F-4D97-AF65-F5344CB8AC3E}">
        <p14:creationId xmlns:p14="http://schemas.microsoft.com/office/powerpoint/2010/main" val="3308988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Probability of Rolling a “4”</a:t>
            </a:r>
            <a:endParaRPr lang="en-US" dirty="0">
              <a:solidFill>
                <a:schemeClr val="bg1"/>
              </a:solidFill>
            </a:endParaRPr>
          </a:p>
        </p:txBody>
      </p:sp>
      <p:sp>
        <p:nvSpPr>
          <p:cNvPr id="4" name="Rectangle 3"/>
          <p:cNvSpPr/>
          <p:nvPr/>
        </p:nvSpPr>
        <p:spPr>
          <a:xfrm>
            <a:off x="5893555" y="3261250"/>
            <a:ext cx="5836854"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Possible Outcomes</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Rectangle 4"/>
          <p:cNvSpPr/>
          <p:nvPr/>
        </p:nvSpPr>
        <p:spPr>
          <a:xfrm>
            <a:off x="6462361" y="2155357"/>
            <a:ext cx="4612160"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Fit the Criterion</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7" name="Straight Connector 6"/>
          <p:cNvCxnSpPr/>
          <p:nvPr/>
        </p:nvCxnSpPr>
        <p:spPr>
          <a:xfrm>
            <a:off x="6076046" y="3160332"/>
            <a:ext cx="5477076"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8"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09600" y="1732748"/>
            <a:ext cx="4526280" cy="4522124"/>
          </a:xfrm>
        </p:spPr>
      </p:pic>
      <p:sp>
        <p:nvSpPr>
          <p:cNvPr id="6" name="Rectangle 5"/>
          <p:cNvSpPr/>
          <p:nvPr/>
        </p:nvSpPr>
        <p:spPr>
          <a:xfrm>
            <a:off x="5022456" y="3261250"/>
            <a:ext cx="57259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0" name="Straight Connector 9"/>
          <p:cNvCxnSpPr/>
          <p:nvPr/>
        </p:nvCxnSpPr>
        <p:spPr>
          <a:xfrm>
            <a:off x="4914906" y="3160332"/>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044224" y="2189011"/>
            <a:ext cx="572593"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3024756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par>
                          <p:cTn id="31" fill="hold">
                            <p:stCondLst>
                              <p:cond delay="500"/>
                            </p:stCondLst>
                            <p:childTnLst>
                              <p:par>
                                <p:cTn id="32" presetID="31"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What Probabilities Are Reasonable?</a:t>
            </a:r>
            <a:endParaRPr lang="en-US" dirty="0">
              <a:solidFill>
                <a:schemeClr val="bg1"/>
              </a:solidFill>
            </a:endParaRPr>
          </a:p>
        </p:txBody>
      </p:sp>
      <p:sp>
        <p:nvSpPr>
          <p:cNvPr id="3" name="Content Placeholder 2"/>
          <p:cNvSpPr>
            <a:spLocks noGrp="1"/>
          </p:cNvSpPr>
          <p:nvPr>
            <p:ph sz="half" idx="1"/>
          </p:nvPr>
        </p:nvSpPr>
        <p:spPr/>
        <p:txBody>
          <a:bodyPr>
            <a:normAutofit lnSpcReduction="10000"/>
          </a:bodyPr>
          <a:lstStyle/>
          <a:p>
            <a:r>
              <a:rPr lang="en-US" dirty="0" smtClean="0">
                <a:solidFill>
                  <a:schemeClr val="bg1"/>
                </a:solidFill>
              </a:rPr>
              <a:t>Probability of a protein forming by chance </a:t>
            </a:r>
          </a:p>
          <a:p>
            <a:endParaRPr lang="en-US" sz="2400" dirty="0">
              <a:solidFill>
                <a:schemeClr val="bg1"/>
              </a:solidFill>
            </a:endParaRPr>
          </a:p>
          <a:p>
            <a:r>
              <a:rPr lang="en-US" sz="2400" dirty="0" smtClean="0">
                <a:solidFill>
                  <a:schemeClr val="bg1"/>
                </a:solidFill>
              </a:rPr>
              <a:t>(assuming the universe was composed only of amino acids)</a:t>
            </a:r>
            <a:endParaRPr lang="en-US" sz="2400" dirty="0">
              <a:solidFill>
                <a:schemeClr val="bg1"/>
              </a:solidFill>
            </a:endParaRPr>
          </a:p>
        </p:txBody>
      </p:sp>
      <p:sp>
        <p:nvSpPr>
          <p:cNvPr id="5" name="Content Placeholder 4"/>
          <p:cNvSpPr>
            <a:spLocks noGrp="1"/>
          </p:cNvSpPr>
          <p:nvPr>
            <p:ph sz="half" idx="2"/>
          </p:nvPr>
        </p:nvSpPr>
        <p:spPr/>
        <p:txBody>
          <a:bodyPr>
            <a:normAutofit lnSpcReduction="10000"/>
          </a:bodyPr>
          <a:lstStyle/>
          <a:p>
            <a:r>
              <a:rPr lang="en-US" dirty="0" smtClean="0">
                <a:solidFill>
                  <a:schemeClr val="bg1"/>
                </a:solidFill>
              </a:rPr>
              <a:t>Number of events scientists say have occurred in the history of the universe</a:t>
            </a:r>
          </a:p>
          <a:p>
            <a:endParaRPr lang="en-US" dirty="0">
              <a:solidFill>
                <a:schemeClr val="bg1"/>
              </a:solidFill>
            </a:endParaRPr>
          </a:p>
          <a:p>
            <a:pPr marL="0" indent="0">
              <a:buNone/>
            </a:pPr>
            <a:r>
              <a:rPr lang="en-US" sz="16600" dirty="0" smtClean="0">
                <a:solidFill>
                  <a:schemeClr val="bg1"/>
                </a:solidFill>
              </a:rPr>
              <a:t>   ?</a:t>
            </a:r>
            <a:endParaRPr lang="en-US" sz="16600" dirty="0">
              <a:solidFill>
                <a:schemeClr val="bg1"/>
              </a:solidFill>
            </a:endParaRPr>
          </a:p>
        </p:txBody>
      </p:sp>
      <p:sp>
        <p:nvSpPr>
          <p:cNvPr id="6" name="Rectangle 5"/>
          <p:cNvSpPr/>
          <p:nvPr/>
        </p:nvSpPr>
        <p:spPr>
          <a:xfrm>
            <a:off x="2690722" y="3620189"/>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endPar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cxnSp>
        <p:nvCxnSpPr>
          <p:cNvPr id="7" name="Straight Connector 6"/>
          <p:cNvCxnSpPr/>
          <p:nvPr/>
        </p:nvCxnSpPr>
        <p:spPr>
          <a:xfrm flipV="1">
            <a:off x="2042160" y="4678680"/>
            <a:ext cx="2205701"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381796" y="4860449"/>
            <a:ext cx="88678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TextBox 8"/>
          <p:cNvSpPr txBox="1"/>
          <p:nvPr/>
        </p:nvSpPr>
        <p:spPr>
          <a:xfrm>
            <a:off x="3226446" y="4798248"/>
            <a:ext cx="1021415" cy="646331"/>
          </a:xfrm>
          <a:prstGeom prst="rect">
            <a:avLst/>
          </a:prstGeom>
          <a:noFill/>
        </p:spPr>
        <p:txBody>
          <a:bodyPr wrap="square" rtlCol="0">
            <a:spAutoFit/>
          </a:bodyPr>
          <a:lstStyle/>
          <a:p>
            <a:r>
              <a:rPr lang="en-US" sz="3600" dirty="0" smtClean="0">
                <a:solidFill>
                  <a:srgbClr val="FFFF00"/>
                </a:solidFill>
                <a:latin typeface="Century Gothic" panose="020B0502020202020204" pitchFamily="34" charset="0"/>
              </a:rPr>
              <a:t>164</a:t>
            </a:r>
            <a:endParaRPr lang="en-US" sz="3600" dirty="0">
              <a:solidFill>
                <a:srgbClr val="FFFF00"/>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20909161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3497" y="2768553"/>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TextBox 4"/>
          <p:cNvSpPr txBox="1"/>
          <p:nvPr/>
        </p:nvSpPr>
        <p:spPr>
          <a:xfrm>
            <a:off x="1828243" y="2683277"/>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80</a:t>
            </a:r>
            <a:endParaRPr lang="en-US" sz="3600" dirty="0">
              <a:solidFill>
                <a:schemeClr val="bg1"/>
              </a:solidFill>
              <a:latin typeface="Century Gothic" panose="020B0502020202020204" pitchFamily="34" charset="0"/>
            </a:endParaRPr>
          </a:p>
        </p:txBody>
      </p:sp>
      <p:sp>
        <p:nvSpPr>
          <p:cNvPr id="6" name="Rectangle 5"/>
          <p:cNvSpPr/>
          <p:nvPr/>
        </p:nvSpPr>
        <p:spPr>
          <a:xfrm>
            <a:off x="735412" y="4382707"/>
            <a:ext cx="10721205" cy="1200329"/>
          </a:xfrm>
          <a:prstGeom prst="rect">
            <a:avLst/>
          </a:prstGeom>
          <a:noFill/>
        </p:spPr>
        <p:txBody>
          <a:bodyPr wrap="none" lIns="91440" tIns="45720" rIns="91440" bIns="45720">
            <a:spAutoFit/>
          </a:bodyPr>
          <a:lstStyle/>
          <a:p>
            <a:pPr algn="ctr"/>
            <a:r>
              <a:rPr lang="en-US" sz="4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Elementary particles in the universe</a:t>
            </a:r>
          </a:p>
          <a:p>
            <a:pPr algn="ctr"/>
            <a:r>
              <a:rPr 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Elementary particles = protons, neutrons, and electrons</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TextBox 2"/>
          <p:cNvSpPr txBox="1"/>
          <p:nvPr/>
        </p:nvSpPr>
        <p:spPr>
          <a:xfrm>
            <a:off x="3497178" y="6181527"/>
            <a:ext cx="5829701" cy="369332"/>
          </a:xfrm>
          <a:prstGeom prst="rect">
            <a:avLst/>
          </a:prstGeom>
          <a:noFill/>
        </p:spPr>
        <p:txBody>
          <a:bodyPr wrap="square" rtlCol="0">
            <a:spAutoFit/>
          </a:bodyPr>
          <a:lstStyle/>
          <a:p>
            <a:r>
              <a:rPr lang="en-US" i="1" dirty="0" smtClean="0">
                <a:solidFill>
                  <a:schemeClr val="bg1"/>
                </a:solidFill>
                <a:latin typeface="Century Gothic" panose="020B0502020202020204" pitchFamily="34" charset="0"/>
              </a:rPr>
              <a:t>Signature in the Cell</a:t>
            </a:r>
            <a:r>
              <a:rPr lang="en-US" dirty="0" smtClean="0">
                <a:solidFill>
                  <a:schemeClr val="bg1"/>
                </a:solidFill>
                <a:latin typeface="Century Gothic" panose="020B0502020202020204" pitchFamily="34" charset="0"/>
              </a:rPr>
              <a:t>, Stephen C. Meyer, page 212</a:t>
            </a:r>
            <a:endParaRPr lang="en-US" dirty="0">
              <a:solidFill>
                <a:schemeClr val="bg1"/>
              </a:solidFill>
              <a:latin typeface="Century Gothic" panose="020B0502020202020204" pitchFamily="34" charset="0"/>
            </a:endParaRPr>
          </a:p>
        </p:txBody>
      </p:sp>
      <p:sp>
        <p:nvSpPr>
          <p:cNvPr id="8" name="Title 1"/>
          <p:cNvSpPr txBox="1">
            <a:spLocks/>
          </p:cNvSpPr>
          <p:nvPr/>
        </p:nvSpPr>
        <p:spPr>
          <a:xfrm>
            <a:off x="609600" y="517976"/>
            <a:ext cx="10972800" cy="1112202"/>
          </a:xfrm>
          <a:prstGeom prst="rect">
            <a:avLst/>
          </a:prstGeom>
        </p:spPr>
        <p:txBody>
          <a:bodyPr>
            <a:normAutofit/>
          </a:bodyPr>
          <a:lstStyle>
            <a:lvl1pPr algn="ctr" defTabSz="914400" rtl="0" eaLnBrk="1" latinLnBrk="0" hangingPunct="1">
              <a:spcBef>
                <a:spcPct val="0"/>
              </a:spcBef>
              <a:buNone/>
              <a:defRPr sz="4400" kern="1200">
                <a:solidFill>
                  <a:schemeClr val="accent4">
                    <a:lumMod val="60000"/>
                    <a:lumOff val="40000"/>
                  </a:schemeClr>
                </a:solidFill>
                <a:latin typeface="Century Gothic" panose="020B0502020202020204" pitchFamily="34" charset="0"/>
                <a:ea typeface="+mj-ea"/>
                <a:cs typeface="+mj-cs"/>
              </a:defRPr>
            </a:lvl1pPr>
          </a:lstStyle>
          <a:p>
            <a:r>
              <a:rPr lang="en-US" dirty="0" smtClean="0">
                <a:solidFill>
                  <a:schemeClr val="bg1"/>
                </a:solidFill>
              </a:rPr>
              <a:t>Events in the History of the Universe</a:t>
            </a:r>
            <a:endParaRPr lang="en-US" dirty="0">
              <a:solidFill>
                <a:schemeClr val="bg1"/>
              </a:solidFill>
            </a:endParaRPr>
          </a:p>
        </p:txBody>
      </p:sp>
    </p:spTree>
    <p:extLst>
      <p:ext uri="{BB962C8B-B14F-4D97-AF65-F5344CB8AC3E}">
        <p14:creationId xmlns:p14="http://schemas.microsoft.com/office/powerpoint/2010/main" val="19918867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3497" y="2768553"/>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TextBox 4"/>
          <p:cNvSpPr txBox="1"/>
          <p:nvPr/>
        </p:nvSpPr>
        <p:spPr>
          <a:xfrm>
            <a:off x="1828243" y="2683277"/>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80</a:t>
            </a:r>
            <a:endParaRPr lang="en-US" sz="3600" dirty="0">
              <a:solidFill>
                <a:schemeClr val="bg1"/>
              </a:solidFill>
              <a:latin typeface="Century Gothic" panose="020B0502020202020204" pitchFamily="34" charset="0"/>
            </a:endParaRPr>
          </a:p>
        </p:txBody>
      </p:sp>
      <p:sp>
        <p:nvSpPr>
          <p:cNvPr id="6" name="Rectangle 5"/>
          <p:cNvSpPr/>
          <p:nvPr/>
        </p:nvSpPr>
        <p:spPr>
          <a:xfrm>
            <a:off x="1478401" y="4382707"/>
            <a:ext cx="923522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Interacting with each other</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7" name="Multiply 6"/>
          <p:cNvSpPr/>
          <p:nvPr/>
        </p:nvSpPr>
        <p:spPr>
          <a:xfrm>
            <a:off x="3172177" y="2962364"/>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Rectangle 7"/>
          <p:cNvSpPr/>
          <p:nvPr/>
        </p:nvSpPr>
        <p:spPr>
          <a:xfrm>
            <a:off x="4754351" y="2781807"/>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TextBox 8"/>
          <p:cNvSpPr txBox="1"/>
          <p:nvPr/>
        </p:nvSpPr>
        <p:spPr>
          <a:xfrm>
            <a:off x="5499094" y="2696531"/>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43</a:t>
            </a:r>
            <a:endParaRPr lang="en-US" sz="3600" dirty="0">
              <a:solidFill>
                <a:schemeClr val="bg1"/>
              </a:solidFill>
              <a:latin typeface="Century Gothic" panose="020B0502020202020204" pitchFamily="34" charset="0"/>
            </a:endParaRPr>
          </a:p>
        </p:txBody>
      </p:sp>
      <p:sp>
        <p:nvSpPr>
          <p:cNvPr id="10" name="Title 1"/>
          <p:cNvSpPr txBox="1">
            <a:spLocks/>
          </p:cNvSpPr>
          <p:nvPr/>
        </p:nvSpPr>
        <p:spPr>
          <a:xfrm>
            <a:off x="609600" y="517976"/>
            <a:ext cx="10972800" cy="1112202"/>
          </a:xfrm>
          <a:prstGeom prst="rect">
            <a:avLst/>
          </a:prstGeom>
        </p:spPr>
        <p:txBody>
          <a:bodyPr>
            <a:normAutofit/>
          </a:bodyPr>
          <a:lstStyle>
            <a:lvl1pPr algn="ctr" defTabSz="914400" rtl="0" eaLnBrk="1" latinLnBrk="0" hangingPunct="1">
              <a:spcBef>
                <a:spcPct val="0"/>
              </a:spcBef>
              <a:buNone/>
              <a:defRPr sz="4400" kern="1200">
                <a:solidFill>
                  <a:schemeClr val="accent4">
                    <a:lumMod val="60000"/>
                    <a:lumOff val="40000"/>
                  </a:schemeClr>
                </a:solidFill>
                <a:latin typeface="Century Gothic" panose="020B0502020202020204" pitchFamily="34" charset="0"/>
                <a:ea typeface="+mj-ea"/>
                <a:cs typeface="+mj-cs"/>
              </a:defRPr>
            </a:lvl1pPr>
          </a:lstStyle>
          <a:p>
            <a:r>
              <a:rPr lang="en-US" dirty="0" smtClean="0">
                <a:solidFill>
                  <a:schemeClr val="bg1"/>
                </a:solidFill>
              </a:rPr>
              <a:t>Events in the History of the Universe</a:t>
            </a:r>
            <a:endParaRPr lang="en-US" dirty="0">
              <a:solidFill>
                <a:schemeClr val="bg1"/>
              </a:solidFill>
            </a:endParaRPr>
          </a:p>
        </p:txBody>
      </p:sp>
    </p:spTree>
    <p:extLst>
      <p:ext uri="{BB962C8B-B14F-4D97-AF65-F5344CB8AC3E}">
        <p14:creationId xmlns:p14="http://schemas.microsoft.com/office/powerpoint/2010/main" val="1154215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3497" y="2768553"/>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TextBox 4"/>
          <p:cNvSpPr txBox="1"/>
          <p:nvPr/>
        </p:nvSpPr>
        <p:spPr>
          <a:xfrm>
            <a:off x="1828243" y="2683277"/>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80</a:t>
            </a:r>
            <a:endParaRPr lang="en-US" sz="3600" dirty="0">
              <a:solidFill>
                <a:schemeClr val="bg1"/>
              </a:solidFill>
              <a:latin typeface="Century Gothic" panose="020B0502020202020204" pitchFamily="34" charset="0"/>
            </a:endParaRPr>
          </a:p>
        </p:txBody>
      </p:sp>
      <p:sp>
        <p:nvSpPr>
          <p:cNvPr id="6" name="Rectangle 5"/>
          <p:cNvSpPr/>
          <p:nvPr/>
        </p:nvSpPr>
        <p:spPr>
          <a:xfrm>
            <a:off x="1415888" y="4382707"/>
            <a:ext cx="9360255" cy="1538883"/>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Since the beginning of time</a:t>
            </a:r>
          </a:p>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 seconds)</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7" name="Multiply 6"/>
          <p:cNvSpPr/>
          <p:nvPr/>
        </p:nvSpPr>
        <p:spPr>
          <a:xfrm>
            <a:off x="3172177" y="2962364"/>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Rectangle 7"/>
          <p:cNvSpPr/>
          <p:nvPr/>
        </p:nvSpPr>
        <p:spPr>
          <a:xfrm>
            <a:off x="4754351" y="2781807"/>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TextBox 8"/>
          <p:cNvSpPr txBox="1"/>
          <p:nvPr/>
        </p:nvSpPr>
        <p:spPr>
          <a:xfrm>
            <a:off x="5499094" y="2696531"/>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43</a:t>
            </a:r>
            <a:endParaRPr lang="en-US" sz="3600" dirty="0">
              <a:solidFill>
                <a:schemeClr val="bg1"/>
              </a:solidFill>
              <a:latin typeface="Century Gothic" panose="020B0502020202020204" pitchFamily="34" charset="0"/>
            </a:endParaRPr>
          </a:p>
        </p:txBody>
      </p:sp>
      <p:sp>
        <p:nvSpPr>
          <p:cNvPr id="10" name="Rectangle 9"/>
          <p:cNvSpPr/>
          <p:nvPr/>
        </p:nvSpPr>
        <p:spPr>
          <a:xfrm>
            <a:off x="7729463" y="2795061"/>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1" name="TextBox 10"/>
          <p:cNvSpPr txBox="1"/>
          <p:nvPr/>
        </p:nvSpPr>
        <p:spPr>
          <a:xfrm>
            <a:off x="8494087" y="2689907"/>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16</a:t>
            </a:r>
            <a:endParaRPr lang="en-US" sz="3600" dirty="0">
              <a:solidFill>
                <a:schemeClr val="bg1"/>
              </a:solidFill>
              <a:latin typeface="Century Gothic" panose="020B0502020202020204" pitchFamily="34" charset="0"/>
            </a:endParaRPr>
          </a:p>
        </p:txBody>
      </p:sp>
      <p:sp>
        <p:nvSpPr>
          <p:cNvPr id="12" name="Multiply 11"/>
          <p:cNvSpPr/>
          <p:nvPr/>
        </p:nvSpPr>
        <p:spPr>
          <a:xfrm>
            <a:off x="6562533" y="2955740"/>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itle 1"/>
          <p:cNvSpPr txBox="1">
            <a:spLocks/>
          </p:cNvSpPr>
          <p:nvPr/>
        </p:nvSpPr>
        <p:spPr>
          <a:xfrm>
            <a:off x="609600" y="517976"/>
            <a:ext cx="10972800" cy="1112202"/>
          </a:xfrm>
          <a:prstGeom prst="rect">
            <a:avLst/>
          </a:prstGeom>
        </p:spPr>
        <p:txBody>
          <a:bodyPr>
            <a:normAutofit/>
          </a:bodyPr>
          <a:lstStyle>
            <a:lvl1pPr algn="ctr" defTabSz="914400" rtl="0" eaLnBrk="1" latinLnBrk="0" hangingPunct="1">
              <a:spcBef>
                <a:spcPct val="0"/>
              </a:spcBef>
              <a:buNone/>
              <a:defRPr sz="4400" kern="1200">
                <a:solidFill>
                  <a:schemeClr val="accent4">
                    <a:lumMod val="60000"/>
                    <a:lumOff val="40000"/>
                  </a:schemeClr>
                </a:solidFill>
                <a:latin typeface="Century Gothic" panose="020B0502020202020204" pitchFamily="34" charset="0"/>
                <a:ea typeface="+mj-ea"/>
                <a:cs typeface="+mj-cs"/>
              </a:defRPr>
            </a:lvl1pPr>
          </a:lstStyle>
          <a:p>
            <a:r>
              <a:rPr lang="en-US" dirty="0" smtClean="0">
                <a:solidFill>
                  <a:schemeClr val="bg1"/>
                </a:solidFill>
              </a:rPr>
              <a:t>Events in the History of the Universe</a:t>
            </a:r>
            <a:endParaRPr lang="en-US" dirty="0">
              <a:solidFill>
                <a:schemeClr val="bg1"/>
              </a:solidFill>
            </a:endParaRPr>
          </a:p>
        </p:txBody>
      </p:sp>
    </p:spTree>
    <p:extLst>
      <p:ext uri="{BB962C8B-B14F-4D97-AF65-F5344CB8AC3E}">
        <p14:creationId xmlns:p14="http://schemas.microsoft.com/office/powerpoint/2010/main" val="6424388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3497" y="2768553"/>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TextBox 4"/>
          <p:cNvSpPr txBox="1"/>
          <p:nvPr/>
        </p:nvSpPr>
        <p:spPr>
          <a:xfrm>
            <a:off x="1828243" y="2683277"/>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80</a:t>
            </a:r>
            <a:endParaRPr lang="en-US" sz="3600" dirty="0">
              <a:solidFill>
                <a:schemeClr val="bg1"/>
              </a:solidFill>
              <a:latin typeface="Century Gothic" panose="020B0502020202020204" pitchFamily="34" charset="0"/>
            </a:endParaRPr>
          </a:p>
        </p:txBody>
      </p:sp>
      <p:sp>
        <p:nvSpPr>
          <p:cNvPr id="7" name="Multiply 6"/>
          <p:cNvSpPr/>
          <p:nvPr/>
        </p:nvSpPr>
        <p:spPr>
          <a:xfrm>
            <a:off x="3172177" y="2962364"/>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Rectangle 7"/>
          <p:cNvSpPr/>
          <p:nvPr/>
        </p:nvSpPr>
        <p:spPr>
          <a:xfrm>
            <a:off x="4754351" y="2781807"/>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TextBox 8"/>
          <p:cNvSpPr txBox="1"/>
          <p:nvPr/>
        </p:nvSpPr>
        <p:spPr>
          <a:xfrm>
            <a:off x="5499094" y="2696531"/>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43</a:t>
            </a:r>
            <a:endParaRPr lang="en-US" sz="3600" dirty="0">
              <a:solidFill>
                <a:schemeClr val="bg1"/>
              </a:solidFill>
              <a:latin typeface="Century Gothic" panose="020B0502020202020204" pitchFamily="34" charset="0"/>
            </a:endParaRPr>
          </a:p>
        </p:txBody>
      </p:sp>
      <p:sp>
        <p:nvSpPr>
          <p:cNvPr id="12" name="Rectangle 11"/>
          <p:cNvSpPr/>
          <p:nvPr/>
        </p:nvSpPr>
        <p:spPr>
          <a:xfrm>
            <a:off x="7729463" y="2795061"/>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3" name="Multiply 12"/>
          <p:cNvSpPr/>
          <p:nvPr/>
        </p:nvSpPr>
        <p:spPr>
          <a:xfrm>
            <a:off x="6562533" y="2955740"/>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extBox 13"/>
          <p:cNvSpPr txBox="1"/>
          <p:nvPr/>
        </p:nvSpPr>
        <p:spPr>
          <a:xfrm>
            <a:off x="8494087" y="2689907"/>
            <a:ext cx="934278"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16</a:t>
            </a:r>
            <a:endParaRPr lang="en-US" sz="3600" dirty="0">
              <a:solidFill>
                <a:schemeClr val="bg1"/>
              </a:solidFill>
              <a:latin typeface="Century Gothic" panose="020B0502020202020204" pitchFamily="34" charset="0"/>
            </a:endParaRPr>
          </a:p>
        </p:txBody>
      </p:sp>
      <p:sp>
        <p:nvSpPr>
          <p:cNvPr id="3" name="Equal 2"/>
          <p:cNvSpPr/>
          <p:nvPr/>
        </p:nvSpPr>
        <p:spPr>
          <a:xfrm>
            <a:off x="9428365" y="3021999"/>
            <a:ext cx="727755" cy="588214"/>
          </a:xfrm>
          <a:prstGeom prst="mathEqual">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15" name="Rectangle 14"/>
          <p:cNvSpPr/>
          <p:nvPr/>
        </p:nvSpPr>
        <p:spPr>
          <a:xfrm>
            <a:off x="4171388" y="4874334"/>
            <a:ext cx="572593"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6" name="Multiply 15"/>
          <p:cNvSpPr/>
          <p:nvPr/>
        </p:nvSpPr>
        <p:spPr>
          <a:xfrm>
            <a:off x="4990477" y="5048267"/>
            <a:ext cx="596441" cy="575463"/>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Rectangle 16"/>
          <p:cNvSpPr/>
          <p:nvPr/>
        </p:nvSpPr>
        <p:spPr>
          <a:xfrm>
            <a:off x="5814980" y="4874333"/>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8" name="TextBox 17"/>
          <p:cNvSpPr txBox="1"/>
          <p:nvPr/>
        </p:nvSpPr>
        <p:spPr>
          <a:xfrm>
            <a:off x="6691834" y="4746139"/>
            <a:ext cx="1154663" cy="646331"/>
          </a:xfrm>
          <a:prstGeom prst="rect">
            <a:avLst/>
          </a:prstGeom>
          <a:noFill/>
        </p:spPr>
        <p:txBody>
          <a:bodyPr wrap="square" rtlCol="0">
            <a:spAutoFit/>
          </a:bodyPr>
          <a:lstStyle/>
          <a:p>
            <a:r>
              <a:rPr lang="en-US" sz="3600" dirty="0" smtClean="0">
                <a:solidFill>
                  <a:srgbClr val="FFFF00"/>
                </a:solidFill>
                <a:latin typeface="Century Gothic" panose="020B0502020202020204" pitchFamily="34" charset="0"/>
              </a:rPr>
              <a:t>139</a:t>
            </a:r>
            <a:endParaRPr lang="en-US" sz="3600" dirty="0">
              <a:solidFill>
                <a:srgbClr val="FFFF00"/>
              </a:solidFill>
              <a:latin typeface="Century Gothic" panose="020B0502020202020204" pitchFamily="34" charset="0"/>
            </a:endParaRPr>
          </a:p>
        </p:txBody>
      </p:sp>
      <p:sp>
        <p:nvSpPr>
          <p:cNvPr id="19" name="Title 1"/>
          <p:cNvSpPr txBox="1">
            <a:spLocks/>
          </p:cNvSpPr>
          <p:nvPr/>
        </p:nvSpPr>
        <p:spPr>
          <a:xfrm>
            <a:off x="609600" y="517976"/>
            <a:ext cx="10972800" cy="1112202"/>
          </a:xfrm>
          <a:prstGeom prst="rect">
            <a:avLst/>
          </a:prstGeom>
        </p:spPr>
        <p:txBody>
          <a:bodyPr>
            <a:normAutofit/>
          </a:bodyPr>
          <a:lstStyle>
            <a:lvl1pPr algn="ctr" defTabSz="914400" rtl="0" eaLnBrk="1" latinLnBrk="0" hangingPunct="1">
              <a:spcBef>
                <a:spcPct val="0"/>
              </a:spcBef>
              <a:buNone/>
              <a:defRPr sz="4400" kern="1200">
                <a:solidFill>
                  <a:schemeClr val="accent4">
                    <a:lumMod val="60000"/>
                    <a:lumOff val="40000"/>
                  </a:schemeClr>
                </a:solidFill>
                <a:latin typeface="Century Gothic" panose="020B0502020202020204" pitchFamily="34" charset="0"/>
                <a:ea typeface="+mj-ea"/>
                <a:cs typeface="+mj-cs"/>
              </a:defRPr>
            </a:lvl1pPr>
          </a:lstStyle>
          <a:p>
            <a:r>
              <a:rPr lang="en-US" dirty="0" smtClean="0">
                <a:solidFill>
                  <a:schemeClr val="bg1"/>
                </a:solidFill>
              </a:rPr>
              <a:t>Events in the History of the Universe</a:t>
            </a:r>
            <a:endParaRPr lang="en-US" dirty="0">
              <a:solidFill>
                <a:schemeClr val="bg1"/>
              </a:solidFill>
            </a:endParaRPr>
          </a:p>
        </p:txBody>
      </p:sp>
    </p:spTree>
    <p:extLst>
      <p:ext uri="{BB962C8B-B14F-4D97-AF65-F5344CB8AC3E}">
        <p14:creationId xmlns:p14="http://schemas.microsoft.com/office/powerpoint/2010/main" val="1692653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Comparing Probabilities</a:t>
            </a:r>
            <a:endParaRPr lang="en-US" dirty="0">
              <a:solidFill>
                <a:schemeClr val="bg1"/>
              </a:solidFill>
            </a:endParaRPr>
          </a:p>
        </p:txBody>
      </p:sp>
      <p:sp>
        <p:nvSpPr>
          <p:cNvPr id="3" name="Content Placeholder 2"/>
          <p:cNvSpPr>
            <a:spLocks noGrp="1"/>
          </p:cNvSpPr>
          <p:nvPr>
            <p:ph idx="1"/>
          </p:nvPr>
        </p:nvSpPr>
        <p:spPr>
          <a:xfrm>
            <a:off x="609600" y="1600201"/>
            <a:ext cx="7794171" cy="4525963"/>
          </a:xfrm>
        </p:spPr>
        <p:txBody>
          <a:bodyPr>
            <a:normAutofit/>
          </a:bodyPr>
          <a:lstStyle/>
          <a:p>
            <a:pPr marL="457200" lvl="1" indent="0">
              <a:buNone/>
            </a:pPr>
            <a:endParaRPr lang="en-US" dirty="0"/>
          </a:p>
          <a:p>
            <a:pPr marL="457200" lvl="1"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14462" flipV="1">
            <a:off x="8257789" y="974907"/>
            <a:ext cx="4221706" cy="5628941"/>
          </a:xfrm>
          <a:prstGeom prst="rect">
            <a:avLst/>
          </a:prstGeom>
        </p:spPr>
      </p:pic>
      <p:sp>
        <p:nvSpPr>
          <p:cNvPr id="5" name="TextBox 4"/>
          <p:cNvSpPr txBox="1"/>
          <p:nvPr/>
        </p:nvSpPr>
        <p:spPr>
          <a:xfrm rot="20241623">
            <a:off x="10537371" y="1535965"/>
            <a:ext cx="1509486" cy="2062103"/>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150   amino acids long</a:t>
            </a:r>
            <a:endParaRPr lang="en-US" sz="3200" dirty="0">
              <a:solidFill>
                <a:schemeClr val="bg1"/>
              </a:solidFill>
              <a:latin typeface="Century Gothic" panose="020B0502020202020204" pitchFamily="34" charset="0"/>
            </a:endParaRPr>
          </a:p>
        </p:txBody>
      </p:sp>
      <p:sp>
        <p:nvSpPr>
          <p:cNvPr id="16" name="Rectangle 15"/>
          <p:cNvSpPr/>
          <p:nvPr/>
        </p:nvSpPr>
        <p:spPr>
          <a:xfrm>
            <a:off x="768831" y="2567016"/>
            <a:ext cx="3560590" cy="1323439"/>
          </a:xfrm>
          <a:prstGeom prst="rect">
            <a:avLst/>
          </a:prstGeom>
          <a:noFill/>
        </p:spPr>
        <p:txBody>
          <a:bodyPr wrap="none" lIns="91440" tIns="45720" rIns="91440" bIns="45720">
            <a:spAutoFit/>
          </a:bodyPr>
          <a:lstStyle/>
          <a:p>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Total universe</a:t>
            </a:r>
          </a:p>
          <a:p>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e</a:t>
            </a:r>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vents  =</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8" name="Rectangle 17"/>
          <p:cNvSpPr/>
          <p:nvPr/>
        </p:nvSpPr>
        <p:spPr>
          <a:xfrm>
            <a:off x="798894" y="4342739"/>
            <a:ext cx="3304110" cy="1323439"/>
          </a:xfrm>
          <a:prstGeom prst="rect">
            <a:avLst/>
          </a:prstGeom>
          <a:noFill/>
        </p:spPr>
        <p:txBody>
          <a:bodyPr wrap="none" lIns="91440" tIns="45720" rIns="91440" bIns="45720">
            <a:spAutoFit/>
          </a:bodyPr>
          <a:lstStyle/>
          <a:p>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Protein</a:t>
            </a:r>
          </a:p>
          <a:p>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p</a:t>
            </a:r>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robability =</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0" name="TextBox 9"/>
          <p:cNvSpPr txBox="1"/>
          <p:nvPr/>
        </p:nvSpPr>
        <p:spPr>
          <a:xfrm>
            <a:off x="8131476" y="4604348"/>
            <a:ext cx="1021415" cy="646331"/>
          </a:xfrm>
          <a:prstGeom prst="rect">
            <a:avLst/>
          </a:prstGeom>
          <a:noFill/>
        </p:spPr>
        <p:txBody>
          <a:bodyPr wrap="square" rtlCol="0">
            <a:spAutoFit/>
          </a:bodyPr>
          <a:lstStyle/>
          <a:p>
            <a:r>
              <a:rPr lang="en-US" sz="3600" dirty="0" smtClean="0">
                <a:solidFill>
                  <a:srgbClr val="FFFF00"/>
                </a:solidFill>
                <a:latin typeface="Century Gothic" panose="020B0502020202020204" pitchFamily="34" charset="0"/>
              </a:rPr>
              <a:t>162</a:t>
            </a:r>
            <a:endParaRPr lang="en-US" sz="3600" dirty="0">
              <a:solidFill>
                <a:srgbClr val="FFFF00"/>
              </a:solidFill>
              <a:latin typeface="Century Gothic" panose="020B0502020202020204" pitchFamily="34" charset="0"/>
            </a:endParaRPr>
          </a:p>
        </p:txBody>
      </p:sp>
      <p:sp>
        <p:nvSpPr>
          <p:cNvPr id="11" name="TextBox 10"/>
          <p:cNvSpPr txBox="1"/>
          <p:nvPr/>
        </p:nvSpPr>
        <p:spPr>
          <a:xfrm>
            <a:off x="6962143" y="2854381"/>
            <a:ext cx="1217731" cy="646331"/>
          </a:xfrm>
          <a:prstGeom prst="rect">
            <a:avLst/>
          </a:prstGeom>
          <a:noFill/>
        </p:spPr>
        <p:txBody>
          <a:bodyPr wrap="square" rtlCol="0">
            <a:spAutoFit/>
          </a:bodyPr>
          <a:lstStyle/>
          <a:p>
            <a:r>
              <a:rPr lang="en-US" sz="3600" dirty="0" smtClean="0">
                <a:solidFill>
                  <a:srgbClr val="FFFF00"/>
                </a:solidFill>
                <a:latin typeface="Century Gothic" panose="020B0502020202020204" pitchFamily="34" charset="0"/>
              </a:rPr>
              <a:t>139</a:t>
            </a:r>
            <a:endParaRPr lang="en-US" sz="3600" dirty="0">
              <a:solidFill>
                <a:srgbClr val="FFFF00"/>
              </a:solidFill>
              <a:latin typeface="Century Gothic" panose="020B0502020202020204" pitchFamily="34" charset="0"/>
            </a:endParaRPr>
          </a:p>
        </p:txBody>
      </p:sp>
      <p:sp>
        <p:nvSpPr>
          <p:cNvPr id="6" name="TextBox 5"/>
          <p:cNvSpPr txBox="1"/>
          <p:nvPr/>
        </p:nvSpPr>
        <p:spPr>
          <a:xfrm>
            <a:off x="5195671" y="3144060"/>
            <a:ext cx="2375338" cy="830997"/>
          </a:xfrm>
          <a:prstGeom prst="rect">
            <a:avLst/>
          </a:prstGeom>
          <a:noFill/>
        </p:spPr>
        <p:txBody>
          <a:bodyPr wrap="square" rtlCol="0">
            <a:spAutoFit/>
          </a:bodyPr>
          <a:lstStyle/>
          <a:p>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 x </a:t>
            </a: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4800" dirty="0">
              <a:solidFill>
                <a:schemeClr val="bg1"/>
              </a:solidFill>
            </a:endParaRPr>
          </a:p>
        </p:txBody>
      </p:sp>
      <p:sp>
        <p:nvSpPr>
          <p:cNvPr id="7" name="TextBox 6"/>
          <p:cNvSpPr txBox="1"/>
          <p:nvPr/>
        </p:nvSpPr>
        <p:spPr>
          <a:xfrm>
            <a:off x="5180493" y="4835181"/>
            <a:ext cx="3150716" cy="830997"/>
          </a:xfrm>
          <a:prstGeom prst="rect">
            <a:avLst/>
          </a:prstGeom>
          <a:noFill/>
        </p:spPr>
        <p:txBody>
          <a:bodyPr wrap="square" rtlCol="0">
            <a:spAutoFit/>
          </a:bodyPr>
          <a:lstStyle/>
          <a:p>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a:t>
            </a: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 </a:t>
            </a: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 1 x 10</a:t>
            </a:r>
            <a:endParaRPr lang="en-US" sz="4800" dirty="0"/>
          </a:p>
        </p:txBody>
      </p:sp>
      <p:sp>
        <p:nvSpPr>
          <p:cNvPr id="8" name="Rounded Rectangle 7"/>
          <p:cNvSpPr/>
          <p:nvPr/>
        </p:nvSpPr>
        <p:spPr>
          <a:xfrm>
            <a:off x="6217920" y="2567016"/>
            <a:ext cx="1913556" cy="156302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97218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9" presetClass="path" presetSubtype="0" accel="50000" decel="50000" fill="hold" grpId="1" nodeType="clickEffect">
                                  <p:stCondLst>
                                    <p:cond delay="0"/>
                                  </p:stCondLst>
                                  <p:childTnLst>
                                    <p:animMotion origin="layout" path="M -1.45833E-6 -4.44444E-6 L 0.09714 0.2551 " pathEditMode="relative" rAng="0" ptsTypes="AA">
                                      <p:cBhvr>
                                        <p:cTn id="11" dur="2000" fill="hold"/>
                                        <p:tgtEl>
                                          <p:spTgt spid="8"/>
                                        </p:tgtEl>
                                        <p:attrNameLst>
                                          <p:attrName>ppt_x</p:attrName>
                                          <p:attrName>ppt_y</p:attrName>
                                        </p:attrNameLst>
                                      </p:cBhvr>
                                      <p:rCtr x="4857" y="12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How likely would this be?</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2800" dirty="0" smtClean="0">
                <a:solidFill>
                  <a:schemeClr val="bg1"/>
                </a:solidFill>
              </a:rPr>
              <a:t>Like a Boeing 747 being assembled by a tornado blowing through a junkyard</a:t>
            </a:r>
            <a:endParaRPr lang="en-US" sz="28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0845" y="3173587"/>
            <a:ext cx="4014357" cy="26762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800" y="3173587"/>
            <a:ext cx="4014355" cy="267623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1842" y="3173587"/>
            <a:ext cx="3568316" cy="2676237"/>
          </a:xfrm>
          <a:prstGeom prst="rect">
            <a:avLst/>
          </a:prstGeom>
        </p:spPr>
      </p:pic>
      <p:sp>
        <p:nvSpPr>
          <p:cNvPr id="7" name="Plus 6"/>
          <p:cNvSpPr/>
          <p:nvPr/>
        </p:nvSpPr>
        <p:spPr>
          <a:xfrm>
            <a:off x="3773257" y="3343296"/>
            <a:ext cx="946484" cy="1039771"/>
          </a:xfrm>
          <a:prstGeom prst="mathPlus">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8" name="Equal 7"/>
          <p:cNvSpPr/>
          <p:nvPr/>
        </p:nvSpPr>
        <p:spPr>
          <a:xfrm>
            <a:off x="7486386" y="3550360"/>
            <a:ext cx="918231" cy="625642"/>
          </a:xfrm>
          <a:prstGeom prst="mathEqua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754545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Conclusions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Even if the universe were made entirely of amino acids, it is unrealistic to expect a protein to form by chance.</a:t>
            </a:r>
          </a:p>
          <a:p>
            <a:r>
              <a:rPr lang="en-US" dirty="0" smtClean="0">
                <a:solidFill>
                  <a:schemeClr val="bg1"/>
                </a:solidFill>
              </a:rPr>
              <a:t>Living organisms require hundreds or thousands of proteins in order to live.</a:t>
            </a:r>
          </a:p>
          <a:p>
            <a:r>
              <a:rPr lang="en-US" dirty="0" smtClean="0">
                <a:solidFill>
                  <a:schemeClr val="bg1"/>
                </a:solidFill>
              </a:rPr>
              <a:t>Creation is the best explanation for the origin of living organisms.</a:t>
            </a:r>
          </a:p>
          <a:p>
            <a:endParaRPr lang="en-US" b="1" dirty="0"/>
          </a:p>
        </p:txBody>
      </p:sp>
    </p:spTree>
    <p:custDataLst>
      <p:tags r:id="rId1"/>
    </p:custDataLst>
    <p:extLst>
      <p:ext uri="{BB962C8B-B14F-4D97-AF65-F5344CB8AC3E}">
        <p14:creationId xmlns:p14="http://schemas.microsoft.com/office/powerpoint/2010/main" val="5628604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dirty="0"/>
              <a:t>Images may appear on more than one slide. Citation is given on the first slide where each image appears</a:t>
            </a:r>
            <a:r>
              <a:rPr lang="en-US" dirty="0" smtClean="0"/>
              <a:t>.</a:t>
            </a:r>
          </a:p>
          <a:p>
            <a:pPr algn="l"/>
            <a:r>
              <a:rPr lang="en-US" dirty="0"/>
              <a:t>[1] Slide design, Susan </a:t>
            </a:r>
            <a:r>
              <a:rPr lang="en-US" dirty="0" smtClean="0"/>
              <a:t>Landon</a:t>
            </a:r>
          </a:p>
          <a:p>
            <a:pPr algn="l"/>
            <a:r>
              <a:rPr lang="en-US" dirty="0"/>
              <a:t>[5] Dice 16134810, </a:t>
            </a:r>
            <a:r>
              <a:rPr lang="en-US" dirty="0" err="1"/>
              <a:t>JuSun</a:t>
            </a:r>
            <a:r>
              <a:rPr lang="en-US" dirty="0" smtClean="0"/>
              <a:t>,</a:t>
            </a:r>
            <a:r>
              <a:rPr lang="en-US" dirty="0"/>
              <a:t> Getty Images (US), Inc. Subscription Agreement</a:t>
            </a:r>
            <a:endParaRPr lang="en-US" dirty="0">
              <a:ea typeface="Calibri" panose="020F0502020204030204" pitchFamily="34" charset="0"/>
            </a:endParaRPr>
          </a:p>
          <a:p>
            <a:pPr algn="l"/>
            <a:r>
              <a:rPr lang="en-US" dirty="0" smtClean="0"/>
              <a:t>[</a:t>
            </a:r>
            <a:r>
              <a:rPr lang="en-US" dirty="0"/>
              <a:t>6] Spinner 9277784, quisp65</a:t>
            </a:r>
            <a:r>
              <a:rPr lang="en-US" dirty="0" smtClean="0"/>
              <a:t>,</a:t>
            </a:r>
            <a:r>
              <a:rPr lang="en-US" dirty="0"/>
              <a:t> Getty Images (US), Inc. Subscription </a:t>
            </a:r>
            <a:r>
              <a:rPr lang="en-US" dirty="0" smtClean="0"/>
              <a:t>Agreement</a:t>
            </a:r>
          </a:p>
          <a:p>
            <a:pPr algn="l"/>
            <a:r>
              <a:rPr lang="en-US" dirty="0"/>
              <a:t>[7] Marbles 5339131, </a:t>
            </a:r>
            <a:r>
              <a:rPr lang="en-US" dirty="0" err="1"/>
              <a:t>sweetym</a:t>
            </a:r>
            <a:r>
              <a:rPr lang="en-US" dirty="0" smtClean="0"/>
              <a:t>,</a:t>
            </a:r>
            <a:r>
              <a:rPr lang="en-US" dirty="0"/>
              <a:t> Getty Images (US), Inc. Subscription Agreement</a:t>
            </a:r>
            <a:endParaRPr lang="en-US" dirty="0">
              <a:ea typeface="Calibri" panose="020F0502020204030204" pitchFamily="34" charset="0"/>
            </a:endParaRPr>
          </a:p>
          <a:p>
            <a:pPr algn="l"/>
            <a:r>
              <a:rPr lang="en-US" dirty="0" smtClean="0"/>
              <a:t>[</a:t>
            </a:r>
            <a:r>
              <a:rPr lang="en-US" dirty="0"/>
              <a:t>17] Combination </a:t>
            </a:r>
            <a:r>
              <a:rPr lang="en-US" dirty="0" smtClean="0"/>
              <a:t>lock 2840126</a:t>
            </a:r>
            <a:r>
              <a:rPr lang="en-US" dirty="0"/>
              <a:t>, </a:t>
            </a:r>
            <a:r>
              <a:rPr lang="en-US" dirty="0" err="1"/>
              <a:t>mipan</a:t>
            </a:r>
            <a:r>
              <a:rPr lang="en-US" dirty="0" smtClean="0"/>
              <a:t>,</a:t>
            </a:r>
            <a:r>
              <a:rPr lang="en-US" dirty="0"/>
              <a:t> Getty Images (US), Inc. Subscription Agreement</a:t>
            </a:r>
            <a:endParaRPr lang="en-US" dirty="0">
              <a:ea typeface="Calibri" panose="020F0502020204030204" pitchFamily="34" charset="0"/>
            </a:endParaRPr>
          </a:p>
          <a:p>
            <a:pPr algn="l"/>
            <a:r>
              <a:rPr lang="en-US" dirty="0"/>
              <a:t>[20b] </a:t>
            </a:r>
            <a:r>
              <a:rPr lang="en-US" dirty="0" smtClean="0"/>
              <a:t>Combination lock </a:t>
            </a:r>
            <a:r>
              <a:rPr lang="en-US" dirty="0"/>
              <a:t>6498864, </a:t>
            </a:r>
            <a:r>
              <a:rPr lang="en-US" dirty="0" err="1"/>
              <a:t>marekuliasz</a:t>
            </a:r>
            <a:r>
              <a:rPr lang="en-US" dirty="0" smtClean="0"/>
              <a:t>,</a:t>
            </a:r>
            <a:r>
              <a:rPr lang="en-US" dirty="0"/>
              <a:t> Getty Images (US), Inc. Subscription Agreement</a:t>
            </a:r>
            <a:endParaRPr lang="en-US" dirty="0">
              <a:ea typeface="Calibri" panose="020F0502020204030204" pitchFamily="34" charset="0"/>
            </a:endParaRPr>
          </a:p>
          <a:p>
            <a:pPr algn="l"/>
            <a:r>
              <a:rPr lang="en-US" dirty="0" smtClean="0"/>
              <a:t>[23b] Snap and Lock blocks, Carol Raney</a:t>
            </a:r>
          </a:p>
          <a:p>
            <a:pPr algn="l"/>
            <a:r>
              <a:rPr lang="en-US" dirty="0" smtClean="0"/>
              <a:t>[</a:t>
            </a:r>
            <a:r>
              <a:rPr lang="en-US" dirty="0"/>
              <a:t>30b] Insulin 9717900, </a:t>
            </a:r>
            <a:r>
              <a:rPr lang="en-US" dirty="0" err="1"/>
              <a:t>theasis</a:t>
            </a:r>
            <a:r>
              <a:rPr lang="en-US" dirty="0" smtClean="0"/>
              <a:t>,</a:t>
            </a:r>
            <a:r>
              <a:rPr lang="en-US" dirty="0"/>
              <a:t> Getty Images (US), Inc. Subscription Agreement</a:t>
            </a:r>
            <a:endParaRPr lang="en-US" dirty="0">
              <a:ea typeface="Calibri" panose="020F0502020204030204" pitchFamily="34" charset="0"/>
            </a:endParaRPr>
          </a:p>
          <a:p>
            <a:pPr algn="l"/>
            <a:r>
              <a:rPr lang="en-US" dirty="0" smtClean="0"/>
              <a:t>[61a] </a:t>
            </a:r>
            <a:r>
              <a:rPr lang="en-US" dirty="0"/>
              <a:t>Tornado </a:t>
            </a:r>
            <a:r>
              <a:rPr lang="en-US" dirty="0" smtClean="0"/>
              <a:t>32349874, </a:t>
            </a:r>
            <a:r>
              <a:rPr lang="en-US" dirty="0" err="1" smtClean="0"/>
              <a:t>fergregory</a:t>
            </a:r>
            <a:r>
              <a:rPr lang="en-US" dirty="0" smtClean="0"/>
              <a:t>,</a:t>
            </a:r>
            <a:r>
              <a:rPr lang="en-US" dirty="0"/>
              <a:t> Getty Images (US), Inc. Subscription </a:t>
            </a:r>
            <a:r>
              <a:rPr lang="en-US" dirty="0" smtClean="0"/>
              <a:t>Agreement</a:t>
            </a:r>
            <a:endParaRPr lang="en-US" dirty="0"/>
          </a:p>
          <a:p>
            <a:pPr algn="l"/>
            <a:r>
              <a:rPr lang="en-US" dirty="0" smtClean="0"/>
              <a:t>[61b] </a:t>
            </a:r>
            <a:r>
              <a:rPr lang="en-US" dirty="0"/>
              <a:t>Junk yard </a:t>
            </a:r>
            <a:r>
              <a:rPr lang="en-US" dirty="0" smtClean="0"/>
              <a:t>7515063, </a:t>
            </a:r>
            <a:r>
              <a:rPr lang="en-US" dirty="0" err="1" smtClean="0"/>
              <a:t>vm</a:t>
            </a:r>
            <a:r>
              <a:rPr lang="en-US" dirty="0" smtClean="0"/>
              <a:t>,</a:t>
            </a:r>
            <a:r>
              <a:rPr lang="en-US" dirty="0"/>
              <a:t> Getty Images (US), Inc. Subscription </a:t>
            </a:r>
            <a:r>
              <a:rPr lang="en-US" dirty="0" smtClean="0"/>
              <a:t>Agreement</a:t>
            </a:r>
          </a:p>
          <a:p>
            <a:pPr algn="l"/>
            <a:r>
              <a:rPr lang="en-US" dirty="0" smtClean="0"/>
              <a:t>[61c] </a:t>
            </a:r>
            <a:r>
              <a:rPr lang="en-US" dirty="0"/>
              <a:t>Boeing 747 </a:t>
            </a:r>
            <a:r>
              <a:rPr lang="en-US" dirty="0" smtClean="0"/>
              <a:t>4941515, </a:t>
            </a:r>
            <a:r>
              <a:rPr lang="en-US" dirty="0"/>
              <a:t>Daniel </a:t>
            </a:r>
            <a:r>
              <a:rPr lang="en-US" dirty="0" smtClean="0"/>
              <a:t>Barnes,</a:t>
            </a:r>
            <a:r>
              <a:rPr lang="en-US" dirty="0"/>
              <a:t> Getty Images (US), Inc. Subscription </a:t>
            </a:r>
            <a:r>
              <a:rPr lang="en-US" dirty="0" smtClean="0"/>
              <a:t>Agreement</a:t>
            </a:r>
            <a:endParaRPr lang="en-US" dirty="0"/>
          </a:p>
          <a:p>
            <a:pPr algn="l"/>
            <a:endParaRPr lang="en-US" dirty="0"/>
          </a:p>
          <a:p>
            <a:pPr algn="l"/>
            <a:endParaRPr lang="en-US" dirty="0">
              <a:ea typeface="Calibri" panose="020F0502020204030204" pitchFamily="34" charset="0"/>
            </a:endParaRPr>
          </a:p>
          <a:p>
            <a:pPr algn="l"/>
            <a:endParaRPr lang="en-US" dirty="0" smtClean="0"/>
          </a:p>
        </p:txBody>
      </p:sp>
      <p:sp>
        <p:nvSpPr>
          <p:cNvPr id="3" name="Rectangle 2"/>
          <p:cNvSpPr/>
          <p:nvPr/>
        </p:nvSpPr>
        <p:spPr>
          <a:xfrm>
            <a:off x="5634849" y="599653"/>
            <a:ext cx="1225720" cy="400110"/>
          </a:xfrm>
          <a:prstGeom prst="rect">
            <a:avLst/>
          </a:prstGeom>
        </p:spPr>
        <p:txBody>
          <a:bodyPr wrap="none">
            <a:spAutoFit/>
          </a:bodyPr>
          <a:lstStyle/>
          <a:p>
            <a:r>
              <a:rPr lang="en-US" sz="2000" dirty="0" smtClean="0">
                <a:solidFill>
                  <a:srgbClr val="FFFFFF"/>
                </a:solidFill>
              </a:rPr>
              <a:t>Images </a:t>
            </a:r>
            <a:r>
              <a:rPr lang="en-US" sz="2000" dirty="0">
                <a:solidFill>
                  <a:srgbClr val="FFFFFF"/>
                </a:solidFill>
              </a:rPr>
              <a:t>By</a:t>
            </a:r>
          </a:p>
        </p:txBody>
      </p:sp>
    </p:spTree>
    <p:extLst>
      <p:ext uri="{BB962C8B-B14F-4D97-AF65-F5344CB8AC3E}">
        <p14:creationId xmlns:p14="http://schemas.microsoft.com/office/powerpoint/2010/main" val="32488287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r>
              <a:rPr lang="en-US" b="1" dirty="0" smtClean="0"/>
              <a:t>Special Thanks</a:t>
            </a:r>
            <a:endParaRPr lang="en-US" b="1" dirty="0"/>
          </a:p>
          <a:p>
            <a:endParaRPr lang="en-US" b="1" dirty="0"/>
          </a:p>
          <a:p>
            <a:endParaRPr lang="en-US" sz="2800" dirty="0" smtClean="0"/>
          </a:p>
          <a:p>
            <a:r>
              <a:rPr lang="en-US" sz="2800" dirty="0" smtClean="0"/>
              <a:t>Jim Gibson</a:t>
            </a:r>
            <a:endParaRPr lang="en-US" sz="2800" dirty="0"/>
          </a:p>
          <a:p>
            <a:r>
              <a:rPr lang="en-US" dirty="0" smtClean="0"/>
              <a:t>Geoscience Research Institute</a:t>
            </a:r>
          </a:p>
          <a:p>
            <a:endParaRPr lang="en-US" dirty="0" smtClean="0"/>
          </a:p>
          <a:p>
            <a:endParaRPr lang="en-US" dirty="0" smtClean="0"/>
          </a:p>
          <a:p>
            <a:r>
              <a:rPr lang="en-US" dirty="0"/>
              <a:t>a</a:t>
            </a:r>
            <a:r>
              <a:rPr lang="en-US" dirty="0" smtClean="0"/>
              <a:t>nd the</a:t>
            </a:r>
            <a:endParaRPr lang="en-US" dirty="0"/>
          </a:p>
          <a:p>
            <a:r>
              <a:rPr lang="en-US" sz="2800" dirty="0"/>
              <a:t>Foundation for Adventist Education</a:t>
            </a:r>
          </a:p>
          <a:p>
            <a:endParaRPr lang="en-US" dirty="0"/>
          </a:p>
        </p:txBody>
      </p:sp>
    </p:spTree>
    <p:extLst>
      <p:ext uri="{BB962C8B-B14F-4D97-AF65-F5344CB8AC3E}">
        <p14:creationId xmlns:p14="http://schemas.microsoft.com/office/powerpoint/2010/main" val="11517997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Probability of Landing on Red</a:t>
            </a:r>
            <a:endParaRPr lang="en-US" dirty="0">
              <a:solidFill>
                <a:schemeClr val="bg1"/>
              </a:solidFill>
            </a:endParaRPr>
          </a:p>
        </p:txBody>
      </p:sp>
      <p:sp>
        <p:nvSpPr>
          <p:cNvPr id="4" name="Rectangle 3"/>
          <p:cNvSpPr/>
          <p:nvPr/>
        </p:nvSpPr>
        <p:spPr>
          <a:xfrm>
            <a:off x="6284185" y="3261250"/>
            <a:ext cx="4620176"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Total Possible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Rectangle 4"/>
          <p:cNvSpPr/>
          <p:nvPr/>
        </p:nvSpPr>
        <p:spPr>
          <a:xfrm>
            <a:off x="6006866" y="2155357"/>
            <a:ext cx="5174815"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Fit the Criterion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7" name="Straight Connector 6"/>
          <p:cNvCxnSpPr/>
          <p:nvPr/>
        </p:nvCxnSpPr>
        <p:spPr>
          <a:xfrm>
            <a:off x="6221186" y="3160332"/>
            <a:ext cx="46863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022456" y="3261250"/>
            <a:ext cx="572593"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4</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0" name="Straight Connector 9"/>
          <p:cNvCxnSpPr/>
          <p:nvPr/>
        </p:nvCxnSpPr>
        <p:spPr>
          <a:xfrm>
            <a:off x="4914906" y="3160332"/>
            <a:ext cx="7760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044224" y="2189011"/>
            <a:ext cx="572593"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135" y="1969553"/>
            <a:ext cx="3549505" cy="3549505"/>
          </a:xfrm>
          <a:prstGeom prst="rect">
            <a:avLst/>
          </a:prstGeom>
        </p:spPr>
      </p:pic>
    </p:spTree>
    <p:custDataLst>
      <p:tags r:id="rId1"/>
    </p:custDataLst>
    <p:extLst>
      <p:ext uri="{BB962C8B-B14F-4D97-AF65-F5344CB8AC3E}">
        <p14:creationId xmlns:p14="http://schemas.microsoft.com/office/powerpoint/2010/main" val="22996275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10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10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1831093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3223933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2064425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2391666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1274062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Probability of getting red</a:t>
            </a:r>
            <a:endParaRPr lang="en-US" dirty="0">
              <a:solidFill>
                <a:schemeClr val="bg1"/>
              </a:solidFill>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09600" y="1681843"/>
            <a:ext cx="6964968" cy="4525963"/>
          </a:xfrm>
        </p:spPr>
      </p:pic>
      <p:sp>
        <p:nvSpPr>
          <p:cNvPr id="5" name="Rectangle 4"/>
          <p:cNvSpPr/>
          <p:nvPr/>
        </p:nvSpPr>
        <p:spPr>
          <a:xfrm>
            <a:off x="6432170" y="1546749"/>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rPr>
              <a:t>34</a:t>
            </a:r>
            <a:endParaRPr lang="en-US" sz="54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Rectangle 5"/>
          <p:cNvSpPr/>
          <p:nvPr/>
        </p:nvSpPr>
        <p:spPr>
          <a:xfrm>
            <a:off x="5212002" y="4426020"/>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rPr>
              <a:t>33</a:t>
            </a:r>
            <a:endParaRPr lang="en-US" sz="54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2504922" y="4853072"/>
            <a:ext cx="57259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cap="none" spc="0"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4555133" y="5284476"/>
            <a:ext cx="3108543"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effectLst>
                  <a:outerShdw blurRad="38100" dist="22860" dir="5400000" algn="tl" rotWithShape="0">
                    <a:srgbClr val="000000">
                      <a:alpha val="30000"/>
                    </a:srgbClr>
                  </a:outerShdw>
                </a:effectLst>
                <a:latin typeface="Century Gothic" panose="020B0502020202020204" pitchFamily="34" charset="0"/>
              </a:rPr>
              <a:t>Total:  68</a:t>
            </a:r>
            <a:endParaRPr lang="en-US" sz="5400" b="1" cap="none" spc="0" dirty="0">
              <a:ln w="10160">
                <a:solidFill>
                  <a:schemeClr val="accent5"/>
                </a:solidFill>
                <a:prstDash val="solid"/>
              </a:ln>
              <a:effectLst>
                <a:outerShdw blurRad="38100" dist="22860" dir="5400000" algn="tl" rotWithShape="0">
                  <a:srgbClr val="000000">
                    <a:alpha val="30000"/>
                  </a:srgbClr>
                </a:outerShdw>
              </a:effectLst>
              <a:latin typeface="Century Gothic" panose="020B0502020202020204" pitchFamily="34" charset="0"/>
            </a:endParaRPr>
          </a:p>
        </p:txBody>
      </p:sp>
      <p:sp>
        <p:nvSpPr>
          <p:cNvPr id="10" name="Rectangle 9"/>
          <p:cNvSpPr/>
          <p:nvPr/>
        </p:nvSpPr>
        <p:spPr>
          <a:xfrm>
            <a:off x="8382102" y="4047551"/>
            <a:ext cx="1750800"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Total</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1" name="Rectangle 10"/>
          <p:cNvSpPr/>
          <p:nvPr/>
        </p:nvSpPr>
        <p:spPr>
          <a:xfrm>
            <a:off x="8513547" y="2894700"/>
            <a:ext cx="1487908"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rPr>
              <a:t>Red</a:t>
            </a:r>
            <a:endParaRPr lang="en-US" sz="54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2" name="Straight Connector 11"/>
          <p:cNvCxnSpPr/>
          <p:nvPr/>
        </p:nvCxnSpPr>
        <p:spPr>
          <a:xfrm>
            <a:off x="8157965" y="3932790"/>
            <a:ext cx="219907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738054" y="4047551"/>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68</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7" name="Rectangle 16"/>
          <p:cNvSpPr/>
          <p:nvPr/>
        </p:nvSpPr>
        <p:spPr>
          <a:xfrm>
            <a:off x="10738053" y="2894700"/>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rPr>
              <a:t>34</a:t>
            </a:r>
            <a:endParaRPr lang="en-US" sz="54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8" name="Straight Connector 17"/>
          <p:cNvCxnSpPr/>
          <p:nvPr/>
        </p:nvCxnSpPr>
        <p:spPr>
          <a:xfrm>
            <a:off x="10642402" y="3903626"/>
            <a:ext cx="1172588" cy="21293"/>
          </a:xfrm>
          <a:prstGeom prst="line">
            <a:avLst/>
          </a:prstGeom>
          <a:ln w="7620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329834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par>
                          <p:cTn id="37" fill="hold">
                            <p:stCondLst>
                              <p:cond delay="500"/>
                            </p:stCondLst>
                            <p:childTnLst>
                              <p:par>
                                <p:cTn id="38" presetID="16" presetClass="entr" presetSubtype="21"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par>
                          <p:cTn id="45" fill="hold">
                            <p:stCondLst>
                              <p:cond delay="1500"/>
                            </p:stCondLst>
                            <p:childTnLst>
                              <p:par>
                                <p:cTn id="46" presetID="22" presetClass="entr" presetSubtype="4"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par>
                          <p:cTn id="54" fill="hold">
                            <p:stCondLst>
                              <p:cond delay="1000"/>
                            </p:stCondLst>
                            <p:childTnLst>
                              <p:par>
                                <p:cTn id="55" presetID="22" presetClass="entr" presetSubtype="4"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Probability of getting red</a:t>
            </a:r>
            <a:endParaRPr lang="en-US" dirty="0">
              <a:solidFill>
                <a:schemeClr val="bg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681843"/>
            <a:ext cx="6964968" cy="4525963"/>
          </a:xfrm>
        </p:spPr>
      </p:pic>
      <p:sp>
        <p:nvSpPr>
          <p:cNvPr id="5" name="Rectangle 4"/>
          <p:cNvSpPr/>
          <p:nvPr/>
        </p:nvSpPr>
        <p:spPr>
          <a:xfrm>
            <a:off x="6432170" y="1546749"/>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rPr>
              <a:t>34</a:t>
            </a:r>
            <a:endParaRPr lang="en-US" sz="54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Rectangle 5"/>
          <p:cNvSpPr/>
          <p:nvPr/>
        </p:nvSpPr>
        <p:spPr>
          <a:xfrm>
            <a:off x="5212002" y="4426020"/>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rPr>
              <a:t>33</a:t>
            </a:r>
            <a:endParaRPr lang="en-US" sz="54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2504922" y="4853072"/>
            <a:ext cx="57259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cap="none" spc="0"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4555133" y="5284476"/>
            <a:ext cx="3108543"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effectLst>
                  <a:outerShdw blurRad="38100" dist="22860" dir="5400000" algn="tl" rotWithShape="0">
                    <a:srgbClr val="000000">
                      <a:alpha val="30000"/>
                    </a:srgbClr>
                  </a:outerShdw>
                </a:effectLst>
                <a:latin typeface="Century Gothic" panose="020B0502020202020204" pitchFamily="34" charset="0"/>
              </a:rPr>
              <a:t>Total:  68</a:t>
            </a:r>
            <a:endParaRPr lang="en-US" sz="5400" b="1" cap="none" spc="0" dirty="0">
              <a:ln w="10160">
                <a:solidFill>
                  <a:schemeClr val="accent5"/>
                </a:solidFill>
                <a:prstDash val="solid"/>
              </a:ln>
              <a:effectLst>
                <a:outerShdw blurRad="38100" dist="22860" dir="5400000" algn="tl" rotWithShape="0">
                  <a:srgbClr val="000000">
                    <a:alpha val="30000"/>
                  </a:srgbClr>
                </a:outerShdw>
              </a:effectLst>
              <a:latin typeface="Century Gothic" panose="020B0502020202020204" pitchFamily="34" charset="0"/>
            </a:endParaRPr>
          </a:p>
        </p:txBody>
      </p:sp>
      <p:sp>
        <p:nvSpPr>
          <p:cNvPr id="10" name="Rectangle 9"/>
          <p:cNvSpPr/>
          <p:nvPr/>
        </p:nvSpPr>
        <p:spPr>
          <a:xfrm>
            <a:off x="8382102" y="4047551"/>
            <a:ext cx="1750800"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Total</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1" name="Rectangle 10"/>
          <p:cNvSpPr/>
          <p:nvPr/>
        </p:nvSpPr>
        <p:spPr>
          <a:xfrm>
            <a:off x="8513547" y="2894700"/>
            <a:ext cx="1487908"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rPr>
              <a:t>Red</a:t>
            </a:r>
            <a:endParaRPr lang="en-US" sz="54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2" name="Straight Connector 11"/>
          <p:cNvCxnSpPr/>
          <p:nvPr/>
        </p:nvCxnSpPr>
        <p:spPr>
          <a:xfrm>
            <a:off x="8157965" y="3932790"/>
            <a:ext cx="219907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932017" y="4047551"/>
            <a:ext cx="57259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2</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7" name="Rectangle 16"/>
          <p:cNvSpPr/>
          <p:nvPr/>
        </p:nvSpPr>
        <p:spPr>
          <a:xfrm>
            <a:off x="10932016" y="2894700"/>
            <a:ext cx="57259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8" name="Straight Connector 17"/>
          <p:cNvCxnSpPr/>
          <p:nvPr/>
        </p:nvCxnSpPr>
        <p:spPr>
          <a:xfrm>
            <a:off x="10642402" y="3903626"/>
            <a:ext cx="1172588" cy="21293"/>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6029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Probability of getting blue</a:t>
            </a:r>
            <a:endParaRPr lang="en-US" dirty="0">
              <a:solidFill>
                <a:schemeClr val="bg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681843"/>
            <a:ext cx="6964968" cy="4525963"/>
          </a:xfrm>
        </p:spPr>
      </p:pic>
      <p:sp>
        <p:nvSpPr>
          <p:cNvPr id="5" name="Rectangle 4"/>
          <p:cNvSpPr/>
          <p:nvPr/>
        </p:nvSpPr>
        <p:spPr>
          <a:xfrm>
            <a:off x="6432170" y="1546749"/>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rPr>
              <a:t>34</a:t>
            </a:r>
            <a:endParaRPr lang="en-US" sz="54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Rectangle 5"/>
          <p:cNvSpPr/>
          <p:nvPr/>
        </p:nvSpPr>
        <p:spPr>
          <a:xfrm>
            <a:off x="5212002" y="4426020"/>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rPr>
              <a:t>33</a:t>
            </a:r>
            <a:endParaRPr lang="en-US" sz="54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2504922" y="4853072"/>
            <a:ext cx="57259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rPr>
              <a:t>1</a:t>
            </a:r>
            <a:endParaRPr lang="en-US" sz="5400" b="1" cap="none" spc="0"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4555133" y="5284476"/>
            <a:ext cx="3108543"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effectLst>
                  <a:outerShdw blurRad="38100" dist="22860" dir="5400000" algn="tl" rotWithShape="0">
                    <a:srgbClr val="000000">
                      <a:alpha val="30000"/>
                    </a:srgbClr>
                  </a:outerShdw>
                </a:effectLst>
                <a:latin typeface="Century Gothic" panose="020B0502020202020204" pitchFamily="34" charset="0"/>
              </a:rPr>
              <a:t>Total:  68</a:t>
            </a:r>
            <a:endParaRPr lang="en-US" sz="5400" b="1" cap="none" spc="0" dirty="0">
              <a:ln w="10160">
                <a:solidFill>
                  <a:schemeClr val="accent5"/>
                </a:solidFill>
                <a:prstDash val="solid"/>
              </a:ln>
              <a:effectLst>
                <a:outerShdw blurRad="38100" dist="22860" dir="5400000" algn="tl" rotWithShape="0">
                  <a:srgbClr val="000000">
                    <a:alpha val="30000"/>
                  </a:srgbClr>
                </a:outerShdw>
              </a:effectLst>
              <a:latin typeface="Century Gothic" panose="020B0502020202020204" pitchFamily="34" charset="0"/>
            </a:endParaRPr>
          </a:p>
        </p:txBody>
      </p:sp>
      <p:sp>
        <p:nvSpPr>
          <p:cNvPr id="10" name="Rectangle 9"/>
          <p:cNvSpPr/>
          <p:nvPr/>
        </p:nvSpPr>
        <p:spPr>
          <a:xfrm>
            <a:off x="8382102" y="4047551"/>
            <a:ext cx="1750800"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Total</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1" name="Rectangle 10"/>
          <p:cNvSpPr/>
          <p:nvPr/>
        </p:nvSpPr>
        <p:spPr>
          <a:xfrm>
            <a:off x="8451031" y="2894700"/>
            <a:ext cx="1612942"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rPr>
              <a:t>Blue</a:t>
            </a:r>
            <a:endParaRPr lang="en-US" sz="54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2" name="Straight Connector 11"/>
          <p:cNvCxnSpPr/>
          <p:nvPr/>
        </p:nvCxnSpPr>
        <p:spPr>
          <a:xfrm>
            <a:off x="8157965" y="3932790"/>
            <a:ext cx="219907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738054" y="4047551"/>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68</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7" name="Rectangle 16"/>
          <p:cNvSpPr/>
          <p:nvPr/>
        </p:nvSpPr>
        <p:spPr>
          <a:xfrm>
            <a:off x="10738053" y="2894700"/>
            <a:ext cx="9605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rPr>
              <a:t>33</a:t>
            </a:r>
            <a:endParaRPr lang="en-US" sz="54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8" name="Straight Connector 17"/>
          <p:cNvCxnSpPr/>
          <p:nvPr/>
        </p:nvCxnSpPr>
        <p:spPr>
          <a:xfrm>
            <a:off x="10642402" y="3903626"/>
            <a:ext cx="1172588" cy="21293"/>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1741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4|4.1"/>
</p:tagLst>
</file>

<file path=ppt/tags/tag10.xml><?xml version="1.0" encoding="utf-8"?>
<p:tagLst xmlns:a="http://schemas.openxmlformats.org/drawingml/2006/main" xmlns:r="http://schemas.openxmlformats.org/officeDocument/2006/relationships" xmlns:p="http://schemas.openxmlformats.org/presentationml/2006/main">
  <p:tag name="TIMING" val="|7.8|3.1"/>
</p:tagLst>
</file>

<file path=ppt/tags/tag11.xml><?xml version="1.0" encoding="utf-8"?>
<p:tagLst xmlns:a="http://schemas.openxmlformats.org/drawingml/2006/main" xmlns:r="http://schemas.openxmlformats.org/officeDocument/2006/relationships" xmlns:p="http://schemas.openxmlformats.org/presentationml/2006/main">
  <p:tag name="TIMING" val="|5.6|4.8|2.7|3.5|4.3|9.3"/>
</p:tagLst>
</file>

<file path=ppt/tags/tag12.xml><?xml version="1.0" encoding="utf-8"?>
<p:tagLst xmlns:a="http://schemas.openxmlformats.org/drawingml/2006/main" xmlns:r="http://schemas.openxmlformats.org/officeDocument/2006/relationships" xmlns:p="http://schemas.openxmlformats.org/presentationml/2006/main">
  <p:tag name="TIMING" val="|4"/>
</p:tagLst>
</file>

<file path=ppt/tags/tag13.xml><?xml version="1.0" encoding="utf-8"?>
<p:tagLst xmlns:a="http://schemas.openxmlformats.org/drawingml/2006/main" xmlns:r="http://schemas.openxmlformats.org/officeDocument/2006/relationships" xmlns:p="http://schemas.openxmlformats.org/presentationml/2006/main">
  <p:tag name="TIMING" val="|5.3"/>
</p:tagLst>
</file>

<file path=ppt/tags/tag14.xml><?xml version="1.0" encoding="utf-8"?>
<p:tagLst xmlns:a="http://schemas.openxmlformats.org/drawingml/2006/main" xmlns:r="http://schemas.openxmlformats.org/officeDocument/2006/relationships" xmlns:p="http://schemas.openxmlformats.org/presentationml/2006/main">
  <p:tag name="TIMING" val="|7.4"/>
</p:tagLst>
</file>

<file path=ppt/tags/tag15.xml><?xml version="1.0" encoding="utf-8"?>
<p:tagLst xmlns:a="http://schemas.openxmlformats.org/drawingml/2006/main" xmlns:r="http://schemas.openxmlformats.org/officeDocument/2006/relationships" xmlns:p="http://schemas.openxmlformats.org/presentationml/2006/main">
  <p:tag name="TIMING" val="|3.4"/>
</p:tagLst>
</file>

<file path=ppt/tags/tag16.xml><?xml version="1.0" encoding="utf-8"?>
<p:tagLst xmlns:a="http://schemas.openxmlformats.org/drawingml/2006/main" xmlns:r="http://schemas.openxmlformats.org/officeDocument/2006/relationships" xmlns:p="http://schemas.openxmlformats.org/presentationml/2006/main">
  <p:tag name="TIMING" val="|5.3|1.5"/>
</p:tagLst>
</file>

<file path=ppt/tags/tag17.xml><?xml version="1.0" encoding="utf-8"?>
<p:tagLst xmlns:a="http://schemas.openxmlformats.org/drawingml/2006/main" xmlns:r="http://schemas.openxmlformats.org/officeDocument/2006/relationships" xmlns:p="http://schemas.openxmlformats.org/presentationml/2006/main">
  <p:tag name="TIMING" val="|8.3"/>
</p:tagLst>
</file>

<file path=ppt/tags/tag18.xml><?xml version="1.0" encoding="utf-8"?>
<p:tagLst xmlns:a="http://schemas.openxmlformats.org/drawingml/2006/main" xmlns:r="http://schemas.openxmlformats.org/officeDocument/2006/relationships" xmlns:p="http://schemas.openxmlformats.org/presentationml/2006/main">
  <p:tag name="TIMING" val="|6.6"/>
</p:tagLst>
</file>

<file path=ppt/tags/tag19.xml><?xml version="1.0" encoding="utf-8"?>
<p:tagLst xmlns:a="http://schemas.openxmlformats.org/drawingml/2006/main" xmlns:r="http://schemas.openxmlformats.org/officeDocument/2006/relationships" xmlns:p="http://schemas.openxmlformats.org/presentationml/2006/main">
  <p:tag name="TIMING" val="|4.7"/>
</p:tagLst>
</file>

<file path=ppt/tags/tag2.xml><?xml version="1.0" encoding="utf-8"?>
<p:tagLst xmlns:a="http://schemas.openxmlformats.org/drawingml/2006/main" xmlns:r="http://schemas.openxmlformats.org/officeDocument/2006/relationships" xmlns:p="http://schemas.openxmlformats.org/presentationml/2006/main">
  <p:tag name="TIMING" val="|13.2|5.7"/>
</p:tagLst>
</file>

<file path=ppt/tags/tag20.xml><?xml version="1.0" encoding="utf-8"?>
<p:tagLst xmlns:a="http://schemas.openxmlformats.org/drawingml/2006/main" xmlns:r="http://schemas.openxmlformats.org/officeDocument/2006/relationships" xmlns:p="http://schemas.openxmlformats.org/presentationml/2006/main">
  <p:tag name="TIMING" val="|4.2|3.7|6.1"/>
</p:tagLst>
</file>

<file path=ppt/tags/tag21.xml><?xml version="1.0" encoding="utf-8"?>
<p:tagLst xmlns:a="http://schemas.openxmlformats.org/drawingml/2006/main" xmlns:r="http://schemas.openxmlformats.org/officeDocument/2006/relationships" xmlns:p="http://schemas.openxmlformats.org/presentationml/2006/main">
  <p:tag name="TIMING" val="|9.9"/>
</p:tagLst>
</file>

<file path=ppt/tags/tag22.xml><?xml version="1.0" encoding="utf-8"?>
<p:tagLst xmlns:a="http://schemas.openxmlformats.org/drawingml/2006/main" xmlns:r="http://schemas.openxmlformats.org/officeDocument/2006/relationships" xmlns:p="http://schemas.openxmlformats.org/presentationml/2006/main">
  <p:tag name="TIMING" val="|5.1|1.8"/>
</p:tagLst>
</file>

<file path=ppt/tags/tag23.xml><?xml version="1.0" encoding="utf-8"?>
<p:tagLst xmlns:a="http://schemas.openxmlformats.org/drawingml/2006/main" xmlns:r="http://schemas.openxmlformats.org/officeDocument/2006/relationships" xmlns:p="http://schemas.openxmlformats.org/presentationml/2006/main">
  <p:tag name="TIMING" val="|10.7|4.7"/>
</p:tagLst>
</file>

<file path=ppt/tags/tag3.xml><?xml version="1.0" encoding="utf-8"?>
<p:tagLst xmlns:a="http://schemas.openxmlformats.org/drawingml/2006/main" xmlns:r="http://schemas.openxmlformats.org/officeDocument/2006/relationships" xmlns:p="http://schemas.openxmlformats.org/presentationml/2006/main">
  <p:tag name="TIMING" val="|10.4|2.4"/>
</p:tagLst>
</file>

<file path=ppt/tags/tag4.xml><?xml version="1.0" encoding="utf-8"?>
<p:tagLst xmlns:a="http://schemas.openxmlformats.org/drawingml/2006/main" xmlns:r="http://schemas.openxmlformats.org/officeDocument/2006/relationships" xmlns:p="http://schemas.openxmlformats.org/presentationml/2006/main">
  <p:tag name="TIMING" val="|5|1.9|1.8|3.3|2.2|3"/>
</p:tagLst>
</file>

<file path=ppt/tags/tag5.xml><?xml version="1.0" encoding="utf-8"?>
<p:tagLst xmlns:a="http://schemas.openxmlformats.org/drawingml/2006/main" xmlns:r="http://schemas.openxmlformats.org/officeDocument/2006/relationships" xmlns:p="http://schemas.openxmlformats.org/presentationml/2006/main">
  <p:tag name="TIMING" val="|11|4"/>
</p:tagLst>
</file>

<file path=ppt/tags/tag6.xml><?xml version="1.0" encoding="utf-8"?>
<p:tagLst xmlns:a="http://schemas.openxmlformats.org/drawingml/2006/main" xmlns:r="http://schemas.openxmlformats.org/officeDocument/2006/relationships" xmlns:p="http://schemas.openxmlformats.org/presentationml/2006/main">
  <p:tag name="TIMING" val="|3.6|2|2.8|3.6"/>
</p:tagLst>
</file>

<file path=ppt/tags/tag7.xml><?xml version="1.0" encoding="utf-8"?>
<p:tagLst xmlns:a="http://schemas.openxmlformats.org/drawingml/2006/main" xmlns:r="http://schemas.openxmlformats.org/officeDocument/2006/relationships" xmlns:p="http://schemas.openxmlformats.org/presentationml/2006/main">
  <p:tag name="TIMING" val="|4.5|2.1|1.6"/>
</p:tagLst>
</file>

<file path=ppt/tags/tag8.xml><?xml version="1.0" encoding="utf-8"?>
<p:tagLst xmlns:a="http://schemas.openxmlformats.org/drawingml/2006/main" xmlns:r="http://schemas.openxmlformats.org/officeDocument/2006/relationships" xmlns:p="http://schemas.openxmlformats.org/presentationml/2006/main">
  <p:tag name="TIMING" val="|3.4|8.2|2.7"/>
</p:tagLst>
</file>

<file path=ppt/tags/tag9.xml><?xml version="1.0" encoding="utf-8"?>
<p:tagLst xmlns:a="http://schemas.openxmlformats.org/drawingml/2006/main" xmlns:r="http://schemas.openxmlformats.org/officeDocument/2006/relationships" xmlns:p="http://schemas.openxmlformats.org/presentationml/2006/main">
  <p:tag name="TIMING" val="|4.3|4.6"/>
</p:tagLst>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Office Theme">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4735</TotalTime>
  <Words>3938</Words>
  <Application>Microsoft Office PowerPoint</Application>
  <PresentationFormat>Widescreen</PresentationFormat>
  <Paragraphs>564</Paragraphs>
  <Slides>64</Slides>
  <Notes>61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64</vt:i4>
      </vt:variant>
    </vt:vector>
  </HeadingPairs>
  <TitlesOfParts>
    <vt:vector size="72" baseType="lpstr">
      <vt:lpstr>Arial</vt:lpstr>
      <vt:lpstr>Calibri</vt:lpstr>
      <vt:lpstr>Century Gothic</vt:lpstr>
      <vt:lpstr>Garamond</vt:lpstr>
      <vt:lpstr>Tahoma</vt:lpstr>
      <vt:lpstr>Tunga</vt:lpstr>
      <vt:lpstr>2_Office Theme</vt:lpstr>
      <vt:lpstr>BlackTie</vt:lpstr>
      <vt:lpstr>PowerPoint Presentation</vt:lpstr>
      <vt:lpstr>How Did We Calculate the Probability of a Protein Forming by Chance?</vt:lpstr>
      <vt:lpstr>Probability</vt:lpstr>
      <vt:lpstr>Probability</vt:lpstr>
      <vt:lpstr>Probability of Rolling a “4”</vt:lpstr>
      <vt:lpstr>Probability of Landing on Red</vt:lpstr>
      <vt:lpstr>Probability of getting red</vt:lpstr>
      <vt:lpstr>Probability of getting red</vt:lpstr>
      <vt:lpstr>Probability of getting blue</vt:lpstr>
      <vt:lpstr>Probability of getting green</vt:lpstr>
      <vt:lpstr>Probability of getting purple</vt:lpstr>
      <vt:lpstr>Probability of Multiple Events</vt:lpstr>
      <vt:lpstr>Probability of Multiple Events</vt:lpstr>
      <vt:lpstr>PowerPoint Presentation</vt:lpstr>
      <vt:lpstr>PowerPoint Presentation</vt:lpstr>
      <vt:lpstr>Possible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Factors that Affect Probability</vt:lpstr>
      <vt:lpstr>Factors that Affect Probability</vt:lpstr>
      <vt:lpstr>Factors that Affect Probability</vt:lpstr>
      <vt:lpstr>Factors that Affect Probability</vt:lpstr>
      <vt:lpstr>Factors that Affect Probability</vt:lpstr>
      <vt:lpstr>Factors that Affect Probability</vt:lpstr>
      <vt:lpstr>Factors that Affect Probability</vt:lpstr>
      <vt:lpstr>Probability of one functional protein by chance</vt:lpstr>
      <vt:lpstr>PowerPoint Presentation</vt:lpstr>
      <vt:lpstr>Probability of one functional protein by chance</vt:lpstr>
      <vt:lpstr>Probability of one functional protein by chance</vt:lpstr>
      <vt:lpstr>Probability of one functional protein by chance</vt:lpstr>
      <vt:lpstr>Probability of one functional protein by chance</vt:lpstr>
      <vt:lpstr>Probability of one functional protein by chance</vt:lpstr>
      <vt:lpstr> </vt:lpstr>
      <vt:lpstr>The Problem of Contamination</vt:lpstr>
      <vt:lpstr>Could It Happen Anyway?</vt:lpstr>
      <vt:lpstr>How many opportunities have there been for this to happen?</vt:lpstr>
      <vt:lpstr>What Probabilities Are Reasonable?</vt:lpstr>
      <vt:lpstr>PowerPoint Presentation</vt:lpstr>
      <vt:lpstr>PowerPoint Presentation</vt:lpstr>
      <vt:lpstr>PowerPoint Presentation</vt:lpstr>
      <vt:lpstr>PowerPoint Presentation</vt:lpstr>
      <vt:lpstr>Comparing Probabilities</vt:lpstr>
      <vt:lpstr>How likely would this be?</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dc:title>
  <dc:creator>Carol Raney</dc:creator>
  <cp:lastModifiedBy>Carol Raney</cp:lastModifiedBy>
  <cp:revision>236</cp:revision>
  <dcterms:created xsi:type="dcterms:W3CDTF">2015-01-21T17:49:35Z</dcterms:created>
  <dcterms:modified xsi:type="dcterms:W3CDTF">2017-01-29T22:54:41Z</dcterms:modified>
</cp:coreProperties>
</file>