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3.xml" ContentType="application/vnd.openxmlformats-officedocument.presentationml.tags+xml"/>
  <Override PartName="/ppt/notesSlides/notesSlide53.xml" ContentType="application/vnd.openxmlformats-officedocument.presentationml.notesSlide+xml"/>
  <Override PartName="/ppt/tags/tag24.xml" ContentType="application/vnd.openxmlformats-officedocument.presentationml.tags+xml"/>
  <Override PartName="/ppt/notesSlides/notesSlide54.xml" ContentType="application/vnd.openxmlformats-officedocument.presentationml.notesSlide+xml"/>
  <Override PartName="/ppt/tags/tag25.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6.xml" ContentType="application/vnd.openxmlformats-officedocument.presentationml.tags+xml"/>
  <Override PartName="/ppt/notesSlides/notesSlide60.xml" ContentType="application/vnd.openxmlformats-officedocument.presentationml.notesSlide+xml"/>
  <Override PartName="/ppt/tags/tag27.xml" ContentType="application/vnd.openxmlformats-officedocument.presentationml.tags+xml"/>
  <Override PartName="/ppt/notesSlides/notesSlide61.xml" ContentType="application/vnd.openxmlformats-officedocument.presentationml.notesSlide+xml"/>
  <Override PartName="/ppt/tags/tag28.xml" ContentType="application/vnd.openxmlformats-officedocument.presentationml.tags+xml"/>
  <Override PartName="/ppt/notesSlides/notesSlide62.xml" ContentType="application/vnd.openxmlformats-officedocument.presentationml.notesSlide+xml"/>
  <Override PartName="/ppt/tags/tag29.xml" ContentType="application/vnd.openxmlformats-officedocument.presentationml.tags+xml"/>
  <Override PartName="/ppt/notesSlides/notesSlide63.xml" ContentType="application/vnd.openxmlformats-officedocument.presentationml.notesSlide+xml"/>
  <Override PartName="/ppt/tags/tag30.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76"/>
  </p:notesMasterIdLst>
  <p:sldIdLst>
    <p:sldId id="309" r:id="rId4"/>
    <p:sldId id="339" r:id="rId5"/>
    <p:sldId id="308" r:id="rId6"/>
    <p:sldId id="338" r:id="rId7"/>
    <p:sldId id="345" r:id="rId8"/>
    <p:sldId id="341" r:id="rId9"/>
    <p:sldId id="342" r:id="rId10"/>
    <p:sldId id="343" r:id="rId11"/>
    <p:sldId id="344" r:id="rId12"/>
    <p:sldId id="340" r:id="rId13"/>
    <p:sldId id="347" r:id="rId14"/>
    <p:sldId id="348" r:id="rId15"/>
    <p:sldId id="350" r:id="rId16"/>
    <p:sldId id="310" r:id="rId17"/>
    <p:sldId id="402" r:id="rId18"/>
    <p:sldId id="401" r:id="rId19"/>
    <p:sldId id="354" r:id="rId20"/>
    <p:sldId id="311" r:id="rId21"/>
    <p:sldId id="355" r:id="rId22"/>
    <p:sldId id="316" r:id="rId23"/>
    <p:sldId id="356" r:id="rId24"/>
    <p:sldId id="337" r:id="rId25"/>
    <p:sldId id="359" r:id="rId26"/>
    <p:sldId id="363" r:id="rId27"/>
    <p:sldId id="373" r:id="rId28"/>
    <p:sldId id="362" r:id="rId29"/>
    <p:sldId id="358" r:id="rId30"/>
    <p:sldId id="374" r:id="rId31"/>
    <p:sldId id="377" r:id="rId32"/>
    <p:sldId id="375" r:id="rId33"/>
    <p:sldId id="378" r:id="rId34"/>
    <p:sldId id="379" r:id="rId35"/>
    <p:sldId id="321" r:id="rId36"/>
    <p:sldId id="381" r:id="rId37"/>
    <p:sldId id="380" r:id="rId38"/>
    <p:sldId id="384" r:id="rId39"/>
    <p:sldId id="324" r:id="rId40"/>
    <p:sldId id="385" r:id="rId41"/>
    <p:sldId id="386" r:id="rId42"/>
    <p:sldId id="387" r:id="rId43"/>
    <p:sldId id="388" r:id="rId44"/>
    <p:sldId id="389" r:id="rId45"/>
    <p:sldId id="326" r:id="rId46"/>
    <p:sldId id="391" r:id="rId47"/>
    <p:sldId id="404" r:id="rId48"/>
    <p:sldId id="390" r:id="rId49"/>
    <p:sldId id="403" r:id="rId50"/>
    <p:sldId id="392" r:id="rId51"/>
    <p:sldId id="317" r:id="rId52"/>
    <p:sldId id="393" r:id="rId53"/>
    <p:sldId id="328" r:id="rId54"/>
    <p:sldId id="394" r:id="rId55"/>
    <p:sldId id="330" r:id="rId56"/>
    <p:sldId id="395" r:id="rId57"/>
    <p:sldId id="331" r:id="rId58"/>
    <p:sldId id="312" r:id="rId59"/>
    <p:sldId id="332" r:id="rId60"/>
    <p:sldId id="396" r:id="rId61"/>
    <p:sldId id="397" r:id="rId62"/>
    <p:sldId id="318" r:id="rId63"/>
    <p:sldId id="398" r:id="rId64"/>
    <p:sldId id="399" r:id="rId65"/>
    <p:sldId id="400" r:id="rId66"/>
    <p:sldId id="405" r:id="rId67"/>
    <p:sldId id="416" r:id="rId68"/>
    <p:sldId id="417" r:id="rId69"/>
    <p:sldId id="409" r:id="rId70"/>
    <p:sldId id="411" r:id="rId71"/>
    <p:sldId id="412" r:id="rId72"/>
    <p:sldId id="413" r:id="rId73"/>
    <p:sldId id="414" r:id="rId74"/>
    <p:sldId id="41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9"/>
            <p14:sldId id="339"/>
            <p14:sldId id="308"/>
            <p14:sldId id="338"/>
            <p14:sldId id="345"/>
            <p14:sldId id="341"/>
            <p14:sldId id="342"/>
            <p14:sldId id="343"/>
            <p14:sldId id="344"/>
            <p14:sldId id="340"/>
            <p14:sldId id="347"/>
            <p14:sldId id="348"/>
            <p14:sldId id="350"/>
            <p14:sldId id="310"/>
            <p14:sldId id="402"/>
            <p14:sldId id="401"/>
            <p14:sldId id="354"/>
            <p14:sldId id="311"/>
            <p14:sldId id="355"/>
            <p14:sldId id="316"/>
            <p14:sldId id="356"/>
            <p14:sldId id="337"/>
            <p14:sldId id="359"/>
            <p14:sldId id="363"/>
            <p14:sldId id="373"/>
            <p14:sldId id="362"/>
            <p14:sldId id="358"/>
            <p14:sldId id="374"/>
            <p14:sldId id="377"/>
            <p14:sldId id="375"/>
            <p14:sldId id="378"/>
            <p14:sldId id="379"/>
            <p14:sldId id="321"/>
            <p14:sldId id="381"/>
            <p14:sldId id="380"/>
            <p14:sldId id="384"/>
            <p14:sldId id="324"/>
            <p14:sldId id="385"/>
            <p14:sldId id="386"/>
            <p14:sldId id="387"/>
            <p14:sldId id="388"/>
            <p14:sldId id="389"/>
            <p14:sldId id="326"/>
            <p14:sldId id="391"/>
            <p14:sldId id="404"/>
            <p14:sldId id="390"/>
            <p14:sldId id="403"/>
            <p14:sldId id="392"/>
            <p14:sldId id="317"/>
            <p14:sldId id="393"/>
            <p14:sldId id="328"/>
            <p14:sldId id="394"/>
            <p14:sldId id="330"/>
            <p14:sldId id="395"/>
            <p14:sldId id="331"/>
            <p14:sldId id="312"/>
            <p14:sldId id="332"/>
            <p14:sldId id="396"/>
            <p14:sldId id="397"/>
            <p14:sldId id="318"/>
            <p14:sldId id="398"/>
            <p14:sldId id="399"/>
            <p14:sldId id="400"/>
            <p14:sldId id="405"/>
            <p14:sldId id="416"/>
            <p14:sldId id="417"/>
            <p14:sldId id="409"/>
            <p14:sldId id="411"/>
            <p14:sldId id="412"/>
            <p14:sldId id="413"/>
            <p14:sldId id="414"/>
            <p14:sldId id="41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0000"/>
    <a:srgbClr val="FF3300"/>
    <a:srgbClr val="FF6600"/>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759" autoAdjust="0"/>
  </p:normalViewPr>
  <p:slideViewPr>
    <p:cSldViewPr>
      <p:cViewPr varScale="1">
        <p:scale>
          <a:sx n="55" d="100"/>
          <a:sy n="55" d="100"/>
        </p:scale>
        <p:origin x="1051" y="34"/>
      </p:cViewPr>
      <p:guideLst>
        <p:guide orient="horz" pos="2160"/>
        <p:guide pos="3840"/>
      </p:guideLst>
    </p:cSldViewPr>
  </p:slideViewPr>
  <p:notesTextViewPr>
    <p:cViewPr>
      <p:scale>
        <a:sx n="1" d="1"/>
        <a:sy n="1" d="1"/>
      </p:scale>
      <p:origin x="0" y="0"/>
    </p:cViewPr>
  </p:notesTextViewPr>
  <p:sorterViewPr>
    <p:cViewPr>
      <p:scale>
        <a:sx n="100" d="100"/>
        <a:sy n="100" d="100"/>
      </p:scale>
      <p:origin x="0" y="81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9B778BC-5789-4F07-971F-CF3B6BAF9520}" type="datetimeFigureOut">
              <a:rPr lang="en-US" smtClean="0"/>
              <a:pPr/>
              <a:t>1/29/2017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D2631704-7F19-4A50-9080-CE9E4D6823FA}" type="slidenum">
              <a:rPr lang="en-US" smtClean="0"/>
              <a:pPr/>
              <a:t>‹#›</a:t>
            </a:fld>
            <a:endParaRPr lang="en-US" dirty="0"/>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101—Data, Interpretation, and Evaluating Scientific Claims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pPr/>
              <a:t>1</a:t>
            </a:fld>
            <a:endParaRPr lang="en-US" dirty="0"/>
          </a:p>
        </p:txBody>
      </p:sp>
    </p:spTree>
    <p:extLst>
      <p:ext uri="{BB962C8B-B14F-4D97-AF65-F5344CB8AC3E}">
        <p14:creationId xmlns:p14="http://schemas.microsoft.com/office/powerpoint/2010/main" val="2814042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measure things like the height of a</a:t>
            </a:r>
            <a:r>
              <a:rPr lang="en-US" baseline="0" dirty="0" smtClean="0"/>
              <a:t> </a:t>
            </a:r>
            <a:r>
              <a:rPr lang="en-US" dirty="0" smtClean="0"/>
              <a:t>Sequoia tree / or the distance around a tree trunk.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10</a:t>
            </a:fld>
            <a:endParaRPr lang="en-US" dirty="0"/>
          </a:p>
        </p:txBody>
      </p:sp>
    </p:spTree>
    <p:extLst>
      <p:ext uri="{BB962C8B-B14F-4D97-AF65-F5344CB8AC3E}">
        <p14:creationId xmlns:p14="http://schemas.microsoft.com/office/powerpoint/2010/main" val="369488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measure the length of an</a:t>
            </a:r>
            <a:r>
              <a:rPr lang="en-US" baseline="0" dirty="0" smtClean="0"/>
              <a:t> </a:t>
            </a:r>
            <a:r>
              <a:rPr lang="en-US" dirty="0" smtClean="0"/>
              <a:t>acorn,</a:t>
            </a:r>
            <a:r>
              <a:rPr lang="en-US" baseline="0" dirty="0" smtClean="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11</a:t>
            </a:fld>
            <a:endParaRPr lang="en-US" dirty="0"/>
          </a:p>
        </p:txBody>
      </p:sp>
    </p:spTree>
    <p:extLst>
      <p:ext uri="{BB962C8B-B14F-4D97-AF65-F5344CB8AC3E}">
        <p14:creationId xmlns:p14="http://schemas.microsoft.com/office/powerpoint/2010/main" val="61354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a:t>
            </a:r>
            <a:r>
              <a:rPr lang="en-US" baseline="0" dirty="0" smtClean="0"/>
              <a:t> of time a hummingbird’s wings beat per second,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12</a:t>
            </a:fld>
            <a:endParaRPr lang="en-US" dirty="0"/>
          </a:p>
        </p:txBody>
      </p:sp>
    </p:spTree>
    <p:extLst>
      <p:ext uri="{BB962C8B-B14F-4D97-AF65-F5344CB8AC3E}">
        <p14:creationId xmlns:p14="http://schemas.microsoft.com/office/powerpoint/2010/main" val="161506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how many leaves are on a poison ivy plant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13</a:t>
            </a:fld>
            <a:endParaRPr lang="en-US" dirty="0"/>
          </a:p>
        </p:txBody>
      </p:sp>
    </p:spTree>
    <p:extLst>
      <p:ext uri="{BB962C8B-B14F-4D97-AF65-F5344CB8AC3E}">
        <p14:creationId xmlns:p14="http://schemas.microsoft.com/office/powerpoint/2010/main" val="349553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interpretation is a conclusion we draw about the data.  / It may deal with how or</a:t>
            </a:r>
            <a:r>
              <a:rPr lang="en-US" baseline="0" dirty="0" smtClean="0"/>
              <a:t> why something happens.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14</a:t>
            </a:fld>
            <a:endParaRPr lang="en-US" dirty="0"/>
          </a:p>
        </p:txBody>
      </p:sp>
    </p:spTree>
    <p:extLst>
      <p:ext uri="{BB962C8B-B14F-4D97-AF65-F5344CB8AC3E}">
        <p14:creationId xmlns:p14="http://schemas.microsoft.com/office/powerpoint/2010/main" val="2932660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how  leaves </a:t>
            </a:r>
            <a:r>
              <a:rPr lang="en-US" smtClean="0"/>
              <a:t>turn colors </a:t>
            </a:r>
            <a:r>
              <a:rPr lang="en-US" dirty="0" smtClean="0"/>
              <a:t>in the fall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95706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why one tree is taller than another.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16</a:t>
            </a:fld>
            <a:endParaRPr lang="en-US" dirty="0"/>
          </a:p>
        </p:txBody>
      </p:sp>
    </p:spTree>
    <p:extLst>
      <p:ext uri="{BB962C8B-B14F-4D97-AF65-F5344CB8AC3E}">
        <p14:creationId xmlns:p14="http://schemas.microsoft.com/office/powerpoint/2010/main" val="790585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why hummingbird wings beat faster than eagles’ wings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17</a:t>
            </a:fld>
            <a:endParaRPr lang="en-US" dirty="0"/>
          </a:p>
        </p:txBody>
      </p:sp>
    </p:spTree>
    <p:extLst>
      <p:ext uri="{BB962C8B-B14F-4D97-AF65-F5344CB8AC3E}">
        <p14:creationId xmlns:p14="http://schemas.microsoft.com/office/powerpoint/2010/main" val="326157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scientific process is all about gathering data and interpreting data.</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18</a:t>
            </a:fld>
            <a:endParaRPr lang="en-US" dirty="0"/>
          </a:p>
        </p:txBody>
      </p:sp>
    </p:spTree>
    <p:extLst>
      <p:ext uri="{BB962C8B-B14F-4D97-AF65-F5344CB8AC3E}">
        <p14:creationId xmlns:p14="http://schemas.microsoft.com/office/powerpoint/2010/main" val="560888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is important at two places in the scientific process—/ the data you notice to begin with, / and the data you gather as you experiment. /  Interpretations are important at two places as well.  / The hypothesis you make is kind of like a preliminary interpretation, / and the conclusions you draw at the end are interpretations.</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19</a:t>
            </a:fld>
            <a:endParaRPr lang="en-US" dirty="0"/>
          </a:p>
        </p:txBody>
      </p:sp>
    </p:spTree>
    <p:extLst>
      <p:ext uri="{BB962C8B-B14F-4D97-AF65-F5344CB8AC3E}">
        <p14:creationId xmlns:p14="http://schemas.microsoft.com/office/powerpoint/2010/main" val="258991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talked a lot about data and interpretation so far.  / In this presentation,</a:t>
            </a:r>
            <a:r>
              <a:rPr lang="en-US" baseline="0" dirty="0" smtClean="0"/>
              <a:t> we will define them, give examples, and practice telling the difference between them.  / We will also compare the effects of worldviews on interpretation, / differentiate between appropriate and inappropriate conclusions from data, / and learn some suggestions for how to evaluate the claims of science.</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2</a:t>
            </a:fld>
            <a:endParaRPr lang="en-US" dirty="0"/>
          </a:p>
        </p:txBody>
      </p:sp>
    </p:spTree>
    <p:extLst>
      <p:ext uri="{BB962C8B-B14F-4D97-AF65-F5344CB8AC3E}">
        <p14:creationId xmlns:p14="http://schemas.microsoft.com/office/powerpoint/2010/main" val="1114851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Interpretations can be right / or they</a:t>
            </a:r>
            <a:r>
              <a:rPr lang="en-US" baseline="0" dirty="0" smtClean="0"/>
              <a:t> can be wrong.</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20</a:t>
            </a:fld>
            <a:endParaRPr lang="en-US" dirty="0"/>
          </a:p>
        </p:txBody>
      </p:sp>
    </p:spTree>
    <p:extLst>
      <p:ext uri="{BB962C8B-B14F-4D97-AF65-F5344CB8AC3E}">
        <p14:creationId xmlns:p14="http://schemas.microsoft.com/office/powerpoint/2010/main" val="552039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sometimes different interpretations are mutually exclusive—which means that they both can’t be true at the same time.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21</a:t>
            </a:fld>
            <a:endParaRPr lang="en-US" dirty="0"/>
          </a:p>
        </p:txBody>
      </p:sp>
    </p:spTree>
    <p:extLst>
      <p:ext uri="{BB962C8B-B14F-4D97-AF65-F5344CB8AC3E}">
        <p14:creationId xmlns:p14="http://schemas.microsoft.com/office/powerpoint/2010/main" val="815389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Interpretations are affected by the worldview of the scientist who makes them.</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22</a:t>
            </a:fld>
            <a:endParaRPr lang="en-US" dirty="0"/>
          </a:p>
        </p:txBody>
      </p:sp>
    </p:spTree>
    <p:extLst>
      <p:ext uri="{BB962C8B-B14F-4D97-AF65-F5344CB8AC3E}">
        <p14:creationId xmlns:p14="http://schemas.microsoft.com/office/powerpoint/2010/main" val="1741539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worldview is like a lens through which you view your world.  It colors the way you think about all kinds of things—including life’s most important questions / like where did I come from? / Or How can I know what is true?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23</a:t>
            </a:fld>
            <a:endParaRPr lang="en-US" dirty="0"/>
          </a:p>
        </p:txBody>
      </p:sp>
    </p:spTree>
    <p:extLst>
      <p:ext uri="{BB962C8B-B14F-4D97-AF65-F5344CB8AC3E}">
        <p14:creationId xmlns:p14="http://schemas.microsoft.com/office/powerpoint/2010/main" val="3395425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two</a:t>
            </a:r>
            <a:r>
              <a:rPr lang="en-US" baseline="0" dirty="0" smtClean="0"/>
              <a:t> worldviews that we will be talking a lot about.  Naturalism is a worldview that believes nature is all that exists and uses the scientific method to investigate reality.  A biblical worldview believes that reality includes both the natural and the supernatural, and looks to the Bible for ultimate truth.</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24</a:t>
            </a:fld>
            <a:endParaRPr lang="en-US" dirty="0"/>
          </a:p>
        </p:txBody>
      </p:sp>
    </p:spTree>
    <p:extLst>
      <p:ext uri="{BB962C8B-B14F-4D97-AF65-F5344CB8AC3E}">
        <p14:creationId xmlns:p14="http://schemas.microsoft.com/office/powerpoint/2010/main" val="424753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of these worldviews</a:t>
            </a:r>
            <a:r>
              <a:rPr lang="en-US" baseline="0" dirty="0" smtClean="0"/>
              <a:t> value science and look for natural explanations about reality / by gathering data through our senses.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25</a:t>
            </a:fld>
            <a:endParaRPr lang="en-US" dirty="0"/>
          </a:p>
        </p:txBody>
      </p:sp>
    </p:spTree>
    <p:extLst>
      <p:ext uri="{BB962C8B-B14F-4D97-AF65-F5344CB8AC3E}">
        <p14:creationId xmlns:p14="http://schemas.microsoft.com/office/powerpoint/2010/main" val="1394488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 biblical worldview will also consider the possibility of divine intervention—/ which naturalism will not.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26</a:t>
            </a:fld>
            <a:endParaRPr lang="en-US" dirty="0"/>
          </a:p>
        </p:txBody>
      </p:sp>
    </p:spTree>
    <p:extLst>
      <p:ext uri="{BB962C8B-B14F-4D97-AF65-F5344CB8AC3E}">
        <p14:creationId xmlns:p14="http://schemas.microsoft.com/office/powerpoint/2010/main" val="145589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way these worldviews affect the interpretation of scientific data.  / Lots of animals have the same pattern of bone structure in their forearms. /  This is data that can be observed by anyone.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27</a:t>
            </a:fld>
            <a:endParaRPr lang="en-US" dirty="0"/>
          </a:p>
        </p:txBody>
      </p:sp>
    </p:spTree>
    <p:extLst>
      <p:ext uri="{BB962C8B-B14F-4D97-AF65-F5344CB8AC3E}">
        <p14:creationId xmlns:p14="http://schemas.microsoft.com/office/powerpoint/2010/main" val="397807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a:t>
            </a:r>
            <a:r>
              <a:rPr lang="en-US" baseline="0" dirty="0" smtClean="0"/>
              <a:t> with different worldviews look at the same data but arrive at different interpretations of the data.  / A scientist with a naturalistic worldview will conclude that all these animals have the same pattern of bone structure because they evolved from a common ancestor.  / But a scientist with a biblical worldview will conclude that God efficiently used an effective design in multiple animals.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28</a:t>
            </a:fld>
            <a:endParaRPr lang="en-US" dirty="0"/>
          </a:p>
        </p:txBody>
      </p:sp>
    </p:spTree>
    <p:extLst>
      <p:ext uri="{BB962C8B-B14F-4D97-AF65-F5344CB8AC3E}">
        <p14:creationId xmlns:p14="http://schemas.microsoft.com/office/powerpoint/2010/main" val="3115984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variety of trilobites are found throughout the Paleozoic layers.  / Their presence in these layers and their absence from the layers above is observable</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29</a:t>
            </a:fld>
            <a:endParaRPr lang="en-US" dirty="0"/>
          </a:p>
        </p:txBody>
      </p:sp>
    </p:spTree>
    <p:extLst>
      <p:ext uri="{BB962C8B-B14F-4D97-AF65-F5344CB8AC3E}">
        <p14:creationId xmlns:p14="http://schemas.microsoft.com/office/powerpoint/2010/main" val="419335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some definitions.  Data are facts or pieces of information.  The word datum is singular and would refer to just one fact.  Data is usually</a:t>
            </a:r>
            <a:r>
              <a:rPr lang="en-US" baseline="0" dirty="0" smtClean="0"/>
              <a:t> considered to be plural—referring to multiple facts or pieces of information.  But sometimes it is used as a singular collective noun—referring to a body of facts or information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dirty="0"/>
          </a:p>
        </p:txBody>
      </p:sp>
    </p:spTree>
    <p:extLst>
      <p:ext uri="{BB962C8B-B14F-4D97-AF65-F5344CB8AC3E}">
        <p14:creationId xmlns:p14="http://schemas.microsoft.com/office/powerpoint/2010/main" val="3984863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from both worldviews conclude</a:t>
            </a:r>
            <a:r>
              <a:rPr lang="en-US" baseline="0" dirty="0" smtClean="0"/>
              <a:t> that trilobites were living creatures that died and were fossilized.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30</a:t>
            </a:fld>
            <a:endParaRPr lang="en-US" dirty="0"/>
          </a:p>
        </p:txBody>
      </p:sp>
    </p:spTree>
    <p:extLst>
      <p:ext uri="{BB962C8B-B14F-4D97-AF65-F5344CB8AC3E}">
        <p14:creationId xmlns:p14="http://schemas.microsoft.com/office/powerpoint/2010/main" val="1597744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scientists</a:t>
            </a:r>
            <a:r>
              <a:rPr lang="en-US" baseline="0" dirty="0" smtClean="0"/>
              <a:t> from different worldviews have different ideas about where the trilobites came from to begin with.  A scientist with a naturalistic worldview would say that trilobites evolved early in the history of life, but a scientist with a biblical worldview would say that trilobites were created.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31</a:t>
            </a:fld>
            <a:endParaRPr lang="en-US" dirty="0"/>
          </a:p>
        </p:txBody>
      </p:sp>
    </p:spTree>
    <p:extLst>
      <p:ext uri="{BB962C8B-B14F-4D97-AF65-F5344CB8AC3E}">
        <p14:creationId xmlns:p14="http://schemas.microsoft.com/office/powerpoint/2010/main" val="1364194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from different worldviews have different ideas about what kind of catastrophic</a:t>
            </a:r>
            <a:r>
              <a:rPr lang="en-US" baseline="0" dirty="0" smtClean="0"/>
              <a:t> events caused the trilobites to become extinct.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32</a:t>
            </a:fld>
            <a:endParaRPr lang="en-US" dirty="0"/>
          </a:p>
        </p:txBody>
      </p:sp>
    </p:spTree>
    <p:extLst>
      <p:ext uri="{BB962C8B-B14F-4D97-AF65-F5344CB8AC3E}">
        <p14:creationId xmlns:p14="http://schemas.microsoft.com/office/powerpoint/2010/main" val="1517159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you tell which of these statements represents data and which is an interpretation? / Dinosaur fossils appear in the Mesozoic layers.  / Dinosaurs did not exist until after the Permian layers were deposited.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33</a:t>
            </a:fld>
            <a:endParaRPr lang="en-US" dirty="0"/>
          </a:p>
        </p:txBody>
      </p:sp>
    </p:spTree>
    <p:extLst>
      <p:ext uri="{BB962C8B-B14F-4D97-AF65-F5344CB8AC3E}">
        <p14:creationId xmlns:p14="http://schemas.microsoft.com/office/powerpoint/2010/main" val="86332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a:t>
            </a:r>
            <a:r>
              <a:rPr lang="en-US" baseline="0" dirty="0" smtClean="0"/>
              <a:t> of dinosaur fossils in certain layers is observable data.  / Using their relative location to draw conclusions about when they existed is interpretation.</a:t>
            </a:r>
          </a:p>
        </p:txBody>
      </p:sp>
      <p:sp>
        <p:nvSpPr>
          <p:cNvPr id="4" name="Slide Number Placeholder 3"/>
          <p:cNvSpPr>
            <a:spLocks noGrp="1"/>
          </p:cNvSpPr>
          <p:nvPr>
            <p:ph type="sldNum" sz="quarter" idx="10"/>
          </p:nvPr>
        </p:nvSpPr>
        <p:spPr/>
        <p:txBody>
          <a:bodyPr/>
          <a:lstStyle/>
          <a:p>
            <a:fld id="{D2631704-7F19-4A50-9080-CE9E4D6823FA}" type="slidenum">
              <a:rPr lang="en-US" smtClean="0"/>
              <a:t>34</a:t>
            </a:fld>
            <a:endParaRPr lang="en-US" dirty="0"/>
          </a:p>
        </p:txBody>
      </p:sp>
    </p:spTree>
    <p:extLst>
      <p:ext uri="{BB962C8B-B14F-4D97-AF65-F5344CB8AC3E}">
        <p14:creationId xmlns:p14="http://schemas.microsoft.com/office/powerpoint/2010/main" val="688609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Listen to each of these statements and decide whether you think it is</a:t>
            </a:r>
            <a:r>
              <a:rPr lang="en-US" baseline="0" dirty="0" smtClean="0"/>
              <a:t> data or interpretation.  Pause the video if you need more time to think about it.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35</a:t>
            </a:fld>
            <a:endParaRPr lang="en-US" dirty="0"/>
          </a:p>
        </p:txBody>
      </p:sp>
    </p:spTree>
    <p:extLst>
      <p:ext uri="{BB962C8B-B14F-4D97-AF65-F5344CB8AC3E}">
        <p14:creationId xmlns:p14="http://schemas.microsoft.com/office/powerpoint/2010/main" val="114572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two</a:t>
            </a:r>
            <a:r>
              <a:rPr lang="en-US" baseline="0" dirty="0" smtClean="0"/>
              <a:t> statements in yellow are data  The fact that dinosaur bones are only found in the Mesozoic layers—not below the Triassic or above the Cretaceous in the Cenozoic—is data.  It can be verified by anyone who does the research.  The other three statements about what happened to the dinosaurs are not things that can be verified by observation or experimentation.  They are interpretations of the data that are derived from implications of the respective worldviews.</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36</a:t>
            </a:fld>
            <a:endParaRPr lang="en-US" dirty="0"/>
          </a:p>
        </p:txBody>
      </p:sp>
    </p:spTree>
    <p:extLst>
      <p:ext uri="{BB962C8B-B14F-4D97-AF65-F5344CB8AC3E}">
        <p14:creationId xmlns:p14="http://schemas.microsoft.com/office/powerpoint/2010/main" val="924500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listen to another set of statements, see if you can differentiate the data from the interpretations.  (read the statements)  Pause the video if you need more time to think about your answers.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37</a:t>
            </a:fld>
            <a:endParaRPr lang="en-US" dirty="0"/>
          </a:p>
        </p:txBody>
      </p:sp>
    </p:spTree>
    <p:extLst>
      <p:ext uri="{BB962C8B-B14F-4D97-AF65-F5344CB8AC3E}">
        <p14:creationId xmlns:p14="http://schemas.microsoft.com/office/powerpoint/2010/main" val="1809709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fact that birds have feathers is observable data that can be easily verified.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38</a:t>
            </a:fld>
            <a:endParaRPr lang="en-US" dirty="0"/>
          </a:p>
        </p:txBody>
      </p:sp>
    </p:spTree>
    <p:extLst>
      <p:ext uri="{BB962C8B-B14F-4D97-AF65-F5344CB8AC3E}">
        <p14:creationId xmlns:p14="http://schemas.microsoft.com/office/powerpoint/2010/main" val="1515424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fossil evidence indicates that certain creatures with dinosaurian skeletons also had feathers, so this is data as well.</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39</a:t>
            </a:fld>
            <a:endParaRPr lang="en-US" dirty="0"/>
          </a:p>
        </p:txBody>
      </p:sp>
    </p:spTree>
    <p:extLst>
      <p:ext uri="{BB962C8B-B14F-4D97-AF65-F5344CB8AC3E}">
        <p14:creationId xmlns:p14="http://schemas.microsoft.com/office/powerpoint/2010/main" val="8234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get data from things we observe and things we measure or quantify in some way.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a:t>
            </a:fld>
            <a:endParaRPr lang="en-US" dirty="0"/>
          </a:p>
        </p:txBody>
      </p:sp>
    </p:spTree>
    <p:extLst>
      <p:ext uri="{BB962C8B-B14F-4D97-AF65-F5344CB8AC3E}">
        <p14:creationId xmlns:p14="http://schemas.microsoft.com/office/powerpoint/2010/main" val="980736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claim that dinosaurs evolved into birds is</a:t>
            </a:r>
            <a:r>
              <a:rPr lang="en-US" baseline="0" dirty="0" smtClean="0"/>
              <a:t> an interpretation of that data just mentioned showing that some fossils with dinosaurian skeletons also have feathers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40</a:t>
            </a:fld>
            <a:endParaRPr lang="en-US" dirty="0"/>
          </a:p>
        </p:txBody>
      </p:sp>
    </p:spTree>
    <p:extLst>
      <p:ext uri="{BB962C8B-B14F-4D97-AF65-F5344CB8AC3E}">
        <p14:creationId xmlns:p14="http://schemas.microsoft.com/office/powerpoint/2010/main" val="3268357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that God created both birds and some dinosaurs with feathers is also an interpretation of data.  Both</a:t>
            </a:r>
            <a:r>
              <a:rPr lang="en-US" baseline="0" dirty="0" smtClean="0"/>
              <a:t> of these interpretations are influenced by the worldviews of the scientists who make them.  Remember that interpretations can be true or they can be false.  And sometimes—like in this case—interpretations can be mutually exclusive.  Dinosaurs cannot have both evolved from birds AND been created by God with feathers.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41</a:t>
            </a:fld>
            <a:endParaRPr lang="en-US" dirty="0"/>
          </a:p>
        </p:txBody>
      </p:sp>
    </p:spTree>
    <p:extLst>
      <p:ext uri="{BB962C8B-B14F-4D97-AF65-F5344CB8AC3E}">
        <p14:creationId xmlns:p14="http://schemas.microsoft.com/office/powerpoint/2010/main" val="298806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last statement</a:t>
            </a:r>
            <a:r>
              <a:rPr lang="en-US" baseline="0" dirty="0" smtClean="0"/>
              <a:t> is also an interpretation, that suggests </a:t>
            </a:r>
            <a:r>
              <a:rPr lang="en-US" i="1" baseline="0" dirty="0" smtClean="0"/>
              <a:t>why </a:t>
            </a:r>
            <a:r>
              <a:rPr lang="en-US" i="0" baseline="0" dirty="0" smtClean="0"/>
              <a:t>dinosaurs might have benefited from having feathers.  It is not directly observable but would be based on a combination of several kinds of evidence.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42</a:t>
            </a:fld>
            <a:endParaRPr lang="en-US" dirty="0"/>
          </a:p>
        </p:txBody>
      </p:sp>
    </p:spTree>
    <p:extLst>
      <p:ext uri="{BB962C8B-B14F-4D97-AF65-F5344CB8AC3E}">
        <p14:creationId xmlns:p14="http://schemas.microsoft.com/office/powerpoint/2010/main" val="2393672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interpretations are more specific than others.  / The more specific an interpretation, the more data</a:t>
            </a:r>
            <a:r>
              <a:rPr lang="en-US" baseline="0" dirty="0" smtClean="0"/>
              <a:t> is needed to support it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43</a:t>
            </a:fld>
            <a:endParaRPr lang="en-US" dirty="0"/>
          </a:p>
        </p:txBody>
      </p:sp>
    </p:spTree>
    <p:extLst>
      <p:ext uri="{BB962C8B-B14F-4D97-AF65-F5344CB8AC3E}">
        <p14:creationId xmlns:p14="http://schemas.microsoft.com/office/powerpoint/2010/main" val="2370735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these ammonite fossils or this T-rex</a:t>
            </a:r>
            <a:r>
              <a:rPr lang="en-US" baseline="0" dirty="0" smtClean="0"/>
              <a:t> skeleton for example.  Their placement in the fossil record is data.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44</a:t>
            </a:fld>
            <a:endParaRPr lang="en-US" dirty="0"/>
          </a:p>
        </p:txBody>
      </p:sp>
    </p:spTree>
    <p:extLst>
      <p:ext uri="{BB962C8B-B14F-4D97-AF65-F5344CB8AC3E}">
        <p14:creationId xmlns:p14="http://schemas.microsoft.com/office/powerpoint/2010/main" val="858448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fairly simple interpretation of the data is that these creatures used to be alive, died, and became fossilized.  / A more specific claim would be that these creatures died because of a meteorite strike / or because of Noah’s flood.  More data would be needed to support these more specific claims.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45</a:t>
            </a:fld>
            <a:endParaRPr lang="en-US" dirty="0"/>
          </a:p>
        </p:txBody>
      </p:sp>
    </p:spTree>
    <p:extLst>
      <p:ext uri="{BB962C8B-B14F-4D97-AF65-F5344CB8AC3E}">
        <p14:creationId xmlns:p14="http://schemas.microsoft.com/office/powerpoint/2010/main" val="2387758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 of these fossils in the layers of the geologic</a:t>
            </a:r>
            <a:r>
              <a:rPr lang="en-US" baseline="0" dirty="0" smtClean="0"/>
              <a:t> column is data.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46</a:t>
            </a:fld>
            <a:endParaRPr lang="en-US" dirty="0"/>
          </a:p>
        </p:txBody>
      </p:sp>
    </p:spTree>
    <p:extLst>
      <p:ext uri="{BB962C8B-B14F-4D97-AF65-F5344CB8AC3E}">
        <p14:creationId xmlns:p14="http://schemas.microsoft.com/office/powerpoint/2010/main" val="425238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the trilobite fossil from the Paleozoic was buried before the </a:t>
            </a:r>
            <a:r>
              <a:rPr lang="en-US" i="1" baseline="0" dirty="0" err="1" smtClean="0"/>
              <a:t>Smilodon</a:t>
            </a:r>
            <a:r>
              <a:rPr lang="en-US" baseline="0" dirty="0" smtClean="0"/>
              <a:t> in the Cenozoic is a fairly simple interpretation of the data based on the principle of superposition.   / The idea that the trilobite was buried weeks before the </a:t>
            </a:r>
            <a:r>
              <a:rPr lang="en-US" i="1" baseline="0" dirty="0" err="1" smtClean="0"/>
              <a:t>Smilodon</a:t>
            </a:r>
            <a:r>
              <a:rPr lang="en-US" baseline="0" dirty="0" smtClean="0"/>
              <a:t> is a more specific interpretation, / as is the idea that it was buried millions of years before.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47</a:t>
            </a:fld>
            <a:endParaRPr lang="en-US" dirty="0"/>
          </a:p>
        </p:txBody>
      </p:sp>
    </p:spTree>
    <p:extLst>
      <p:ext uri="{BB962C8B-B14F-4D97-AF65-F5344CB8AC3E}">
        <p14:creationId xmlns:p14="http://schemas.microsoft.com/office/powerpoint/2010/main" val="313254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takes more evidence to substantiate interpretations that include specific amounts of time than it does to support the simple claim that the trilobite was buried first.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48</a:t>
            </a:fld>
            <a:endParaRPr lang="en-US" dirty="0"/>
          </a:p>
        </p:txBody>
      </p:sp>
    </p:spTree>
    <p:extLst>
      <p:ext uri="{BB962C8B-B14F-4D97-AF65-F5344CB8AC3E}">
        <p14:creationId xmlns:p14="http://schemas.microsoft.com/office/powerpoint/2010/main" val="18472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be careful not to make</a:t>
            </a:r>
            <a:r>
              <a:rPr lang="en-US" baseline="0" dirty="0" smtClean="0"/>
              <a:t> interpretations that are not justified by the data.</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49</a:t>
            </a:fld>
            <a:endParaRPr lang="en-US" dirty="0"/>
          </a:p>
        </p:txBody>
      </p:sp>
    </p:spTree>
    <p:extLst>
      <p:ext uri="{BB962C8B-B14F-4D97-AF65-F5344CB8AC3E}">
        <p14:creationId xmlns:p14="http://schemas.microsoft.com/office/powerpoint/2010/main" val="178836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observe the colors on this frog</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a:t>
            </a:fld>
            <a:endParaRPr lang="en-US" dirty="0"/>
          </a:p>
        </p:txBody>
      </p:sp>
    </p:spTree>
    <p:extLst>
      <p:ext uri="{BB962C8B-B14F-4D97-AF65-F5344CB8AC3E}">
        <p14:creationId xmlns:p14="http://schemas.microsoft.com/office/powerpoint/2010/main" val="1361644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 at these boulders for example.  Their size and position are data.  Depending on the data, an appropriate interpretation may be that they appear to have been deposited there by fast-flowing water.  But to conclude that they were definitely deposited there by Noah’s Flood would be a conjecture not justified by the data.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50</a:t>
            </a:fld>
            <a:endParaRPr lang="en-US" dirty="0"/>
          </a:p>
        </p:txBody>
      </p:sp>
    </p:spTree>
    <p:extLst>
      <p:ext uri="{BB962C8B-B14F-4D97-AF65-F5344CB8AC3E}">
        <p14:creationId xmlns:p14="http://schemas.microsoft.com/office/powerpoint/2010/main" val="3828869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Paleontologists</a:t>
            </a:r>
            <a:r>
              <a:rPr lang="en-US" baseline="0" dirty="0" smtClean="0"/>
              <a:t> have discovered some soft tissue—like blood vessels and bone cells—in fossilized dinosaur bones.  / That is data.   / Which interpretation best fits this particular piece of evidence?  / That dinosaurs died in the flood? / or that dinosaur bones are thousands rather than millions of years old?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51</a:t>
            </a:fld>
            <a:endParaRPr lang="en-US" dirty="0"/>
          </a:p>
        </p:txBody>
      </p:sp>
    </p:spTree>
    <p:extLst>
      <p:ext uri="{BB962C8B-B14F-4D97-AF65-F5344CB8AC3E}">
        <p14:creationId xmlns:p14="http://schemas.microsoft.com/office/powerpoint/2010/main" val="2573474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wouldn’t expect soft tissue to be preserved for millions of years, a reasonable interpretation </a:t>
            </a:r>
            <a:r>
              <a:rPr lang="en-US" smtClean="0"/>
              <a:t>of this </a:t>
            </a:r>
            <a:r>
              <a:rPr lang="en-US" dirty="0" smtClean="0"/>
              <a:t>data would be that dinosaur bones are</a:t>
            </a:r>
            <a:r>
              <a:rPr lang="en-US" baseline="0" dirty="0" smtClean="0"/>
              <a:t> only thousands rather than millions of years old.  Without any additional evidence, speculating on how the dinosaur died goes beyond this particular data.</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52</a:t>
            </a:fld>
            <a:endParaRPr lang="en-US" dirty="0"/>
          </a:p>
        </p:txBody>
      </p:sp>
    </p:spTree>
    <p:extLst>
      <p:ext uri="{BB962C8B-B14F-4D97-AF65-F5344CB8AC3E}">
        <p14:creationId xmlns:p14="http://schemas.microsoft.com/office/powerpoint/2010/main" val="1744938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one final example.  Dr. Leonard Brand studied fossil </a:t>
            </a:r>
            <a:r>
              <a:rPr lang="en-US" dirty="0" err="1" smtClean="0"/>
              <a:t>trackways</a:t>
            </a:r>
            <a:r>
              <a:rPr lang="en-US" dirty="0" smtClean="0"/>
              <a:t> in the Coconino</a:t>
            </a:r>
            <a:r>
              <a:rPr lang="en-US" baseline="0" dirty="0" smtClean="0"/>
              <a:t> Sandstone of the Grand Canyon.  The traditional interpretation of the </a:t>
            </a:r>
            <a:r>
              <a:rPr lang="en-US" baseline="0" dirty="0" err="1" smtClean="0"/>
              <a:t>trackways</a:t>
            </a:r>
            <a:r>
              <a:rPr lang="en-US" baseline="0" dirty="0" smtClean="0"/>
              <a:t> was that they had been made on desert sand dunes.  Dr. Brand performed some laboratory experiments to see whether the </a:t>
            </a:r>
            <a:r>
              <a:rPr lang="en-US" baseline="0" dirty="0" err="1" smtClean="0"/>
              <a:t>trackways</a:t>
            </a:r>
            <a:r>
              <a:rPr lang="en-US" baseline="0" dirty="0" smtClean="0"/>
              <a:t> were most like tracks made on dry sand, moist sand, or wet sand.  Which of these conclusions is inappropriate because it goes beyond the data?</a:t>
            </a:r>
          </a:p>
        </p:txBody>
      </p:sp>
      <p:sp>
        <p:nvSpPr>
          <p:cNvPr id="4" name="Slide Number Placeholder 3"/>
          <p:cNvSpPr>
            <a:spLocks noGrp="1"/>
          </p:cNvSpPr>
          <p:nvPr>
            <p:ph type="sldNum" sz="quarter" idx="10"/>
          </p:nvPr>
        </p:nvSpPr>
        <p:spPr/>
        <p:txBody>
          <a:bodyPr/>
          <a:lstStyle/>
          <a:p>
            <a:fld id="{D2631704-7F19-4A50-9080-CE9E4D6823FA}" type="slidenum">
              <a:rPr lang="en-US" smtClean="0"/>
              <a:t>53</a:t>
            </a:fld>
            <a:endParaRPr lang="en-US" dirty="0"/>
          </a:p>
        </p:txBody>
      </p:sp>
    </p:spTree>
    <p:extLst>
      <p:ext uri="{BB962C8B-B14F-4D97-AF65-F5344CB8AC3E}">
        <p14:creationId xmlns:p14="http://schemas.microsoft.com/office/powerpoint/2010/main" val="419905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Brand’s results</a:t>
            </a:r>
            <a:r>
              <a:rPr lang="en-US" baseline="0" dirty="0" smtClean="0"/>
              <a:t> did, in fact, show that the trackways were most like the tracks made underwater in his experiments, so this conclusion is appropriate.  / Without additional evidence, though, it would be inappropriate to conclude that the animals who made these tracks were definitely trying to escape during Noah’s Flood.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54</a:t>
            </a:fld>
            <a:endParaRPr lang="en-US" dirty="0"/>
          </a:p>
        </p:txBody>
      </p:sp>
    </p:spTree>
    <p:extLst>
      <p:ext uri="{BB962C8B-B14F-4D97-AF65-F5344CB8AC3E}">
        <p14:creationId xmlns:p14="http://schemas.microsoft.com/office/powerpoint/2010/main" val="2624844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this black box represent the data we have just looked at—the boulder,</a:t>
            </a:r>
            <a:r>
              <a:rPr lang="en-US" baseline="0" dirty="0" smtClean="0"/>
              <a:t> soft tissue in the dinosaur bone, and the fossil trackways.  / Then let this oval represent the reasonable, appropriate interpretations we have suggested to explain the data.  / Let this larger rectangle represent other interpretations that go beyond the data.  While it may actually be true that the boulder was deposited, the dinosaur was killed, and the </a:t>
            </a:r>
            <a:r>
              <a:rPr lang="en-US" baseline="0" dirty="0" err="1" smtClean="0"/>
              <a:t>trackways</a:t>
            </a:r>
            <a:r>
              <a:rPr lang="en-US" baseline="0" dirty="0" smtClean="0"/>
              <a:t> were deposited during the flood, we need to be careful not to jump to that conclusion without enough data to support it.  If we do, we can damage the reputation of creationists by giving the impression that we are not careful scientists.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55</a:t>
            </a:fld>
            <a:endParaRPr lang="en-US" dirty="0"/>
          </a:p>
        </p:txBody>
      </p:sp>
    </p:spTree>
    <p:extLst>
      <p:ext uri="{BB962C8B-B14F-4D97-AF65-F5344CB8AC3E}">
        <p14:creationId xmlns:p14="http://schemas.microsoft.com/office/powerpoint/2010/main" val="874034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data that is explained by an interpretation, the more confidence we may have in the interpretation.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56</a:t>
            </a:fld>
            <a:endParaRPr lang="en-US" dirty="0"/>
          </a:p>
        </p:txBody>
      </p:sp>
    </p:spTree>
    <p:extLst>
      <p:ext uri="{BB962C8B-B14F-4D97-AF65-F5344CB8AC3E}">
        <p14:creationId xmlns:p14="http://schemas.microsoft.com/office/powerpoint/2010/main" val="26830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a:t>
            </a:r>
            <a:r>
              <a:rPr lang="en-US" baseline="0" dirty="0" smtClean="0"/>
              <a:t> thing to remember when we talk about interpretations of data is that scientists avoid using the word proof.  Scientists really don’t prove things.  They gather evidence but are always open to the possibility that new evidence will change their previous conclusions.</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57</a:t>
            </a:fld>
            <a:endParaRPr lang="en-US" dirty="0"/>
          </a:p>
        </p:txBody>
      </p:sp>
    </p:spTree>
    <p:extLst>
      <p:ext uri="{BB962C8B-B14F-4D97-AF65-F5344CB8AC3E}">
        <p14:creationId xmlns:p14="http://schemas.microsoft.com/office/powerpoint/2010/main" val="1889318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 are talking about scientific evidence, it is better to say that the evidence is consistent with creation or the flood, rather than that the evidence </a:t>
            </a:r>
            <a:r>
              <a:rPr lang="en-US" i="1" dirty="0" smtClean="0"/>
              <a:t>proves</a:t>
            </a:r>
            <a:r>
              <a:rPr lang="en-US" i="0" dirty="0" smtClean="0"/>
              <a:t> something.   </a:t>
            </a:r>
          </a:p>
          <a:p>
            <a:endParaRPr lang="en-US" i="0" baseline="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58</a:t>
            </a:fld>
            <a:endParaRPr lang="en-US" dirty="0"/>
          </a:p>
        </p:txBody>
      </p:sp>
    </p:spTree>
    <p:extLst>
      <p:ext uri="{BB962C8B-B14F-4D97-AF65-F5344CB8AC3E}">
        <p14:creationId xmlns:p14="http://schemas.microsoft.com/office/powerpoint/2010/main" val="40998981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doesn’t mean we are any less confident that God created the world or that there was a worldwide flood.  But it does acknowledge that our belief in those things is based on more than just the scientific evidence.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59</a:t>
            </a:fld>
            <a:endParaRPr lang="en-US" dirty="0"/>
          </a:p>
        </p:txBody>
      </p:sp>
    </p:spTree>
    <p:extLst>
      <p:ext uri="{BB962C8B-B14F-4D97-AF65-F5344CB8AC3E}">
        <p14:creationId xmlns:p14="http://schemas.microsoft.com/office/powerpoint/2010/main" val="290272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that the stripes go different directions on this zebra.</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a:t>
            </a:fld>
            <a:endParaRPr lang="en-US" dirty="0"/>
          </a:p>
        </p:txBody>
      </p:sp>
    </p:spTree>
    <p:extLst>
      <p:ext uri="{BB962C8B-B14F-4D97-AF65-F5344CB8AC3E}">
        <p14:creationId xmlns:p14="http://schemas.microsoft.com/office/powerpoint/2010/main" val="1372741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a:t>
            </a:r>
            <a:r>
              <a:rPr lang="en-US" baseline="0" dirty="0" smtClean="0"/>
              <a:t> should we evaluate scientific claims?  / The first step is to distinguish between the data and interpretation.  / Let’s say you see a story on the news about the discovery of a dinosaur fossil with the imprint of a feather, / and the scientist being interviewed states that dinosaurs evolved into birds.  / Being able to recognize that the presence of the feather imprint in the fossil is the data / and the claim about dinosaurs evolving into birds is an interpretation of that data that requires additional evidence is a really good start.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60</a:t>
            </a:fld>
            <a:endParaRPr lang="en-US" dirty="0"/>
          </a:p>
        </p:txBody>
      </p:sp>
    </p:spTree>
    <p:extLst>
      <p:ext uri="{BB962C8B-B14F-4D97-AF65-F5344CB8AC3E}">
        <p14:creationId xmlns:p14="http://schemas.microsoft.com/office/powerpoint/2010/main" val="4197163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Next,</a:t>
            </a:r>
            <a:r>
              <a:rPr lang="en-US" baseline="0" dirty="0" smtClean="0"/>
              <a:t> evaluate how extensive the interpretation is. /  Let’s say the claim is about a certain fossil. /  Is the claim something simple like  “this fossil was buried first, before the fossils in a higher layer” / or does it make a more extensive claim like how the fossil was buried / or when it was buried?  / If it’s more specific or extensive, is there enough other evidence to support it?</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61</a:t>
            </a:fld>
            <a:endParaRPr lang="en-US" dirty="0"/>
          </a:p>
        </p:txBody>
      </p:sp>
    </p:spTree>
    <p:extLst>
      <p:ext uri="{BB962C8B-B14F-4D97-AF65-F5344CB8AC3E}">
        <p14:creationId xmlns:p14="http://schemas.microsoft.com/office/powerpoint/2010/main" val="3398842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aware of the worldview that probably</a:t>
            </a:r>
            <a:r>
              <a:rPr lang="en-US" baseline="0" dirty="0" smtClean="0"/>
              <a:t> affected the interpretation, but remember:  / Evolutionists are not always wrong, / and creationists are not always right.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62</a:t>
            </a:fld>
            <a:endParaRPr lang="en-US" dirty="0"/>
          </a:p>
        </p:txBody>
      </p:sp>
    </p:spTree>
    <p:extLst>
      <p:ext uri="{BB962C8B-B14F-4D97-AF65-F5344CB8AC3E}">
        <p14:creationId xmlns:p14="http://schemas.microsoft.com/office/powerpoint/2010/main" val="1445481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yourself whether</a:t>
            </a:r>
            <a:r>
              <a:rPr lang="en-US" baseline="0" dirty="0" smtClean="0"/>
              <a:t> the interpretation conflicts with any other evidence.  / This could include scientific data or other evidence from the Bible.  / If the interpretation does conflict with any other evidence, what other interpretations are possible?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63</a:t>
            </a:fld>
            <a:endParaRPr lang="en-US" dirty="0"/>
          </a:p>
        </p:txBody>
      </p:sp>
    </p:spTree>
    <p:extLst>
      <p:ext uri="{BB962C8B-B14F-4D97-AF65-F5344CB8AC3E}">
        <p14:creationId xmlns:p14="http://schemas.microsoft.com/office/powerpoint/2010/main" val="27710641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evaluating</a:t>
            </a:r>
            <a:r>
              <a:rPr lang="en-US" baseline="0" dirty="0" smtClean="0"/>
              <a:t> scientific claims will leave you with unanswered questions, but that’s okay.  For ideas about how to handle them, watch our next presentation.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pPr/>
              <a:t>64</a:t>
            </a:fld>
            <a:endParaRPr lang="en-US" dirty="0"/>
          </a:p>
        </p:txBody>
      </p:sp>
    </p:spTree>
    <p:extLst>
      <p:ext uri="{BB962C8B-B14F-4D97-AF65-F5344CB8AC3E}">
        <p14:creationId xmlns:p14="http://schemas.microsoft.com/office/powerpoint/2010/main" val="39558911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2792866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40853650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97240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02310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observe that the Mississippi River flows toward the Gulf</a:t>
            </a:r>
            <a:r>
              <a:rPr lang="en-US" baseline="0" dirty="0" smtClean="0"/>
              <a:t> of Mexico…</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7</a:t>
            </a:fld>
            <a:endParaRPr lang="en-US" dirty="0"/>
          </a:p>
        </p:txBody>
      </p:sp>
    </p:spTree>
    <p:extLst>
      <p:ext uri="{BB962C8B-B14F-4D97-AF65-F5344CB8AC3E}">
        <p14:creationId xmlns:p14="http://schemas.microsoft.com/office/powerpoint/2010/main" val="46111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the leaves of non-evergreen trees turn colors in the fall…</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8</a:t>
            </a:fld>
            <a:endParaRPr lang="en-US" dirty="0"/>
          </a:p>
        </p:txBody>
      </p:sp>
    </p:spTree>
    <p:extLst>
      <p:ext uri="{BB962C8B-B14F-4D97-AF65-F5344CB8AC3E}">
        <p14:creationId xmlns:p14="http://schemas.microsoft.com/office/powerpoint/2010/main" val="215663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a:t>
            </a:r>
            <a:r>
              <a:rPr lang="en-US" i="1" dirty="0" err="1" smtClean="0"/>
              <a:t>Dimetrodon</a:t>
            </a:r>
            <a:r>
              <a:rPr lang="en-US" dirty="0" smtClean="0"/>
              <a:t> fossils are found in the Permian layers.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9</a:t>
            </a:fld>
            <a:endParaRPr lang="en-US" dirty="0"/>
          </a:p>
        </p:txBody>
      </p:sp>
    </p:spTree>
    <p:extLst>
      <p:ext uri="{BB962C8B-B14F-4D97-AF65-F5344CB8AC3E}">
        <p14:creationId xmlns:p14="http://schemas.microsoft.com/office/powerpoint/2010/main" val="289132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154937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360067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12672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0198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928119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5442BAB0-2FC1-475D-A323-9FB593C2CF1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61470B1E-A3AA-46E4-9871-06CF6D334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9815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75447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489331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10496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9192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758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401287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12468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162846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716016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984294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5266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96503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37857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8" name="Footer Placeholder 7"/>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36375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182189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3" name="Footer Placeholder 2"/>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428655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94546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322458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81915361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4.xml"/><Relationship Id="rId7" Type="http://schemas.microsoft.com/office/2007/relationships/hdphoto" Target="../media/hdphoto2.wdp"/><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microsoft.com/office/2007/relationships/hdphoto" Target="../media/hdphoto3.wdp"/><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10.xml"/><Relationship Id="rId5" Type="http://schemas.microsoft.com/office/2007/relationships/hdphoto" Target="../media/hdphoto1.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13.xml"/><Relationship Id="rId5" Type="http://schemas.microsoft.com/office/2007/relationships/hdphoto" Target="../media/hdphoto4.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2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microsoft.com/office/2007/relationships/hdphoto" Target="../media/hdphoto5.wdp"/><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2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16.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17.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xml"/><Relationship Id="rId1" Type="http://schemas.openxmlformats.org/officeDocument/2006/relationships/tags" Target="../tags/tag18.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microsoft.com/office/2007/relationships/hdphoto" Target="../media/hdphoto8.wdp"/><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22.xml"/><Relationship Id="rId5" Type="http://schemas.microsoft.com/office/2007/relationships/hdphoto" Target="../media/hdphoto9.wdp"/><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23.xml"/><Relationship Id="rId5" Type="http://schemas.openxmlformats.org/officeDocument/2006/relationships/image" Target="../media/image40.jpeg"/><Relationship Id="rId4" Type="http://schemas.openxmlformats.org/officeDocument/2006/relationships/image" Target="../media/image39.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media/image40.jpeg"/><Relationship Id="rId4" Type="http://schemas.openxmlformats.org/officeDocument/2006/relationships/image" Target="../media/image39.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ags" Target="../tags/tag27.xml"/><Relationship Id="rId5" Type="http://schemas.microsoft.com/office/2007/relationships/hdphoto" Target="../media/hdphoto8.wdp"/><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22" b="22"/>
          <a:stretch>
            <a:fillRect/>
          </a:stretch>
        </p:blipFill>
        <p:spPr>
          <a:xfrm>
            <a:off x="0" y="0"/>
            <a:ext cx="12192000" cy="6858000"/>
          </a:xfrm>
        </p:spPr>
      </p:pic>
      <p:sp>
        <p:nvSpPr>
          <p:cNvPr id="3" name="TextBox 2"/>
          <p:cNvSpPr txBox="1"/>
          <p:nvPr/>
        </p:nvSpPr>
        <p:spPr>
          <a:xfrm>
            <a:off x="838200" y="6120825"/>
            <a:ext cx="111252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Data, Interpretation, and Evaluating Scientific Claims</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88015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Data--Measured</a:t>
            </a:r>
            <a:endParaRPr lang="en-US" dirty="0">
              <a:solidFill>
                <a:schemeClr val="bg1"/>
              </a:solidFill>
            </a:endParaRPr>
          </a:p>
        </p:txBody>
      </p:sp>
      <p:sp>
        <p:nvSpPr>
          <p:cNvPr id="6" name="Content Placeholder 5"/>
          <p:cNvSpPr>
            <a:spLocks noGrp="1"/>
          </p:cNvSpPr>
          <p:nvPr>
            <p:ph idx="1"/>
          </p:nvPr>
        </p:nvSpPr>
        <p:spPr/>
        <p:txBody>
          <a:bodyPr>
            <a:normAutofit/>
          </a:bodyPr>
          <a:lstStyle/>
          <a:p>
            <a:endParaRPr lang="en-US" dirty="0" smtClean="0"/>
          </a:p>
          <a:p>
            <a:endParaRPr lang="en-US" dirty="0"/>
          </a:p>
          <a:p>
            <a:endParaRPr lang="en-US" dirty="0"/>
          </a:p>
        </p:txBody>
      </p:sp>
      <p:sp>
        <p:nvSpPr>
          <p:cNvPr id="4" name="Content Placeholder 3"/>
          <p:cNvSpPr>
            <a:spLocks noGrp="1"/>
          </p:cNvSpPr>
          <p:nvPr>
            <p:ph sz="quarter" idx="4294967295"/>
          </p:nvPr>
        </p:nvSpPr>
        <p:spPr>
          <a:xfrm>
            <a:off x="6334663" y="2514600"/>
            <a:ext cx="3713162" cy="1254124"/>
          </a:xfrm>
        </p:spPr>
        <p:txBody>
          <a:bodyPr>
            <a:normAutofit/>
          </a:bodyPr>
          <a:lstStyle/>
          <a:p>
            <a:pPr marL="0" lvl="0" indent="0">
              <a:buNone/>
            </a:pPr>
            <a:r>
              <a:rPr lang="en-US" sz="3200" dirty="0">
                <a:solidFill>
                  <a:schemeClr val="bg1"/>
                </a:solidFill>
              </a:rPr>
              <a:t>This Sequoia tree is </a:t>
            </a:r>
            <a:r>
              <a:rPr lang="en-US" sz="3200" dirty="0" smtClean="0">
                <a:solidFill>
                  <a:schemeClr val="bg1"/>
                </a:solidFill>
              </a:rPr>
              <a:t>250 feet </a:t>
            </a:r>
            <a:r>
              <a:rPr lang="en-US" sz="3200" dirty="0">
                <a:solidFill>
                  <a:schemeClr val="bg1"/>
                </a:solidFill>
              </a:rPr>
              <a:t>tall</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3863" y="319882"/>
            <a:ext cx="1637698" cy="6172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1592678"/>
            <a:ext cx="2286000" cy="3425845"/>
          </a:xfrm>
          <a:prstGeom prst="rect">
            <a:avLst/>
          </a:prstGeom>
        </p:spPr>
      </p:pic>
      <p:sp>
        <p:nvSpPr>
          <p:cNvPr id="9" name="Content Placeholder 3"/>
          <p:cNvSpPr txBox="1">
            <a:spLocks/>
          </p:cNvSpPr>
          <p:nvPr/>
        </p:nvSpPr>
        <p:spPr>
          <a:xfrm>
            <a:off x="609600" y="5237957"/>
            <a:ext cx="4495800" cy="12541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chemeClr val="bg1"/>
                </a:solidFill>
                <a:latin typeface="Century Gothic" panose="020B0502020202020204" pitchFamily="34" charset="0"/>
              </a:rPr>
              <a:t>The distance around this tree trunk is 55 cm</a:t>
            </a:r>
          </a:p>
          <a:p>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88822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Data--Measured</a:t>
            </a:r>
            <a:endParaRPr lang="en-US" dirty="0">
              <a:solidFill>
                <a:schemeClr val="bg1"/>
              </a:solidFill>
            </a:endParaRPr>
          </a:p>
        </p:txBody>
      </p:sp>
      <p:sp>
        <p:nvSpPr>
          <p:cNvPr id="6" name="Content Placeholder 5"/>
          <p:cNvSpPr>
            <a:spLocks noGrp="1"/>
          </p:cNvSpPr>
          <p:nvPr>
            <p:ph sz="half" idx="4294967295"/>
          </p:nvPr>
        </p:nvSpPr>
        <p:spPr>
          <a:xfrm>
            <a:off x="0" y="2195513"/>
            <a:ext cx="5386388" cy="3951287"/>
          </a:xfrm>
        </p:spPr>
        <p:txBody>
          <a:bodyPr>
            <a:normAutofit/>
          </a:bodyPr>
          <a:lstStyle/>
          <a:p>
            <a:endParaRPr lang="en-US" dirty="0" smtClean="0"/>
          </a:p>
          <a:p>
            <a:endParaRPr lang="en-US" dirty="0"/>
          </a:p>
          <a:p>
            <a:endParaRPr lang="en-US" dirty="0"/>
          </a:p>
        </p:txBody>
      </p:sp>
      <p:sp>
        <p:nvSpPr>
          <p:cNvPr id="4" name="Content Placeholder 3"/>
          <p:cNvSpPr>
            <a:spLocks noGrp="1"/>
          </p:cNvSpPr>
          <p:nvPr>
            <p:ph sz="quarter" idx="4294967295"/>
          </p:nvPr>
        </p:nvSpPr>
        <p:spPr>
          <a:xfrm>
            <a:off x="3657601" y="1651153"/>
            <a:ext cx="4953000" cy="730250"/>
          </a:xfrm>
        </p:spPr>
        <p:txBody>
          <a:bodyPr>
            <a:normAutofit fontScale="85000" lnSpcReduction="10000"/>
          </a:bodyPr>
          <a:lstStyle/>
          <a:p>
            <a:pPr marL="0" lvl="0" indent="0">
              <a:buNone/>
            </a:pPr>
            <a:r>
              <a:rPr lang="en-US" sz="3600" dirty="0" smtClean="0">
                <a:solidFill>
                  <a:schemeClr val="bg1"/>
                </a:solidFill>
              </a:rPr>
              <a:t>This </a:t>
            </a:r>
            <a:r>
              <a:rPr lang="en-US" sz="3600" dirty="0">
                <a:solidFill>
                  <a:schemeClr val="bg1"/>
                </a:solidFill>
              </a:rPr>
              <a:t>acorn is </a:t>
            </a:r>
            <a:r>
              <a:rPr lang="en-US" sz="3600" dirty="0" smtClean="0">
                <a:solidFill>
                  <a:schemeClr val="bg1"/>
                </a:solidFill>
              </a:rPr>
              <a:t>18 mm </a:t>
            </a:r>
            <a:r>
              <a:rPr lang="en-US" sz="3600" dirty="0">
                <a:solidFill>
                  <a:schemeClr val="bg1"/>
                </a:solidFill>
              </a:rPr>
              <a:t>long</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771" y="2645330"/>
            <a:ext cx="4704458" cy="3501470"/>
          </a:xfrm>
          <a:prstGeom prst="rect">
            <a:avLst/>
          </a:prstGeom>
        </p:spPr>
      </p:pic>
    </p:spTree>
    <p:extLst>
      <p:ext uri="{BB962C8B-B14F-4D97-AF65-F5344CB8AC3E}">
        <p14:creationId xmlns:p14="http://schemas.microsoft.com/office/powerpoint/2010/main" val="3273672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Data--Measured</a:t>
            </a:r>
            <a:endParaRPr lang="en-US" dirty="0">
              <a:solidFill>
                <a:schemeClr val="bg1"/>
              </a:solidFill>
            </a:endParaRP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sp>
        <p:nvSpPr>
          <p:cNvPr id="4" name="Content Placeholder 3"/>
          <p:cNvSpPr>
            <a:spLocks noGrp="1"/>
          </p:cNvSpPr>
          <p:nvPr>
            <p:ph sz="quarter" idx="4294967295"/>
          </p:nvPr>
        </p:nvSpPr>
        <p:spPr>
          <a:xfrm>
            <a:off x="1524000" y="1600200"/>
            <a:ext cx="9220200" cy="701675"/>
          </a:xfrm>
        </p:spPr>
        <p:txBody>
          <a:bodyPr>
            <a:normAutofit fontScale="85000" lnSpcReduction="10000"/>
          </a:bodyPr>
          <a:lstStyle/>
          <a:p>
            <a:pPr marL="0" lvl="0" indent="0">
              <a:buNone/>
            </a:pPr>
            <a:r>
              <a:rPr lang="en-US" sz="3200" dirty="0" smtClean="0">
                <a:solidFill>
                  <a:schemeClr val="bg1"/>
                </a:solidFill>
              </a:rPr>
              <a:t>Hummingbird </a:t>
            </a:r>
            <a:r>
              <a:rPr lang="en-US" sz="3200" dirty="0">
                <a:solidFill>
                  <a:schemeClr val="bg1"/>
                </a:solidFill>
              </a:rPr>
              <a:t>wings beat </a:t>
            </a:r>
            <a:r>
              <a:rPr lang="en-US" sz="3200" dirty="0" smtClean="0">
                <a:solidFill>
                  <a:schemeClr val="bg1"/>
                </a:solidFill>
              </a:rPr>
              <a:t>up to 70 times </a:t>
            </a:r>
            <a:r>
              <a:rPr lang="en-US" sz="3200" dirty="0">
                <a:solidFill>
                  <a:schemeClr val="bg1"/>
                </a:solidFill>
              </a:rPr>
              <a:t>per </a:t>
            </a:r>
            <a:r>
              <a:rPr lang="en-US" sz="3200" dirty="0" smtClean="0">
                <a:solidFill>
                  <a:schemeClr val="bg1"/>
                </a:solidFill>
              </a:rPr>
              <a:t>second</a:t>
            </a:r>
            <a:endParaRPr lang="en-US" sz="3200" dirty="0">
              <a:solidFill>
                <a:schemeClr val="bg1"/>
              </a:solidFill>
            </a:endParaRP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316" y="2301875"/>
            <a:ext cx="2891367" cy="4337050"/>
          </a:xfrm>
          <a:prstGeom prst="rect">
            <a:avLst/>
          </a:prstGeom>
        </p:spPr>
      </p:pic>
    </p:spTree>
    <p:extLst>
      <p:ext uri="{BB962C8B-B14F-4D97-AF65-F5344CB8AC3E}">
        <p14:creationId xmlns:p14="http://schemas.microsoft.com/office/powerpoint/2010/main" val="109660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972800" cy="1143000"/>
          </a:xfrm>
        </p:spPr>
        <p:txBody>
          <a:bodyPr/>
          <a:lstStyle/>
          <a:p>
            <a:r>
              <a:rPr lang="en-US" dirty="0" smtClean="0">
                <a:solidFill>
                  <a:schemeClr val="bg1"/>
                </a:solidFill>
              </a:rPr>
              <a:t>Data--Measured</a:t>
            </a:r>
            <a:endParaRPr lang="en-US" dirty="0">
              <a:solidFill>
                <a:schemeClr val="bg1"/>
              </a:solidFill>
            </a:endParaRPr>
          </a:p>
        </p:txBody>
      </p:sp>
      <p:sp>
        <p:nvSpPr>
          <p:cNvPr id="4" name="Content Placeholder 3"/>
          <p:cNvSpPr>
            <a:spLocks noGrp="1"/>
          </p:cNvSpPr>
          <p:nvPr>
            <p:ph sz="quarter" idx="4294967295"/>
          </p:nvPr>
        </p:nvSpPr>
        <p:spPr>
          <a:xfrm>
            <a:off x="2133600" y="1600200"/>
            <a:ext cx="7924800" cy="854350"/>
          </a:xfrm>
        </p:spPr>
        <p:txBody>
          <a:bodyPr>
            <a:normAutofit fontScale="92500"/>
          </a:bodyPr>
          <a:lstStyle/>
          <a:p>
            <a:pPr marL="0" lvl="0" indent="0">
              <a:buNone/>
            </a:pPr>
            <a:r>
              <a:rPr lang="en-US" sz="3200" dirty="0" smtClean="0">
                <a:solidFill>
                  <a:schemeClr val="bg1"/>
                </a:solidFill>
              </a:rPr>
              <a:t>Poison </a:t>
            </a:r>
            <a:r>
              <a:rPr lang="en-US" sz="3200" dirty="0">
                <a:solidFill>
                  <a:schemeClr val="bg1"/>
                </a:solidFill>
              </a:rPr>
              <a:t>ivy plants have clusters of 3 leaves</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454550"/>
            <a:ext cx="2743200" cy="4114800"/>
          </a:xfrm>
          <a:prstGeom prst="rect">
            <a:avLst/>
          </a:prstGeom>
        </p:spPr>
      </p:pic>
    </p:spTree>
    <p:extLst>
      <p:ext uri="{BB962C8B-B14F-4D97-AF65-F5344CB8AC3E}">
        <p14:creationId xmlns:p14="http://schemas.microsoft.com/office/powerpoint/2010/main" val="1583858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Definition of Interpretation</a:t>
            </a:r>
            <a:endParaRPr lang="en-US" dirty="0">
              <a:solidFill>
                <a:schemeClr val="bg1"/>
              </a:solidFill>
            </a:endParaRPr>
          </a:p>
        </p:txBody>
      </p:sp>
      <p:sp>
        <p:nvSpPr>
          <p:cNvPr id="3" name="Content Placeholder 2"/>
          <p:cNvSpPr>
            <a:spLocks noGrp="1"/>
          </p:cNvSpPr>
          <p:nvPr>
            <p:ph idx="1"/>
          </p:nvPr>
        </p:nvSpPr>
        <p:spPr>
          <a:xfrm>
            <a:off x="609600" y="1600201"/>
            <a:ext cx="10668000" cy="4525963"/>
          </a:xfrm>
        </p:spPr>
        <p:txBody>
          <a:bodyPr>
            <a:normAutofit/>
          </a:bodyPr>
          <a:lstStyle/>
          <a:p>
            <a:r>
              <a:rPr lang="en-US" dirty="0" smtClean="0">
                <a:solidFill>
                  <a:schemeClr val="bg1"/>
                </a:solidFill>
              </a:rPr>
              <a:t>A conclusion we draw about the data</a:t>
            </a:r>
          </a:p>
          <a:p>
            <a:endParaRPr lang="en-US" dirty="0">
              <a:solidFill>
                <a:schemeClr val="bg1"/>
              </a:solidFill>
            </a:endParaRPr>
          </a:p>
          <a:p>
            <a:r>
              <a:rPr lang="en-US" dirty="0" smtClean="0">
                <a:solidFill>
                  <a:schemeClr val="bg1"/>
                </a:solidFill>
              </a:rPr>
              <a:t>May deal with </a:t>
            </a:r>
            <a:r>
              <a:rPr lang="en-US" i="1" dirty="0" smtClean="0">
                <a:solidFill>
                  <a:schemeClr val="bg1"/>
                </a:solidFill>
              </a:rPr>
              <a:t>How</a:t>
            </a:r>
            <a:r>
              <a:rPr lang="en-US" dirty="0" smtClean="0">
                <a:solidFill>
                  <a:schemeClr val="bg1"/>
                </a:solidFill>
              </a:rPr>
              <a:t> or </a:t>
            </a:r>
            <a:r>
              <a:rPr lang="en-US" i="1" dirty="0" smtClean="0">
                <a:solidFill>
                  <a:schemeClr val="bg1"/>
                </a:solidFill>
              </a:rPr>
              <a:t>Why</a:t>
            </a:r>
            <a:endParaRPr lang="en-US" dirty="0" smtClean="0">
              <a:solidFill>
                <a:schemeClr val="bg1"/>
              </a:solidFill>
            </a:endParaRPr>
          </a:p>
          <a:p>
            <a:pPr lvl="1"/>
            <a:endParaRPr lang="en-US" dirty="0" smtClean="0"/>
          </a:p>
          <a:p>
            <a:pPr lvl="1"/>
            <a:endParaRPr lang="en-US" dirty="0" smtClean="0"/>
          </a:p>
          <a:p>
            <a:endParaRPr lang="en-US" dirty="0" smtClean="0"/>
          </a:p>
        </p:txBody>
      </p:sp>
    </p:spTree>
    <p:custDataLst>
      <p:tags r:id="rId1"/>
    </p:custDataLst>
    <p:extLst>
      <p:ext uri="{BB962C8B-B14F-4D97-AF65-F5344CB8AC3E}">
        <p14:creationId xmlns:p14="http://schemas.microsoft.com/office/powerpoint/2010/main" val="2780810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859719" y="2508031"/>
            <a:ext cx="5833062" cy="3888135"/>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6713">
            <a:off x="2172696" y="3205961"/>
            <a:ext cx="3978864" cy="264552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508031"/>
            <a:ext cx="2848477" cy="2763629"/>
          </a:xfrm>
          <a:prstGeom prst="rect">
            <a:avLst/>
          </a:prstGeom>
        </p:spPr>
      </p:pic>
      <p:sp>
        <p:nvSpPr>
          <p:cNvPr id="11" name="Content Placeholder 2"/>
          <p:cNvSpPr txBox="1">
            <a:spLocks/>
          </p:cNvSpPr>
          <p:nvPr/>
        </p:nvSpPr>
        <p:spPr>
          <a:xfrm>
            <a:off x="1470404" y="1585510"/>
            <a:ext cx="9251192" cy="137159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r>
              <a:rPr lang="en-US" sz="3600" dirty="0" smtClean="0">
                <a:solidFill>
                  <a:schemeClr val="bg1"/>
                </a:solidFill>
              </a:rPr>
              <a:t>How leaves change color in the fall</a:t>
            </a:r>
          </a:p>
          <a:p>
            <a:pPr lvl="1"/>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3198003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sp>
        <p:nvSpPr>
          <p:cNvPr id="3" name="Content Placeholder 2"/>
          <p:cNvSpPr>
            <a:spLocks noGrp="1"/>
          </p:cNvSpPr>
          <p:nvPr>
            <p:ph idx="1"/>
          </p:nvPr>
        </p:nvSpPr>
        <p:spPr>
          <a:xfrm>
            <a:off x="609600" y="2514600"/>
            <a:ext cx="4876800" cy="1371599"/>
          </a:xfrm>
        </p:spPr>
        <p:txBody>
          <a:bodyPr>
            <a:normAutofit fontScale="92500"/>
          </a:bodyPr>
          <a:lstStyle/>
          <a:p>
            <a:pPr marL="457200" lvl="1" indent="0" algn="ctr">
              <a:buNone/>
            </a:pPr>
            <a:r>
              <a:rPr lang="en-US" sz="3600" dirty="0" smtClean="0">
                <a:solidFill>
                  <a:schemeClr val="bg1"/>
                </a:solidFill>
              </a:rPr>
              <a:t>Why one tree is taller than the other</a:t>
            </a:r>
          </a:p>
          <a:p>
            <a:pPr lvl="1"/>
            <a:endParaRPr lang="en-US" dirty="0" smtClean="0"/>
          </a:p>
          <a:p>
            <a:pPr lvl="1"/>
            <a:endParaRPr lang="en-US" dirty="0" smtClean="0"/>
          </a:p>
          <a:p>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22" y="2072482"/>
            <a:ext cx="5372100" cy="3581400"/>
          </a:xfrm>
          <a:prstGeom prst="rect">
            <a:avLst/>
          </a:prstGeom>
        </p:spPr>
      </p:pic>
    </p:spTree>
    <p:extLst>
      <p:ext uri="{BB962C8B-B14F-4D97-AF65-F5344CB8AC3E}">
        <p14:creationId xmlns:p14="http://schemas.microsoft.com/office/powerpoint/2010/main" val="3776783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sp>
        <p:nvSpPr>
          <p:cNvPr id="3" name="Content Placeholder 2"/>
          <p:cNvSpPr>
            <a:spLocks noGrp="1"/>
          </p:cNvSpPr>
          <p:nvPr>
            <p:ph idx="1"/>
          </p:nvPr>
        </p:nvSpPr>
        <p:spPr>
          <a:xfrm>
            <a:off x="5410200" y="2514600"/>
            <a:ext cx="5562600" cy="1404435"/>
          </a:xfrm>
        </p:spPr>
        <p:txBody>
          <a:bodyPr>
            <a:normAutofit fontScale="92500" lnSpcReduction="20000"/>
          </a:bodyPr>
          <a:lstStyle/>
          <a:p>
            <a:pPr marL="457200" lvl="1" indent="0" algn="ctr">
              <a:buNone/>
            </a:pPr>
            <a:r>
              <a:rPr lang="en-US" sz="3600" dirty="0" smtClean="0">
                <a:solidFill>
                  <a:schemeClr val="bg1"/>
                </a:solidFill>
              </a:rPr>
              <a:t>Why hummingbird wings beat faster than eagles’ wings</a:t>
            </a:r>
          </a:p>
          <a:p>
            <a:pPr lvl="1"/>
            <a:endParaRPr lang="en-US" dirty="0" smtClean="0"/>
          </a:p>
          <a:p>
            <a:pPr lvl="1"/>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1600200" y="1676400"/>
            <a:ext cx="2889754" cy="4340728"/>
          </a:xfrm>
          <a:prstGeom prst="rect">
            <a:avLst/>
          </a:prstGeom>
        </p:spPr>
      </p:pic>
    </p:spTree>
    <p:extLst>
      <p:ext uri="{BB962C8B-B14F-4D97-AF65-F5344CB8AC3E}">
        <p14:creationId xmlns:p14="http://schemas.microsoft.com/office/powerpoint/2010/main" val="2068534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Scientific Process</a:t>
            </a:r>
            <a:endParaRPr lang="en-US" dirty="0">
              <a:solidFill>
                <a:schemeClr val="bg1"/>
              </a:solidFill>
            </a:endParaRPr>
          </a:p>
        </p:txBody>
      </p:sp>
      <p:sp>
        <p:nvSpPr>
          <p:cNvPr id="8" name="Rectangle 7"/>
          <p:cNvSpPr/>
          <p:nvPr/>
        </p:nvSpPr>
        <p:spPr>
          <a:xfrm>
            <a:off x="1419919" y="2590800"/>
            <a:ext cx="3550973"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Gathering</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6663465" y="2589074"/>
            <a:ext cx="4036682"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Interpreting</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752262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Scientific Process</a:t>
            </a:r>
            <a:endParaRPr lang="en-US" dirty="0">
              <a:solidFill>
                <a:schemeClr val="bg1"/>
              </a:solidFill>
            </a:endParaRPr>
          </a:p>
        </p:txBody>
      </p:sp>
      <p:sp>
        <p:nvSpPr>
          <p:cNvPr id="4" name="Rectangle 3"/>
          <p:cNvSpPr/>
          <p:nvPr/>
        </p:nvSpPr>
        <p:spPr>
          <a:xfrm>
            <a:off x="3505200" y="1752600"/>
            <a:ext cx="5029200" cy="838200"/>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Observe/Ask</a:t>
            </a:r>
            <a:endParaRPr lang="en-US" sz="2800" dirty="0">
              <a:latin typeface="Century Gothic" panose="020B0502020202020204" pitchFamily="34" charset="0"/>
            </a:endParaRPr>
          </a:p>
        </p:txBody>
      </p:sp>
      <p:sp>
        <p:nvSpPr>
          <p:cNvPr id="5" name="Rectangle 4"/>
          <p:cNvSpPr/>
          <p:nvPr/>
        </p:nvSpPr>
        <p:spPr>
          <a:xfrm>
            <a:off x="3505200" y="2925762"/>
            <a:ext cx="5029200" cy="838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Make Hypothesis</a:t>
            </a:r>
            <a:endParaRPr lang="en-US" sz="2800" dirty="0">
              <a:latin typeface="Century Gothic" panose="020B0502020202020204" pitchFamily="34" charset="0"/>
            </a:endParaRPr>
          </a:p>
        </p:txBody>
      </p:sp>
      <p:sp>
        <p:nvSpPr>
          <p:cNvPr id="6" name="Rectangle 5"/>
          <p:cNvSpPr/>
          <p:nvPr/>
        </p:nvSpPr>
        <p:spPr>
          <a:xfrm>
            <a:off x="3505200" y="4098924"/>
            <a:ext cx="5029200" cy="838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Gather Data/Experiment</a:t>
            </a:r>
          </a:p>
        </p:txBody>
      </p:sp>
      <p:sp>
        <p:nvSpPr>
          <p:cNvPr id="7" name="Rectangle 6"/>
          <p:cNvSpPr/>
          <p:nvPr/>
        </p:nvSpPr>
        <p:spPr>
          <a:xfrm>
            <a:off x="3505200" y="5272086"/>
            <a:ext cx="5029200" cy="8382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Draw Conclusions</a:t>
            </a:r>
            <a:endParaRPr lang="en-US" sz="2800" dirty="0">
              <a:latin typeface="Century Gothic" panose="020B0502020202020204" pitchFamily="34" charset="0"/>
            </a:endParaRPr>
          </a:p>
        </p:txBody>
      </p:sp>
      <p:sp>
        <p:nvSpPr>
          <p:cNvPr id="8" name="Rectangle 7"/>
          <p:cNvSpPr/>
          <p:nvPr/>
        </p:nvSpPr>
        <p:spPr>
          <a:xfrm>
            <a:off x="440739" y="2819683"/>
            <a:ext cx="2427268" cy="1200329"/>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Gathering</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8781229" y="3917859"/>
            <a:ext cx="2749471" cy="1200329"/>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Interpreting</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0" name="Straight Arrow Connector 9"/>
          <p:cNvCxnSpPr>
            <a:stCxn id="8" idx="0"/>
          </p:cNvCxnSpPr>
          <p:nvPr/>
        </p:nvCxnSpPr>
        <p:spPr>
          <a:xfrm flipV="1">
            <a:off x="1654373" y="2171701"/>
            <a:ext cx="1698427" cy="647982"/>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54373" y="4063717"/>
            <a:ext cx="1622227" cy="454306"/>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0"/>
          </p:cNvCxnSpPr>
          <p:nvPr/>
        </p:nvCxnSpPr>
        <p:spPr>
          <a:xfrm flipH="1" flipV="1">
            <a:off x="8763000" y="3344863"/>
            <a:ext cx="1392965" cy="572996"/>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763000" y="5272086"/>
            <a:ext cx="1524000" cy="419100"/>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3412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24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5"/>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249"/>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249"/>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Data and interpretation</a:t>
            </a:r>
          </a:p>
          <a:p>
            <a:pPr lvl="1"/>
            <a:r>
              <a:rPr lang="en-US" dirty="0" smtClean="0">
                <a:solidFill>
                  <a:schemeClr val="bg1"/>
                </a:solidFill>
              </a:rPr>
              <a:t>Define</a:t>
            </a:r>
          </a:p>
          <a:p>
            <a:pPr lvl="1"/>
            <a:r>
              <a:rPr lang="en-US" dirty="0" smtClean="0">
                <a:solidFill>
                  <a:schemeClr val="bg1"/>
                </a:solidFill>
              </a:rPr>
              <a:t>Give examples</a:t>
            </a:r>
          </a:p>
          <a:p>
            <a:pPr lvl="1"/>
            <a:r>
              <a:rPr lang="en-US" dirty="0" smtClean="0">
                <a:solidFill>
                  <a:schemeClr val="bg1"/>
                </a:solidFill>
              </a:rPr>
              <a:t>Practice telling the difference between them</a:t>
            </a:r>
          </a:p>
          <a:p>
            <a:r>
              <a:rPr lang="en-US" dirty="0" smtClean="0">
                <a:solidFill>
                  <a:schemeClr val="bg1"/>
                </a:solidFill>
              </a:rPr>
              <a:t>Effects of worldviews on interpretation</a:t>
            </a:r>
          </a:p>
          <a:p>
            <a:r>
              <a:rPr lang="en-US" dirty="0" smtClean="0">
                <a:solidFill>
                  <a:schemeClr val="bg1"/>
                </a:solidFill>
              </a:rPr>
              <a:t>Appropriate and inappropriate conclusions from data</a:t>
            </a:r>
          </a:p>
          <a:p>
            <a:r>
              <a:rPr lang="en-US" dirty="0" smtClean="0">
                <a:solidFill>
                  <a:schemeClr val="bg1"/>
                </a:solidFill>
              </a:rPr>
              <a:t>How to evaluate the claims of science</a:t>
            </a:r>
          </a:p>
          <a:p>
            <a:endParaRPr lang="en-US" dirty="0"/>
          </a:p>
        </p:txBody>
      </p:sp>
    </p:spTree>
    <p:custDataLst>
      <p:tags r:id="rId1"/>
    </p:custDataLst>
    <p:extLst>
      <p:ext uri="{BB962C8B-B14F-4D97-AF65-F5344CB8AC3E}">
        <p14:creationId xmlns:p14="http://schemas.microsoft.com/office/powerpoint/2010/main" val="3551147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up)">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Interpretations can be…</a:t>
            </a:r>
            <a:endParaRPr lang="en-US" dirty="0">
              <a:solidFill>
                <a:schemeClr val="bg1"/>
              </a:solidFill>
            </a:endParaRPr>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905000" y="1752600"/>
            <a:ext cx="2743200" cy="2743200"/>
          </a:xfrm>
          <a:prstGeom prst="rect">
            <a:avLst/>
          </a:prstGeom>
        </p:spPr>
      </p:pic>
      <p:sp>
        <p:nvSpPr>
          <p:cNvPr id="7" name="Multiply 6"/>
          <p:cNvSpPr/>
          <p:nvPr/>
        </p:nvSpPr>
        <p:spPr>
          <a:xfrm>
            <a:off x="7010400" y="1866900"/>
            <a:ext cx="3657600" cy="25146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Rectangle 7"/>
          <p:cNvSpPr/>
          <p:nvPr/>
        </p:nvSpPr>
        <p:spPr>
          <a:xfrm>
            <a:off x="2208255" y="4311451"/>
            <a:ext cx="1834156"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Right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7666443" y="4311451"/>
            <a:ext cx="234551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Wrong</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15079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Interpretations can be…</a:t>
            </a:r>
            <a:endParaRPr lang="en-US" dirty="0">
              <a:solidFill>
                <a:schemeClr val="bg1"/>
              </a:solidFill>
            </a:endParaRPr>
          </a:p>
        </p:txBody>
      </p:sp>
      <p:sp>
        <p:nvSpPr>
          <p:cNvPr id="8" name="Rectangle 7"/>
          <p:cNvSpPr/>
          <p:nvPr/>
        </p:nvSpPr>
        <p:spPr>
          <a:xfrm>
            <a:off x="2940328" y="2362200"/>
            <a:ext cx="63113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Mutually Exclusive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Oval 2"/>
          <p:cNvSpPr/>
          <p:nvPr/>
        </p:nvSpPr>
        <p:spPr>
          <a:xfrm>
            <a:off x="2057400" y="4191000"/>
            <a:ext cx="3581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entury Gothic" panose="020B0502020202020204" pitchFamily="34" charset="0"/>
              </a:rPr>
              <a:t>Creation</a:t>
            </a:r>
            <a:endParaRPr lang="en-US" sz="3600" dirty="0">
              <a:solidFill>
                <a:schemeClr val="tx1"/>
              </a:solidFill>
              <a:latin typeface="Century Gothic" panose="020B0502020202020204" pitchFamily="34" charset="0"/>
            </a:endParaRPr>
          </a:p>
        </p:txBody>
      </p:sp>
      <p:sp>
        <p:nvSpPr>
          <p:cNvPr id="10" name="Oval 9"/>
          <p:cNvSpPr/>
          <p:nvPr/>
        </p:nvSpPr>
        <p:spPr>
          <a:xfrm>
            <a:off x="6781800" y="4114800"/>
            <a:ext cx="3581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entury Gothic" panose="020B0502020202020204" pitchFamily="34" charset="0"/>
              </a:rPr>
              <a:t>Evolution</a:t>
            </a:r>
            <a:endParaRPr lang="en-US" sz="3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5845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 are affected by…</a:t>
            </a:r>
            <a:endParaRPr lang="en-US" dirty="0">
              <a:solidFill>
                <a:schemeClr val="bg1"/>
              </a:solidFill>
            </a:endParaRPr>
          </a:p>
        </p:txBody>
      </p:sp>
      <p:sp>
        <p:nvSpPr>
          <p:cNvPr id="4" name="Rectangle 3"/>
          <p:cNvSpPr/>
          <p:nvPr/>
        </p:nvSpPr>
        <p:spPr>
          <a:xfrm>
            <a:off x="4270821" y="2133600"/>
            <a:ext cx="365035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Worldview</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1853183" y="909145"/>
            <a:ext cx="8485632" cy="5382768"/>
          </a:xfrm>
          <a:prstGeom prst="rect">
            <a:avLst/>
          </a:prstGeom>
        </p:spPr>
      </p:pic>
    </p:spTree>
    <p:extLst>
      <p:ext uri="{BB962C8B-B14F-4D97-AF65-F5344CB8AC3E}">
        <p14:creationId xmlns:p14="http://schemas.microsoft.com/office/powerpoint/2010/main" val="2447337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 are affected by…</a:t>
            </a:r>
            <a:endParaRPr lang="en-US" dirty="0">
              <a:solidFill>
                <a:schemeClr val="bg1"/>
              </a:solidFill>
            </a:endParaRPr>
          </a:p>
        </p:txBody>
      </p:sp>
      <p:sp>
        <p:nvSpPr>
          <p:cNvPr id="4" name="Rectangle 3"/>
          <p:cNvSpPr/>
          <p:nvPr/>
        </p:nvSpPr>
        <p:spPr>
          <a:xfrm>
            <a:off x="4270821" y="1269156"/>
            <a:ext cx="365035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Worldview</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685800" y="1397973"/>
            <a:ext cx="3432097" cy="2177113"/>
          </a:xfrm>
          <a:prstGeom prst="rect">
            <a:avLst/>
          </a:prstGeom>
        </p:spPr>
      </p:pic>
      <p:sp>
        <p:nvSpPr>
          <p:cNvPr id="3" name="Rectangle 2"/>
          <p:cNvSpPr/>
          <p:nvPr/>
        </p:nvSpPr>
        <p:spPr>
          <a:xfrm>
            <a:off x="1964099" y="4320173"/>
            <a:ext cx="826380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Where did I come from?</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1132146" y="5248870"/>
            <a:ext cx="99277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How can I know what is true?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40620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ectangle 3"/>
          <p:cNvSpPr/>
          <p:nvPr/>
        </p:nvSpPr>
        <p:spPr>
          <a:xfrm>
            <a:off x="7842073" y="2395154"/>
            <a:ext cx="2462534" cy="1200329"/>
          </a:xfrm>
          <a:prstGeom prst="rect">
            <a:avLst/>
          </a:prstGeom>
          <a:noFill/>
        </p:spPr>
        <p:txBody>
          <a:bodyPr wrap="none" lIns="91440" tIns="45720" rIns="91440" bIns="45720">
            <a:spAutoFit/>
          </a:bodyPr>
          <a:lstStyle/>
          <a:p>
            <a:pPr algn="ctr"/>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Nature</a:t>
            </a:r>
          </a:p>
          <a:p>
            <a:pPr algn="ctr"/>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&amp; Science</a:t>
            </a:r>
            <a:endParaRPr lang="en-US" sz="36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3" name="Rectangle 12"/>
          <p:cNvSpPr/>
          <p:nvPr/>
        </p:nvSpPr>
        <p:spPr>
          <a:xfrm>
            <a:off x="861266" y="2378876"/>
            <a:ext cx="4521034" cy="1200329"/>
          </a:xfrm>
          <a:prstGeom prst="rect">
            <a:avLst/>
          </a:prstGeom>
          <a:noFill/>
        </p:spPr>
        <p:txBody>
          <a:bodyPr wrap="square" lIns="91440" tIns="45720" rIns="91440" bIns="45720">
            <a:spAutoFit/>
          </a:bodyPr>
          <a:lstStyle/>
          <a:p>
            <a:pPr algn="ctr"/>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Nature, Science, &amp; the Supernatural</a:t>
            </a:r>
          </a:p>
        </p:txBody>
      </p:sp>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3457" b="96968" l="9991" r="89827"/>
                    </a14:imgEffect>
                  </a14:imgLayer>
                </a14:imgProps>
              </a:ext>
              <a:ext uri="{28A0092B-C50C-407E-A947-70E740481C1C}">
                <a14:useLocalDpi xmlns:a14="http://schemas.microsoft.com/office/drawing/2010/main" val="0"/>
              </a:ext>
            </a:extLst>
          </a:blip>
          <a:stretch>
            <a:fillRect/>
          </a:stretch>
        </p:blipFill>
        <p:spPr>
          <a:xfrm>
            <a:off x="8314257" y="3729027"/>
            <a:ext cx="1518163" cy="2275149"/>
          </a:xfrm>
          <a:prstGeom prst="rect">
            <a:avLst/>
          </a:prstGeom>
        </p:spPr>
      </p:pic>
      <p:pic>
        <p:nvPicPr>
          <p:cNvPr id="16" name="Picture 15"/>
          <p:cNvPicPr>
            <a:picLocks noChangeAspect="1"/>
          </p:cNvPicPr>
          <p:nvPr/>
        </p:nvPicPr>
        <p:blipFill>
          <a:blip r:embed="rId8"/>
          <a:stretch>
            <a:fillRect/>
          </a:stretch>
        </p:blipFill>
        <p:spPr>
          <a:xfrm>
            <a:off x="1828800" y="4067174"/>
            <a:ext cx="2398278" cy="1598853"/>
          </a:xfrm>
          <a:prstGeom prst="rect">
            <a:avLst/>
          </a:prstGeom>
        </p:spPr>
      </p:pic>
    </p:spTree>
    <p:custDataLst>
      <p:tags r:id="rId1"/>
    </p:custDataLst>
    <p:extLst>
      <p:ext uri="{BB962C8B-B14F-4D97-AF65-F5344CB8AC3E}">
        <p14:creationId xmlns:p14="http://schemas.microsoft.com/office/powerpoint/2010/main" val="2988210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4"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 name="Rectangle 1"/>
          <p:cNvSpPr/>
          <p:nvPr/>
        </p:nvSpPr>
        <p:spPr>
          <a:xfrm>
            <a:off x="1093843" y="5366403"/>
            <a:ext cx="3999813"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 from senses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6953593" y="5330134"/>
            <a:ext cx="3999813"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 from senses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1558881" y="3533725"/>
            <a:ext cx="3063659" cy="1200329"/>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a:t>
            </a:r>
          </a:p>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explanations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Rectangle 10"/>
          <p:cNvSpPr/>
          <p:nvPr/>
        </p:nvSpPr>
        <p:spPr>
          <a:xfrm>
            <a:off x="7541511" y="3505200"/>
            <a:ext cx="3063659" cy="1200329"/>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a:t>
            </a:r>
          </a:p>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explanations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3457" b="96968" l="9991" r="89827"/>
                    </a14:imgEffect>
                  </a14:imgLayer>
                </a14:imgProps>
              </a:ext>
              <a:ext uri="{28A0092B-C50C-407E-A947-70E740481C1C}">
                <a14:useLocalDpi xmlns:a14="http://schemas.microsoft.com/office/drawing/2010/main" val="0"/>
              </a:ext>
            </a:extLst>
          </a:blip>
          <a:stretch>
            <a:fillRect/>
          </a:stretch>
        </p:blipFill>
        <p:spPr>
          <a:xfrm>
            <a:off x="4995337" y="2566913"/>
            <a:ext cx="2173376" cy="3257064"/>
          </a:xfrm>
          <a:prstGeom prst="rect">
            <a:avLst/>
          </a:prstGeom>
        </p:spPr>
      </p:pic>
    </p:spTree>
    <p:custDataLst>
      <p:tags r:id="rId1"/>
    </p:custDataLst>
    <p:extLst>
      <p:ext uri="{BB962C8B-B14F-4D97-AF65-F5344CB8AC3E}">
        <p14:creationId xmlns:p14="http://schemas.microsoft.com/office/powerpoint/2010/main" val="3403210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1017172" y="2761650"/>
            <a:ext cx="3871573" cy="1815882"/>
          </a:xfrm>
          <a:prstGeom prst="rect">
            <a:avLst/>
          </a:prstGeom>
          <a:noFill/>
        </p:spPr>
        <p:txBody>
          <a:bodyPr wrap="none" lIns="91440" tIns="45720" rIns="91440" bIns="45720">
            <a:spAutoFit/>
          </a:bodyPr>
          <a:lstStyle/>
          <a:p>
            <a:pPr algn="ct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WILL</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Consider</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Divine Intervention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7017713" y="2761649"/>
            <a:ext cx="3871573" cy="1815882"/>
          </a:xfrm>
          <a:prstGeom prst="rect">
            <a:avLst/>
          </a:prstGeom>
          <a:noFill/>
        </p:spPr>
        <p:txBody>
          <a:bodyPr wrap="none" lIns="91440" tIns="45720" rIns="91440" bIns="45720">
            <a:spAutoFit/>
          </a:bodyPr>
          <a:lstStyle/>
          <a:p>
            <a:pPr algn="ct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Will NOT</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Consider</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Divine Intervention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2096523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32017" y="533400"/>
            <a:ext cx="179087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ectangle 3"/>
          <p:cNvSpPr/>
          <p:nvPr/>
        </p:nvSpPr>
        <p:spPr>
          <a:xfrm>
            <a:off x="845402" y="5291528"/>
            <a:ext cx="10564110"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Same pattern of bone structure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564445"/>
            <a:ext cx="9410885" cy="3727083"/>
          </a:xfrm>
          <a:prstGeom prst="rect">
            <a:avLst/>
          </a:prstGeom>
          <a:solidFill>
            <a:schemeClr val="accent1"/>
          </a:solidFill>
        </p:spPr>
      </p:pic>
    </p:spTree>
    <p:custDataLst>
      <p:tags r:id="rId1"/>
    </p:custDataLst>
    <p:extLst>
      <p:ext uri="{BB962C8B-B14F-4D97-AF65-F5344CB8AC3E}">
        <p14:creationId xmlns:p14="http://schemas.microsoft.com/office/powerpoint/2010/main" val="3970687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 name="Rectangle 1"/>
          <p:cNvSpPr/>
          <p:nvPr/>
        </p:nvSpPr>
        <p:spPr>
          <a:xfrm>
            <a:off x="8298721" y="3085236"/>
            <a:ext cx="2978700" cy="1569660"/>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Common</a:t>
            </a:r>
          </a:p>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ancestor</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2" name="Rectangle 11"/>
          <p:cNvSpPr/>
          <p:nvPr/>
        </p:nvSpPr>
        <p:spPr>
          <a:xfrm>
            <a:off x="1042774" y="3085236"/>
            <a:ext cx="2707793" cy="1569660"/>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Effective</a:t>
            </a:r>
          </a:p>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design</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ectangle 3"/>
          <p:cNvSpPr/>
          <p:nvPr/>
        </p:nvSpPr>
        <p:spPr>
          <a:xfrm>
            <a:off x="3747819" y="183738"/>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1621" y="2963291"/>
            <a:ext cx="4501497" cy="1782771"/>
          </a:xfrm>
          <a:prstGeom prst="rect">
            <a:avLst/>
          </a:prstGeom>
          <a:solidFill>
            <a:schemeClr val="accent1"/>
          </a:solidFill>
        </p:spPr>
      </p:pic>
    </p:spTree>
    <p:custDataLst>
      <p:tags r:id="rId1"/>
    </p:custDataLst>
    <p:extLst>
      <p:ext uri="{BB962C8B-B14F-4D97-AF65-F5344CB8AC3E}">
        <p14:creationId xmlns:p14="http://schemas.microsoft.com/office/powerpoint/2010/main" val="1514149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22" presetClass="entr" presetSubtype="1"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22" presetClass="entr" presetSubtype="1" fill="hold" grpId="0"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2"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32017" y="533400"/>
            <a:ext cx="179087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5" name="Group 4"/>
          <p:cNvGrpSpPr/>
          <p:nvPr/>
        </p:nvGrpSpPr>
        <p:grpSpPr>
          <a:xfrm>
            <a:off x="3650954" y="1752600"/>
            <a:ext cx="4953000" cy="4191000"/>
            <a:chOff x="381000" y="3048444"/>
            <a:chExt cx="3657600" cy="3428557"/>
          </a:xfrm>
        </p:grpSpPr>
        <p:sp>
          <p:nvSpPr>
            <p:cNvPr id="6" name="Rectangle 5"/>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7" name="Rectangle 6"/>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p>
          </p:txBody>
        </p:sp>
        <p:sp>
          <p:nvSpPr>
            <p:cNvPr id="8" name="Rectangle 7"/>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9" name="Rectangle 8"/>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10" name="Rectangle 9"/>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6781800" y="4055272"/>
            <a:ext cx="1393979" cy="1045484"/>
          </a:xfrm>
          <a:prstGeom prst="rect">
            <a:avLst/>
          </a:prstGeom>
        </p:spPr>
      </p:pic>
    </p:spTree>
    <p:custDataLst>
      <p:tags r:id="rId1"/>
    </p:custDataLst>
    <p:extLst>
      <p:ext uri="{BB962C8B-B14F-4D97-AF65-F5344CB8AC3E}">
        <p14:creationId xmlns:p14="http://schemas.microsoft.com/office/powerpoint/2010/main" val="2579934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Definition of Data</a:t>
            </a:r>
            <a:endParaRPr lang="en-US" dirty="0">
              <a:solidFill>
                <a:schemeClr val="bg1"/>
              </a:solidFill>
            </a:endParaRPr>
          </a:p>
        </p:txBody>
      </p:sp>
      <p:sp>
        <p:nvSpPr>
          <p:cNvPr id="6" name="Content Placeholder 5"/>
          <p:cNvSpPr>
            <a:spLocks noGrp="1"/>
          </p:cNvSpPr>
          <p:nvPr>
            <p:ph idx="1"/>
          </p:nvPr>
        </p:nvSpPr>
        <p:spPr/>
        <p:txBody>
          <a:bodyPr>
            <a:normAutofit/>
          </a:bodyPr>
          <a:lstStyle/>
          <a:p>
            <a:r>
              <a:rPr lang="en-US" dirty="0" smtClean="0">
                <a:solidFill>
                  <a:schemeClr val="bg1"/>
                </a:solidFill>
              </a:rPr>
              <a:t>Data are facts or pieces of information</a:t>
            </a:r>
          </a:p>
          <a:p>
            <a:r>
              <a:rPr lang="en-US" dirty="0" smtClean="0">
                <a:solidFill>
                  <a:schemeClr val="bg1"/>
                </a:solidFill>
              </a:rPr>
              <a:t>Datum (singular)</a:t>
            </a:r>
          </a:p>
          <a:p>
            <a:r>
              <a:rPr lang="en-US" dirty="0" smtClean="0">
                <a:solidFill>
                  <a:schemeClr val="bg1"/>
                </a:solidFill>
              </a:rPr>
              <a:t>Data </a:t>
            </a:r>
          </a:p>
          <a:p>
            <a:pPr lvl="1"/>
            <a:r>
              <a:rPr lang="en-US" dirty="0" smtClean="0">
                <a:solidFill>
                  <a:schemeClr val="bg1"/>
                </a:solidFill>
              </a:rPr>
              <a:t>Plural  (facts or pieces of information)</a:t>
            </a:r>
          </a:p>
          <a:p>
            <a:pPr lvl="1"/>
            <a:r>
              <a:rPr lang="en-US" dirty="0" smtClean="0">
                <a:solidFill>
                  <a:schemeClr val="bg1"/>
                </a:solidFill>
              </a:rPr>
              <a:t>Singular collective noun (a body of facts or information)</a:t>
            </a:r>
            <a:endParaRPr lang="en-US" dirty="0">
              <a:solidFill>
                <a:schemeClr val="bg1"/>
              </a:solidFill>
            </a:endParaRPr>
          </a:p>
          <a:p>
            <a:endParaRPr lang="en-US" dirty="0">
              <a:solidFill>
                <a:schemeClr val="bg1"/>
              </a:solidFill>
            </a:endParaRPr>
          </a:p>
          <a:p>
            <a:endParaRPr lang="en-US" dirty="0"/>
          </a:p>
        </p:txBody>
      </p:sp>
    </p:spTree>
    <p:custDataLst>
      <p:tags r:id="rId1"/>
    </p:custDataLst>
    <p:extLst>
      <p:ext uri="{BB962C8B-B14F-4D97-AF65-F5344CB8AC3E}">
        <p14:creationId xmlns:p14="http://schemas.microsoft.com/office/powerpoint/2010/main" val="191931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19" name="Group 18"/>
          <p:cNvGrpSpPr/>
          <p:nvPr/>
        </p:nvGrpSpPr>
        <p:grpSpPr>
          <a:xfrm>
            <a:off x="4191000" y="2551471"/>
            <a:ext cx="3657600" cy="3428557"/>
            <a:chOff x="381000" y="3048444"/>
            <a:chExt cx="3657600" cy="3428557"/>
          </a:xfrm>
        </p:grpSpPr>
        <p:sp>
          <p:nvSpPr>
            <p:cNvPr id="20" name="Rectangle 19"/>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21" name="Rectangle 20"/>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p>
          </p:txBody>
        </p:sp>
        <p:sp>
          <p:nvSpPr>
            <p:cNvPr id="22" name="Rectangle 21"/>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23" name="Rectangle 22"/>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24" name="Rectangle 23"/>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7159703" y="4483917"/>
            <a:ext cx="917497" cy="688123"/>
          </a:xfrm>
          <a:prstGeom prst="rect">
            <a:avLst/>
          </a:prstGeom>
        </p:spPr>
      </p:pic>
      <p:sp>
        <p:nvSpPr>
          <p:cNvPr id="4" name="Rectangle 3"/>
          <p:cNvSpPr/>
          <p:nvPr/>
        </p:nvSpPr>
        <p:spPr>
          <a:xfrm>
            <a:off x="3675248" y="329080"/>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1293875" y="3200400"/>
            <a:ext cx="2458265" cy="1569660"/>
          </a:xfrm>
          <a:prstGeom prst="rect">
            <a:avLst/>
          </a:prstGeom>
          <a:noFill/>
        </p:spPr>
        <p:txBody>
          <a:bodyPr wrap="squar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Living creatures that died and were fossilized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5" name="Rectangle 24"/>
          <p:cNvSpPr/>
          <p:nvPr/>
        </p:nvSpPr>
        <p:spPr>
          <a:xfrm>
            <a:off x="8219670" y="3200400"/>
            <a:ext cx="2458265" cy="1569660"/>
          </a:xfrm>
          <a:prstGeom prst="rect">
            <a:avLst/>
          </a:prstGeom>
          <a:noFill/>
        </p:spPr>
        <p:txBody>
          <a:bodyPr wrap="squar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Living creatures that died and were fossilized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4954708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19" name="Group 18"/>
          <p:cNvGrpSpPr/>
          <p:nvPr/>
        </p:nvGrpSpPr>
        <p:grpSpPr>
          <a:xfrm>
            <a:off x="4191000" y="2551471"/>
            <a:ext cx="3657600" cy="3428557"/>
            <a:chOff x="381000" y="3048444"/>
            <a:chExt cx="3657600" cy="3428557"/>
          </a:xfrm>
        </p:grpSpPr>
        <p:sp>
          <p:nvSpPr>
            <p:cNvPr id="20" name="Rectangle 19"/>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21" name="Rectangle 20"/>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endPar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endParaRPr>
            </a:p>
          </p:txBody>
        </p:sp>
        <p:sp>
          <p:nvSpPr>
            <p:cNvPr id="22" name="Rectangle 21"/>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23" name="Rectangle 22"/>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24" name="Rectangle 23"/>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7159703" y="4483917"/>
            <a:ext cx="917497" cy="688123"/>
          </a:xfrm>
          <a:prstGeom prst="rect">
            <a:avLst/>
          </a:prstGeom>
        </p:spPr>
      </p:pic>
      <p:sp>
        <p:nvSpPr>
          <p:cNvPr id="4" name="Rectangle 3"/>
          <p:cNvSpPr/>
          <p:nvPr/>
        </p:nvSpPr>
        <p:spPr>
          <a:xfrm>
            <a:off x="3675248" y="329080"/>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8364352" y="3179498"/>
            <a:ext cx="2632097" cy="1200329"/>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 evolved early in the history of life</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6" name="Rectangle 25"/>
          <p:cNvSpPr/>
          <p:nvPr/>
        </p:nvSpPr>
        <p:spPr>
          <a:xfrm>
            <a:off x="1199338" y="3393013"/>
            <a:ext cx="2458265" cy="830997"/>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a:t>
            </a:r>
          </a:p>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were created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2160615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19" name="Group 18"/>
          <p:cNvGrpSpPr/>
          <p:nvPr/>
        </p:nvGrpSpPr>
        <p:grpSpPr>
          <a:xfrm>
            <a:off x="4191000" y="2551471"/>
            <a:ext cx="3657600" cy="3428557"/>
            <a:chOff x="381000" y="3048444"/>
            <a:chExt cx="3657600" cy="3428557"/>
          </a:xfrm>
        </p:grpSpPr>
        <p:sp>
          <p:nvSpPr>
            <p:cNvPr id="20" name="Rectangle 19"/>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21" name="Rectangle 20"/>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p>
          </p:txBody>
        </p:sp>
        <p:sp>
          <p:nvSpPr>
            <p:cNvPr id="22" name="Rectangle 21"/>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23" name="Rectangle 22"/>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24" name="Rectangle 23"/>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7159703" y="4483917"/>
            <a:ext cx="917497" cy="688123"/>
          </a:xfrm>
          <a:prstGeom prst="rect">
            <a:avLst/>
          </a:prstGeom>
        </p:spPr>
      </p:pic>
      <p:sp>
        <p:nvSpPr>
          <p:cNvPr id="4" name="Rectangle 3"/>
          <p:cNvSpPr/>
          <p:nvPr/>
        </p:nvSpPr>
        <p:spPr>
          <a:xfrm>
            <a:off x="3675248" y="329080"/>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8478993" y="3090755"/>
            <a:ext cx="2458265" cy="1938992"/>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 became extinct during catastrophic events</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6" name="Rectangle 25"/>
          <p:cNvSpPr/>
          <p:nvPr/>
        </p:nvSpPr>
        <p:spPr>
          <a:xfrm>
            <a:off x="791296" y="2875311"/>
            <a:ext cx="2866304" cy="2308324"/>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a:t>
            </a:r>
          </a:p>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a:t>
            </a: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ere among the first creatures to be buried and preserved in the worldwide flood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949938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Can you tell the difference?</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Dinosaur fossils appear </a:t>
            </a:r>
            <a:r>
              <a:rPr lang="en-US" dirty="0" smtClean="0">
                <a:solidFill>
                  <a:schemeClr val="bg1"/>
                </a:solidFill>
              </a:rPr>
              <a:t>in </a:t>
            </a:r>
            <a:r>
              <a:rPr lang="en-US" dirty="0">
                <a:solidFill>
                  <a:schemeClr val="bg1"/>
                </a:solidFill>
              </a:rPr>
              <a:t>the Mesozoic </a:t>
            </a:r>
            <a:r>
              <a:rPr lang="en-US" dirty="0" smtClean="0">
                <a:solidFill>
                  <a:schemeClr val="bg1"/>
                </a:solidFill>
              </a:rPr>
              <a:t>layers</a:t>
            </a:r>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smtClean="0">
                <a:solidFill>
                  <a:schemeClr val="bg1"/>
                </a:solidFill>
              </a:rPr>
              <a:t>Dinosaurs did not exist until after the Permian layers were deposited</a:t>
            </a:r>
          </a:p>
        </p:txBody>
      </p:sp>
    </p:spTree>
    <p:custDataLst>
      <p:tags r:id="rId1"/>
    </p:custDataLst>
    <p:extLst>
      <p:ext uri="{BB962C8B-B14F-4D97-AF65-F5344CB8AC3E}">
        <p14:creationId xmlns:p14="http://schemas.microsoft.com/office/powerpoint/2010/main" val="3327603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Can you tell the difference?</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Dinosaur fossils appear </a:t>
            </a:r>
            <a:r>
              <a:rPr lang="en-US" dirty="0" smtClean="0">
                <a:solidFill>
                  <a:schemeClr val="bg1"/>
                </a:solidFill>
              </a:rPr>
              <a:t>in </a:t>
            </a:r>
            <a:r>
              <a:rPr lang="en-US" dirty="0">
                <a:solidFill>
                  <a:schemeClr val="bg1"/>
                </a:solidFill>
              </a:rPr>
              <a:t>the Mesozoic </a:t>
            </a:r>
            <a:r>
              <a:rPr lang="en-US" dirty="0" smtClean="0">
                <a:solidFill>
                  <a:schemeClr val="bg1"/>
                </a:solidFill>
              </a:rPr>
              <a:t>layers</a:t>
            </a:r>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a:solidFill>
                  <a:schemeClr val="bg1"/>
                </a:solidFill>
              </a:rPr>
              <a:t>Dinosaurs did not exist until </a:t>
            </a:r>
            <a:r>
              <a:rPr lang="en-US" dirty="0" smtClean="0">
                <a:solidFill>
                  <a:schemeClr val="bg1"/>
                </a:solidFill>
              </a:rPr>
              <a:t>after the </a:t>
            </a:r>
            <a:r>
              <a:rPr lang="en-US" dirty="0">
                <a:solidFill>
                  <a:schemeClr val="bg1"/>
                </a:solidFill>
              </a:rPr>
              <a:t>Permian layers were deposited</a:t>
            </a:r>
          </a:p>
          <a:p>
            <a:pPr marL="0" indent="0">
              <a:buNone/>
            </a:pPr>
            <a:r>
              <a:rPr lang="en-US" dirty="0" smtClean="0">
                <a:solidFill>
                  <a:schemeClr val="bg1"/>
                </a:solidFill>
              </a:rPr>
              <a:t> </a:t>
            </a:r>
          </a:p>
        </p:txBody>
      </p:sp>
      <p:pic>
        <p:nvPicPr>
          <p:cNvPr id="5" name="Picture 4"/>
          <p:cNvPicPr>
            <a:picLocks noChangeAspect="1"/>
          </p:cNvPicPr>
          <p:nvPr/>
        </p:nvPicPr>
        <p:blipFill>
          <a:blip r:embed="rId4"/>
          <a:stretch>
            <a:fillRect/>
          </a:stretch>
        </p:blipFill>
        <p:spPr>
          <a:xfrm>
            <a:off x="1393684" y="2895600"/>
            <a:ext cx="3357543" cy="289559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7" b="98507" l="0" r="100000"/>
                    </a14:imgEffect>
                  </a14:imgLayer>
                </a14:imgProps>
              </a:ext>
            </a:extLst>
          </a:blip>
          <a:stretch>
            <a:fillRect/>
          </a:stretch>
        </p:blipFill>
        <p:spPr>
          <a:xfrm>
            <a:off x="3072455" y="3381134"/>
            <a:ext cx="889945" cy="809865"/>
          </a:xfrm>
          <a:prstGeom prst="rect">
            <a:avLst/>
          </a:prstGeom>
        </p:spPr>
      </p:pic>
      <p:sp>
        <p:nvSpPr>
          <p:cNvPr id="7" name="Rectangle 6"/>
          <p:cNvSpPr/>
          <p:nvPr/>
        </p:nvSpPr>
        <p:spPr>
          <a:xfrm>
            <a:off x="2177018" y="5688368"/>
            <a:ext cx="179087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6327755" y="3124200"/>
            <a:ext cx="4689104"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266288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normAutofit/>
          </a:bodyPr>
          <a:lstStyle/>
          <a:p>
            <a:endParaRPr lang="en-US" dirty="0"/>
          </a:p>
          <a:p>
            <a:endParaRPr lang="en-US" dirty="0"/>
          </a:p>
        </p:txBody>
      </p:sp>
      <p:sp>
        <p:nvSpPr>
          <p:cNvPr id="4" name="Content Placeholder 3"/>
          <p:cNvSpPr>
            <a:spLocks noGrp="1"/>
          </p:cNvSpPr>
          <p:nvPr>
            <p:ph sz="half" idx="2"/>
          </p:nvPr>
        </p:nvSpPr>
        <p:spPr>
          <a:xfrm>
            <a:off x="762000" y="1782764"/>
            <a:ext cx="7543800" cy="4525963"/>
          </a:xfrm>
        </p:spPr>
        <p:txBody>
          <a:bodyPr>
            <a:normAutofit/>
          </a:bodyPr>
          <a:lstStyle/>
          <a:p>
            <a:r>
              <a:rPr lang="en-US" dirty="0" smtClean="0">
                <a:solidFill>
                  <a:schemeClr val="bg1"/>
                </a:solidFill>
              </a:rPr>
              <a:t>Dinosaurs died in the flood</a:t>
            </a:r>
          </a:p>
          <a:p>
            <a:r>
              <a:rPr lang="en-US" dirty="0">
                <a:solidFill>
                  <a:schemeClr val="bg1"/>
                </a:solidFill>
              </a:rPr>
              <a:t>No dinosaur fossils </a:t>
            </a:r>
            <a:r>
              <a:rPr lang="en-US" dirty="0" smtClean="0">
                <a:solidFill>
                  <a:schemeClr val="bg1"/>
                </a:solidFill>
              </a:rPr>
              <a:t>have been found below the Triassic</a:t>
            </a:r>
            <a:endParaRPr lang="en-US" dirty="0">
              <a:solidFill>
                <a:schemeClr val="bg1"/>
              </a:solidFill>
            </a:endParaRPr>
          </a:p>
          <a:p>
            <a:r>
              <a:rPr lang="en-US" dirty="0" smtClean="0">
                <a:solidFill>
                  <a:schemeClr val="bg1"/>
                </a:solidFill>
              </a:rPr>
              <a:t>Meteorite strikes caused the extinction of the dinosaurs</a:t>
            </a:r>
          </a:p>
          <a:p>
            <a:r>
              <a:rPr lang="en-US" dirty="0" smtClean="0">
                <a:solidFill>
                  <a:schemeClr val="bg1"/>
                </a:solidFill>
              </a:rPr>
              <a:t>Some dinosaurs survived the flood but became extinct later during the Ice Age</a:t>
            </a:r>
          </a:p>
          <a:p>
            <a:r>
              <a:rPr lang="en-US" dirty="0" smtClean="0">
                <a:solidFill>
                  <a:schemeClr val="bg1"/>
                </a:solidFill>
              </a:rPr>
              <a:t>No </a:t>
            </a:r>
            <a:r>
              <a:rPr lang="en-US" dirty="0">
                <a:solidFill>
                  <a:schemeClr val="bg1"/>
                </a:solidFill>
              </a:rPr>
              <a:t>dinosaur fossils are found in  the Cenozoic</a:t>
            </a:r>
          </a:p>
          <a:p>
            <a:endParaRPr lang="en-US" dirty="0"/>
          </a:p>
        </p:txBody>
      </p:sp>
      <p:pic>
        <p:nvPicPr>
          <p:cNvPr id="5" name="Picture 4"/>
          <p:cNvPicPr>
            <a:picLocks noChangeAspect="1"/>
          </p:cNvPicPr>
          <p:nvPr/>
        </p:nvPicPr>
        <p:blipFill>
          <a:blip r:embed="rId4"/>
          <a:stretch>
            <a:fillRect/>
          </a:stretch>
        </p:blipFill>
        <p:spPr>
          <a:xfrm>
            <a:off x="8534400" y="1506268"/>
            <a:ext cx="3048000" cy="4802459"/>
          </a:xfrm>
          <a:prstGeom prst="rect">
            <a:avLst/>
          </a:prstGeom>
        </p:spPr>
      </p:pic>
      <p:sp>
        <p:nvSpPr>
          <p:cNvPr id="6" name="Right Arrow 5"/>
          <p:cNvSpPr/>
          <p:nvPr/>
        </p:nvSpPr>
        <p:spPr>
          <a:xfrm flipH="1">
            <a:off x="11163300" y="3048000"/>
            <a:ext cx="838200" cy="3810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Rounded Rectangle 6"/>
          <p:cNvSpPr/>
          <p:nvPr/>
        </p:nvSpPr>
        <p:spPr>
          <a:xfrm>
            <a:off x="8915400" y="1506268"/>
            <a:ext cx="2667000" cy="10083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4244179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22" presetClass="entr" presetSubtype="4"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normAutofit/>
          </a:bodyPr>
          <a:lstStyle/>
          <a:p>
            <a:endParaRPr lang="en-US" dirty="0"/>
          </a:p>
          <a:p>
            <a:endParaRPr lang="en-US" dirty="0"/>
          </a:p>
        </p:txBody>
      </p:sp>
      <p:sp>
        <p:nvSpPr>
          <p:cNvPr id="4" name="Content Placeholder 3"/>
          <p:cNvSpPr>
            <a:spLocks noGrp="1"/>
          </p:cNvSpPr>
          <p:nvPr>
            <p:ph sz="half" idx="2"/>
          </p:nvPr>
        </p:nvSpPr>
        <p:spPr>
          <a:xfrm>
            <a:off x="762000" y="1782764"/>
            <a:ext cx="7543800" cy="4525963"/>
          </a:xfrm>
        </p:spPr>
        <p:txBody>
          <a:bodyPr>
            <a:normAutofit/>
          </a:bodyPr>
          <a:lstStyle/>
          <a:p>
            <a:r>
              <a:rPr lang="en-US" dirty="0" smtClean="0">
                <a:solidFill>
                  <a:schemeClr val="bg1"/>
                </a:solidFill>
              </a:rPr>
              <a:t>Dinosaurs died in the flood</a:t>
            </a:r>
          </a:p>
          <a:p>
            <a:r>
              <a:rPr lang="en-US" dirty="0">
                <a:solidFill>
                  <a:srgbClr val="FFFF00"/>
                </a:solidFill>
              </a:rPr>
              <a:t>No dinosaur fossils </a:t>
            </a:r>
            <a:r>
              <a:rPr lang="en-US" dirty="0" smtClean="0">
                <a:solidFill>
                  <a:srgbClr val="FFFF00"/>
                </a:solidFill>
              </a:rPr>
              <a:t>have been found below the Triassic</a:t>
            </a:r>
            <a:endParaRPr lang="en-US" dirty="0">
              <a:solidFill>
                <a:srgbClr val="FFFF00"/>
              </a:solidFill>
            </a:endParaRPr>
          </a:p>
          <a:p>
            <a:r>
              <a:rPr lang="en-US" dirty="0" smtClean="0">
                <a:solidFill>
                  <a:schemeClr val="bg1"/>
                </a:solidFill>
              </a:rPr>
              <a:t>Meteorite strikes caused the extinction of the dinosaurs</a:t>
            </a:r>
          </a:p>
          <a:p>
            <a:r>
              <a:rPr lang="en-US" dirty="0" smtClean="0">
                <a:solidFill>
                  <a:schemeClr val="bg1"/>
                </a:solidFill>
              </a:rPr>
              <a:t>Some dinosaurs survived the flood but became extinct later during the Ice Age</a:t>
            </a:r>
          </a:p>
          <a:p>
            <a:r>
              <a:rPr lang="en-US" dirty="0" smtClean="0">
                <a:solidFill>
                  <a:srgbClr val="FFFF00"/>
                </a:solidFill>
              </a:rPr>
              <a:t>No </a:t>
            </a:r>
            <a:r>
              <a:rPr lang="en-US" dirty="0">
                <a:solidFill>
                  <a:srgbClr val="FFFF00"/>
                </a:solidFill>
              </a:rPr>
              <a:t>dinosaur fossils are found in  the Cenozoic</a:t>
            </a:r>
          </a:p>
          <a:p>
            <a:endParaRPr lang="en-US" dirty="0"/>
          </a:p>
        </p:txBody>
      </p:sp>
      <p:pic>
        <p:nvPicPr>
          <p:cNvPr id="5" name="Picture 4"/>
          <p:cNvPicPr>
            <a:picLocks noChangeAspect="1"/>
          </p:cNvPicPr>
          <p:nvPr/>
        </p:nvPicPr>
        <p:blipFill>
          <a:blip r:embed="rId3"/>
          <a:stretch>
            <a:fillRect/>
          </a:stretch>
        </p:blipFill>
        <p:spPr>
          <a:xfrm>
            <a:off x="8534400" y="1506268"/>
            <a:ext cx="3048000" cy="4802459"/>
          </a:xfrm>
          <a:prstGeom prst="rect">
            <a:avLst/>
          </a:prstGeom>
        </p:spPr>
      </p:pic>
    </p:spTree>
    <p:extLst>
      <p:ext uri="{BB962C8B-B14F-4D97-AF65-F5344CB8AC3E}">
        <p14:creationId xmlns:p14="http://schemas.microsoft.com/office/powerpoint/2010/main" val="154421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a:t>
            </a:r>
            <a:r>
              <a:rPr lang="en-US" dirty="0" smtClean="0">
                <a:solidFill>
                  <a:schemeClr val="bg1"/>
                </a:solidFill>
              </a:rPr>
              <a:t>creatures with dinosaurian skeletons also had </a:t>
            </a:r>
            <a:r>
              <a:rPr lang="en-US" dirty="0">
                <a:solidFill>
                  <a:schemeClr val="bg1"/>
                </a:solidFill>
              </a:rPr>
              <a:t>feathers</a:t>
            </a: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custDataLst>
      <p:tags r:id="rId1"/>
    </p:custDataLst>
    <p:extLst>
      <p:ext uri="{BB962C8B-B14F-4D97-AF65-F5344CB8AC3E}">
        <p14:creationId xmlns:p14="http://schemas.microsoft.com/office/powerpoint/2010/main" val="2272680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left)">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rgbClr val="FFFF00"/>
                </a:solidFill>
              </a:rPr>
              <a:t>Birds have </a:t>
            </a:r>
            <a:r>
              <a:rPr lang="en-US" dirty="0" smtClean="0">
                <a:solidFill>
                  <a:srgbClr val="FFFF00"/>
                </a:solidFill>
              </a:rPr>
              <a:t>feathers</a:t>
            </a:r>
          </a:p>
          <a:p>
            <a:r>
              <a:rPr lang="en-US" dirty="0">
                <a:solidFill>
                  <a:schemeClr val="bg1"/>
                </a:solidFill>
              </a:rPr>
              <a:t>Certain </a:t>
            </a:r>
            <a:r>
              <a:rPr lang="en-US" dirty="0" smtClean="0">
                <a:solidFill>
                  <a:schemeClr val="bg1"/>
                </a:solidFill>
              </a:rPr>
              <a:t>creatures </a:t>
            </a:r>
            <a:r>
              <a:rPr lang="en-US" dirty="0">
                <a:solidFill>
                  <a:schemeClr val="bg1"/>
                </a:solidFill>
              </a:rPr>
              <a:t>with dinosaurian skeletons also had feathers</a:t>
            </a: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3245297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rgbClr val="FFFF00"/>
                </a:solidFill>
              </a:rPr>
              <a:t>Certain </a:t>
            </a:r>
            <a:r>
              <a:rPr lang="en-US" dirty="0" smtClean="0">
                <a:solidFill>
                  <a:srgbClr val="FFFF00"/>
                </a:solidFill>
              </a:rPr>
              <a:t>creatures </a:t>
            </a:r>
            <a:r>
              <a:rPr lang="en-US" dirty="0">
                <a:solidFill>
                  <a:srgbClr val="FFFF00"/>
                </a:solidFill>
              </a:rPr>
              <a:t>with dinosaurian skeletons also had </a:t>
            </a:r>
            <a:r>
              <a:rPr lang="en-US" dirty="0" smtClean="0">
                <a:solidFill>
                  <a:srgbClr val="FFFF00"/>
                </a:solidFill>
              </a:rPr>
              <a:t>feathers</a:t>
            </a:r>
            <a:endParaRPr lang="en-US" dirty="0">
              <a:solidFill>
                <a:srgbClr val="FFFF00"/>
              </a:solidFill>
            </a:endParaRP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1975890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Where do data come from?</a:t>
            </a:r>
            <a:endParaRPr lang="en-US" dirty="0">
              <a:solidFill>
                <a:schemeClr val="bg1"/>
              </a:solidFill>
            </a:endParaRPr>
          </a:p>
        </p:txBody>
      </p:sp>
      <p:sp>
        <p:nvSpPr>
          <p:cNvPr id="2" name="Text Placeholder 1"/>
          <p:cNvSpPr>
            <a:spLocks noGrp="1"/>
          </p:cNvSpPr>
          <p:nvPr>
            <p:ph type="body" idx="1"/>
          </p:nvPr>
        </p:nvSpPr>
        <p:spPr/>
        <p:txBody>
          <a:bodyPr>
            <a:noAutofit/>
          </a:bodyPr>
          <a:lstStyle/>
          <a:p>
            <a:pPr algn="ctr"/>
            <a:r>
              <a:rPr lang="en-US" sz="3600" b="0" dirty="0" smtClean="0">
                <a:solidFill>
                  <a:schemeClr val="bg1"/>
                </a:solidFill>
              </a:rPr>
              <a:t>Observations</a:t>
            </a:r>
            <a:endParaRPr lang="en-US" sz="3600" b="0" dirty="0">
              <a:solidFill>
                <a:schemeClr val="bg1"/>
              </a:solidFill>
            </a:endParaRPr>
          </a:p>
        </p:txBody>
      </p:sp>
      <p:sp>
        <p:nvSpPr>
          <p:cNvPr id="6" name="Content Placeholder 5"/>
          <p:cNvSpPr>
            <a:spLocks noGrp="1"/>
          </p:cNvSpPr>
          <p:nvPr>
            <p:ph sz="half" idx="2"/>
          </p:nvPr>
        </p:nvSpPr>
        <p:spPr>
          <a:xfrm>
            <a:off x="451909" y="2174875"/>
            <a:ext cx="5386917" cy="3951288"/>
          </a:xfrm>
        </p:spPr>
        <p:txBody>
          <a:bodyPr>
            <a:normAutofit/>
          </a:bodyPr>
          <a:lstStyle/>
          <a:p>
            <a:endParaRPr lang="en-US" dirty="0" smtClean="0"/>
          </a:p>
          <a:p>
            <a:endParaRPr lang="en-US" dirty="0"/>
          </a:p>
          <a:p>
            <a:endParaRPr lang="en-US" dirty="0"/>
          </a:p>
        </p:txBody>
      </p:sp>
      <p:sp>
        <p:nvSpPr>
          <p:cNvPr id="3" name="Text Placeholder 2"/>
          <p:cNvSpPr>
            <a:spLocks noGrp="1"/>
          </p:cNvSpPr>
          <p:nvPr>
            <p:ph type="body" sz="quarter" idx="3"/>
          </p:nvPr>
        </p:nvSpPr>
        <p:spPr/>
        <p:txBody>
          <a:bodyPr>
            <a:noAutofit/>
          </a:bodyPr>
          <a:lstStyle/>
          <a:p>
            <a:pPr algn="ctr"/>
            <a:r>
              <a:rPr lang="en-US" sz="3600" b="0" dirty="0" smtClean="0">
                <a:solidFill>
                  <a:schemeClr val="bg1"/>
                </a:solidFill>
              </a:rPr>
              <a:t>Measurements</a:t>
            </a:r>
            <a:endParaRPr lang="en-US" sz="3600" b="0" dirty="0">
              <a:solidFill>
                <a:schemeClr val="bg1"/>
              </a:solidFill>
            </a:endParaRPr>
          </a:p>
        </p:txBody>
      </p:sp>
      <p:sp>
        <p:nvSpPr>
          <p:cNvPr id="4" name="Content Placeholder 3"/>
          <p:cNvSpPr>
            <a:spLocks noGrp="1"/>
          </p:cNvSpPr>
          <p:nvPr>
            <p:ph sz="quarter" idx="4"/>
          </p:nvPr>
        </p:nvSpPr>
        <p:spPr/>
        <p:txBody>
          <a:bodyPr/>
          <a:lstStyle/>
          <a:p>
            <a:endParaRPr lang="en-US" dirty="0">
              <a:solidFill>
                <a:schemeClr val="bg1"/>
              </a:solidFill>
            </a:endParaRPr>
          </a:p>
        </p:txBody>
      </p:sp>
      <p:sp>
        <p:nvSpPr>
          <p:cNvPr id="7" name="Rectangle 6"/>
          <p:cNvSpPr/>
          <p:nvPr/>
        </p:nvSpPr>
        <p:spPr>
          <a:xfrm>
            <a:off x="609600" y="2304640"/>
            <a:ext cx="5194813" cy="369332"/>
          </a:xfrm>
          <a:prstGeom prst="rect">
            <a:avLst/>
          </a:prstGeom>
        </p:spPr>
        <p:txBody>
          <a:bodyPr wrap="square">
            <a:spAutoFit/>
          </a:bodyPr>
          <a:lstStyle/>
          <a:p>
            <a:r>
              <a:rPr lang="en-US" dirty="0" smtClean="0">
                <a:latin typeface="Century Gothic" panose="020B0502020202020204" pitchFamily="34" charset="0"/>
              </a:rPr>
              <a:t>layers</a:t>
            </a:r>
            <a:endParaRPr lang="en-US" dirty="0">
              <a:latin typeface="Century Gothic" panose="020B0502020202020204" pitchFamily="34" charset="0"/>
            </a:endParaRPr>
          </a:p>
        </p:txBody>
      </p:sp>
    </p:spTree>
    <p:extLst>
      <p:ext uri="{BB962C8B-B14F-4D97-AF65-F5344CB8AC3E}">
        <p14:creationId xmlns:p14="http://schemas.microsoft.com/office/powerpoint/2010/main" val="3133887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a:t>
            </a:r>
            <a:r>
              <a:rPr lang="en-US" dirty="0" smtClean="0">
                <a:solidFill>
                  <a:schemeClr val="bg1"/>
                </a:solidFill>
              </a:rPr>
              <a:t>creatures </a:t>
            </a:r>
            <a:r>
              <a:rPr lang="en-US" dirty="0">
                <a:solidFill>
                  <a:schemeClr val="bg1"/>
                </a:solidFill>
              </a:rPr>
              <a:t>with dinosaurian skeletons also had </a:t>
            </a:r>
            <a:r>
              <a:rPr lang="en-US" dirty="0" smtClean="0">
                <a:solidFill>
                  <a:schemeClr val="bg1"/>
                </a:solidFill>
              </a:rPr>
              <a:t>feathers</a:t>
            </a:r>
            <a:endParaRPr lang="en-US" dirty="0">
              <a:solidFill>
                <a:schemeClr val="bg1"/>
              </a:solidFill>
            </a:endParaRPr>
          </a:p>
          <a:p>
            <a:r>
              <a:rPr lang="en-US" dirty="0" smtClean="0">
                <a:solidFill>
                  <a:srgbClr val="FFFF00"/>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4118808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a:t>
            </a:r>
            <a:r>
              <a:rPr lang="en-US" dirty="0" smtClean="0">
                <a:solidFill>
                  <a:schemeClr val="bg1"/>
                </a:solidFill>
              </a:rPr>
              <a:t>creatures </a:t>
            </a:r>
            <a:r>
              <a:rPr lang="en-US" dirty="0">
                <a:solidFill>
                  <a:schemeClr val="bg1"/>
                </a:solidFill>
              </a:rPr>
              <a:t>with dinosaurian skeletons also had </a:t>
            </a:r>
            <a:r>
              <a:rPr lang="en-US" dirty="0" smtClean="0">
                <a:solidFill>
                  <a:schemeClr val="bg1"/>
                </a:solidFill>
              </a:rPr>
              <a:t>feathers</a:t>
            </a:r>
            <a:endParaRPr lang="en-US" dirty="0">
              <a:solidFill>
                <a:schemeClr val="bg1"/>
              </a:solidFill>
            </a:endParaRPr>
          </a:p>
          <a:p>
            <a:r>
              <a:rPr lang="en-US" dirty="0">
                <a:solidFill>
                  <a:srgbClr val="FFFF00"/>
                </a:solidFill>
              </a:rPr>
              <a:t>Dinosaurs evolved into birds</a:t>
            </a:r>
          </a:p>
          <a:p>
            <a:r>
              <a:rPr lang="en-US" dirty="0" smtClean="0">
                <a:solidFill>
                  <a:srgbClr val="FFFF00"/>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1970578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a:t>
            </a:r>
            <a:r>
              <a:rPr lang="en-US" dirty="0" smtClean="0">
                <a:solidFill>
                  <a:schemeClr val="bg1"/>
                </a:solidFill>
              </a:rPr>
              <a:t>creatures </a:t>
            </a:r>
            <a:r>
              <a:rPr lang="en-US" dirty="0">
                <a:solidFill>
                  <a:schemeClr val="bg1"/>
                </a:solidFill>
              </a:rPr>
              <a:t>with dinosaurian skeletons also had </a:t>
            </a:r>
            <a:r>
              <a:rPr lang="en-US" dirty="0" smtClean="0">
                <a:solidFill>
                  <a:schemeClr val="bg1"/>
                </a:solidFill>
              </a:rPr>
              <a:t>feathers</a:t>
            </a:r>
            <a:endParaRPr lang="en-US" dirty="0">
              <a:solidFill>
                <a:schemeClr val="bg1"/>
              </a:solidFill>
            </a:endParaRP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rgbClr val="FFFF00"/>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1866367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4" name="Rectangle 3"/>
          <p:cNvSpPr/>
          <p:nvPr/>
        </p:nvSpPr>
        <p:spPr>
          <a:xfrm>
            <a:off x="1104900" y="2133600"/>
            <a:ext cx="9982200" cy="646331"/>
          </a:xfrm>
          <a:prstGeom prst="rect">
            <a:avLst/>
          </a:prstGeom>
          <a:noFill/>
        </p:spPr>
        <p:txBody>
          <a:bodyPr wrap="square" lIns="91440" tIns="45720" rIns="91440" bIns="45720">
            <a:spAutoFit/>
          </a:bodyPr>
          <a:lstStyle/>
          <a:p>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Some interpretations are more specific</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1120140" y="3495893"/>
            <a:ext cx="9982200" cy="1200329"/>
          </a:xfrm>
          <a:prstGeom prst="rect">
            <a:avLst/>
          </a:prstGeom>
          <a:noFill/>
        </p:spPr>
        <p:txBody>
          <a:bodyPr wrap="square" lIns="91440" tIns="45720" rIns="91440" bIns="45720">
            <a:spAutoFit/>
          </a:bodyPr>
          <a:lstStyle/>
          <a:p>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The more detailed the interpretation, the more data is needed to support it</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928385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304800" y="1388141"/>
            <a:ext cx="5252657" cy="4781663"/>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931" r="99779"/>
                    </a14:imgEffect>
                  </a14:imgLayer>
                </a14:imgProps>
              </a:ext>
              <a:ext uri="{28A0092B-C50C-407E-A947-70E740481C1C}">
                <a14:useLocalDpi xmlns:a14="http://schemas.microsoft.com/office/drawing/2010/main" val="0"/>
              </a:ext>
            </a:extLst>
          </a:blip>
          <a:stretch>
            <a:fillRect/>
          </a:stretch>
        </p:blipFill>
        <p:spPr>
          <a:xfrm>
            <a:off x="2667000" y="4267200"/>
            <a:ext cx="2438400" cy="2218801"/>
          </a:xfrm>
          <a:prstGeom prst="rect">
            <a:avLst/>
          </a:prstGeom>
        </p:spPr>
      </p:pic>
      <p:sp>
        <p:nvSpPr>
          <p:cNvPr id="6" name="Content Placeholder 5"/>
          <p:cNvSpPr>
            <a:spLocks noGrp="1"/>
          </p:cNvSpPr>
          <p:nvPr>
            <p:ph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1139889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a:t>
            </a:r>
            <a:endParaRPr lang="en-US" dirty="0">
              <a:solidFill>
                <a:schemeClr val="bg1"/>
              </a:solidFill>
            </a:endParaRPr>
          </a:p>
        </p:txBody>
      </p:sp>
      <p:sp>
        <p:nvSpPr>
          <p:cNvPr id="3" name="Content Placeholder 2"/>
          <p:cNvSpPr>
            <a:spLocks noGrp="1"/>
          </p:cNvSpPr>
          <p:nvPr>
            <p:ph idx="1"/>
          </p:nvPr>
        </p:nvSpPr>
        <p:spPr>
          <a:xfrm>
            <a:off x="5410200" y="1752599"/>
            <a:ext cx="6172200" cy="4525963"/>
          </a:xfrm>
        </p:spPr>
        <p:txBody>
          <a:bodyPr>
            <a:normAutofit fontScale="92500" lnSpcReduction="10000"/>
          </a:bodyPr>
          <a:lstStyle/>
          <a:p>
            <a:r>
              <a:rPr lang="en-US" dirty="0" smtClean="0">
                <a:solidFill>
                  <a:schemeClr val="bg1"/>
                </a:solidFill>
              </a:rPr>
              <a:t>These creatures used to be alive,  died,  and became fossilized</a:t>
            </a:r>
          </a:p>
          <a:p>
            <a:endParaRPr lang="en-US" dirty="0" smtClean="0">
              <a:solidFill>
                <a:schemeClr val="bg1"/>
              </a:solidFill>
            </a:endParaRPr>
          </a:p>
          <a:p>
            <a:r>
              <a:rPr lang="en-US" dirty="0" smtClean="0">
                <a:solidFill>
                  <a:schemeClr val="bg1"/>
                </a:solidFill>
              </a:rPr>
              <a:t>These creatures died because of a meteorite strike</a:t>
            </a:r>
          </a:p>
          <a:p>
            <a:endParaRPr lang="en-US" dirty="0" smtClean="0">
              <a:solidFill>
                <a:schemeClr val="bg1"/>
              </a:solidFill>
            </a:endParaRPr>
          </a:p>
          <a:p>
            <a:r>
              <a:rPr lang="en-US" dirty="0" smtClean="0">
                <a:solidFill>
                  <a:schemeClr val="bg1"/>
                </a:solidFill>
              </a:rPr>
              <a:t>These creatures died in Noah’s flood</a:t>
            </a: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304800" y="1388141"/>
            <a:ext cx="5252657" cy="4781663"/>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931" r="99779"/>
                    </a14:imgEffect>
                  </a14:imgLayer>
                </a14:imgProps>
              </a:ext>
              <a:ext uri="{28A0092B-C50C-407E-A947-70E740481C1C}">
                <a14:useLocalDpi xmlns:a14="http://schemas.microsoft.com/office/drawing/2010/main" val="0"/>
              </a:ext>
            </a:extLst>
          </a:blip>
          <a:stretch>
            <a:fillRect/>
          </a:stretch>
        </p:blipFill>
        <p:spPr>
          <a:xfrm>
            <a:off x="2667000" y="4267200"/>
            <a:ext cx="2438400" cy="2218801"/>
          </a:xfrm>
          <a:prstGeom prst="rect">
            <a:avLst/>
          </a:prstGeom>
        </p:spPr>
      </p:pic>
    </p:spTree>
    <p:custDataLst>
      <p:tags r:id="rId1"/>
    </p:custDataLst>
    <p:extLst>
      <p:ext uri="{BB962C8B-B14F-4D97-AF65-F5344CB8AC3E}">
        <p14:creationId xmlns:p14="http://schemas.microsoft.com/office/powerpoint/2010/main" val="3234870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8001000" y="1417638"/>
            <a:ext cx="3048000" cy="48024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712" y="3581400"/>
            <a:ext cx="1299469" cy="17355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400" y="1752600"/>
            <a:ext cx="1541090" cy="1317992"/>
          </a:xfrm>
          <a:prstGeom prst="rect">
            <a:avLst/>
          </a:prstGeom>
        </p:spPr>
      </p:pic>
      <p:sp>
        <p:nvSpPr>
          <p:cNvPr id="8" name="Content Placeholder 7"/>
          <p:cNvSpPr>
            <a:spLocks noGrp="1"/>
          </p:cNvSpPr>
          <p:nvPr>
            <p:ph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595270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a:t>
            </a:r>
            <a:endParaRPr lang="en-US" dirty="0">
              <a:solidFill>
                <a:schemeClr val="bg1"/>
              </a:solidFill>
            </a:endParaRPr>
          </a:p>
        </p:txBody>
      </p:sp>
      <p:sp>
        <p:nvSpPr>
          <p:cNvPr id="3" name="Content Placeholder 2"/>
          <p:cNvSpPr>
            <a:spLocks noGrp="1"/>
          </p:cNvSpPr>
          <p:nvPr>
            <p:ph idx="1"/>
          </p:nvPr>
        </p:nvSpPr>
        <p:spPr>
          <a:xfrm>
            <a:off x="609600" y="1600201"/>
            <a:ext cx="7391400" cy="4525963"/>
          </a:xfrm>
        </p:spPr>
        <p:txBody>
          <a:bodyPr>
            <a:normAutofit/>
          </a:bodyPr>
          <a:lstStyle/>
          <a:p>
            <a:r>
              <a:rPr lang="en-US" dirty="0" smtClean="0">
                <a:solidFill>
                  <a:schemeClr val="bg1"/>
                </a:solidFill>
              </a:rPr>
              <a:t>This trilobite fossil from the Paleozoic  was buried before the </a:t>
            </a:r>
            <a:r>
              <a:rPr lang="en-US" i="1" dirty="0" err="1">
                <a:solidFill>
                  <a:schemeClr val="bg1"/>
                </a:solidFill>
              </a:rPr>
              <a:t>S</a:t>
            </a:r>
            <a:r>
              <a:rPr lang="en-US" i="1" dirty="0" err="1" smtClean="0">
                <a:solidFill>
                  <a:schemeClr val="bg1"/>
                </a:solidFill>
              </a:rPr>
              <a:t>milodon</a:t>
            </a:r>
            <a:r>
              <a:rPr lang="en-US" dirty="0" smtClean="0">
                <a:solidFill>
                  <a:schemeClr val="bg1"/>
                </a:solidFill>
              </a:rPr>
              <a:t> fossil in the Cenozoic</a:t>
            </a:r>
            <a:endParaRPr lang="en-US" dirty="0">
              <a:solidFill>
                <a:schemeClr val="bg1"/>
              </a:solidFill>
            </a:endParaRPr>
          </a:p>
          <a:p>
            <a:r>
              <a:rPr lang="en-US" dirty="0">
                <a:solidFill>
                  <a:schemeClr val="bg1"/>
                </a:solidFill>
              </a:rPr>
              <a:t>The trilobite was buried weeks before the </a:t>
            </a:r>
            <a:r>
              <a:rPr lang="en-US" i="1" dirty="0" err="1">
                <a:solidFill>
                  <a:schemeClr val="bg1"/>
                </a:solidFill>
              </a:rPr>
              <a:t>Smilodon</a:t>
            </a:r>
            <a:endParaRPr lang="en-US" i="1" dirty="0">
              <a:solidFill>
                <a:schemeClr val="bg1"/>
              </a:solidFill>
            </a:endParaRPr>
          </a:p>
          <a:p>
            <a:r>
              <a:rPr lang="en-US" dirty="0" smtClean="0">
                <a:solidFill>
                  <a:schemeClr val="bg1"/>
                </a:solidFill>
              </a:rPr>
              <a:t>The trilobite was buried millions of years before the </a:t>
            </a:r>
            <a:r>
              <a:rPr lang="en-US" i="1" dirty="0" err="1" smtClean="0">
                <a:solidFill>
                  <a:schemeClr val="bg1"/>
                </a:solidFill>
              </a:rPr>
              <a:t>Smilodon</a:t>
            </a:r>
            <a:endParaRPr lang="en-US" i="1" dirty="0" smtClean="0">
              <a:solidFill>
                <a:schemeClr val="bg1"/>
              </a:solidFill>
            </a:endParaRPr>
          </a:p>
        </p:txBody>
      </p:sp>
      <p:pic>
        <p:nvPicPr>
          <p:cNvPr id="7" name="Picture 6"/>
          <p:cNvPicPr>
            <a:picLocks noChangeAspect="1"/>
          </p:cNvPicPr>
          <p:nvPr/>
        </p:nvPicPr>
        <p:blipFill>
          <a:blip r:embed="rId4"/>
          <a:stretch>
            <a:fillRect/>
          </a:stretch>
        </p:blipFill>
        <p:spPr>
          <a:xfrm>
            <a:off x="8001000" y="1417638"/>
            <a:ext cx="3048000" cy="480245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5712" y="3581400"/>
            <a:ext cx="1299469" cy="173551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9400" y="1752600"/>
            <a:ext cx="1541090" cy="1317992"/>
          </a:xfrm>
          <a:prstGeom prst="rect">
            <a:avLst/>
          </a:prstGeom>
        </p:spPr>
      </p:pic>
    </p:spTree>
    <p:custDataLst>
      <p:tags r:id="rId1"/>
    </p:custDataLst>
    <p:extLst>
      <p:ext uri="{BB962C8B-B14F-4D97-AF65-F5344CB8AC3E}">
        <p14:creationId xmlns:p14="http://schemas.microsoft.com/office/powerpoint/2010/main" val="1952231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a:t>
            </a:r>
            <a:endParaRPr lang="en-US" dirty="0">
              <a:solidFill>
                <a:schemeClr val="bg1"/>
              </a:solidFill>
            </a:endParaRPr>
          </a:p>
        </p:txBody>
      </p:sp>
      <p:sp>
        <p:nvSpPr>
          <p:cNvPr id="3" name="Content Placeholder 2"/>
          <p:cNvSpPr>
            <a:spLocks noGrp="1"/>
          </p:cNvSpPr>
          <p:nvPr>
            <p:ph idx="1"/>
          </p:nvPr>
        </p:nvSpPr>
        <p:spPr>
          <a:xfrm>
            <a:off x="609600" y="1600201"/>
            <a:ext cx="7391400" cy="4525963"/>
          </a:xfrm>
        </p:spPr>
        <p:txBody>
          <a:bodyPr>
            <a:normAutofit/>
          </a:bodyPr>
          <a:lstStyle/>
          <a:p>
            <a:r>
              <a:rPr lang="en-US" dirty="0" smtClean="0">
                <a:solidFill>
                  <a:schemeClr val="bg1"/>
                </a:solidFill>
              </a:rPr>
              <a:t>This trilobite fossil from the Paleozoic  was buried before the </a:t>
            </a:r>
            <a:r>
              <a:rPr lang="en-US" i="1" dirty="0" err="1">
                <a:solidFill>
                  <a:schemeClr val="bg1"/>
                </a:solidFill>
              </a:rPr>
              <a:t>S</a:t>
            </a:r>
            <a:r>
              <a:rPr lang="en-US" i="1" dirty="0" err="1" smtClean="0">
                <a:solidFill>
                  <a:schemeClr val="bg1"/>
                </a:solidFill>
              </a:rPr>
              <a:t>milodon</a:t>
            </a:r>
            <a:r>
              <a:rPr lang="en-US" dirty="0" smtClean="0">
                <a:solidFill>
                  <a:schemeClr val="bg1"/>
                </a:solidFill>
              </a:rPr>
              <a:t> fossil in the Cenozoic</a:t>
            </a:r>
            <a:endParaRPr lang="en-US" dirty="0">
              <a:solidFill>
                <a:schemeClr val="bg1"/>
              </a:solidFill>
            </a:endParaRPr>
          </a:p>
          <a:p>
            <a:r>
              <a:rPr lang="en-US" dirty="0">
                <a:solidFill>
                  <a:schemeClr val="bg1"/>
                </a:solidFill>
              </a:rPr>
              <a:t>The trilobite was buried </a:t>
            </a:r>
            <a:r>
              <a:rPr lang="en-US" dirty="0">
                <a:solidFill>
                  <a:srgbClr val="FFFF00"/>
                </a:solidFill>
              </a:rPr>
              <a:t>weeks</a:t>
            </a:r>
            <a:r>
              <a:rPr lang="en-US" dirty="0"/>
              <a:t> </a:t>
            </a:r>
            <a:r>
              <a:rPr lang="en-US" dirty="0">
                <a:solidFill>
                  <a:schemeClr val="bg1"/>
                </a:solidFill>
              </a:rPr>
              <a:t>before the </a:t>
            </a:r>
            <a:r>
              <a:rPr lang="en-US" i="1" dirty="0" err="1">
                <a:solidFill>
                  <a:schemeClr val="bg1"/>
                </a:solidFill>
              </a:rPr>
              <a:t>Smilodon</a:t>
            </a:r>
            <a:endParaRPr lang="en-US" i="1" dirty="0">
              <a:solidFill>
                <a:schemeClr val="bg1"/>
              </a:solidFill>
            </a:endParaRPr>
          </a:p>
          <a:p>
            <a:r>
              <a:rPr lang="en-US" dirty="0" smtClean="0">
                <a:solidFill>
                  <a:schemeClr val="bg1"/>
                </a:solidFill>
              </a:rPr>
              <a:t>The trilobite was buried </a:t>
            </a:r>
            <a:r>
              <a:rPr lang="en-US" dirty="0" smtClean="0">
                <a:solidFill>
                  <a:srgbClr val="FFFF00"/>
                </a:solidFill>
              </a:rPr>
              <a:t>millions of years</a:t>
            </a:r>
            <a:r>
              <a:rPr lang="en-US" dirty="0" smtClean="0"/>
              <a:t> </a:t>
            </a:r>
            <a:r>
              <a:rPr lang="en-US" dirty="0" smtClean="0">
                <a:solidFill>
                  <a:schemeClr val="bg1"/>
                </a:solidFill>
              </a:rPr>
              <a:t>before the </a:t>
            </a:r>
            <a:r>
              <a:rPr lang="en-US" i="1" dirty="0" err="1" smtClean="0">
                <a:solidFill>
                  <a:schemeClr val="bg1"/>
                </a:solidFill>
              </a:rPr>
              <a:t>Smilodon</a:t>
            </a:r>
            <a:endParaRPr lang="en-US" i="1" dirty="0" smtClean="0">
              <a:solidFill>
                <a:schemeClr val="bg1"/>
              </a:solidFill>
            </a:endParaRPr>
          </a:p>
        </p:txBody>
      </p:sp>
      <p:pic>
        <p:nvPicPr>
          <p:cNvPr id="7" name="Picture 6"/>
          <p:cNvPicPr>
            <a:picLocks noChangeAspect="1"/>
          </p:cNvPicPr>
          <p:nvPr/>
        </p:nvPicPr>
        <p:blipFill>
          <a:blip r:embed="rId3"/>
          <a:stretch>
            <a:fillRect/>
          </a:stretch>
        </p:blipFill>
        <p:spPr>
          <a:xfrm>
            <a:off x="8001000" y="1417638"/>
            <a:ext cx="3048000" cy="48024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712" y="3581400"/>
            <a:ext cx="1299469" cy="17355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400" y="1752600"/>
            <a:ext cx="1541090" cy="1317992"/>
          </a:xfrm>
          <a:prstGeom prst="rect">
            <a:avLst/>
          </a:prstGeom>
        </p:spPr>
      </p:pic>
      <p:sp>
        <p:nvSpPr>
          <p:cNvPr id="4" name="Rectangle 3"/>
          <p:cNvSpPr/>
          <p:nvPr/>
        </p:nvSpPr>
        <p:spPr>
          <a:xfrm>
            <a:off x="566480" y="5389100"/>
            <a:ext cx="7475124" cy="830997"/>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Requires more evidence</a:t>
            </a:r>
            <a:endParaRPr lang="en-US" sz="48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807732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0" y="1524000"/>
            <a:ext cx="7391400" cy="3416320"/>
          </a:xfrm>
          <a:prstGeom prst="rect">
            <a:avLst/>
          </a:prstGeom>
          <a:noFill/>
        </p:spPr>
        <p:txBody>
          <a:bodyPr wrap="squar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Be careful not to make interpretations that are not justified by the 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278130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Data—Observed</a:t>
            </a:r>
            <a:endParaRPr lang="en-US" dirty="0">
              <a:solidFill>
                <a:schemeClr val="bg1"/>
              </a:solidFill>
            </a:endParaRPr>
          </a:p>
        </p:txBody>
      </p:sp>
      <p:pic>
        <p:nvPicPr>
          <p:cNvPr id="3"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124200" y="2514600"/>
            <a:ext cx="5744590" cy="3828316"/>
          </a:xfrm>
        </p:spPr>
      </p:pic>
      <p:sp>
        <p:nvSpPr>
          <p:cNvPr id="7" name="Rectangle 6"/>
          <p:cNvSpPr/>
          <p:nvPr/>
        </p:nvSpPr>
        <p:spPr>
          <a:xfrm>
            <a:off x="3461543" y="1600200"/>
            <a:ext cx="5194813" cy="646331"/>
          </a:xfrm>
          <a:prstGeom prst="rect">
            <a:avLst/>
          </a:prstGeom>
        </p:spPr>
        <p:txBody>
          <a:bodyPr wrap="square">
            <a:spAutoFit/>
          </a:bodyPr>
          <a:lstStyle/>
          <a:p>
            <a:pPr algn="ctr"/>
            <a:r>
              <a:rPr lang="en-US" sz="3600" dirty="0" smtClean="0">
                <a:solidFill>
                  <a:schemeClr val="bg1"/>
                </a:solidFill>
                <a:latin typeface="Century Gothic" panose="020B0502020202020204" pitchFamily="34" charset="0"/>
              </a:rPr>
              <a:t>The colors on this frog</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17735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Appropriate or Inappropriate Conclusions</a:t>
            </a:r>
            <a:endParaRPr lang="en-US" dirty="0"/>
          </a:p>
        </p:txBody>
      </p:sp>
      <p:sp>
        <p:nvSpPr>
          <p:cNvPr id="3" name="Content Placeholder 2"/>
          <p:cNvSpPr>
            <a:spLocks noGrp="1"/>
          </p:cNvSpPr>
          <p:nvPr>
            <p:ph idx="1"/>
          </p:nvPr>
        </p:nvSpPr>
        <p:spPr>
          <a:xfrm>
            <a:off x="5867400" y="1600201"/>
            <a:ext cx="5715000" cy="4525963"/>
          </a:xfrm>
        </p:spPr>
        <p:txBody>
          <a:bodyPr>
            <a:normAutofit/>
          </a:bodyPr>
          <a:lstStyle/>
          <a:p>
            <a:r>
              <a:rPr lang="en-US" dirty="0" smtClean="0"/>
              <a:t>Large boulders</a:t>
            </a:r>
          </a:p>
          <a:p>
            <a:endParaRPr lang="en-US" dirty="0" smtClean="0"/>
          </a:p>
          <a:p>
            <a:r>
              <a:rPr lang="en-US" dirty="0" smtClean="0"/>
              <a:t>Appear to have been deposited by fast-flowing water</a:t>
            </a:r>
          </a:p>
          <a:p>
            <a:endParaRPr lang="en-US" dirty="0" smtClean="0"/>
          </a:p>
          <a:p>
            <a:r>
              <a:rPr lang="en-US" dirty="0" smtClean="0"/>
              <a:t>Deposited there by Noah’s Flood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28800"/>
            <a:ext cx="5257800" cy="3505200"/>
          </a:xfrm>
          <a:prstGeom prst="rect">
            <a:avLst/>
          </a:prstGeom>
        </p:spPr>
      </p:pic>
      <p:sp>
        <p:nvSpPr>
          <p:cNvPr id="5" name="Title 1"/>
          <p:cNvSpPr txBox="1">
            <a:spLocks/>
          </p:cNvSpPr>
          <p:nvPr/>
        </p:nvSpPr>
        <p:spPr>
          <a:xfrm>
            <a:off x="609600" y="248134"/>
            <a:ext cx="109728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a:lstStyle>
          <a:p>
            <a:r>
              <a:rPr lang="en-US" dirty="0" smtClean="0">
                <a:solidFill>
                  <a:schemeClr val="bg1"/>
                </a:solidFill>
              </a:rPr>
              <a:t>Appropriate or Inappropriate Conclusions</a:t>
            </a:r>
            <a:endParaRPr lang="en-US" dirty="0">
              <a:solidFill>
                <a:schemeClr val="bg1"/>
              </a:solidFill>
            </a:endParaRPr>
          </a:p>
        </p:txBody>
      </p:sp>
      <p:sp>
        <p:nvSpPr>
          <p:cNvPr id="6" name="Content Placeholder 2"/>
          <p:cNvSpPr txBox="1">
            <a:spLocks/>
          </p:cNvSpPr>
          <p:nvPr/>
        </p:nvSpPr>
        <p:spPr>
          <a:xfrm>
            <a:off x="5867400" y="1573697"/>
            <a:ext cx="5715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bg1"/>
                </a:solidFill>
              </a:rPr>
              <a:t>Large boulders</a:t>
            </a:r>
          </a:p>
          <a:p>
            <a:endParaRPr lang="en-US" dirty="0" smtClean="0">
              <a:solidFill>
                <a:schemeClr val="bg1"/>
              </a:solidFill>
            </a:endParaRPr>
          </a:p>
          <a:p>
            <a:r>
              <a:rPr lang="en-US" dirty="0" smtClean="0">
                <a:solidFill>
                  <a:schemeClr val="bg1"/>
                </a:solidFill>
              </a:rPr>
              <a:t>Appear to have been deposited by fast-flowing water</a:t>
            </a:r>
          </a:p>
          <a:p>
            <a:endParaRPr lang="en-US" dirty="0" smtClean="0">
              <a:solidFill>
                <a:schemeClr val="bg1"/>
              </a:solidFill>
            </a:endParaRPr>
          </a:p>
          <a:p>
            <a:r>
              <a:rPr lang="en-US" dirty="0" smtClean="0">
                <a:solidFill>
                  <a:schemeClr val="bg1"/>
                </a:solidFill>
              </a:rPr>
              <a:t>Deposited there by Noah’s Flood</a:t>
            </a:r>
          </a:p>
        </p:txBody>
      </p:sp>
    </p:spTree>
    <p:extLst>
      <p:ext uri="{BB962C8B-B14F-4D97-AF65-F5344CB8AC3E}">
        <p14:creationId xmlns:p14="http://schemas.microsoft.com/office/powerpoint/2010/main" val="1131276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Appropriate or Inappropriate Conclusions</a:t>
            </a:r>
            <a:endParaRPr lang="en-US" dirty="0">
              <a:solidFill>
                <a:schemeClr val="bg1"/>
              </a:solidFill>
            </a:endParaRPr>
          </a:p>
        </p:txBody>
      </p:sp>
      <p:sp>
        <p:nvSpPr>
          <p:cNvPr id="3" name="Content Placeholder 2"/>
          <p:cNvSpPr>
            <a:spLocks noGrp="1"/>
          </p:cNvSpPr>
          <p:nvPr>
            <p:ph sz="half" idx="1"/>
          </p:nvPr>
        </p:nvSpPr>
        <p:spPr>
          <a:xfrm>
            <a:off x="609600" y="2971801"/>
            <a:ext cx="5384800" cy="1371599"/>
          </a:xfrm>
        </p:spPr>
        <p:txBody>
          <a:bodyPr>
            <a:normAutofit/>
          </a:bodyPr>
          <a:lstStyle/>
          <a:p>
            <a:r>
              <a:rPr lang="en-US" dirty="0" smtClean="0">
                <a:solidFill>
                  <a:schemeClr val="bg1"/>
                </a:solidFill>
              </a:rPr>
              <a:t>Soft tissue found in dinosaur bones</a:t>
            </a:r>
          </a:p>
          <a:p>
            <a:endParaRPr lang="en-US" dirty="0"/>
          </a:p>
        </p:txBody>
      </p:sp>
      <p:sp>
        <p:nvSpPr>
          <p:cNvPr id="5" name="Content Placeholder 4"/>
          <p:cNvSpPr>
            <a:spLocks noGrp="1"/>
          </p:cNvSpPr>
          <p:nvPr>
            <p:ph sz="half" idx="2"/>
          </p:nvPr>
        </p:nvSpPr>
        <p:spPr>
          <a:xfrm>
            <a:off x="6197600" y="2971801"/>
            <a:ext cx="5384800" cy="3733799"/>
          </a:xfrm>
        </p:spPr>
        <p:txBody>
          <a:bodyPr>
            <a:normAutofit/>
          </a:bodyPr>
          <a:lstStyle/>
          <a:p>
            <a:r>
              <a:rPr lang="en-US" dirty="0" smtClean="0">
                <a:solidFill>
                  <a:schemeClr val="bg1"/>
                </a:solidFill>
              </a:rPr>
              <a:t>Dinosaurs died in the flood</a:t>
            </a:r>
          </a:p>
          <a:p>
            <a:endParaRPr lang="en-US" dirty="0">
              <a:solidFill>
                <a:schemeClr val="bg1"/>
              </a:solidFill>
            </a:endParaRPr>
          </a:p>
          <a:p>
            <a:r>
              <a:rPr lang="en-US" dirty="0" smtClean="0">
                <a:solidFill>
                  <a:schemeClr val="bg1"/>
                </a:solidFill>
              </a:rPr>
              <a:t>Dinosaur bones are thousands rather than millions of years old</a:t>
            </a:r>
          </a:p>
          <a:p>
            <a:endParaRPr lang="en-US" dirty="0">
              <a:solidFill>
                <a:schemeClr val="bg1"/>
              </a:solidFill>
            </a:endParaRPr>
          </a:p>
        </p:txBody>
      </p:sp>
      <p:sp>
        <p:nvSpPr>
          <p:cNvPr id="6" name="Rectangle 5"/>
          <p:cNvSpPr/>
          <p:nvPr/>
        </p:nvSpPr>
        <p:spPr>
          <a:xfrm>
            <a:off x="1959514" y="1905000"/>
            <a:ext cx="1879041"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377505" y="1905000"/>
            <a:ext cx="4742004" cy="923330"/>
          </a:xfrm>
          <a:prstGeom prst="rect">
            <a:avLst/>
          </a:prstGeom>
          <a:noFill/>
        </p:spPr>
        <p:txBody>
          <a:bodyPr wrap="none" lIns="91440" tIns="45720" rIns="91440" bIns="45720">
            <a:spAutoFit/>
          </a:bodyPr>
          <a:lstStyle/>
          <a:p>
            <a:pPr algn="ctr"/>
            <a:r>
              <a:rPr lang="en-US" sz="5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1524000" y="3581400"/>
            <a:ext cx="2815966" cy="2563464"/>
          </a:xfrm>
          <a:prstGeom prst="rect">
            <a:avLst/>
          </a:prstGeom>
        </p:spPr>
      </p:pic>
    </p:spTree>
    <p:custDataLst>
      <p:tags r:id="rId1"/>
    </p:custDataLst>
    <p:extLst>
      <p:ext uri="{BB962C8B-B14F-4D97-AF65-F5344CB8AC3E}">
        <p14:creationId xmlns:p14="http://schemas.microsoft.com/office/powerpoint/2010/main" val="3179828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Appropriate or Inappropriate Conclusions</a:t>
            </a:r>
            <a:endParaRPr lang="en-US" dirty="0">
              <a:solidFill>
                <a:schemeClr val="bg1"/>
              </a:solidFill>
            </a:endParaRPr>
          </a:p>
        </p:txBody>
      </p:sp>
      <p:sp>
        <p:nvSpPr>
          <p:cNvPr id="3" name="Content Placeholder 2"/>
          <p:cNvSpPr>
            <a:spLocks noGrp="1"/>
          </p:cNvSpPr>
          <p:nvPr>
            <p:ph sz="half" idx="1"/>
          </p:nvPr>
        </p:nvSpPr>
        <p:spPr>
          <a:xfrm>
            <a:off x="609600" y="2971801"/>
            <a:ext cx="5384800" cy="1371599"/>
          </a:xfrm>
        </p:spPr>
        <p:txBody>
          <a:bodyPr>
            <a:normAutofit/>
          </a:bodyPr>
          <a:lstStyle/>
          <a:p>
            <a:r>
              <a:rPr lang="en-US" dirty="0" smtClean="0">
                <a:solidFill>
                  <a:schemeClr val="bg1"/>
                </a:solidFill>
              </a:rPr>
              <a:t>Soft tissue found in dinosaur bones</a:t>
            </a:r>
          </a:p>
          <a:p>
            <a:endParaRPr lang="en-US" dirty="0"/>
          </a:p>
        </p:txBody>
      </p:sp>
      <p:sp>
        <p:nvSpPr>
          <p:cNvPr id="5" name="Content Placeholder 4"/>
          <p:cNvSpPr>
            <a:spLocks noGrp="1"/>
          </p:cNvSpPr>
          <p:nvPr>
            <p:ph sz="half" idx="2"/>
          </p:nvPr>
        </p:nvSpPr>
        <p:spPr>
          <a:xfrm>
            <a:off x="6197600" y="2971801"/>
            <a:ext cx="5384800" cy="3733799"/>
          </a:xfrm>
        </p:spPr>
        <p:txBody>
          <a:bodyPr>
            <a:normAutofit/>
          </a:bodyPr>
          <a:lstStyle/>
          <a:p>
            <a:r>
              <a:rPr lang="en-US" dirty="0" smtClean="0">
                <a:solidFill>
                  <a:schemeClr val="bg1"/>
                </a:solidFill>
              </a:rPr>
              <a:t>Dinosaurs died in the flood</a:t>
            </a:r>
          </a:p>
          <a:p>
            <a:endParaRPr lang="en-US" dirty="0"/>
          </a:p>
          <a:p>
            <a:r>
              <a:rPr lang="en-US" dirty="0" smtClean="0">
                <a:solidFill>
                  <a:srgbClr val="FFFF00"/>
                </a:solidFill>
              </a:rPr>
              <a:t>Dinosaur bones are thousands rather than millions of years old</a:t>
            </a:r>
          </a:p>
          <a:p>
            <a:endParaRPr lang="en-US" dirty="0"/>
          </a:p>
        </p:txBody>
      </p:sp>
      <p:sp>
        <p:nvSpPr>
          <p:cNvPr id="6" name="Rectangle 5"/>
          <p:cNvSpPr/>
          <p:nvPr/>
        </p:nvSpPr>
        <p:spPr>
          <a:xfrm>
            <a:off x="1959514" y="1905000"/>
            <a:ext cx="1879041"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377505" y="1905000"/>
            <a:ext cx="4742004" cy="923330"/>
          </a:xfrm>
          <a:prstGeom prst="rect">
            <a:avLst/>
          </a:prstGeom>
          <a:noFill/>
        </p:spPr>
        <p:txBody>
          <a:bodyPr wrap="none" lIns="91440" tIns="45720" rIns="91440" bIns="45720">
            <a:spAutoFit/>
          </a:bodyPr>
          <a:lstStyle/>
          <a:p>
            <a:pPr algn="ctr"/>
            <a:r>
              <a:rPr lang="en-US" sz="5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1524000" y="3581400"/>
            <a:ext cx="2815966" cy="2563464"/>
          </a:xfrm>
          <a:prstGeom prst="rect">
            <a:avLst/>
          </a:prstGeom>
        </p:spPr>
      </p:pic>
    </p:spTree>
    <p:extLst>
      <p:ext uri="{BB962C8B-B14F-4D97-AF65-F5344CB8AC3E}">
        <p14:creationId xmlns:p14="http://schemas.microsoft.com/office/powerpoint/2010/main" val="451314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solidFill>
                  <a:schemeClr val="bg1"/>
                </a:solidFill>
              </a:rPr>
              <a:t>Appropriate or Inappropriate?</a:t>
            </a:r>
            <a:endParaRPr lang="en-US" sz="4000" dirty="0">
              <a:solidFill>
                <a:schemeClr val="bg1"/>
              </a:solidFill>
            </a:endParaRPr>
          </a:p>
        </p:txBody>
      </p:sp>
      <p:sp>
        <p:nvSpPr>
          <p:cNvPr id="3" name="Content Placeholder 2"/>
          <p:cNvSpPr>
            <a:spLocks noGrp="1"/>
          </p:cNvSpPr>
          <p:nvPr>
            <p:ph idx="1"/>
          </p:nvPr>
        </p:nvSpPr>
        <p:spPr>
          <a:xfrm>
            <a:off x="609600" y="1600201"/>
            <a:ext cx="4952251" cy="4525963"/>
          </a:xfrm>
        </p:spPr>
        <p:txBody>
          <a:bodyPr>
            <a:normAutofit fontScale="92500"/>
          </a:bodyPr>
          <a:lstStyle/>
          <a:p>
            <a:r>
              <a:rPr lang="en-US" dirty="0" smtClean="0">
                <a:solidFill>
                  <a:schemeClr val="bg1"/>
                </a:solidFill>
              </a:rPr>
              <a:t>The fossil </a:t>
            </a:r>
            <a:r>
              <a:rPr lang="en-US" dirty="0" err="1" smtClean="0">
                <a:solidFill>
                  <a:schemeClr val="bg1"/>
                </a:solidFill>
              </a:rPr>
              <a:t>trackways</a:t>
            </a:r>
            <a:r>
              <a:rPr lang="en-US" dirty="0" smtClean="0">
                <a:solidFill>
                  <a:schemeClr val="bg1"/>
                </a:solidFill>
              </a:rPr>
              <a:t> look most like the tracks made under water</a:t>
            </a:r>
          </a:p>
          <a:p>
            <a:endParaRPr lang="en-US" dirty="0" smtClean="0">
              <a:solidFill>
                <a:schemeClr val="bg1"/>
              </a:solidFill>
            </a:endParaRPr>
          </a:p>
          <a:p>
            <a:r>
              <a:rPr lang="en-US" dirty="0" smtClean="0">
                <a:solidFill>
                  <a:schemeClr val="bg1"/>
                </a:solidFill>
              </a:rPr>
              <a:t>The creatures who made these tracks were definitely trying to escape during Noah’s Flood</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851" y="3200400"/>
            <a:ext cx="4954498" cy="31543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457200"/>
            <a:ext cx="2057400" cy="2880360"/>
          </a:xfrm>
          <a:prstGeom prst="rect">
            <a:avLst/>
          </a:prstGeom>
        </p:spPr>
      </p:pic>
    </p:spTree>
    <p:custDataLst>
      <p:tags r:id="rId1"/>
    </p:custDataLst>
    <p:extLst>
      <p:ext uri="{BB962C8B-B14F-4D97-AF65-F5344CB8AC3E}">
        <p14:creationId xmlns:p14="http://schemas.microsoft.com/office/powerpoint/2010/main" val="1225441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chemeClr val="bg1"/>
                </a:solidFill>
              </a:rPr>
              <a:t>Appropriate or Inappropriate?</a:t>
            </a:r>
            <a:endParaRPr lang="en-US" sz="4000" dirty="0">
              <a:solidFill>
                <a:schemeClr val="bg1"/>
              </a:solidFill>
            </a:endParaRPr>
          </a:p>
        </p:txBody>
      </p:sp>
      <p:sp>
        <p:nvSpPr>
          <p:cNvPr id="3" name="Content Placeholder 2"/>
          <p:cNvSpPr>
            <a:spLocks noGrp="1"/>
          </p:cNvSpPr>
          <p:nvPr>
            <p:ph idx="1"/>
          </p:nvPr>
        </p:nvSpPr>
        <p:spPr>
          <a:xfrm>
            <a:off x="609600" y="1600201"/>
            <a:ext cx="4952251" cy="4525963"/>
          </a:xfrm>
        </p:spPr>
        <p:txBody>
          <a:bodyPr>
            <a:normAutofit fontScale="92500"/>
          </a:bodyPr>
          <a:lstStyle/>
          <a:p>
            <a:r>
              <a:rPr lang="en-US" dirty="0">
                <a:solidFill>
                  <a:schemeClr val="bg1"/>
                </a:solidFill>
              </a:rPr>
              <a:t>The fossil </a:t>
            </a:r>
            <a:r>
              <a:rPr lang="en-US" dirty="0" err="1">
                <a:solidFill>
                  <a:schemeClr val="bg1"/>
                </a:solidFill>
              </a:rPr>
              <a:t>trackways</a:t>
            </a:r>
            <a:r>
              <a:rPr lang="en-US" dirty="0">
                <a:solidFill>
                  <a:schemeClr val="bg1"/>
                </a:solidFill>
              </a:rPr>
              <a:t> look most like the tracks made under water</a:t>
            </a:r>
          </a:p>
          <a:p>
            <a:endParaRPr lang="en-US" dirty="0" smtClean="0"/>
          </a:p>
          <a:p>
            <a:r>
              <a:rPr lang="en-US" dirty="0" smtClean="0">
                <a:solidFill>
                  <a:srgbClr val="FFFF00"/>
                </a:solidFill>
              </a:rPr>
              <a:t>The creatures who made these tracks were definitely trying to escape during Noah’s Flood</a:t>
            </a:r>
            <a:endParaRPr lang="en-US" dirty="0">
              <a:solidFill>
                <a:srgbClr val="FFFF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851" y="3200400"/>
            <a:ext cx="4954498" cy="31543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457200"/>
            <a:ext cx="2057400" cy="2880360"/>
          </a:xfrm>
          <a:prstGeom prst="rect">
            <a:avLst/>
          </a:prstGeom>
        </p:spPr>
      </p:pic>
    </p:spTree>
    <p:custDataLst>
      <p:tags r:id="rId1"/>
    </p:custDataLst>
    <p:extLst>
      <p:ext uri="{BB962C8B-B14F-4D97-AF65-F5344CB8AC3E}">
        <p14:creationId xmlns:p14="http://schemas.microsoft.com/office/powerpoint/2010/main" val="1100977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676400"/>
            <a:ext cx="10515600" cy="4800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 name="Title 3"/>
          <p:cNvSpPr>
            <a:spLocks noGrp="1"/>
          </p:cNvSpPr>
          <p:nvPr>
            <p:ph type="title"/>
          </p:nvPr>
        </p:nvSpPr>
        <p:spPr/>
        <p:txBody>
          <a:bodyPr/>
          <a:lstStyle/>
          <a:p>
            <a:r>
              <a:rPr lang="en-US" dirty="0" smtClean="0">
                <a:solidFill>
                  <a:schemeClr val="bg1"/>
                </a:solidFill>
              </a:rPr>
              <a:t>Data and Interpretation</a:t>
            </a:r>
            <a:endParaRPr lang="en-US" dirty="0">
              <a:solidFill>
                <a:schemeClr val="bg1"/>
              </a:solidFill>
            </a:endParaRPr>
          </a:p>
        </p:txBody>
      </p:sp>
      <p:sp>
        <p:nvSpPr>
          <p:cNvPr id="5" name="Oval 4"/>
          <p:cNvSpPr/>
          <p:nvPr/>
        </p:nvSpPr>
        <p:spPr>
          <a:xfrm>
            <a:off x="2933700" y="2895600"/>
            <a:ext cx="6286500" cy="3276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Century Gothic" panose="020B0502020202020204" pitchFamily="34" charset="0"/>
              </a:rPr>
              <a:t>Explanations supported by the data</a:t>
            </a:r>
          </a:p>
          <a:p>
            <a:pPr algn="ctr"/>
            <a:endParaRPr lang="en-US" dirty="0">
              <a:latin typeface="Century Gothic" panose="020B0502020202020204" pitchFamily="34" charset="0"/>
            </a:endParaRP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p:txBody>
      </p:sp>
      <p:sp>
        <p:nvSpPr>
          <p:cNvPr id="6" name="Rounded Rectangle 5"/>
          <p:cNvSpPr/>
          <p:nvPr/>
        </p:nvSpPr>
        <p:spPr>
          <a:xfrm>
            <a:off x="4953000" y="4724400"/>
            <a:ext cx="2286000" cy="11430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Century Gothic" panose="020B0502020202020204" pitchFamily="34" charset="0"/>
              </a:rPr>
              <a:t>Data</a:t>
            </a:r>
            <a:endParaRPr lang="en-US" sz="3600" dirty="0">
              <a:latin typeface="Century Gothic" panose="020B0502020202020204" pitchFamily="34" charset="0"/>
            </a:endParaRPr>
          </a:p>
        </p:txBody>
      </p:sp>
      <p:sp>
        <p:nvSpPr>
          <p:cNvPr id="8" name="Rectangle 7"/>
          <p:cNvSpPr/>
          <p:nvPr/>
        </p:nvSpPr>
        <p:spPr>
          <a:xfrm>
            <a:off x="1066801" y="1834823"/>
            <a:ext cx="3352799" cy="1569660"/>
          </a:xfrm>
          <a:prstGeom prst="rect">
            <a:avLst/>
          </a:prstGeom>
          <a:noFill/>
        </p:spPr>
        <p:txBody>
          <a:bodyPr wrap="square" lIns="91440" tIns="45720" rIns="91440" bIns="45720">
            <a:spAutoFit/>
          </a:bodyPr>
          <a:lstStyle/>
          <a:p>
            <a:r>
              <a:rPr lang="en-US" sz="3200" dirty="0" smtClean="0">
                <a:ln w="0"/>
                <a:effectLst>
                  <a:outerShdw blurRad="38100" dist="19050" dir="2700000" algn="tl" rotWithShape="0">
                    <a:schemeClr val="dk1">
                      <a:alpha val="40000"/>
                    </a:schemeClr>
                  </a:outerShdw>
                </a:effectLst>
                <a:latin typeface="Century Gothic" panose="020B0502020202020204" pitchFamily="34" charset="0"/>
              </a:rPr>
              <a:t>Explanations not supported by the data</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angle 8"/>
          <p:cNvSpPr/>
          <p:nvPr/>
        </p:nvSpPr>
        <p:spPr>
          <a:xfrm>
            <a:off x="9317786" y="1834823"/>
            <a:ext cx="1889759" cy="1200329"/>
          </a:xfrm>
          <a:prstGeom prst="rect">
            <a:avLst/>
          </a:prstGeom>
          <a:noFill/>
        </p:spPr>
        <p:txBody>
          <a:bodyPr wrap="square" lIns="91440" tIns="45720" rIns="91440" bIns="45720">
            <a:spAutoFit/>
          </a:bodyPr>
          <a:lstStyle/>
          <a:p>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Noah’s Flood?</a:t>
            </a:r>
            <a:endParaRPr lang="en-US" sz="36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1626379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out)">
                                      <p:cBhvr>
                                        <p:cTn id="16" dur="2000"/>
                                        <p:tgtEl>
                                          <p:spTgt spid="7"/>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 more data that is explained by an interpretation, the more confidence we may have in the interpretation</a:t>
            </a:r>
            <a:endParaRPr lang="en-US" dirty="0">
              <a:solidFill>
                <a:schemeClr val="bg1"/>
              </a:solidFill>
            </a:endParaRPr>
          </a:p>
        </p:txBody>
      </p:sp>
    </p:spTree>
    <p:extLst>
      <p:ext uri="{BB962C8B-B14F-4D97-AF65-F5344CB8AC3E}">
        <p14:creationId xmlns:p14="http://schemas.microsoft.com/office/powerpoint/2010/main" val="3736313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Avoid using the word “proof”</a:t>
            </a:r>
            <a:endParaRPr lang="en-US" dirty="0">
              <a:solidFill>
                <a:schemeClr val="bg1"/>
              </a:solidFill>
            </a:endParaRPr>
          </a:p>
        </p:txBody>
      </p:sp>
      <p:sp>
        <p:nvSpPr>
          <p:cNvPr id="3" name="TextBox 2"/>
          <p:cNvSpPr txBox="1"/>
          <p:nvPr/>
        </p:nvSpPr>
        <p:spPr>
          <a:xfrm>
            <a:off x="1447800" y="1752600"/>
            <a:ext cx="9372600" cy="3416320"/>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Scientists:</a:t>
            </a:r>
          </a:p>
          <a:p>
            <a:pPr marL="571500" indent="-571500">
              <a:buFont typeface="Arial" panose="020B0604020202020204" pitchFamily="34" charset="0"/>
              <a:buChar char="•"/>
            </a:pPr>
            <a:r>
              <a:rPr lang="en-US" sz="3600" dirty="0" smtClean="0">
                <a:solidFill>
                  <a:schemeClr val="bg1"/>
                </a:solidFill>
                <a:latin typeface="Century Gothic" panose="020B0502020202020204" pitchFamily="34" charset="0"/>
              </a:rPr>
              <a:t>Don’t prove things</a:t>
            </a:r>
          </a:p>
          <a:p>
            <a:pPr marL="571500" indent="-571500">
              <a:buFont typeface="Arial" panose="020B0604020202020204" pitchFamily="34" charset="0"/>
              <a:buChar char="•"/>
            </a:pPr>
            <a:r>
              <a:rPr lang="en-US" sz="3600" dirty="0" smtClean="0">
                <a:solidFill>
                  <a:schemeClr val="bg1"/>
                </a:solidFill>
                <a:latin typeface="Century Gothic" panose="020B0502020202020204" pitchFamily="34" charset="0"/>
              </a:rPr>
              <a:t>Gather evidence</a:t>
            </a:r>
          </a:p>
          <a:p>
            <a:pPr marL="571500" indent="-571500">
              <a:buFont typeface="Arial" panose="020B0604020202020204" pitchFamily="34" charset="0"/>
              <a:buChar char="•"/>
            </a:pPr>
            <a:r>
              <a:rPr lang="en-US" sz="3600" dirty="0" smtClean="0">
                <a:solidFill>
                  <a:schemeClr val="bg1"/>
                </a:solidFill>
                <a:latin typeface="Century Gothic" panose="020B0502020202020204" pitchFamily="34" charset="0"/>
              </a:rPr>
              <a:t>Remain open to the possibility that new evidence will change previous conclusions</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1076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Avoid using the word “proof”</a:t>
            </a:r>
            <a:endParaRPr lang="en-US" dirty="0">
              <a:solidFill>
                <a:schemeClr val="bg1"/>
              </a:solidFill>
            </a:endParaRPr>
          </a:p>
        </p:txBody>
      </p:sp>
      <p:sp>
        <p:nvSpPr>
          <p:cNvPr id="3" name="TextBox 2"/>
          <p:cNvSpPr txBox="1"/>
          <p:nvPr/>
        </p:nvSpPr>
        <p:spPr>
          <a:xfrm>
            <a:off x="1447800" y="1752600"/>
            <a:ext cx="9372600"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Better to say:</a:t>
            </a:r>
          </a:p>
        </p:txBody>
      </p:sp>
      <p:sp>
        <p:nvSpPr>
          <p:cNvPr id="4" name="Rectangle 3"/>
          <p:cNvSpPr/>
          <p:nvPr/>
        </p:nvSpPr>
        <p:spPr>
          <a:xfrm>
            <a:off x="1978029" y="2764373"/>
            <a:ext cx="8235942" cy="2585323"/>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The evidence </a:t>
            </a:r>
          </a:p>
          <a:p>
            <a:pPr algn="ctr"/>
            <a:r>
              <a:rPr lang="en-US" sz="5400" b="1" i="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is consistent with</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creation or the flood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922681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pic>
        <p:nvPicPr>
          <p:cNvPr id="3" name="Picture 2"/>
          <p:cNvPicPr>
            <a:picLocks noChangeAspect="1"/>
          </p:cNvPicPr>
          <p:nvPr/>
        </p:nvPicPr>
        <p:blipFill>
          <a:blip r:embed="rId3"/>
          <a:stretch>
            <a:fillRect/>
          </a:stretch>
        </p:blipFill>
        <p:spPr>
          <a:xfrm>
            <a:off x="3886200" y="2667000"/>
            <a:ext cx="4229097" cy="2819400"/>
          </a:xfrm>
          <a:prstGeom prst="rect">
            <a:avLst/>
          </a:prstGeom>
        </p:spPr>
      </p:pic>
    </p:spTree>
    <p:extLst>
      <p:ext uri="{BB962C8B-B14F-4D97-AF65-F5344CB8AC3E}">
        <p14:creationId xmlns:p14="http://schemas.microsoft.com/office/powerpoint/2010/main" val="3402554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2"/>
          </p:nvPr>
        </p:nvSpPr>
        <p:spPr>
          <a:xfrm>
            <a:off x="451909" y="2174875"/>
            <a:ext cx="5386917"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145367" y="2497435"/>
            <a:ext cx="5969348" cy="3979565"/>
          </a:xfrm>
        </p:spPr>
      </p:pic>
      <p:sp>
        <p:nvSpPr>
          <p:cNvPr id="7" name="Rectangle 6"/>
          <p:cNvSpPr/>
          <p:nvPr/>
        </p:nvSpPr>
        <p:spPr>
          <a:xfrm>
            <a:off x="3498593" y="1639669"/>
            <a:ext cx="5194813" cy="646331"/>
          </a:xfrm>
          <a:prstGeom prst="rect">
            <a:avLst/>
          </a:prstGeom>
        </p:spPr>
        <p:txBody>
          <a:bodyPr wrap="square">
            <a:spAutoFit/>
          </a:bodyPr>
          <a:lstStyle/>
          <a:p>
            <a:pPr algn="ctr"/>
            <a:r>
              <a:rPr lang="en-US" sz="3600" dirty="0" smtClean="0">
                <a:solidFill>
                  <a:schemeClr val="bg1"/>
                </a:solidFill>
                <a:latin typeface="Century Gothic" panose="020B0502020202020204" pitchFamily="34" charset="0"/>
              </a:rPr>
              <a:t>Zebra </a:t>
            </a:r>
            <a:r>
              <a:rPr lang="en-US" sz="3600" dirty="0">
                <a:solidFill>
                  <a:schemeClr val="bg1"/>
                </a:solidFill>
                <a:latin typeface="Century Gothic" panose="020B0502020202020204" pitchFamily="34" charset="0"/>
              </a:rPr>
              <a:t>stripe </a:t>
            </a:r>
            <a:r>
              <a:rPr lang="en-US" sz="3600" dirty="0" smtClean="0">
                <a:solidFill>
                  <a:schemeClr val="bg1"/>
                </a:solidFill>
                <a:latin typeface="Century Gothic" panose="020B0502020202020204" pitchFamily="34" charset="0"/>
              </a:rPr>
              <a:t>patterns</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53251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1. Distinguish between data and interpretation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667000"/>
            <a:ext cx="2057400" cy="2703130"/>
          </a:xfrm>
          <a:prstGeom prst="rect">
            <a:avLst/>
          </a:prstGeom>
        </p:spPr>
      </p:pic>
      <p:sp>
        <p:nvSpPr>
          <p:cNvPr id="5" name="Rectangle 4"/>
          <p:cNvSpPr/>
          <p:nvPr/>
        </p:nvSpPr>
        <p:spPr>
          <a:xfrm>
            <a:off x="6477000" y="3263017"/>
            <a:ext cx="4114800" cy="1754326"/>
          </a:xfrm>
          <a:prstGeom prst="rect">
            <a:avLst/>
          </a:prstGeom>
          <a:noFill/>
        </p:spPr>
        <p:txBody>
          <a:bodyPr wrap="squar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“Dinosaurs e</a:t>
            </a: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volved</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into b</a:t>
            </a: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irds” </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1841780" y="5325507"/>
            <a:ext cx="1879041"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225105" y="5202832"/>
            <a:ext cx="4742004"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1759290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bg1"/>
                </a:solidFill>
              </a:rPr>
              <a:t>2. Evaluate how extensive the interpretation is</a:t>
            </a:r>
          </a:p>
          <a:p>
            <a:endParaRPr lang="en-US" dirty="0"/>
          </a:p>
          <a:p>
            <a:endParaRPr lang="en-US" dirty="0" smtClean="0"/>
          </a:p>
          <a:p>
            <a:endParaRPr lang="en-US" dirty="0"/>
          </a:p>
          <a:p>
            <a:endParaRPr lang="en-US" dirty="0" smtClean="0"/>
          </a:p>
          <a:p>
            <a:endParaRPr lang="en-US" dirty="0"/>
          </a:p>
          <a:p>
            <a:r>
              <a:rPr lang="en-US" dirty="0" smtClean="0">
                <a:solidFill>
                  <a:schemeClr val="bg1"/>
                </a:solidFill>
              </a:rPr>
              <a:t>Is there enough data to substantiate more specific claims?</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931" r="99779"/>
                    </a14:imgEffect>
                  </a14:imgLayer>
                </a14:imgProps>
              </a:ext>
              <a:ext uri="{28A0092B-C50C-407E-A947-70E740481C1C}">
                <a14:useLocalDpi xmlns:a14="http://schemas.microsoft.com/office/drawing/2010/main" val="0"/>
              </a:ext>
            </a:extLst>
          </a:blip>
          <a:stretch>
            <a:fillRect/>
          </a:stretch>
        </p:blipFill>
        <p:spPr>
          <a:xfrm>
            <a:off x="9547958" y="1146713"/>
            <a:ext cx="2438400" cy="2218801"/>
          </a:xfrm>
          <a:prstGeom prst="rect">
            <a:avLst/>
          </a:prstGeom>
        </p:spPr>
      </p:pic>
      <p:sp>
        <p:nvSpPr>
          <p:cNvPr id="5" name="Rectangle 4"/>
          <p:cNvSpPr/>
          <p:nvPr/>
        </p:nvSpPr>
        <p:spPr>
          <a:xfrm>
            <a:off x="1237583" y="3109184"/>
            <a:ext cx="1587294" cy="1200329"/>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Buried</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first</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4216713" y="2780436"/>
            <a:ext cx="1717137" cy="1754326"/>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Buried </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a:t>
            </a: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 the</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a:t>
            </a: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lood</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553200" y="3036274"/>
            <a:ext cx="3352334" cy="1200329"/>
          </a:xfrm>
          <a:prstGeom prst="rect">
            <a:avLst/>
          </a:prstGeom>
          <a:noFill/>
        </p:spPr>
        <p:txBody>
          <a:bodyPr wrap="squar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Buried millions</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o</a:t>
            </a: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 years ago</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799981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3. Identify </a:t>
            </a:r>
            <a:r>
              <a:rPr lang="en-US" dirty="0">
                <a:solidFill>
                  <a:schemeClr val="bg1"/>
                </a:solidFill>
              </a:rPr>
              <a:t>the worldview that affected the interpretation</a:t>
            </a:r>
          </a:p>
          <a:p>
            <a:pPr lvl="1"/>
            <a:r>
              <a:rPr lang="en-US" dirty="0" smtClean="0">
                <a:solidFill>
                  <a:schemeClr val="bg1"/>
                </a:solidFill>
              </a:rPr>
              <a:t>Evolutionists are not always wrong</a:t>
            </a:r>
          </a:p>
          <a:p>
            <a:pPr lvl="1"/>
            <a:r>
              <a:rPr lang="en-US" dirty="0" smtClean="0">
                <a:solidFill>
                  <a:schemeClr val="bg1"/>
                </a:solidFill>
              </a:rPr>
              <a:t>Creationists are not always right</a:t>
            </a:r>
            <a:endParaRPr lang="en-US" dirty="0">
              <a:solidFill>
                <a:schemeClr val="bg1"/>
              </a:solidFill>
            </a:endParaRPr>
          </a:p>
        </p:txBody>
      </p:sp>
    </p:spTree>
    <p:custDataLst>
      <p:tags r:id="rId1"/>
    </p:custDataLst>
    <p:extLst>
      <p:ext uri="{BB962C8B-B14F-4D97-AF65-F5344CB8AC3E}">
        <p14:creationId xmlns:p14="http://schemas.microsoft.com/office/powerpoint/2010/main" val="2205991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a:bodyPr>
          <a:lstStyle/>
          <a:p>
            <a:pPr marL="514350" indent="-514350">
              <a:buAutoNum type="arabicPeriod" startAt="4"/>
            </a:pPr>
            <a:r>
              <a:rPr lang="en-US" dirty="0" smtClean="0">
                <a:solidFill>
                  <a:schemeClr val="bg1"/>
                </a:solidFill>
              </a:rPr>
              <a:t>Ask yourself whether the interpretation conflicts with any other evidence?</a:t>
            </a:r>
          </a:p>
          <a:p>
            <a:pPr marL="400050" lvl="1" indent="0">
              <a:buNone/>
            </a:pPr>
            <a:r>
              <a:rPr lang="en-US" dirty="0" smtClean="0">
                <a:solidFill>
                  <a:schemeClr val="bg1"/>
                </a:solidFill>
              </a:rPr>
              <a:t>	Scientific data</a:t>
            </a:r>
          </a:p>
          <a:p>
            <a:pPr marL="400050" lvl="1" indent="0">
              <a:buNone/>
            </a:pPr>
            <a:r>
              <a:rPr lang="en-US" dirty="0">
                <a:solidFill>
                  <a:schemeClr val="bg1"/>
                </a:solidFill>
              </a:rPr>
              <a:t>	</a:t>
            </a:r>
            <a:r>
              <a:rPr lang="en-US" dirty="0" smtClean="0">
                <a:solidFill>
                  <a:schemeClr val="bg1"/>
                </a:solidFill>
              </a:rPr>
              <a:t>Evidence from the Bible</a:t>
            </a:r>
          </a:p>
          <a:p>
            <a:r>
              <a:rPr lang="en-US" dirty="0" smtClean="0">
                <a:solidFill>
                  <a:schemeClr val="bg1"/>
                </a:solidFill>
              </a:rPr>
              <a:t>If so, what other interpretations are possible?</a:t>
            </a:r>
            <a:endParaRPr lang="en-US" dirty="0">
              <a:solidFill>
                <a:schemeClr val="bg1"/>
              </a:solidFill>
            </a:endParaRPr>
          </a:p>
        </p:txBody>
      </p:sp>
    </p:spTree>
    <p:custDataLst>
      <p:tags r:id="rId1"/>
    </p:custDataLst>
    <p:extLst>
      <p:ext uri="{BB962C8B-B14F-4D97-AF65-F5344CB8AC3E}">
        <p14:creationId xmlns:p14="http://schemas.microsoft.com/office/powerpoint/2010/main" val="1221797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a:xfrm>
            <a:off x="0" y="0"/>
            <a:ext cx="12192000" cy="6858000"/>
          </a:xfrm>
        </p:spPr>
      </p:pic>
      <p:sp>
        <p:nvSpPr>
          <p:cNvPr id="3" name="TextBox 2"/>
          <p:cNvSpPr txBox="1"/>
          <p:nvPr/>
        </p:nvSpPr>
        <p:spPr>
          <a:xfrm>
            <a:off x="5791200" y="6096001"/>
            <a:ext cx="4724400" cy="584775"/>
          </a:xfrm>
          <a:prstGeom prst="rect">
            <a:avLst/>
          </a:prstGeom>
          <a:noFill/>
        </p:spPr>
        <p:txBody>
          <a:bodyPr wrap="square" rtlCol="0">
            <a:spAutoFit/>
          </a:bodyPr>
          <a:lstStyle/>
          <a:p>
            <a:r>
              <a:rPr lang="en-US" sz="3200" dirty="0" smtClean="0">
                <a:solidFill>
                  <a:prstClr val="white"/>
                </a:solidFill>
                <a:latin typeface="Century Gothic" panose="020B0502020202020204" pitchFamily="34" charset="0"/>
              </a:rPr>
              <a:t>Unanswered Questions</a:t>
            </a:r>
            <a:endParaRPr lang="en-US" sz="3200" dirty="0">
              <a:solidFill>
                <a:prstClr val="white"/>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761522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lnSpcReduction="10000"/>
          </a:bodyPr>
          <a:lstStyle/>
          <a:p>
            <a:pPr algn="l"/>
            <a:r>
              <a:rPr lang="en-US" sz="1800" dirty="0"/>
              <a:t>Images may appear on more than one slide. Citation is given on the first slide where each image appears.</a:t>
            </a:r>
          </a:p>
          <a:p>
            <a:pPr algn="l"/>
            <a:r>
              <a:rPr lang="en-US" sz="1800" dirty="0"/>
              <a:t>[1] Slide design, Susan Landon</a:t>
            </a:r>
          </a:p>
          <a:p>
            <a:pPr algn="l"/>
            <a:r>
              <a:rPr lang="en-US" sz="1800" dirty="0"/>
              <a:t>[</a:t>
            </a:r>
            <a:r>
              <a:rPr lang="en-US" sz="1800" dirty="0" smtClean="0"/>
              <a:t>5] </a:t>
            </a:r>
            <a:r>
              <a:rPr lang="en-US" sz="1800" dirty="0"/>
              <a:t>A colorful Red-Eyed Tree Frog 14376031, </a:t>
            </a:r>
            <a:r>
              <a:rPr lang="en-US" sz="1800" dirty="0" smtClean="0"/>
              <a:t>ABDESIGN, </a:t>
            </a:r>
            <a:r>
              <a:rPr lang="en-US" sz="1800" dirty="0"/>
              <a:t>Getty Images (US), Inc. Subscription</a:t>
            </a:r>
          </a:p>
          <a:p>
            <a:pPr algn="l"/>
            <a:r>
              <a:rPr lang="en-US" sz="1800" dirty="0" smtClean="0"/>
              <a:t>[6</a:t>
            </a:r>
            <a:r>
              <a:rPr lang="en-US" sz="1800" dirty="0"/>
              <a:t>] Zebra from </a:t>
            </a:r>
            <a:r>
              <a:rPr lang="en-US" sz="1800" dirty="0" err="1"/>
              <a:t>Istock</a:t>
            </a:r>
            <a:r>
              <a:rPr lang="en-US" sz="1800" dirty="0"/>
              <a:t> </a:t>
            </a:r>
            <a:r>
              <a:rPr lang="en-US" sz="1800" dirty="0" smtClean="0"/>
              <a:t>12841852, </a:t>
            </a:r>
            <a:r>
              <a:rPr lang="en-US" sz="1800" dirty="0" err="1" smtClean="0"/>
              <a:t>WLDavies</a:t>
            </a:r>
            <a:r>
              <a:rPr lang="en-US" sz="1800" dirty="0" smtClean="0"/>
              <a:t>,</a:t>
            </a:r>
            <a:r>
              <a:rPr lang="en-US" sz="1800" dirty="0"/>
              <a:t> Getty Images (US), Inc. Subscription</a:t>
            </a:r>
          </a:p>
          <a:p>
            <a:pPr algn="l"/>
            <a:r>
              <a:rPr lang="en-US" sz="1800" dirty="0" smtClean="0"/>
              <a:t>[7a]</a:t>
            </a:r>
            <a:r>
              <a:rPr lang="en-US" sz="1800" dirty="0"/>
              <a:t> Sunset over New </a:t>
            </a:r>
            <a:r>
              <a:rPr lang="en-US" sz="1800" dirty="0" smtClean="0"/>
              <a:t>Orleans</a:t>
            </a:r>
            <a:r>
              <a:rPr lang="en-US" sz="1800" dirty="0"/>
              <a:t> 63275535, Sam </a:t>
            </a:r>
            <a:r>
              <a:rPr lang="en-US" sz="1800" dirty="0" smtClean="0"/>
              <a:t>Camp,</a:t>
            </a:r>
            <a:r>
              <a:rPr lang="en-US" sz="1800" dirty="0"/>
              <a:t> Getty Images (US), Inc. </a:t>
            </a:r>
            <a:r>
              <a:rPr lang="en-US" sz="1800" dirty="0" smtClean="0"/>
              <a:t>Subscription</a:t>
            </a:r>
          </a:p>
          <a:p>
            <a:pPr algn="l"/>
            <a:r>
              <a:rPr lang="en-US" sz="1800" dirty="0" smtClean="0"/>
              <a:t>[7b] </a:t>
            </a:r>
            <a:r>
              <a:rPr lang="en-US" sz="1800" dirty="0"/>
              <a:t>Terrestrial map of </a:t>
            </a:r>
            <a:r>
              <a:rPr lang="en-US" sz="1800" dirty="0" smtClean="0"/>
              <a:t>USA </a:t>
            </a:r>
            <a:r>
              <a:rPr lang="en-US" sz="1800" dirty="0"/>
              <a:t>34615996, </a:t>
            </a:r>
            <a:r>
              <a:rPr lang="en-US" sz="1800" dirty="0" err="1" smtClean="0"/>
              <a:t>AlexanderZam</a:t>
            </a:r>
            <a:r>
              <a:rPr lang="en-US" sz="1800" dirty="0" smtClean="0"/>
              <a:t>,</a:t>
            </a:r>
            <a:r>
              <a:rPr lang="en-US" sz="1800" dirty="0"/>
              <a:t> Getty Images (US), Inc. Subscription</a:t>
            </a:r>
          </a:p>
          <a:p>
            <a:pPr algn="l"/>
            <a:r>
              <a:rPr lang="en-US" sz="1800" dirty="0" smtClean="0"/>
              <a:t>[</a:t>
            </a:r>
            <a:r>
              <a:rPr lang="en-US" sz="1800" dirty="0"/>
              <a:t>8a] Maple leaf 11952274, </a:t>
            </a:r>
            <a:r>
              <a:rPr lang="en-US" sz="1800" dirty="0" err="1"/>
              <a:t>xxmmxx</a:t>
            </a:r>
            <a:r>
              <a:rPr lang="en-US" sz="1800" dirty="0" smtClean="0"/>
              <a:t>,</a:t>
            </a:r>
            <a:r>
              <a:rPr lang="en-US" sz="1800" dirty="0"/>
              <a:t> Getty Images (US), Inc. </a:t>
            </a:r>
            <a:r>
              <a:rPr lang="en-US" sz="1800" dirty="0" smtClean="0"/>
              <a:t>Subscription</a:t>
            </a:r>
          </a:p>
          <a:p>
            <a:pPr algn="l"/>
            <a:r>
              <a:rPr lang="en-US" sz="1800" dirty="0" smtClean="0"/>
              <a:t>[</a:t>
            </a:r>
            <a:r>
              <a:rPr lang="en-US" sz="1800" dirty="0"/>
              <a:t>8b] Autumn leaf 992654, ILLYCH</a:t>
            </a:r>
            <a:r>
              <a:rPr lang="en-US" sz="1800" dirty="0" smtClean="0"/>
              <a:t>,</a:t>
            </a:r>
            <a:r>
              <a:rPr lang="en-US" sz="1800" dirty="0"/>
              <a:t> Getty Images (US), Inc. </a:t>
            </a:r>
            <a:r>
              <a:rPr lang="en-US" sz="1800" dirty="0" smtClean="0"/>
              <a:t>Subscription</a:t>
            </a:r>
          </a:p>
          <a:p>
            <a:pPr algn="l"/>
            <a:r>
              <a:rPr lang="en-US" sz="1800" dirty="0" smtClean="0"/>
              <a:t>[8c]</a:t>
            </a:r>
            <a:r>
              <a:rPr lang="en-US" sz="1800" dirty="0"/>
              <a:t> Forest brilliance 4250904, </a:t>
            </a:r>
            <a:r>
              <a:rPr lang="en-US" sz="1800" dirty="0" err="1"/>
              <a:t>emptyclouds</a:t>
            </a:r>
            <a:r>
              <a:rPr lang="en-US" sz="1800" dirty="0"/>
              <a:t>, Getty Images (US), Inc. </a:t>
            </a:r>
            <a:r>
              <a:rPr lang="en-US" sz="1800" dirty="0" smtClean="0"/>
              <a:t>Subscription </a:t>
            </a:r>
          </a:p>
          <a:p>
            <a:pPr algn="l"/>
            <a:r>
              <a:rPr lang="en-US" sz="1800" dirty="0" smtClean="0"/>
              <a:t>[9] </a:t>
            </a:r>
            <a:r>
              <a:rPr lang="en-US" sz="1800" dirty="0" err="1" smtClean="0"/>
              <a:t>Dimetrodon</a:t>
            </a:r>
            <a:r>
              <a:rPr lang="en-US" sz="1800" dirty="0" smtClean="0"/>
              <a:t> 178583890</a:t>
            </a:r>
            <a:r>
              <a:rPr lang="en-US" sz="1800" dirty="0"/>
              <a:t>, </a:t>
            </a:r>
            <a:r>
              <a:rPr lang="en-US" sz="1800" dirty="0" err="1" smtClean="0"/>
              <a:t>leonello</a:t>
            </a:r>
            <a:r>
              <a:rPr lang="en-US" sz="1800" dirty="0" smtClean="0"/>
              <a:t>,</a:t>
            </a:r>
            <a:r>
              <a:rPr lang="en-US" sz="1800" dirty="0"/>
              <a:t> Thinkstock, Thinkstock Image Subscription Agreement</a:t>
            </a:r>
          </a:p>
          <a:p>
            <a:pPr algn="l"/>
            <a:r>
              <a:rPr lang="en-US" sz="1800" dirty="0" smtClean="0"/>
              <a:t>[10a] Measuring tree 40780366, Thawatchai1991, Getty Images (US), Inc. Subscription</a:t>
            </a:r>
          </a:p>
          <a:p>
            <a:pPr algn="l"/>
            <a:r>
              <a:rPr lang="en-US" sz="1800" dirty="0" smtClean="0"/>
              <a:t>[10b] </a:t>
            </a:r>
            <a:r>
              <a:rPr lang="en-US" sz="1800" dirty="0"/>
              <a:t>Sequoia 5648787, </a:t>
            </a:r>
            <a:r>
              <a:rPr lang="en-US" sz="1800" dirty="0" err="1"/>
              <a:t>imagentix</a:t>
            </a:r>
            <a:r>
              <a:rPr lang="en-US" sz="1800" dirty="0" smtClean="0"/>
              <a:t>, </a:t>
            </a:r>
            <a:r>
              <a:rPr lang="en-US" sz="1800" dirty="0"/>
              <a:t>Getty Images (US), Inc. </a:t>
            </a:r>
            <a:r>
              <a:rPr lang="en-US" sz="1800" dirty="0" smtClean="0"/>
              <a:t>Subscription</a:t>
            </a:r>
          </a:p>
          <a:p>
            <a:pPr algn="l"/>
            <a:r>
              <a:rPr lang="en-US" sz="1800" dirty="0"/>
              <a:t>[11] Acorn 16215518, </a:t>
            </a:r>
            <a:r>
              <a:rPr lang="en-US" sz="1800" dirty="0" err="1"/>
              <a:t>dionisvero</a:t>
            </a:r>
            <a:r>
              <a:rPr lang="en-US" sz="1800" dirty="0"/>
              <a:t>, Getty Images (US), Inc. Subscription</a:t>
            </a:r>
          </a:p>
          <a:p>
            <a:pPr algn="l"/>
            <a:r>
              <a:rPr lang="en-US" sz="1800" dirty="0"/>
              <a:t>[12] Humming bird wings beating 266672, kevdog818, Getty Images (US), Inc. Subscription</a:t>
            </a:r>
          </a:p>
          <a:p>
            <a:pPr algn="l"/>
            <a:r>
              <a:rPr lang="en-US" sz="1800" dirty="0"/>
              <a:t>[13] Poison ivy 9649643, </a:t>
            </a:r>
            <a:r>
              <a:rPr lang="en-US" sz="1800" dirty="0" err="1"/>
              <a:t>sdominick</a:t>
            </a:r>
            <a:r>
              <a:rPr lang="en-US" sz="1800" dirty="0"/>
              <a:t>, Getty Images (US), Inc. Subscription</a:t>
            </a:r>
          </a:p>
          <a:p>
            <a:pPr algn="l"/>
            <a:r>
              <a:rPr lang="en-US" sz="1800" dirty="0"/>
              <a:t>[15] Two trees 1319354, RelaxFoto.de, Getty Images (US), Inc. Subscription</a:t>
            </a:r>
          </a:p>
          <a:p>
            <a:pPr algn="l"/>
            <a:endParaRPr lang="en-US" sz="1800" dirty="0"/>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838367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sz="1800" dirty="0" smtClean="0"/>
              <a:t>[22] Eyewear 22951606</a:t>
            </a:r>
            <a:r>
              <a:rPr lang="en-US" sz="1800" dirty="0"/>
              <a:t>, </a:t>
            </a:r>
            <a:r>
              <a:rPr lang="en-US" sz="1800" dirty="0" err="1" smtClean="0"/>
              <a:t>PashaIgnatov</a:t>
            </a:r>
            <a:r>
              <a:rPr lang="en-US" sz="1800" dirty="0" smtClean="0"/>
              <a:t>, </a:t>
            </a:r>
            <a:r>
              <a:rPr lang="en-US" sz="1800" dirty="0"/>
              <a:t>Getty Images (US), Inc. </a:t>
            </a:r>
            <a:r>
              <a:rPr lang="en-US" sz="1800" dirty="0" smtClean="0"/>
              <a:t>Subscription</a:t>
            </a:r>
          </a:p>
          <a:p>
            <a:pPr algn="l"/>
            <a:r>
              <a:rPr lang="en-US" sz="1800" dirty="0" smtClean="0"/>
              <a:t>[24a</a:t>
            </a:r>
            <a:r>
              <a:rPr lang="en-US" sz="1800" dirty="0"/>
              <a:t>] Bible by candlelight 474122041, </a:t>
            </a:r>
            <a:r>
              <a:rPr lang="en-US" sz="1800" dirty="0" err="1"/>
              <a:t>Jeffjaq</a:t>
            </a:r>
            <a:r>
              <a:rPr lang="en-US" sz="1800" dirty="0"/>
              <a:t>, Thinkstock, Thinkstock Image Subscription </a:t>
            </a:r>
            <a:r>
              <a:rPr lang="en-US" sz="1800" dirty="0" smtClean="0"/>
              <a:t>Agreement</a:t>
            </a:r>
          </a:p>
          <a:p>
            <a:pPr algn="l"/>
            <a:r>
              <a:rPr lang="en-US" sz="1800" dirty="0" smtClean="0"/>
              <a:t>[24b] </a:t>
            </a:r>
            <a:r>
              <a:rPr lang="en-US" sz="1800" dirty="0"/>
              <a:t>Microscope, 14983265, </a:t>
            </a:r>
            <a:r>
              <a:rPr lang="en-US" sz="1800" dirty="0" err="1"/>
              <a:t>AndreaAstes</a:t>
            </a:r>
            <a:r>
              <a:rPr lang="en-US" sz="1800" dirty="0"/>
              <a:t>, Getty Images (US), Inc. </a:t>
            </a:r>
            <a:r>
              <a:rPr lang="en-US" sz="1800" dirty="0" smtClean="0"/>
              <a:t>Subscription</a:t>
            </a:r>
          </a:p>
          <a:p>
            <a:pPr algn="l"/>
            <a:r>
              <a:rPr lang="en-US" sz="1800" dirty="0" smtClean="0"/>
              <a:t>[27] Structural homology, Susan Landon</a:t>
            </a:r>
          </a:p>
          <a:p>
            <a:pPr algn="l"/>
            <a:r>
              <a:rPr lang="en-US" sz="1800" dirty="0" smtClean="0"/>
              <a:t>[29] </a:t>
            </a:r>
            <a:r>
              <a:rPr lang="en-US" sz="1800" dirty="0"/>
              <a:t>Trilobites Russian (Ordovician) 596507,  </a:t>
            </a:r>
            <a:r>
              <a:rPr lang="en-US" sz="1800" dirty="0" err="1"/>
              <a:t>bobainsworth</a:t>
            </a:r>
            <a:r>
              <a:rPr lang="en-US" sz="1800" dirty="0" smtClean="0"/>
              <a:t>,</a:t>
            </a:r>
            <a:r>
              <a:rPr lang="en-US" sz="1800" dirty="0"/>
              <a:t> Getty Images (US), Inc. </a:t>
            </a:r>
            <a:r>
              <a:rPr lang="en-US" sz="1800" dirty="0" smtClean="0"/>
              <a:t>Subscription</a:t>
            </a:r>
          </a:p>
          <a:p>
            <a:pPr algn="l"/>
            <a:r>
              <a:rPr lang="en-US" sz="1800" dirty="0"/>
              <a:t>[34]</a:t>
            </a:r>
            <a:r>
              <a:rPr lang="fi-FI" sz="1800" dirty="0"/>
              <a:t> Tyrannosaurus Rex skeleton 23393902, LeventKonuk,</a:t>
            </a:r>
            <a:r>
              <a:rPr lang="en-US" sz="1800" dirty="0"/>
              <a:t> Getty Images (US), Inc. Subscription</a:t>
            </a:r>
          </a:p>
          <a:p>
            <a:pPr algn="l"/>
            <a:r>
              <a:rPr lang="en-US" sz="1800" dirty="0"/>
              <a:t>[37] Archaeopteryx 178406740, </a:t>
            </a:r>
            <a:r>
              <a:rPr lang="en-US" sz="1800" dirty="0" err="1"/>
              <a:t>demarfa</a:t>
            </a:r>
            <a:r>
              <a:rPr lang="en-US" sz="1800" dirty="0"/>
              <a:t>, Thinkstock, Thinkstock Image Subscription Agreement</a:t>
            </a:r>
          </a:p>
          <a:p>
            <a:pPr algn="l"/>
            <a:r>
              <a:rPr lang="en-US" sz="1800" dirty="0"/>
              <a:t>[44b] Ammonites 54540080, Wlad74, Getty Images (US), Inc. Subscription</a:t>
            </a:r>
          </a:p>
          <a:p>
            <a:pPr algn="l"/>
            <a:r>
              <a:rPr lang="en-US" sz="1800" dirty="0"/>
              <a:t>[46a] Saber-toothed cat skull 825334, </a:t>
            </a:r>
            <a:r>
              <a:rPr lang="en-US" sz="1800" dirty="0" err="1"/>
              <a:t>pixeldigits</a:t>
            </a:r>
            <a:r>
              <a:rPr lang="en-US" sz="1800" dirty="0"/>
              <a:t>, Getty Images (US), Inc. Subscription</a:t>
            </a:r>
          </a:p>
          <a:p>
            <a:pPr algn="l"/>
            <a:r>
              <a:rPr lang="en-US" sz="1800" dirty="0"/>
              <a:t>[46b] </a:t>
            </a:r>
            <a:r>
              <a:rPr lang="en-US" sz="1800" dirty="0" err="1"/>
              <a:t>Elrathia</a:t>
            </a:r>
            <a:r>
              <a:rPr lang="en-US" sz="1800" dirty="0"/>
              <a:t> </a:t>
            </a:r>
            <a:r>
              <a:rPr lang="en-US" sz="1800" dirty="0" err="1"/>
              <a:t>kingii</a:t>
            </a:r>
            <a:r>
              <a:rPr lang="en-US" sz="1800" dirty="0"/>
              <a:t> Trilobite 144970604, Russell Shively, Thinkstock, Thinkstock Image Subscription Agreement</a:t>
            </a:r>
          </a:p>
          <a:p>
            <a:pPr algn="l"/>
            <a:r>
              <a:rPr lang="en-US" sz="1800" dirty="0"/>
              <a:t>[50] Boulders 42552526, </a:t>
            </a:r>
            <a:r>
              <a:rPr lang="en-US" sz="1800" dirty="0" err="1"/>
              <a:t>Rmiramontes</a:t>
            </a:r>
            <a:r>
              <a:rPr lang="en-US" sz="1800" dirty="0"/>
              <a:t>, Getty Images (US), Inc. Subscription</a:t>
            </a:r>
          </a:p>
          <a:p>
            <a:pPr algn="l"/>
            <a:r>
              <a:rPr lang="en-US" sz="1800" dirty="0"/>
              <a:t>[53a] Leonard Brand, PhD, http://www.llu.edu/pages/faculty/directory/faculty.html?uid=lbrand, used with permission</a:t>
            </a:r>
          </a:p>
          <a:p>
            <a:pPr algn="l"/>
            <a:r>
              <a:rPr lang="en-US" sz="1800" dirty="0"/>
              <a:t>[53b] Coconino tracks, Leonard Brand, used with permission</a:t>
            </a:r>
          </a:p>
          <a:p>
            <a:pPr algn="l"/>
            <a:endParaRPr lang="en-US" dirty="0"/>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3444333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3455961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2427381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3232808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7449893" y="2523530"/>
            <a:ext cx="3951287" cy="3951287"/>
          </a:xfrm>
        </p:spPr>
      </p:pic>
      <p:sp>
        <p:nvSpPr>
          <p:cNvPr id="7" name="Rectangle 6"/>
          <p:cNvSpPr/>
          <p:nvPr/>
        </p:nvSpPr>
        <p:spPr>
          <a:xfrm>
            <a:off x="1547191" y="1571252"/>
            <a:ext cx="9097617" cy="523220"/>
          </a:xfrm>
          <a:prstGeom prst="rect">
            <a:avLst/>
          </a:prstGeom>
        </p:spPr>
        <p:txBody>
          <a:bodyPr wrap="square">
            <a:spAutoFit/>
          </a:bodyPr>
          <a:lstStyle/>
          <a:p>
            <a:r>
              <a:rPr lang="en-US" sz="2800" dirty="0" smtClean="0">
                <a:solidFill>
                  <a:schemeClr val="bg1"/>
                </a:solidFill>
                <a:latin typeface="Century Gothic" panose="020B0502020202020204" pitchFamily="34" charset="0"/>
              </a:rPr>
              <a:t>The </a:t>
            </a:r>
            <a:r>
              <a:rPr lang="en-US" sz="2800" dirty="0">
                <a:solidFill>
                  <a:schemeClr val="bg1"/>
                </a:solidFill>
                <a:latin typeface="Century Gothic" panose="020B0502020202020204" pitchFamily="34" charset="0"/>
              </a:rPr>
              <a:t>Mississippi River flows toward the Gulf of </a:t>
            </a:r>
            <a:r>
              <a:rPr lang="en-US" sz="2800" dirty="0" smtClean="0">
                <a:solidFill>
                  <a:schemeClr val="bg1"/>
                </a:solidFill>
                <a:latin typeface="Century Gothic" panose="020B0502020202020204" pitchFamily="34" charset="0"/>
              </a:rPr>
              <a:t>Mexico</a:t>
            </a:r>
            <a:endParaRPr lang="en-US" sz="2800" dirty="0">
              <a:solidFill>
                <a:schemeClr val="bg1"/>
              </a:solidFill>
              <a:latin typeface="Century Gothic" panose="020B0502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78" y="2537288"/>
            <a:ext cx="5573622" cy="3560368"/>
          </a:xfrm>
          <a:prstGeom prst="rect">
            <a:avLst/>
          </a:prstGeom>
        </p:spPr>
      </p:pic>
    </p:spTree>
    <p:extLst>
      <p:ext uri="{BB962C8B-B14F-4D97-AF65-F5344CB8AC3E}">
        <p14:creationId xmlns:p14="http://schemas.microsoft.com/office/powerpoint/2010/main" val="2538329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439987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271397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1346907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859719" y="2508031"/>
            <a:ext cx="5833062" cy="3888135"/>
          </a:xfrm>
        </p:spPr>
      </p:pic>
      <p:sp>
        <p:nvSpPr>
          <p:cNvPr id="7" name="Rectangle 6"/>
          <p:cNvSpPr/>
          <p:nvPr/>
        </p:nvSpPr>
        <p:spPr>
          <a:xfrm>
            <a:off x="838200" y="1639669"/>
            <a:ext cx="10553700" cy="523220"/>
          </a:xfrm>
          <a:prstGeom prst="rect">
            <a:avLst/>
          </a:prstGeom>
        </p:spPr>
        <p:txBody>
          <a:bodyPr wrap="square">
            <a:spAutoFit/>
          </a:bodyPr>
          <a:lstStyle/>
          <a:p>
            <a:pPr algn="ctr"/>
            <a:r>
              <a:rPr lang="en-US" sz="2800" dirty="0" smtClean="0">
                <a:solidFill>
                  <a:schemeClr val="bg1"/>
                </a:solidFill>
                <a:latin typeface="Century Gothic" panose="020B0502020202020204" pitchFamily="34" charset="0"/>
              </a:rPr>
              <a:t>The </a:t>
            </a:r>
            <a:r>
              <a:rPr lang="en-US" sz="2800" dirty="0">
                <a:solidFill>
                  <a:schemeClr val="bg1"/>
                </a:solidFill>
                <a:latin typeface="Century Gothic" panose="020B0502020202020204" pitchFamily="34" charset="0"/>
              </a:rPr>
              <a:t>leaves of non-evergreen trees turn colors in the </a:t>
            </a:r>
            <a:r>
              <a:rPr lang="en-US" sz="2800" dirty="0" smtClean="0">
                <a:solidFill>
                  <a:schemeClr val="bg1"/>
                </a:solidFill>
                <a:latin typeface="Century Gothic" panose="020B0502020202020204" pitchFamily="34" charset="0"/>
              </a:rPr>
              <a:t>fall</a:t>
            </a:r>
            <a:endParaRPr lang="en-US" sz="2800" dirty="0">
              <a:solidFill>
                <a:schemeClr val="bg1"/>
              </a:solidFill>
              <a:latin typeface="Century Gothic" panose="020B0502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6713">
            <a:off x="2172696" y="3205961"/>
            <a:ext cx="3978864" cy="264552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508031"/>
            <a:ext cx="2848477" cy="2763629"/>
          </a:xfrm>
          <a:prstGeom prst="rect">
            <a:avLst/>
          </a:prstGeom>
        </p:spPr>
      </p:pic>
    </p:spTree>
    <p:extLst>
      <p:ext uri="{BB962C8B-B14F-4D97-AF65-F5344CB8AC3E}">
        <p14:creationId xmlns:p14="http://schemas.microsoft.com/office/powerpoint/2010/main" val="3253346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sp>
        <p:nvSpPr>
          <p:cNvPr id="7" name="Rectangle 6"/>
          <p:cNvSpPr/>
          <p:nvPr/>
        </p:nvSpPr>
        <p:spPr>
          <a:xfrm>
            <a:off x="952500" y="1600200"/>
            <a:ext cx="10287000" cy="523220"/>
          </a:xfrm>
          <a:prstGeom prst="rect">
            <a:avLst/>
          </a:prstGeom>
        </p:spPr>
        <p:txBody>
          <a:bodyPr wrap="square">
            <a:spAutoFit/>
          </a:bodyPr>
          <a:lstStyle/>
          <a:p>
            <a:pPr algn="ctr"/>
            <a:r>
              <a:rPr lang="en-US" sz="2800" i="1" dirty="0" err="1" smtClean="0">
                <a:solidFill>
                  <a:schemeClr val="bg1"/>
                </a:solidFill>
                <a:latin typeface="Century Gothic" panose="020B0502020202020204" pitchFamily="34" charset="0"/>
              </a:rPr>
              <a:t>Dimetrodon</a:t>
            </a:r>
            <a:r>
              <a:rPr lang="en-US" sz="2800" dirty="0" smtClean="0">
                <a:solidFill>
                  <a:schemeClr val="bg1"/>
                </a:solidFill>
                <a:latin typeface="Century Gothic" panose="020B0502020202020204" pitchFamily="34" charset="0"/>
              </a:rPr>
              <a:t> fossils are found in the Permian layers</a:t>
            </a:r>
            <a:endParaRPr lang="en-US" sz="2800" dirty="0">
              <a:solidFill>
                <a:schemeClr val="bg1"/>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048000"/>
            <a:ext cx="3970673" cy="2716120"/>
          </a:xfrm>
          <a:prstGeom prst="rect">
            <a:avLst/>
          </a:prstGeom>
        </p:spPr>
      </p:pic>
    </p:spTree>
    <p:extLst>
      <p:ext uri="{BB962C8B-B14F-4D97-AF65-F5344CB8AC3E}">
        <p14:creationId xmlns:p14="http://schemas.microsoft.com/office/powerpoint/2010/main" val="2859155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6.4|3.8|4.1"/>
</p:tagLst>
</file>

<file path=ppt/tags/tag10.xml><?xml version="1.0" encoding="utf-8"?>
<p:tagLst xmlns:a="http://schemas.openxmlformats.org/drawingml/2006/main" xmlns:r="http://schemas.openxmlformats.org/officeDocument/2006/relationships" xmlns:p="http://schemas.openxmlformats.org/presentationml/2006/main">
  <p:tag name="TIMING" val="|5.3"/>
</p:tagLst>
</file>

<file path=ppt/tags/tag11.xml><?xml version="1.0" encoding="utf-8"?>
<p:tagLst xmlns:a="http://schemas.openxmlformats.org/drawingml/2006/main" xmlns:r="http://schemas.openxmlformats.org/officeDocument/2006/relationships" xmlns:p="http://schemas.openxmlformats.org/presentationml/2006/main">
  <p:tag name="TIMING" val="|6.1|4.2"/>
</p:tagLst>
</file>

<file path=ppt/tags/tag12.xml><?xml version="1.0" encoding="utf-8"?>
<p:tagLst xmlns:a="http://schemas.openxmlformats.org/drawingml/2006/main" xmlns:r="http://schemas.openxmlformats.org/officeDocument/2006/relationships" xmlns:p="http://schemas.openxmlformats.org/presentationml/2006/main">
  <p:tag name="TIMING" val="|6.2|9.7"/>
</p:tagLst>
</file>

<file path=ppt/tags/tag13.xml><?xml version="1.0" encoding="utf-8"?>
<p:tagLst xmlns:a="http://schemas.openxmlformats.org/drawingml/2006/main" xmlns:r="http://schemas.openxmlformats.org/officeDocument/2006/relationships" xmlns:p="http://schemas.openxmlformats.org/presentationml/2006/main">
  <p:tag name="TIMING" val="|5.1"/>
</p:tagLst>
</file>

<file path=ppt/tags/tag14.xml><?xml version="1.0" encoding="utf-8"?>
<p:tagLst xmlns:a="http://schemas.openxmlformats.org/drawingml/2006/main" xmlns:r="http://schemas.openxmlformats.org/officeDocument/2006/relationships" xmlns:p="http://schemas.openxmlformats.org/presentationml/2006/main">
  <p:tag name="TIMING" val="|6.7|5.7"/>
</p:tagLst>
</file>

<file path=ppt/tags/tag15.xml><?xml version="1.0" encoding="utf-8"?>
<p:tagLst xmlns:a="http://schemas.openxmlformats.org/drawingml/2006/main" xmlns:r="http://schemas.openxmlformats.org/officeDocument/2006/relationships" xmlns:p="http://schemas.openxmlformats.org/presentationml/2006/main">
  <p:tag name="TIMING" val="|5.8|3.5"/>
</p:tagLst>
</file>

<file path=ppt/tags/tag16.xml><?xml version="1.0" encoding="utf-8"?>
<p:tagLst xmlns:a="http://schemas.openxmlformats.org/drawingml/2006/main" xmlns:r="http://schemas.openxmlformats.org/officeDocument/2006/relationships" xmlns:p="http://schemas.openxmlformats.org/presentationml/2006/main">
  <p:tag name="TIMING" val="|5.6"/>
</p:tagLst>
</file>

<file path=ppt/tags/tag17.xml><?xml version="1.0" encoding="utf-8"?>
<p:tagLst xmlns:a="http://schemas.openxmlformats.org/drawingml/2006/main" xmlns:r="http://schemas.openxmlformats.org/officeDocument/2006/relationships" xmlns:p="http://schemas.openxmlformats.org/presentationml/2006/main">
  <p:tag name="TIMING" val="|9.7|3.1|5.4|4.9|6.1"/>
</p:tagLst>
</file>

<file path=ppt/tags/tag18.xml><?xml version="1.0" encoding="utf-8"?>
<p:tagLst xmlns:a="http://schemas.openxmlformats.org/drawingml/2006/main" xmlns:r="http://schemas.openxmlformats.org/officeDocument/2006/relationships" xmlns:p="http://schemas.openxmlformats.org/presentationml/2006/main">
  <p:tag name="TIMING" val="|11.4|2.4|5.5|3.4|5"/>
</p:tagLst>
</file>

<file path=ppt/tags/tag19.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3.3|3.1|3.5|6.5"/>
</p:tagLst>
</file>

<file path=ppt/tags/tag20.xml><?xml version="1.0" encoding="utf-8"?>
<p:tagLst xmlns:a="http://schemas.openxmlformats.org/drawingml/2006/main" xmlns:r="http://schemas.openxmlformats.org/officeDocument/2006/relationships" xmlns:p="http://schemas.openxmlformats.org/presentationml/2006/main">
  <p:tag name="TIMING" val="|7.2|4.6"/>
</p:tagLst>
</file>

<file path=ppt/tags/tag21.xml><?xml version="1.0" encoding="utf-8"?>
<p:tagLst xmlns:a="http://schemas.openxmlformats.org/drawingml/2006/main" xmlns:r="http://schemas.openxmlformats.org/officeDocument/2006/relationships" xmlns:p="http://schemas.openxmlformats.org/presentationml/2006/main">
  <p:tag name="TIMING" val="|10.9|5.7"/>
</p:tagLst>
</file>

<file path=ppt/tags/tag22.xml><?xml version="1.0" encoding="utf-8"?>
<p:tagLst xmlns:a="http://schemas.openxmlformats.org/drawingml/2006/main" xmlns:r="http://schemas.openxmlformats.org/officeDocument/2006/relationships" xmlns:p="http://schemas.openxmlformats.org/presentationml/2006/main">
  <p:tag name="TIMING" val="|8.9|2|3.5|2"/>
</p:tagLst>
</file>

<file path=ppt/tags/tag23.xml><?xml version="1.0" encoding="utf-8"?>
<p:tagLst xmlns:a="http://schemas.openxmlformats.org/drawingml/2006/main" xmlns:r="http://schemas.openxmlformats.org/officeDocument/2006/relationships" xmlns:p="http://schemas.openxmlformats.org/presentationml/2006/main">
  <p:tag name="TIMING" val="|26.8|4"/>
</p:tagLst>
</file>

<file path=ppt/tags/tag24.xml><?xml version="1.0" encoding="utf-8"?>
<p:tagLst xmlns:a="http://schemas.openxmlformats.org/drawingml/2006/main" xmlns:r="http://schemas.openxmlformats.org/officeDocument/2006/relationships" xmlns:p="http://schemas.openxmlformats.org/presentationml/2006/main">
  <p:tag name="TIMING" val="|9.9"/>
</p:tagLst>
</file>

<file path=ppt/tags/tag25.xml><?xml version="1.0" encoding="utf-8"?>
<p:tagLst xmlns:a="http://schemas.openxmlformats.org/drawingml/2006/main" xmlns:r="http://schemas.openxmlformats.org/officeDocument/2006/relationships" xmlns:p="http://schemas.openxmlformats.org/presentationml/2006/main">
  <p:tag name="TIMING" val="|8.7|7.4"/>
</p:tagLst>
</file>

<file path=ppt/tags/tag26.xml><?xml version="1.0" encoding="utf-8"?>
<p:tagLst xmlns:a="http://schemas.openxmlformats.org/drawingml/2006/main" xmlns:r="http://schemas.openxmlformats.org/officeDocument/2006/relationships" xmlns:p="http://schemas.openxmlformats.org/presentationml/2006/main">
  <p:tag name="TIMING" val="|4.6|4.5|5.5|4.1|5.2"/>
</p:tagLst>
</file>

<file path=ppt/tags/tag27.xml><?xml version="1.0" encoding="utf-8"?>
<p:tagLst xmlns:a="http://schemas.openxmlformats.org/drawingml/2006/main" xmlns:r="http://schemas.openxmlformats.org/officeDocument/2006/relationships" xmlns:p="http://schemas.openxmlformats.org/presentationml/2006/main">
  <p:tag name="TIMING" val="|4.8|2.5|5.5|3.6|2"/>
</p:tagLst>
</file>

<file path=ppt/tags/tag28.xml><?xml version="1.0" encoding="utf-8"?>
<p:tagLst xmlns:a="http://schemas.openxmlformats.org/drawingml/2006/main" xmlns:r="http://schemas.openxmlformats.org/officeDocument/2006/relationships" xmlns:p="http://schemas.openxmlformats.org/presentationml/2006/main">
  <p:tag name="TIMING" val="|5.5|1.9"/>
</p:tagLst>
</file>

<file path=ppt/tags/tag29.xml><?xml version="1.0" encoding="utf-8"?>
<p:tagLst xmlns:a="http://schemas.openxmlformats.org/drawingml/2006/main" xmlns:r="http://schemas.openxmlformats.org/officeDocument/2006/relationships" xmlns:p="http://schemas.openxmlformats.org/presentationml/2006/main">
  <p:tag name="TIMING" val="|4.6|4.1"/>
</p:tagLst>
</file>

<file path=ppt/tags/tag3.xml><?xml version="1.0" encoding="utf-8"?>
<p:tagLst xmlns:a="http://schemas.openxmlformats.org/drawingml/2006/main" xmlns:r="http://schemas.openxmlformats.org/officeDocument/2006/relationships" xmlns:p="http://schemas.openxmlformats.org/presentationml/2006/main">
  <p:tag name="TIMING" val="|3.5"/>
</p:tagLst>
</file>

<file path=ppt/tags/tag30.xml><?xml version="1.0" encoding="utf-8"?>
<p:tagLst xmlns:a="http://schemas.openxmlformats.org/drawingml/2006/main" xmlns:r="http://schemas.openxmlformats.org/officeDocument/2006/relationships" xmlns:p="http://schemas.openxmlformats.org/presentationml/2006/main">
  <p:tag name="TIMING" val="|8.3"/>
</p:tagLst>
</file>

<file path=ppt/tags/tag4.xml><?xml version="1.0" encoding="utf-8"?>
<p:tagLst xmlns:a="http://schemas.openxmlformats.org/drawingml/2006/main" xmlns:r="http://schemas.openxmlformats.org/officeDocument/2006/relationships" xmlns:p="http://schemas.openxmlformats.org/presentationml/2006/main">
  <p:tag name="TIMING" val="|4.7"/>
</p:tagLst>
</file>

<file path=ppt/tags/tag5.xml><?xml version="1.0" encoding="utf-8"?>
<p:tagLst xmlns:a="http://schemas.openxmlformats.org/drawingml/2006/main" xmlns:r="http://schemas.openxmlformats.org/officeDocument/2006/relationships" xmlns:p="http://schemas.openxmlformats.org/presentationml/2006/main">
  <p:tag name="TIMING" val="|4.9|2.2|2.8|3.5|4.1"/>
</p:tagLst>
</file>

<file path=ppt/tags/tag6.xml><?xml version="1.0" encoding="utf-8"?>
<p:tagLst xmlns:a="http://schemas.openxmlformats.org/drawingml/2006/main" xmlns:r="http://schemas.openxmlformats.org/officeDocument/2006/relationships" xmlns:p="http://schemas.openxmlformats.org/presentationml/2006/main">
  <p:tag name="TIMING" val="|2.3"/>
</p:tagLst>
</file>

<file path=ppt/tags/tag7.xml><?xml version="1.0" encoding="utf-8"?>
<p:tagLst xmlns:a="http://schemas.openxmlformats.org/drawingml/2006/main" xmlns:r="http://schemas.openxmlformats.org/officeDocument/2006/relationships" xmlns:p="http://schemas.openxmlformats.org/presentationml/2006/main">
  <p:tag name="TIMING" val="|9|2.4"/>
</p:tagLst>
</file>

<file path=ppt/tags/tag8.xml><?xml version="1.0" encoding="utf-8"?>
<p:tagLst xmlns:a="http://schemas.openxmlformats.org/drawingml/2006/main" xmlns:r="http://schemas.openxmlformats.org/officeDocument/2006/relationships" xmlns:p="http://schemas.openxmlformats.org/presentationml/2006/main">
  <p:tag name="TIMING" val="|4.5|7.9"/>
</p:tagLst>
</file>

<file path=ppt/tags/tag9.xml><?xml version="1.0" encoding="utf-8"?>
<p:tagLst xmlns:a="http://schemas.openxmlformats.org/drawingml/2006/main" xmlns:r="http://schemas.openxmlformats.org/officeDocument/2006/relationships" xmlns:p="http://schemas.openxmlformats.org/presentationml/2006/main">
  <p:tag name="TIMING" val="|5.5"/>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15529</TotalTime>
  <Words>3872</Words>
  <Application>Microsoft Office PowerPoint</Application>
  <PresentationFormat>Widescreen</PresentationFormat>
  <Paragraphs>493</Paragraphs>
  <Slides>72</Slides>
  <Notes>68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72</vt:i4>
      </vt:variant>
    </vt:vector>
  </HeadingPairs>
  <TitlesOfParts>
    <vt:vector size="80" baseType="lpstr">
      <vt:lpstr>Arial</vt:lpstr>
      <vt:lpstr>Century Gothic</vt:lpstr>
      <vt:lpstr>Garamond</vt:lpstr>
      <vt:lpstr>Tahoma</vt:lpstr>
      <vt:lpstr>Tunga</vt:lpstr>
      <vt:lpstr>Office Theme</vt:lpstr>
      <vt:lpstr>1_Office Theme</vt:lpstr>
      <vt:lpstr>BlackTie</vt:lpstr>
      <vt:lpstr>PowerPoint Presentation</vt:lpstr>
      <vt:lpstr>PowerPoint Presentation</vt:lpstr>
      <vt:lpstr>Definition of Data</vt:lpstr>
      <vt:lpstr>Where do data come from?</vt:lpstr>
      <vt:lpstr>Data—Observed</vt:lpstr>
      <vt:lpstr>Data—Observed</vt:lpstr>
      <vt:lpstr>Data—Observed</vt:lpstr>
      <vt:lpstr>Data—Observed</vt:lpstr>
      <vt:lpstr>Data—Observed</vt:lpstr>
      <vt:lpstr>Data--Measured</vt:lpstr>
      <vt:lpstr>Data--Measured</vt:lpstr>
      <vt:lpstr>Data--Measured</vt:lpstr>
      <vt:lpstr>Data--Measured</vt:lpstr>
      <vt:lpstr>Definition of Interpretation</vt:lpstr>
      <vt:lpstr>Interpretation</vt:lpstr>
      <vt:lpstr>Interpretation</vt:lpstr>
      <vt:lpstr>Interpretation</vt:lpstr>
      <vt:lpstr>Scientific Process</vt:lpstr>
      <vt:lpstr>Scientific Process</vt:lpstr>
      <vt:lpstr>Interpretations can be…</vt:lpstr>
      <vt:lpstr>Interpretations can be…</vt:lpstr>
      <vt:lpstr>Interpretations are affected by…</vt:lpstr>
      <vt:lpstr>Interpretations are affected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tell the difference?</vt:lpstr>
      <vt:lpstr>Can you tell the difference?</vt:lpstr>
      <vt:lpstr>Identify the Data</vt:lpstr>
      <vt:lpstr>Identify the Data</vt:lpstr>
      <vt:lpstr>Identify the Data</vt:lpstr>
      <vt:lpstr>Identify the Data</vt:lpstr>
      <vt:lpstr>Identify the Data</vt:lpstr>
      <vt:lpstr>Identify the Data</vt:lpstr>
      <vt:lpstr>Identify the Data</vt:lpstr>
      <vt:lpstr>Identify the Data</vt:lpstr>
      <vt:lpstr>PowerPoint Presentation</vt:lpstr>
      <vt:lpstr>Data</vt:lpstr>
      <vt:lpstr>Interpretations</vt:lpstr>
      <vt:lpstr>Data</vt:lpstr>
      <vt:lpstr>Interpretations</vt:lpstr>
      <vt:lpstr>Interpretations</vt:lpstr>
      <vt:lpstr>PowerPoint Presentation</vt:lpstr>
      <vt:lpstr>Appropriate or Inappropriate Conclusions</vt:lpstr>
      <vt:lpstr>Appropriate or Inappropriate Conclusions</vt:lpstr>
      <vt:lpstr>Appropriate or Inappropriate Conclusions</vt:lpstr>
      <vt:lpstr>Appropriate or Inappropriate?</vt:lpstr>
      <vt:lpstr>Appropriate or Inappropriate?</vt:lpstr>
      <vt:lpstr>Data and Interpretation</vt:lpstr>
      <vt:lpstr>PowerPoint Presentation</vt:lpstr>
      <vt:lpstr>Avoid using the word “proof”</vt:lpstr>
      <vt:lpstr>Avoid using the word “proof”</vt:lpstr>
      <vt:lpstr>PowerPoint Presentation</vt:lpstr>
      <vt:lpstr>How to Evaluate Scientific Claims</vt:lpstr>
      <vt:lpstr>How to Evaluate Scientific Claims</vt:lpstr>
      <vt:lpstr>How to Evaluate Scientific Claims</vt:lpstr>
      <vt:lpstr>How to Evaluate Scientific 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186</cp:revision>
  <dcterms:created xsi:type="dcterms:W3CDTF">2013-11-21T19:23:23Z</dcterms:created>
  <dcterms:modified xsi:type="dcterms:W3CDTF">2017-01-29T23:02:12Z</dcterms:modified>
</cp:coreProperties>
</file>