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7" r:id="rId4"/>
  </p:sldMasterIdLst>
  <p:notesMasterIdLst>
    <p:notesMasterId r:id="rId37"/>
  </p:notesMasterIdLst>
  <p:sldIdLst>
    <p:sldId id="308" r:id="rId5"/>
    <p:sldId id="309" r:id="rId6"/>
    <p:sldId id="332" r:id="rId7"/>
    <p:sldId id="310" r:id="rId8"/>
    <p:sldId id="311" r:id="rId9"/>
    <p:sldId id="312" r:id="rId10"/>
    <p:sldId id="316" r:id="rId11"/>
    <p:sldId id="315" r:id="rId12"/>
    <p:sldId id="313" r:id="rId13"/>
    <p:sldId id="314" r:id="rId14"/>
    <p:sldId id="317" r:id="rId15"/>
    <p:sldId id="318" r:id="rId16"/>
    <p:sldId id="321" r:id="rId17"/>
    <p:sldId id="320" r:id="rId18"/>
    <p:sldId id="319" r:id="rId19"/>
    <p:sldId id="322" r:id="rId20"/>
    <p:sldId id="327" r:id="rId21"/>
    <p:sldId id="328" r:id="rId22"/>
    <p:sldId id="329" r:id="rId23"/>
    <p:sldId id="330" r:id="rId24"/>
    <p:sldId id="326" r:id="rId25"/>
    <p:sldId id="323" r:id="rId26"/>
    <p:sldId id="331" r:id="rId27"/>
    <p:sldId id="324" r:id="rId28"/>
    <p:sldId id="334" r:id="rId29"/>
    <p:sldId id="333" r:id="rId30"/>
    <p:sldId id="337" r:id="rId31"/>
    <p:sldId id="339" r:id="rId32"/>
    <p:sldId id="340" r:id="rId33"/>
    <p:sldId id="341" r:id="rId34"/>
    <p:sldId id="342" r:id="rId35"/>
    <p:sldId id="34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8"/>
            <p14:sldId id="309"/>
            <p14:sldId id="332"/>
            <p14:sldId id="310"/>
            <p14:sldId id="311"/>
            <p14:sldId id="312"/>
            <p14:sldId id="316"/>
            <p14:sldId id="315"/>
            <p14:sldId id="313"/>
            <p14:sldId id="314"/>
            <p14:sldId id="317"/>
            <p14:sldId id="318"/>
            <p14:sldId id="321"/>
            <p14:sldId id="320"/>
            <p14:sldId id="319"/>
            <p14:sldId id="322"/>
            <p14:sldId id="327"/>
            <p14:sldId id="328"/>
            <p14:sldId id="329"/>
            <p14:sldId id="330"/>
            <p14:sldId id="326"/>
            <p14:sldId id="323"/>
            <p14:sldId id="331"/>
            <p14:sldId id="324"/>
            <p14:sldId id="334"/>
            <p14:sldId id="333"/>
            <p14:sldId id="337"/>
            <p14:sldId id="339"/>
            <p14:sldId id="340"/>
            <p14:sldId id="341"/>
            <p14:sldId id="342"/>
            <p14:sldId id="3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9966"/>
    <a:srgbClr val="6699FF"/>
    <a:srgbClr val="CCCCFF"/>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41" autoAdjust="0"/>
  </p:normalViewPr>
  <p:slideViewPr>
    <p:cSldViewPr>
      <p:cViewPr varScale="1">
        <p:scale>
          <a:sx n="53" d="100"/>
          <a:sy n="53" d="100"/>
        </p:scale>
        <p:origin x="1162"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a:xfrm>
          <a:off x="84534" y="1625600"/>
          <a:ext cx="2438400" cy="2167466"/>
        </a:xfrm>
        <a:prstGeom prst="roundRect">
          <a:avLst/>
        </a:prstGeom>
        <a:solidFill>
          <a:srgbClr val="967E96">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Bookman Old Style" panose="02050604050505020204"/>
              <a:ea typeface="+mn-ea"/>
              <a:cs typeface="+mn-cs"/>
            </a:rPr>
            <a:t>Conflict &amp; Confusion</a:t>
          </a:r>
          <a:endParaRPr lang="en-US" dirty="0">
            <a:solidFill>
              <a:sysClr val="window" lastClr="FFFFFF"/>
            </a:solidFill>
            <a:latin typeface="Bookman Old Style" panose="02050604050505020204"/>
            <a:ea typeface="+mn-ea"/>
            <a:cs typeface="+mn-cs"/>
          </a:endParaRPr>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a:xfrm>
          <a:off x="2844799" y="1625600"/>
          <a:ext cx="2438400" cy="2167466"/>
        </a:xfrm>
        <a:prstGeom prst="roundRect">
          <a:avLst/>
        </a:prstGeom>
        <a:solidFill>
          <a:srgbClr val="CCC893">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Bookman Old Style" panose="02050604050505020204"/>
              <a:ea typeface="+mn-ea"/>
              <a:cs typeface="+mn-cs"/>
            </a:rPr>
            <a:t>Research &amp; Study</a:t>
          </a:r>
          <a:endParaRPr lang="en-US" dirty="0">
            <a:solidFill>
              <a:sysClr val="window" lastClr="FFFFFF"/>
            </a:solidFill>
            <a:latin typeface="Bookman Old Style" panose="02050604050505020204"/>
            <a:ea typeface="+mn-ea"/>
            <a:cs typeface="+mn-cs"/>
          </a:endParaRPr>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a:xfrm>
          <a:off x="5605065" y="1625600"/>
          <a:ext cx="2438400" cy="2167466"/>
        </a:xfrm>
        <a:prstGeom prst="roundRect">
          <a:avLst/>
        </a:prstGeom>
        <a:solidFill>
          <a:srgbClr val="A54D74">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Bookman Old Style" panose="02050604050505020204"/>
              <a:ea typeface="+mn-ea"/>
              <a:cs typeface="+mn-cs"/>
            </a:rPr>
            <a:t>Resolution &amp; Insight</a:t>
          </a:r>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a:xfrm>
          <a:off x="609599" y="0"/>
          <a:ext cx="6908800" cy="5418667"/>
        </a:xfrm>
        <a:prstGeom prst="rightArrow">
          <a:avLst/>
        </a:prstGeom>
        <a:solidFill>
          <a:srgbClr val="967E96">
            <a:tint val="40000"/>
            <a:hueOff val="0"/>
            <a:satOff val="0"/>
            <a:lumOff val="0"/>
            <a:alphaOff val="0"/>
          </a:srgbClr>
        </a:solidFill>
        <a:ln>
          <a:noFill/>
        </a:ln>
        <a:effectLst/>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F9807301-1A2C-4735-ADAB-03A6625DE7AF}" type="presOf" srcId="{A508AD26-F2CF-4FEC-86B9-929B4E85D3E1}" destId="{5E0B6714-EBA0-4EB0-A98A-A6027F52AF73}" srcOrd="0" destOrd="0" presId="urn:microsoft.com/office/officeart/2005/8/layout/hProcess9"/>
    <dgm:cxn modelId="{C990AE4A-9929-4983-A32B-5EB81260EC73}" type="presOf" srcId="{9BE1766B-45ED-4673-9744-C70100541D8F}" destId="{02568735-75E3-4C7D-8D87-A55EFC501FDE}" srcOrd="0" destOrd="0" presId="urn:microsoft.com/office/officeart/2005/8/layout/hProcess9"/>
    <dgm:cxn modelId="{367C3668-A0DB-41BD-B10E-416C1AC0995D}"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4269D0F5-0BE6-4E23-990E-BDD6C3CFEB0D}" type="presOf" srcId="{EE27F639-A419-4555-A928-09AC75F35531}" destId="{E455C575-1124-4895-9794-83467CDFCFC2}" srcOrd="0" destOrd="0" presId="urn:microsoft.com/office/officeart/2005/8/layout/hProcess9"/>
    <dgm:cxn modelId="{365E4A3D-9ABE-452A-BE08-3C1C57D99DDD}" srcId="{EE27F639-A419-4555-A928-09AC75F35531}" destId="{570E766D-098F-412A-85D3-A102AE5C3412}" srcOrd="2" destOrd="0" parTransId="{098DEBC7-422F-4C0B-AED4-119831E2FF82}" sibTransId="{E14C98BA-9952-438C-89A4-6990F48DF931}"/>
    <dgm:cxn modelId="{A1D14D71-98B9-4AFA-9F99-88351678E6AB}" type="presParOf" srcId="{E455C575-1124-4895-9794-83467CDFCFC2}" destId="{200F188D-27B9-4D12-B595-AC20BFFADC2C}" srcOrd="0" destOrd="0" presId="urn:microsoft.com/office/officeart/2005/8/layout/hProcess9"/>
    <dgm:cxn modelId="{D4DEBCC5-FF77-4831-9D64-C47E6C9CA518}" type="presParOf" srcId="{E455C575-1124-4895-9794-83467CDFCFC2}" destId="{D1C867EF-D73D-4CC9-9361-4B8DAF19E5A8}" srcOrd="1" destOrd="0" presId="urn:microsoft.com/office/officeart/2005/8/layout/hProcess9"/>
    <dgm:cxn modelId="{5AF84FBD-356A-4EFA-A941-E346457C8330}" type="presParOf" srcId="{D1C867EF-D73D-4CC9-9361-4B8DAF19E5A8}" destId="{5E0B6714-EBA0-4EB0-A98A-A6027F52AF73}" srcOrd="0" destOrd="0" presId="urn:microsoft.com/office/officeart/2005/8/layout/hProcess9"/>
    <dgm:cxn modelId="{2AB56129-6DAE-470B-8479-DF4916B64A34}" type="presParOf" srcId="{D1C867EF-D73D-4CC9-9361-4B8DAF19E5A8}" destId="{C838DE0E-6F53-4C40-B1CB-72A0DA62DA6F}" srcOrd="1" destOrd="0" presId="urn:microsoft.com/office/officeart/2005/8/layout/hProcess9"/>
    <dgm:cxn modelId="{709194CB-6BEB-48DE-9838-BBBEDBEAEE55}" type="presParOf" srcId="{D1C867EF-D73D-4CC9-9361-4B8DAF19E5A8}" destId="{02568735-75E3-4C7D-8D87-A55EFC501FDE}" srcOrd="2" destOrd="0" presId="urn:microsoft.com/office/officeart/2005/8/layout/hProcess9"/>
    <dgm:cxn modelId="{BCB98584-4C42-4668-95D7-1EA4414F4B81}" type="presParOf" srcId="{D1C867EF-D73D-4CC9-9361-4B8DAF19E5A8}" destId="{5E4D4EA6-7F85-431B-A05F-1CD6ECE2A4DA}" srcOrd="3" destOrd="0" presId="urn:microsoft.com/office/officeart/2005/8/layout/hProcess9"/>
    <dgm:cxn modelId="{1D151EEE-188D-4297-AC4E-3E0F8F51F5E2}"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9B778BC-5789-4F07-971F-CF3B6BAF9520}" type="datetimeFigureOut">
              <a:rPr lang="en-US" smtClean="0"/>
              <a:pPr/>
              <a:t>1/29/2017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D2631704-7F19-4A50-9080-CE9E4D6823FA}" type="slidenum">
              <a:rPr lang="en-US" smtClean="0"/>
              <a:pPr/>
              <a:t>‹#›</a:t>
            </a:fld>
            <a:endParaRPr lang="en-US" dirty="0"/>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a:t>
            </a:fld>
            <a:endParaRPr lang="en-US"/>
          </a:p>
        </p:txBody>
      </p:sp>
    </p:spTree>
    <p:extLst>
      <p:ext uri="{BB962C8B-B14F-4D97-AF65-F5344CB8AC3E}">
        <p14:creationId xmlns:p14="http://schemas.microsoft.com/office/powerpoint/2010/main" val="398486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 scientist with a naturalistic worldview will consider only natural explanations of the data because</a:t>
            </a:r>
            <a:r>
              <a:rPr lang="en-US" baseline="0" dirty="0" smtClean="0"/>
              <a:t> those would be consistent with his/her worldview.</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10</a:t>
            </a:fld>
            <a:endParaRPr lang="en-US"/>
          </a:p>
        </p:txBody>
      </p:sp>
    </p:spTree>
    <p:extLst>
      <p:ext uri="{BB962C8B-B14F-4D97-AF65-F5344CB8AC3E}">
        <p14:creationId xmlns:p14="http://schemas.microsoft.com/office/powerpoint/2010/main" val="30845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specific example—the age of the rocks</a:t>
            </a:r>
            <a:r>
              <a:rPr lang="en-US" baseline="0" dirty="0" smtClean="0"/>
              <a:t> and fossils found in the geologic column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11</a:t>
            </a:fld>
            <a:endParaRPr lang="en-US"/>
          </a:p>
        </p:txBody>
      </p:sp>
    </p:spTree>
    <p:extLst>
      <p:ext uri="{BB962C8B-B14F-4D97-AF65-F5344CB8AC3E}">
        <p14:creationId xmlns:p14="http://schemas.microsoft.com/office/powerpoint/2010/main" val="2171039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Conflicting evidence exists.  If you haven’t already, we recommend watching the Geologic Column B series.  Episodes 12-15 describe the process of radiometric dating and how the radiometric dates of the volcanic rock within the geologic column seem to indicate that it is many millions of years old.  </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12</a:t>
            </a:fld>
            <a:endParaRPr lang="en-US"/>
          </a:p>
        </p:txBody>
      </p:sp>
    </p:spTree>
    <p:extLst>
      <p:ext uri="{BB962C8B-B14F-4D97-AF65-F5344CB8AC3E}">
        <p14:creationId xmlns:p14="http://schemas.microsoft.com/office/powerpoint/2010/main" val="284602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 other data described in episode</a:t>
            </a:r>
            <a:r>
              <a:rPr lang="en-US" baseline="0" dirty="0" smtClean="0"/>
              <a:t> 11 of the Geologic Column B series </a:t>
            </a:r>
            <a:r>
              <a:rPr lang="en-US" dirty="0" smtClean="0"/>
              <a:t>suggests</a:t>
            </a:r>
            <a:r>
              <a:rPr lang="en-US" baseline="0" dirty="0" smtClean="0"/>
              <a:t> that the geologic column was formed in a much shorter time span.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13</a:t>
            </a:fld>
            <a:endParaRPr lang="en-US"/>
          </a:p>
        </p:txBody>
      </p:sp>
    </p:spTree>
    <p:extLst>
      <p:ext uri="{BB962C8B-B14F-4D97-AF65-F5344CB8AC3E}">
        <p14:creationId xmlns:p14="http://schemas.microsoft.com/office/powerpoint/2010/main" val="177586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scientist with a naturalistic worldview sees</a:t>
            </a:r>
            <a:r>
              <a:rPr lang="en-US" baseline="0" dirty="0" smtClean="0"/>
              <a:t> that radiometric dates are consistent with the geologic column being laid down over many millions of years / but can’t explain how the flat contact between certain layers could remain flat and free from bioturbation for the millions of years of supposed exposure.  / Because he has confidence in his naturalistic worldview, / he exercises faith, and continues to interpret the data in a way that is consistent with that worldview even though unanswered questions remain.</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5010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scientist with a biblical worldview sees</a:t>
            </a:r>
            <a:r>
              <a:rPr lang="en-US" baseline="0" dirty="0" smtClean="0"/>
              <a:t> that flat gaps and lack of </a:t>
            </a:r>
            <a:r>
              <a:rPr lang="en-US" baseline="0" dirty="0" err="1" smtClean="0"/>
              <a:t>bioturbation</a:t>
            </a:r>
            <a:r>
              <a:rPr lang="en-US" baseline="0" dirty="0" smtClean="0"/>
              <a:t> are consistent with the geologic column being laid down relatively quickly during the flood but can’t explain why the radiometric dates of the volcanic rocks within the geologic column are measured in millions of years instead of thousands.  Because he has confidence in his biblical worldview, he exercises faith, and continues to interpret the data in a way that is consistent with that worldview even though unanswered questions remain.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66465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Why would</a:t>
            </a:r>
            <a:r>
              <a:rPr lang="en-US" sz="1200" baseline="0" dirty="0" smtClean="0"/>
              <a:t> someone put that sort of confidence in the Bible?  / Several lines of evidence provide a strong foundation for believing in the authority of Scripture:</a:t>
            </a:r>
            <a:endParaRPr lang="en-US" sz="120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16</a:t>
            </a:fld>
            <a:endParaRPr lang="en-US"/>
          </a:p>
        </p:txBody>
      </p:sp>
    </p:spTree>
    <p:extLst>
      <p:ext uri="{BB962C8B-B14F-4D97-AF65-F5344CB8AC3E}">
        <p14:creationId xmlns:p14="http://schemas.microsoft.com/office/powerpoint/2010/main" val="3240792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More copies of biblical manuscripts exist than any other piece of classic literature, with</a:t>
            </a:r>
            <a:r>
              <a:rPr lang="en-US" sz="1200" baseline="0" dirty="0" smtClean="0"/>
              <a:t> remarkable consistency between them, as demonstrated by the discovery of the Dead Sea Scrolls.</a:t>
            </a:r>
            <a:endParaRPr lang="en-US" sz="120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17</a:t>
            </a:fld>
            <a:endParaRPr lang="en-US"/>
          </a:p>
        </p:txBody>
      </p:sp>
    </p:spTree>
    <p:extLst>
      <p:ext uri="{BB962C8B-B14F-4D97-AF65-F5344CB8AC3E}">
        <p14:creationId xmlns:p14="http://schemas.microsoft.com/office/powerpoint/2010/main" val="4157379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 is an</a:t>
            </a:r>
            <a:r>
              <a:rPr lang="en-US" sz="1200" baseline="0" dirty="0" smtClean="0"/>
              <a:t> impressive internal consistency among the 66 books, even though they were written by over 40 different writers, over more than 1,500 years.</a:t>
            </a:r>
            <a:endParaRPr lang="en-US" sz="120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18</a:t>
            </a:fld>
            <a:endParaRPr lang="en-US"/>
          </a:p>
        </p:txBody>
      </p:sp>
    </p:spTree>
    <p:extLst>
      <p:ext uri="{BB962C8B-B14F-4D97-AF65-F5344CB8AC3E}">
        <p14:creationId xmlns:p14="http://schemas.microsoft.com/office/powerpoint/2010/main" val="422797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Solid</a:t>
            </a:r>
            <a:r>
              <a:rPr lang="en-US" sz="1200" baseline="0" dirty="0" smtClean="0"/>
              <a:t> evidence that the Bible is the inspired word of God is available from archaeology, history, and fulfilled prophecy.</a:t>
            </a:r>
            <a:endParaRPr lang="en-US" sz="120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19</a:t>
            </a:fld>
            <a:endParaRPr lang="en-US"/>
          </a:p>
        </p:txBody>
      </p:sp>
    </p:spTree>
    <p:extLst>
      <p:ext uri="{BB962C8B-B14F-4D97-AF65-F5344CB8AC3E}">
        <p14:creationId xmlns:p14="http://schemas.microsoft.com/office/powerpoint/2010/main" val="1186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101—Unanswered Questions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a:t>
            </a:fld>
            <a:endParaRPr lang="en-US"/>
          </a:p>
        </p:txBody>
      </p:sp>
    </p:spTree>
    <p:extLst>
      <p:ext uri="{BB962C8B-B14F-4D97-AF65-F5344CB8AC3E}">
        <p14:creationId xmlns:p14="http://schemas.microsoft.com/office/powerpoint/2010/main" val="521593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Perhaps one of</a:t>
            </a:r>
            <a:r>
              <a:rPr lang="en-US" sz="1200" baseline="0" dirty="0" smtClean="0"/>
              <a:t> the most compelling reasons to believe in the Bible is the evidence of changed lines.</a:t>
            </a:r>
            <a:endParaRPr lang="en-US" sz="120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54971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Because the Bible is the inspired word of God, /  we do not need to fear that honest investigation will disprove it </a:t>
            </a:r>
          </a:p>
        </p:txBody>
      </p:sp>
      <p:sp>
        <p:nvSpPr>
          <p:cNvPr id="4" name="Slide Number Placeholder 3"/>
          <p:cNvSpPr>
            <a:spLocks noGrp="1"/>
          </p:cNvSpPr>
          <p:nvPr>
            <p:ph type="sldNum" sz="quarter" idx="10"/>
          </p:nvPr>
        </p:nvSpPr>
        <p:spPr/>
        <p:txBody>
          <a:bodyPr/>
          <a:lstStyle/>
          <a:p>
            <a:fld id="{D2631704-7F19-4A50-9080-CE9E4D6823FA}" type="slidenum">
              <a:rPr lang="en-US" smtClean="0"/>
              <a:t>21</a:t>
            </a:fld>
            <a:endParaRPr lang="en-US"/>
          </a:p>
        </p:txBody>
      </p:sp>
    </p:spTree>
    <p:extLst>
      <p:ext uri="{BB962C8B-B14F-4D97-AF65-F5344CB8AC3E}">
        <p14:creationId xmlns:p14="http://schemas.microsoft.com/office/powerpoint/2010/main" val="678642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Bible is the standard against which all the elements of our belief system must be assessed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22</a:t>
            </a:fld>
            <a:endParaRPr lang="en-US"/>
          </a:p>
        </p:txBody>
      </p:sp>
    </p:spTree>
    <p:extLst>
      <p:ext uri="{BB962C8B-B14F-4D97-AF65-F5344CB8AC3E}">
        <p14:creationId xmlns:p14="http://schemas.microsoft.com/office/powerpoint/2010/main" val="270613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there is a body</a:t>
            </a:r>
            <a:r>
              <a:rPr lang="en-US" baseline="0" dirty="0" smtClean="0"/>
              <a:t> </a:t>
            </a:r>
            <a:r>
              <a:rPr lang="en-US" dirty="0" smtClean="0"/>
              <a:t>of data from biology,</a:t>
            </a:r>
            <a:r>
              <a:rPr lang="en-US" baseline="0" dirty="0" smtClean="0"/>
              <a:t> geology, and many other fields that are consistent with creation and the flood, we believe in them primarily because of the Bible</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23</a:t>
            </a:fld>
            <a:endParaRPr lang="en-US"/>
          </a:p>
        </p:txBody>
      </p:sp>
    </p:spTree>
    <p:extLst>
      <p:ext uri="{BB962C8B-B14F-4D97-AF65-F5344CB8AC3E}">
        <p14:creationId xmlns:p14="http://schemas.microsoft.com/office/powerpoint/2010/main" val="3263064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our faith in the Bible that forms</a:t>
            </a:r>
            <a:r>
              <a:rPr lang="en-US" baseline="0" dirty="0" smtClean="0"/>
              <a:t> a bridge between the data we </a:t>
            </a:r>
            <a:r>
              <a:rPr lang="en-US" baseline="0" smtClean="0"/>
              <a:t>have already and </a:t>
            </a:r>
            <a:r>
              <a:rPr lang="en-US" baseline="0" dirty="0" smtClean="0"/>
              <a:t>the interpretations that are consistent with our </a:t>
            </a:r>
            <a:r>
              <a:rPr lang="en-US" baseline="0" smtClean="0"/>
              <a:t>worldview.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84325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816750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07013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6310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67787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334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three-step conflict resolution model suggested by Leonard Brand and Richard Davidson in </a:t>
            </a:r>
            <a:r>
              <a:rPr lang="en-US" i="1" dirty="0" smtClean="0"/>
              <a:t>Choose You This Day</a:t>
            </a:r>
            <a:r>
              <a:rPr lang="en-US" i="0" baseline="0" dirty="0" smtClean="0"/>
              <a:t> illustrates how apparent conflicts between scientific evidence and evidence from Scripture have been and continue to be resolved by more research and study.  This process often takes considerable time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a:p>
        </p:txBody>
      </p:sp>
    </p:spTree>
    <p:extLst>
      <p:ext uri="{BB962C8B-B14F-4D97-AF65-F5344CB8AC3E}">
        <p14:creationId xmlns:p14="http://schemas.microsoft.com/office/powerpoint/2010/main" val="195140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meantime, while continued study happens, what do we do with unanswered questions?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a:p>
        </p:txBody>
      </p:sp>
    </p:spTree>
    <p:extLst>
      <p:ext uri="{BB962C8B-B14F-4D97-AF65-F5344CB8AC3E}">
        <p14:creationId xmlns:p14="http://schemas.microsoft.com/office/powerpoint/2010/main" val="1444468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Worldview</a:t>
            </a:r>
            <a:r>
              <a:rPr lang="en-US" baseline="0" dirty="0" smtClean="0"/>
              <a:t> affects EVERYONE and has a lot to do with how people handle unanswered questions..  Most people—including both creationists and evolutionists--are unwilling to abandon a worldview just because of unanswered questions.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a:t>
            </a:fld>
            <a:endParaRPr lang="en-US"/>
          </a:p>
        </p:txBody>
      </p:sp>
    </p:spTree>
    <p:extLst>
      <p:ext uri="{BB962C8B-B14F-4D97-AF65-F5344CB8AC3E}">
        <p14:creationId xmlns:p14="http://schemas.microsoft.com/office/powerpoint/2010/main" val="43793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there is data that suggest a specific interpretation.  / But there may be data missing or there may be conflicting data that leave us with unanswered questions.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a:t>
            </a:fld>
            <a:endParaRPr lang="en-US"/>
          </a:p>
        </p:txBody>
      </p:sp>
    </p:spTree>
    <p:extLst>
      <p:ext uri="{BB962C8B-B14F-4D97-AF65-F5344CB8AC3E}">
        <p14:creationId xmlns:p14="http://schemas.microsoft.com/office/powerpoint/2010/main" val="305198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bridge that continues to connect us to our interpretation, even in the face of unanswered questions, is faith.  Faith in what?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7</a:t>
            </a:fld>
            <a:endParaRPr lang="en-US"/>
          </a:p>
        </p:txBody>
      </p:sp>
    </p:spTree>
    <p:extLst>
      <p:ext uri="{BB962C8B-B14F-4D97-AF65-F5344CB8AC3E}">
        <p14:creationId xmlns:p14="http://schemas.microsoft.com/office/powerpoint/2010/main" val="282170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worldview.  It’s possible that some people might be willing to abandon their worldview when they don’t have all the answers.  But those who have chosen their worldview after careful analysis aren’t likely to give it up that quickly.  If they believe strongly enough in their worldview, they are more likely to bridge the gap with faith and continue to look for the missing evidence.</a:t>
            </a:r>
          </a:p>
        </p:txBody>
      </p:sp>
      <p:sp>
        <p:nvSpPr>
          <p:cNvPr id="4" name="Slide Number Placeholder 3"/>
          <p:cNvSpPr>
            <a:spLocks noGrp="1"/>
          </p:cNvSpPr>
          <p:nvPr>
            <p:ph type="sldNum" sz="quarter" idx="10"/>
          </p:nvPr>
        </p:nvSpPr>
        <p:spPr/>
        <p:txBody>
          <a:bodyPr/>
          <a:lstStyle/>
          <a:p>
            <a:fld id="{D2631704-7F19-4A50-9080-CE9E4D6823FA}" type="slidenum">
              <a:rPr lang="en-US" smtClean="0"/>
              <a:t>8</a:t>
            </a:fld>
            <a:endParaRPr lang="en-US"/>
          </a:p>
        </p:txBody>
      </p:sp>
    </p:spTree>
    <p:extLst>
      <p:ext uri="{BB962C8B-B14F-4D97-AF65-F5344CB8AC3E}">
        <p14:creationId xmlns:p14="http://schemas.microsoft.com/office/powerpoint/2010/main" val="202142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 scientist with a biblical worldview will</a:t>
            </a:r>
            <a:r>
              <a:rPr lang="en-US" baseline="0" dirty="0" smtClean="0"/>
              <a:t> look for explanations of data that are consistent with events described in the Bible.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9</a:t>
            </a:fld>
            <a:endParaRPr lang="en-US"/>
          </a:p>
        </p:txBody>
      </p:sp>
    </p:spTree>
    <p:extLst>
      <p:ext uri="{BB962C8B-B14F-4D97-AF65-F5344CB8AC3E}">
        <p14:creationId xmlns:p14="http://schemas.microsoft.com/office/powerpoint/2010/main" val="185843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54937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60067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12672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98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928119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42BAB0-2FC1-475D-A323-9FB593C2CF1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70B1E-A3AA-46E4-9871-06CF6D334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81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233596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599244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384165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9791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305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01287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953513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897750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702095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396895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1377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806481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99231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089243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26838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304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78574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5151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3317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163262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64624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815411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2397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54654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t>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637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t>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82189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t>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28655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94546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22458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905882854"/>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413268902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image" Target="../media/image7.jpe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solidFill>
                <a:schemeClr val="bg1"/>
              </a:solidFill>
            </a:endParaRPr>
          </a:p>
        </p:txBody>
      </p:sp>
      <p:sp>
        <p:nvSpPr>
          <p:cNvPr id="6" name="Content Placeholder 5"/>
          <p:cNvSpPr>
            <a:spLocks noGrp="1"/>
          </p:cNvSpPr>
          <p:nvPr>
            <p:ph idx="1"/>
          </p:nvPr>
        </p:nvSpPr>
        <p:spPr/>
        <p:txBody>
          <a:bodyPr/>
          <a:lstStyle/>
          <a:p>
            <a:r>
              <a:rPr lang="en-US" dirty="0" smtClean="0">
                <a:solidFill>
                  <a:schemeClr val="bg1"/>
                </a:solidFill>
              </a:rPr>
              <a:t>Before watching this presentation, you are encouraged to watch </a:t>
            </a:r>
            <a:r>
              <a:rPr lang="en-US" i="1" dirty="0" smtClean="0">
                <a:solidFill>
                  <a:schemeClr val="bg1"/>
                </a:solidFill>
              </a:rPr>
              <a:t>Three-Step Conflict Resolution, </a:t>
            </a:r>
            <a:r>
              <a:rPr lang="en-US" dirty="0" smtClean="0">
                <a:solidFill>
                  <a:schemeClr val="bg1"/>
                </a:solidFill>
              </a:rPr>
              <a:t>which summarizes a portion of the book </a:t>
            </a:r>
            <a:r>
              <a:rPr lang="en-US" i="1" dirty="0" smtClean="0">
                <a:solidFill>
                  <a:schemeClr val="bg1"/>
                </a:solidFill>
              </a:rPr>
              <a:t>Choose You This Day</a:t>
            </a:r>
            <a:r>
              <a:rPr lang="en-US" dirty="0" smtClean="0">
                <a:solidFill>
                  <a:schemeClr val="bg1"/>
                </a:solidFill>
              </a:rPr>
              <a:t> by Leonard Brand and Richard Davidson</a:t>
            </a:r>
            <a:endParaRPr lang="en-US" dirty="0">
              <a:solidFill>
                <a:schemeClr val="bg1"/>
              </a:solidFill>
            </a:endParaRPr>
          </a:p>
        </p:txBody>
      </p:sp>
    </p:spTree>
    <p:extLst>
      <p:ext uri="{BB962C8B-B14F-4D97-AF65-F5344CB8AC3E}">
        <p14:creationId xmlns:p14="http://schemas.microsoft.com/office/powerpoint/2010/main" val="191931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457200"/>
            <a:ext cx="11277600" cy="5943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Block Arc 5"/>
          <p:cNvSpPr/>
          <p:nvPr/>
        </p:nvSpPr>
        <p:spPr>
          <a:xfrm>
            <a:off x="3886200" y="2362200"/>
            <a:ext cx="3962400" cy="1524000"/>
          </a:xfrm>
          <a:prstGeom prst="blockArc">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Century Gothic" panose="020B0502020202020204" pitchFamily="34" charset="0"/>
              </a:rPr>
              <a:t>Data</a:t>
            </a:r>
            <a:endParaRPr lang="en-US" sz="7200" dirty="0">
              <a:solidFill>
                <a:schemeClr val="tx1"/>
              </a:solidFill>
              <a:latin typeface="Century Gothic" panose="020B0502020202020204" pitchFamily="34" charset="0"/>
            </a:endParaRPr>
          </a:p>
        </p:txBody>
      </p:sp>
      <p:sp>
        <p:nvSpPr>
          <p:cNvPr id="7" name="Rectangle 6"/>
          <p:cNvSpPr/>
          <p:nvPr/>
        </p:nvSpPr>
        <p:spPr>
          <a:xfrm>
            <a:off x="4969558" y="1438870"/>
            <a:ext cx="1795684"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rPr>
              <a:t>Faith</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endParaRPr>
          </a:p>
        </p:txBody>
      </p:sp>
      <p:sp>
        <p:nvSpPr>
          <p:cNvPr id="9" name="TextBox 8"/>
          <p:cNvSpPr txBox="1"/>
          <p:nvPr/>
        </p:nvSpPr>
        <p:spPr>
          <a:xfrm>
            <a:off x="990600" y="838200"/>
            <a:ext cx="2743200" cy="646331"/>
          </a:xfrm>
          <a:prstGeom prst="rect">
            <a:avLst/>
          </a:prstGeom>
          <a:noFill/>
        </p:spPr>
        <p:txBody>
          <a:bodyPr wrap="square" rtlCol="0">
            <a:spAutoFit/>
          </a:bodyPr>
          <a:lstStyle/>
          <a:p>
            <a:r>
              <a:rPr lang="en-US" sz="3600" b="1" dirty="0" smtClean="0">
                <a:latin typeface="Century Gothic" panose="020B0502020202020204" pitchFamily="34" charset="0"/>
              </a:rPr>
              <a:t>Naturalism</a:t>
            </a:r>
            <a:endParaRPr lang="en-US" sz="3600" b="1" dirty="0">
              <a:latin typeface="Century Gothic" panose="020B0502020202020204" pitchFamily="34" charset="0"/>
            </a:endParaRPr>
          </a:p>
        </p:txBody>
      </p:sp>
      <p:sp>
        <p:nvSpPr>
          <p:cNvPr id="10" name="Oval 9"/>
          <p:cNvSpPr/>
          <p:nvPr/>
        </p:nvSpPr>
        <p:spPr>
          <a:xfrm>
            <a:off x="6796314" y="2971800"/>
            <a:ext cx="46336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entury Gothic" panose="020B0502020202020204" pitchFamily="34" charset="0"/>
              </a:rPr>
              <a:t>Evolution/</a:t>
            </a:r>
          </a:p>
          <a:p>
            <a:pPr algn="ctr"/>
            <a:r>
              <a:rPr lang="en-US" sz="3200" dirty="0" smtClean="0">
                <a:solidFill>
                  <a:schemeClr val="tx1"/>
                </a:solidFill>
                <a:latin typeface="Century Gothic" panose="020B0502020202020204" pitchFamily="34" charset="0"/>
              </a:rPr>
              <a:t>Long Ages</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966577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25" y="2288585"/>
            <a:ext cx="6313253" cy="420883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378" y="300928"/>
            <a:ext cx="1760697" cy="2313305"/>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9889" y="4931268"/>
            <a:ext cx="4862500" cy="159012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3732" y="391605"/>
            <a:ext cx="2286000" cy="1955065"/>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0729" y="2634290"/>
            <a:ext cx="2269003" cy="1881722"/>
          </a:xfrm>
          <a:prstGeom prst="rect">
            <a:avLst/>
          </a:prstGeom>
        </p:spPr>
      </p:pic>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94252" y="1828247"/>
            <a:ext cx="3386074" cy="3082452"/>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2375" y="3843410"/>
            <a:ext cx="1295400" cy="977308"/>
          </a:xfrm>
          <a:prstGeom prst="rect">
            <a:avLst/>
          </a:prstGeom>
        </p:spPr>
      </p:pic>
      <p:sp>
        <p:nvSpPr>
          <p:cNvPr id="32" name="Rectangle 31"/>
          <p:cNvSpPr/>
          <p:nvPr/>
        </p:nvSpPr>
        <p:spPr>
          <a:xfrm>
            <a:off x="1461403" y="391605"/>
            <a:ext cx="4621778" cy="1754326"/>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Age of Rocks</a:t>
            </a:r>
          </a:p>
          <a:p>
            <a:pPr algn="ctr"/>
            <a:r>
              <a:rPr lang="en-US" sz="54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&amp; Fossils?</a:t>
            </a:r>
            <a:endParaRPr lang="en-US" sz="54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341741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098812"/>
            <a:ext cx="4648200" cy="2528620"/>
          </a:xfrm>
          <a:prstGeom prst="rect">
            <a:avLst/>
          </a:prstGeom>
        </p:spPr>
      </p:pic>
      <p:sp>
        <p:nvSpPr>
          <p:cNvPr id="2" name="Title 1"/>
          <p:cNvSpPr>
            <a:spLocks noGrp="1"/>
          </p:cNvSpPr>
          <p:nvPr>
            <p:ph type="title"/>
          </p:nvPr>
        </p:nvSpPr>
        <p:spPr/>
        <p:txBody>
          <a:bodyPr/>
          <a:lstStyle/>
          <a:p>
            <a:r>
              <a:rPr lang="en-US" dirty="0" smtClean="0">
                <a:solidFill>
                  <a:schemeClr val="bg1"/>
                </a:solidFill>
              </a:rPr>
              <a:t>Conflicting Evidence</a:t>
            </a:r>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27407"/>
            <a:ext cx="5413829" cy="304527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73" y="1904999"/>
            <a:ext cx="2908055" cy="2745047"/>
          </a:xfrm>
          <a:prstGeom prst="rect">
            <a:avLst/>
          </a:prstGeom>
        </p:spPr>
      </p:pic>
      <p:sp>
        <p:nvSpPr>
          <p:cNvPr id="10" name="Rectangle 9"/>
          <p:cNvSpPr/>
          <p:nvPr/>
        </p:nvSpPr>
        <p:spPr>
          <a:xfrm>
            <a:off x="7278638" y="2316880"/>
            <a:ext cx="3720890" cy="646331"/>
          </a:xfrm>
          <a:prstGeom prst="rect">
            <a:avLst/>
          </a:prstGeom>
          <a:noFill/>
        </p:spPr>
        <p:txBody>
          <a:bodyPr wrap="none" lIns="91440" tIns="45720" rIns="91440" bIns="45720">
            <a:spAutoFit/>
          </a:bodyPr>
          <a:lstStyle/>
          <a:p>
            <a:pPr algn="ctr"/>
            <a:r>
              <a:rPr lang="en-US" sz="36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Millions of years</a:t>
            </a:r>
            <a:endParaRPr lang="en-US" sz="3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99170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Conflicting Evidence</a:t>
            </a:r>
            <a:endParaRPr lang="en-US" dirty="0">
              <a:solidFill>
                <a:schemeClr val="bg1"/>
              </a:solidFill>
            </a:endParaRPr>
          </a:p>
        </p:txBody>
      </p:sp>
      <p:sp>
        <p:nvSpPr>
          <p:cNvPr id="3" name="Text Placeholder 2"/>
          <p:cNvSpPr>
            <a:spLocks noGrp="1"/>
          </p:cNvSpPr>
          <p:nvPr>
            <p:ph type="body" idx="1"/>
          </p:nvPr>
        </p:nvSpPr>
        <p:spPr/>
        <p:txBody>
          <a:bodyPr/>
          <a:lstStyle/>
          <a:p>
            <a:pPr algn="ctr"/>
            <a:r>
              <a:rPr lang="en-US" b="0" dirty="0" smtClean="0">
                <a:solidFill>
                  <a:schemeClr val="bg1"/>
                </a:solidFill>
              </a:rPr>
              <a:t>Millions of Years</a:t>
            </a:r>
            <a:endParaRPr lang="en-US" b="0" dirty="0">
              <a:solidFill>
                <a:schemeClr val="bg1"/>
              </a:solidFill>
            </a:endParaRPr>
          </a:p>
        </p:txBody>
      </p:sp>
      <p:sp>
        <p:nvSpPr>
          <p:cNvPr id="4" name="Content Placeholder 3"/>
          <p:cNvSpPr>
            <a:spLocks noGrp="1"/>
          </p:cNvSpPr>
          <p:nvPr>
            <p:ph sz="half" idx="2"/>
          </p:nvPr>
        </p:nvSpPr>
        <p:spPr/>
        <p:txBody>
          <a:bodyPr/>
          <a:lstStyle/>
          <a:p>
            <a:r>
              <a:rPr lang="en-US" dirty="0" smtClean="0">
                <a:solidFill>
                  <a:schemeClr val="bg1"/>
                </a:solidFill>
              </a:rPr>
              <a:t>Radiometric dating gives ages in the millions of years</a:t>
            </a:r>
            <a:endParaRPr lang="en-US" dirty="0">
              <a:solidFill>
                <a:schemeClr val="bg1"/>
              </a:solidFill>
            </a:endParaRPr>
          </a:p>
        </p:txBody>
      </p:sp>
      <p:sp>
        <p:nvSpPr>
          <p:cNvPr id="5" name="Text Placeholder 4"/>
          <p:cNvSpPr>
            <a:spLocks noGrp="1"/>
          </p:cNvSpPr>
          <p:nvPr>
            <p:ph type="body" sz="quarter" idx="3"/>
          </p:nvPr>
        </p:nvSpPr>
        <p:spPr/>
        <p:txBody>
          <a:bodyPr/>
          <a:lstStyle/>
          <a:p>
            <a:pPr algn="ctr"/>
            <a:r>
              <a:rPr lang="en-US" b="0" dirty="0" smtClean="0">
                <a:solidFill>
                  <a:schemeClr val="bg1"/>
                </a:solidFill>
              </a:rPr>
              <a:t>Shorter Time Span</a:t>
            </a:r>
            <a:endParaRPr lang="en-US" b="0" dirty="0">
              <a:solidFill>
                <a:schemeClr val="bg1"/>
              </a:solidFill>
            </a:endParaRPr>
          </a:p>
        </p:txBody>
      </p:sp>
      <p:sp>
        <p:nvSpPr>
          <p:cNvPr id="6" name="Content Placeholder 5"/>
          <p:cNvSpPr>
            <a:spLocks noGrp="1"/>
          </p:cNvSpPr>
          <p:nvPr>
            <p:ph sz="quarter" idx="4"/>
          </p:nvPr>
        </p:nvSpPr>
        <p:spPr/>
        <p:txBody>
          <a:bodyPr/>
          <a:lstStyle/>
          <a:p>
            <a:r>
              <a:rPr lang="en-US" dirty="0" smtClean="0">
                <a:solidFill>
                  <a:schemeClr val="bg1"/>
                </a:solidFill>
              </a:rPr>
              <a:t>Flat gaps</a:t>
            </a:r>
          </a:p>
          <a:p>
            <a:r>
              <a:rPr lang="en-US" dirty="0" smtClean="0">
                <a:solidFill>
                  <a:schemeClr val="bg1"/>
                </a:solidFill>
              </a:rPr>
              <a:t>Lack of </a:t>
            </a:r>
            <a:r>
              <a:rPr lang="en-US" dirty="0" err="1" smtClean="0">
                <a:solidFill>
                  <a:schemeClr val="bg1"/>
                </a:solidFill>
              </a:rPr>
              <a:t>bioturbation</a:t>
            </a:r>
            <a:endParaRPr lang="en-US" dirty="0" smtClean="0">
              <a:solidFill>
                <a:schemeClr val="bg1"/>
              </a:solidFill>
            </a:endParaRPr>
          </a:p>
          <a:p>
            <a:r>
              <a:rPr lang="en-US" dirty="0" smtClean="0">
                <a:solidFill>
                  <a:schemeClr val="bg1"/>
                </a:solidFill>
              </a:rPr>
              <a:t>Widespread layers</a:t>
            </a:r>
            <a:endParaRPr lang="en-US" dirty="0">
              <a:solidFill>
                <a:schemeClr val="bg1"/>
              </a:solidFill>
            </a:endParaRPr>
          </a:p>
        </p:txBody>
      </p:sp>
      <p:pic>
        <p:nvPicPr>
          <p:cNvPr id="7" name="Picture 6"/>
          <p:cNvPicPr>
            <a:picLocks noChangeAspect="1"/>
          </p:cNvPicPr>
          <p:nvPr/>
        </p:nvPicPr>
        <p:blipFill>
          <a:blip r:embed="rId4"/>
          <a:stretch>
            <a:fillRect/>
          </a:stretch>
        </p:blipFill>
        <p:spPr>
          <a:xfrm>
            <a:off x="1457426" y="3198337"/>
            <a:ext cx="3505200" cy="334046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0451" y="3867332"/>
            <a:ext cx="3009900" cy="2006600"/>
          </a:xfrm>
          <a:prstGeom prst="rect">
            <a:avLst/>
          </a:prstGeom>
        </p:spPr>
      </p:pic>
      <p:pic>
        <p:nvPicPr>
          <p:cNvPr id="9" name="Picture 8"/>
          <p:cNvPicPr>
            <a:picLocks noChangeAspect="1"/>
          </p:cNvPicPr>
          <p:nvPr/>
        </p:nvPicPr>
        <p:blipFill>
          <a:blip r:embed="rId6"/>
          <a:stretch>
            <a:fillRect/>
          </a:stretch>
        </p:blipFill>
        <p:spPr>
          <a:xfrm>
            <a:off x="9144000" y="3863208"/>
            <a:ext cx="2791236" cy="2010724"/>
          </a:xfrm>
          <a:prstGeom prst="rect">
            <a:avLst/>
          </a:prstGeom>
        </p:spPr>
      </p:pic>
    </p:spTree>
    <p:custDataLst>
      <p:tags r:id="rId1"/>
    </p:custDataLst>
    <p:extLst>
      <p:ext uri="{BB962C8B-B14F-4D97-AF65-F5344CB8AC3E}">
        <p14:creationId xmlns:p14="http://schemas.microsoft.com/office/powerpoint/2010/main" val="4205252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457200"/>
            <a:ext cx="11277600" cy="5943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6" name="Block Arc 5"/>
          <p:cNvSpPr/>
          <p:nvPr/>
        </p:nvSpPr>
        <p:spPr>
          <a:xfrm>
            <a:off x="3886200" y="2362200"/>
            <a:ext cx="3962400" cy="1524000"/>
          </a:xfrm>
          <a:prstGeom prst="blockArc">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entury Gothic" panose="020B0502020202020204" pitchFamily="34" charset="0"/>
            </a:endParaRPr>
          </a:p>
        </p:txBody>
      </p:sp>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entury Gothic" panose="020B0502020202020204" pitchFamily="34" charset="0"/>
              </a:rPr>
              <a:t>Radiometric</a:t>
            </a:r>
          </a:p>
          <a:p>
            <a:pPr algn="ctr"/>
            <a:r>
              <a:rPr lang="en-US" sz="2400" dirty="0" smtClean="0">
                <a:solidFill>
                  <a:prstClr val="black"/>
                </a:solidFill>
                <a:latin typeface="Century Gothic" panose="020B0502020202020204" pitchFamily="34" charset="0"/>
              </a:rPr>
              <a:t>Dating</a:t>
            </a:r>
            <a:endParaRPr lang="en-US" sz="2400" dirty="0">
              <a:solidFill>
                <a:prstClr val="black"/>
              </a:solidFill>
              <a:latin typeface="Century Gothic" panose="020B0502020202020204" pitchFamily="34" charset="0"/>
            </a:endParaRPr>
          </a:p>
        </p:txBody>
      </p:sp>
      <p:sp>
        <p:nvSpPr>
          <p:cNvPr id="5" name="Oval 4"/>
          <p:cNvSpPr/>
          <p:nvPr/>
        </p:nvSpPr>
        <p:spPr>
          <a:xfrm>
            <a:off x="6796314" y="2895600"/>
            <a:ext cx="45574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entury Gothic" panose="020B0502020202020204" pitchFamily="34" charset="0"/>
              </a:rPr>
              <a:t>GC laid down over many millions of years</a:t>
            </a:r>
            <a:endParaRPr lang="en-US" sz="2400" dirty="0">
              <a:solidFill>
                <a:prstClr val="black"/>
              </a:solidFill>
              <a:latin typeface="Century Gothic" panose="020B0502020202020204" pitchFamily="34" charset="0"/>
            </a:endParaRPr>
          </a:p>
        </p:txBody>
      </p:sp>
      <p:sp>
        <p:nvSpPr>
          <p:cNvPr id="7" name="Rectangle 6"/>
          <p:cNvSpPr/>
          <p:nvPr/>
        </p:nvSpPr>
        <p:spPr>
          <a:xfrm>
            <a:off x="4969558" y="1438870"/>
            <a:ext cx="1795684" cy="923330"/>
          </a:xfrm>
          <a:prstGeom prst="rect">
            <a:avLst/>
          </a:prstGeom>
          <a:noFill/>
        </p:spPr>
        <p:txBody>
          <a:bodyPr wrap="none" lIns="91440" tIns="45720" rIns="91440" bIns="45720">
            <a:spAutoFit/>
          </a:bodyPr>
          <a:lstStyle/>
          <a:p>
            <a:pPr algn="ctr"/>
            <a:r>
              <a:rPr lang="en-US" sz="5400" b="1" spc="50" dirty="0" smtClean="0">
                <a:ln w="9525" cmpd="sng">
                  <a:solidFill>
                    <a:srgbClr val="8C73D0"/>
                  </a:solidFill>
                  <a:prstDash val="solid"/>
                </a:ln>
                <a:solidFill>
                  <a:srgbClr val="70AD47">
                    <a:tint val="1000"/>
                  </a:srgbClr>
                </a:solidFill>
                <a:effectLst>
                  <a:glow rad="38100">
                    <a:srgbClr val="8C73D0">
                      <a:alpha val="40000"/>
                    </a:srgbClr>
                  </a:glow>
                </a:effectLst>
                <a:latin typeface="Century Gothic" panose="020B0502020202020204" pitchFamily="34" charset="0"/>
              </a:rPr>
              <a:t>Faith</a:t>
            </a:r>
            <a:endParaRPr lang="en-US" sz="5400" b="1" spc="50" dirty="0">
              <a:ln w="9525" cmpd="sng">
                <a:solidFill>
                  <a:srgbClr val="8C73D0"/>
                </a:solidFill>
                <a:prstDash val="solid"/>
              </a:ln>
              <a:solidFill>
                <a:srgbClr val="70AD47">
                  <a:tint val="1000"/>
                </a:srgbClr>
              </a:solidFill>
              <a:effectLst>
                <a:glow rad="38100">
                  <a:srgbClr val="8C73D0">
                    <a:alpha val="40000"/>
                  </a:srgbClr>
                </a:glow>
              </a:effectLst>
              <a:latin typeface="Century Gothic" panose="020B0502020202020204" pitchFamily="34" charset="0"/>
            </a:endParaRPr>
          </a:p>
        </p:txBody>
      </p:sp>
      <p:sp>
        <p:nvSpPr>
          <p:cNvPr id="9" name="TextBox 8"/>
          <p:cNvSpPr txBox="1"/>
          <p:nvPr/>
        </p:nvSpPr>
        <p:spPr>
          <a:xfrm>
            <a:off x="990600" y="838200"/>
            <a:ext cx="2895600" cy="646331"/>
          </a:xfrm>
          <a:prstGeom prst="rect">
            <a:avLst/>
          </a:prstGeom>
          <a:noFill/>
        </p:spPr>
        <p:txBody>
          <a:bodyPr wrap="square" rtlCol="0">
            <a:spAutoFit/>
          </a:bodyPr>
          <a:lstStyle/>
          <a:p>
            <a:r>
              <a:rPr lang="en-US" sz="3600" b="1" dirty="0" smtClean="0">
                <a:solidFill>
                  <a:prstClr val="black"/>
                </a:solidFill>
                <a:latin typeface="Century Gothic" panose="020B0502020202020204" pitchFamily="34" charset="0"/>
              </a:rPr>
              <a:t>Naturalism</a:t>
            </a:r>
            <a:endParaRPr lang="en-US" sz="3600" b="1" dirty="0">
              <a:solidFill>
                <a:prstClr val="black"/>
              </a:solidFill>
              <a:latin typeface="Century Gothic" panose="020B0502020202020204" pitchFamily="34" charset="0"/>
            </a:endParaRPr>
          </a:p>
        </p:txBody>
      </p:sp>
      <p:sp>
        <p:nvSpPr>
          <p:cNvPr id="10" name="Rounded Rectangle 9"/>
          <p:cNvSpPr/>
          <p:nvPr/>
        </p:nvSpPr>
        <p:spPr>
          <a:xfrm>
            <a:off x="4945743" y="3733800"/>
            <a:ext cx="1524000" cy="838200"/>
          </a:xfrm>
          <a:prstGeom prst="roundRect">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entury Gothic" panose="020B0502020202020204" pitchFamily="34" charset="0"/>
              </a:rPr>
              <a:t>Flat Gaps</a:t>
            </a:r>
            <a:endParaRPr lang="en-US" dirty="0">
              <a:latin typeface="Century Gothic" panose="020B0502020202020204" pitchFamily="34" charset="0"/>
            </a:endParaRPr>
          </a:p>
        </p:txBody>
      </p:sp>
      <p:sp>
        <p:nvSpPr>
          <p:cNvPr id="11" name="TextBox 10"/>
          <p:cNvSpPr txBox="1"/>
          <p:nvPr/>
        </p:nvSpPr>
        <p:spPr>
          <a:xfrm>
            <a:off x="5326743" y="2446110"/>
            <a:ext cx="762000" cy="1569660"/>
          </a:xfrm>
          <a:prstGeom prst="rect">
            <a:avLst/>
          </a:prstGeom>
          <a:noFill/>
        </p:spPr>
        <p:txBody>
          <a:bodyPr wrap="square" rtlCol="0">
            <a:spAutoFit/>
          </a:bodyPr>
          <a:lstStyle/>
          <a:p>
            <a:r>
              <a:rPr lang="en-US" sz="9600" dirty="0" smtClean="0">
                <a:latin typeface="Century Gothic" panose="020B0502020202020204" pitchFamily="34" charset="0"/>
              </a:rPr>
              <a:t>?</a:t>
            </a:r>
            <a:endParaRPr lang="en-US" sz="96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2705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11277600" cy="5943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6" name="Block Arc 5"/>
          <p:cNvSpPr/>
          <p:nvPr/>
        </p:nvSpPr>
        <p:spPr>
          <a:xfrm>
            <a:off x="3886200" y="2362200"/>
            <a:ext cx="3962400" cy="1524000"/>
          </a:xfrm>
          <a:prstGeom prst="blockArc">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entury Gothic" panose="020B0502020202020204" pitchFamily="34" charset="0"/>
            </a:endParaRPr>
          </a:p>
        </p:txBody>
      </p:sp>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entury Gothic" panose="020B0502020202020204" pitchFamily="34" charset="0"/>
              </a:rPr>
              <a:t>Flat Gaps</a:t>
            </a:r>
          </a:p>
          <a:p>
            <a:pPr algn="ctr"/>
            <a:r>
              <a:rPr lang="en-US" sz="2400" dirty="0" smtClean="0">
                <a:solidFill>
                  <a:prstClr val="black"/>
                </a:solidFill>
                <a:latin typeface="Century Gothic" panose="020B0502020202020204" pitchFamily="34" charset="0"/>
              </a:rPr>
              <a:t>Lack of </a:t>
            </a:r>
            <a:r>
              <a:rPr lang="en-US" sz="2400" dirty="0" err="1" smtClean="0">
                <a:solidFill>
                  <a:prstClr val="black"/>
                </a:solidFill>
                <a:latin typeface="Century Gothic" panose="020B0502020202020204" pitchFamily="34" charset="0"/>
              </a:rPr>
              <a:t>Bioturbation</a:t>
            </a:r>
            <a:endParaRPr lang="en-US" sz="2400" dirty="0">
              <a:solidFill>
                <a:prstClr val="black"/>
              </a:solidFill>
              <a:latin typeface="Century Gothic" panose="020B0502020202020204" pitchFamily="34" charset="0"/>
            </a:endParaRPr>
          </a:p>
        </p:txBody>
      </p:sp>
      <p:sp>
        <p:nvSpPr>
          <p:cNvPr id="5" name="Oval 4"/>
          <p:cNvSpPr/>
          <p:nvPr/>
        </p:nvSpPr>
        <p:spPr>
          <a:xfrm>
            <a:off x="6796314" y="2895600"/>
            <a:ext cx="46336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entury Gothic" panose="020B0502020202020204" pitchFamily="34" charset="0"/>
              </a:rPr>
              <a:t>GC laid down quickly during and immediately after the flood</a:t>
            </a:r>
            <a:endParaRPr lang="en-US" sz="2400" dirty="0">
              <a:solidFill>
                <a:prstClr val="black"/>
              </a:solidFill>
              <a:latin typeface="Century Gothic" panose="020B0502020202020204" pitchFamily="34" charset="0"/>
            </a:endParaRPr>
          </a:p>
        </p:txBody>
      </p:sp>
      <p:sp>
        <p:nvSpPr>
          <p:cNvPr id="7" name="Rectangle 6"/>
          <p:cNvSpPr/>
          <p:nvPr/>
        </p:nvSpPr>
        <p:spPr>
          <a:xfrm>
            <a:off x="4969558" y="1438870"/>
            <a:ext cx="1795684" cy="923330"/>
          </a:xfrm>
          <a:prstGeom prst="rect">
            <a:avLst/>
          </a:prstGeom>
          <a:noFill/>
        </p:spPr>
        <p:txBody>
          <a:bodyPr wrap="none" lIns="91440" tIns="45720" rIns="91440" bIns="45720">
            <a:spAutoFit/>
          </a:bodyPr>
          <a:lstStyle/>
          <a:p>
            <a:pPr algn="ctr"/>
            <a:r>
              <a:rPr lang="en-US" sz="5400" b="1" spc="50" dirty="0" smtClean="0">
                <a:ln w="9525" cmpd="sng">
                  <a:solidFill>
                    <a:srgbClr val="8C73D0"/>
                  </a:solidFill>
                  <a:prstDash val="solid"/>
                </a:ln>
                <a:solidFill>
                  <a:srgbClr val="70AD47">
                    <a:tint val="1000"/>
                  </a:srgbClr>
                </a:solidFill>
                <a:effectLst>
                  <a:glow rad="38100">
                    <a:srgbClr val="8C73D0">
                      <a:alpha val="40000"/>
                    </a:srgbClr>
                  </a:glow>
                </a:effectLst>
                <a:latin typeface="Century Gothic" panose="020B0502020202020204" pitchFamily="34" charset="0"/>
              </a:rPr>
              <a:t>Faith</a:t>
            </a:r>
            <a:endParaRPr lang="en-US" sz="5400" b="1" spc="50" dirty="0">
              <a:ln w="9525" cmpd="sng">
                <a:solidFill>
                  <a:srgbClr val="8C73D0"/>
                </a:solidFill>
                <a:prstDash val="solid"/>
              </a:ln>
              <a:solidFill>
                <a:srgbClr val="70AD47">
                  <a:tint val="1000"/>
                </a:srgbClr>
              </a:solidFill>
              <a:effectLst>
                <a:glow rad="38100">
                  <a:srgbClr val="8C73D0">
                    <a:alpha val="40000"/>
                  </a:srgbClr>
                </a:glow>
              </a:effectLst>
              <a:latin typeface="Century Gothic" panose="020B0502020202020204" pitchFamily="34" charset="0"/>
            </a:endParaRPr>
          </a:p>
        </p:txBody>
      </p:sp>
      <p:sp>
        <p:nvSpPr>
          <p:cNvPr id="8" name="TextBox 7"/>
          <p:cNvSpPr txBox="1"/>
          <p:nvPr/>
        </p:nvSpPr>
        <p:spPr>
          <a:xfrm>
            <a:off x="990600" y="838200"/>
            <a:ext cx="3962400" cy="1200329"/>
          </a:xfrm>
          <a:prstGeom prst="rect">
            <a:avLst/>
          </a:prstGeom>
          <a:noFill/>
        </p:spPr>
        <p:txBody>
          <a:bodyPr wrap="square" rtlCol="0">
            <a:spAutoFit/>
          </a:bodyPr>
          <a:lstStyle/>
          <a:p>
            <a:r>
              <a:rPr lang="en-US" sz="3600" b="1" dirty="0" smtClean="0">
                <a:solidFill>
                  <a:prstClr val="black"/>
                </a:solidFill>
                <a:latin typeface="Century Gothic" panose="020B0502020202020204" pitchFamily="34" charset="0"/>
              </a:rPr>
              <a:t>Biblical Worldview</a:t>
            </a:r>
            <a:endParaRPr lang="en-US" sz="3600" b="1" dirty="0">
              <a:solidFill>
                <a:prstClr val="black"/>
              </a:solidFill>
              <a:latin typeface="Century Gothic" panose="020B0502020202020204" pitchFamily="34" charset="0"/>
            </a:endParaRPr>
          </a:p>
        </p:txBody>
      </p:sp>
      <p:sp>
        <p:nvSpPr>
          <p:cNvPr id="3" name="Rounded Rectangle 2"/>
          <p:cNvSpPr/>
          <p:nvPr/>
        </p:nvSpPr>
        <p:spPr>
          <a:xfrm>
            <a:off x="4876800" y="3733800"/>
            <a:ext cx="1683657" cy="8382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entury Gothic" panose="020B0502020202020204" pitchFamily="34" charset="0"/>
              </a:rPr>
              <a:t>Radiometric Dates</a:t>
            </a:r>
            <a:endParaRPr lang="en-US" dirty="0">
              <a:latin typeface="Century Gothic" panose="020B0502020202020204" pitchFamily="34" charset="0"/>
            </a:endParaRPr>
          </a:p>
        </p:txBody>
      </p:sp>
      <p:sp>
        <p:nvSpPr>
          <p:cNvPr id="9" name="TextBox 8"/>
          <p:cNvSpPr txBox="1"/>
          <p:nvPr/>
        </p:nvSpPr>
        <p:spPr>
          <a:xfrm>
            <a:off x="5326743" y="2446110"/>
            <a:ext cx="762000" cy="1569660"/>
          </a:xfrm>
          <a:prstGeom prst="rect">
            <a:avLst/>
          </a:prstGeom>
          <a:noFill/>
        </p:spPr>
        <p:txBody>
          <a:bodyPr wrap="square" rtlCol="0">
            <a:spAutoFit/>
          </a:bodyPr>
          <a:lstStyle/>
          <a:p>
            <a:r>
              <a:rPr lang="en-US" sz="9600" dirty="0" smtClean="0">
                <a:latin typeface="Century Gothic" panose="020B0502020202020204" pitchFamily="34" charset="0"/>
              </a:rPr>
              <a:t>?</a:t>
            </a:r>
            <a:endParaRPr lang="en-US" sz="96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827535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p:bldP spid="3"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533400"/>
            <a:ext cx="8686800" cy="5791200"/>
          </a:xfrm>
          <a:prstGeom prst="rect">
            <a:avLst/>
          </a:prstGeom>
        </p:spPr>
      </p:pic>
      <p:sp>
        <p:nvSpPr>
          <p:cNvPr id="5" name="TextBox 4"/>
          <p:cNvSpPr txBox="1"/>
          <p:nvPr/>
        </p:nvSpPr>
        <p:spPr>
          <a:xfrm>
            <a:off x="3581400" y="762000"/>
            <a:ext cx="563880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514108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533400"/>
            <a:ext cx="8686800" cy="5791200"/>
          </a:xfrm>
          <a:prstGeom prst="rect">
            <a:avLst/>
          </a:prstGeom>
        </p:spPr>
      </p:pic>
      <p:sp>
        <p:nvSpPr>
          <p:cNvPr id="5" name="TextBox 4"/>
          <p:cNvSpPr txBox="1"/>
          <p:nvPr/>
        </p:nvSpPr>
        <p:spPr>
          <a:xfrm>
            <a:off x="3581400" y="762000"/>
            <a:ext cx="586740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sp>
        <p:nvSpPr>
          <p:cNvPr id="2" name="TextBox 1"/>
          <p:cNvSpPr txBox="1"/>
          <p:nvPr/>
        </p:nvSpPr>
        <p:spPr>
          <a:xfrm>
            <a:off x="3600450" y="2362200"/>
            <a:ext cx="554355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Manuscript evidence</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75685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533400"/>
            <a:ext cx="8686800" cy="5791200"/>
          </a:xfrm>
          <a:prstGeom prst="rect">
            <a:avLst/>
          </a:prstGeom>
        </p:spPr>
      </p:pic>
      <p:sp>
        <p:nvSpPr>
          <p:cNvPr id="5" name="TextBox 4"/>
          <p:cNvSpPr txBox="1"/>
          <p:nvPr/>
        </p:nvSpPr>
        <p:spPr>
          <a:xfrm>
            <a:off x="3581399" y="762000"/>
            <a:ext cx="5553075"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sp>
        <p:nvSpPr>
          <p:cNvPr id="2" name="TextBox 1"/>
          <p:cNvSpPr txBox="1"/>
          <p:nvPr/>
        </p:nvSpPr>
        <p:spPr>
          <a:xfrm>
            <a:off x="3057525" y="2296804"/>
            <a:ext cx="6076950" cy="1446550"/>
          </a:xfrm>
          <a:prstGeom prst="rect">
            <a:avLst/>
          </a:prstGeom>
          <a:noFill/>
        </p:spPr>
        <p:txBody>
          <a:bodyPr wrap="square" rtlCol="0">
            <a:spAutoFit/>
          </a:bodyPr>
          <a:lstStyle/>
          <a:p>
            <a:pPr algn="ctr"/>
            <a:r>
              <a:rPr lang="en-US" sz="4000" dirty="0" smtClean="0">
                <a:solidFill>
                  <a:schemeClr val="bg1"/>
                </a:solidFill>
                <a:latin typeface="Century Gothic" panose="020B0502020202020204" pitchFamily="34" charset="0"/>
              </a:rPr>
              <a:t>Internal consistency</a:t>
            </a:r>
          </a:p>
          <a:p>
            <a:pPr algn="ctr"/>
            <a:r>
              <a:rPr lang="en-US" sz="2400" dirty="0" smtClean="0">
                <a:solidFill>
                  <a:schemeClr val="bg1"/>
                </a:solidFill>
                <a:latin typeface="Century Gothic" panose="020B0502020202020204" pitchFamily="34" charset="0"/>
              </a:rPr>
              <a:t>66 books written by over 40 different writers, over 1,500 years</a:t>
            </a: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65126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533400"/>
            <a:ext cx="8686800" cy="5791200"/>
          </a:xfrm>
          <a:prstGeom prst="rect">
            <a:avLst/>
          </a:prstGeom>
        </p:spPr>
      </p:pic>
      <p:sp>
        <p:nvSpPr>
          <p:cNvPr id="5" name="TextBox 4"/>
          <p:cNvSpPr txBox="1"/>
          <p:nvPr/>
        </p:nvSpPr>
        <p:spPr>
          <a:xfrm>
            <a:off x="3581400" y="762000"/>
            <a:ext cx="586740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sp>
        <p:nvSpPr>
          <p:cNvPr id="2" name="TextBox 1"/>
          <p:cNvSpPr txBox="1"/>
          <p:nvPr/>
        </p:nvSpPr>
        <p:spPr>
          <a:xfrm>
            <a:off x="3600450" y="1905000"/>
            <a:ext cx="4991100" cy="2369880"/>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Evidence from</a:t>
            </a:r>
          </a:p>
          <a:p>
            <a:pPr algn="ctr"/>
            <a:r>
              <a:rPr lang="en-US" sz="2800" dirty="0" smtClean="0">
                <a:solidFill>
                  <a:schemeClr val="bg1"/>
                </a:solidFill>
                <a:latin typeface="Century Gothic" panose="020B0502020202020204" pitchFamily="34" charset="0"/>
              </a:rPr>
              <a:t>Archaeology</a:t>
            </a:r>
          </a:p>
          <a:p>
            <a:pPr algn="ctr"/>
            <a:r>
              <a:rPr lang="en-US" sz="2800" dirty="0" smtClean="0">
                <a:solidFill>
                  <a:schemeClr val="bg1"/>
                </a:solidFill>
                <a:latin typeface="Century Gothic" panose="020B0502020202020204" pitchFamily="34" charset="0"/>
              </a:rPr>
              <a:t>History</a:t>
            </a:r>
          </a:p>
          <a:p>
            <a:pPr algn="ctr"/>
            <a:r>
              <a:rPr lang="en-US" sz="2800" dirty="0" smtClean="0">
                <a:solidFill>
                  <a:schemeClr val="bg1"/>
                </a:solidFill>
                <a:latin typeface="Century Gothic" panose="020B0502020202020204" pitchFamily="34" charset="0"/>
              </a:rPr>
              <a:t>Fulfilled prophecy</a:t>
            </a:r>
          </a:p>
          <a:p>
            <a:pPr algn="ctr"/>
            <a:endParaRPr lang="en-US"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56478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3505200" y="6120825"/>
            <a:ext cx="8458200" cy="584775"/>
          </a:xfrm>
          <a:prstGeom prst="rect">
            <a:avLst/>
          </a:prstGeom>
          <a:noFill/>
        </p:spPr>
        <p:txBody>
          <a:bodyPr wrap="square" rtlCol="0">
            <a:spAutoFit/>
          </a:bodyPr>
          <a:lstStyle/>
          <a:p>
            <a:pPr algn="ctr"/>
            <a:r>
              <a:rPr lang="en-US" sz="3200" dirty="0" smtClean="0">
                <a:solidFill>
                  <a:schemeClr val="bg1"/>
                </a:solidFill>
                <a:latin typeface="Century Gothic" panose="020B0502020202020204" pitchFamily="34" charset="0"/>
              </a:rPr>
              <a:t>Unanswered Questions</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8015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533400"/>
            <a:ext cx="8686800" cy="5791200"/>
          </a:xfrm>
          <a:prstGeom prst="rect">
            <a:avLst/>
          </a:prstGeom>
        </p:spPr>
      </p:pic>
      <p:sp>
        <p:nvSpPr>
          <p:cNvPr id="5" name="TextBox 4"/>
          <p:cNvSpPr txBox="1"/>
          <p:nvPr/>
        </p:nvSpPr>
        <p:spPr>
          <a:xfrm>
            <a:off x="3581400" y="762000"/>
            <a:ext cx="5638800" cy="707886"/>
          </a:xfrm>
          <a:prstGeom prst="rect">
            <a:avLst/>
          </a:prstGeom>
          <a:noFill/>
        </p:spPr>
        <p:txBody>
          <a:bodyPr wrap="square" rtlCol="0">
            <a:spAutoFit/>
          </a:bodyPr>
          <a:lstStyle/>
          <a:p>
            <a:r>
              <a:rPr lang="en-US" sz="4000" dirty="0" smtClean="0">
                <a:solidFill>
                  <a:prstClr val="white"/>
                </a:solidFill>
                <a:latin typeface="Century Gothic" panose="020B0502020202020204" pitchFamily="34" charset="0"/>
              </a:rPr>
              <a:t>Inspired Word of God</a:t>
            </a:r>
            <a:endParaRPr lang="en-US" sz="4000" dirty="0">
              <a:solidFill>
                <a:prstClr val="white"/>
              </a:solidFill>
              <a:latin typeface="Century Gothic" panose="020B0502020202020204" pitchFamily="34" charset="0"/>
            </a:endParaRPr>
          </a:p>
        </p:txBody>
      </p:sp>
      <p:sp>
        <p:nvSpPr>
          <p:cNvPr id="2" name="TextBox 1"/>
          <p:cNvSpPr txBox="1"/>
          <p:nvPr/>
        </p:nvSpPr>
        <p:spPr>
          <a:xfrm>
            <a:off x="3600450" y="2362200"/>
            <a:ext cx="4991100" cy="707886"/>
          </a:xfrm>
          <a:prstGeom prst="rect">
            <a:avLst/>
          </a:prstGeom>
          <a:noFill/>
        </p:spPr>
        <p:txBody>
          <a:bodyPr wrap="square" rtlCol="0">
            <a:spAutoFit/>
          </a:bodyPr>
          <a:lstStyle/>
          <a:p>
            <a:pPr algn="ctr"/>
            <a:r>
              <a:rPr lang="en-US" sz="4000" dirty="0" smtClean="0">
                <a:solidFill>
                  <a:prstClr val="white"/>
                </a:solidFill>
                <a:latin typeface="Century Gothic" panose="020B0502020202020204" pitchFamily="34" charset="0"/>
              </a:rPr>
              <a:t>Changed lives</a:t>
            </a:r>
            <a:endParaRPr lang="en-US" sz="4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99388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57200"/>
            <a:ext cx="8686800" cy="5791200"/>
          </a:xfrm>
          <a:prstGeom prst="rect">
            <a:avLst/>
          </a:prstGeom>
        </p:spPr>
      </p:pic>
      <p:sp>
        <p:nvSpPr>
          <p:cNvPr id="5" name="TextBox 4"/>
          <p:cNvSpPr txBox="1"/>
          <p:nvPr/>
        </p:nvSpPr>
        <p:spPr>
          <a:xfrm>
            <a:off x="3200400" y="762000"/>
            <a:ext cx="579120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sp>
        <p:nvSpPr>
          <p:cNvPr id="6" name="Rounded Rectangle 5"/>
          <p:cNvSpPr/>
          <p:nvPr/>
        </p:nvSpPr>
        <p:spPr>
          <a:xfrm>
            <a:off x="6781800" y="2061120"/>
            <a:ext cx="4800600" cy="1828800"/>
          </a:xfrm>
          <a:prstGeom prst="roundRect">
            <a:avLst/>
          </a:prstGeom>
          <a:solidFill>
            <a:schemeClr val="accent5">
              <a:lumMod val="1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entury Gothic" panose="020B0502020202020204" pitchFamily="34" charset="0"/>
              </a:rPr>
              <a:t>No need to fear that honest investigation will disprove it</a:t>
            </a:r>
            <a:endParaRPr lang="en-US" sz="32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4053392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7200"/>
            <a:ext cx="8686800" cy="5791200"/>
          </a:xfrm>
          <a:prstGeom prst="rect">
            <a:avLst/>
          </a:prstGeom>
        </p:spPr>
      </p:pic>
      <p:sp>
        <p:nvSpPr>
          <p:cNvPr id="5" name="TextBox 4"/>
          <p:cNvSpPr txBox="1"/>
          <p:nvPr/>
        </p:nvSpPr>
        <p:spPr>
          <a:xfrm>
            <a:off x="3352800" y="762000"/>
            <a:ext cx="563880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1676400"/>
            <a:ext cx="3920300" cy="2572473"/>
          </a:xfrm>
          <a:prstGeom prst="rect">
            <a:avLst/>
          </a:prstGeom>
        </p:spPr>
      </p:pic>
      <p:sp>
        <p:nvSpPr>
          <p:cNvPr id="7" name="Rounded Rectangle 6"/>
          <p:cNvSpPr/>
          <p:nvPr/>
        </p:nvSpPr>
        <p:spPr>
          <a:xfrm>
            <a:off x="5943600" y="2438400"/>
            <a:ext cx="2685143" cy="914400"/>
          </a:xfrm>
          <a:prstGeom prst="roundRect">
            <a:avLst/>
          </a:prstGeom>
          <a:solidFill>
            <a:schemeClr val="accent5">
              <a:lumMod val="1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entury Gothic" panose="020B0502020202020204" pitchFamily="34" charset="0"/>
              </a:rPr>
              <a:t>Standard</a:t>
            </a:r>
            <a:endParaRPr lang="en-US" sz="3600" dirty="0">
              <a:latin typeface="Century Gothic" panose="020B0502020202020204" pitchFamily="34" charset="0"/>
            </a:endParaRPr>
          </a:p>
        </p:txBody>
      </p:sp>
    </p:spTree>
    <p:extLst>
      <p:ext uri="{BB962C8B-B14F-4D97-AF65-F5344CB8AC3E}">
        <p14:creationId xmlns:p14="http://schemas.microsoft.com/office/powerpoint/2010/main" val="2994545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7200"/>
            <a:ext cx="8686800" cy="5791200"/>
          </a:xfrm>
          <a:prstGeom prst="rect">
            <a:avLst/>
          </a:prstGeom>
        </p:spPr>
      </p:pic>
      <p:sp>
        <p:nvSpPr>
          <p:cNvPr id="5" name="TextBox 4"/>
          <p:cNvSpPr txBox="1"/>
          <p:nvPr/>
        </p:nvSpPr>
        <p:spPr>
          <a:xfrm>
            <a:off x="3352800" y="762000"/>
            <a:ext cx="5638800"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Inspired Word of God</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1676400"/>
            <a:ext cx="3920300" cy="2572473"/>
          </a:xfrm>
          <a:prstGeom prst="rect">
            <a:avLst/>
          </a:prstGeom>
        </p:spPr>
      </p:pic>
      <p:sp>
        <p:nvSpPr>
          <p:cNvPr id="7" name="Rounded Rectangle 6"/>
          <p:cNvSpPr/>
          <p:nvPr/>
        </p:nvSpPr>
        <p:spPr>
          <a:xfrm>
            <a:off x="4038600" y="2438400"/>
            <a:ext cx="4590143" cy="914400"/>
          </a:xfrm>
          <a:prstGeom prst="roundRect">
            <a:avLst/>
          </a:prstGeom>
          <a:solidFill>
            <a:schemeClr val="accent5">
              <a:lumMod val="1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entury Gothic" panose="020B0502020202020204" pitchFamily="34" charset="0"/>
              </a:rPr>
              <a:t>Biology, geology, etc.</a:t>
            </a:r>
            <a:endParaRPr lang="en-US" sz="3200" dirty="0">
              <a:latin typeface="Century Gothic" panose="020B0502020202020204" pitchFamily="34" charset="0"/>
            </a:endParaRPr>
          </a:p>
        </p:txBody>
      </p:sp>
    </p:spTree>
    <p:extLst>
      <p:ext uri="{BB962C8B-B14F-4D97-AF65-F5344CB8AC3E}">
        <p14:creationId xmlns:p14="http://schemas.microsoft.com/office/powerpoint/2010/main" val="1073795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0287000" cy="6858000"/>
          </a:xfrm>
          <a:prstGeom prst="rect">
            <a:avLst/>
          </a:prstGeom>
        </p:spPr>
      </p:pic>
      <p:sp>
        <p:nvSpPr>
          <p:cNvPr id="6" name="Block Arc 5"/>
          <p:cNvSpPr/>
          <p:nvPr/>
        </p:nvSpPr>
        <p:spPr>
          <a:xfrm>
            <a:off x="3886200" y="1913930"/>
            <a:ext cx="3962400" cy="1524000"/>
          </a:xfrm>
          <a:prstGeom prst="blockArc">
            <a:avLst/>
          </a:prstGeom>
          <a:solidFill>
            <a:schemeClr val="accent5">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entury Gothic" panose="020B0502020202020204" pitchFamily="34" charset="0"/>
            </a:endParaRPr>
          </a:p>
        </p:txBody>
      </p:sp>
      <p:sp>
        <p:nvSpPr>
          <p:cNvPr id="4" name="Rectangle 3"/>
          <p:cNvSpPr/>
          <p:nvPr/>
        </p:nvSpPr>
        <p:spPr>
          <a:xfrm>
            <a:off x="1371600" y="2675930"/>
            <a:ext cx="2895600" cy="1524000"/>
          </a:xfrm>
          <a:prstGeom prst="rect">
            <a:avLst/>
          </a:prstGeom>
          <a:solidFill>
            <a:schemeClr val="accent5">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chemeClr val="bg1"/>
                </a:solidFill>
                <a:latin typeface="Century Gothic" panose="020B0502020202020204" pitchFamily="34" charset="0"/>
              </a:rPr>
              <a:t>Data</a:t>
            </a:r>
            <a:endParaRPr lang="en-US" sz="7200" dirty="0">
              <a:solidFill>
                <a:schemeClr val="bg1"/>
              </a:solidFill>
              <a:latin typeface="Century Gothic" panose="020B0502020202020204" pitchFamily="34" charset="0"/>
            </a:endParaRPr>
          </a:p>
        </p:txBody>
      </p:sp>
      <p:sp>
        <p:nvSpPr>
          <p:cNvPr id="5" name="Oval 4"/>
          <p:cNvSpPr/>
          <p:nvPr/>
        </p:nvSpPr>
        <p:spPr>
          <a:xfrm>
            <a:off x="6796314" y="2447330"/>
            <a:ext cx="4267200" cy="1524000"/>
          </a:xfrm>
          <a:prstGeom prst="ellipse">
            <a:avLst/>
          </a:prstGeom>
          <a:solidFill>
            <a:schemeClr val="accent5">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Century Gothic" panose="020B0502020202020204" pitchFamily="34" charset="0"/>
              </a:rPr>
              <a:t>Interpretation</a:t>
            </a:r>
            <a:endParaRPr lang="en-US" sz="3200" dirty="0">
              <a:solidFill>
                <a:schemeClr val="bg1"/>
              </a:solidFill>
              <a:latin typeface="Century Gothic" panose="020B0502020202020204" pitchFamily="34" charset="0"/>
            </a:endParaRPr>
          </a:p>
        </p:txBody>
      </p:sp>
      <p:sp>
        <p:nvSpPr>
          <p:cNvPr id="7" name="Rectangle 6"/>
          <p:cNvSpPr/>
          <p:nvPr/>
        </p:nvSpPr>
        <p:spPr>
          <a:xfrm>
            <a:off x="4969558" y="990600"/>
            <a:ext cx="1795684" cy="923330"/>
          </a:xfrm>
          <a:prstGeom prst="rect">
            <a:avLst/>
          </a:prstGeom>
          <a:noFill/>
        </p:spPr>
        <p:txBody>
          <a:bodyPr wrap="none" lIns="91440" tIns="45720" rIns="91440" bIns="45720">
            <a:spAutoFit/>
          </a:bodyPr>
          <a:lstStyle/>
          <a:p>
            <a:pPr algn="ctr"/>
            <a:r>
              <a:rPr lang="en-US" sz="5400" b="1" spc="50" dirty="0" smtClean="0">
                <a:ln w="9525" cmpd="sng">
                  <a:solidFill>
                    <a:srgbClr val="8C73D0"/>
                  </a:solidFill>
                  <a:prstDash val="solid"/>
                </a:ln>
                <a:solidFill>
                  <a:srgbClr val="70AD47">
                    <a:tint val="1000"/>
                  </a:srgbClr>
                </a:solidFill>
                <a:effectLst>
                  <a:glow rad="38100">
                    <a:srgbClr val="8C73D0">
                      <a:alpha val="40000"/>
                    </a:srgbClr>
                  </a:glow>
                </a:effectLst>
                <a:latin typeface="Century Gothic" panose="020B0502020202020204" pitchFamily="34" charset="0"/>
              </a:rPr>
              <a:t>Faith</a:t>
            </a:r>
            <a:endParaRPr lang="en-US" sz="5400" b="1" spc="50" dirty="0">
              <a:ln w="9525" cmpd="sng">
                <a:solidFill>
                  <a:srgbClr val="8C73D0"/>
                </a:solidFill>
                <a:prstDash val="solid"/>
              </a:ln>
              <a:solidFill>
                <a:srgbClr val="70AD47">
                  <a:tint val="1000"/>
                </a:srgbClr>
              </a:solidFill>
              <a:effectLst>
                <a:glow rad="38100">
                  <a:srgbClr val="8C73D0">
                    <a:alpha val="40000"/>
                  </a:srgbClr>
                </a:glow>
              </a:effectLst>
              <a:latin typeface="Century Gothic" panose="020B0502020202020204" pitchFamily="34" charset="0"/>
            </a:endParaRPr>
          </a:p>
        </p:txBody>
      </p:sp>
      <p:sp>
        <p:nvSpPr>
          <p:cNvPr id="8" name="TextBox 7"/>
          <p:cNvSpPr txBox="1"/>
          <p:nvPr/>
        </p:nvSpPr>
        <p:spPr>
          <a:xfrm>
            <a:off x="5310414" y="2447330"/>
            <a:ext cx="762000" cy="1569660"/>
          </a:xfrm>
          <a:prstGeom prst="rect">
            <a:avLst/>
          </a:prstGeom>
          <a:noFill/>
        </p:spPr>
        <p:txBody>
          <a:bodyPr wrap="square" rtlCol="0">
            <a:spAutoFit/>
          </a:bodyPr>
          <a:lstStyle/>
          <a:p>
            <a:r>
              <a:rPr lang="en-US" sz="9600" dirty="0" smtClean="0">
                <a:solidFill>
                  <a:schemeClr val="tx2">
                    <a:lumMod val="20000"/>
                    <a:lumOff val="80000"/>
                  </a:schemeClr>
                </a:solidFill>
                <a:latin typeface="Century Gothic" panose="020B0502020202020204" pitchFamily="34" charset="0"/>
              </a:rPr>
              <a:t>?</a:t>
            </a:r>
            <a:endParaRPr lang="en-US" sz="9600" dirty="0">
              <a:solidFill>
                <a:schemeClr val="tx2">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684435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1934352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fontScale="92500" lnSpcReduction="20000"/>
          </a:bodyPr>
          <a:lstStyle/>
          <a:p>
            <a:pPr algn="l"/>
            <a:r>
              <a:rPr lang="en-US" dirty="0"/>
              <a:t>Images may appear on more than one slide. Citation is given on the first slide where each image appears.</a:t>
            </a:r>
          </a:p>
          <a:p>
            <a:pPr algn="l"/>
            <a:r>
              <a:rPr lang="en-US" dirty="0" smtClean="0"/>
              <a:t>[2] </a:t>
            </a:r>
            <a:r>
              <a:rPr lang="en-US" dirty="0"/>
              <a:t>Slide design, Susan </a:t>
            </a:r>
            <a:r>
              <a:rPr lang="en-US" dirty="0" smtClean="0"/>
              <a:t>Landon</a:t>
            </a:r>
          </a:p>
          <a:p>
            <a:pPr algn="l"/>
            <a:r>
              <a:rPr lang="en-US" dirty="0" smtClean="0"/>
              <a:t>[5] </a:t>
            </a:r>
            <a:r>
              <a:rPr lang="en-US" dirty="0"/>
              <a:t>E</a:t>
            </a:r>
            <a:r>
              <a:rPr lang="en-US" dirty="0" smtClean="0"/>
              <a:t>yewear 22951606</a:t>
            </a:r>
            <a:r>
              <a:rPr lang="en-US" dirty="0"/>
              <a:t>, </a:t>
            </a:r>
            <a:r>
              <a:rPr lang="en-US" dirty="0" err="1" smtClean="0"/>
              <a:t>PashaIgnatov</a:t>
            </a:r>
            <a:r>
              <a:rPr lang="en-US" dirty="0" smtClean="0"/>
              <a:t>, </a:t>
            </a:r>
            <a:r>
              <a:rPr lang="en-US" dirty="0"/>
              <a:t>Getty Images (US), Inc. Subscription</a:t>
            </a:r>
          </a:p>
          <a:p>
            <a:pPr algn="l"/>
            <a:r>
              <a:rPr lang="en-US" dirty="0" smtClean="0"/>
              <a:t>[11a] </a:t>
            </a:r>
            <a:r>
              <a:rPr lang="en-US" dirty="0" err="1" smtClean="0"/>
              <a:t>Moenkope</a:t>
            </a:r>
            <a:r>
              <a:rPr lang="en-US" dirty="0" smtClean="0"/>
              <a:t>/Shinarump contact, Leonard </a:t>
            </a:r>
            <a:r>
              <a:rPr lang="en-US" dirty="0"/>
              <a:t>Brand, used with </a:t>
            </a:r>
            <a:r>
              <a:rPr lang="en-US" dirty="0" smtClean="0"/>
              <a:t>permission</a:t>
            </a:r>
          </a:p>
          <a:p>
            <a:pPr algn="l"/>
            <a:r>
              <a:rPr lang="en-US" dirty="0" smtClean="0"/>
              <a:t>[11b</a:t>
            </a:r>
            <a:r>
              <a:rPr lang="en-US" dirty="0"/>
              <a:t>] </a:t>
            </a:r>
            <a:r>
              <a:rPr lang="en-US" dirty="0" smtClean="0"/>
              <a:t>Archaeopteryx 178406740</a:t>
            </a:r>
            <a:r>
              <a:rPr lang="en-US" dirty="0"/>
              <a:t>, </a:t>
            </a:r>
            <a:r>
              <a:rPr lang="en-US" dirty="0" err="1" smtClean="0"/>
              <a:t>demarfa</a:t>
            </a:r>
            <a:r>
              <a:rPr lang="en-US" dirty="0" smtClean="0"/>
              <a:t>, </a:t>
            </a:r>
            <a:r>
              <a:rPr lang="en-US" dirty="0"/>
              <a:t>Thinkstock, Thinkstock Image Subscription </a:t>
            </a:r>
            <a:r>
              <a:rPr lang="en-US" dirty="0" smtClean="0"/>
              <a:t>Agreement</a:t>
            </a:r>
          </a:p>
          <a:p>
            <a:pPr algn="l"/>
            <a:r>
              <a:rPr lang="en-US" dirty="0" smtClean="0"/>
              <a:t>[11c</a:t>
            </a:r>
            <a:r>
              <a:rPr lang="en-US" dirty="0"/>
              <a:t>] Saber-toothed cat skull 825334, </a:t>
            </a:r>
            <a:r>
              <a:rPr lang="en-US" dirty="0" err="1"/>
              <a:t>pixeldigits</a:t>
            </a:r>
            <a:r>
              <a:rPr lang="en-US" dirty="0" smtClean="0"/>
              <a:t>, </a:t>
            </a:r>
            <a:r>
              <a:rPr lang="en-US" dirty="0"/>
              <a:t>Getty Images (US), Inc. </a:t>
            </a:r>
            <a:r>
              <a:rPr lang="en-US" dirty="0" smtClean="0"/>
              <a:t>Subscription</a:t>
            </a:r>
          </a:p>
          <a:p>
            <a:pPr algn="l"/>
            <a:r>
              <a:rPr lang="en-US" dirty="0" smtClean="0"/>
              <a:t>[11d]</a:t>
            </a:r>
            <a:r>
              <a:rPr lang="fi-FI" dirty="0"/>
              <a:t> Tyrannosaurus Rex skeleton 23393902, LeventKonuk</a:t>
            </a:r>
            <a:r>
              <a:rPr lang="fi-FI" dirty="0" smtClean="0"/>
              <a:t>,</a:t>
            </a:r>
            <a:r>
              <a:rPr lang="en-US" dirty="0"/>
              <a:t> Getty Images (US), Inc. </a:t>
            </a:r>
            <a:r>
              <a:rPr lang="en-US" dirty="0" smtClean="0"/>
              <a:t>Subscription</a:t>
            </a:r>
          </a:p>
          <a:p>
            <a:pPr algn="l"/>
            <a:r>
              <a:rPr lang="en-US" dirty="0"/>
              <a:t>[</a:t>
            </a:r>
            <a:r>
              <a:rPr lang="en-US" dirty="0" smtClean="0"/>
              <a:t>11e] </a:t>
            </a:r>
            <a:r>
              <a:rPr lang="en-US" dirty="0" err="1"/>
              <a:t>Dactylioceras</a:t>
            </a:r>
            <a:r>
              <a:rPr lang="en-US" dirty="0"/>
              <a:t> </a:t>
            </a:r>
            <a:r>
              <a:rPr lang="en-US" dirty="0" smtClean="0"/>
              <a:t>ammonite </a:t>
            </a:r>
            <a:r>
              <a:rPr lang="en-US" dirty="0"/>
              <a:t>553823, </a:t>
            </a:r>
            <a:r>
              <a:rPr lang="en-US" dirty="0" err="1"/>
              <a:t>Gloda</a:t>
            </a:r>
            <a:r>
              <a:rPr lang="en-US" dirty="0"/>
              <a:t>, Getty Images (US), Inc. Subscription</a:t>
            </a:r>
          </a:p>
          <a:p>
            <a:pPr algn="l"/>
            <a:r>
              <a:rPr lang="en-US" dirty="0" smtClean="0"/>
              <a:t>[11f] </a:t>
            </a:r>
            <a:r>
              <a:rPr lang="en-US" dirty="0"/>
              <a:t>Trilobite 35519138, </a:t>
            </a:r>
            <a:r>
              <a:rPr lang="en-US" dirty="0" err="1"/>
              <a:t>demarfa</a:t>
            </a:r>
            <a:r>
              <a:rPr lang="en-US" dirty="0" smtClean="0"/>
              <a:t>,</a:t>
            </a:r>
            <a:r>
              <a:rPr lang="en-US" dirty="0"/>
              <a:t> Getty Images (US), Inc. </a:t>
            </a:r>
            <a:r>
              <a:rPr lang="en-US" dirty="0" smtClean="0"/>
              <a:t>Subscription</a:t>
            </a:r>
          </a:p>
          <a:p>
            <a:pPr algn="l"/>
            <a:r>
              <a:rPr lang="en-US" dirty="0" smtClean="0"/>
              <a:t>[11g] </a:t>
            </a:r>
            <a:r>
              <a:rPr lang="en-US" dirty="0"/>
              <a:t>Ichthyosaur 5364039, Tyrannosaur</a:t>
            </a:r>
            <a:r>
              <a:rPr lang="en-US" dirty="0" smtClean="0"/>
              <a:t>,</a:t>
            </a:r>
            <a:r>
              <a:rPr lang="en-US" dirty="0"/>
              <a:t> Getty Images (US), Inc. Subscription</a:t>
            </a:r>
          </a:p>
          <a:p>
            <a:pPr algn="l"/>
            <a:r>
              <a:rPr lang="en-US" dirty="0" smtClean="0"/>
              <a:t>[12a] Lava between two rock layers, Thomas Bartlett</a:t>
            </a:r>
          </a:p>
          <a:p>
            <a:pPr algn="l"/>
            <a:r>
              <a:rPr lang="en-US" dirty="0" smtClean="0"/>
              <a:t>[12b</a:t>
            </a:r>
            <a:r>
              <a:rPr lang="en-US" dirty="0"/>
              <a:t>] Erupt 175129634, </a:t>
            </a:r>
            <a:r>
              <a:rPr lang="en-US" dirty="0" err="1" smtClean="0"/>
              <a:t>Colematt</a:t>
            </a:r>
            <a:r>
              <a:rPr lang="en-US" dirty="0" smtClean="0"/>
              <a:t>, </a:t>
            </a:r>
            <a:r>
              <a:rPr lang="en-US" dirty="0"/>
              <a:t>Thinkstock, Thinkstock Image Subscription </a:t>
            </a:r>
            <a:r>
              <a:rPr lang="en-US" dirty="0" smtClean="0"/>
              <a:t>Agreement</a:t>
            </a:r>
          </a:p>
          <a:p>
            <a:pPr algn="l"/>
            <a:r>
              <a:rPr lang="en-US" dirty="0" smtClean="0"/>
              <a:t>[12c] Magma illustration, Thomas Bartlett</a:t>
            </a:r>
          </a:p>
          <a:p>
            <a:pPr algn="l"/>
            <a:r>
              <a:rPr lang="en-US" dirty="0"/>
              <a:t>[13b] Screen shots from </a:t>
            </a:r>
            <a:r>
              <a:rPr lang="en-US" i="1" dirty="0"/>
              <a:t>Evidences </a:t>
            </a:r>
            <a:r>
              <a:rPr lang="en-US" dirty="0"/>
              <a:t>DVD, Geoscience Research Institute, 1990, used with permission</a:t>
            </a:r>
          </a:p>
          <a:p>
            <a:pPr algn="l"/>
            <a:r>
              <a:rPr lang="en-US" dirty="0"/>
              <a:t>[16] Vintage old book 95272278, Sharon Bronte, Thinkstock, Thinkstock Image Subscription Agreement</a:t>
            </a:r>
          </a:p>
          <a:p>
            <a:pPr algn="l"/>
            <a:r>
              <a:rPr lang="en-US" dirty="0"/>
              <a:t>[22] Scales 39240126, jerry2313, Getty Images (US), Inc. Subscription</a:t>
            </a:r>
          </a:p>
          <a:p>
            <a:pPr algn="l"/>
            <a:endParaRPr lang="en-US" dirty="0"/>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2728912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3778146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248830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1827404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831600424"/>
              </p:ext>
            </p:extLst>
          </p:nvPr>
        </p:nvGraphicFramePr>
        <p:xfrm>
          <a:off x="2057400" y="11430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a:xfrm>
            <a:off x="1143000" y="304800"/>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bg1"/>
                </a:solidFill>
                <a:effectLst/>
                <a:uLnTx/>
                <a:uFillTx/>
                <a:latin typeface="Century Gothic" panose="020B0502020202020204"/>
                <a:ea typeface="+mj-ea"/>
                <a:cs typeface="+mj-cs"/>
              </a:rPr>
              <a:t>Three-Step Conflict Resolution</a:t>
            </a:r>
            <a:endParaRPr kumimoji="0" lang="en-US" sz="4800" b="0" i="0" u="none" strike="noStrike" kern="1200" cap="none" spc="0" normalizeH="0" baseline="0" noProof="0" dirty="0">
              <a:ln>
                <a:noFill/>
              </a:ln>
              <a:solidFill>
                <a:schemeClr val="bg1"/>
              </a:solidFill>
              <a:effectLst/>
              <a:uLnTx/>
              <a:uFillTx/>
              <a:latin typeface="Century Gothic" panose="020B0502020202020204"/>
              <a:ea typeface="+mj-ea"/>
              <a:cs typeface="+mj-cs"/>
            </a:endParaRPr>
          </a:p>
        </p:txBody>
      </p:sp>
      <p:sp>
        <p:nvSpPr>
          <p:cNvPr id="2" name="TextBox 1"/>
          <p:cNvSpPr txBox="1"/>
          <p:nvPr/>
        </p:nvSpPr>
        <p:spPr>
          <a:xfrm>
            <a:off x="457200" y="5638800"/>
            <a:ext cx="6324600" cy="830997"/>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Leonard Brand and Richard Davidson</a:t>
            </a:r>
          </a:p>
          <a:p>
            <a:r>
              <a:rPr lang="en-US" sz="2400" i="1" dirty="0" smtClean="0">
                <a:solidFill>
                  <a:schemeClr val="bg1"/>
                </a:solidFill>
                <a:latin typeface="Century Gothic" panose="020B0502020202020204" pitchFamily="34" charset="0"/>
              </a:rPr>
              <a:t>Choose You This Day</a:t>
            </a:r>
            <a:endParaRPr lang="en-US" sz="2400" i="1" dirty="0">
              <a:solidFill>
                <a:schemeClr val="bg1"/>
              </a:solidFill>
              <a:latin typeface="Century Gothic" panose="020B0502020202020204" pitchFamily="34" charset="0"/>
            </a:endParaRPr>
          </a:p>
        </p:txBody>
      </p:sp>
      <p:sp>
        <p:nvSpPr>
          <p:cNvPr id="3" name="Rectangle 2"/>
          <p:cNvSpPr/>
          <p:nvPr/>
        </p:nvSpPr>
        <p:spPr>
          <a:xfrm>
            <a:off x="8200534" y="5410200"/>
            <a:ext cx="374653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cap="none" spc="0" dirty="0" smtClean="0">
                <a:ln/>
                <a:solidFill>
                  <a:schemeClr val="bg1"/>
                </a:solidFill>
                <a:effectLst/>
                <a:latin typeface="Century Gothic" panose="020B0502020202020204" pitchFamily="34" charset="0"/>
              </a:rPr>
              <a:t>Takes time</a:t>
            </a:r>
            <a:endParaRPr lang="en-US" sz="5400" cap="none" spc="0" dirty="0">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2005381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173820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1034640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2463419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8894" y="2590800"/>
            <a:ext cx="9512540" cy="1107996"/>
          </a:xfrm>
          <a:prstGeom prst="rect">
            <a:avLst/>
          </a:prstGeom>
          <a:noFill/>
        </p:spPr>
        <p:txBody>
          <a:bodyPr wrap="none" lIns="91440" tIns="45720" rIns="91440" bIns="45720">
            <a:spAutoFit/>
          </a:bodyPr>
          <a:lstStyle/>
          <a:p>
            <a:pPr algn="ctr"/>
            <a:r>
              <a:rPr lang="en-US" sz="66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Unanswered Questions</a:t>
            </a:r>
            <a:endParaRPr lang="en-US" sz="6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650871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2527653" y="1600200"/>
            <a:ext cx="7136693" cy="4525963"/>
          </a:xfrm>
          <a:prstGeom prst="rect">
            <a:avLst/>
          </a:prstGeom>
        </p:spPr>
      </p:pic>
    </p:spTree>
    <p:extLst>
      <p:ext uri="{BB962C8B-B14F-4D97-AF65-F5344CB8AC3E}">
        <p14:creationId xmlns:p14="http://schemas.microsoft.com/office/powerpoint/2010/main" val="620430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Century Gothic" panose="020B0502020202020204" pitchFamily="34" charset="0"/>
              </a:rPr>
              <a:t>Data</a:t>
            </a:r>
            <a:endParaRPr lang="en-US" sz="7200" dirty="0">
              <a:solidFill>
                <a:schemeClr val="tx1"/>
              </a:solidFill>
              <a:latin typeface="Century Gothic" panose="020B0502020202020204" pitchFamily="34" charset="0"/>
            </a:endParaRPr>
          </a:p>
        </p:txBody>
      </p:sp>
      <p:sp>
        <p:nvSpPr>
          <p:cNvPr id="5" name="Oval 4"/>
          <p:cNvSpPr/>
          <p:nvPr/>
        </p:nvSpPr>
        <p:spPr>
          <a:xfrm>
            <a:off x="6796314" y="2971800"/>
            <a:ext cx="46336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Interpretation</a:t>
            </a:r>
            <a:endParaRPr lang="en-US" sz="3600" dirty="0">
              <a:solidFill>
                <a:schemeClr val="tx1"/>
              </a:solidFill>
              <a:latin typeface="Century Gothic" panose="020B0502020202020204" pitchFamily="34" charset="0"/>
            </a:endParaRPr>
          </a:p>
        </p:txBody>
      </p:sp>
      <p:sp>
        <p:nvSpPr>
          <p:cNvPr id="8" name="TextBox 7"/>
          <p:cNvSpPr txBox="1"/>
          <p:nvPr/>
        </p:nvSpPr>
        <p:spPr>
          <a:xfrm>
            <a:off x="5161643" y="3060397"/>
            <a:ext cx="762000" cy="1569660"/>
          </a:xfrm>
          <a:prstGeom prst="rect">
            <a:avLst/>
          </a:prstGeom>
          <a:noFill/>
        </p:spPr>
        <p:txBody>
          <a:bodyPr wrap="square" rtlCol="0">
            <a:spAutoFit/>
          </a:bodyPr>
          <a:lstStyle/>
          <a:p>
            <a:r>
              <a:rPr lang="en-US" sz="9600" dirty="0" smtClean="0">
                <a:solidFill>
                  <a:schemeClr val="bg1"/>
                </a:solidFill>
                <a:latin typeface="Century Gothic" panose="020B0502020202020204" pitchFamily="34" charset="0"/>
              </a:rPr>
              <a:t>?</a:t>
            </a:r>
            <a:endParaRPr lang="en-US" sz="96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498159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ck Arc 5"/>
          <p:cNvSpPr/>
          <p:nvPr/>
        </p:nvSpPr>
        <p:spPr>
          <a:xfrm>
            <a:off x="3886200" y="2362200"/>
            <a:ext cx="3962400" cy="1524000"/>
          </a:xfrm>
          <a:prstGeom prst="blockArc">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Century Gothic" panose="020B0502020202020204" pitchFamily="34" charset="0"/>
              </a:rPr>
              <a:t>Data</a:t>
            </a:r>
            <a:endParaRPr lang="en-US" sz="7200" dirty="0">
              <a:solidFill>
                <a:schemeClr val="tx1"/>
              </a:solidFill>
              <a:latin typeface="Century Gothic" panose="020B0502020202020204" pitchFamily="34" charset="0"/>
            </a:endParaRPr>
          </a:p>
        </p:txBody>
      </p:sp>
      <p:sp>
        <p:nvSpPr>
          <p:cNvPr id="7" name="Rectangle 6"/>
          <p:cNvSpPr/>
          <p:nvPr/>
        </p:nvSpPr>
        <p:spPr>
          <a:xfrm>
            <a:off x="4969558" y="1438870"/>
            <a:ext cx="1795684"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rPr>
              <a:t>Faith</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endParaRPr>
          </a:p>
        </p:txBody>
      </p:sp>
      <p:sp>
        <p:nvSpPr>
          <p:cNvPr id="8" name="Oval 7"/>
          <p:cNvSpPr/>
          <p:nvPr/>
        </p:nvSpPr>
        <p:spPr>
          <a:xfrm>
            <a:off x="6796314" y="2971800"/>
            <a:ext cx="46336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Interpretation</a:t>
            </a:r>
            <a:endParaRPr lang="en-US" sz="3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982757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457200"/>
            <a:ext cx="11277600" cy="5943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Block Arc 5"/>
          <p:cNvSpPr/>
          <p:nvPr/>
        </p:nvSpPr>
        <p:spPr>
          <a:xfrm>
            <a:off x="3886200" y="2362200"/>
            <a:ext cx="3962400" cy="1524000"/>
          </a:xfrm>
          <a:prstGeom prst="blockArc">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Century Gothic" panose="020B0502020202020204" pitchFamily="34" charset="0"/>
              </a:rPr>
              <a:t>Data</a:t>
            </a:r>
            <a:endParaRPr lang="en-US" sz="7200" dirty="0">
              <a:solidFill>
                <a:schemeClr val="tx1"/>
              </a:solidFill>
              <a:latin typeface="Century Gothic" panose="020B0502020202020204" pitchFamily="34" charset="0"/>
            </a:endParaRPr>
          </a:p>
        </p:txBody>
      </p:sp>
      <p:sp>
        <p:nvSpPr>
          <p:cNvPr id="7" name="Rectangle 6"/>
          <p:cNvSpPr/>
          <p:nvPr/>
        </p:nvSpPr>
        <p:spPr>
          <a:xfrm>
            <a:off x="2412770" y="1438870"/>
            <a:ext cx="6909264"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effectLst>
                  <a:glow rad="38100">
                    <a:schemeClr val="accent1">
                      <a:alpha val="40000"/>
                    </a:schemeClr>
                  </a:glow>
                </a:effectLst>
                <a:latin typeface="Century Gothic" panose="020B0502020202020204" pitchFamily="34" charset="0"/>
              </a:rPr>
              <a:t>Faith in a worldview</a:t>
            </a:r>
            <a:endParaRPr lang="en-US" sz="5400" b="1" cap="none" spc="50" dirty="0">
              <a:ln w="9525" cmpd="sng">
                <a:solidFill>
                  <a:schemeClr val="accent1"/>
                </a:solidFill>
                <a:prstDash val="solid"/>
              </a:ln>
              <a:effectLst>
                <a:glow rad="38100">
                  <a:schemeClr val="accent1">
                    <a:alpha val="40000"/>
                  </a:schemeClr>
                </a:glow>
              </a:effectLst>
              <a:latin typeface="Century Gothic" panose="020B0502020202020204" pitchFamily="34" charset="0"/>
            </a:endParaRPr>
          </a:p>
        </p:txBody>
      </p:sp>
      <p:sp>
        <p:nvSpPr>
          <p:cNvPr id="9" name="TextBox 8"/>
          <p:cNvSpPr txBox="1"/>
          <p:nvPr/>
        </p:nvSpPr>
        <p:spPr>
          <a:xfrm>
            <a:off x="990600" y="838200"/>
            <a:ext cx="3962400" cy="646331"/>
          </a:xfrm>
          <a:prstGeom prst="rect">
            <a:avLst/>
          </a:prstGeom>
          <a:noFill/>
        </p:spPr>
        <p:txBody>
          <a:bodyPr wrap="square" rtlCol="0">
            <a:spAutoFit/>
          </a:bodyPr>
          <a:lstStyle/>
          <a:p>
            <a:r>
              <a:rPr lang="en-US" sz="3600" b="1" dirty="0" smtClean="0">
                <a:latin typeface="Century Gothic" panose="020B0502020202020204" pitchFamily="34" charset="0"/>
              </a:rPr>
              <a:t>Worldview</a:t>
            </a:r>
            <a:endParaRPr lang="en-US" sz="3600" b="1" dirty="0">
              <a:latin typeface="Century Gothic" panose="020B0502020202020204" pitchFamily="34" charset="0"/>
            </a:endParaRPr>
          </a:p>
        </p:txBody>
      </p:sp>
      <p:sp>
        <p:nvSpPr>
          <p:cNvPr id="10" name="Oval 9"/>
          <p:cNvSpPr/>
          <p:nvPr/>
        </p:nvSpPr>
        <p:spPr>
          <a:xfrm>
            <a:off x="6796314" y="2971800"/>
            <a:ext cx="46336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Interpretation</a:t>
            </a:r>
            <a:endParaRPr lang="en-US" sz="3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99183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11277600" cy="5943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Block Arc 5"/>
          <p:cNvSpPr/>
          <p:nvPr/>
        </p:nvSpPr>
        <p:spPr>
          <a:xfrm>
            <a:off x="3886200" y="2362200"/>
            <a:ext cx="3962400" cy="1524000"/>
          </a:xfrm>
          <a:prstGeom prst="blockArc">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4" name="Rectangle 3"/>
          <p:cNvSpPr/>
          <p:nvPr/>
        </p:nvSpPr>
        <p:spPr>
          <a:xfrm>
            <a:off x="1371600" y="3124200"/>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Century Gothic" panose="020B0502020202020204" pitchFamily="34" charset="0"/>
              </a:rPr>
              <a:t>Data</a:t>
            </a:r>
            <a:endParaRPr lang="en-US" sz="7200" dirty="0">
              <a:solidFill>
                <a:schemeClr val="tx1"/>
              </a:solidFill>
              <a:latin typeface="Century Gothic" panose="020B0502020202020204" pitchFamily="34" charset="0"/>
            </a:endParaRPr>
          </a:p>
        </p:txBody>
      </p:sp>
      <p:sp>
        <p:nvSpPr>
          <p:cNvPr id="7" name="Rectangle 6"/>
          <p:cNvSpPr/>
          <p:nvPr/>
        </p:nvSpPr>
        <p:spPr>
          <a:xfrm>
            <a:off x="4969558" y="1438870"/>
            <a:ext cx="1795684"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rPr>
              <a:t>Faith</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endParaRPr>
          </a:p>
        </p:txBody>
      </p:sp>
      <p:sp>
        <p:nvSpPr>
          <p:cNvPr id="8" name="TextBox 7"/>
          <p:cNvSpPr txBox="1"/>
          <p:nvPr/>
        </p:nvSpPr>
        <p:spPr>
          <a:xfrm>
            <a:off x="990600" y="838200"/>
            <a:ext cx="3962400" cy="1200329"/>
          </a:xfrm>
          <a:prstGeom prst="rect">
            <a:avLst/>
          </a:prstGeom>
          <a:noFill/>
        </p:spPr>
        <p:txBody>
          <a:bodyPr wrap="square" rtlCol="0">
            <a:spAutoFit/>
          </a:bodyPr>
          <a:lstStyle/>
          <a:p>
            <a:r>
              <a:rPr lang="en-US" sz="3600" b="1" dirty="0" smtClean="0">
                <a:latin typeface="Century Gothic" panose="020B0502020202020204" pitchFamily="34" charset="0"/>
              </a:rPr>
              <a:t>Biblical Worldview</a:t>
            </a:r>
            <a:endParaRPr lang="en-US" sz="3600" b="1" dirty="0">
              <a:latin typeface="Century Gothic" panose="020B0502020202020204" pitchFamily="34" charset="0"/>
            </a:endParaRPr>
          </a:p>
        </p:txBody>
      </p:sp>
      <p:sp>
        <p:nvSpPr>
          <p:cNvPr id="9" name="Oval 8"/>
          <p:cNvSpPr/>
          <p:nvPr/>
        </p:nvSpPr>
        <p:spPr>
          <a:xfrm>
            <a:off x="6796314" y="2971800"/>
            <a:ext cx="4633686"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entury Gothic" panose="020B0502020202020204" pitchFamily="34" charset="0"/>
              </a:rPr>
              <a:t>Creation/Flood</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34702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9.8|9.5|3.3"/>
</p:tagLst>
</file>

<file path=ppt/tags/tag4.xml><?xml version="1.0" encoding="utf-8"?>
<p:tagLst xmlns:a="http://schemas.openxmlformats.org/drawingml/2006/main" xmlns:r="http://schemas.openxmlformats.org/officeDocument/2006/relationships" xmlns:p="http://schemas.openxmlformats.org/presentationml/2006/main">
  <p:tag name="TIMING" val="|11|8.4|3.3"/>
</p:tagLst>
</file>

<file path=ppt/tags/tag5.xml><?xml version="1.0" encoding="utf-8"?>
<p:tagLst xmlns:a="http://schemas.openxmlformats.org/drawingml/2006/main" xmlns:r="http://schemas.openxmlformats.org/officeDocument/2006/relationships" xmlns:p="http://schemas.openxmlformats.org/presentationml/2006/main">
  <p:tag name="TIMING" val="|4.4"/>
</p:tagLst>
</file>

<file path=ppt/tags/tag6.xml><?xml version="1.0" encoding="utf-8"?>
<p:tagLst xmlns:a="http://schemas.openxmlformats.org/drawingml/2006/main" xmlns:r="http://schemas.openxmlformats.org/officeDocument/2006/relationships" xmlns:p="http://schemas.openxmlformats.org/presentationml/2006/main">
  <p:tag name="TIMING" val="|3.9"/>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13814</TotalTime>
  <Words>1330</Words>
  <Application>Microsoft Office PowerPoint</Application>
  <PresentationFormat>Widescreen</PresentationFormat>
  <Paragraphs>160</Paragraphs>
  <Slides>32</Slides>
  <Notes>29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Bookman Old Style</vt:lpstr>
      <vt:lpstr>Century Gothic</vt:lpstr>
      <vt:lpstr>Garamond</vt:lpstr>
      <vt:lpstr>Tahoma</vt:lpstr>
      <vt:lpstr>Tunga</vt:lpstr>
      <vt:lpstr>Office Theme</vt:lpstr>
      <vt:lpstr>1_Office Theme</vt:lpstr>
      <vt:lpstr>BlackTie</vt:lpstr>
      <vt:lpstr>1_BlackTie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Conflicting Evidence</vt:lpstr>
      <vt:lpstr>Conflicting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94</cp:revision>
  <dcterms:created xsi:type="dcterms:W3CDTF">2013-11-21T19:23:23Z</dcterms:created>
  <dcterms:modified xsi:type="dcterms:W3CDTF">2017-01-29T23:05:05Z</dcterms:modified>
</cp:coreProperties>
</file>