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4"/>
  </p:notesMasterIdLst>
  <p:sldIdLst>
    <p:sldId id="361" r:id="rId5"/>
    <p:sldId id="334" r:id="rId6"/>
    <p:sldId id="373" r:id="rId7"/>
    <p:sldId id="336" r:id="rId8"/>
    <p:sldId id="337" r:id="rId9"/>
    <p:sldId id="338" r:id="rId10"/>
    <p:sldId id="339" r:id="rId11"/>
    <p:sldId id="340" r:id="rId12"/>
    <p:sldId id="341" r:id="rId13"/>
    <p:sldId id="37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60" r:id="rId22"/>
    <p:sldId id="351" r:id="rId23"/>
    <p:sldId id="359" r:id="rId24"/>
    <p:sldId id="362" r:id="rId25"/>
    <p:sldId id="374" r:id="rId26"/>
    <p:sldId id="375" r:id="rId27"/>
    <p:sldId id="365" r:id="rId28"/>
    <p:sldId id="367" r:id="rId29"/>
    <p:sldId id="368" r:id="rId30"/>
    <p:sldId id="369" r:id="rId31"/>
    <p:sldId id="370" r:id="rId32"/>
    <p:sldId id="3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86B9C14-D28F-4D78-9E7F-99F273EE47CA}">
          <p14:sldIdLst>
            <p14:sldId id="361"/>
            <p14:sldId id="334"/>
            <p14:sldId id="373"/>
            <p14:sldId id="336"/>
            <p14:sldId id="337"/>
            <p14:sldId id="338"/>
            <p14:sldId id="339"/>
            <p14:sldId id="340"/>
            <p14:sldId id="341"/>
            <p14:sldId id="372"/>
            <p14:sldId id="343"/>
            <p14:sldId id="344"/>
            <p14:sldId id="345"/>
            <p14:sldId id="346"/>
            <p14:sldId id="347"/>
            <p14:sldId id="348"/>
            <p14:sldId id="349"/>
            <p14:sldId id="360"/>
            <p14:sldId id="351"/>
            <p14:sldId id="359"/>
            <p14:sldId id="362"/>
            <p14:sldId id="374"/>
            <p14:sldId id="375"/>
            <p14:sldId id="365"/>
            <p14:sldId id="367"/>
            <p14:sldId id="368"/>
            <p14:sldId id="369"/>
            <p14:sldId id="370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10" autoAdjust="0"/>
    <p:restoredTop sz="78920" autoAdjust="0"/>
  </p:normalViewPr>
  <p:slideViewPr>
    <p:cSldViewPr>
      <p:cViewPr varScale="1">
        <p:scale>
          <a:sx n="52" d="100"/>
          <a:sy n="52" d="100"/>
        </p:scale>
        <p:origin x="72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778BC-5789-4F07-971F-CF3B6BAF9520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31704-7F19-4A50-9080-CE9E4D68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6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Origins 101:  / Introduction to the Creation-Evolution Debate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09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Lots of things change—/ babies grow into children and eventually adults; / caterpillars change into butterflies / buds develop into flowers, / and green leaves turn bright colors in the fall. But these kinds of changes are not what we mean when we talk about evolution.  What DO we mean?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F725-9048-458F-ACD8-6F0CA35BA64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0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changes in living things—/ but changes that turn one kind of living thing into another, different kind of living thing.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35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Perhaps the most robust definition of evolution is the one that says millions of years ago, without direction,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 emerged by chance from nonliving materials, living things evolved, producing new kinds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creatures and resulting in the great diversity we see today.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3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couple other terms we will be using are microevolution and macroevolution.  Since micro means small /and macro means large, /a simple way to think about the terms is to think of small changes and large changes.  / All scientists agree that small changes—like the size of Finch beaks—happen over time within populations of living creatures.  / But what about big changes?  There are different ideas of what constitutes macroevolution, but the bottom line is that macroevolution describes a process of much greater change— the kind and amount of change necessary to transform single living cells into various kinds of animals…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1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…and eventually humans.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04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microevolution and macroevolution two different processes?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70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are they the same thing? 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02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scientists believe—like Darwin did--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lots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microevolutionary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 over millions of years adds up to macroevolution. 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66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scientists do not.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22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there is scientific evidence for microevolution, / the evidence indicates that the amount of change that can happen in nature is limited.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2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Origins means beginnings.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93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Throughout the Origins 101 series, / we will continue to explore the claims of evolution / and learn how to evaluate the evidence used to support both evolution and creation.  / Next time we will see how the life and death of finches on the Galapagos Islands can help us understand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evaluate the claims of evolution.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09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12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21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00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16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39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two main ideas about where we came from:  creation and evolution.  In the Origins 101 series, we will explore these ideas and look at some of the evidence that is presented to support them.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3F8-D87D-48BD-B199-B26DD1C55E1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8/6/2012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Presenters:  Carol Raney and Lucinda Hill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Inquiring Minds--By Design, NAD Teachers Convention, Nashville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39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Bible states that we were created by God.  In contrast, / many scientists claim that the earth’s creatures have evolved through a series of random but fortunate events.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3F8-D87D-48BD-B199-B26DD1C55E1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8/6/2012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Presenters:  Carol Raney and Lucinda Hill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Inquiring Minds--By Design, NAD Teachers Convention, Nashville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2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take a look at some claims about evolution.  Remember that these are claims—not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truth statements.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/ One book for children / claims that evolution is the most important idea in all of biology / that evolution created both the terrible teeth of a T-rex / and the beauty of a rose petal, /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it can generate new diseases.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40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author claims that the debate ended long ago, and that evolution is now an established fact.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3F8-D87D-48BD-B199-B26DD1C55E1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8/6/2012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Presenters:  Carol Raney and Lucinda Hill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Inquiring Minds--By Design, NAD Teachers Convention, Nashville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24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author claims that evolution is as much a descriptive fact about nature as the fact that the sky is blue.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3F8-D87D-48BD-B199-B26DD1C55E1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8/6/2012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Presenters:  Carol Raney and Lucinda Hill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Inquiring Minds--By Design, NAD Teachers Convention, Nashville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86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same place, he compares the fact of evolution to the theory of gravitation.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3F8-D87D-48BD-B199-B26DD1C55E1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8/6/2012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Presenters:  Carol Raney and Lucinda Hill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Inquiring Minds--By Design, NAD Teachers Convention, Nashville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2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explore the ideas of creation and evolution, we need to understand some terms.  There are different definitions of evolution. /  We’ll start with the simplest one:  change over time—/ specifically change in living things over time.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sz="1800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sz="1800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sz="1800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0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sz="1800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6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8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00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microsoft.com/office/2007/relationships/hdphoto" Target="../media/hdphoto10.wdp"/><Relationship Id="rId3" Type="http://schemas.openxmlformats.org/officeDocument/2006/relationships/notesSlide" Target="../notesSlides/notesSlide10.xml"/><Relationship Id="rId7" Type="http://schemas.microsoft.com/office/2007/relationships/hdphoto" Target="../media/hdphoto5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9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6.jp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953000" y="5943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Creation-Evolution Debate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7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84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88" y="3886637"/>
            <a:ext cx="4227947" cy="280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" b="99576" l="9883" r="89971">
                        <a14:backgroundMark x1="44436" y1="79563" x2="44436" y2="79563"/>
                        <a14:backgroundMark x1="40922" y1="78351" x2="40922" y2="7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1" y="3972355"/>
            <a:ext cx="2625864" cy="3169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40" y="2322553"/>
            <a:ext cx="4510048" cy="3091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" b="89958" l="2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3311">
            <a:off x="3807019" y="1081279"/>
            <a:ext cx="4648916" cy="4644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14546">
            <a:off x="8001599" y="149016"/>
            <a:ext cx="3603747" cy="34967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1" b="100000" l="9964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491">
            <a:off x="6984668" y="-175648"/>
            <a:ext cx="5898434" cy="3921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4" b="89994" l="91" r="9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9" y="1459278"/>
            <a:ext cx="457621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577" l="9974" r="8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02" y="-79444"/>
            <a:ext cx="47496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3" b="97214" l="834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51" y="3403641"/>
            <a:ext cx="4680258" cy="3582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88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Biological changes that turn one kind of living thing into another, different kind of living thing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5284174" y="5757008"/>
            <a:ext cx="1226304" cy="766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4800596" y="4917466"/>
            <a:ext cx="2193461" cy="822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4026006" y="3822006"/>
            <a:ext cx="3742642" cy="1122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2923026" y="2606829"/>
            <a:ext cx="5948603" cy="1346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Millions of years ago, without direction, </a:t>
            </a:r>
            <a:r>
              <a:rPr lang="en-US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after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life emerged by chance from nonliving materials, living things evolved, producing new kinds of creatures and resulting in the great diversity we see today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102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Microevolution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883834" y="2174875"/>
            <a:ext cx="2796336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 changes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Macroevolution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7451538" y="2174875"/>
            <a:ext cx="3060312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arge changes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8027376" y="5511800"/>
            <a:ext cx="1226304" cy="766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7543798" y="4689252"/>
            <a:ext cx="2193461" cy="822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6769208" y="3642743"/>
            <a:ext cx="3742642" cy="1122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5486400" y="2612934"/>
            <a:ext cx="5948603" cy="1346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01" y="3341698"/>
            <a:ext cx="1413999" cy="13065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63" y="3341698"/>
            <a:ext cx="1334781" cy="1306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04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Downloads\178524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52" y="0"/>
            <a:ext cx="105198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52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1524000"/>
            <a:ext cx="3581400" cy="3581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391400" y="1524000"/>
            <a:ext cx="3581400" cy="3581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8488325" y="4818473"/>
            <a:ext cx="1226304" cy="766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8085369" y="4147805"/>
            <a:ext cx="2193461" cy="822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7246630" y="3231710"/>
            <a:ext cx="3742642" cy="1122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6127176" y="2337044"/>
            <a:ext cx="5948603" cy="13467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1263" y="1859551"/>
            <a:ext cx="3044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Microevolution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6200" y="1772335"/>
            <a:ext cx="31602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Macroevolution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1" y="2841303"/>
            <a:ext cx="1413999" cy="130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63" y="2841303"/>
            <a:ext cx="1334781" cy="13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9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762000"/>
            <a:ext cx="10210800" cy="53340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28194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=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2538559" y="1326021"/>
            <a:ext cx="7868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Microevolution = Macroevolution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7695149" y="4818473"/>
            <a:ext cx="1226304" cy="7667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7292193" y="4147805"/>
            <a:ext cx="2193461" cy="822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6453454" y="3231710"/>
            <a:ext cx="3742642" cy="1122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5334000" y="2337044"/>
            <a:ext cx="5948603" cy="1346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47120" y="614064"/>
            <a:ext cx="612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en-US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01" y="2819400"/>
            <a:ext cx="1413999" cy="13065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63" y="2819400"/>
            <a:ext cx="1334781" cy="13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762000"/>
            <a:ext cx="10210800" cy="53340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28194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=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6" y="304800"/>
            <a:ext cx="1712335" cy="20923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38559" y="1326021"/>
            <a:ext cx="7868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Microevolution = Macroevolution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7695149" y="4818473"/>
            <a:ext cx="1226304" cy="7667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7292193" y="4147805"/>
            <a:ext cx="2193461" cy="8225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6453454" y="3231710"/>
            <a:ext cx="3742642" cy="11227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5334000" y="2337044"/>
            <a:ext cx="5948603" cy="13467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533" y="1935480"/>
            <a:ext cx="11645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Yes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01" y="2819400"/>
            <a:ext cx="1413999" cy="13065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63" y="2819400"/>
            <a:ext cx="1334781" cy="1306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28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1524000"/>
            <a:ext cx="3581400" cy="3581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391400" y="1524000"/>
            <a:ext cx="3581400" cy="3581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411263" y="1905000"/>
            <a:ext cx="3044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Microevolution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6200" y="1944469"/>
            <a:ext cx="31602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Macroevolution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0120" y="1676400"/>
            <a:ext cx="231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No!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7639" y="2888974"/>
            <a:ext cx="2316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</a:rPr>
              <a:t>=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787361" y="3200400"/>
            <a:ext cx="379836" cy="7899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8452146" y="4818473"/>
            <a:ext cx="1226304" cy="7667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8049190" y="4147805"/>
            <a:ext cx="2193461" cy="8225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7210451" y="3231710"/>
            <a:ext cx="3742642" cy="11227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6090997" y="2337044"/>
            <a:ext cx="5948603" cy="13467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1" y="2841303"/>
            <a:ext cx="1413999" cy="13065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63" y="2841303"/>
            <a:ext cx="1334781" cy="13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2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391400" y="1524000"/>
            <a:ext cx="3581400" cy="3581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2" name="Rounded Rectangle 1"/>
          <p:cNvSpPr/>
          <p:nvPr/>
        </p:nvSpPr>
        <p:spPr>
          <a:xfrm>
            <a:off x="1143000" y="1524000"/>
            <a:ext cx="3581400" cy="3581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Microevolution</a:t>
            </a:r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146681" y="2622005"/>
            <a:ext cx="4070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Change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in nature is limited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667000" y="228600"/>
            <a:ext cx="609600" cy="114300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96200" y="1944469"/>
            <a:ext cx="31602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Macroevolution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8452146" y="4818473"/>
            <a:ext cx="1226304" cy="766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8049190" y="4147805"/>
            <a:ext cx="2193461" cy="822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7210451" y="3231710"/>
            <a:ext cx="3742642" cy="1122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6090997" y="2337044"/>
            <a:ext cx="5948603" cy="13467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1" y="2841303"/>
            <a:ext cx="1413999" cy="13065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63" y="2841303"/>
            <a:ext cx="1334781" cy="1306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50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stA="38000" endPos="28000" dir="5400000" sy="-100000" algn="bl" rotWithShape="0"/>
                </a:effectLst>
                <a:latin typeface="Century Gothic" panose="020B0502020202020204" pitchFamily="34" charset="0"/>
              </a:rPr>
              <a:t>Origins</a:t>
            </a:r>
            <a:endParaRPr lang="en-US" dirty="0">
              <a:solidFill>
                <a:schemeClr val="bg1"/>
              </a:solidFill>
              <a:effectLst>
                <a:reflection stA="38000" endPos="280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32037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Beginnings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6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029200" y="5943599"/>
            <a:ext cx="7471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Explore the  claims of evolution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820" y="5916929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 to evaluate the evidence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5943600"/>
            <a:ext cx="583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Next:  Evolution Defined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96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321100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[1] Slide design, Susan Landon</a:t>
            </a:r>
          </a:p>
          <a:p>
            <a:pPr algn="l"/>
            <a:r>
              <a:rPr lang="en-US" dirty="0" smtClean="0"/>
              <a:t>[3a] Hands holding world 3152279, </a:t>
            </a:r>
            <a:r>
              <a:rPr lang="en-US" dirty="0" err="1" smtClean="0"/>
              <a:t>IvanJekic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[3b] Human </a:t>
            </a:r>
            <a:r>
              <a:rPr lang="en-US" dirty="0"/>
              <a:t>evolution 178524048, </a:t>
            </a:r>
            <a:r>
              <a:rPr lang="en-US" dirty="0" err="1"/>
              <a:t>RosellaApostoli</a:t>
            </a:r>
            <a:r>
              <a:rPr lang="en-US" dirty="0"/>
              <a:t>, Thinkstock, Thinkstock Image Subscription Agreement</a:t>
            </a:r>
            <a:endParaRPr lang="en-US" dirty="0" smtClean="0"/>
          </a:p>
          <a:p>
            <a:pPr algn="l"/>
            <a:r>
              <a:rPr lang="en-US" dirty="0"/>
              <a:t>[5a] Dinosaur 31496000, </a:t>
            </a:r>
            <a:r>
              <a:rPr lang="en-US" dirty="0" err="1"/>
              <a:t>Juanmonino</a:t>
            </a:r>
            <a:r>
              <a:rPr lang="en-US" dirty="0"/>
              <a:t>, 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[5b] Picture of book http</a:t>
            </a:r>
            <a:r>
              <a:rPr lang="en-US" dirty="0"/>
              <a:t>://</a:t>
            </a:r>
            <a:r>
              <a:rPr lang="en-US" dirty="0" smtClean="0"/>
              <a:t>www.amazon.com/Evolution-How-Living-Things-Came/dp/1554534305</a:t>
            </a:r>
          </a:p>
          <a:p>
            <a:pPr algn="l"/>
            <a:r>
              <a:rPr lang="en-US" dirty="0" smtClean="0"/>
              <a:t>[5c] Red rose 8559596, </a:t>
            </a:r>
            <a:r>
              <a:rPr lang="en-US" dirty="0" err="1" smtClean="0"/>
              <a:t>Liliboas</a:t>
            </a:r>
            <a:r>
              <a:rPr lang="en-US" dirty="0"/>
              <a:t>, 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[5d] </a:t>
            </a:r>
            <a:r>
              <a:rPr lang="en-US" dirty="0"/>
              <a:t>Blue cells under </a:t>
            </a:r>
            <a:r>
              <a:rPr lang="en-US" dirty="0" err="1"/>
              <a:t>micrscope</a:t>
            </a:r>
            <a:r>
              <a:rPr lang="en-US" dirty="0"/>
              <a:t> 000012229229 </a:t>
            </a:r>
            <a:r>
              <a:rPr lang="en-US" dirty="0" smtClean="0"/>
              <a:t>Henrik5000,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[10a]</a:t>
            </a:r>
            <a:r>
              <a:rPr lang="en-US" dirty="0"/>
              <a:t> Man running </a:t>
            </a:r>
            <a:r>
              <a:rPr lang="en-US" dirty="0" smtClean="0"/>
              <a:t>48935004, 4x6,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/>
              <a:t>[</a:t>
            </a:r>
            <a:r>
              <a:rPr lang="en-US" dirty="0" smtClean="0"/>
              <a:t>10b]</a:t>
            </a:r>
            <a:r>
              <a:rPr lang="en-US" dirty="0"/>
              <a:t> Boy running </a:t>
            </a:r>
            <a:r>
              <a:rPr lang="en-US" dirty="0" smtClean="0"/>
              <a:t>5026040, </a:t>
            </a:r>
            <a:r>
              <a:rPr lang="en-US" dirty="0" err="1" smtClean="0"/>
              <a:t>lovleah</a:t>
            </a:r>
            <a:r>
              <a:rPr lang="en-US" dirty="0" smtClean="0"/>
              <a:t>, Getty </a:t>
            </a:r>
            <a:r>
              <a:rPr lang="en-US" dirty="0"/>
              <a:t>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r>
              <a:rPr lang="en-US" dirty="0"/>
              <a:t>[</a:t>
            </a:r>
            <a:r>
              <a:rPr lang="en-US" dirty="0" smtClean="0"/>
              <a:t>10c]</a:t>
            </a:r>
            <a:r>
              <a:rPr lang="en-US" dirty="0"/>
              <a:t> Infant </a:t>
            </a:r>
            <a:r>
              <a:rPr lang="en-US" dirty="0" smtClean="0"/>
              <a:t>45632588, dml5050, Getty </a:t>
            </a:r>
            <a:r>
              <a:rPr lang="en-US" dirty="0"/>
              <a:t>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r>
              <a:rPr lang="en-US" dirty="0"/>
              <a:t>[</a:t>
            </a:r>
            <a:r>
              <a:rPr lang="en-US" dirty="0" smtClean="0"/>
              <a:t>10d]</a:t>
            </a:r>
            <a:r>
              <a:rPr lang="en-US" dirty="0"/>
              <a:t> Monarch butterfly </a:t>
            </a:r>
            <a:r>
              <a:rPr lang="en-US" dirty="0" smtClean="0"/>
              <a:t>19129666, </a:t>
            </a:r>
            <a:r>
              <a:rPr lang="en-US" dirty="0" err="1" smtClean="0"/>
              <a:t>AmbientIdeas</a:t>
            </a:r>
            <a:r>
              <a:rPr lang="en-US" dirty="0" smtClean="0"/>
              <a:t>, Getty </a:t>
            </a:r>
            <a:r>
              <a:rPr lang="en-US" dirty="0"/>
              <a:t>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r>
              <a:rPr lang="en-US" dirty="0"/>
              <a:t>[</a:t>
            </a:r>
            <a:r>
              <a:rPr lang="en-US" dirty="0" smtClean="0"/>
              <a:t>10e]</a:t>
            </a:r>
            <a:r>
              <a:rPr lang="en-US" dirty="0"/>
              <a:t> Caterpillar </a:t>
            </a:r>
            <a:r>
              <a:rPr lang="en-US" dirty="0" smtClean="0"/>
              <a:t>14987058, </a:t>
            </a:r>
            <a:r>
              <a:rPr lang="en-US" dirty="0" err="1" smtClean="0"/>
              <a:t>Cameramannz</a:t>
            </a:r>
            <a:r>
              <a:rPr lang="en-US" dirty="0" smtClean="0"/>
              <a:t>, Getty </a:t>
            </a:r>
            <a:r>
              <a:rPr lang="en-US" dirty="0"/>
              <a:t>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43227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[</a:t>
            </a:r>
            <a:r>
              <a:rPr lang="en-US" dirty="0" smtClean="0"/>
              <a:t>10f]</a:t>
            </a:r>
            <a:r>
              <a:rPr lang="en-US" dirty="0"/>
              <a:t> </a:t>
            </a:r>
            <a:r>
              <a:rPr lang="en-US" dirty="0" smtClean="0"/>
              <a:t>Autumn </a:t>
            </a:r>
            <a:r>
              <a:rPr lang="en-US" dirty="0"/>
              <a:t>leaf </a:t>
            </a:r>
            <a:r>
              <a:rPr lang="en-US" dirty="0" smtClean="0"/>
              <a:t>992654, ILLYCH,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r>
              <a:rPr lang="en-US" dirty="0"/>
              <a:t>[</a:t>
            </a:r>
            <a:r>
              <a:rPr lang="en-US" dirty="0" smtClean="0"/>
              <a:t>10g]</a:t>
            </a:r>
            <a:r>
              <a:rPr lang="en-US" dirty="0"/>
              <a:t> Green leaf </a:t>
            </a:r>
            <a:r>
              <a:rPr lang="en-US" dirty="0" smtClean="0"/>
              <a:t>11952274, </a:t>
            </a:r>
            <a:r>
              <a:rPr lang="en-US" dirty="0" err="1" smtClean="0"/>
              <a:t>xxmmxx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r>
              <a:rPr lang="en-US" dirty="0"/>
              <a:t>[</a:t>
            </a:r>
            <a:r>
              <a:rPr lang="en-US" dirty="0" smtClean="0"/>
              <a:t>10h]</a:t>
            </a:r>
            <a:r>
              <a:rPr lang="en-US" dirty="0"/>
              <a:t> Lotus </a:t>
            </a:r>
            <a:r>
              <a:rPr lang="en-US" dirty="0" smtClean="0"/>
              <a:t>10296869, </a:t>
            </a:r>
            <a:r>
              <a:rPr lang="en-US" dirty="0" err="1" smtClean="0"/>
              <a:t>hanhanpeggy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r>
              <a:rPr lang="en-US" dirty="0"/>
              <a:t>[</a:t>
            </a:r>
            <a:r>
              <a:rPr lang="en-US" dirty="0" smtClean="0"/>
              <a:t>10i]</a:t>
            </a:r>
            <a:r>
              <a:rPr lang="en-US" dirty="0"/>
              <a:t> Lotus bud </a:t>
            </a:r>
            <a:r>
              <a:rPr lang="en-US" dirty="0" smtClean="0"/>
              <a:t>17366036, caoyu36,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11] W</a:t>
            </a:r>
            <a:r>
              <a:rPr lang="en-US" dirty="0" smtClean="0"/>
              <a:t>hale evolution</a:t>
            </a:r>
            <a:r>
              <a:rPr lang="en-US" dirty="0"/>
              <a:t>, </a:t>
            </a:r>
            <a:r>
              <a:rPr lang="en-US" dirty="0" smtClean="0"/>
              <a:t>Dr</a:t>
            </a:r>
            <a:r>
              <a:rPr lang="en-US" dirty="0"/>
              <a:t>. Philip </a:t>
            </a:r>
            <a:r>
              <a:rPr lang="en-US" dirty="0" err="1"/>
              <a:t>Gingerich</a:t>
            </a:r>
            <a:r>
              <a:rPr lang="en-US" dirty="0"/>
              <a:t>, John Klausmeyer, &amp; The University of Michigan Museums of </a:t>
            </a:r>
            <a:r>
              <a:rPr lang="en-US"/>
              <a:t>Natural </a:t>
            </a:r>
            <a:r>
              <a:rPr lang="en-US" smtClean="0"/>
              <a:t>History, </a:t>
            </a:r>
            <a:r>
              <a:rPr lang="en-US" dirty="0" smtClean="0"/>
              <a:t>used with permission</a:t>
            </a:r>
          </a:p>
          <a:p>
            <a:pPr algn="l"/>
            <a:r>
              <a:rPr lang="en-US" dirty="0" smtClean="0"/>
              <a:t>[13a] Small </a:t>
            </a:r>
            <a:r>
              <a:rPr lang="en-US" dirty="0"/>
              <a:t>Ground Finch </a:t>
            </a:r>
            <a:r>
              <a:rPr lang="en-US" dirty="0" err="1"/>
              <a:t>Geospiza</a:t>
            </a:r>
            <a:r>
              <a:rPr lang="en-US" dirty="0"/>
              <a:t> </a:t>
            </a:r>
            <a:r>
              <a:rPr lang="en-US" dirty="0" err="1"/>
              <a:t>fuliginosa</a:t>
            </a:r>
            <a:r>
              <a:rPr lang="en-US" dirty="0"/>
              <a:t>, Tim Standish, used with </a:t>
            </a:r>
            <a:r>
              <a:rPr lang="en-US" dirty="0" smtClean="0"/>
              <a:t>permission</a:t>
            </a:r>
          </a:p>
          <a:p>
            <a:pPr algn="l"/>
            <a:r>
              <a:rPr lang="en-US" dirty="0" smtClean="0"/>
              <a:t>[13b] </a:t>
            </a:r>
            <a:r>
              <a:rPr lang="en-US" dirty="0"/>
              <a:t>Medium Ground Finch </a:t>
            </a:r>
            <a:r>
              <a:rPr lang="en-US" dirty="0" err="1"/>
              <a:t>Geospiza</a:t>
            </a:r>
            <a:r>
              <a:rPr lang="en-US" dirty="0"/>
              <a:t> </a:t>
            </a:r>
            <a:r>
              <a:rPr lang="en-US" dirty="0" err="1"/>
              <a:t>fortis</a:t>
            </a:r>
            <a:r>
              <a:rPr lang="en-US" dirty="0"/>
              <a:t>, Tim Standish, </a:t>
            </a:r>
            <a:r>
              <a:rPr lang="en-US" dirty="0" smtClean="0"/>
              <a:t>used with permission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17] Charles Darwin 16835919, picture, Thinkstock, Thinkstock Image Subscription Agreement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95027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02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102985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347321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116466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182330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0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Creation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Evolution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917" y="3124200"/>
            <a:ext cx="4268165" cy="2781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6023886" cy="448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8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181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the beginning, God </a:t>
            </a:r>
            <a:r>
              <a:rPr 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created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the heavens and the earth.           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Genesis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400800" y="1600201"/>
            <a:ext cx="5181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earth's creatures have </a:t>
            </a:r>
            <a:r>
              <a:rPr lang="en-US" sz="3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evolved</a:t>
            </a: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 through a series of contingent and fortuitous events. 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Stephen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Jay Gould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Scientific American, Oct. 1994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12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stA="38000" endPos="28000" dir="5400000" sy="-100000" algn="bl" rotWithShape="0"/>
                </a:effectLst>
                <a:latin typeface="Century Gothic" panose="020B0502020202020204" pitchFamily="34" charset="0"/>
              </a:rPr>
              <a:t>Claims About Evolution</a:t>
            </a:r>
            <a:endParaRPr lang="en-US" dirty="0">
              <a:solidFill>
                <a:schemeClr val="bg1"/>
              </a:solidFill>
              <a:effectLst>
                <a:reflection stA="38000" endPos="280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 is the most important idea in all of biology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4" y="2403271"/>
            <a:ext cx="2844151" cy="368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877" y="3335210"/>
            <a:ext cx="2765743" cy="2072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5" b="99454" l="1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55" y="2913581"/>
            <a:ext cx="3317051" cy="3278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1" b="997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0" y="2403271"/>
            <a:ext cx="2709079" cy="3745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55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reflection stA="35000" endPos="24000" dir="5400000" sy="-100000" algn="bl" rotWithShape="0"/>
                </a:effectLst>
                <a:latin typeface="Century Gothic" panose="020B0502020202020204" pitchFamily="34" charset="0"/>
              </a:rPr>
              <a:t>The Fact of Evolution</a:t>
            </a:r>
            <a:endParaRPr lang="en-US" dirty="0">
              <a:solidFill>
                <a:schemeClr val="bg1"/>
              </a:solidFill>
              <a:effectLst>
                <a:reflection stA="35000" endPos="240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“…scientific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debate over descent with modification virtually ended by the mid-1870s.  Evolution was, and is, an established </a:t>
            </a:r>
            <a:r>
              <a:rPr lang="en-US" u="sng" dirty="0">
                <a:solidFill>
                  <a:schemeClr val="bg1"/>
                </a:solidFill>
                <a:latin typeface="Century Gothic" panose="020B0502020202020204" pitchFamily="34" charset="0"/>
              </a:rPr>
              <a:t>fact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.”</a:t>
            </a:r>
            <a:endParaRPr lang="en-US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US" sz="1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Evolutionary Analysis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, 4th edition, by Scott Freeman and Jon C. Herron, (2007) p. </a:t>
            </a:r>
            <a:r>
              <a:rPr lang="en-U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73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0646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reflection stA="54000" endPos="20000" dir="5400000" sy="-100000" algn="bl" rotWithShape="0"/>
                </a:effectLst>
                <a:latin typeface="Century Gothic" panose="020B0502020202020204" pitchFamily="34" charset="0"/>
              </a:rPr>
              <a:t>The Fact of Evolution</a:t>
            </a:r>
            <a:endParaRPr lang="en-US" dirty="0">
              <a:solidFill>
                <a:schemeClr val="bg1"/>
              </a:solidFill>
              <a:effectLst>
                <a:reflection stA="54000" endPos="200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"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The idea that life has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evolved…is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as much a descriptive </a:t>
            </a:r>
            <a:r>
              <a:rPr lang="en-US" u="sng" dirty="0">
                <a:solidFill>
                  <a:schemeClr val="bg1"/>
                </a:solidFill>
                <a:latin typeface="Century Gothic" panose="020B0502020202020204" pitchFamily="34" charset="0"/>
              </a:rPr>
              <a:t>fact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about nature as the fact that the sky is blue. 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</a:t>
            </a:r>
          </a:p>
          <a:p>
            <a:pPr marL="0" indent="0" algn="r">
              <a:buNone/>
            </a:pPr>
            <a:r>
              <a:rPr lang="en-US" sz="1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Evolution: What the Fossils say and Why It Matters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by Donald R. Prothero (2007) p. 6</a:t>
            </a:r>
            <a:endParaRPr lang="en-US" sz="1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780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reflection stA="54000" endPos="20000" dir="5400000" sy="-100000" algn="bl" rotWithShape="0"/>
                </a:effectLst>
                <a:latin typeface="Century Gothic" panose="020B0502020202020204" pitchFamily="34" charset="0"/>
              </a:rPr>
              <a:t>The Fact of Evolution</a:t>
            </a:r>
            <a:endParaRPr lang="en-US" dirty="0">
              <a:solidFill>
                <a:schemeClr val="bg1"/>
              </a:solidFill>
              <a:effectLst>
                <a:reflection stA="54000" endPos="200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“The </a:t>
            </a:r>
            <a:r>
              <a:rPr lang="en-US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fact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of evolution is comparable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to the theory of gravitation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.”</a:t>
            </a:r>
          </a:p>
          <a:p>
            <a:pPr marL="0" indent="0" algn="r">
              <a:buNone/>
            </a:pPr>
            <a:r>
              <a:rPr lang="en-US" sz="1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Evolution: What the Fossils say and Why It Matters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by Donald R. </a:t>
            </a:r>
            <a:r>
              <a:rPr lang="en-US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Prothero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(2007) p. 6</a:t>
            </a:r>
          </a:p>
          <a:p>
            <a:pPr marL="0" indent="0">
              <a:buNone/>
            </a:pPr>
            <a:endParaRPr lang="en-US" u="sng" dirty="0" smtClean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542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blurRad="6350" stA="41000" endPos="20000" dir="5400000" sy="-100000" algn="bl" rotWithShape="0"/>
                </a:effectLst>
                <a:latin typeface="Century Gothic" panose="020B0502020202020204" pitchFamily="34" charset="0"/>
              </a:rPr>
              <a:t>What is Evolution?</a:t>
            </a:r>
            <a:endParaRPr lang="en-US" dirty="0">
              <a:solidFill>
                <a:schemeClr val="bg1"/>
              </a:solidFill>
              <a:effectLst>
                <a:reflection blurRad="6350" stA="41000" endPos="200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589" y="169227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endParaRPr lang="en-US" sz="3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over time</a:t>
            </a:r>
          </a:p>
          <a:p>
            <a:pPr algn="ctr"/>
            <a:endParaRPr lang="en-US" dirty="0" smtClean="0"/>
          </a:p>
          <a:p>
            <a:pPr algn="ctr"/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living things over time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39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1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5.7|2.6|2.4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1|2.6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1|5.5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20002</TotalTime>
  <Words>1377</Words>
  <Application>Microsoft Office PowerPoint</Application>
  <PresentationFormat>Widescreen</PresentationFormat>
  <Paragraphs>190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Century Gothic</vt:lpstr>
      <vt:lpstr>Garamond</vt:lpstr>
      <vt:lpstr>Tahoma</vt:lpstr>
      <vt:lpstr>Tunga</vt:lpstr>
      <vt:lpstr>Office Theme</vt:lpstr>
      <vt:lpstr>1_Office Theme</vt:lpstr>
      <vt:lpstr>BlackTie</vt:lpstr>
      <vt:lpstr>1_BlackTie</vt:lpstr>
      <vt:lpstr>PowerPoint Presentation</vt:lpstr>
      <vt:lpstr>Origins</vt:lpstr>
      <vt:lpstr>PowerPoint Presentation</vt:lpstr>
      <vt:lpstr>PowerPoint Presentation</vt:lpstr>
      <vt:lpstr>Claims About Evolution</vt:lpstr>
      <vt:lpstr>The Fact of Evolution</vt:lpstr>
      <vt:lpstr>The Fact of Evolution</vt:lpstr>
      <vt:lpstr>The Fact of Evolution</vt:lpstr>
      <vt:lpstr>What is Evolution?</vt:lpstr>
      <vt:lpstr>PowerPoint Presentation</vt:lpstr>
      <vt:lpstr>PowerPoint Presentation</vt:lpstr>
      <vt:lpstr>Evolution</vt:lpstr>
      <vt:lpstr>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108</cp:revision>
  <dcterms:created xsi:type="dcterms:W3CDTF">2013-11-21T19:23:23Z</dcterms:created>
  <dcterms:modified xsi:type="dcterms:W3CDTF">2017-01-29T22:08:59Z</dcterms:modified>
</cp:coreProperties>
</file>