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tags/tag11.xml" ContentType="application/vnd.openxmlformats-officedocument.presentationml.tags+xml"/>
  <Override PartName="/ppt/notesSlides/notesSlide31.xml" ContentType="application/vnd.openxmlformats-officedocument.presentationml.notesSlide+xml"/>
  <Override PartName="/ppt/tags/tag1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tags/tag14.xml" ContentType="application/vnd.openxmlformats-officedocument.presentationml.tags+xml"/>
  <Override PartName="/ppt/notesSlides/notesSlide37.xml" ContentType="application/vnd.openxmlformats-officedocument.presentationml.notesSlide+xml"/>
  <Override PartName="/ppt/tags/tag1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51"/>
  </p:notesMasterIdLst>
  <p:sldIdLst>
    <p:sldId id="30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75" r:id="rId24"/>
    <p:sldId id="376" r:id="rId25"/>
    <p:sldId id="377" r:id="rId26"/>
    <p:sldId id="333" r:id="rId27"/>
    <p:sldId id="334" r:id="rId28"/>
    <p:sldId id="361" r:id="rId29"/>
    <p:sldId id="335" r:id="rId30"/>
    <p:sldId id="337" r:id="rId31"/>
    <p:sldId id="338" r:id="rId32"/>
    <p:sldId id="359" r:id="rId33"/>
    <p:sldId id="340" r:id="rId34"/>
    <p:sldId id="341" r:id="rId35"/>
    <p:sldId id="342" r:id="rId36"/>
    <p:sldId id="362" r:id="rId37"/>
    <p:sldId id="343" r:id="rId38"/>
    <p:sldId id="344" r:id="rId39"/>
    <p:sldId id="345" r:id="rId40"/>
    <p:sldId id="357" r:id="rId41"/>
    <p:sldId id="363" r:id="rId42"/>
    <p:sldId id="378" r:id="rId43"/>
    <p:sldId id="379" r:id="rId44"/>
    <p:sldId id="366" r:id="rId45"/>
    <p:sldId id="368" r:id="rId46"/>
    <p:sldId id="369" r:id="rId47"/>
    <p:sldId id="370" r:id="rId48"/>
    <p:sldId id="371" r:id="rId49"/>
    <p:sldId id="372" r:id="rId50"/>
  </p:sldIdLst>
  <p:sldSz cx="12192000" cy="6858000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86B9C14-D28F-4D78-9E7F-99F273EE47CA}">
          <p14:sldIdLst>
            <p14:sldId id="30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75"/>
            <p14:sldId id="376"/>
            <p14:sldId id="377"/>
            <p14:sldId id="333"/>
            <p14:sldId id="334"/>
            <p14:sldId id="361"/>
            <p14:sldId id="335"/>
            <p14:sldId id="337"/>
            <p14:sldId id="338"/>
            <p14:sldId id="359"/>
            <p14:sldId id="340"/>
            <p14:sldId id="341"/>
            <p14:sldId id="342"/>
            <p14:sldId id="362"/>
            <p14:sldId id="343"/>
            <p14:sldId id="344"/>
            <p14:sldId id="345"/>
            <p14:sldId id="357"/>
            <p14:sldId id="363"/>
            <p14:sldId id="378"/>
            <p14:sldId id="379"/>
            <p14:sldId id="366"/>
            <p14:sldId id="368"/>
            <p14:sldId id="369"/>
            <p14:sldId id="370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75" autoAdjust="0"/>
  </p:normalViewPr>
  <p:slideViewPr>
    <p:cSldViewPr>
      <p:cViewPr varScale="1">
        <p:scale>
          <a:sx n="54" d="100"/>
          <a:sy n="54" d="100"/>
        </p:scale>
        <p:origin x="113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2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89B778BC-5789-4F07-971F-CF3B6BAF9520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703263"/>
            <a:ext cx="62452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D2631704-7F19-4A50-9080-CE9E4D68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6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Origins 101:  / Evolution Defined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26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…and even the shape of your ear lobe, are determined by your genes.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traits are passed from one generation to the next through genes.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You inherited certain traits from your parents through their genes,…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15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you will pass on certain traits to your children through your genes.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09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think about the word “frequency.”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9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Frequency means how often something happens.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52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frequency refers to how often a certain gene appears in a population.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09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gene frequency change?  / Although Charles Darwin and the scientists of his time didn’t know anything about genes, Darwin did have some ideas about how changes happened in a population.  He believed that more offspring are born than can survive on the available resources.  / Variation exists among the offspring that are born.  / Some variations give an organism more of an advantage than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84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For example, animals with slightly longer legs might be able to better outrun predators.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animal with thicker fur would be more likely to survive the winter.  / A brightly colored male bird might be more attractive to the female bird, increasing his chances of being able to reproduce.  / A tortoise with a slightly longer neck might be able to reach food better.  / A fish with larger fins might be able to swim better.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5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simple definition of evolution is change in living things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3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Individuals whose variations give them an advantage, survive and reproduce. / As they have babies, the advantageous traits are passed on more often.  / Over time, those traits become more common in the population. 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45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A famous example of how this process works involves the finches in the Galapagos Islands.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66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Variation exists in the finch population.  Some finches have small beaks, while others have large beaks.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9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/>
            <a:r>
              <a:rPr lang="en-US" dirty="0"/>
              <a:t>The finches with smaller beaks eat smaller seeds.  / The finches with larger beaks eat larger seeds.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80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One year, during drought conditions, / the plants with smaller seeds didn’t do well, / so there were fewer seeds available for the birds to eat.   Most of the available seeds were large.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6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Because there was not enough food for all the small-beaked birds, / many of them did not survive.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99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most of the available seeds were large, more large-beaked finches survived and had babies.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92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fewer small-beaked finches were having babies, fewer genes that produce small beaks were passed on to the next generation.  / Because most of the birds that were reproducing had large beaks, more of the genes that produce larger beaks were passed on to the next generation.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2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other words, / the frequency of genes that determine beak size had changed within the population of finches.  / That change in gene frequency could be called evolution—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7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…specifically microevolution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6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More specifically, evolution is a change in the genetic makeup of a specific population of living things.  / More precisely, it is referred to as the change in gene frequency in a population over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93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year when there was a regular amount of rain, / the plants with small seeds grew better, which meant the small-beaked finches had plenty to eat.  / More of them survived to have babies, which means there were more genes for small beaks in the population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651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 there was a change in the gene frequency in the finch population, / which would be an example of microevolution.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05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a year with extra heavy rain fall, / the plants with larger seeds didn’t do as well.  Without as much food available for birds with large beaks,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72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more of them died before reproducing.  But the small-beaked finches, which still had plenty of food, survived and had babies—which meant there were more genes for small beaks within the finch population.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33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 a change in gene frequency—or microevolution—had occurred in the finch population.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791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of evidence in nature for microevolution.  Another example is a flu virus.  The reason we need a different flu shot every year is because the virus has changed some since last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9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These small changes in living things are well documented. / When scientists talk about the </a:t>
            </a:r>
            <a:r>
              <a:rPr lang="en-US" i="1" dirty="0"/>
              <a:t>fact</a:t>
            </a:r>
            <a:r>
              <a:rPr lang="en-US" dirty="0"/>
              <a:t> of evolution, they are referring to these kinds of changes—in other words, to </a:t>
            </a:r>
            <a:r>
              <a:rPr lang="en-US" i="1" dirty="0"/>
              <a:t>micro</a:t>
            </a:r>
            <a:r>
              <a:rPr lang="en-US" dirty="0"/>
              <a:t>evolution.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23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many scientists believe that lots of microevolution over millions of years is the same thing as macroevolution, / many other scientists believe microevolution does </a:t>
            </a:r>
            <a:r>
              <a:rPr lang="en-US" i="1" dirty="0"/>
              <a:t>not</a:t>
            </a:r>
            <a:r>
              <a:rPr lang="en-US" dirty="0"/>
              <a:t> add up to macroevolution, and that some other factor or factors must be involved.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0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As Origins 101 continues, / we will learn about natural selection and the important part it plays in the theory of evolution.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51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84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Let’s think about what these words mean.  What do you remember about genes?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79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904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982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813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0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You are probably familiar with DNA and how it contains instructions necessary to make a particular living organism.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Smaller parts of DNA that contain instructions for specific traits are called genes.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endParaRPr lang="en-US" baseline="0" dirty="0" smtClean="0"/>
          </a:p>
          <a:p>
            <a:r>
              <a:rPr lang="en-US" dirty="0" smtClean="0"/>
              <a:t>Traits light your height…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2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…Hair color…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7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 smtClean="0"/>
              <a:t>…eye color…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1704-7F19-4A50-9080-CE9E4D682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4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1/29/2017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80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9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486400" y="59436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 Defined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1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20" y="0"/>
            <a:ext cx="9733359" cy="6858000"/>
          </a:xfrm>
        </p:spPr>
      </p:pic>
    </p:spTree>
    <p:extLst>
      <p:ext uri="{BB962C8B-B14F-4D97-AF65-F5344CB8AC3E}">
        <p14:creationId xmlns:p14="http://schemas.microsoft.com/office/powerpoint/2010/main" val="25303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8610600" cy="5864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371600"/>
            <a:ext cx="7848600" cy="1447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Traits are passed from one generation to the next generation through genes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urved Right Arrow 5"/>
          <p:cNvSpPr/>
          <p:nvPr/>
        </p:nvSpPr>
        <p:spPr>
          <a:xfrm rot="18132595">
            <a:off x="1662090" y="5270008"/>
            <a:ext cx="715038" cy="1733242"/>
          </a:xfrm>
          <a:prstGeom prst="curved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2270">
            <a:off x="3524935" y="4898847"/>
            <a:ext cx="1301202" cy="185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1180">
            <a:off x="4933716" y="4341649"/>
            <a:ext cx="1955739" cy="163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8400" y="3887948"/>
            <a:ext cx="150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66"/>
                </a:solidFill>
              </a:rPr>
              <a:t>Genes</a:t>
            </a:r>
          </a:p>
        </p:txBody>
      </p:sp>
    </p:spTree>
    <p:extLst>
      <p:ext uri="{BB962C8B-B14F-4D97-AF65-F5344CB8AC3E}">
        <p14:creationId xmlns:p14="http://schemas.microsoft.com/office/powerpoint/2010/main" val="383819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0" y="2057400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 inherited certain traits from your parents through their genes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638484"/>
            <a:ext cx="5384800" cy="35810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0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291852" cy="6858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438400"/>
            <a:ext cx="3200400" cy="2773363"/>
          </a:xfrm>
        </p:spPr>
        <p:txBody>
          <a:bodyPr>
            <a:normAutofit fontScale="70000" lnSpcReduction="20000"/>
          </a:bodyPr>
          <a:lstStyle/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 will pass on certain traits to your children through your genes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2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gene </a:t>
            </a:r>
            <a:r>
              <a:rPr lang="en-US" sz="40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frequency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over time</a:t>
            </a:r>
            <a:endParaRPr lang="en-US" sz="4000" dirty="0">
              <a:solidFill>
                <a:srgbClr val="FF0066"/>
              </a:solidFill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7960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Frequency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86200"/>
            <a:ext cx="10972800" cy="685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often something happens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8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 frequency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05200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often a certain gene appears in a population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44" y="4419600"/>
            <a:ext cx="2518156" cy="1676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20101"/>
            <a:ext cx="2457047" cy="1675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091" y="4419599"/>
            <a:ext cx="1116109" cy="16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does gene frequency change?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More offspring are born than can survive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Variation exists among the offspring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Some variations are advantageous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20" y="1600200"/>
            <a:ext cx="370396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11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12192000" cy="8074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2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 within groups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99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24" y="3124200"/>
            <a:ext cx="3771076" cy="2514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9" y="1417638"/>
            <a:ext cx="3449782" cy="230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54" b="98118" l="9981" r="89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1140626"/>
            <a:ext cx="5257800" cy="5507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94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10972800" cy="685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living things over time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0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How does gene frequency change?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Individuals whose variations give them an advantage, survive and reproduce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 they have babies, the advantageous traits are passed on more often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time, the advantageous traits become more common in the population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34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79" y="3442151"/>
            <a:ext cx="3009713" cy="225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79" y="3914496"/>
            <a:ext cx="4028663" cy="2683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Galapagos Finches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02" y="1417638"/>
            <a:ext cx="3263995" cy="2174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14" y="3048000"/>
            <a:ext cx="3690370" cy="2577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67" y="967110"/>
            <a:ext cx="2289042" cy="3153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600200"/>
            <a:ext cx="2193951" cy="16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0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81" y="2438400"/>
            <a:ext cx="4848919" cy="3632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Variation in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5386917" cy="639762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95400"/>
            <a:ext cx="5389033" cy="639762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2450" y="2438400"/>
            <a:ext cx="5562600" cy="36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Variation in Finches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5386917" cy="639762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1828800"/>
            <a:ext cx="5386917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95400"/>
            <a:ext cx="5389033" cy="639762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28800"/>
            <a:ext cx="5389033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36" y="3997437"/>
            <a:ext cx="3187735" cy="23908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4118" l="4184" r="89950">
                        <a14:foregroundMark x1="35880" y1="49060" x2="35880" y2="49060"/>
                        <a14:foregroundMark x1="32333" y1="54093" x2="32333" y2="54093"/>
                        <a14:foregroundMark x1="37744" y1="58156" x2="37744" y2="58156"/>
                        <a14:foregroundMark x1="44611" y1="59733" x2="44611" y2="59733"/>
                        <a14:foregroundMark x1="51023" y1="42389" x2="51023" y2="42389"/>
                        <a14:foregroundMark x1="42747" y1="46513" x2="42747" y2="46513"/>
                        <a14:foregroundMark x1="60709" y1="40206" x2="60709" y2="40206"/>
                        <a14:foregroundMark x1="58345" y1="33899" x2="58345" y2="33899"/>
                        <a14:foregroundMark x1="72988" y1="29836" x2="72988" y2="29836"/>
                        <a14:foregroundMark x1="75807" y1="28563" x2="75807" y2="28563"/>
                        <a14:foregroundMark x1="79354" y1="24439" x2="79354" y2="24439"/>
                        <a14:foregroundMark x1="86949" y1="24742" x2="86949" y2="24742"/>
                        <a14:foregroundMark x1="67303" y1="42389" x2="67303" y2="42389"/>
                        <a14:foregroundMark x1="57390" y1="47483" x2="57390" y2="47483"/>
                        <a14:foregroundMark x1="56435" y1="53790" x2="56435" y2="53790"/>
                        <a14:foregroundMark x1="60482" y1="52820" x2="60482" y2="52820"/>
                        <a14:foregroundMark x1="30923" y1="61310" x2="30923" y2="61310"/>
                        <a14:foregroundMark x1="30196" y1="65130" x2="30196" y2="65130"/>
                        <a14:foregroundMark x1="10823" y1="84354" x2="10823" y2="84354"/>
                        <a14:foregroundMark x1="76762" y1="35476" x2="76762" y2="35476"/>
                        <a14:foregroundMark x1="72988" y1="40813" x2="72988" y2="40813"/>
                        <a14:backgroundMark x1="23829" y1="46816" x2="13188" y2="6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72" y="3776100"/>
            <a:ext cx="3309997" cy="24824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2767973"/>
            <a:ext cx="3236653" cy="2424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4243"/>
            <a:ext cx="2276998" cy="222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47" y="3364374"/>
            <a:ext cx="4419600" cy="2949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67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609600" y="2133600"/>
            <a:ext cx="5386917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Plants with smaller seeds didn’t do well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838200" y="4537446"/>
            <a:ext cx="914400" cy="14478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39" y="4387851"/>
            <a:ext cx="2485461" cy="18640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4118" l="4184" r="89950">
                        <a14:foregroundMark x1="35880" y1="49060" x2="35880" y2="49060"/>
                        <a14:foregroundMark x1="32333" y1="54093" x2="32333" y2="54093"/>
                        <a14:foregroundMark x1="37744" y1="58156" x2="37744" y2="58156"/>
                        <a14:foregroundMark x1="44611" y1="59733" x2="44611" y2="59733"/>
                        <a14:foregroundMark x1="51023" y1="42389" x2="51023" y2="42389"/>
                        <a14:foregroundMark x1="42747" y1="46513" x2="42747" y2="46513"/>
                        <a14:foregroundMark x1="60709" y1="40206" x2="60709" y2="40206"/>
                        <a14:foregroundMark x1="58345" y1="33899" x2="58345" y2="33899"/>
                        <a14:foregroundMark x1="72988" y1="29836" x2="72988" y2="29836"/>
                        <a14:foregroundMark x1="75807" y1="28563" x2="75807" y2="28563"/>
                        <a14:foregroundMark x1="79354" y1="24439" x2="79354" y2="24439"/>
                        <a14:foregroundMark x1="86949" y1="24742" x2="86949" y2="24742"/>
                        <a14:foregroundMark x1="67303" y1="42389" x2="67303" y2="42389"/>
                        <a14:foregroundMark x1="57390" y1="47483" x2="57390" y2="47483"/>
                        <a14:foregroundMark x1="56435" y1="53790" x2="56435" y2="53790"/>
                        <a14:foregroundMark x1="60482" y1="52820" x2="60482" y2="52820"/>
                        <a14:foregroundMark x1="30923" y1="61310" x2="30923" y2="61310"/>
                        <a14:foregroundMark x1="30196" y1="65130" x2="30196" y2="65130"/>
                        <a14:foregroundMark x1="10823" y1="84354" x2="10823" y2="84354"/>
                        <a14:foregroundMark x1="76762" y1="35476" x2="76762" y2="35476"/>
                        <a14:foregroundMark x1="72988" y1="40813" x2="72988" y2="40813"/>
                        <a14:backgroundMark x1="23829" y1="46816" x2="13188" y2="6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38" y="4606903"/>
            <a:ext cx="2108945" cy="1581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94118" l="4184" r="89950">
                        <a14:foregroundMark x1="35880" y1="49060" x2="35880" y2="49060"/>
                        <a14:foregroundMark x1="32333" y1="54093" x2="32333" y2="54093"/>
                        <a14:foregroundMark x1="37744" y1="58156" x2="37744" y2="58156"/>
                        <a14:foregroundMark x1="44611" y1="59733" x2="44611" y2="59733"/>
                        <a14:foregroundMark x1="51023" y1="42389" x2="51023" y2="42389"/>
                        <a14:foregroundMark x1="42747" y1="46513" x2="42747" y2="46513"/>
                        <a14:foregroundMark x1="60709" y1="40206" x2="60709" y2="40206"/>
                        <a14:foregroundMark x1="58345" y1="33899" x2="58345" y2="33899"/>
                        <a14:foregroundMark x1="72988" y1="29836" x2="72988" y2="29836"/>
                        <a14:foregroundMark x1="75807" y1="28563" x2="75807" y2="28563"/>
                        <a14:foregroundMark x1="79354" y1="24439" x2="79354" y2="24439"/>
                        <a14:foregroundMark x1="86949" y1="24742" x2="86949" y2="24742"/>
                        <a14:foregroundMark x1="67303" y1="42389" x2="67303" y2="42389"/>
                        <a14:foregroundMark x1="57390" y1="47483" x2="57390" y2="47483"/>
                        <a14:foregroundMark x1="56435" y1="53790" x2="56435" y2="53790"/>
                        <a14:foregroundMark x1="60482" y1="52820" x2="60482" y2="52820"/>
                        <a14:foregroundMark x1="30923" y1="61310" x2="30923" y2="61310"/>
                        <a14:foregroundMark x1="30196" y1="65130" x2="30196" y2="65130"/>
                        <a14:foregroundMark x1="10823" y1="84354" x2="10823" y2="84354"/>
                        <a14:foregroundMark x1="76762" y1="35476" x2="76762" y2="35476"/>
                        <a14:foregroundMark x1="72988" y1="40813" x2="72988" y2="40813"/>
                        <a14:backgroundMark x1="23829" y1="46816" x2="13188" y2="6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22" y="4075442"/>
            <a:ext cx="2679261" cy="20094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85" y="3568752"/>
            <a:ext cx="4419600" cy="2949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86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61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6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9538" y="5939135"/>
            <a:ext cx="299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babies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030" y="5937704"/>
            <a:ext cx="490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genes for small beaks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59391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Lots of babies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5991" y="5943600"/>
            <a:ext cx="4454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More genes for large beaks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0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/>
      <p:bldP spid="15" grpId="0"/>
      <p:bldP spid="15" grpId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5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genes in the population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37614" y="5905855"/>
            <a:ext cx="473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40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5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genes in the population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200" y="5905855"/>
            <a:ext cx="854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Evolution--Microevolution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4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Definition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the genetic makeup of a specific population of living things</a:t>
            </a: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gene frequency in a population over 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72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08769" y="2160837"/>
            <a:ext cx="5386917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smaller seeds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28283" y="4076736"/>
            <a:ext cx="4167717" cy="4152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Plants with small seeds grew better again</a:t>
            </a: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After the Drought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Eat larger seeds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1420367" y="5955792"/>
            <a:ext cx="484632" cy="97840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41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  <p:bldP spid="33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More genes in the population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81200" y="5905855"/>
            <a:ext cx="854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Evolution--Microevolution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54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Heavy Rain Fall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9167" y="2327275"/>
            <a:ext cx="5389033" cy="45307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Plants with large seeds didn’t survive as well.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292146" y="5488485"/>
            <a:ext cx="565854" cy="1141447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72932" y="2893845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027842" y="2893846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305800" y="4309843"/>
            <a:ext cx="1447800" cy="1249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15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Large-beaked finches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Change in Gene Frequency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6" name="Text Placeholder 3"/>
          <p:cNvSpPr>
            <a:spLocks noGrp="1"/>
          </p:cNvSpPr>
          <p:nvPr>
            <p:ph type="body" idx="1"/>
          </p:nvPr>
        </p:nvSpPr>
        <p:spPr>
          <a:xfrm>
            <a:off x="6119283" y="1535113"/>
            <a:ext cx="5386917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Fewer genes in the population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81200" y="5905855"/>
            <a:ext cx="854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Evolution--Microevolution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17526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77375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17526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63457" y="2914616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77375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63457" y="4306600"/>
            <a:ext cx="1447800" cy="124936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05800" y="2910612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027842" y="4300193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72932" y="4293444"/>
            <a:ext cx="1447800" cy="124936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6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Microevolution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Flu virus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arol Raney\Dropbox\FSC\K-12\K-12 Graphics\Thinkstock downloads\799977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21697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rol Raney\Dropbox\FSC\K-12\K-12 Graphics\Thinkstock downloads\480532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48408"/>
            <a:ext cx="5317592" cy="44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arol Raney\Dropbox\FSC\K-12\K-12 Graphics\Thinkstock downloads\48057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00254"/>
            <a:ext cx="2971800" cy="24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8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50292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Microevolution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00201"/>
            <a:ext cx="5384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Small changes in living things are well documented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US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fact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of evolution = </a:t>
            </a:r>
            <a:r>
              <a:rPr lang="en-US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micro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evolution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24400" y="336809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33800" y="269222"/>
            <a:ext cx="1981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Micro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502400" y="1600199"/>
            <a:ext cx="5384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Macroevolution is not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304226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?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82600" y="1600200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Microevolution is well documented</a:t>
            </a:r>
          </a:p>
          <a:p>
            <a:endParaRPr lang="en-US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6356604" y="228600"/>
            <a:ext cx="2362200" cy="1265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Macro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67000"/>
            <a:ext cx="1905000" cy="190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10400" y="2306122"/>
            <a:ext cx="2819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0000"/>
                </a:solidFill>
              </a:rPr>
              <a:t>?</a:t>
            </a:r>
            <a:endParaRPr lang="en-US" sz="16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81481E-6 L -0.18763 -0.000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8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194 0.007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4" grpId="0"/>
      <p:bldP spid="4" grpId="1"/>
      <p:bldP spid="12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181600" y="5943600"/>
            <a:ext cx="519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Next:  Natural Selection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96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263018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Change in </a:t>
            </a:r>
            <a:r>
              <a:rPr lang="en-US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US" sz="4000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ene</a:t>
            </a:r>
            <a:r>
              <a:rPr lang="en-US" sz="4000" dirty="0" smtClean="0">
                <a:solidFill>
                  <a:srgbClr val="FF0066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frequency over time</a:t>
            </a:r>
            <a:endParaRPr lang="en-US" sz="4000" dirty="0">
              <a:solidFill>
                <a:srgbClr val="FF0066"/>
              </a:solidFill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7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 smtClean="0"/>
              <a:t>[1] Slide design, Susan Landon</a:t>
            </a:r>
          </a:p>
          <a:p>
            <a:pPr algn="l"/>
            <a:r>
              <a:rPr lang="en-US" dirty="0" smtClean="0"/>
              <a:t>[5] DNA, Susan Landon</a:t>
            </a:r>
          </a:p>
          <a:p>
            <a:pPr algn="l"/>
            <a:r>
              <a:rPr lang="en-US" dirty="0" smtClean="0"/>
              <a:t>[7]</a:t>
            </a:r>
            <a:r>
              <a:rPr lang="en-US" dirty="0"/>
              <a:t> Taller girl and shorter girl 126409038, Ron </a:t>
            </a:r>
            <a:r>
              <a:rPr lang="en-US" dirty="0" err="1"/>
              <a:t>Chapple</a:t>
            </a:r>
            <a:r>
              <a:rPr lang="en-US" dirty="0"/>
              <a:t> </a:t>
            </a:r>
            <a:r>
              <a:rPr lang="en-US" dirty="0" smtClean="0"/>
              <a:t>Stock,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8] Mixed Age Multi-Ethnic </a:t>
            </a:r>
            <a:r>
              <a:rPr lang="en-US" dirty="0" smtClean="0"/>
              <a:t>Group 166671155</a:t>
            </a:r>
            <a:r>
              <a:rPr lang="en-US" dirty="0"/>
              <a:t>, </a:t>
            </a:r>
            <a:r>
              <a:rPr lang="en-US" dirty="0" err="1" smtClean="0"/>
              <a:t>LuminaStock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[9a] Baby with blue eyes </a:t>
            </a:r>
            <a:r>
              <a:rPr lang="en-US" dirty="0"/>
              <a:t>5016485, </a:t>
            </a:r>
            <a:r>
              <a:rPr lang="en-US" dirty="0" err="1" smtClean="0"/>
              <a:t>dolgachov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[9b] </a:t>
            </a:r>
            <a:r>
              <a:rPr lang="en-US" dirty="0"/>
              <a:t>Green eye </a:t>
            </a:r>
            <a:r>
              <a:rPr lang="en-US" dirty="0" smtClean="0"/>
              <a:t>456008111, </a:t>
            </a:r>
            <a:r>
              <a:rPr lang="en-US" dirty="0" err="1" smtClean="0"/>
              <a:t>BetulTurhalDoganay</a:t>
            </a:r>
            <a:r>
              <a:rPr lang="en-US" dirty="0"/>
              <a:t>, Thinkstock, Thinkstock Image Subscription Agreement</a:t>
            </a:r>
            <a:endParaRPr lang="en-US" dirty="0" smtClean="0"/>
          </a:p>
          <a:p>
            <a:pPr algn="l"/>
            <a:r>
              <a:rPr lang="en-US" dirty="0" smtClean="0"/>
              <a:t>[</a:t>
            </a:r>
            <a:r>
              <a:rPr lang="en-US" dirty="0"/>
              <a:t>9c] Young woman </a:t>
            </a:r>
            <a:r>
              <a:rPr lang="en-US" dirty="0" smtClean="0"/>
              <a:t>79215090, </a:t>
            </a:r>
            <a:r>
              <a:rPr lang="en-US" dirty="0"/>
              <a:t>Blend </a:t>
            </a:r>
            <a:r>
              <a:rPr lang="en-US" dirty="0" smtClean="0"/>
              <a:t>Images, </a:t>
            </a:r>
            <a:r>
              <a:rPr lang="en-US" dirty="0"/>
              <a:t>Thinkstock, Thinkstock Image Subscription Agreement</a:t>
            </a:r>
          </a:p>
          <a:p>
            <a:pPr algn="l"/>
            <a:r>
              <a:rPr lang="en-US" dirty="0" smtClean="0"/>
              <a:t>[10]</a:t>
            </a:r>
            <a:r>
              <a:rPr lang="en-US" dirty="0"/>
              <a:t> Ear 158681729, </a:t>
            </a:r>
            <a:r>
              <a:rPr lang="en-US" dirty="0" err="1"/>
              <a:t>Oleksandra</a:t>
            </a:r>
            <a:r>
              <a:rPr lang="en-US" dirty="0"/>
              <a:t> </a:t>
            </a:r>
            <a:r>
              <a:rPr lang="en-US" dirty="0" err="1" smtClean="0"/>
              <a:t>Voinova</a:t>
            </a:r>
            <a:r>
              <a:rPr lang="en-US" dirty="0" smtClean="0"/>
              <a:t>, </a:t>
            </a:r>
            <a:r>
              <a:rPr lang="en-US" dirty="0"/>
              <a:t>Thinkstock, Thinkstock Image Subscription Agreement</a:t>
            </a:r>
          </a:p>
          <a:p>
            <a:pPr algn="l"/>
            <a:r>
              <a:rPr lang="en-US" dirty="0" smtClean="0"/>
              <a:t>[12] </a:t>
            </a:r>
            <a:r>
              <a:rPr lang="en-US" dirty="0"/>
              <a:t>A smiling African American man and child 12894561, </a:t>
            </a:r>
            <a:r>
              <a:rPr lang="en-US" dirty="0" err="1" smtClean="0"/>
              <a:t>Feverpitched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13</a:t>
            </a:r>
            <a:r>
              <a:rPr lang="en-US" dirty="0" smtClean="0"/>
              <a:t>] </a:t>
            </a:r>
            <a:r>
              <a:rPr lang="en-US" dirty="0"/>
              <a:t>Mother and daughter 105662898, </a:t>
            </a:r>
            <a:r>
              <a:rPr lang="en-US" dirty="0" err="1" smtClean="0"/>
              <a:t>amanaimagesRF</a:t>
            </a:r>
            <a:r>
              <a:rPr lang="en-US" dirty="0" smtClean="0"/>
              <a:t>, </a:t>
            </a:r>
            <a:r>
              <a:rPr lang="en-US" dirty="0"/>
              <a:t>Thinkstock, Thinkstock Image Subscription Agreement</a:t>
            </a:r>
          </a:p>
          <a:p>
            <a:pPr algn="l"/>
            <a:r>
              <a:rPr lang="en-US" dirty="0" smtClean="0"/>
              <a:t>[17] </a:t>
            </a:r>
            <a:r>
              <a:rPr lang="en-US" dirty="0"/>
              <a:t>Charles Darwin 16835919, </a:t>
            </a:r>
            <a:r>
              <a:rPr lang="en-US" dirty="0" smtClean="0"/>
              <a:t>picture,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  <a:endParaRPr lang="en-US" dirty="0"/>
          </a:p>
          <a:p>
            <a:pPr algn="l"/>
            <a:r>
              <a:rPr lang="en-US" dirty="0"/>
              <a:t>[18] Herd of black </a:t>
            </a:r>
            <a:r>
              <a:rPr lang="en-US" dirty="0" err="1"/>
              <a:t>lechwes</a:t>
            </a:r>
            <a:r>
              <a:rPr lang="en-US" dirty="0"/>
              <a:t> running 57565409, </a:t>
            </a:r>
            <a:r>
              <a:rPr lang="en-US" dirty="0" err="1"/>
              <a:t>Purestock</a:t>
            </a:r>
            <a:r>
              <a:rPr lang="en-US" dirty="0"/>
              <a:t>, Thinkstock, Thinkstock Image Subscription Agreement</a:t>
            </a:r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91838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900" dirty="0" smtClean="0"/>
              <a:t>[</a:t>
            </a:r>
            <a:r>
              <a:rPr lang="en-US" sz="1900" dirty="0"/>
              <a:t>19a] Macaw 453680067, </a:t>
            </a:r>
            <a:r>
              <a:rPr lang="en-US" sz="1900" dirty="0" err="1" smtClean="0"/>
              <a:t>sydeen</a:t>
            </a:r>
            <a:r>
              <a:rPr lang="en-US" sz="1900" dirty="0" smtClean="0"/>
              <a:t>,</a:t>
            </a:r>
            <a:r>
              <a:rPr lang="en-US" sz="1900" dirty="0"/>
              <a:t> Thinkstock, Thinkstock Image Subscription </a:t>
            </a:r>
            <a:r>
              <a:rPr lang="en-US" sz="1900" dirty="0" smtClean="0"/>
              <a:t>Agreement</a:t>
            </a:r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19b] Atlantic salmon 182261618, </a:t>
            </a:r>
            <a:r>
              <a:rPr lang="en-US" sz="1900" dirty="0" err="1" smtClean="0"/>
              <a:t>AlexRaths</a:t>
            </a:r>
            <a:r>
              <a:rPr lang="en-US" sz="1900" dirty="0"/>
              <a:t>, Thinkstock, Thinkstock Image Subscription Agreement</a:t>
            </a:r>
            <a:endParaRPr lang="en-US" sz="1900" dirty="0" smtClean="0"/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19c] </a:t>
            </a:r>
            <a:r>
              <a:rPr lang="en-US" sz="1900" dirty="0" err="1"/>
              <a:t>Coahuilan</a:t>
            </a:r>
            <a:r>
              <a:rPr lang="en-US" sz="1900" dirty="0"/>
              <a:t> </a:t>
            </a:r>
            <a:r>
              <a:rPr lang="en-US" sz="1900" dirty="0" smtClean="0"/>
              <a:t>box </a:t>
            </a:r>
            <a:r>
              <a:rPr lang="en-US" sz="1900" dirty="0"/>
              <a:t>t</a:t>
            </a:r>
            <a:r>
              <a:rPr lang="en-US" sz="1900" dirty="0" smtClean="0"/>
              <a:t>urtle </a:t>
            </a:r>
            <a:r>
              <a:rPr lang="en-US" sz="1900" dirty="0"/>
              <a:t>93385233, </a:t>
            </a:r>
            <a:r>
              <a:rPr lang="en-US" sz="1900" dirty="0" err="1" smtClean="0"/>
              <a:t>amwu</a:t>
            </a:r>
            <a:r>
              <a:rPr lang="en-US" sz="1900" dirty="0"/>
              <a:t>, Thinkstock, Thinkstock Image Subscription Agreement</a:t>
            </a:r>
            <a:endParaRPr lang="en-US" sz="1900" dirty="0" smtClean="0"/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19d] Brown </a:t>
            </a:r>
            <a:r>
              <a:rPr lang="en-US" sz="1900" dirty="0" smtClean="0"/>
              <a:t>bear </a:t>
            </a:r>
            <a:r>
              <a:rPr lang="en-US" sz="1900" dirty="0"/>
              <a:t>13749720, </a:t>
            </a:r>
            <a:r>
              <a:rPr lang="en-US" sz="1900" dirty="0" err="1"/>
              <a:t>GlobalP</a:t>
            </a:r>
            <a:r>
              <a:rPr lang="en-US" sz="1900" dirty="0"/>
              <a:t>, Getty Images (US), Inc. </a:t>
            </a:r>
            <a:r>
              <a:rPr lang="en-US" sz="1900" dirty="0" smtClean="0"/>
              <a:t>Subscription</a:t>
            </a:r>
            <a:endParaRPr lang="en-US" sz="1900" dirty="0"/>
          </a:p>
          <a:p>
            <a:pPr algn="l"/>
            <a:r>
              <a:rPr lang="en-US" sz="1900" dirty="0" smtClean="0"/>
              <a:t>[21a</a:t>
            </a:r>
            <a:r>
              <a:rPr lang="en-US" sz="1900" dirty="0"/>
              <a:t>] </a:t>
            </a:r>
            <a:r>
              <a:rPr lang="en-US" sz="1900" dirty="0" smtClean="0"/>
              <a:t>Sharp-beaked Ground Finch </a:t>
            </a:r>
            <a:r>
              <a:rPr lang="en-US" sz="1900" dirty="0" err="1" smtClean="0"/>
              <a:t>Geospiza</a:t>
            </a:r>
            <a:r>
              <a:rPr lang="en-US" sz="1900" dirty="0" smtClean="0"/>
              <a:t> </a:t>
            </a:r>
            <a:r>
              <a:rPr lang="en-US" sz="1900" dirty="0" err="1" smtClean="0"/>
              <a:t>difficilis</a:t>
            </a:r>
            <a:r>
              <a:rPr lang="en-US" sz="1900" dirty="0" smtClean="0"/>
              <a:t>, Tim Standish</a:t>
            </a:r>
          </a:p>
          <a:p>
            <a:pPr algn="l"/>
            <a:r>
              <a:rPr lang="en-US" sz="1900" dirty="0" smtClean="0"/>
              <a:t>[21b] Darwin’s Finch, Galapagos 24748928, </a:t>
            </a:r>
            <a:r>
              <a:rPr lang="en-US" sz="1900" dirty="0" err="1" smtClean="0"/>
              <a:t>mdmworks</a:t>
            </a:r>
            <a:r>
              <a:rPr lang="en-US" sz="1900" dirty="0" smtClean="0"/>
              <a:t>, </a:t>
            </a:r>
            <a:r>
              <a:rPr lang="en-US" sz="1900" dirty="0"/>
              <a:t>Getty Images (US), Inc. Subscription</a:t>
            </a:r>
            <a:endParaRPr lang="en-US" sz="1900" dirty="0" smtClean="0"/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21c] </a:t>
            </a:r>
            <a:r>
              <a:rPr lang="en-US" sz="1900" dirty="0" smtClean="0"/>
              <a:t>Galapagos Finch on cactus 61835574, </a:t>
            </a:r>
            <a:r>
              <a:rPr lang="en-US" sz="1900" dirty="0" err="1" smtClean="0"/>
              <a:t>pilesasmiles</a:t>
            </a:r>
            <a:r>
              <a:rPr lang="en-US" sz="1900" dirty="0" smtClean="0"/>
              <a:t>,</a:t>
            </a:r>
            <a:r>
              <a:rPr lang="en-US" sz="1900" dirty="0"/>
              <a:t> Getty Images (US), Inc. Subscription</a:t>
            </a:r>
            <a:endParaRPr lang="en-US" sz="1900" dirty="0" smtClean="0"/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21d] </a:t>
            </a:r>
            <a:r>
              <a:rPr lang="en-US" sz="1900" dirty="0" smtClean="0"/>
              <a:t>Finch of Galapagos 35513816, </a:t>
            </a:r>
            <a:r>
              <a:rPr lang="en-US" sz="1900" dirty="0"/>
              <a:t>Roger De </a:t>
            </a:r>
            <a:r>
              <a:rPr lang="en-US" sz="1900" dirty="0" smtClean="0"/>
              <a:t>Marfa,</a:t>
            </a:r>
            <a:r>
              <a:rPr lang="en-US" sz="1900" dirty="0"/>
              <a:t> Getty Images (US), Inc. Subscription</a:t>
            </a:r>
            <a:endParaRPr lang="en-US" sz="1900" dirty="0" smtClean="0"/>
          </a:p>
          <a:p>
            <a:pPr algn="l"/>
            <a:r>
              <a:rPr lang="en-US" sz="1900" dirty="0" smtClean="0"/>
              <a:t>[21e] Medium Ground Finch </a:t>
            </a:r>
            <a:r>
              <a:rPr lang="en-US" sz="1900" dirty="0" err="1" smtClean="0"/>
              <a:t>Geospiza</a:t>
            </a:r>
            <a:r>
              <a:rPr lang="en-US" sz="1900" dirty="0" smtClean="0"/>
              <a:t> </a:t>
            </a:r>
            <a:r>
              <a:rPr lang="en-US" sz="1900" dirty="0" err="1"/>
              <a:t>fortis</a:t>
            </a:r>
            <a:r>
              <a:rPr lang="en-US" sz="1900" dirty="0"/>
              <a:t> </a:t>
            </a:r>
            <a:r>
              <a:rPr lang="en-US" sz="1900" dirty="0" smtClean="0"/>
              <a:t>29426604, </a:t>
            </a:r>
            <a:r>
              <a:rPr lang="en-US" sz="1900" dirty="0" err="1" smtClean="0"/>
              <a:t>bephotographers</a:t>
            </a:r>
            <a:r>
              <a:rPr lang="en-US" sz="1900" dirty="0" smtClean="0"/>
              <a:t>, </a:t>
            </a:r>
            <a:r>
              <a:rPr lang="en-US" sz="1900" dirty="0"/>
              <a:t>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21f] </a:t>
            </a:r>
            <a:r>
              <a:rPr lang="en-US" sz="1900" dirty="0" smtClean="0"/>
              <a:t>Medium Ground Finch </a:t>
            </a:r>
            <a:r>
              <a:rPr lang="en-US" sz="1900" dirty="0" err="1" smtClean="0"/>
              <a:t>Geospiza</a:t>
            </a:r>
            <a:r>
              <a:rPr lang="en-US" sz="1900" dirty="0" smtClean="0"/>
              <a:t> </a:t>
            </a:r>
            <a:r>
              <a:rPr lang="en-US" sz="1900" dirty="0" err="1" smtClean="0"/>
              <a:t>fortis</a:t>
            </a:r>
            <a:r>
              <a:rPr lang="en-US" sz="1900" dirty="0" smtClean="0"/>
              <a:t>, Tim Standish, used with permission</a:t>
            </a:r>
          </a:p>
          <a:p>
            <a:pPr algn="l"/>
            <a:r>
              <a:rPr lang="en-US" sz="1900" dirty="0" smtClean="0"/>
              <a:t>[22a</a:t>
            </a:r>
            <a:r>
              <a:rPr lang="en-US" sz="1900" dirty="0"/>
              <a:t>] </a:t>
            </a:r>
            <a:r>
              <a:rPr lang="en-US" sz="1900" dirty="0" smtClean="0"/>
              <a:t>Small </a:t>
            </a:r>
            <a:r>
              <a:rPr lang="en-US" sz="1900" dirty="0"/>
              <a:t>Ground Finch </a:t>
            </a:r>
            <a:r>
              <a:rPr lang="en-US" sz="1900" dirty="0" err="1"/>
              <a:t>Geospiza</a:t>
            </a:r>
            <a:r>
              <a:rPr lang="en-US" sz="1900" dirty="0"/>
              <a:t> </a:t>
            </a:r>
            <a:r>
              <a:rPr lang="en-US" sz="1900" dirty="0" err="1"/>
              <a:t>fuliginosa</a:t>
            </a:r>
            <a:r>
              <a:rPr lang="en-US" sz="1900" dirty="0"/>
              <a:t>, Tim </a:t>
            </a:r>
            <a:r>
              <a:rPr lang="en-US" sz="1900" dirty="0" smtClean="0"/>
              <a:t>Standish</a:t>
            </a:r>
            <a:r>
              <a:rPr lang="en-US" sz="1900" dirty="0"/>
              <a:t>, used with </a:t>
            </a:r>
            <a:r>
              <a:rPr lang="en-US" sz="1900" dirty="0" smtClean="0"/>
              <a:t>permission</a:t>
            </a:r>
          </a:p>
          <a:p>
            <a:pPr algn="l"/>
            <a:r>
              <a:rPr lang="en-US" sz="1900" dirty="0" smtClean="0"/>
              <a:t>[</a:t>
            </a:r>
            <a:r>
              <a:rPr lang="en-US" sz="1900" dirty="0"/>
              <a:t>23c</a:t>
            </a:r>
            <a:r>
              <a:rPr lang="en-US" sz="1900" dirty="0" smtClean="0"/>
              <a:t>] </a:t>
            </a:r>
            <a:r>
              <a:rPr lang="da-DK" sz="1900" dirty="0" smtClean="0"/>
              <a:t>Seeds 7103827, Jo </a:t>
            </a:r>
            <a:r>
              <a:rPr lang="da-DK" sz="1900" dirty="0"/>
              <a:t>De Vulder, Shutterstock standard </a:t>
            </a:r>
            <a:r>
              <a:rPr lang="da-DK" sz="1900" dirty="0" smtClean="0"/>
              <a:t>license (</a:t>
            </a:r>
            <a:r>
              <a:rPr lang="en-US" sz="1900" dirty="0"/>
              <a:t>overlay - Joaquin </a:t>
            </a:r>
            <a:r>
              <a:rPr lang="en-US" sz="1900" dirty="0" smtClean="0"/>
              <a:t>Hernandez) </a:t>
            </a:r>
          </a:p>
          <a:p>
            <a:pPr algn="l"/>
            <a:r>
              <a:rPr lang="en-US" sz="1900" dirty="0"/>
              <a:t>[</a:t>
            </a:r>
            <a:r>
              <a:rPr lang="en-US" sz="1900" dirty="0" smtClean="0"/>
              <a:t>23d] </a:t>
            </a:r>
            <a:r>
              <a:rPr lang="en-US" sz="1900" dirty="0"/>
              <a:t>Melon seeds </a:t>
            </a:r>
            <a:r>
              <a:rPr lang="en-US" sz="1900" dirty="0" smtClean="0"/>
              <a:t>40447322 </a:t>
            </a:r>
            <a:r>
              <a:rPr lang="en-US" sz="1900" dirty="0" err="1" smtClean="0"/>
              <a:t>antpkr</a:t>
            </a:r>
            <a:r>
              <a:rPr lang="en-US" sz="1900" dirty="0" smtClean="0"/>
              <a:t>, </a:t>
            </a:r>
            <a:r>
              <a:rPr lang="en-US" sz="1900" dirty="0"/>
              <a:t>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/>
              <a:t>[34a] Flu virus 79997773, Fuse, Thinkstock, Thinkstock Image Subscription Agreement</a:t>
            </a:r>
          </a:p>
          <a:p>
            <a:pPr algn="l"/>
            <a:r>
              <a:rPr lang="en-US" sz="1900" dirty="0"/>
              <a:t>[34b] Doctor with Flu Shot sign 58390148, </a:t>
            </a:r>
            <a:r>
              <a:rPr lang="en-US" sz="1900" dirty="0" err="1"/>
              <a:t>nzphotonz</a:t>
            </a:r>
            <a:r>
              <a:rPr lang="en-US" sz="1900" dirty="0"/>
              <a:t>, Getty Images (US), Inc. Subscription</a:t>
            </a:r>
          </a:p>
          <a:p>
            <a:pPr algn="l"/>
            <a:r>
              <a:rPr lang="en-US" sz="1900" dirty="0"/>
              <a:t>[34c] Researching glass equipment in tiles 36187884, barbol88, Getty Images (US), Inc. Subscription</a:t>
            </a: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12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Images </a:t>
            </a:r>
            <a:r>
              <a:rPr lang="en-US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69958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0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312756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132150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124692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239395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9568"/>
            <a:ext cx="9220200" cy="6279832"/>
          </a:xfrm>
        </p:spPr>
      </p:pic>
    </p:spTree>
    <p:extLst>
      <p:ext uri="{BB962C8B-B14F-4D97-AF65-F5344CB8AC3E}">
        <p14:creationId xmlns:p14="http://schemas.microsoft.com/office/powerpoint/2010/main" val="12294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9568"/>
            <a:ext cx="9220200" cy="6279832"/>
          </a:xfrm>
        </p:spPr>
      </p:pic>
      <p:sp>
        <p:nvSpPr>
          <p:cNvPr id="5" name="Curved Right Arrow 4"/>
          <p:cNvSpPr/>
          <p:nvPr/>
        </p:nvSpPr>
        <p:spPr>
          <a:xfrm rot="18132595">
            <a:off x="1792497" y="5031928"/>
            <a:ext cx="1016000" cy="2207603"/>
          </a:xfrm>
          <a:prstGeom prst="curved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2270">
            <a:off x="3766155" y="4689917"/>
            <a:ext cx="1657321" cy="23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1180">
            <a:off x="5640799" y="4026975"/>
            <a:ext cx="1897249" cy="208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369649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66"/>
                </a:solidFill>
              </a:rPr>
              <a:t>Genes</a:t>
            </a:r>
          </a:p>
        </p:txBody>
      </p:sp>
    </p:spTree>
    <p:extLst>
      <p:ext uri="{BB962C8B-B14F-4D97-AF65-F5344CB8AC3E}">
        <p14:creationId xmlns:p14="http://schemas.microsoft.com/office/powerpoint/2010/main" val="274445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572" y1="88128" x2="82470" y2="97214"/>
                        <a14:foregroundMark x1="83833" y1="47305" x2="89010" y2="61660"/>
                        <a14:backgroundMark x1="66122" y1="44216" x2="56131" y2="53483"/>
                        <a14:backgroundMark x1="60036" y1="44942" x2="56948" y2="51423"/>
                        <a14:backgroundMark x1="82470" y1="42156" x2="86376" y2="41793"/>
                        <a14:backgroundMark x1="71662" y1="30527" x2="75023" y2="31981"/>
                        <a14:backgroundMark x1="63851" y1="23077" x2="63851" y2="26832"/>
                        <a14:backgroundMark x1="29973" y1="27922" x2="28610" y2="29013"/>
                        <a14:backgroundMark x1="14714" y1="47729" x2="26067" y2="53301"/>
                        <a14:backgroundMark x1="14169" y1="47365" x2="14714" y2="49061"/>
                        <a14:backgroundMark x1="18892" y1="52029" x2="21072" y2="52574"/>
                        <a14:backgroundMark x1="20527" y1="33313" x2="13351" y2="37190"/>
                        <a14:backgroundMark x1="20527" y1="33858" x2="16712" y2="35494"/>
                        <a14:backgroundMark x1="8901" y1="40339" x2="1907" y2="45124"/>
                        <a14:backgroundMark x1="2543" y1="45730" x2="1635" y2="49061"/>
                        <a14:backgroundMark x1="4723" y1="50333" x2="6630" y2="51605"/>
                        <a14:backgroundMark x1="23342" y1="61114" x2="22252" y2="66990"/>
                        <a14:backgroundMark x1="21980" y1="71472" x2="21980" y2="72744"/>
                        <a14:backgroundMark x1="19164" y1="95154" x2="18074" y2="98728"/>
                        <a14:backgroundMark x1="37239" y1="87038" x2="33878" y2="99637"/>
                        <a14:backgroundMark x1="61671" y1="32344" x2="68574" y2="35675"/>
                        <a14:backgroundMark x1="65304" y1="46820" x2="62761" y2="54028"/>
                        <a14:backgroundMark x1="63306" y1="51847" x2="65032" y2="56087"/>
                        <a14:backgroundMark x1="68302" y1="55542" x2="63306" y2="56269"/>
                        <a14:backgroundMark x1="83015" y1="42944" x2="91916" y2="50515"/>
                        <a14:backgroundMark x1="87466" y1="46093" x2="91644" y2="56269"/>
                        <a14:backgroundMark x1="87738" y1="48455" x2="90282" y2="56451"/>
                        <a14:backgroundMark x1="90282" y1="57177" x2="94732" y2="65173"/>
                        <a14:backgroundMark x1="53860" y1="82556" x2="53860" y2="82556"/>
                        <a14:backgroundMark x1="63851" y1="79588" x2="61671" y2="85161"/>
                        <a14:backgroundMark x1="57221" y1="62568" x2="56676" y2="64627"/>
                        <a14:backgroundMark x1="63034" y1="90006" x2="60854" y2="93156"/>
                        <a14:backgroundMark x1="90100" y1="58631" x2="89555" y2="55421"/>
                        <a14:backgroundMark x1="90100" y1="58389" x2="86921" y2="47547"/>
                        <a14:backgroundMark x1="82561" y1="42156" x2="80745" y2="42520"/>
                        <a14:backgroundMark x1="89918" y1="58389" x2="91371" y2="61054"/>
                        <a14:backgroundMark x1="92461" y1="68807" x2="90827" y2="70139"/>
                        <a14:backgroundMark x1="90282" y1="69655" x2="90282" y2="73531"/>
                        <a14:backgroundMark x1="89918" y1="69776" x2="89918" y2="73955"/>
                        <a14:backgroundMark x1="91371" y1="83889" x2="91190" y2="84373"/>
                        <a14:backgroundMark x1="91735" y1="87765" x2="92280" y2="88492"/>
                        <a14:backgroundMark x1="57221" y1="65960" x2="57221" y2="66445"/>
                        <a14:backgroundMark x1="38420" y1="82617" x2="36966" y2="86311"/>
                        <a14:backgroundMark x1="25795" y1="52574" x2="24432" y2="49061"/>
                        <a14:backgroundMark x1="24796" y1="49182" x2="22797" y2="46699"/>
                        <a14:backgroundMark x1="25976" y1="53967" x2="24614" y2="54694"/>
                        <a14:backgroundMark x1="66576" y1="43004" x2="64487" y2="45609"/>
                        <a14:backgroundMark x1="61580" y1="21320" x2="57584" y2="17383"/>
                        <a14:backgroundMark x1="48501" y1="15082" x2="42870" y2="16899"/>
                        <a14:backgroundMark x1="34423" y1="22532" x2="32516" y2="22774"/>
                        <a14:backgroundMark x1="21344" y1="77347" x2="21344" y2="87402"/>
                        <a14:backgroundMark x1="21163" y1="88371" x2="21163" y2="88734"/>
                        <a14:backgroundMark x1="56040" y1="76620" x2="56040" y2="77468"/>
                        <a14:backgroundMark x1="55132" y1="79104" x2="54223" y2="80678"/>
                        <a14:backgroundMark x1="50045" y1="93640" x2="50045" y2="95276"/>
                        <a14:backgroundMark x1="38056" y1="82011" x2="38056" y2="83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34" y="-376511"/>
            <a:ext cx="4826166" cy="7234511"/>
          </a:xfrm>
        </p:spPr>
      </p:pic>
    </p:spTree>
    <p:extLst>
      <p:ext uri="{BB962C8B-B14F-4D97-AF65-F5344CB8AC3E}">
        <p14:creationId xmlns:p14="http://schemas.microsoft.com/office/powerpoint/2010/main" val="400554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" b="96324" l="3918" r="97595">
                        <a14:foregroundMark x1="26598" y1="56710" x2="24948" y2="92463"/>
                        <a14:foregroundMark x1="6460" y1="37040" x2="6873" y2="57996"/>
                        <a14:foregroundMark x1="6117" y1="35938" x2="5292" y2="39430"/>
                        <a14:foregroundMark x1="48247" y1="15074" x2="45842" y2="17831"/>
                        <a14:foregroundMark x1="49485" y1="15074" x2="47423" y2="14890"/>
                        <a14:foregroundMark x1="46942" y1="15074" x2="45911" y2="16544"/>
                        <a14:foregroundMark x1="87904" y1="25551" x2="89141" y2="59099"/>
                        <a14:foregroundMark x1="89141" y1="28952" x2="94158" y2="44945"/>
                        <a14:foregroundMark x1="92440" y1="35938" x2="94158" y2="37592"/>
                        <a14:foregroundMark x1="91340" y1="29320" x2="94296" y2="35938"/>
                        <a14:foregroundMark x1="94089" y1="33548" x2="95326" y2="45864"/>
                        <a14:foregroundMark x1="92852" y1="31342" x2="94570" y2="33732"/>
                        <a14:foregroundMark x1="94777" y1="34651" x2="95876" y2="44945"/>
                        <a14:foregroundMark x1="30584" y1="64063" x2="30172" y2="90257"/>
                        <a14:foregroundMark x1="28454" y1="72335" x2="29828" y2="88787"/>
                        <a14:foregroundMark x1="27766" y1="63051" x2="28866" y2="71415"/>
                        <a14:foregroundMark x1="28110" y1="64154" x2="28316" y2="71967"/>
                        <a14:foregroundMark x1="27629" y1="63971" x2="28522" y2="77757"/>
                        <a14:foregroundMark x1="46117" y1="94026" x2="48316" y2="94301"/>
                        <a14:foregroundMark x1="55601" y1="92923" x2="58144" y2="93015"/>
                        <a14:backgroundMark x1="27835" y1="94669" x2="27835" y2="78033"/>
                        <a14:backgroundMark x1="63711" y1="59835" x2="64605" y2="79779"/>
                        <a14:backgroundMark x1="75739" y1="66820" x2="76289" y2="92096"/>
                        <a14:backgroundMark x1="75326" y1="68107" x2="75739" y2="63879"/>
                        <a14:backgroundMark x1="75876" y1="64430" x2="75876" y2="62592"/>
                        <a14:backgroundMark x1="79863" y1="81066" x2="79725" y2="85110"/>
                        <a14:backgroundMark x1="79725" y1="81066" x2="80069" y2="79963"/>
                        <a14:backgroundMark x1="86735" y1="81066" x2="87216" y2="86581"/>
                        <a14:backgroundMark x1="90378" y1="94485" x2="90172" y2="90625"/>
                        <a14:backgroundMark x1="86804" y1="80147" x2="86804" y2="81250"/>
                        <a14:backgroundMark x1="27491" y1="78217" x2="27491" y2="69393"/>
                        <a14:backgroundMark x1="27629" y1="68474" x2="27629" y2="68474"/>
                        <a14:backgroundMark x1="27423" y1="65717" x2="27423" y2="65717"/>
                        <a14:backgroundMark x1="27491" y1="66912" x2="27491" y2="66912"/>
                        <a14:backgroundMark x1="27285" y1="63879" x2="27629" y2="68934"/>
                        <a14:backgroundMark x1="50928" y1="14154" x2="51890" y2="19761"/>
                        <a14:backgroundMark x1="44536" y1="16452" x2="44674" y2="23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66800"/>
            <a:ext cx="7086600" cy="5223958"/>
          </a:xfrm>
        </p:spPr>
      </p:pic>
    </p:spTree>
    <p:extLst>
      <p:ext uri="{BB962C8B-B14F-4D97-AF65-F5344CB8AC3E}">
        <p14:creationId xmlns:p14="http://schemas.microsoft.com/office/powerpoint/2010/main" val="249295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2" y="2651254"/>
            <a:ext cx="5254752" cy="349822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1" y="685801"/>
            <a:ext cx="2881567" cy="1965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1" y="685800"/>
            <a:ext cx="3645739" cy="5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5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8|6.7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8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1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3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14439</TotalTime>
  <Words>1870</Words>
  <Application>Microsoft Office PowerPoint</Application>
  <PresentationFormat>Widescreen</PresentationFormat>
  <Paragraphs>262</Paragraphs>
  <Slides>47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Century Gothic</vt:lpstr>
      <vt:lpstr>Garamond</vt:lpstr>
      <vt:lpstr>Tahoma</vt:lpstr>
      <vt:lpstr>Tunga</vt:lpstr>
      <vt:lpstr>Office Theme</vt:lpstr>
      <vt:lpstr>1_Office Theme</vt:lpstr>
      <vt:lpstr>BlackTie</vt:lpstr>
      <vt:lpstr>PowerPoint Presentation</vt:lpstr>
      <vt:lpstr>PowerPoint Presentation</vt:lpstr>
      <vt:lpstr>Definition</vt:lpstr>
      <vt:lpstr>PowerPoint Presentation</vt:lpstr>
      <vt:lpstr>DNA</vt:lpstr>
      <vt:lpstr>DNA</vt:lpstr>
      <vt:lpstr>PowerPoint Presentation</vt:lpstr>
      <vt:lpstr>PowerPoint Presentation</vt:lpstr>
      <vt:lpstr>PowerPoint Presentation</vt:lpstr>
      <vt:lpstr>PowerPoint Presentation</vt:lpstr>
      <vt:lpstr>Genes</vt:lpstr>
      <vt:lpstr>PowerPoint Presentation</vt:lpstr>
      <vt:lpstr>Genes</vt:lpstr>
      <vt:lpstr>PowerPoint Presentation</vt:lpstr>
      <vt:lpstr>Frequency</vt:lpstr>
      <vt:lpstr>Gene frequency</vt:lpstr>
      <vt:lpstr>How does gene frequency change?</vt:lpstr>
      <vt:lpstr>Variations</vt:lpstr>
      <vt:lpstr>Variation within groups</vt:lpstr>
      <vt:lpstr>How does gene frequency change?</vt:lpstr>
      <vt:lpstr>Galapagos Finches</vt:lpstr>
      <vt:lpstr>Variation in Finches</vt:lpstr>
      <vt:lpstr>Variation in Finches</vt:lpstr>
      <vt:lpstr>Drought</vt:lpstr>
      <vt:lpstr>Drought</vt:lpstr>
      <vt:lpstr>Drought</vt:lpstr>
      <vt:lpstr>Drought</vt:lpstr>
      <vt:lpstr>Change in Gene Frequency</vt:lpstr>
      <vt:lpstr>Change in Gene Frequency</vt:lpstr>
      <vt:lpstr>After the Drought</vt:lpstr>
      <vt:lpstr>Change in Gene Frequency</vt:lpstr>
      <vt:lpstr>Heavy Rain Fall</vt:lpstr>
      <vt:lpstr>Change in Gene Frequency</vt:lpstr>
      <vt:lpstr>Change in Gene Frequency</vt:lpstr>
      <vt:lpstr>Microevolution</vt:lpstr>
      <vt:lpstr>    Microevolution</vt:lpstr>
      <vt:lpstr>Micro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121</cp:revision>
  <cp:lastPrinted>2015-06-08T20:31:27Z</cp:lastPrinted>
  <dcterms:created xsi:type="dcterms:W3CDTF">2013-11-21T19:23:23Z</dcterms:created>
  <dcterms:modified xsi:type="dcterms:W3CDTF">2017-01-29T22:10:11Z</dcterms:modified>
</cp:coreProperties>
</file>