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tags/tag15.xml" ContentType="application/vnd.openxmlformats-officedocument.presentationml.tags+xml"/>
  <Override PartName="/ppt/notesSlides/notesSlide19.xml" ContentType="application/vnd.openxmlformats-officedocument.presentationml.notesSlide+xml"/>
  <Override PartName="/ppt/tags/tag16.xml" ContentType="application/vnd.openxmlformats-officedocument.presentationml.tags+xml"/>
  <Override PartName="/ppt/notesSlides/notesSlide20.xml" ContentType="application/vnd.openxmlformats-officedocument.presentationml.notesSlide+xml"/>
  <Override PartName="/ppt/tags/tag17.xml" ContentType="application/vnd.openxmlformats-officedocument.presentationml.tags+xml"/>
  <Override PartName="/ppt/notesSlides/notesSlide21.xml" ContentType="application/vnd.openxmlformats-officedocument.presentationml.notesSlide+xml"/>
  <Override PartName="/ppt/tags/tag18.xml" ContentType="application/vnd.openxmlformats-officedocument.presentationml.tags+xml"/>
  <Override PartName="/ppt/notesSlides/notesSlide22.xml" ContentType="application/vnd.openxmlformats-officedocument.presentationml.notesSlide+xml"/>
  <Override PartName="/ppt/tags/tag19.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0.xml" ContentType="application/vnd.openxmlformats-officedocument.presentationml.tags+xml"/>
  <Override PartName="/ppt/notesSlides/notesSlide25.xml" ContentType="application/vnd.openxmlformats-officedocument.presentationml.notesSlide+xml"/>
  <Override PartName="/ppt/tags/tag21.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5" r:id="rId3"/>
  </p:sldMasterIdLst>
  <p:notesMasterIdLst>
    <p:notesMasterId r:id="rId39"/>
  </p:notesMasterIdLst>
  <p:sldIdLst>
    <p:sldId id="309" r:id="rId4"/>
    <p:sldId id="311" r:id="rId5"/>
    <p:sldId id="312" r:id="rId6"/>
    <p:sldId id="347" r:id="rId7"/>
    <p:sldId id="344" r:id="rId8"/>
    <p:sldId id="346" r:id="rId9"/>
    <p:sldId id="349" r:id="rId10"/>
    <p:sldId id="343" r:id="rId11"/>
    <p:sldId id="350" r:id="rId12"/>
    <p:sldId id="313" r:id="rId13"/>
    <p:sldId id="351" r:id="rId14"/>
    <p:sldId id="314" r:id="rId15"/>
    <p:sldId id="315" r:id="rId16"/>
    <p:sldId id="316" r:id="rId17"/>
    <p:sldId id="353" r:id="rId18"/>
    <p:sldId id="317" r:id="rId19"/>
    <p:sldId id="318" r:id="rId20"/>
    <p:sldId id="354" r:id="rId21"/>
    <p:sldId id="355" r:id="rId22"/>
    <p:sldId id="356" r:id="rId23"/>
    <p:sldId id="321" r:id="rId24"/>
    <p:sldId id="322" r:id="rId25"/>
    <p:sldId id="357" r:id="rId26"/>
    <p:sldId id="358" r:id="rId27"/>
    <p:sldId id="336" r:id="rId28"/>
    <p:sldId id="359" r:id="rId29"/>
    <p:sldId id="360" r:id="rId30"/>
    <p:sldId id="370" r:id="rId31"/>
    <p:sldId id="371" r:id="rId32"/>
    <p:sldId id="363" r:id="rId33"/>
    <p:sldId id="365" r:id="rId34"/>
    <p:sldId id="366" r:id="rId35"/>
    <p:sldId id="367" r:id="rId36"/>
    <p:sldId id="368" r:id="rId37"/>
    <p:sldId id="36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C86B9C14-D28F-4D78-9E7F-99F273EE47CA}">
          <p14:sldIdLst>
            <p14:sldId id="309"/>
            <p14:sldId id="311"/>
            <p14:sldId id="312"/>
            <p14:sldId id="347"/>
            <p14:sldId id="344"/>
            <p14:sldId id="346"/>
            <p14:sldId id="349"/>
            <p14:sldId id="343"/>
            <p14:sldId id="350"/>
            <p14:sldId id="313"/>
            <p14:sldId id="351"/>
            <p14:sldId id="314"/>
            <p14:sldId id="315"/>
            <p14:sldId id="316"/>
            <p14:sldId id="353"/>
            <p14:sldId id="317"/>
            <p14:sldId id="318"/>
            <p14:sldId id="354"/>
            <p14:sldId id="355"/>
            <p14:sldId id="356"/>
            <p14:sldId id="321"/>
            <p14:sldId id="322"/>
            <p14:sldId id="357"/>
            <p14:sldId id="358"/>
            <p14:sldId id="336"/>
            <p14:sldId id="359"/>
            <p14:sldId id="360"/>
            <p14:sldId id="370"/>
            <p14:sldId id="371"/>
            <p14:sldId id="363"/>
            <p14:sldId id="365"/>
            <p14:sldId id="366"/>
            <p14:sldId id="367"/>
            <p14:sldId id="368"/>
            <p14:sldId id="36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06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83" autoAdjust="0"/>
    <p:restoredTop sz="82993" autoAdjust="0"/>
  </p:normalViewPr>
  <p:slideViewPr>
    <p:cSldViewPr>
      <p:cViewPr varScale="1">
        <p:scale>
          <a:sx n="55" d="100"/>
          <a:sy n="55" d="100"/>
        </p:scale>
        <p:origin x="1061" y="43"/>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B778BC-5789-4F07-971F-CF3B6BAF9520}" type="datetimeFigureOut">
              <a:rPr lang="en-US" smtClean="0"/>
              <a:t>1/29/2017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631704-7F19-4A50-9080-CE9E4D6823FA}" type="slidenum">
              <a:rPr lang="en-US" smtClean="0"/>
              <a:t>‹#›</a:t>
            </a:fld>
            <a:endParaRPr lang="en-US"/>
          </a:p>
        </p:txBody>
      </p:sp>
    </p:spTree>
    <p:extLst>
      <p:ext uri="{BB962C8B-B14F-4D97-AF65-F5344CB8AC3E}">
        <p14:creationId xmlns:p14="http://schemas.microsoft.com/office/powerpoint/2010/main" val="931567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Origins 101—Natural Selection</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1</a:t>
            </a:fld>
            <a:endParaRPr lang="en-US"/>
          </a:p>
        </p:txBody>
      </p:sp>
    </p:spTree>
    <p:extLst>
      <p:ext uri="{BB962C8B-B14F-4D97-AF65-F5344CB8AC3E}">
        <p14:creationId xmlns:p14="http://schemas.microsoft.com/office/powerpoint/2010/main" val="693206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Number 2:  Variation exists in the population and will influence which organisms survive to pass on their genes and which don’t.</a:t>
            </a:r>
          </a:p>
          <a:p>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10</a:t>
            </a:fld>
            <a:endParaRPr lang="en-US"/>
          </a:p>
        </p:txBody>
      </p:sp>
    </p:spTree>
    <p:extLst>
      <p:ext uri="{BB962C8B-B14F-4D97-AF65-F5344CB8AC3E}">
        <p14:creationId xmlns:p14="http://schemas.microsoft.com/office/powerpoint/2010/main" val="2588085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Number 3:  Adaptations are the beneficial traits that give an organism an advantage in the struggle</a:t>
            </a:r>
            <a:r>
              <a:rPr lang="en-US" baseline="0" dirty="0" smtClean="0"/>
              <a:t> for survival.</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11</a:t>
            </a:fld>
            <a:endParaRPr lang="en-US"/>
          </a:p>
        </p:txBody>
      </p:sp>
    </p:spTree>
    <p:extLst>
      <p:ext uri="{BB962C8B-B14F-4D97-AF65-F5344CB8AC3E}">
        <p14:creationId xmlns:p14="http://schemas.microsoft.com/office/powerpoint/2010/main" val="3489609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During drought conditions</a:t>
            </a:r>
            <a:r>
              <a:rPr lang="en-US" baseline="0" dirty="0" smtClean="0"/>
              <a:t> in the Galapagos Islands, having a large beak was most advantageous for a finch / because most of the seeds available at the time were large.</a:t>
            </a:r>
            <a:endParaRPr lang="en-US" dirty="0" smtClean="0"/>
          </a:p>
          <a:p>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12</a:t>
            </a:fld>
            <a:endParaRPr lang="en-US"/>
          </a:p>
        </p:txBody>
      </p:sp>
    </p:spTree>
    <p:extLst>
      <p:ext uri="{BB962C8B-B14F-4D97-AF65-F5344CB8AC3E}">
        <p14:creationId xmlns:p14="http://schemas.microsoft.com/office/powerpoint/2010/main" val="805268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But during especially wet weather, when small seeds were more plentiful, a small beak was the more helpful adaptation. </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13</a:t>
            </a:fld>
            <a:endParaRPr lang="en-US"/>
          </a:p>
        </p:txBody>
      </p:sp>
    </p:spTree>
    <p:extLst>
      <p:ext uri="{BB962C8B-B14F-4D97-AF65-F5344CB8AC3E}">
        <p14:creationId xmlns:p14="http://schemas.microsoft.com/office/powerpoint/2010/main" val="1470704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Number 4:  Darwin called this process by which some creatures survive and reproduce</a:t>
            </a:r>
            <a:r>
              <a:rPr lang="en-US" baseline="0" dirty="0" smtClean="0"/>
              <a:t> and others don’t—natural selection.  And u</a:t>
            </a:r>
            <a:r>
              <a:rPr lang="en-US" dirty="0" smtClean="0"/>
              <a:t>nless they are affected by some</a:t>
            </a:r>
            <a:r>
              <a:rPr lang="en-US" baseline="0" dirty="0" smtClean="0"/>
              <a:t> chance event, the creatures most likely to survive and reproduce are those with the most favorable traits that can be passed on to their offspring.</a:t>
            </a:r>
            <a:endParaRPr lang="en-US" dirty="0" smtClean="0"/>
          </a:p>
          <a:p>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14</a:t>
            </a:fld>
            <a:endParaRPr lang="en-US"/>
          </a:p>
        </p:txBody>
      </p:sp>
    </p:spTree>
    <p:extLst>
      <p:ext uri="{BB962C8B-B14F-4D97-AF65-F5344CB8AC3E}">
        <p14:creationId xmlns:p14="http://schemas.microsoft.com/office/powerpoint/2010/main" val="209550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Have you ever heard the phrase “survival of the fittest?”  This refers to the idea that the organisms with the traits necessary to survive, are more likely to live long enough to have babies and pass their genes on to the next generation. / In this context, fitness is defined as having the most babies.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2631704-7F19-4A50-9080-CE9E4D6823FA}" type="slidenum">
              <a:rPr lang="en-US" smtClean="0"/>
              <a:t>15</a:t>
            </a:fld>
            <a:endParaRPr lang="en-US"/>
          </a:p>
        </p:txBody>
      </p:sp>
    </p:spTree>
    <p:extLst>
      <p:ext uri="{BB962C8B-B14F-4D97-AF65-F5344CB8AC3E}">
        <p14:creationId xmlns:p14="http://schemas.microsoft.com/office/powerpoint/2010/main" val="717024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During the drought conditions, / the large-beaked birds were most fit / because they survived to have more offspring.  During the wet conditions, / the small-beaked birds were most fit / because they survived to have more offspring.</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2631704-7F19-4A50-9080-CE9E4D6823FA}" type="slidenum">
              <a:rPr lang="en-US" smtClean="0"/>
              <a:t>16</a:t>
            </a:fld>
            <a:endParaRPr lang="en-US"/>
          </a:p>
        </p:txBody>
      </p:sp>
    </p:spTree>
    <p:extLst>
      <p:ext uri="{BB962C8B-B14F-4D97-AF65-F5344CB8AC3E}">
        <p14:creationId xmlns:p14="http://schemas.microsoft.com/office/powerpoint/2010/main" val="25705811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According to Darwin, as natural selection</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17</a:t>
            </a:fld>
            <a:endParaRPr lang="en-US"/>
          </a:p>
        </p:txBody>
      </p:sp>
    </p:spTree>
    <p:extLst>
      <p:ext uri="{BB962C8B-B14F-4D97-AF65-F5344CB8AC3E}">
        <p14:creationId xmlns:p14="http://schemas.microsoft.com/office/powerpoint/2010/main" val="3130731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Acts on the variation present within a population, </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18</a:t>
            </a:fld>
            <a:endParaRPr lang="en-US"/>
          </a:p>
        </p:txBody>
      </p:sp>
    </p:spTree>
    <p:extLst>
      <p:ext uri="{BB962C8B-B14F-4D97-AF65-F5344CB8AC3E}">
        <p14:creationId xmlns:p14="http://schemas.microsoft.com/office/powerpoint/2010/main" val="29616454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Those that compete best live to reproduce while others do,</a:t>
            </a:r>
            <a:r>
              <a:rPr lang="en-US" baseline="0" dirty="0" smtClean="0"/>
              <a:t> not, </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19</a:t>
            </a:fld>
            <a:endParaRPr lang="en-US"/>
          </a:p>
        </p:txBody>
      </p:sp>
    </p:spTree>
    <p:extLst>
      <p:ext uri="{BB962C8B-B14F-4D97-AF65-F5344CB8AC3E}">
        <p14:creationId xmlns:p14="http://schemas.microsoft.com/office/powerpoint/2010/main" val="2310650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In our last presentation, we defined microevolution as change in gene frequency in a population over time.</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2895487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gene frequency changes, / and microevolution occurs.</a:t>
            </a:r>
            <a:endParaRPr lang="en-US" dirty="0" smtClean="0"/>
          </a:p>
          <a:p>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20</a:t>
            </a:fld>
            <a:endParaRPr lang="en-US"/>
          </a:p>
        </p:txBody>
      </p:sp>
    </p:spTree>
    <p:extLst>
      <p:ext uri="{BB962C8B-B14F-4D97-AF65-F5344CB8AC3E}">
        <p14:creationId xmlns:p14="http://schemas.microsoft.com/office/powerpoint/2010/main" val="2545143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Other scientists had suggested evolution before, / but Darwin’s specific contribution to the theory was his suggestion that natural selection was the mechanism that caused evolution.  / He borrowed the term “survival of the fittest” from Herbert Spencer because it fit what he was trying to explain.</a:t>
            </a:r>
          </a:p>
          <a:p>
            <a:endParaRPr lang="en-US" baseline="0" dirty="0" smtClean="0"/>
          </a:p>
        </p:txBody>
      </p:sp>
      <p:sp>
        <p:nvSpPr>
          <p:cNvPr id="4" name="Slide Number Placeholder 3"/>
          <p:cNvSpPr>
            <a:spLocks noGrp="1"/>
          </p:cNvSpPr>
          <p:nvPr>
            <p:ph type="sldNum" sz="quarter" idx="10"/>
          </p:nvPr>
        </p:nvSpPr>
        <p:spPr/>
        <p:txBody>
          <a:bodyPr/>
          <a:lstStyle/>
          <a:p>
            <a:fld id="{D2631704-7F19-4A50-9080-CE9E4D6823FA}" type="slidenum">
              <a:rPr lang="en-US" smtClean="0"/>
              <a:t>21</a:t>
            </a:fld>
            <a:endParaRPr lang="en-US"/>
          </a:p>
        </p:txBody>
      </p:sp>
    </p:spTree>
    <p:extLst>
      <p:ext uri="{BB962C8B-B14F-4D97-AF65-F5344CB8AC3E}">
        <p14:creationId xmlns:p14="http://schemas.microsoft.com/office/powerpoint/2010/main" val="36505380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Darwin thought of the idea in 1838, but he waited to publish it because of the controversy he knew his theory would generate. / In the meantime, a man named Alfred Wallace thought of the same idea and wrote Darwin for advice about an article.  / They ended up publishing the idea jointly.</a:t>
            </a:r>
          </a:p>
          <a:p>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22</a:t>
            </a:fld>
            <a:endParaRPr lang="en-US"/>
          </a:p>
        </p:txBody>
      </p:sp>
    </p:spTree>
    <p:extLst>
      <p:ext uri="{BB962C8B-B14F-4D97-AF65-F5344CB8AC3E}">
        <p14:creationId xmlns:p14="http://schemas.microsoft.com/office/powerpoint/2010/main" val="24765645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Darwin was right about natural selection happening in nature.  / The survival of those with helpful adaptations changes the gene frequency in a population.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2631704-7F19-4A50-9080-CE9E4D6823FA}"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658552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When people refer to evolution as a fact, they are referring to this change in gene frequency because of natural selection.  </a:t>
            </a:r>
          </a:p>
          <a:p>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24</a:t>
            </a:fld>
            <a:endParaRPr lang="en-US"/>
          </a:p>
        </p:txBody>
      </p:sp>
    </p:spTree>
    <p:extLst>
      <p:ext uri="{BB962C8B-B14F-4D97-AF65-F5344CB8AC3E}">
        <p14:creationId xmlns:p14="http://schemas.microsoft.com/office/powerpoint/2010/main" val="35950973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What cannot be demonstrated / is that natural selection is capable of producing the major changes necessary /to change one animal into another kind of animal.</a:t>
            </a:r>
          </a:p>
          <a:p>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25</a:t>
            </a:fld>
            <a:endParaRPr lang="en-US"/>
          </a:p>
        </p:txBody>
      </p:sp>
    </p:spTree>
    <p:extLst>
      <p:ext uri="{BB962C8B-B14F-4D97-AF65-F5344CB8AC3E}">
        <p14:creationId xmlns:p14="http://schemas.microsoft.com/office/powerpoint/2010/main" val="28702066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Origins 101:  / Sources of Variation</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4464950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7104728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7082770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2498879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example of how this happened within the finch population on the Galapagos Islands illustrates the idea that Charles Darwin is most famous for—/ natural selection.</a:t>
            </a:r>
          </a:p>
          <a:p>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3</a:t>
            </a:fld>
            <a:endParaRPr lang="en-US"/>
          </a:p>
        </p:txBody>
      </p:sp>
    </p:spTree>
    <p:extLst>
      <p:ext uri="{BB962C8B-B14F-4D97-AF65-F5344CB8AC3E}">
        <p14:creationId xmlns:p14="http://schemas.microsoft.com/office/powerpoint/2010/main" val="16694892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7046852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B56A79-D040-421C-96E2-E7CB5190CB9C}"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4126721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Darwin first thought of this idea because of what he knew about artificial selection.</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479055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Darwin knew nothing about genes</a:t>
            </a:r>
            <a:r>
              <a:rPr lang="en-US" baseline="0" dirty="0" smtClean="0"/>
              <a:t> / but he did know that dog breeders could influence the kinds of traits dogs had by carefully choosing to breed only the dogs with certain traits.</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882641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He did the same thing with his hobby—which was breeding pigeons.</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712686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This</a:t>
            </a:r>
            <a:r>
              <a:rPr lang="en-US" baseline="0" dirty="0" smtClean="0"/>
              <a:t> process of purposely influencing which traits are passed on to the next generation is called artificial selection.  </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992427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Darwin thought a similar process might be going on in nature, / but without anyone or anything guiding the process. /  This idea—which Darwin called natural selection—can be explained using what are often called Darwin’s four postulates:</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8</a:t>
            </a:fld>
            <a:endParaRPr lang="en-US"/>
          </a:p>
        </p:txBody>
      </p:sp>
    </p:spTree>
    <p:extLst>
      <p:ext uri="{BB962C8B-B14F-4D97-AF65-F5344CB8AC3E}">
        <p14:creationId xmlns:p14="http://schemas.microsoft.com/office/powerpoint/2010/main" val="3931584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Number 1:  More offspring are born than can survive on the available resources, / which leads to competition.  / Organisms must compete with each other for</a:t>
            </a:r>
            <a:r>
              <a:rPr lang="en-US" baseline="0" dirty="0" smtClean="0"/>
              <a:t> those resources.</a:t>
            </a:r>
            <a:endParaRPr lang="en-US" dirty="0"/>
          </a:p>
        </p:txBody>
      </p:sp>
      <p:sp>
        <p:nvSpPr>
          <p:cNvPr id="4" name="Slide Number Placeholder 3"/>
          <p:cNvSpPr>
            <a:spLocks noGrp="1"/>
          </p:cNvSpPr>
          <p:nvPr>
            <p:ph type="sldNum" sz="quarter" idx="10"/>
          </p:nvPr>
        </p:nvSpPr>
        <p:spPr/>
        <p:txBody>
          <a:bodyPr/>
          <a:lstStyle/>
          <a:p>
            <a:fld id="{D2631704-7F19-4A50-9080-CE9E4D6823FA}" type="slidenum">
              <a:rPr lang="en-US" smtClean="0"/>
              <a:t>9</a:t>
            </a:fld>
            <a:endParaRPr lang="en-US"/>
          </a:p>
        </p:txBody>
      </p:sp>
    </p:spTree>
    <p:extLst>
      <p:ext uri="{BB962C8B-B14F-4D97-AF65-F5344CB8AC3E}">
        <p14:creationId xmlns:p14="http://schemas.microsoft.com/office/powerpoint/2010/main" val="636069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80DD9D-2887-4CBD-8FDB-5717333ADD95}" type="datetimeFigureOut">
              <a:rPr lang="en-US" smtClean="0"/>
              <a:t>1/29/2017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1549370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80DD9D-2887-4CBD-8FDB-5717333ADD95}" type="datetimeFigureOut">
              <a:rPr lang="en-US" smtClean="0"/>
              <a:t>1/29/2017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3600679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80DD9D-2887-4CBD-8FDB-5717333ADD95}" type="datetimeFigureOut">
              <a:rPr lang="en-US" smtClean="0"/>
              <a:t>1/29/2017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2126726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12192000" cy="685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1988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80DD9D-2887-4CBD-8FDB-5717333ADD95}" type="datetimeFigureOut">
              <a:rPr lang="en-US" smtClean="0">
                <a:solidFill>
                  <a:prstClr val="black">
                    <a:tint val="75000"/>
                  </a:prstClr>
                </a:solidFill>
              </a:rPr>
              <a:pPr/>
              <a:t>1/29/2017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1248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80DD9D-2887-4CBD-8FDB-5717333ADD95}" type="datetimeFigureOut">
              <a:rPr lang="en-US" smtClean="0">
                <a:solidFill>
                  <a:prstClr val="black">
                    <a:tint val="75000"/>
                  </a:prstClr>
                </a:solidFill>
              </a:rPr>
              <a:pPr/>
              <a:t>1/29/2017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7546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80DD9D-2887-4CBD-8FDB-5717333ADD95}" type="datetimeFigureOut">
              <a:rPr lang="en-US" smtClean="0">
                <a:solidFill>
                  <a:prstClr val="black">
                    <a:tint val="75000"/>
                  </a:prstClr>
                </a:solidFill>
              </a:rPr>
              <a:pPr/>
              <a:t>1/29/2017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3284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80DD9D-2887-4CBD-8FDB-5717333ADD95}" type="datetimeFigureOut">
              <a:rPr lang="en-US" smtClean="0">
                <a:solidFill>
                  <a:prstClr val="black">
                    <a:tint val="75000"/>
                  </a:prstClr>
                </a:solidFill>
              </a:rPr>
              <a:pPr/>
              <a:t>1/29/2017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7769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80DD9D-2887-4CBD-8FDB-5717333ADD95}" type="datetimeFigureOut">
              <a:rPr lang="en-US" smtClean="0">
                <a:solidFill>
                  <a:prstClr val="black">
                    <a:tint val="75000"/>
                  </a:prstClr>
                </a:solidFill>
              </a:rPr>
              <a:pPr/>
              <a:t>1/29/2017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4058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80DD9D-2887-4CBD-8FDB-5717333ADD95}" type="datetimeFigureOut">
              <a:rPr lang="en-US" smtClean="0">
                <a:solidFill>
                  <a:prstClr val="black">
                    <a:tint val="75000"/>
                  </a:prstClr>
                </a:solidFill>
              </a:rPr>
              <a:pPr/>
              <a:t>1/29/2017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2133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80DD9D-2887-4CBD-8FDB-5717333ADD95}" type="datetimeFigureOut">
              <a:rPr lang="en-US" smtClean="0">
                <a:solidFill>
                  <a:prstClr val="black">
                    <a:tint val="75000"/>
                  </a:prstClr>
                </a:solidFill>
              </a:rPr>
              <a:pPr/>
              <a:t>1/29/2017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5888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80DD9D-2887-4CBD-8FDB-5717333ADD95}" type="datetimeFigureOut">
              <a:rPr lang="en-US" smtClean="0"/>
              <a:t>1/29/2017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928119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80DD9D-2887-4CBD-8FDB-5717333ADD95}" type="datetimeFigureOut">
              <a:rPr lang="en-US" smtClean="0">
                <a:solidFill>
                  <a:prstClr val="black">
                    <a:tint val="75000"/>
                  </a:prstClr>
                </a:solidFill>
              </a:rPr>
              <a:pPr/>
              <a:t>1/29/2017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903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80DD9D-2887-4CBD-8FDB-5717333ADD95}" type="datetimeFigureOut">
              <a:rPr lang="en-US" smtClean="0">
                <a:solidFill>
                  <a:prstClr val="black">
                    <a:tint val="75000"/>
                  </a:prstClr>
                </a:solidFill>
              </a:rPr>
              <a:pPr/>
              <a:t>1/29/2017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219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80DD9D-2887-4CBD-8FDB-5717333ADD95}" type="datetimeFigureOut">
              <a:rPr lang="en-US" smtClean="0">
                <a:solidFill>
                  <a:prstClr val="black">
                    <a:tint val="75000"/>
                  </a:prstClr>
                </a:solidFill>
              </a:rPr>
              <a:pPr/>
              <a:t>1/29/2017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777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80DD9D-2887-4CBD-8FDB-5717333ADD95}" type="datetimeFigureOut">
              <a:rPr lang="en-US" smtClean="0">
                <a:solidFill>
                  <a:prstClr val="black">
                    <a:tint val="75000"/>
                  </a:prstClr>
                </a:solidFill>
              </a:rPr>
              <a:pPr/>
              <a:t>1/29/2017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6690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8" name="Straight Connector 17"/>
          <p:cNvCxnSpPr/>
          <p:nvPr/>
        </p:nvCxnSpPr>
        <p:spPr>
          <a:xfrm>
            <a:off x="0" y="2925286"/>
            <a:ext cx="12192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352800" y="236220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smtClean="0">
              <a:solidFill>
                <a:srgbClr val="000000"/>
              </a:solidFill>
              <a:cs typeface="Tunga" pitchFamily="2"/>
            </a:endParaRPr>
          </a:p>
        </p:txBody>
      </p:sp>
      <p:sp>
        <p:nvSpPr>
          <p:cNvPr id="3" name="Subtitle 2"/>
          <p:cNvSpPr>
            <a:spLocks noGrp="1"/>
          </p:cNvSpPr>
          <p:nvPr>
            <p:ph type="subTitle" idx="1"/>
          </p:nvPr>
        </p:nvSpPr>
        <p:spPr>
          <a:xfrm>
            <a:off x="3420534" y="3045461"/>
            <a:ext cx="5350933"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3420534" y="2397760"/>
            <a:ext cx="5350933"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11" name="Date Placeholder 10"/>
          <p:cNvSpPr>
            <a:spLocks noGrp="1"/>
          </p:cNvSpPr>
          <p:nvPr>
            <p:ph type="dt" sz="half" idx="10"/>
          </p:nvPr>
        </p:nvSpPr>
        <p:spPr bwMode="black"/>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7" name="Slide Number Placeholder 16"/>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9" name="Footer Placeholder 1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2788077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609600" y="2020824"/>
            <a:ext cx="109728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4"/>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2" name="Slide Number Placeholder 11"/>
          <p:cNvSpPr>
            <a:spLocks noGrp="1"/>
          </p:cNvSpPr>
          <p:nvPr>
            <p:ph type="sldNum" sz="quarter" idx="15"/>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6"/>
          </p:nvPr>
        </p:nvSpPr>
        <p:spPr/>
        <p:txBody>
          <a:bodyPr/>
          <a:lstStyle/>
          <a:p>
            <a:endParaRPr lang="en-US">
              <a:solidFill>
                <a:srgbClr val="FFFFFF"/>
              </a:solidFill>
            </a:endParaRPr>
          </a:p>
        </p:txBody>
      </p:sp>
    </p:spTree>
    <p:extLst>
      <p:ext uri="{BB962C8B-B14F-4D97-AF65-F5344CB8AC3E}">
        <p14:creationId xmlns:p14="http://schemas.microsoft.com/office/powerpoint/2010/main" val="1374007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0" y="3922776"/>
            <a:ext cx="12192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1" name="Straight Connector 10"/>
          <p:cNvCxnSpPr/>
          <p:nvPr/>
        </p:nvCxnSpPr>
        <p:spPr>
          <a:xfrm>
            <a:off x="0" y="3921760"/>
            <a:ext cx="12192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352800" y="3368040"/>
            <a:ext cx="54864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smtClean="0">
              <a:solidFill>
                <a:srgbClr val="000000"/>
              </a:solidFill>
              <a:cs typeface="Tunga" pitchFamily="2"/>
            </a:endParaRPr>
          </a:p>
        </p:txBody>
      </p:sp>
      <p:sp>
        <p:nvSpPr>
          <p:cNvPr id="9" name="Title Placeholder 1"/>
          <p:cNvSpPr>
            <a:spLocks noGrp="1"/>
          </p:cNvSpPr>
          <p:nvPr>
            <p:ph type="title"/>
          </p:nvPr>
        </p:nvSpPr>
        <p:spPr bwMode="black">
          <a:xfrm>
            <a:off x="3372070" y="3367247"/>
            <a:ext cx="5447863"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3358057" y="4084577"/>
            <a:ext cx="5475889"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12"/>
          <p:cNvSpPr>
            <a:spLocks noGrp="1"/>
          </p:cNvSpPr>
          <p:nvPr>
            <p:ph type="dt" sz="half" idx="10"/>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4" name="Slide Number Placeholder 13"/>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587019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609601"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6217920" y="2020824"/>
            <a:ext cx="536448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5"/>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2" name="Slide Number Placeholder 11"/>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7"/>
          </p:nvPr>
        </p:nvSpPr>
        <p:spPr/>
        <p:txBody>
          <a:bodyPr/>
          <a:lstStyle/>
          <a:p>
            <a:endParaRPr lang="en-US">
              <a:solidFill>
                <a:srgbClr val="FFFFFF"/>
              </a:solidFill>
            </a:endParaRPr>
          </a:p>
        </p:txBody>
      </p:sp>
      <p:sp>
        <p:nvSpPr>
          <p:cNvPr id="16" name="Title 1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68135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609601" y="2819400"/>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6217920" y="2816352"/>
            <a:ext cx="536448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60960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6217920" y="2020824"/>
            <a:ext cx="536448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smtClean="0"/>
              <a:t>Click to edit Master text styles</a:t>
            </a:r>
          </a:p>
        </p:txBody>
      </p:sp>
      <p:sp>
        <p:nvSpPr>
          <p:cNvPr id="11" name="Date Placeholder 10"/>
          <p:cNvSpPr>
            <a:spLocks noGrp="1"/>
          </p:cNvSpPr>
          <p:nvPr>
            <p:ph type="dt" sz="half" idx="16"/>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2" name="Slide Number Placeholder 11"/>
          <p:cNvSpPr>
            <a:spLocks noGrp="1"/>
          </p:cNvSpPr>
          <p:nvPr>
            <p:ph type="sldNum" sz="quarter" idx="17"/>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8"/>
          </p:nvPr>
        </p:nvSpPr>
        <p:spPr/>
        <p:txBody>
          <a:bodyPr/>
          <a:lstStyle/>
          <a:p>
            <a:endParaRPr lang="en-US">
              <a:solidFill>
                <a:srgbClr val="FFFFFF"/>
              </a:solidFill>
            </a:endParaRPr>
          </a:p>
        </p:txBody>
      </p:sp>
      <p:sp>
        <p:nvSpPr>
          <p:cNvPr id="18" name="Title 1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59975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15" name="Date Placeholder 14"/>
          <p:cNvSpPr>
            <a:spLocks noGrp="1"/>
          </p:cNvSpPr>
          <p:nvPr>
            <p:ph type="dt" sz="half" idx="10"/>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6" name="Slide Number Placeholder 15"/>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7" name="Footer Placeholder 16"/>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171686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80DD9D-2887-4CBD-8FDB-5717333ADD95}" type="datetimeFigureOut">
              <a:rPr lang="en-US" smtClean="0"/>
              <a:t>1/29/2017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4012872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8" name="Slide Number Placeholder 7"/>
          <p:cNvSpPr>
            <a:spLocks noGrp="1"/>
          </p:cNvSpPr>
          <p:nvPr>
            <p:ph type="sldNum" sz="quarter" idx="11"/>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9" name="Footer Placeholder 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3609237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981200" y="1914526"/>
            <a:ext cx="82296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2316480" y="5513832"/>
            <a:ext cx="755904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6" name="Date Placeholder 15"/>
          <p:cNvSpPr>
            <a:spLocks noGrp="1"/>
          </p:cNvSpPr>
          <p:nvPr>
            <p:ph type="dt" sz="half" idx="15"/>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9" name="Slide Number Placeholder 18"/>
          <p:cNvSpPr>
            <a:spLocks noGrp="1"/>
          </p:cNvSpPr>
          <p:nvPr>
            <p:ph type="sldNum" sz="quarter" idx="16"/>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3" name="Footer Placeholder 22"/>
          <p:cNvSpPr>
            <a:spLocks noGrp="1"/>
          </p:cNvSpPr>
          <p:nvPr>
            <p:ph type="ftr" sz="quarter" idx="17"/>
          </p:nvPr>
        </p:nvSpPr>
        <p:spPr/>
        <p:txBody>
          <a:bodyPr/>
          <a:lstStyle/>
          <a:p>
            <a:endParaRPr lang="en-US">
              <a:solidFill>
                <a:srgbClr val="FFFFFF"/>
              </a:solidFill>
            </a:endParaRPr>
          </a:p>
        </p:txBody>
      </p:sp>
    </p:spTree>
    <p:extLst>
      <p:ext uri="{BB962C8B-B14F-4D97-AF65-F5344CB8AC3E}">
        <p14:creationId xmlns:p14="http://schemas.microsoft.com/office/powerpoint/2010/main" val="1190549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469612" y="2026918"/>
            <a:ext cx="7252776"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2316480" y="5516880"/>
            <a:ext cx="755904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
        <p:nvSpPr>
          <p:cNvPr id="12" name="Title 11"/>
          <p:cNvSpPr>
            <a:spLocks noGrp="1"/>
          </p:cNvSpPr>
          <p:nvPr>
            <p:ph type="title"/>
          </p:nvPr>
        </p:nvSpPr>
        <p:spPr>
          <a:xfrm>
            <a:off x="3352800" y="975360"/>
            <a:ext cx="5486400" cy="701040"/>
          </a:xfrm>
        </p:spPr>
        <p:txBody>
          <a:bodyPr/>
          <a:lstStyle/>
          <a:p>
            <a:r>
              <a:rPr lang="en-US" smtClean="0"/>
              <a:t>Click to edit Master title style</a:t>
            </a:r>
            <a:endParaRPr lang="en-US"/>
          </a:p>
        </p:txBody>
      </p:sp>
      <p:sp>
        <p:nvSpPr>
          <p:cNvPr id="13" name="Date Placeholder 12"/>
          <p:cNvSpPr>
            <a:spLocks noGrp="1"/>
          </p:cNvSpPr>
          <p:nvPr>
            <p:ph type="dt" sz="half" idx="14"/>
          </p:nvPr>
        </p:nvSpPr>
        <p:spPr>
          <a:xfrm>
            <a:off x="3975100" y="273180"/>
            <a:ext cx="4241800" cy="292100"/>
          </a:xfrm>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14" name="Slide Number Placeholder 13"/>
          <p:cNvSpPr>
            <a:spLocks noGrp="1"/>
          </p:cNvSpPr>
          <p:nvPr>
            <p:ph type="sldNum" sz="quarter" idx="15"/>
          </p:nvPr>
        </p:nvSpPr>
        <p:spPr>
          <a:xfrm>
            <a:off x="5384800" y="6172200"/>
            <a:ext cx="1422400" cy="304800"/>
          </a:xfrm>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6"/>
          </p:nvPr>
        </p:nvSpPr>
        <p:spPr>
          <a:xfrm>
            <a:off x="1930400" y="6486525"/>
            <a:ext cx="8331200" cy="292100"/>
          </a:xfrm>
        </p:spPr>
        <p:txBody>
          <a:bodyPr/>
          <a:lstStyle/>
          <a:p>
            <a:endParaRPr lang="en-US">
              <a:solidFill>
                <a:srgbClr val="FFFFFF"/>
              </a:solidFill>
            </a:endParaRPr>
          </a:p>
        </p:txBody>
      </p:sp>
    </p:spTree>
    <p:extLst>
      <p:ext uri="{BB962C8B-B14F-4D97-AF65-F5344CB8AC3E}">
        <p14:creationId xmlns:p14="http://schemas.microsoft.com/office/powerpoint/2010/main" val="4199401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3356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6832600" y="3428736"/>
            <a:ext cx="6858000" cy="2117"/>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10261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Vertical Text Placeholder 2"/>
          <p:cNvSpPr>
            <a:spLocks noGrp="1"/>
          </p:cNvSpPr>
          <p:nvPr>
            <p:ph type="body" orient="vert" idx="1"/>
          </p:nvPr>
        </p:nvSpPr>
        <p:spPr>
          <a:xfrm>
            <a:off x="609600" y="914401"/>
            <a:ext cx="88392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B5B24F56-6508-494E-A782-705ACA4FB20F}" type="slidenum">
              <a:rPr lang="en-US" smtClean="0">
                <a:solidFill>
                  <a:srgbClr val="FFFFFF"/>
                </a:solidFill>
              </a:rPr>
              <a:pPr/>
              <a:t>‹#›</a:t>
            </a:fld>
            <a:endParaRPr lang="en-US">
              <a:solidFill>
                <a:srgbClr val="FFFFFF"/>
              </a:solidFill>
            </a:endParaRPr>
          </a:p>
        </p:txBody>
      </p:sp>
      <p:sp>
        <p:nvSpPr>
          <p:cNvPr id="2" name="Vertical Title 1"/>
          <p:cNvSpPr>
            <a:spLocks noGrp="1"/>
          </p:cNvSpPr>
          <p:nvPr>
            <p:ph type="title" orient="vert"/>
          </p:nvPr>
        </p:nvSpPr>
        <p:spPr>
          <a:xfrm>
            <a:off x="9652000" y="914401"/>
            <a:ext cx="1235973" cy="5029200"/>
          </a:xfrm>
        </p:spPr>
        <p:txBody>
          <a:bodyPr vert="eaVert"/>
          <a:lstStyle/>
          <a:p>
            <a:r>
              <a:rPr lang="en-US" smtClean="0"/>
              <a:t>Click to edit Master title style</a:t>
            </a:r>
            <a:endParaRPr lang="en-US"/>
          </a:p>
        </p:txBody>
      </p:sp>
    </p:spTree>
    <p:extLst>
      <p:ext uri="{BB962C8B-B14F-4D97-AF65-F5344CB8AC3E}">
        <p14:creationId xmlns:p14="http://schemas.microsoft.com/office/powerpoint/2010/main" val="630425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80DD9D-2887-4CBD-8FDB-5717333ADD95}" type="datetimeFigureOut">
              <a:rPr lang="en-US" smtClean="0"/>
              <a:t>1/29/2017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237857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80DD9D-2887-4CBD-8FDB-5717333ADD95}" type="datetimeFigureOut">
              <a:rPr lang="en-US" smtClean="0"/>
              <a:t>1/29/2017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2363757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80DD9D-2887-4CBD-8FDB-5717333ADD95}" type="datetimeFigureOut">
              <a:rPr lang="en-US" smtClean="0"/>
              <a:t>1/29/2017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1821895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80DD9D-2887-4CBD-8FDB-5717333ADD95}" type="datetimeFigureOut">
              <a:rPr lang="en-US" smtClean="0"/>
              <a:t>1/29/2017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428655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80DD9D-2887-4CBD-8FDB-5717333ADD95}" type="datetimeFigureOut">
              <a:rPr lang="en-US" smtClean="0"/>
              <a:t>1/29/2017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294546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80DD9D-2887-4CBD-8FDB-5717333ADD95}" type="datetimeFigureOut">
              <a:rPr lang="en-US" smtClean="0"/>
              <a:t>1/29/2017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7D091D-7281-44B6-8FB8-DC8F054F3022}" type="slidenum">
              <a:rPr lang="en-US" smtClean="0"/>
              <a:t>‹#›</a:t>
            </a:fld>
            <a:endParaRPr lang="en-US"/>
          </a:p>
        </p:txBody>
      </p:sp>
    </p:spTree>
    <p:extLst>
      <p:ext uri="{BB962C8B-B14F-4D97-AF65-F5344CB8AC3E}">
        <p14:creationId xmlns:p14="http://schemas.microsoft.com/office/powerpoint/2010/main" val="3224580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80DD9D-2887-4CBD-8FDB-5717333ADD95}" type="datetimeFigureOut">
              <a:rPr lang="en-US" smtClean="0"/>
              <a:t>1/29/2017</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7D091D-7281-44B6-8FB8-DC8F054F3022}" type="slidenum">
              <a:rPr lang="en-US" smtClean="0"/>
              <a:t>‹#›</a:t>
            </a:fld>
            <a:endParaRPr lang="en-US"/>
          </a:p>
        </p:txBody>
      </p:sp>
    </p:spTree>
    <p:extLst>
      <p:ext uri="{BB962C8B-B14F-4D97-AF65-F5344CB8AC3E}">
        <p14:creationId xmlns:p14="http://schemas.microsoft.com/office/powerpoint/2010/main" val="20863013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80DD9D-2887-4CBD-8FDB-5717333ADD95}" type="datetimeFigureOut">
              <a:rPr lang="en-US" smtClean="0">
                <a:solidFill>
                  <a:prstClr val="black">
                    <a:tint val="75000"/>
                  </a:prstClr>
                </a:solidFill>
              </a:rPr>
              <a:pPr/>
              <a:t>1/29/2017</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7D091D-7281-44B6-8FB8-DC8F054F302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12220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accent4">
              <a:lumMod val="60000"/>
              <a:lumOff val="40000"/>
            </a:schemeClr>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2">
              <a:lumMod val="20000"/>
              <a:lumOff val="8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lumMod val="20000"/>
              <a:lumOff val="8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lumMod val="20000"/>
              <a:lumOff val="8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lumMod val="20000"/>
              <a:lumOff val="8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Rectangle 7"/>
          <p:cNvSpPr/>
          <p:nvPr/>
        </p:nvSpPr>
        <p:spPr bwMode="hidden">
          <a:xfrm>
            <a:off x="0" y="1335974"/>
            <a:ext cx="12192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 Placeholder 2"/>
          <p:cNvSpPr>
            <a:spLocks noGrp="1"/>
          </p:cNvSpPr>
          <p:nvPr>
            <p:ph type="body" idx="1"/>
          </p:nvPr>
        </p:nvSpPr>
        <p:spPr>
          <a:xfrm>
            <a:off x="609600" y="2019301"/>
            <a:ext cx="10972800" cy="41173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975100" y="273180"/>
            <a:ext cx="424180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32F59413-8DEC-4AA1-B0E6-B8D1FF55C118}" type="datetimeFigureOut">
              <a:rPr lang="en-US" smtClean="0">
                <a:solidFill>
                  <a:srgbClr val="FFFFFF"/>
                </a:solidFill>
              </a:rPr>
              <a:pPr/>
              <a:t>1/29/2017</a:t>
            </a:fld>
            <a:endParaRPr lang="en-US">
              <a:solidFill>
                <a:srgbClr val="FFFFFF"/>
              </a:solidFill>
            </a:endParaRPr>
          </a:p>
        </p:txBody>
      </p:sp>
      <p:sp>
        <p:nvSpPr>
          <p:cNvPr id="5" name="Footer Placeholder 4"/>
          <p:cNvSpPr>
            <a:spLocks noGrp="1"/>
          </p:cNvSpPr>
          <p:nvPr>
            <p:ph type="ftr" sz="quarter" idx="3"/>
          </p:nvPr>
        </p:nvSpPr>
        <p:spPr>
          <a:xfrm>
            <a:off x="1930400" y="6486525"/>
            <a:ext cx="83312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US">
              <a:solidFill>
                <a:srgbClr val="FFFFFF"/>
              </a:solidFill>
            </a:endParaRPr>
          </a:p>
        </p:txBody>
      </p:sp>
      <p:sp>
        <p:nvSpPr>
          <p:cNvPr id="6" name="Slide Number Placeholder 5"/>
          <p:cNvSpPr>
            <a:spLocks noGrp="1"/>
          </p:cNvSpPr>
          <p:nvPr>
            <p:ph type="sldNum" sz="quarter" idx="4"/>
          </p:nvPr>
        </p:nvSpPr>
        <p:spPr>
          <a:xfrm>
            <a:off x="5384800" y="6172200"/>
            <a:ext cx="14224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B5B24F56-6508-494E-A782-705ACA4FB20F}" type="slidenum">
              <a:rPr lang="en-US" smtClean="0">
                <a:solidFill>
                  <a:srgbClr val="FFFFFF"/>
                </a:solidFill>
              </a:rPr>
              <a:pPr/>
              <a:t>‹#›</a:t>
            </a:fld>
            <a:endParaRPr lang="en-US">
              <a:solidFill>
                <a:srgbClr val="FFFFFF"/>
              </a:solidFill>
            </a:endParaRPr>
          </a:p>
        </p:txBody>
      </p:sp>
      <p:cxnSp>
        <p:nvCxnSpPr>
          <p:cNvPr id="10" name="Straight Connector 9"/>
          <p:cNvCxnSpPr/>
          <p:nvPr/>
        </p:nvCxnSpPr>
        <p:spPr>
          <a:xfrm>
            <a:off x="0" y="1331436"/>
            <a:ext cx="12192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3352800" y="975360"/>
            <a:ext cx="54864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Tree>
    <p:extLst>
      <p:ext uri="{BB962C8B-B14F-4D97-AF65-F5344CB8AC3E}">
        <p14:creationId xmlns:p14="http://schemas.microsoft.com/office/powerpoint/2010/main" val="2045228820"/>
      </p:ext>
    </p:extLst>
  </p:cSld>
  <p:clrMap bg1="dk1" tx1="lt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tags" Target="../tags/tag7.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microsoft.com/office/2007/relationships/hdphoto" Target="../media/hdphoto8.wdp"/><Relationship Id="rId5" Type="http://schemas.openxmlformats.org/officeDocument/2006/relationships/image" Target="../media/image20.png"/><Relationship Id="rId10" Type="http://schemas.microsoft.com/office/2007/relationships/hdphoto" Target="../media/hdphoto10.wdp"/><Relationship Id="rId4" Type="http://schemas.microsoft.com/office/2007/relationships/hdphoto" Target="../media/hdphoto7.wdp"/><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4.xml"/><Relationship Id="rId1" Type="http://schemas.openxmlformats.org/officeDocument/2006/relationships/tags" Target="../tags/tag8.xml"/><Relationship Id="rId6" Type="http://schemas.openxmlformats.org/officeDocument/2006/relationships/image" Target="../media/image18.png"/><Relationship Id="rId5" Type="http://schemas.openxmlformats.org/officeDocument/2006/relationships/image" Target="../media/image23.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4.xml"/><Relationship Id="rId1" Type="http://schemas.openxmlformats.org/officeDocument/2006/relationships/tags" Target="../tags/tag9.xml"/><Relationship Id="rId6" Type="http://schemas.openxmlformats.org/officeDocument/2006/relationships/image" Target="../media/image25.jpeg"/><Relationship Id="rId5" Type="http://schemas.openxmlformats.org/officeDocument/2006/relationships/image" Target="../media/image6.pn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4.xml"/><Relationship Id="rId1" Type="http://schemas.openxmlformats.org/officeDocument/2006/relationships/tags" Target="../tags/tag10.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4.xml"/><Relationship Id="rId1" Type="http://schemas.openxmlformats.org/officeDocument/2006/relationships/tags" Target="../tags/tag11.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7.xml"/><Relationship Id="rId1" Type="http://schemas.openxmlformats.org/officeDocument/2006/relationships/tags" Target="../tags/tag12.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4.xml"/><Relationship Id="rId1" Type="http://schemas.openxmlformats.org/officeDocument/2006/relationships/tags" Target="../tags/tag13.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4.xml"/><Relationship Id="rId1" Type="http://schemas.openxmlformats.org/officeDocument/2006/relationships/tags" Target="../tags/tag14.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4.xml"/><Relationship Id="rId1" Type="http://schemas.openxmlformats.org/officeDocument/2006/relationships/tags" Target="../tags/tag15.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4.xml"/><Relationship Id="rId1" Type="http://schemas.openxmlformats.org/officeDocument/2006/relationships/tags" Target="../tags/tag16.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4.xml"/><Relationship Id="rId1" Type="http://schemas.openxmlformats.org/officeDocument/2006/relationships/tags" Target="../tags/tag17.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4.xml"/><Relationship Id="rId1" Type="http://schemas.openxmlformats.org/officeDocument/2006/relationships/tags" Target="../tags/tag18.xml"/><Relationship Id="rId5" Type="http://schemas.openxmlformats.org/officeDocument/2006/relationships/image" Target="../media/image28.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7.xml"/><Relationship Id="rId1" Type="http://schemas.openxmlformats.org/officeDocument/2006/relationships/tags" Target="../tags/tag19.xml"/><Relationship Id="rId5" Type="http://schemas.openxmlformats.org/officeDocument/2006/relationships/image" Target="../media/image26.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9.xml"/><Relationship Id="rId1" Type="http://schemas.openxmlformats.org/officeDocument/2006/relationships/tags" Target="../tags/tag2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2.xml"/><Relationship Id="rId1" Type="http://schemas.openxmlformats.org/officeDocument/2006/relationships/tags" Target="../tags/tag21.xml"/><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5.xml"/><Relationship Id="rId7" Type="http://schemas.openxmlformats.org/officeDocument/2006/relationships/image" Target="../media/image13.png"/><Relationship Id="rId2" Type="http://schemas.openxmlformats.org/officeDocument/2006/relationships/slideLayout" Target="../slideLayouts/slideLayout14.xml"/><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png"/><Relationship Id="rId9"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6.wdp"/><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6.png"/><Relationship Id="rId5" Type="http://schemas.microsoft.com/office/2007/relationships/hdphoto" Target="../media/hdphoto5.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7.xml"/><Relationship Id="rId7" Type="http://schemas.openxmlformats.org/officeDocument/2006/relationships/image" Target="../media/image9.png"/><Relationship Id="rId2" Type="http://schemas.openxmlformats.org/officeDocument/2006/relationships/slideLayout" Target="../slideLayouts/slideLayout14.xml"/><Relationship Id="rId1" Type="http://schemas.openxmlformats.org/officeDocument/2006/relationships/tags" Target="../tags/tag4.xml"/><Relationship Id="rId6" Type="http://schemas.microsoft.com/office/2007/relationships/hdphoto" Target="../media/hdphoto1.wdp"/><Relationship Id="rId5" Type="http://schemas.openxmlformats.org/officeDocument/2006/relationships/image" Target="../media/image8.png"/><Relationship Id="rId10" Type="http://schemas.microsoft.com/office/2007/relationships/hdphoto" Target="../media/hdphoto3.wdp"/><Relationship Id="rId4" Type="http://schemas.openxmlformats.org/officeDocument/2006/relationships/image" Target="../media/image6.pn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tags" Target="../tags/tag5.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tags" Target="../tags/tag6.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origins title slide.jpg"/>
          <p:cNvPicPr>
            <a:picLocks noGrp="1" noChangeAspect="1"/>
          </p:cNvPicPr>
          <p:nvPr>
            <p:ph idx="1"/>
          </p:nvPr>
        </p:nvPicPr>
        <p:blipFill>
          <a:blip r:embed="rId4" cstate="print">
            <a:extLst>
              <a:ext uri="{28A0092B-C50C-407E-A947-70E740481C1C}">
                <a14:useLocalDpi xmlns:a14="http://schemas.microsoft.com/office/drawing/2010/main" val="0"/>
              </a:ext>
            </a:extLst>
          </a:blip>
          <a:srcRect t="22" b="22"/>
          <a:stretch>
            <a:fillRect/>
          </a:stretch>
        </p:blipFill>
        <p:spPr/>
      </p:pic>
      <p:sp>
        <p:nvSpPr>
          <p:cNvPr id="3" name="TextBox 2"/>
          <p:cNvSpPr txBox="1"/>
          <p:nvPr/>
        </p:nvSpPr>
        <p:spPr>
          <a:xfrm>
            <a:off x="5486400" y="5943600"/>
            <a:ext cx="4191000" cy="584775"/>
          </a:xfrm>
          <a:prstGeom prst="rect">
            <a:avLst/>
          </a:prstGeom>
          <a:noFill/>
        </p:spPr>
        <p:txBody>
          <a:bodyPr wrap="square" rtlCol="0">
            <a:spAutoFit/>
          </a:bodyPr>
          <a:lstStyle/>
          <a:p>
            <a:r>
              <a:rPr lang="en-US" sz="3200" dirty="0" smtClean="0">
                <a:solidFill>
                  <a:schemeClr val="bg1"/>
                </a:solidFill>
                <a:latin typeface="Century Gothic" panose="020B0502020202020204" pitchFamily="34" charset="0"/>
              </a:rPr>
              <a:t>Natural Selection</a:t>
            </a:r>
            <a:endParaRPr lang="en-US" sz="3200" dirty="0">
              <a:solidFill>
                <a:schemeClr val="bg1"/>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25880153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51765" y="1978968"/>
            <a:ext cx="2400299" cy="1800224"/>
          </a:xfrm>
          <a:prstGeom prst="rect">
            <a:avLst/>
          </a:prstGeom>
        </p:spPr>
      </p:pic>
      <p:sp>
        <p:nvSpPr>
          <p:cNvPr id="4" name="Rectangle 3"/>
          <p:cNvSpPr/>
          <p:nvPr/>
        </p:nvSpPr>
        <p:spPr>
          <a:xfrm>
            <a:off x="6400801" y="-533400"/>
            <a:ext cx="5791200" cy="7391399"/>
          </a:xfrm>
          <a:prstGeom prst="rect">
            <a:avLst/>
          </a:prstGeom>
          <a:blipFill dpi="0" rotWithShape="1">
            <a:blip r:embed="rId5">
              <a:alphaModFix amt="28000"/>
            </a:blip>
            <a:srcRect/>
            <a:stretch>
              <a:fillRect l="-1" t="2" r="-27308" b="-211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4"/>
          <p:cNvSpPr>
            <a:spLocks noGrp="1"/>
          </p:cNvSpPr>
          <p:nvPr>
            <p:ph type="title"/>
          </p:nvPr>
        </p:nvSpPr>
        <p:spPr>
          <a:xfrm>
            <a:off x="533400" y="609600"/>
            <a:ext cx="8839200" cy="1143000"/>
          </a:xfrm>
        </p:spPr>
        <p:txBody>
          <a:bodyPr>
            <a:noAutofit/>
          </a:bodyPr>
          <a:lstStyle/>
          <a:p>
            <a:pPr algn="l"/>
            <a:r>
              <a:rPr lang="en-US" sz="6000" dirty="0" smtClean="0">
                <a:solidFill>
                  <a:schemeClr val="bg1"/>
                </a:solidFill>
                <a:latin typeface="Century Gothic" panose="020B0502020202020204" pitchFamily="34" charset="0"/>
              </a:rPr>
              <a:t>2.  Variation</a:t>
            </a:r>
            <a:endParaRPr lang="en-US" sz="6000" dirty="0">
              <a:solidFill>
                <a:schemeClr val="bg1"/>
              </a:solidFill>
              <a:latin typeface="Century Gothic" panose="020B0502020202020204" pitchFamily="34" charset="0"/>
            </a:endParaRPr>
          </a:p>
        </p:txBody>
      </p:sp>
      <p:sp>
        <p:nvSpPr>
          <p:cNvPr id="9" name="TextBox 8"/>
          <p:cNvSpPr txBox="1"/>
          <p:nvPr/>
        </p:nvSpPr>
        <p:spPr>
          <a:xfrm>
            <a:off x="1172547" y="4124742"/>
            <a:ext cx="5990253" cy="2123658"/>
          </a:xfrm>
          <a:prstGeom prst="rect">
            <a:avLst/>
          </a:prstGeom>
          <a:noFill/>
        </p:spPr>
        <p:txBody>
          <a:bodyPr wrap="square" rtlCol="0">
            <a:spAutoFit/>
          </a:bodyPr>
          <a:lstStyle/>
          <a:p>
            <a:r>
              <a:rPr lang="en-US" sz="4400" dirty="0" smtClean="0">
                <a:solidFill>
                  <a:schemeClr val="bg1"/>
                </a:solidFill>
                <a:latin typeface="Century Gothic" panose="020B0502020202020204" pitchFamily="34" charset="0"/>
              </a:rPr>
              <a:t>Will influence which organisms survive and reproduce</a:t>
            </a:r>
            <a:endParaRPr lang="en-US" sz="4400" dirty="0">
              <a:solidFill>
                <a:schemeClr val="bg1"/>
              </a:solidFill>
              <a:latin typeface="Century Gothic" panose="020B0502020202020204" pitchFamily="34" charset="0"/>
            </a:endParaRPr>
          </a:p>
        </p:txBody>
      </p:sp>
      <p:pic>
        <p:nvPicPr>
          <p:cNvPr id="3" name="Picture 2"/>
          <p:cNvPicPr>
            <a:picLocks noChangeAspect="1"/>
          </p:cNvPicPr>
          <p:nvPr/>
        </p:nvPicPr>
        <p:blipFill>
          <a:blip r:embed="rId6"/>
          <a:stretch>
            <a:fillRect/>
          </a:stretch>
        </p:blipFill>
        <p:spPr>
          <a:xfrm>
            <a:off x="3950382" y="1978968"/>
            <a:ext cx="2370471" cy="1775788"/>
          </a:xfrm>
          <a:prstGeom prst="rect">
            <a:avLst/>
          </a:prstGeom>
        </p:spPr>
      </p:pic>
    </p:spTree>
    <p:custDataLst>
      <p:tags r:id="rId1"/>
    </p:custDataLst>
    <p:extLst>
      <p:ext uri="{BB962C8B-B14F-4D97-AF65-F5344CB8AC3E}">
        <p14:creationId xmlns:p14="http://schemas.microsoft.com/office/powerpoint/2010/main" val="7796944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a:spLocks noGrp="1"/>
          </p:cNvSpPr>
          <p:nvPr>
            <p:ph type="title"/>
          </p:nvPr>
        </p:nvSpPr>
        <p:spPr>
          <a:xfrm>
            <a:off x="533400" y="609600"/>
            <a:ext cx="8839200" cy="1143000"/>
          </a:xfrm>
        </p:spPr>
        <p:txBody>
          <a:bodyPr>
            <a:noAutofit/>
          </a:bodyPr>
          <a:lstStyle/>
          <a:p>
            <a:pPr algn="l"/>
            <a:r>
              <a:rPr lang="en-US" sz="6000" dirty="0" smtClean="0">
                <a:solidFill>
                  <a:schemeClr val="bg1"/>
                </a:solidFill>
                <a:latin typeface="Century Gothic" panose="020B0502020202020204" pitchFamily="34" charset="0"/>
              </a:rPr>
              <a:t>3.  Adaptations</a:t>
            </a:r>
            <a:endParaRPr lang="en-US" sz="6000" dirty="0">
              <a:solidFill>
                <a:schemeClr val="bg1"/>
              </a:solidFill>
              <a:latin typeface="Century Gothic" panose="020B0502020202020204" pitchFamily="34" charset="0"/>
            </a:endParaRPr>
          </a:p>
        </p:txBody>
      </p:sp>
      <p:sp>
        <p:nvSpPr>
          <p:cNvPr id="9" name="TextBox 8"/>
          <p:cNvSpPr txBox="1"/>
          <p:nvPr/>
        </p:nvSpPr>
        <p:spPr>
          <a:xfrm>
            <a:off x="990600" y="2590800"/>
            <a:ext cx="5444835" cy="3046988"/>
          </a:xfrm>
          <a:prstGeom prst="rect">
            <a:avLst/>
          </a:prstGeom>
          <a:noFill/>
        </p:spPr>
        <p:txBody>
          <a:bodyPr wrap="square" rtlCol="0">
            <a:spAutoFit/>
          </a:bodyPr>
          <a:lstStyle/>
          <a:p>
            <a:pPr algn="ctr"/>
            <a:r>
              <a:rPr lang="en-US" sz="4400" dirty="0" smtClean="0">
                <a:solidFill>
                  <a:schemeClr val="bg1"/>
                </a:solidFill>
                <a:latin typeface="Century Gothic" panose="020B0502020202020204" pitchFamily="34" charset="0"/>
              </a:rPr>
              <a:t>Beneficial</a:t>
            </a:r>
          </a:p>
          <a:p>
            <a:pPr algn="ctr"/>
            <a:r>
              <a:rPr lang="en-US" sz="4400" dirty="0" smtClean="0">
                <a:solidFill>
                  <a:schemeClr val="bg1"/>
                </a:solidFill>
                <a:latin typeface="Century Gothic" panose="020B0502020202020204" pitchFamily="34" charset="0"/>
              </a:rPr>
              <a:t>Helpful</a:t>
            </a:r>
          </a:p>
          <a:p>
            <a:pPr algn="ctr"/>
            <a:r>
              <a:rPr lang="en-US" sz="4400" dirty="0" smtClean="0">
                <a:solidFill>
                  <a:schemeClr val="bg1"/>
                </a:solidFill>
                <a:latin typeface="Century Gothic" panose="020B0502020202020204" pitchFamily="34" charset="0"/>
              </a:rPr>
              <a:t>Advantageous</a:t>
            </a:r>
          </a:p>
          <a:p>
            <a:pPr algn="ctr"/>
            <a:r>
              <a:rPr lang="en-US" sz="6000" dirty="0" smtClean="0">
                <a:solidFill>
                  <a:schemeClr val="bg1"/>
                </a:solidFill>
                <a:latin typeface="Century Gothic" panose="020B0502020202020204" pitchFamily="34" charset="0"/>
              </a:rPr>
              <a:t>TRAITS</a:t>
            </a:r>
            <a:endParaRPr lang="en-US" sz="6000" dirty="0">
              <a:solidFill>
                <a:schemeClr val="bg1"/>
              </a:solidFill>
              <a:latin typeface="Century Gothic" panose="020B0502020202020204" pitchFamily="34" charset="0"/>
            </a:endParaRPr>
          </a:p>
        </p:txBody>
      </p:sp>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100000" l="0" r="99364"/>
                    </a14:imgEffect>
                  </a14:imgLayer>
                </a14:imgProps>
              </a:ext>
              <a:ext uri="{28A0092B-C50C-407E-A947-70E740481C1C}">
                <a14:useLocalDpi xmlns:a14="http://schemas.microsoft.com/office/drawing/2010/main" val="0"/>
              </a:ext>
            </a:extLst>
          </a:blip>
          <a:stretch>
            <a:fillRect/>
          </a:stretch>
        </p:blipFill>
        <p:spPr>
          <a:xfrm>
            <a:off x="6522364" y="353083"/>
            <a:ext cx="2438400" cy="3657600"/>
          </a:xfrm>
          <a:prstGeom prst="rect">
            <a:avLst/>
          </a:prstGeom>
        </p:spPr>
      </p:pic>
      <p:pic>
        <p:nvPicPr>
          <p:cNvPr id="11" name="Content Placeholder 3"/>
          <p:cNvPicPr>
            <a:picLocks noGrp="1" noChangeAspect="1"/>
          </p:cNvPicPr>
          <p:nvPr>
            <p:ph idx="1"/>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116225" y="4267200"/>
            <a:ext cx="2922994" cy="1949089"/>
          </a:xfrm>
        </p:spPr>
      </p:pic>
      <p:pic>
        <p:nvPicPr>
          <p:cNvPr id="12" name="Picture 11"/>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669483" y="1450515"/>
            <a:ext cx="2514600" cy="1676795"/>
          </a:xfrm>
          <a:prstGeom prst="rect">
            <a:avLst/>
          </a:prstGeom>
        </p:spPr>
      </p:pic>
      <p:pic>
        <p:nvPicPr>
          <p:cNvPr id="2" name="Picture 1"/>
          <p:cNvPicPr>
            <a:picLocks noChangeAspect="1"/>
          </p:cNvPicPr>
          <p:nvPr/>
        </p:nvPicPr>
        <p:blipFill>
          <a:blip r:embed="rId9" cstate="print">
            <a:extLst>
              <a:ext uri="{BEBA8EAE-BF5A-486C-A8C5-ECC9F3942E4B}">
                <a14:imgProps xmlns:a14="http://schemas.microsoft.com/office/drawing/2010/main">
                  <a14:imgLayer r:embed="rId10">
                    <a14:imgEffect>
                      <a14:backgroundRemoval t="3522" b="98482" l="9981" r="89892"/>
                    </a14:imgEffect>
                  </a14:imgLayer>
                </a14:imgProps>
              </a:ext>
              <a:ext uri="{28A0092B-C50C-407E-A947-70E740481C1C}">
                <a14:useLocalDpi xmlns:a14="http://schemas.microsoft.com/office/drawing/2010/main" val="0"/>
              </a:ext>
            </a:extLst>
          </a:blip>
          <a:stretch>
            <a:fillRect/>
          </a:stretch>
        </p:blipFill>
        <p:spPr>
          <a:xfrm>
            <a:off x="8929960" y="3314886"/>
            <a:ext cx="2933907" cy="3073423"/>
          </a:xfrm>
          <a:prstGeom prst="rect">
            <a:avLst/>
          </a:prstGeom>
        </p:spPr>
      </p:pic>
    </p:spTree>
    <p:extLst>
      <p:ext uri="{BB962C8B-B14F-4D97-AF65-F5344CB8AC3E}">
        <p14:creationId xmlns:p14="http://schemas.microsoft.com/office/powerpoint/2010/main" val="33182596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00801" y="-533400"/>
            <a:ext cx="5791200" cy="7391399"/>
          </a:xfrm>
          <a:prstGeom prst="rect">
            <a:avLst/>
          </a:prstGeom>
          <a:blipFill dpi="0" rotWithShape="1">
            <a:blip r:embed="rId4">
              <a:alphaModFix amt="28000"/>
            </a:blip>
            <a:srcRect/>
            <a:stretch>
              <a:fillRect l="-1" t="2" r="-27308" b="-211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4"/>
          <p:cNvSpPr txBox="1">
            <a:spLocks/>
          </p:cNvSpPr>
          <p:nvPr/>
        </p:nvSpPr>
        <p:spPr>
          <a:xfrm>
            <a:off x="533400" y="609600"/>
            <a:ext cx="88392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accent4">
                    <a:lumMod val="60000"/>
                    <a:lumOff val="40000"/>
                  </a:schemeClr>
                </a:solidFill>
                <a:latin typeface="+mj-lt"/>
                <a:ea typeface="+mj-ea"/>
                <a:cs typeface="+mj-cs"/>
              </a:defRPr>
            </a:lvl1pPr>
          </a:lstStyle>
          <a:p>
            <a:pPr algn="l"/>
            <a:r>
              <a:rPr lang="en-US" sz="6000" dirty="0" smtClean="0">
                <a:solidFill>
                  <a:schemeClr val="bg1"/>
                </a:solidFill>
                <a:latin typeface="Century Gothic" panose="020B0502020202020204" pitchFamily="34" charset="0"/>
              </a:rPr>
              <a:t>3.  Adaptations</a:t>
            </a:r>
            <a:endParaRPr lang="en-US" sz="6000" dirty="0">
              <a:solidFill>
                <a:schemeClr val="bg1"/>
              </a:solidFill>
              <a:latin typeface="Century Gothic" panose="020B0502020202020204" pitchFamily="34" charset="0"/>
            </a:endParaRPr>
          </a:p>
        </p:txBody>
      </p:sp>
      <p:sp>
        <p:nvSpPr>
          <p:cNvPr id="9" name="TextBox 8"/>
          <p:cNvSpPr txBox="1"/>
          <p:nvPr/>
        </p:nvSpPr>
        <p:spPr>
          <a:xfrm>
            <a:off x="838200" y="2133600"/>
            <a:ext cx="5715000" cy="830997"/>
          </a:xfrm>
          <a:prstGeom prst="rect">
            <a:avLst/>
          </a:prstGeom>
          <a:noFill/>
        </p:spPr>
        <p:txBody>
          <a:bodyPr wrap="square" rtlCol="0">
            <a:spAutoFit/>
          </a:bodyPr>
          <a:lstStyle/>
          <a:p>
            <a:r>
              <a:rPr lang="en-US" sz="4800" dirty="0" smtClean="0">
                <a:solidFill>
                  <a:srgbClr val="FFFF00"/>
                </a:solidFill>
              </a:rPr>
              <a:t>Drought—large beaks</a:t>
            </a:r>
            <a:endParaRPr lang="en-US" sz="4800" dirty="0">
              <a:solidFill>
                <a:srgbClr val="FFFF00"/>
              </a:solidFill>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6600" y="2964597"/>
            <a:ext cx="3703093" cy="2471003"/>
          </a:xfrm>
          <a:prstGeom prst="rect">
            <a:avLst/>
          </a:prstGeom>
        </p:spPr>
      </p:pic>
      <p:pic>
        <p:nvPicPr>
          <p:cNvPr id="2" name="Picture 1"/>
          <p:cNvPicPr>
            <a:picLocks noChangeAspect="1"/>
          </p:cNvPicPr>
          <p:nvPr/>
        </p:nvPicPr>
        <p:blipFill>
          <a:blip r:embed="rId6"/>
          <a:stretch>
            <a:fillRect/>
          </a:stretch>
        </p:blipFill>
        <p:spPr>
          <a:xfrm>
            <a:off x="762813" y="3666616"/>
            <a:ext cx="2361388" cy="1768984"/>
          </a:xfrm>
          <a:prstGeom prst="rect">
            <a:avLst/>
          </a:prstGeom>
        </p:spPr>
      </p:pic>
    </p:spTree>
    <p:custDataLst>
      <p:tags r:id="rId1"/>
    </p:custDataLst>
    <p:extLst>
      <p:ext uri="{BB962C8B-B14F-4D97-AF65-F5344CB8AC3E}">
        <p14:creationId xmlns:p14="http://schemas.microsoft.com/office/powerpoint/2010/main" val="26319060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90600" y="3551654"/>
            <a:ext cx="2485461" cy="1864096"/>
          </a:xfrm>
          <a:prstGeom prst="rect">
            <a:avLst/>
          </a:prstGeom>
        </p:spPr>
      </p:pic>
      <p:sp>
        <p:nvSpPr>
          <p:cNvPr id="4" name="Rectangle 3"/>
          <p:cNvSpPr/>
          <p:nvPr/>
        </p:nvSpPr>
        <p:spPr>
          <a:xfrm>
            <a:off x="6400801" y="-533400"/>
            <a:ext cx="5791200" cy="7391399"/>
          </a:xfrm>
          <a:prstGeom prst="rect">
            <a:avLst/>
          </a:prstGeom>
          <a:blipFill dpi="0" rotWithShape="1">
            <a:blip r:embed="rId5">
              <a:alphaModFix amt="28000"/>
            </a:blip>
            <a:srcRect/>
            <a:stretch>
              <a:fillRect l="-1" t="2" r="-27308" b="-211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15340" y="3551654"/>
            <a:ext cx="2485461" cy="1864096"/>
          </a:xfrm>
          <a:prstGeom prst="rect">
            <a:avLst/>
          </a:prstGeom>
          <a:effectLst>
            <a:innerShdw blurRad="114300">
              <a:prstClr val="black"/>
            </a:innerShdw>
          </a:effectLst>
        </p:spPr>
      </p:pic>
      <p:sp>
        <p:nvSpPr>
          <p:cNvPr id="8" name="Title 4"/>
          <p:cNvSpPr txBox="1">
            <a:spLocks/>
          </p:cNvSpPr>
          <p:nvPr/>
        </p:nvSpPr>
        <p:spPr>
          <a:xfrm>
            <a:off x="533400" y="609600"/>
            <a:ext cx="88392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accent4">
                    <a:lumMod val="60000"/>
                    <a:lumOff val="40000"/>
                  </a:schemeClr>
                </a:solidFill>
                <a:latin typeface="+mj-lt"/>
                <a:ea typeface="+mj-ea"/>
                <a:cs typeface="+mj-cs"/>
              </a:defRPr>
            </a:lvl1pPr>
          </a:lstStyle>
          <a:p>
            <a:pPr algn="l"/>
            <a:r>
              <a:rPr lang="en-US" sz="6000" dirty="0" smtClean="0">
                <a:solidFill>
                  <a:schemeClr val="bg1"/>
                </a:solidFill>
                <a:latin typeface="Century Gothic" panose="020B0502020202020204" pitchFamily="34" charset="0"/>
              </a:rPr>
              <a:t>3.  Adaptations</a:t>
            </a:r>
            <a:endParaRPr lang="en-US" sz="6000" dirty="0">
              <a:solidFill>
                <a:schemeClr val="bg1"/>
              </a:solidFill>
              <a:latin typeface="Century Gothic" panose="020B0502020202020204" pitchFamily="34" charset="0"/>
            </a:endParaRPr>
          </a:p>
        </p:txBody>
      </p:sp>
      <p:sp>
        <p:nvSpPr>
          <p:cNvPr id="11" name="TextBox 10"/>
          <p:cNvSpPr txBox="1"/>
          <p:nvPr/>
        </p:nvSpPr>
        <p:spPr>
          <a:xfrm>
            <a:off x="838200" y="2140803"/>
            <a:ext cx="5029200" cy="830997"/>
          </a:xfrm>
          <a:prstGeom prst="rect">
            <a:avLst/>
          </a:prstGeom>
          <a:noFill/>
        </p:spPr>
        <p:txBody>
          <a:bodyPr wrap="square" rtlCol="0">
            <a:spAutoFit/>
          </a:bodyPr>
          <a:lstStyle/>
          <a:p>
            <a:r>
              <a:rPr lang="en-US" sz="4800" dirty="0" smtClean="0">
                <a:solidFill>
                  <a:srgbClr val="FFFF00"/>
                </a:solidFill>
              </a:rPr>
              <a:t>Wet—small beaks</a:t>
            </a:r>
            <a:endParaRPr lang="en-US" sz="4800" dirty="0">
              <a:solidFill>
                <a:srgbClr val="FFFF00"/>
              </a:solidFill>
            </a:endParaRPr>
          </a:p>
        </p:txBody>
      </p:sp>
    </p:spTree>
    <p:custDataLst>
      <p:tags r:id="rId1"/>
    </p:custDataLst>
    <p:extLst>
      <p:ext uri="{BB962C8B-B14F-4D97-AF65-F5344CB8AC3E}">
        <p14:creationId xmlns:p14="http://schemas.microsoft.com/office/powerpoint/2010/main" val="21361469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00801" y="-533400"/>
            <a:ext cx="5791200" cy="7391399"/>
          </a:xfrm>
          <a:prstGeom prst="rect">
            <a:avLst/>
          </a:prstGeom>
          <a:blipFill dpi="0" rotWithShape="1">
            <a:blip r:embed="rId4">
              <a:alphaModFix amt="28000"/>
            </a:blip>
            <a:srcRect/>
            <a:stretch>
              <a:fillRect l="-1" t="2" r="-27308" b="-211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p:cNvSpPr txBox="1">
            <a:spLocks/>
          </p:cNvSpPr>
          <p:nvPr/>
        </p:nvSpPr>
        <p:spPr>
          <a:xfrm>
            <a:off x="533400" y="609600"/>
            <a:ext cx="88392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accent4">
                    <a:lumMod val="60000"/>
                    <a:lumOff val="40000"/>
                  </a:schemeClr>
                </a:solidFill>
                <a:latin typeface="+mj-lt"/>
                <a:ea typeface="+mj-ea"/>
                <a:cs typeface="+mj-cs"/>
              </a:defRPr>
            </a:lvl1pPr>
          </a:lstStyle>
          <a:p>
            <a:pPr algn="l"/>
            <a:r>
              <a:rPr lang="en-US" sz="6000" dirty="0" smtClean="0">
                <a:solidFill>
                  <a:schemeClr val="bg1"/>
                </a:solidFill>
                <a:latin typeface="Century Gothic" panose="020B0502020202020204" pitchFamily="34" charset="0"/>
              </a:rPr>
              <a:t>4.  Natural Selection</a:t>
            </a:r>
            <a:endParaRPr lang="en-US" sz="6000" dirty="0">
              <a:solidFill>
                <a:schemeClr val="bg1"/>
              </a:solidFill>
              <a:latin typeface="Century Gothic" panose="020B0502020202020204" pitchFamily="34" charset="0"/>
            </a:endParaRPr>
          </a:p>
        </p:txBody>
      </p:sp>
      <p:sp>
        <p:nvSpPr>
          <p:cNvPr id="5" name="TextBox 4"/>
          <p:cNvSpPr txBox="1"/>
          <p:nvPr/>
        </p:nvSpPr>
        <p:spPr>
          <a:xfrm>
            <a:off x="838200" y="2521803"/>
            <a:ext cx="7353298" cy="830997"/>
          </a:xfrm>
          <a:prstGeom prst="rect">
            <a:avLst/>
          </a:prstGeom>
          <a:noFill/>
        </p:spPr>
        <p:txBody>
          <a:bodyPr wrap="square" rtlCol="0">
            <a:spAutoFit/>
          </a:bodyPr>
          <a:lstStyle/>
          <a:p>
            <a:r>
              <a:rPr lang="en-US" sz="4800" dirty="0" smtClean="0">
                <a:solidFill>
                  <a:schemeClr val="bg1"/>
                </a:solidFill>
              </a:rPr>
              <a:t>Some survive and reproduce</a:t>
            </a:r>
            <a:endParaRPr lang="en-US" sz="4800" dirty="0">
              <a:solidFill>
                <a:schemeClr val="bg1"/>
              </a:solidFill>
            </a:endParaRPr>
          </a:p>
        </p:txBody>
      </p:sp>
      <p:sp>
        <p:nvSpPr>
          <p:cNvPr id="7" name="TextBox 6"/>
          <p:cNvSpPr txBox="1"/>
          <p:nvPr/>
        </p:nvSpPr>
        <p:spPr>
          <a:xfrm>
            <a:off x="838200" y="4038600"/>
            <a:ext cx="8077200" cy="1569660"/>
          </a:xfrm>
          <a:prstGeom prst="rect">
            <a:avLst/>
          </a:prstGeom>
          <a:noFill/>
        </p:spPr>
        <p:txBody>
          <a:bodyPr wrap="square" rtlCol="0">
            <a:spAutoFit/>
          </a:bodyPr>
          <a:lstStyle/>
          <a:p>
            <a:r>
              <a:rPr lang="en-US" sz="4800" dirty="0" smtClean="0">
                <a:solidFill>
                  <a:schemeClr val="bg1"/>
                </a:solidFill>
              </a:rPr>
              <a:t>Because of favorable traits that can be passed on to offspring</a:t>
            </a:r>
            <a:endParaRPr lang="en-US" sz="4800" dirty="0">
              <a:solidFill>
                <a:schemeClr val="bg1"/>
              </a:solidFill>
            </a:endParaRPr>
          </a:p>
        </p:txBody>
      </p:sp>
    </p:spTree>
    <p:custDataLst>
      <p:tags r:id="rId1"/>
    </p:custDataLst>
    <p:extLst>
      <p:ext uri="{BB962C8B-B14F-4D97-AF65-F5344CB8AC3E}">
        <p14:creationId xmlns:p14="http://schemas.microsoft.com/office/powerpoint/2010/main" val="34455147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00801" y="-533400"/>
            <a:ext cx="5791200" cy="7391399"/>
          </a:xfrm>
          <a:prstGeom prst="rect">
            <a:avLst/>
          </a:prstGeom>
          <a:blipFill dpi="0" rotWithShape="1">
            <a:blip r:embed="rId4">
              <a:alphaModFix amt="28000"/>
            </a:blip>
            <a:srcRect/>
            <a:stretch>
              <a:fillRect l="-1" t="2" r="-27308" b="-211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p:cNvSpPr txBox="1">
            <a:spLocks/>
          </p:cNvSpPr>
          <p:nvPr/>
        </p:nvSpPr>
        <p:spPr>
          <a:xfrm>
            <a:off x="533400" y="609600"/>
            <a:ext cx="88392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accent4">
                    <a:lumMod val="60000"/>
                    <a:lumOff val="40000"/>
                  </a:schemeClr>
                </a:solidFill>
                <a:latin typeface="+mj-lt"/>
                <a:ea typeface="+mj-ea"/>
                <a:cs typeface="+mj-cs"/>
              </a:defRPr>
            </a:lvl1pPr>
          </a:lstStyle>
          <a:p>
            <a:pPr algn="l"/>
            <a:r>
              <a:rPr lang="en-US" sz="6000" dirty="0" smtClean="0">
                <a:solidFill>
                  <a:schemeClr val="bg1"/>
                </a:solidFill>
                <a:latin typeface="Century Gothic" panose="020B0502020202020204" pitchFamily="34" charset="0"/>
              </a:rPr>
              <a:t>4.  Natural Selection</a:t>
            </a:r>
            <a:endParaRPr lang="en-US" sz="6000" dirty="0">
              <a:solidFill>
                <a:schemeClr val="bg1"/>
              </a:solidFill>
              <a:latin typeface="Century Gothic" panose="020B0502020202020204" pitchFamily="34" charset="0"/>
            </a:endParaRPr>
          </a:p>
        </p:txBody>
      </p:sp>
      <p:sp>
        <p:nvSpPr>
          <p:cNvPr id="2" name="TextBox 1"/>
          <p:cNvSpPr txBox="1"/>
          <p:nvPr/>
        </p:nvSpPr>
        <p:spPr>
          <a:xfrm>
            <a:off x="1028702" y="2541657"/>
            <a:ext cx="6286498" cy="830997"/>
          </a:xfrm>
          <a:prstGeom prst="rect">
            <a:avLst/>
          </a:prstGeom>
          <a:noFill/>
        </p:spPr>
        <p:txBody>
          <a:bodyPr wrap="square" rtlCol="0">
            <a:spAutoFit/>
          </a:bodyPr>
          <a:lstStyle/>
          <a:p>
            <a:r>
              <a:rPr lang="en-US" sz="4800" dirty="0" smtClean="0">
                <a:solidFill>
                  <a:schemeClr val="bg1"/>
                </a:solidFill>
              </a:rPr>
              <a:t>“Survival of the Fittest”</a:t>
            </a:r>
            <a:endParaRPr lang="en-US" sz="4800" dirty="0">
              <a:solidFill>
                <a:schemeClr val="bg1"/>
              </a:solidFill>
            </a:endParaRPr>
          </a:p>
        </p:txBody>
      </p:sp>
      <p:sp>
        <p:nvSpPr>
          <p:cNvPr id="6" name="TextBox 5"/>
          <p:cNvSpPr txBox="1"/>
          <p:nvPr/>
        </p:nvSpPr>
        <p:spPr>
          <a:xfrm>
            <a:off x="1219200" y="3962400"/>
            <a:ext cx="4800600" cy="1569660"/>
          </a:xfrm>
          <a:prstGeom prst="rect">
            <a:avLst/>
          </a:prstGeom>
          <a:noFill/>
        </p:spPr>
        <p:txBody>
          <a:bodyPr wrap="square" rtlCol="0">
            <a:spAutoFit/>
          </a:bodyPr>
          <a:lstStyle/>
          <a:p>
            <a:r>
              <a:rPr lang="en-US" sz="4800" dirty="0" smtClean="0">
                <a:solidFill>
                  <a:schemeClr val="bg1"/>
                </a:solidFill>
              </a:rPr>
              <a:t>Fitness:  having the most babies</a:t>
            </a:r>
            <a:endParaRPr lang="en-US" sz="4800" dirty="0">
              <a:solidFill>
                <a:schemeClr val="bg1"/>
              </a:solidFill>
            </a:endParaRPr>
          </a:p>
        </p:txBody>
      </p:sp>
    </p:spTree>
    <p:custDataLst>
      <p:tags r:id="rId1"/>
    </p:custDataLst>
    <p:extLst>
      <p:ext uri="{BB962C8B-B14F-4D97-AF65-F5344CB8AC3E}">
        <p14:creationId xmlns:p14="http://schemas.microsoft.com/office/powerpoint/2010/main" val="9527261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noAutofit/>
          </a:bodyPr>
          <a:lstStyle/>
          <a:p>
            <a:r>
              <a:rPr lang="en-US" sz="7200" dirty="0" smtClean="0">
                <a:solidFill>
                  <a:schemeClr val="bg1"/>
                </a:solidFill>
                <a:latin typeface="Century Gothic" panose="020B0502020202020204" pitchFamily="34" charset="0"/>
              </a:rPr>
              <a:t>Survival of the </a:t>
            </a:r>
            <a:r>
              <a:rPr lang="en-US" sz="7200" dirty="0" smtClean="0">
                <a:solidFill>
                  <a:srgbClr val="FFFF00"/>
                </a:solidFill>
                <a:latin typeface="Century Gothic" panose="020B0502020202020204" pitchFamily="34" charset="0"/>
              </a:rPr>
              <a:t>Fittest</a:t>
            </a:r>
            <a:endParaRPr lang="en-US" sz="7200" dirty="0">
              <a:solidFill>
                <a:srgbClr val="FFFF00"/>
              </a:solidFill>
              <a:latin typeface="Century Gothic" panose="020B0502020202020204" pitchFamily="34" charset="0"/>
            </a:endParaRPr>
          </a:p>
        </p:txBody>
      </p:sp>
      <p:sp>
        <p:nvSpPr>
          <p:cNvPr id="15" name="Text Placeholder 14"/>
          <p:cNvSpPr>
            <a:spLocks noGrp="1"/>
          </p:cNvSpPr>
          <p:nvPr>
            <p:ph type="body" idx="1"/>
          </p:nvPr>
        </p:nvSpPr>
        <p:spPr/>
        <p:txBody>
          <a:bodyPr>
            <a:noAutofit/>
          </a:bodyPr>
          <a:lstStyle/>
          <a:p>
            <a:pPr algn="ctr"/>
            <a:r>
              <a:rPr lang="en-US" sz="3600" dirty="0" smtClean="0">
                <a:solidFill>
                  <a:schemeClr val="bg1"/>
                </a:solidFill>
                <a:latin typeface="Century Gothic" panose="020B0502020202020204" pitchFamily="34" charset="0"/>
              </a:rPr>
              <a:t>Wet</a:t>
            </a:r>
            <a:endParaRPr lang="en-US" sz="3600" dirty="0">
              <a:solidFill>
                <a:schemeClr val="bg1"/>
              </a:solidFill>
              <a:latin typeface="Century Gothic" panose="020B0502020202020204" pitchFamily="34" charset="0"/>
            </a:endParaRPr>
          </a:p>
        </p:txBody>
      </p:sp>
      <p:sp>
        <p:nvSpPr>
          <p:cNvPr id="16" name="Content Placeholder 15"/>
          <p:cNvSpPr>
            <a:spLocks noGrp="1"/>
          </p:cNvSpPr>
          <p:nvPr>
            <p:ph sz="half" idx="2"/>
          </p:nvPr>
        </p:nvSpPr>
        <p:spPr/>
        <p:txBody>
          <a:bodyPr>
            <a:normAutofit/>
          </a:bodyPr>
          <a:lstStyle/>
          <a:p>
            <a:pPr marL="0" indent="0" algn="ctr">
              <a:buNone/>
            </a:pPr>
            <a:r>
              <a:rPr lang="en-US" sz="3600" dirty="0" smtClean="0">
                <a:solidFill>
                  <a:srgbClr val="FFFF00"/>
                </a:solidFill>
              </a:rPr>
              <a:t>Small-beaked birds</a:t>
            </a:r>
            <a:endParaRPr lang="en-US" sz="3600" dirty="0">
              <a:solidFill>
                <a:srgbClr val="FFFF00"/>
              </a:solidFill>
            </a:endParaRPr>
          </a:p>
        </p:txBody>
      </p:sp>
      <p:sp>
        <p:nvSpPr>
          <p:cNvPr id="17" name="Text Placeholder 16"/>
          <p:cNvSpPr>
            <a:spLocks noGrp="1"/>
          </p:cNvSpPr>
          <p:nvPr>
            <p:ph type="body" sz="quarter" idx="3"/>
          </p:nvPr>
        </p:nvSpPr>
        <p:spPr/>
        <p:txBody>
          <a:bodyPr>
            <a:noAutofit/>
          </a:bodyPr>
          <a:lstStyle/>
          <a:p>
            <a:pPr algn="ctr"/>
            <a:r>
              <a:rPr lang="en-US" sz="3600" dirty="0" smtClean="0">
                <a:solidFill>
                  <a:schemeClr val="bg1"/>
                </a:solidFill>
                <a:latin typeface="Century Gothic" panose="020B0502020202020204" pitchFamily="34" charset="0"/>
              </a:rPr>
              <a:t>Drought</a:t>
            </a:r>
            <a:endParaRPr lang="en-US" sz="3600" dirty="0">
              <a:solidFill>
                <a:schemeClr val="bg1"/>
              </a:solidFill>
              <a:latin typeface="Century Gothic" panose="020B0502020202020204" pitchFamily="34" charset="0"/>
            </a:endParaRPr>
          </a:p>
        </p:txBody>
      </p:sp>
      <p:sp>
        <p:nvSpPr>
          <p:cNvPr id="18" name="Content Placeholder 17"/>
          <p:cNvSpPr>
            <a:spLocks noGrp="1"/>
          </p:cNvSpPr>
          <p:nvPr>
            <p:ph sz="quarter" idx="4"/>
          </p:nvPr>
        </p:nvSpPr>
        <p:spPr/>
        <p:txBody>
          <a:bodyPr>
            <a:normAutofit/>
          </a:bodyPr>
          <a:lstStyle/>
          <a:p>
            <a:pPr marL="0" indent="0" algn="ctr">
              <a:buNone/>
            </a:pPr>
            <a:r>
              <a:rPr lang="en-US" sz="3600" dirty="0" smtClean="0">
                <a:solidFill>
                  <a:srgbClr val="FFFF00"/>
                </a:solidFill>
              </a:rPr>
              <a:t>Large-beaked birds</a:t>
            </a:r>
            <a:endParaRPr lang="en-US" sz="3600" dirty="0">
              <a:solidFill>
                <a:srgbClr val="FFFF00"/>
              </a:solidFill>
            </a:endParaRPr>
          </a:p>
        </p:txBody>
      </p:sp>
      <p:sp>
        <p:nvSpPr>
          <p:cNvPr id="21" name="Oval 20"/>
          <p:cNvSpPr/>
          <p:nvPr/>
        </p:nvSpPr>
        <p:spPr>
          <a:xfrm>
            <a:off x="6572932" y="2907001"/>
            <a:ext cx="1447800" cy="1249363"/>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8305800" y="2910612"/>
            <a:ext cx="1447800" cy="1249363"/>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10027842" y="2893846"/>
            <a:ext cx="1447800" cy="1249363"/>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572932" y="4306600"/>
            <a:ext cx="1447800" cy="1249363"/>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0027842" y="4300193"/>
            <a:ext cx="1447800" cy="1249363"/>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8305800" y="4309843"/>
            <a:ext cx="1447800" cy="1249363"/>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2417526" y="4306600"/>
            <a:ext cx="1447800" cy="1249363"/>
          </a:xfrm>
          <a:prstGeom prst="ellipse">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777375" y="2914616"/>
            <a:ext cx="1447800" cy="1249363"/>
          </a:xfrm>
          <a:prstGeom prst="ellipse">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2417526" y="2914616"/>
            <a:ext cx="1447800" cy="1249363"/>
          </a:xfrm>
          <a:prstGeom prst="ellipse">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063457" y="2914616"/>
            <a:ext cx="1447800" cy="1249363"/>
          </a:xfrm>
          <a:prstGeom prst="ellipse">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777375" y="4306600"/>
            <a:ext cx="1447800" cy="1249363"/>
          </a:xfrm>
          <a:prstGeom prst="ellipse">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4063457" y="4306600"/>
            <a:ext cx="1447800" cy="1249363"/>
          </a:xfrm>
          <a:prstGeom prst="ellipse">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7156719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barn(outVertical)">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barn(outVertical)">
                                      <p:cBhvr>
                                        <p:cTn id="1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8"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00801" y="-533400"/>
            <a:ext cx="5791200" cy="7391399"/>
          </a:xfrm>
          <a:prstGeom prst="rect">
            <a:avLst/>
          </a:prstGeom>
          <a:blipFill dpi="0" rotWithShape="1">
            <a:blip r:embed="rId4">
              <a:alphaModFix amt="28000"/>
            </a:blip>
            <a:srcRect/>
            <a:stretch>
              <a:fillRect l="-1" t="2" r="-27308" b="-211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33400" y="2362200"/>
            <a:ext cx="8458200" cy="2554545"/>
          </a:xfrm>
          <a:prstGeom prst="rect">
            <a:avLst/>
          </a:prstGeom>
          <a:noFill/>
        </p:spPr>
        <p:txBody>
          <a:bodyPr wrap="square" rtlCol="0">
            <a:spAutoFit/>
          </a:bodyPr>
          <a:lstStyle/>
          <a:p>
            <a:r>
              <a:rPr lang="en-US" sz="4000" dirty="0" smtClean="0">
                <a:solidFill>
                  <a:schemeClr val="bg1"/>
                </a:solidFill>
              </a:rPr>
              <a:t>1. Overproduction/Competition</a:t>
            </a:r>
          </a:p>
          <a:p>
            <a:r>
              <a:rPr lang="en-US" sz="4000" dirty="0" smtClean="0">
                <a:solidFill>
                  <a:schemeClr val="bg1"/>
                </a:solidFill>
              </a:rPr>
              <a:t>2. Variation</a:t>
            </a:r>
          </a:p>
          <a:p>
            <a:r>
              <a:rPr lang="en-US" sz="4000" dirty="0" smtClean="0">
                <a:solidFill>
                  <a:schemeClr val="bg1"/>
                </a:solidFill>
              </a:rPr>
              <a:t>3. Adaptations</a:t>
            </a:r>
          </a:p>
          <a:p>
            <a:r>
              <a:rPr lang="en-US" sz="4000" dirty="0" smtClean="0">
                <a:solidFill>
                  <a:schemeClr val="bg1"/>
                </a:solidFill>
              </a:rPr>
              <a:t>4. </a:t>
            </a:r>
            <a:r>
              <a:rPr lang="en-US" sz="4000" dirty="0" smtClean="0">
                <a:solidFill>
                  <a:srgbClr val="FFFF00"/>
                </a:solidFill>
              </a:rPr>
              <a:t>Natural Selection</a:t>
            </a:r>
            <a:endParaRPr lang="en-US" sz="4000" dirty="0">
              <a:solidFill>
                <a:srgbClr val="FFFF00"/>
              </a:solidFill>
            </a:endParaRPr>
          </a:p>
        </p:txBody>
      </p:sp>
      <p:sp>
        <p:nvSpPr>
          <p:cNvPr id="9" name="TextBox 8"/>
          <p:cNvSpPr txBox="1"/>
          <p:nvPr/>
        </p:nvSpPr>
        <p:spPr>
          <a:xfrm>
            <a:off x="533400" y="609600"/>
            <a:ext cx="8001000" cy="1015663"/>
          </a:xfrm>
          <a:prstGeom prst="rect">
            <a:avLst/>
          </a:prstGeom>
          <a:noFill/>
        </p:spPr>
        <p:txBody>
          <a:bodyPr wrap="square" rtlCol="0">
            <a:spAutoFit/>
          </a:bodyPr>
          <a:lstStyle/>
          <a:p>
            <a:r>
              <a:rPr lang="en-US" sz="6000" dirty="0" smtClean="0">
                <a:solidFill>
                  <a:schemeClr val="bg1"/>
                </a:solidFill>
                <a:latin typeface="Century Gothic" panose="020B0502020202020204" pitchFamily="34" charset="0"/>
              </a:rPr>
              <a:t>Darwin’s 4 Postulates</a:t>
            </a:r>
            <a:endParaRPr lang="en-US" sz="6000" dirty="0">
              <a:solidFill>
                <a:schemeClr val="bg1"/>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332085725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00801" y="-533400"/>
            <a:ext cx="5791200" cy="7391399"/>
          </a:xfrm>
          <a:prstGeom prst="rect">
            <a:avLst/>
          </a:prstGeom>
          <a:blipFill dpi="0" rotWithShape="1">
            <a:blip r:embed="rId4">
              <a:alphaModFix amt="28000"/>
            </a:blip>
            <a:srcRect/>
            <a:stretch>
              <a:fillRect l="-1" t="2" r="-27308" b="-211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33400" y="2362200"/>
            <a:ext cx="8458200" cy="2554545"/>
          </a:xfrm>
          <a:prstGeom prst="rect">
            <a:avLst/>
          </a:prstGeom>
          <a:noFill/>
        </p:spPr>
        <p:txBody>
          <a:bodyPr wrap="square" rtlCol="0">
            <a:spAutoFit/>
          </a:bodyPr>
          <a:lstStyle/>
          <a:p>
            <a:r>
              <a:rPr lang="en-US" sz="4000" dirty="0" smtClean="0">
                <a:solidFill>
                  <a:schemeClr val="bg1"/>
                </a:solidFill>
              </a:rPr>
              <a:t>1. Overproduction/Competition</a:t>
            </a:r>
          </a:p>
          <a:p>
            <a:r>
              <a:rPr lang="en-US" sz="4000" dirty="0" smtClean="0">
                <a:solidFill>
                  <a:schemeClr val="bg1"/>
                </a:solidFill>
              </a:rPr>
              <a:t>2. </a:t>
            </a:r>
            <a:r>
              <a:rPr lang="en-US" sz="4000" dirty="0" smtClean="0">
                <a:solidFill>
                  <a:srgbClr val="FFFF00"/>
                </a:solidFill>
              </a:rPr>
              <a:t>Variation</a:t>
            </a:r>
          </a:p>
          <a:p>
            <a:r>
              <a:rPr lang="en-US" sz="4000" dirty="0" smtClean="0">
                <a:solidFill>
                  <a:schemeClr val="bg1"/>
                </a:solidFill>
              </a:rPr>
              <a:t>3. </a:t>
            </a:r>
            <a:r>
              <a:rPr lang="en-US" sz="4000" dirty="0" smtClean="0">
                <a:solidFill>
                  <a:srgbClr val="FFFF00"/>
                </a:solidFill>
              </a:rPr>
              <a:t>Adaptations</a:t>
            </a:r>
          </a:p>
          <a:p>
            <a:r>
              <a:rPr lang="en-US" sz="4000" dirty="0" smtClean="0">
                <a:solidFill>
                  <a:schemeClr val="bg1"/>
                </a:solidFill>
              </a:rPr>
              <a:t>4. Natural Selection</a:t>
            </a:r>
            <a:endParaRPr lang="en-US" sz="4000" dirty="0">
              <a:solidFill>
                <a:schemeClr val="bg1"/>
              </a:solidFill>
            </a:endParaRPr>
          </a:p>
        </p:txBody>
      </p:sp>
      <p:sp>
        <p:nvSpPr>
          <p:cNvPr id="9" name="TextBox 8"/>
          <p:cNvSpPr txBox="1"/>
          <p:nvPr/>
        </p:nvSpPr>
        <p:spPr>
          <a:xfrm>
            <a:off x="533400" y="609600"/>
            <a:ext cx="8001000" cy="1015663"/>
          </a:xfrm>
          <a:prstGeom prst="rect">
            <a:avLst/>
          </a:prstGeom>
          <a:noFill/>
        </p:spPr>
        <p:txBody>
          <a:bodyPr wrap="square" rtlCol="0">
            <a:spAutoFit/>
          </a:bodyPr>
          <a:lstStyle/>
          <a:p>
            <a:r>
              <a:rPr lang="en-US" sz="6000" dirty="0" smtClean="0">
                <a:solidFill>
                  <a:schemeClr val="bg1"/>
                </a:solidFill>
                <a:latin typeface="Century Gothic" panose="020B0502020202020204" pitchFamily="34" charset="0"/>
              </a:rPr>
              <a:t>Darwin’s 4 Postulates</a:t>
            </a:r>
            <a:endParaRPr lang="en-US" sz="6000" dirty="0">
              <a:solidFill>
                <a:schemeClr val="bg1"/>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28793180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00801" y="-533400"/>
            <a:ext cx="5791200" cy="7391399"/>
          </a:xfrm>
          <a:prstGeom prst="rect">
            <a:avLst/>
          </a:prstGeom>
          <a:blipFill dpi="0" rotWithShape="1">
            <a:blip r:embed="rId4">
              <a:alphaModFix amt="28000"/>
            </a:blip>
            <a:srcRect/>
            <a:stretch>
              <a:fillRect l="-1" t="2" r="-27308" b="-211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33400" y="2362200"/>
            <a:ext cx="8458200" cy="2554545"/>
          </a:xfrm>
          <a:prstGeom prst="rect">
            <a:avLst/>
          </a:prstGeom>
          <a:noFill/>
        </p:spPr>
        <p:txBody>
          <a:bodyPr wrap="square" rtlCol="0">
            <a:spAutoFit/>
          </a:bodyPr>
          <a:lstStyle/>
          <a:p>
            <a:r>
              <a:rPr lang="en-US" sz="4000" dirty="0" smtClean="0">
                <a:solidFill>
                  <a:schemeClr val="bg1"/>
                </a:solidFill>
              </a:rPr>
              <a:t>1. </a:t>
            </a:r>
            <a:r>
              <a:rPr lang="en-US" sz="4000" dirty="0" smtClean="0">
                <a:solidFill>
                  <a:srgbClr val="FFFF00"/>
                </a:solidFill>
              </a:rPr>
              <a:t>Overproduction/Competition</a:t>
            </a:r>
          </a:p>
          <a:p>
            <a:r>
              <a:rPr lang="en-US" sz="4000" dirty="0" smtClean="0">
                <a:solidFill>
                  <a:schemeClr val="bg1"/>
                </a:solidFill>
              </a:rPr>
              <a:t>2. Variation</a:t>
            </a:r>
          </a:p>
          <a:p>
            <a:r>
              <a:rPr lang="en-US" sz="4000" dirty="0" smtClean="0">
                <a:solidFill>
                  <a:schemeClr val="bg1"/>
                </a:solidFill>
              </a:rPr>
              <a:t>3. </a:t>
            </a:r>
            <a:r>
              <a:rPr lang="en-US" sz="4000" dirty="0" smtClean="0">
                <a:solidFill>
                  <a:srgbClr val="FFFF00"/>
                </a:solidFill>
              </a:rPr>
              <a:t>Adaptations</a:t>
            </a:r>
          </a:p>
          <a:p>
            <a:r>
              <a:rPr lang="en-US" sz="4000" dirty="0" smtClean="0">
                <a:solidFill>
                  <a:schemeClr val="bg1"/>
                </a:solidFill>
              </a:rPr>
              <a:t>4. Natural Selection</a:t>
            </a:r>
            <a:endParaRPr lang="en-US" sz="4000" dirty="0">
              <a:solidFill>
                <a:schemeClr val="bg1"/>
              </a:solidFill>
            </a:endParaRPr>
          </a:p>
        </p:txBody>
      </p:sp>
      <p:sp>
        <p:nvSpPr>
          <p:cNvPr id="9" name="TextBox 8"/>
          <p:cNvSpPr txBox="1"/>
          <p:nvPr/>
        </p:nvSpPr>
        <p:spPr>
          <a:xfrm>
            <a:off x="533400" y="609600"/>
            <a:ext cx="8001000" cy="1015663"/>
          </a:xfrm>
          <a:prstGeom prst="rect">
            <a:avLst/>
          </a:prstGeom>
          <a:noFill/>
        </p:spPr>
        <p:txBody>
          <a:bodyPr wrap="square" rtlCol="0">
            <a:spAutoFit/>
          </a:bodyPr>
          <a:lstStyle/>
          <a:p>
            <a:r>
              <a:rPr lang="en-US" sz="6000" dirty="0" smtClean="0">
                <a:solidFill>
                  <a:schemeClr val="bg1"/>
                </a:solidFill>
                <a:latin typeface="Century Gothic" panose="020B0502020202020204" pitchFamily="34" charset="0"/>
              </a:rPr>
              <a:t>Darwin’s 4 Postulates</a:t>
            </a:r>
            <a:endParaRPr lang="en-US" sz="6000" dirty="0">
              <a:solidFill>
                <a:schemeClr val="bg1"/>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67458794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blipFill dpi="0" rotWithShape="1">
            <a:blip r:embed="rId3">
              <a:alphaModFix amt="1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idx="1"/>
          </p:nvPr>
        </p:nvSpPr>
        <p:spPr>
          <a:xfrm>
            <a:off x="609600" y="2590800"/>
            <a:ext cx="10972800" cy="685799"/>
          </a:xfrm>
        </p:spPr>
        <p:txBody>
          <a:bodyPr>
            <a:noAutofit/>
          </a:bodyPr>
          <a:lstStyle/>
          <a:p>
            <a:pPr marL="0" indent="0" algn="ctr">
              <a:buNone/>
            </a:pPr>
            <a:r>
              <a:rPr lang="en-US" sz="4400" dirty="0" smtClean="0">
                <a:solidFill>
                  <a:schemeClr val="bg1"/>
                </a:solidFill>
                <a:effectLst>
                  <a:outerShdw blurRad="38100" dist="38100" dir="2700000" algn="tl">
                    <a:srgbClr val="000000">
                      <a:alpha val="43137"/>
                    </a:srgbClr>
                  </a:outerShdw>
                </a:effectLst>
                <a:latin typeface="Century Gothic" panose="020B0502020202020204" pitchFamily="34" charset="0"/>
              </a:rPr>
              <a:t>Microevolution:</a:t>
            </a:r>
            <a:endParaRPr lang="en-US" sz="4400" dirty="0">
              <a:solidFill>
                <a:schemeClr val="bg1"/>
              </a:solidFill>
              <a:effectLst>
                <a:outerShdw blurRad="38100" dist="38100" dir="2700000" algn="tl">
                  <a:srgbClr val="000000">
                    <a:alpha val="43137"/>
                  </a:srgbClr>
                </a:outerShdw>
              </a:effectLst>
              <a:latin typeface="Century Gothic" panose="020B0502020202020204" pitchFamily="34" charset="0"/>
            </a:endParaRPr>
          </a:p>
          <a:p>
            <a:pPr marL="0" indent="0" algn="ctr">
              <a:buNone/>
            </a:pPr>
            <a:r>
              <a:rPr lang="en-US" sz="4400" dirty="0" smtClean="0">
                <a:solidFill>
                  <a:schemeClr val="bg1"/>
                </a:solidFill>
                <a:effectLst>
                  <a:outerShdw blurRad="38100" dist="38100" dir="2700000" algn="tl">
                    <a:srgbClr val="000000">
                      <a:alpha val="43137"/>
                    </a:srgbClr>
                  </a:outerShdw>
                </a:effectLst>
                <a:latin typeface="Century Gothic" panose="020B0502020202020204" pitchFamily="34" charset="0"/>
              </a:rPr>
              <a:t>Change in gene frequency</a:t>
            </a:r>
          </a:p>
          <a:p>
            <a:pPr marL="0" indent="0" algn="ctr">
              <a:buNone/>
            </a:pPr>
            <a:r>
              <a:rPr lang="en-US" sz="4400" dirty="0" smtClean="0">
                <a:solidFill>
                  <a:schemeClr val="bg1"/>
                </a:solidFill>
                <a:effectLst>
                  <a:outerShdw blurRad="38100" dist="38100" dir="2700000" algn="tl">
                    <a:srgbClr val="000000">
                      <a:alpha val="43137"/>
                    </a:srgbClr>
                  </a:outerShdw>
                </a:effectLst>
                <a:latin typeface="Century Gothic" panose="020B0502020202020204" pitchFamily="34" charset="0"/>
              </a:rPr>
              <a:t>in a population over time</a:t>
            </a:r>
            <a:endParaRPr lang="en-US" sz="44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22092146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00801" y="-533400"/>
            <a:ext cx="5791200" cy="7391399"/>
          </a:xfrm>
          <a:prstGeom prst="rect">
            <a:avLst/>
          </a:prstGeom>
          <a:blipFill dpi="0" rotWithShape="1">
            <a:blip r:embed="rId4">
              <a:alphaModFix amt="28000"/>
            </a:blip>
            <a:srcRect/>
            <a:stretch>
              <a:fillRect l="-1" t="2" r="-27308" b="-211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33400" y="2362200"/>
            <a:ext cx="8458200" cy="2554545"/>
          </a:xfrm>
          <a:prstGeom prst="rect">
            <a:avLst/>
          </a:prstGeom>
          <a:noFill/>
        </p:spPr>
        <p:txBody>
          <a:bodyPr wrap="square" rtlCol="0">
            <a:spAutoFit/>
          </a:bodyPr>
          <a:lstStyle/>
          <a:p>
            <a:r>
              <a:rPr lang="en-US" sz="4000" dirty="0" smtClean="0">
                <a:solidFill>
                  <a:schemeClr val="bg1"/>
                </a:solidFill>
              </a:rPr>
              <a:t>1. Overproduction/Competition</a:t>
            </a:r>
          </a:p>
          <a:p>
            <a:r>
              <a:rPr lang="en-US" sz="4000" dirty="0" smtClean="0">
                <a:solidFill>
                  <a:schemeClr val="bg1"/>
                </a:solidFill>
              </a:rPr>
              <a:t>2. Variation</a:t>
            </a:r>
          </a:p>
          <a:p>
            <a:r>
              <a:rPr lang="en-US" sz="4000" dirty="0" smtClean="0">
                <a:solidFill>
                  <a:schemeClr val="bg1"/>
                </a:solidFill>
              </a:rPr>
              <a:t>3. Adaptations</a:t>
            </a:r>
          </a:p>
          <a:p>
            <a:r>
              <a:rPr lang="en-US" sz="4000" dirty="0" smtClean="0">
                <a:solidFill>
                  <a:schemeClr val="bg1"/>
                </a:solidFill>
              </a:rPr>
              <a:t>4. Natural Selection</a:t>
            </a:r>
            <a:endParaRPr lang="en-US" sz="4000" dirty="0">
              <a:solidFill>
                <a:schemeClr val="bg1"/>
              </a:solidFill>
            </a:endParaRPr>
          </a:p>
        </p:txBody>
      </p:sp>
      <p:sp>
        <p:nvSpPr>
          <p:cNvPr id="9" name="TextBox 8"/>
          <p:cNvSpPr txBox="1"/>
          <p:nvPr/>
        </p:nvSpPr>
        <p:spPr>
          <a:xfrm>
            <a:off x="533400" y="609600"/>
            <a:ext cx="8001000" cy="1015663"/>
          </a:xfrm>
          <a:prstGeom prst="rect">
            <a:avLst/>
          </a:prstGeom>
          <a:noFill/>
        </p:spPr>
        <p:txBody>
          <a:bodyPr wrap="square" rtlCol="0">
            <a:spAutoFit/>
          </a:bodyPr>
          <a:lstStyle/>
          <a:p>
            <a:r>
              <a:rPr lang="en-US" sz="6000" dirty="0" smtClean="0">
                <a:solidFill>
                  <a:schemeClr val="bg1"/>
                </a:solidFill>
                <a:latin typeface="Century Gothic" panose="020B0502020202020204" pitchFamily="34" charset="0"/>
              </a:rPr>
              <a:t>Darwin’s 4 Postulates</a:t>
            </a:r>
            <a:endParaRPr lang="en-US" sz="6000" dirty="0">
              <a:solidFill>
                <a:schemeClr val="bg1"/>
              </a:solidFill>
              <a:latin typeface="Century Gothic" panose="020B0502020202020204" pitchFamily="34" charset="0"/>
            </a:endParaRPr>
          </a:p>
        </p:txBody>
      </p:sp>
      <p:sp>
        <p:nvSpPr>
          <p:cNvPr id="2" name="Rectangle 1"/>
          <p:cNvSpPr/>
          <p:nvPr/>
        </p:nvSpPr>
        <p:spPr>
          <a:xfrm>
            <a:off x="3391322" y="5340866"/>
            <a:ext cx="4593886"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Microevolution</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6" name="Rectangle 5"/>
          <p:cNvSpPr/>
          <p:nvPr/>
        </p:nvSpPr>
        <p:spPr>
          <a:xfrm>
            <a:off x="2080130" y="5340866"/>
            <a:ext cx="7216271"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Gene frequency changes</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custDataLst>
      <p:tags r:id="rId1"/>
    </p:custDataLst>
    <p:extLst>
      <p:ext uri="{BB962C8B-B14F-4D97-AF65-F5344CB8AC3E}">
        <p14:creationId xmlns:p14="http://schemas.microsoft.com/office/powerpoint/2010/main" val="281088179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6"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00801" y="-533400"/>
            <a:ext cx="5791200" cy="7391399"/>
          </a:xfrm>
          <a:prstGeom prst="rect">
            <a:avLst/>
          </a:prstGeom>
          <a:blipFill dpi="0" rotWithShape="1">
            <a:blip r:embed="rId4">
              <a:alphaModFix amt="28000"/>
            </a:blip>
            <a:srcRect/>
            <a:stretch>
              <a:fillRect l="-1" t="2" r="-27308" b="-211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04800" y="2768025"/>
            <a:ext cx="7467600" cy="1938992"/>
          </a:xfrm>
          <a:prstGeom prst="rect">
            <a:avLst/>
          </a:prstGeom>
          <a:noFill/>
        </p:spPr>
        <p:txBody>
          <a:bodyPr wrap="square" rtlCol="0">
            <a:spAutoFit/>
          </a:bodyPr>
          <a:lstStyle/>
          <a:p>
            <a:pPr algn="ctr"/>
            <a:r>
              <a:rPr lang="en-US" sz="6000" dirty="0" smtClean="0">
                <a:solidFill>
                  <a:schemeClr val="bg1"/>
                </a:solidFill>
                <a:latin typeface="Century Gothic" panose="020B0502020202020204" pitchFamily="34" charset="0"/>
              </a:rPr>
              <a:t>Mechanism:  Natural Selection</a:t>
            </a:r>
            <a:endParaRPr lang="en-US" sz="6000" dirty="0">
              <a:solidFill>
                <a:schemeClr val="bg1"/>
              </a:solidFill>
              <a:latin typeface="Century Gothic" panose="020B0502020202020204" pitchFamily="34" charset="0"/>
            </a:endParaRPr>
          </a:p>
        </p:txBody>
      </p:sp>
      <p:sp>
        <p:nvSpPr>
          <p:cNvPr id="5" name="TextBox 4"/>
          <p:cNvSpPr txBox="1"/>
          <p:nvPr/>
        </p:nvSpPr>
        <p:spPr>
          <a:xfrm>
            <a:off x="1371600" y="5268114"/>
            <a:ext cx="5334000" cy="584775"/>
          </a:xfrm>
          <a:prstGeom prst="rect">
            <a:avLst/>
          </a:prstGeom>
          <a:noFill/>
        </p:spPr>
        <p:txBody>
          <a:bodyPr wrap="square" rtlCol="0">
            <a:spAutoFit/>
          </a:bodyPr>
          <a:lstStyle/>
          <a:p>
            <a:pPr algn="ctr"/>
            <a:r>
              <a:rPr lang="en-US" sz="3200" dirty="0" smtClean="0">
                <a:solidFill>
                  <a:schemeClr val="bg1"/>
                </a:solidFill>
                <a:latin typeface="Century Gothic" panose="020B0502020202020204" pitchFamily="34" charset="0"/>
              </a:rPr>
              <a:t>“Survival of the Fittest”</a:t>
            </a:r>
            <a:endParaRPr lang="en-US" sz="3200" dirty="0">
              <a:solidFill>
                <a:schemeClr val="bg1"/>
              </a:solidFill>
              <a:latin typeface="Century Gothic" panose="020B0502020202020204" pitchFamily="34" charset="0"/>
            </a:endParaRPr>
          </a:p>
        </p:txBody>
      </p:sp>
      <p:sp>
        <p:nvSpPr>
          <p:cNvPr id="7" name="TextBox 6"/>
          <p:cNvSpPr txBox="1"/>
          <p:nvPr/>
        </p:nvSpPr>
        <p:spPr>
          <a:xfrm>
            <a:off x="533400" y="609600"/>
            <a:ext cx="8610600" cy="1015663"/>
          </a:xfrm>
          <a:prstGeom prst="rect">
            <a:avLst/>
          </a:prstGeom>
          <a:noFill/>
        </p:spPr>
        <p:txBody>
          <a:bodyPr wrap="square" rtlCol="0">
            <a:spAutoFit/>
          </a:bodyPr>
          <a:lstStyle/>
          <a:p>
            <a:r>
              <a:rPr lang="en-US" sz="6000" dirty="0" smtClean="0">
                <a:solidFill>
                  <a:schemeClr val="bg1"/>
                </a:solidFill>
                <a:latin typeface="Century Gothic" panose="020B0502020202020204" pitchFamily="34" charset="0"/>
              </a:rPr>
              <a:t>Darwin’s Contribution</a:t>
            </a:r>
            <a:endParaRPr lang="en-US" sz="6000" dirty="0">
              <a:solidFill>
                <a:schemeClr val="bg1"/>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15893286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00801" y="-533400"/>
            <a:ext cx="5791200" cy="7391399"/>
          </a:xfrm>
          <a:prstGeom prst="rect">
            <a:avLst/>
          </a:prstGeom>
          <a:blipFill dpi="0" rotWithShape="1">
            <a:blip r:embed="rId4">
              <a:alphaModFix amt="28000"/>
            </a:blip>
            <a:srcRect/>
            <a:stretch>
              <a:fillRect l="-1" t="2" r="-27308" b="-211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810000" y="990600"/>
            <a:ext cx="3886200" cy="830997"/>
          </a:xfrm>
          <a:prstGeom prst="rect">
            <a:avLst/>
          </a:prstGeom>
          <a:noFill/>
        </p:spPr>
        <p:txBody>
          <a:bodyPr wrap="square" rtlCol="0">
            <a:spAutoFit/>
          </a:bodyPr>
          <a:lstStyle/>
          <a:p>
            <a:r>
              <a:rPr lang="en-US" sz="4800" dirty="0" smtClean="0">
                <a:solidFill>
                  <a:schemeClr val="bg1"/>
                </a:solidFill>
              </a:rPr>
              <a:t>Alfred Wallace</a:t>
            </a:r>
            <a:endParaRPr lang="en-US" sz="4800" dirty="0">
              <a:solidFill>
                <a:schemeClr val="bg1"/>
              </a:solidFill>
            </a:endParaRPr>
          </a:p>
        </p:txBody>
      </p:sp>
      <p:sp>
        <p:nvSpPr>
          <p:cNvPr id="7" name="TextBox 6"/>
          <p:cNvSpPr txBox="1"/>
          <p:nvPr/>
        </p:nvSpPr>
        <p:spPr>
          <a:xfrm>
            <a:off x="3352800" y="1814670"/>
            <a:ext cx="4610100" cy="1569660"/>
          </a:xfrm>
          <a:prstGeom prst="rect">
            <a:avLst/>
          </a:prstGeom>
          <a:noFill/>
        </p:spPr>
        <p:txBody>
          <a:bodyPr wrap="square" rtlCol="0">
            <a:spAutoFit/>
          </a:bodyPr>
          <a:lstStyle/>
          <a:p>
            <a:pPr algn="ctr"/>
            <a:r>
              <a:rPr lang="en-US" sz="4800" dirty="0" smtClean="0">
                <a:solidFill>
                  <a:schemeClr val="bg1"/>
                </a:solidFill>
              </a:rPr>
              <a:t>&amp;</a:t>
            </a:r>
          </a:p>
          <a:p>
            <a:pPr algn="ctr"/>
            <a:r>
              <a:rPr lang="en-US" sz="4800" dirty="0" smtClean="0">
                <a:solidFill>
                  <a:schemeClr val="bg1"/>
                </a:solidFill>
              </a:rPr>
              <a:t>Charles Darwin</a:t>
            </a:r>
            <a:endParaRPr lang="en-US" sz="4800" dirty="0">
              <a:solidFill>
                <a:schemeClr val="bg1"/>
              </a:solidFill>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3855" y="0"/>
            <a:ext cx="4348820" cy="6858000"/>
          </a:xfrm>
          <a:prstGeom prst="rect">
            <a:avLst/>
          </a:prstGeom>
          <a:effectLst>
            <a:softEdge rad="635000"/>
          </a:effectLst>
        </p:spPr>
      </p:pic>
    </p:spTree>
    <p:custDataLst>
      <p:tags r:id="rId1"/>
    </p:custDataLst>
    <p:extLst>
      <p:ext uri="{BB962C8B-B14F-4D97-AF65-F5344CB8AC3E}">
        <p14:creationId xmlns:p14="http://schemas.microsoft.com/office/powerpoint/2010/main" val="29126098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ox(out)">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noAutofit/>
          </a:bodyPr>
          <a:lstStyle/>
          <a:p>
            <a:r>
              <a:rPr lang="en-US" sz="7200" dirty="0" smtClean="0">
                <a:solidFill>
                  <a:schemeClr val="bg1"/>
                </a:solidFill>
                <a:latin typeface="Century Gothic" panose="020B0502020202020204" pitchFamily="34" charset="0"/>
              </a:rPr>
              <a:t>Natural Selection</a:t>
            </a:r>
            <a:endParaRPr lang="en-US" sz="7200" dirty="0">
              <a:solidFill>
                <a:srgbClr val="FFFF00"/>
              </a:solidFill>
              <a:latin typeface="Century Gothic" panose="020B0502020202020204" pitchFamily="34" charset="0"/>
            </a:endParaRPr>
          </a:p>
        </p:txBody>
      </p:sp>
      <p:sp>
        <p:nvSpPr>
          <p:cNvPr id="15" name="Text Placeholder 14"/>
          <p:cNvSpPr>
            <a:spLocks noGrp="1"/>
          </p:cNvSpPr>
          <p:nvPr>
            <p:ph type="body" idx="1"/>
          </p:nvPr>
        </p:nvSpPr>
        <p:spPr/>
        <p:txBody>
          <a:bodyPr>
            <a:noAutofit/>
          </a:bodyPr>
          <a:lstStyle/>
          <a:p>
            <a:pPr algn="ctr"/>
            <a:r>
              <a:rPr lang="en-US" sz="3600" dirty="0" smtClean="0">
                <a:solidFill>
                  <a:schemeClr val="bg1"/>
                </a:solidFill>
                <a:latin typeface="Century Gothic" panose="020B0502020202020204" pitchFamily="34" charset="0"/>
              </a:rPr>
              <a:t>Wet</a:t>
            </a:r>
            <a:endParaRPr lang="en-US" sz="3600" dirty="0">
              <a:solidFill>
                <a:schemeClr val="bg1"/>
              </a:solidFill>
              <a:latin typeface="Century Gothic" panose="020B0502020202020204" pitchFamily="34" charset="0"/>
            </a:endParaRPr>
          </a:p>
        </p:txBody>
      </p:sp>
      <p:sp>
        <p:nvSpPr>
          <p:cNvPr id="16" name="Content Placeholder 15"/>
          <p:cNvSpPr>
            <a:spLocks noGrp="1"/>
          </p:cNvSpPr>
          <p:nvPr>
            <p:ph sz="half" idx="2"/>
          </p:nvPr>
        </p:nvSpPr>
        <p:spPr/>
        <p:txBody>
          <a:bodyPr>
            <a:normAutofit/>
          </a:bodyPr>
          <a:lstStyle/>
          <a:p>
            <a:pPr marL="0" indent="0" algn="ctr">
              <a:buNone/>
            </a:pPr>
            <a:r>
              <a:rPr lang="en-US" sz="3600" dirty="0" smtClean="0">
                <a:solidFill>
                  <a:srgbClr val="FFFF00"/>
                </a:solidFill>
              </a:rPr>
              <a:t>Small-beaked birds</a:t>
            </a:r>
            <a:endParaRPr lang="en-US" sz="3600" dirty="0">
              <a:solidFill>
                <a:srgbClr val="FFFF00"/>
              </a:solidFill>
            </a:endParaRPr>
          </a:p>
        </p:txBody>
      </p:sp>
      <p:sp>
        <p:nvSpPr>
          <p:cNvPr id="17" name="Text Placeholder 16"/>
          <p:cNvSpPr>
            <a:spLocks noGrp="1"/>
          </p:cNvSpPr>
          <p:nvPr>
            <p:ph type="body" sz="quarter" idx="3"/>
          </p:nvPr>
        </p:nvSpPr>
        <p:spPr/>
        <p:txBody>
          <a:bodyPr>
            <a:noAutofit/>
          </a:bodyPr>
          <a:lstStyle/>
          <a:p>
            <a:pPr algn="ctr"/>
            <a:r>
              <a:rPr lang="en-US" sz="3600" dirty="0" smtClean="0">
                <a:solidFill>
                  <a:schemeClr val="bg1"/>
                </a:solidFill>
                <a:latin typeface="Century Gothic" panose="020B0502020202020204" pitchFamily="34" charset="0"/>
              </a:rPr>
              <a:t>Drought</a:t>
            </a:r>
            <a:endParaRPr lang="en-US" sz="3600" dirty="0">
              <a:solidFill>
                <a:schemeClr val="bg1"/>
              </a:solidFill>
              <a:latin typeface="Century Gothic" panose="020B0502020202020204" pitchFamily="34" charset="0"/>
            </a:endParaRPr>
          </a:p>
        </p:txBody>
      </p:sp>
      <p:sp>
        <p:nvSpPr>
          <p:cNvPr id="18" name="Content Placeholder 17"/>
          <p:cNvSpPr>
            <a:spLocks noGrp="1"/>
          </p:cNvSpPr>
          <p:nvPr>
            <p:ph sz="quarter" idx="4"/>
          </p:nvPr>
        </p:nvSpPr>
        <p:spPr/>
        <p:txBody>
          <a:bodyPr>
            <a:normAutofit/>
          </a:bodyPr>
          <a:lstStyle/>
          <a:p>
            <a:pPr marL="0" indent="0" algn="ctr">
              <a:buNone/>
            </a:pPr>
            <a:r>
              <a:rPr lang="en-US" sz="3600" dirty="0" smtClean="0">
                <a:solidFill>
                  <a:srgbClr val="FFFF00"/>
                </a:solidFill>
              </a:rPr>
              <a:t>Large-beaked birds</a:t>
            </a:r>
            <a:endParaRPr lang="en-US" sz="3600" dirty="0">
              <a:solidFill>
                <a:srgbClr val="FFFF00"/>
              </a:solidFill>
            </a:endParaRPr>
          </a:p>
        </p:txBody>
      </p:sp>
      <p:sp>
        <p:nvSpPr>
          <p:cNvPr id="19" name="Rectangle 18"/>
          <p:cNvSpPr/>
          <p:nvPr/>
        </p:nvSpPr>
        <p:spPr>
          <a:xfrm>
            <a:off x="2428421" y="5868990"/>
            <a:ext cx="7216271" cy="923330"/>
          </a:xfrm>
          <a:prstGeom prst="rect">
            <a:avLst/>
          </a:prstGeom>
          <a:noFill/>
        </p:spPr>
        <p:txBody>
          <a:bodyPr wrap="non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Gene frequency changes</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1" name="Oval 20"/>
          <p:cNvSpPr/>
          <p:nvPr/>
        </p:nvSpPr>
        <p:spPr>
          <a:xfrm>
            <a:off x="2417526" y="4306600"/>
            <a:ext cx="1447800" cy="1249363"/>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77375" y="2914616"/>
            <a:ext cx="1447800" cy="1249363"/>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2417526" y="2914616"/>
            <a:ext cx="1447800" cy="1249363"/>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063457" y="2914616"/>
            <a:ext cx="1447800" cy="1249363"/>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77375" y="4306600"/>
            <a:ext cx="1447800" cy="1249363"/>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4063457" y="4306600"/>
            <a:ext cx="1447800" cy="1249363"/>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572932" y="2907001"/>
            <a:ext cx="1447800" cy="1249363"/>
          </a:xfrm>
          <a:prstGeom prst="ellipse">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8305800" y="2910612"/>
            <a:ext cx="1447800" cy="1249363"/>
          </a:xfrm>
          <a:prstGeom prst="ellipse">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0027842" y="2893846"/>
            <a:ext cx="1447800" cy="1249363"/>
          </a:xfrm>
          <a:prstGeom prst="ellipse">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6572932" y="4306600"/>
            <a:ext cx="1447800" cy="1249363"/>
          </a:xfrm>
          <a:prstGeom prst="ellipse">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10027842" y="4300193"/>
            <a:ext cx="1447800" cy="1249363"/>
          </a:xfrm>
          <a:prstGeom prst="ellipse">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8305800" y="4309843"/>
            <a:ext cx="1447800" cy="1249363"/>
          </a:xfrm>
          <a:prstGeom prst="ellipse">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4539915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6000" dirty="0" smtClean="0">
                <a:solidFill>
                  <a:schemeClr val="bg1"/>
                </a:solidFill>
                <a:latin typeface="Century Gothic" panose="020B0502020202020204" pitchFamily="34" charset="0"/>
              </a:rPr>
              <a:t>The Fact of Evolution</a:t>
            </a:r>
            <a:endParaRPr lang="en-US" sz="6000" dirty="0">
              <a:solidFill>
                <a:schemeClr val="bg1"/>
              </a:solidFill>
              <a:latin typeface="Century Gothic" panose="020B0502020202020204" pitchFamily="34" charset="0"/>
            </a:endParaRPr>
          </a:p>
        </p:txBody>
      </p:sp>
      <p:sp>
        <p:nvSpPr>
          <p:cNvPr id="8" name="Content Placeholder 7"/>
          <p:cNvSpPr>
            <a:spLocks noGrp="1"/>
          </p:cNvSpPr>
          <p:nvPr>
            <p:ph idx="1"/>
          </p:nvPr>
        </p:nvSpPr>
        <p:spPr/>
        <p:txBody>
          <a:bodyPr>
            <a:normAutofit/>
          </a:bodyPr>
          <a:lstStyle/>
          <a:p>
            <a:endParaRPr lang="en-US" sz="4800" dirty="0" smtClean="0">
              <a:solidFill>
                <a:schemeClr val="bg1"/>
              </a:solidFill>
            </a:endParaRPr>
          </a:p>
          <a:p>
            <a:r>
              <a:rPr lang="en-US" sz="4800" dirty="0" smtClean="0">
                <a:solidFill>
                  <a:schemeClr val="bg1"/>
                </a:solidFill>
              </a:rPr>
              <a:t>Change in gene frequency because of natural selection</a:t>
            </a:r>
          </a:p>
          <a:p>
            <a:r>
              <a:rPr lang="en-US" sz="4800" dirty="0" smtClean="0">
                <a:solidFill>
                  <a:schemeClr val="bg1"/>
                </a:solidFill>
              </a:rPr>
              <a:t>Microevolution</a:t>
            </a:r>
            <a:endParaRPr lang="en-US" sz="4800" dirty="0">
              <a:solidFill>
                <a:schemeClr val="bg1"/>
              </a:solidFill>
            </a:endParaRPr>
          </a:p>
        </p:txBody>
      </p:sp>
    </p:spTree>
    <p:extLst>
      <p:ext uri="{BB962C8B-B14F-4D97-AF65-F5344CB8AC3E}">
        <p14:creationId xmlns:p14="http://schemas.microsoft.com/office/powerpoint/2010/main" val="7498238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own Arrow 10"/>
          <p:cNvSpPr/>
          <p:nvPr/>
        </p:nvSpPr>
        <p:spPr>
          <a:xfrm rot="16200000">
            <a:off x="5681363" y="1642767"/>
            <a:ext cx="533404" cy="600670"/>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391742" y="990600"/>
            <a:ext cx="2763898" cy="1754326"/>
          </a:xfrm>
          <a:prstGeom prst="rect">
            <a:avLst/>
          </a:prstGeom>
          <a:noFill/>
        </p:spPr>
        <p:txBody>
          <a:bodyPr wrap="none" lIns="91440" tIns="45720" rIns="91440" bIns="45720">
            <a:spAutoFit/>
          </a:bodyPr>
          <a:lstStyle/>
          <a:p>
            <a:pPr algn="ctr"/>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Natural</a:t>
            </a:r>
          </a:p>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Selection</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 name="Rectangle 1"/>
          <p:cNvSpPr/>
          <p:nvPr/>
        </p:nvSpPr>
        <p:spPr>
          <a:xfrm>
            <a:off x="6852489" y="1447800"/>
            <a:ext cx="4653711" cy="923330"/>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Macroevolution</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Multiply 2"/>
          <p:cNvSpPr/>
          <p:nvPr/>
        </p:nvSpPr>
        <p:spPr>
          <a:xfrm>
            <a:off x="5188820" y="1219200"/>
            <a:ext cx="1518489" cy="1376065"/>
          </a:xfrm>
          <a:prstGeom prst="mathMultiply">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35267" r="40558" b="79846"/>
          <a:stretch/>
        </p:blipFill>
        <p:spPr>
          <a:xfrm>
            <a:off x="8305800" y="5318351"/>
            <a:ext cx="1226304" cy="766763"/>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33727" t="25166" r="37621" b="60508"/>
          <a:stretch/>
        </p:blipFill>
        <p:spPr>
          <a:xfrm>
            <a:off x="7968567" y="4515713"/>
            <a:ext cx="2193461" cy="822548"/>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7209" t="46419" r="28022" b="35674"/>
          <a:stretch/>
        </p:blipFill>
        <p:spPr>
          <a:xfrm>
            <a:off x="7193977" y="3375631"/>
            <a:ext cx="3742642" cy="1140253"/>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t="66409" b="3404"/>
          <a:stretch/>
        </p:blipFill>
        <p:spPr>
          <a:xfrm>
            <a:off x="6090997" y="2213380"/>
            <a:ext cx="5948603" cy="1346790"/>
          </a:xfrm>
          <a:prstGeom prst="rect">
            <a:avLst/>
          </a:prstGeom>
        </p:spPr>
      </p:pic>
    </p:spTree>
    <p:custDataLst>
      <p:tags r:id="rId1"/>
    </p:custDataLst>
    <p:extLst>
      <p:ext uri="{BB962C8B-B14F-4D97-AF65-F5344CB8AC3E}">
        <p14:creationId xmlns:p14="http://schemas.microsoft.com/office/powerpoint/2010/main" val="38841857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origins title slide.jpg"/>
          <p:cNvPicPr>
            <a:picLocks noGrp="1" noChangeAspect="1"/>
          </p:cNvPicPr>
          <p:nvPr>
            <p:ph idx="1"/>
          </p:nvPr>
        </p:nvPicPr>
        <p:blipFill>
          <a:blip r:embed="rId4" cstate="print">
            <a:extLst>
              <a:ext uri="{28A0092B-C50C-407E-A947-70E740481C1C}">
                <a14:useLocalDpi xmlns:a14="http://schemas.microsoft.com/office/drawing/2010/main" val="0"/>
              </a:ext>
            </a:extLst>
          </a:blip>
          <a:srcRect t="22" b="22"/>
          <a:stretch>
            <a:fillRect/>
          </a:stretch>
        </p:blipFill>
        <p:spPr/>
      </p:pic>
      <p:sp>
        <p:nvSpPr>
          <p:cNvPr id="3" name="TextBox 2"/>
          <p:cNvSpPr txBox="1"/>
          <p:nvPr/>
        </p:nvSpPr>
        <p:spPr>
          <a:xfrm>
            <a:off x="5181600" y="5943600"/>
            <a:ext cx="5193288" cy="584775"/>
          </a:xfrm>
          <a:prstGeom prst="rect">
            <a:avLst/>
          </a:prstGeom>
          <a:noFill/>
        </p:spPr>
        <p:txBody>
          <a:bodyPr wrap="square" rtlCol="0">
            <a:spAutoFit/>
          </a:bodyPr>
          <a:lstStyle/>
          <a:p>
            <a:r>
              <a:rPr lang="en-US" sz="3200" dirty="0" smtClean="0">
                <a:solidFill>
                  <a:prstClr val="white"/>
                </a:solidFill>
                <a:latin typeface="Century Gothic" panose="020B0502020202020204" pitchFamily="34" charset="0"/>
              </a:rPr>
              <a:t>Sources of Variation</a:t>
            </a:r>
            <a:endParaRPr lang="en-US" sz="3200" dirty="0">
              <a:solidFill>
                <a:prstClr val="white"/>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41004034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a:bodyPr>
          <a:lstStyle/>
          <a:p>
            <a:endParaRPr lang="en-US" sz="2800" dirty="0"/>
          </a:p>
          <a:p>
            <a:r>
              <a:rPr lang="en-US" dirty="0" smtClean="0"/>
              <a:t>Recorded at</a:t>
            </a:r>
          </a:p>
          <a:p>
            <a:r>
              <a:rPr lang="en-US" sz="2800" dirty="0"/>
              <a:t>Chattanooga Public </a:t>
            </a:r>
            <a:r>
              <a:rPr lang="en-US" sz="2800" dirty="0" err="1"/>
              <a:t>Radio</a:t>
            </a:r>
            <a:r>
              <a:rPr lang="en-US" sz="2800" baseline="30000" dirty="0" err="1"/>
              <a:t>SM</a:t>
            </a:r>
            <a:endParaRPr lang="en-US" sz="2800" baseline="30000" dirty="0"/>
          </a:p>
          <a:p>
            <a:r>
              <a:rPr lang="en-US" sz="2800" dirty="0"/>
              <a:t>Classical 90.5 WSMC</a:t>
            </a:r>
          </a:p>
        </p:txBody>
      </p:sp>
    </p:spTree>
    <p:extLst>
      <p:ext uri="{BB962C8B-B14F-4D97-AF65-F5344CB8AC3E}">
        <p14:creationId xmlns:p14="http://schemas.microsoft.com/office/powerpoint/2010/main" val="25652745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394175" y="1881676"/>
            <a:ext cx="5364480" cy="4005072"/>
          </a:xfrm>
        </p:spPr>
        <p:txBody>
          <a:bodyPr/>
          <a:lstStyle/>
          <a:p>
            <a:endParaRPr lang="en-US" dirty="0" smtClean="0"/>
          </a:p>
          <a:p>
            <a:endParaRPr lang="en-US" dirty="0" smtClean="0"/>
          </a:p>
        </p:txBody>
      </p:sp>
      <p:sp>
        <p:nvSpPr>
          <p:cNvPr id="9" name="Content Placeholder 8"/>
          <p:cNvSpPr>
            <a:spLocks noGrp="1"/>
          </p:cNvSpPr>
          <p:nvPr>
            <p:ph sz="quarter" idx="14"/>
          </p:nvPr>
        </p:nvSpPr>
        <p:spPr>
          <a:xfrm>
            <a:off x="470454" y="1273215"/>
            <a:ext cx="11451470" cy="5301205"/>
          </a:xfrm>
        </p:spPr>
        <p:txBody>
          <a:bodyPr>
            <a:normAutofit/>
          </a:bodyPr>
          <a:lstStyle/>
          <a:p>
            <a:pPr algn="l"/>
            <a:r>
              <a:rPr lang="en-US" dirty="0"/>
              <a:t>Images may appear on more than one slide. Citation is given on the first slide where each image appears.</a:t>
            </a:r>
          </a:p>
          <a:p>
            <a:pPr algn="l"/>
            <a:r>
              <a:rPr lang="en-US" dirty="0" smtClean="0"/>
              <a:t>[1] Slide design, Susan Landon</a:t>
            </a:r>
          </a:p>
          <a:p>
            <a:pPr algn="l"/>
            <a:r>
              <a:rPr lang="en-US" dirty="0" smtClean="0"/>
              <a:t>[</a:t>
            </a:r>
            <a:r>
              <a:rPr lang="en-US" dirty="0"/>
              <a:t>3a] </a:t>
            </a:r>
            <a:r>
              <a:rPr lang="en-US" dirty="0" smtClean="0"/>
              <a:t>Small </a:t>
            </a:r>
            <a:r>
              <a:rPr lang="en-US" dirty="0"/>
              <a:t>Ground Finch </a:t>
            </a:r>
            <a:r>
              <a:rPr lang="en-US" dirty="0" err="1"/>
              <a:t>Geospiza</a:t>
            </a:r>
            <a:r>
              <a:rPr lang="en-US" dirty="0"/>
              <a:t> </a:t>
            </a:r>
            <a:r>
              <a:rPr lang="en-US" dirty="0" err="1" smtClean="0"/>
              <a:t>fuliginosa</a:t>
            </a:r>
            <a:r>
              <a:rPr lang="en-US" dirty="0" smtClean="0"/>
              <a:t>, </a:t>
            </a:r>
            <a:r>
              <a:rPr lang="en-US" dirty="0"/>
              <a:t>Tim </a:t>
            </a:r>
            <a:r>
              <a:rPr lang="en-US" dirty="0" smtClean="0"/>
              <a:t>Standish, used with permission</a:t>
            </a:r>
          </a:p>
          <a:p>
            <a:pPr algn="l"/>
            <a:r>
              <a:rPr lang="en-US" dirty="0" smtClean="0"/>
              <a:t>[3b]</a:t>
            </a:r>
            <a:r>
              <a:rPr lang="en-US" dirty="0"/>
              <a:t> </a:t>
            </a:r>
            <a:r>
              <a:rPr lang="en-US" dirty="0" smtClean="0"/>
              <a:t>Medium </a:t>
            </a:r>
            <a:r>
              <a:rPr lang="en-US" dirty="0"/>
              <a:t>Ground Finch </a:t>
            </a:r>
            <a:r>
              <a:rPr lang="en-US" dirty="0" err="1"/>
              <a:t>Geospiza</a:t>
            </a:r>
            <a:r>
              <a:rPr lang="en-US" dirty="0"/>
              <a:t> </a:t>
            </a:r>
            <a:r>
              <a:rPr lang="en-US" dirty="0" err="1"/>
              <a:t>fortis</a:t>
            </a:r>
            <a:r>
              <a:rPr lang="en-US" dirty="0"/>
              <a:t>, Tim Standish, </a:t>
            </a:r>
            <a:r>
              <a:rPr lang="en-US" dirty="0" smtClean="0"/>
              <a:t>used with permission</a:t>
            </a:r>
          </a:p>
          <a:p>
            <a:pPr algn="l"/>
            <a:r>
              <a:rPr lang="en-US" dirty="0" smtClean="0"/>
              <a:t>[3c</a:t>
            </a:r>
            <a:r>
              <a:rPr lang="en-US" dirty="0"/>
              <a:t>] Charles Robert Darwin by John </a:t>
            </a:r>
            <a:r>
              <a:rPr lang="en-US" dirty="0" smtClean="0"/>
              <a:t>Collier, Uploaded </a:t>
            </a:r>
            <a:r>
              <a:rPr lang="en-US" dirty="0"/>
              <a:t>by </a:t>
            </a:r>
            <a:r>
              <a:rPr lang="en-US" dirty="0" err="1" smtClean="0"/>
              <a:t>Dcoetzee</a:t>
            </a:r>
            <a:r>
              <a:rPr lang="en-US" dirty="0"/>
              <a:t>,, http://</a:t>
            </a:r>
            <a:r>
              <a:rPr lang="en-US" dirty="0" smtClean="0"/>
              <a:t>commons.wikimedia.org/wiki/File:Charles_Robert_Darwin_by_John_Collier.jpg</a:t>
            </a:r>
            <a:r>
              <a:rPr lang="en-US" dirty="0"/>
              <a:t>, </a:t>
            </a:r>
            <a:r>
              <a:rPr lang="en-US" dirty="0" smtClean="0"/>
              <a:t>public </a:t>
            </a:r>
            <a:r>
              <a:rPr lang="en-US" dirty="0"/>
              <a:t>d</a:t>
            </a:r>
            <a:r>
              <a:rPr lang="en-US" dirty="0" smtClean="0"/>
              <a:t>omain</a:t>
            </a:r>
            <a:endParaRPr lang="en-US" dirty="0"/>
          </a:p>
          <a:p>
            <a:pPr algn="l"/>
            <a:r>
              <a:rPr lang="en-US" dirty="0" smtClean="0"/>
              <a:t>[4a]</a:t>
            </a:r>
            <a:r>
              <a:rPr lang="en-US" dirty="0"/>
              <a:t> Pigeon 452498905, </a:t>
            </a:r>
            <a:r>
              <a:rPr lang="en-US" dirty="0" err="1" smtClean="0"/>
              <a:t>thawats</a:t>
            </a:r>
            <a:r>
              <a:rPr lang="en-US" dirty="0" smtClean="0"/>
              <a:t>,</a:t>
            </a:r>
            <a:r>
              <a:rPr lang="en-US" dirty="0"/>
              <a:t> Thinkstock, Thinkstock Image Subscription </a:t>
            </a:r>
            <a:r>
              <a:rPr lang="en-US" dirty="0" smtClean="0"/>
              <a:t>Agreement</a:t>
            </a:r>
          </a:p>
          <a:p>
            <a:pPr algn="l"/>
            <a:r>
              <a:rPr lang="en-US" dirty="0" smtClean="0"/>
              <a:t>[4b] </a:t>
            </a:r>
            <a:r>
              <a:rPr lang="en-US" dirty="0"/>
              <a:t>Pink pigeon 71029211, John </a:t>
            </a:r>
            <a:r>
              <a:rPr lang="en-US" dirty="0" smtClean="0"/>
              <a:t>Foxx,</a:t>
            </a:r>
            <a:r>
              <a:rPr lang="en-US" dirty="0"/>
              <a:t> Thinkstock, Thinkstock Image Subscription </a:t>
            </a:r>
            <a:r>
              <a:rPr lang="en-US" dirty="0" smtClean="0"/>
              <a:t>Agreement</a:t>
            </a:r>
          </a:p>
          <a:p>
            <a:pPr algn="l"/>
            <a:r>
              <a:rPr lang="en-US" dirty="0" smtClean="0"/>
              <a:t>[4c]</a:t>
            </a:r>
            <a:r>
              <a:rPr lang="en-US" dirty="0"/>
              <a:t> Four dogs 462241365, </a:t>
            </a:r>
            <a:r>
              <a:rPr lang="en-US" dirty="0" err="1" smtClean="0"/>
              <a:t>WilleeCole</a:t>
            </a:r>
            <a:r>
              <a:rPr lang="en-US" dirty="0" smtClean="0"/>
              <a:t>,</a:t>
            </a:r>
            <a:r>
              <a:rPr lang="en-US" dirty="0"/>
              <a:t> Thinkstock, Thinkstock Image Subscription </a:t>
            </a:r>
            <a:r>
              <a:rPr lang="en-US" dirty="0" smtClean="0"/>
              <a:t>Agreement</a:t>
            </a:r>
          </a:p>
          <a:p>
            <a:pPr algn="l"/>
            <a:r>
              <a:rPr lang="en-US" dirty="0" smtClean="0"/>
              <a:t>[5a]</a:t>
            </a:r>
            <a:r>
              <a:rPr lang="en-US" dirty="0"/>
              <a:t> DNA, Susan </a:t>
            </a:r>
            <a:r>
              <a:rPr lang="en-US" dirty="0" smtClean="0"/>
              <a:t>Landon</a:t>
            </a:r>
          </a:p>
          <a:p>
            <a:pPr algn="l"/>
            <a:r>
              <a:rPr lang="en-US" dirty="0" smtClean="0"/>
              <a:t>[11a]</a:t>
            </a:r>
            <a:r>
              <a:rPr lang="en-US" dirty="0"/>
              <a:t> Macaw 453680067, </a:t>
            </a:r>
            <a:r>
              <a:rPr lang="en-US" dirty="0" err="1" smtClean="0"/>
              <a:t>sydeen</a:t>
            </a:r>
            <a:r>
              <a:rPr lang="en-US" dirty="0" smtClean="0"/>
              <a:t>,</a:t>
            </a:r>
            <a:r>
              <a:rPr lang="en-US" dirty="0"/>
              <a:t> Thinkstock, Thinkstock Image Subscription </a:t>
            </a:r>
            <a:r>
              <a:rPr lang="en-US" dirty="0" smtClean="0"/>
              <a:t>Agreement</a:t>
            </a:r>
            <a:endParaRPr lang="en-US" dirty="0"/>
          </a:p>
          <a:p>
            <a:pPr algn="l"/>
            <a:r>
              <a:rPr lang="en-US" dirty="0" smtClean="0"/>
              <a:t>[11b]</a:t>
            </a:r>
            <a:r>
              <a:rPr lang="en-US" dirty="0"/>
              <a:t> Atlantic salmon 182261618, </a:t>
            </a:r>
            <a:r>
              <a:rPr lang="en-US" dirty="0" err="1" smtClean="0"/>
              <a:t>AlexRaths</a:t>
            </a:r>
            <a:r>
              <a:rPr lang="en-US" dirty="0" smtClean="0"/>
              <a:t>,</a:t>
            </a:r>
            <a:r>
              <a:rPr lang="en-US" dirty="0"/>
              <a:t> Thinkstock, Thinkstock Image Subscription </a:t>
            </a:r>
            <a:r>
              <a:rPr lang="en-US" dirty="0" smtClean="0"/>
              <a:t>Agreement</a:t>
            </a:r>
            <a:endParaRPr lang="en-US" dirty="0"/>
          </a:p>
          <a:p>
            <a:pPr algn="l"/>
            <a:r>
              <a:rPr lang="en-US" dirty="0" smtClean="0"/>
              <a:t>[11c] </a:t>
            </a:r>
            <a:r>
              <a:rPr lang="en-US" dirty="0" err="1"/>
              <a:t>Coahuilan</a:t>
            </a:r>
            <a:r>
              <a:rPr lang="en-US" dirty="0"/>
              <a:t> </a:t>
            </a:r>
            <a:r>
              <a:rPr lang="en-US" dirty="0" smtClean="0"/>
              <a:t>box </a:t>
            </a:r>
            <a:r>
              <a:rPr lang="en-US" dirty="0"/>
              <a:t>t</a:t>
            </a:r>
            <a:r>
              <a:rPr lang="en-US" dirty="0" smtClean="0"/>
              <a:t>urtle </a:t>
            </a:r>
            <a:r>
              <a:rPr lang="en-US" dirty="0"/>
              <a:t>93385233, </a:t>
            </a:r>
            <a:r>
              <a:rPr lang="en-US" dirty="0" err="1" smtClean="0"/>
              <a:t>amwu</a:t>
            </a:r>
            <a:r>
              <a:rPr lang="en-US" dirty="0" smtClean="0"/>
              <a:t>,</a:t>
            </a:r>
            <a:r>
              <a:rPr lang="en-US" dirty="0"/>
              <a:t> Thinkstock, Thinkstock Image Subscription </a:t>
            </a:r>
            <a:r>
              <a:rPr lang="en-US" dirty="0" smtClean="0"/>
              <a:t>Agreement</a:t>
            </a:r>
            <a:endParaRPr lang="en-US" dirty="0"/>
          </a:p>
          <a:p>
            <a:pPr algn="l"/>
            <a:r>
              <a:rPr lang="en-US" dirty="0" smtClean="0"/>
              <a:t>[11d]</a:t>
            </a:r>
            <a:r>
              <a:rPr lang="en-US" dirty="0"/>
              <a:t> Brown </a:t>
            </a:r>
            <a:r>
              <a:rPr lang="en-US" dirty="0" smtClean="0"/>
              <a:t>bear </a:t>
            </a:r>
            <a:r>
              <a:rPr lang="en-US" dirty="0"/>
              <a:t>13749720, </a:t>
            </a:r>
            <a:r>
              <a:rPr lang="en-US" dirty="0" err="1" smtClean="0"/>
              <a:t>GlobalP</a:t>
            </a:r>
            <a:r>
              <a:rPr lang="en-US" dirty="0" smtClean="0"/>
              <a:t>,</a:t>
            </a:r>
            <a:r>
              <a:rPr lang="en-US" dirty="0"/>
              <a:t> Getty Images (US), Inc. </a:t>
            </a:r>
            <a:r>
              <a:rPr lang="en-US" dirty="0" smtClean="0"/>
              <a:t>Subscription</a:t>
            </a:r>
            <a:endParaRPr lang="en-US" dirty="0"/>
          </a:p>
          <a:p>
            <a:pPr algn="l"/>
            <a:endParaRPr lang="en-US" dirty="0" smtClean="0"/>
          </a:p>
        </p:txBody>
      </p:sp>
      <p:sp>
        <p:nvSpPr>
          <p:cNvPr id="3" name="Rectangle 2"/>
          <p:cNvSpPr/>
          <p:nvPr/>
        </p:nvSpPr>
        <p:spPr>
          <a:xfrm>
            <a:off x="5634849" y="599653"/>
            <a:ext cx="1122680" cy="369332"/>
          </a:xfrm>
          <a:prstGeom prst="rect">
            <a:avLst/>
          </a:prstGeom>
        </p:spPr>
        <p:txBody>
          <a:bodyPr wrap="none">
            <a:spAutoFit/>
          </a:bodyPr>
          <a:lstStyle/>
          <a:p>
            <a:r>
              <a:rPr lang="en-US" dirty="0" smtClean="0">
                <a:solidFill>
                  <a:srgbClr val="FFFFFF"/>
                </a:solidFill>
              </a:rPr>
              <a:t>Images </a:t>
            </a:r>
            <a:r>
              <a:rPr lang="en-US" dirty="0">
                <a:solidFill>
                  <a:srgbClr val="FFFFFF"/>
                </a:solidFill>
              </a:rPr>
              <a:t>By</a:t>
            </a:r>
          </a:p>
        </p:txBody>
      </p:sp>
    </p:spTree>
    <p:extLst>
      <p:ext uri="{BB962C8B-B14F-4D97-AF65-F5344CB8AC3E}">
        <p14:creationId xmlns:p14="http://schemas.microsoft.com/office/powerpoint/2010/main" val="5212511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394175" y="1881676"/>
            <a:ext cx="5364480" cy="4005072"/>
          </a:xfrm>
        </p:spPr>
        <p:txBody>
          <a:bodyPr/>
          <a:lstStyle/>
          <a:p>
            <a:endParaRPr lang="en-US" dirty="0" smtClean="0"/>
          </a:p>
          <a:p>
            <a:endParaRPr lang="en-US" dirty="0" smtClean="0"/>
          </a:p>
        </p:txBody>
      </p:sp>
      <p:sp>
        <p:nvSpPr>
          <p:cNvPr id="9" name="Content Placeholder 8"/>
          <p:cNvSpPr>
            <a:spLocks noGrp="1"/>
          </p:cNvSpPr>
          <p:nvPr>
            <p:ph sz="quarter" idx="14"/>
          </p:nvPr>
        </p:nvSpPr>
        <p:spPr>
          <a:xfrm>
            <a:off x="470454" y="1273215"/>
            <a:ext cx="11451470" cy="5301205"/>
          </a:xfrm>
        </p:spPr>
        <p:txBody>
          <a:bodyPr>
            <a:normAutofit/>
          </a:bodyPr>
          <a:lstStyle/>
          <a:p>
            <a:pPr algn="l"/>
            <a:r>
              <a:rPr lang="en-US" dirty="0" smtClean="0"/>
              <a:t>[12b] </a:t>
            </a:r>
            <a:r>
              <a:rPr lang="en-US" dirty="0"/>
              <a:t>Melon seeds </a:t>
            </a:r>
            <a:r>
              <a:rPr lang="en-US" dirty="0" smtClean="0"/>
              <a:t>40447322 </a:t>
            </a:r>
            <a:r>
              <a:rPr lang="en-US" dirty="0" err="1"/>
              <a:t>antpkr</a:t>
            </a:r>
            <a:r>
              <a:rPr lang="en-US" dirty="0"/>
              <a:t>, Getty Images (US), Inc. Subscription</a:t>
            </a:r>
            <a:endParaRPr lang="en-US" dirty="0" smtClean="0"/>
          </a:p>
          <a:p>
            <a:pPr algn="l"/>
            <a:r>
              <a:rPr lang="en-US" dirty="0" smtClean="0"/>
              <a:t>[13] </a:t>
            </a:r>
            <a:r>
              <a:rPr lang="da-DK" dirty="0"/>
              <a:t>Seeds </a:t>
            </a:r>
            <a:r>
              <a:rPr lang="da-DK" dirty="0" smtClean="0"/>
              <a:t>7103827, </a:t>
            </a:r>
            <a:r>
              <a:rPr lang="da-DK" dirty="0"/>
              <a:t>Jo De Vulder, Shutterstock standard </a:t>
            </a:r>
            <a:r>
              <a:rPr lang="da-DK" dirty="0" smtClean="0"/>
              <a:t>license, </a:t>
            </a:r>
            <a:r>
              <a:rPr lang="en-US" dirty="0"/>
              <a:t>overlay - Joaquin </a:t>
            </a:r>
            <a:r>
              <a:rPr lang="en-US" dirty="0" smtClean="0"/>
              <a:t>Hernandez</a:t>
            </a:r>
            <a:endParaRPr lang="da-DK" dirty="0"/>
          </a:p>
          <a:p>
            <a:pPr algn="l"/>
            <a:r>
              <a:rPr lang="en-US" dirty="0" smtClean="0"/>
              <a:t>[16a] Small ground finch, Tim Standish, used with permission</a:t>
            </a:r>
          </a:p>
          <a:p>
            <a:pPr algn="l"/>
            <a:r>
              <a:rPr lang="en-US" dirty="0" smtClean="0"/>
              <a:t>[16b] </a:t>
            </a:r>
            <a:r>
              <a:rPr lang="en-US" dirty="0"/>
              <a:t>Darwin's Finch, </a:t>
            </a:r>
            <a:r>
              <a:rPr lang="en-US" dirty="0" err="1"/>
              <a:t>Buster&amp;Bubby</a:t>
            </a:r>
            <a:r>
              <a:rPr lang="en-US" dirty="0"/>
              <a:t>, https://www.flickr.com/photos/buster-and-bubby/9845129465/in/photostream/, CC BY-NC-ND 2.0</a:t>
            </a:r>
            <a:r>
              <a:rPr lang="en-US" dirty="0" smtClean="0"/>
              <a:t>.</a:t>
            </a:r>
          </a:p>
          <a:p>
            <a:pPr algn="l"/>
            <a:r>
              <a:rPr lang="en-US" dirty="0" smtClean="0"/>
              <a:t>[22] Alfred </a:t>
            </a:r>
            <a:r>
              <a:rPr lang="en-US" dirty="0" err="1" smtClean="0"/>
              <a:t>Russel</a:t>
            </a:r>
            <a:r>
              <a:rPr lang="en-US" dirty="0"/>
              <a:t> Wallace, http://</a:t>
            </a:r>
            <a:r>
              <a:rPr lang="en-US" dirty="0" smtClean="0"/>
              <a:t>commons.wikimedia.org/wiki/File:PSM_V74_D405_Alfred_Russel_Wallace.png, public domain</a:t>
            </a:r>
            <a:endParaRPr lang="en-US" dirty="0"/>
          </a:p>
          <a:p>
            <a:pPr algn="l"/>
            <a:r>
              <a:rPr lang="en-US" dirty="0" smtClean="0"/>
              <a:t>[25a-d] </a:t>
            </a:r>
            <a:r>
              <a:rPr lang="en-US" dirty="0"/>
              <a:t>Whale Evolution, </a:t>
            </a:r>
            <a:r>
              <a:rPr lang="en-US" dirty="0" smtClean="0"/>
              <a:t>Dr</a:t>
            </a:r>
            <a:r>
              <a:rPr lang="en-US" dirty="0"/>
              <a:t>. Philip </a:t>
            </a:r>
            <a:r>
              <a:rPr lang="en-US" dirty="0" err="1"/>
              <a:t>Gingerich</a:t>
            </a:r>
            <a:r>
              <a:rPr lang="en-US" dirty="0"/>
              <a:t>, John Klausmeyer, &amp; The University of Michigan Museums of Natural </a:t>
            </a:r>
            <a:r>
              <a:rPr lang="en-US" dirty="0" smtClean="0"/>
              <a:t>History, </a:t>
            </a:r>
            <a:r>
              <a:rPr lang="en-US" dirty="0"/>
              <a:t>used with </a:t>
            </a:r>
            <a:r>
              <a:rPr lang="en-US" dirty="0" smtClean="0"/>
              <a:t>permission</a:t>
            </a:r>
          </a:p>
        </p:txBody>
      </p:sp>
      <p:sp>
        <p:nvSpPr>
          <p:cNvPr id="3" name="Rectangle 2"/>
          <p:cNvSpPr/>
          <p:nvPr/>
        </p:nvSpPr>
        <p:spPr>
          <a:xfrm>
            <a:off x="5634849" y="599653"/>
            <a:ext cx="1122680" cy="369332"/>
          </a:xfrm>
          <a:prstGeom prst="rect">
            <a:avLst/>
          </a:prstGeom>
        </p:spPr>
        <p:txBody>
          <a:bodyPr wrap="none">
            <a:spAutoFit/>
          </a:bodyPr>
          <a:lstStyle/>
          <a:p>
            <a:r>
              <a:rPr lang="en-US" dirty="0" smtClean="0">
                <a:solidFill>
                  <a:srgbClr val="FFFFFF"/>
                </a:solidFill>
              </a:rPr>
              <a:t>Images </a:t>
            </a:r>
            <a:r>
              <a:rPr lang="en-US" dirty="0">
                <a:solidFill>
                  <a:srgbClr val="FFFFFF"/>
                </a:solidFill>
              </a:rPr>
              <a:t>By</a:t>
            </a:r>
          </a:p>
        </p:txBody>
      </p:sp>
    </p:spTree>
    <p:extLst>
      <p:ext uri="{BB962C8B-B14F-4D97-AF65-F5344CB8AC3E}">
        <p14:creationId xmlns:p14="http://schemas.microsoft.com/office/powerpoint/2010/main" val="34978438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2711" y="2514600"/>
            <a:ext cx="2970246" cy="2227685"/>
          </a:xfrm>
          <a:prstGeom prst="rect">
            <a:avLst/>
          </a:prstGeom>
        </p:spPr>
      </p:pic>
      <p:sp>
        <p:nvSpPr>
          <p:cNvPr id="4" name="Rectangle 3"/>
          <p:cNvSpPr/>
          <p:nvPr/>
        </p:nvSpPr>
        <p:spPr>
          <a:xfrm>
            <a:off x="6400801" y="-533400"/>
            <a:ext cx="5791200" cy="7391399"/>
          </a:xfrm>
          <a:prstGeom prst="rect">
            <a:avLst/>
          </a:prstGeom>
          <a:blipFill dpi="0" rotWithShape="1">
            <a:blip r:embed="rId5">
              <a:alphaModFix amt="28000"/>
            </a:blip>
            <a:srcRect/>
            <a:stretch>
              <a:fillRect l="-1" t="2" r="-27308" b="-211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838200" y="381000"/>
            <a:ext cx="10972800" cy="1143000"/>
          </a:xfrm>
        </p:spPr>
        <p:txBody>
          <a:bodyPr>
            <a:noAutofit/>
          </a:bodyPr>
          <a:lstStyle/>
          <a:p>
            <a:r>
              <a:rPr lang="en-US" sz="7200" dirty="0" smtClean="0">
                <a:solidFill>
                  <a:schemeClr val="bg1"/>
                </a:solidFill>
                <a:effectLst>
                  <a:outerShdw blurRad="38100" dist="38100" dir="2700000" algn="tl">
                    <a:srgbClr val="000000">
                      <a:alpha val="43137"/>
                    </a:srgbClr>
                  </a:outerShdw>
                </a:effectLst>
                <a:latin typeface="Century Gothic" panose="020B0502020202020204" pitchFamily="34" charset="0"/>
              </a:rPr>
              <a:t>Natural Selection</a:t>
            </a:r>
            <a:endParaRPr lang="en-US" sz="72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8600" y="2514600"/>
            <a:ext cx="2895600" cy="2171701"/>
          </a:xfrm>
          <a:prstGeom prst="rect">
            <a:avLst/>
          </a:prstGeom>
        </p:spPr>
      </p:pic>
    </p:spTree>
    <p:custDataLst>
      <p:tags r:id="rId1"/>
    </p:custDataLst>
    <p:extLst>
      <p:ext uri="{BB962C8B-B14F-4D97-AF65-F5344CB8AC3E}">
        <p14:creationId xmlns:p14="http://schemas.microsoft.com/office/powerpoint/2010/main" val="32038726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981200" y="914400"/>
            <a:ext cx="8229600" cy="5181600"/>
          </a:xfrm>
        </p:spPr>
        <p:txBody>
          <a:bodyPr/>
          <a:lstStyle/>
          <a:p>
            <a:endParaRPr lang="en-US" b="1" dirty="0" smtClean="0"/>
          </a:p>
          <a:p>
            <a:endParaRPr lang="en-US" b="1" dirty="0"/>
          </a:p>
          <a:p>
            <a:r>
              <a:rPr lang="en-US" b="1" dirty="0" smtClean="0"/>
              <a:t>Special Thanks</a:t>
            </a:r>
            <a:endParaRPr lang="en-US" b="1" dirty="0"/>
          </a:p>
          <a:p>
            <a:endParaRPr lang="en-US" b="1" dirty="0"/>
          </a:p>
          <a:p>
            <a:r>
              <a:rPr lang="en-US" sz="2800" dirty="0"/>
              <a:t>Foundation for Adventist Education</a:t>
            </a:r>
          </a:p>
          <a:p>
            <a:endParaRPr lang="en-US" dirty="0"/>
          </a:p>
        </p:txBody>
      </p:sp>
    </p:spTree>
    <p:extLst>
      <p:ext uri="{BB962C8B-B14F-4D97-AF65-F5344CB8AC3E}">
        <p14:creationId xmlns:p14="http://schemas.microsoft.com/office/powerpoint/2010/main" val="16650298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3886200" y="1272138"/>
            <a:ext cx="4568511" cy="4075112"/>
          </a:xfrm>
        </p:spPr>
      </p:pic>
      <p:sp>
        <p:nvSpPr>
          <p:cNvPr id="2" name="TextBox 1"/>
          <p:cNvSpPr txBox="1"/>
          <p:nvPr/>
        </p:nvSpPr>
        <p:spPr>
          <a:xfrm>
            <a:off x="3808255" y="5317434"/>
            <a:ext cx="4724400" cy="461665"/>
          </a:xfrm>
          <a:prstGeom prst="rect">
            <a:avLst/>
          </a:prstGeom>
          <a:noFill/>
        </p:spPr>
        <p:txBody>
          <a:bodyPr wrap="square" rtlCol="0">
            <a:spAutoFit/>
          </a:bodyPr>
          <a:lstStyle/>
          <a:p>
            <a:pPr algn="ctr"/>
            <a:r>
              <a:rPr lang="en-US" sz="2400" dirty="0">
                <a:solidFill>
                  <a:srgbClr val="FFFFFF"/>
                </a:solidFill>
              </a:rPr>
              <a:t>© Origins Curriculum Resources 2015</a:t>
            </a:r>
          </a:p>
        </p:txBody>
      </p:sp>
    </p:spTree>
    <p:extLst>
      <p:ext uri="{BB962C8B-B14F-4D97-AF65-F5344CB8AC3E}">
        <p14:creationId xmlns:p14="http://schemas.microsoft.com/office/powerpoint/2010/main" val="40079959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4268"/>
            <a:ext cx="9144000" cy="5149465"/>
          </a:xfrm>
          <a:prstGeom prst="rect">
            <a:avLst/>
          </a:prstGeom>
        </p:spPr>
      </p:pic>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4268"/>
            <a:ext cx="9144000" cy="5149465"/>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572428"/>
            <a:ext cx="9117496" cy="5134539"/>
          </a:xfrm>
          <a:prstGeom prst="rect">
            <a:avLst/>
          </a:prstGeom>
        </p:spPr>
      </p:pic>
      <p:sp>
        <p:nvSpPr>
          <p:cNvPr id="7" name="TextBox 6"/>
          <p:cNvSpPr txBox="1"/>
          <p:nvPr/>
        </p:nvSpPr>
        <p:spPr>
          <a:xfrm>
            <a:off x="2705101" y="5410201"/>
            <a:ext cx="6781799" cy="461665"/>
          </a:xfrm>
          <a:prstGeom prst="rect">
            <a:avLst/>
          </a:prstGeom>
          <a:noFill/>
        </p:spPr>
        <p:txBody>
          <a:bodyPr wrap="square" rtlCol="0">
            <a:spAutoFit/>
          </a:bodyPr>
          <a:lstStyle/>
          <a:p>
            <a:pPr algn="ctr"/>
            <a:r>
              <a:rPr lang="en-US" sz="2400" dirty="0">
                <a:solidFill>
                  <a:srgbClr val="FFFFFF"/>
                </a:solidFill>
              </a:rPr>
              <a:t>© Southern Adventist University 2015</a:t>
            </a:r>
          </a:p>
        </p:txBody>
      </p:sp>
    </p:spTree>
    <p:extLst>
      <p:ext uri="{BB962C8B-B14F-4D97-AF65-F5344CB8AC3E}">
        <p14:creationId xmlns:p14="http://schemas.microsoft.com/office/powerpoint/2010/main" val="22851526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4654" y="1295401"/>
            <a:ext cx="6202693" cy="3602743"/>
          </a:xfrm>
          <a:prstGeom prst="rect">
            <a:avLst/>
          </a:prstGeom>
        </p:spPr>
      </p:pic>
      <p:sp>
        <p:nvSpPr>
          <p:cNvPr id="8" name="TextBox 7"/>
          <p:cNvSpPr txBox="1"/>
          <p:nvPr/>
        </p:nvSpPr>
        <p:spPr>
          <a:xfrm>
            <a:off x="2590802" y="5410201"/>
            <a:ext cx="7086599" cy="461665"/>
          </a:xfrm>
          <a:prstGeom prst="rect">
            <a:avLst/>
          </a:prstGeom>
          <a:noFill/>
        </p:spPr>
        <p:txBody>
          <a:bodyPr wrap="square" rtlCol="0">
            <a:spAutoFit/>
          </a:bodyPr>
          <a:lstStyle/>
          <a:p>
            <a:pPr algn="ctr"/>
            <a:r>
              <a:rPr lang="en-US" sz="2400" dirty="0">
                <a:solidFill>
                  <a:srgbClr val="FFFFFF"/>
                </a:solidFill>
              </a:rPr>
              <a:t>© Seventh-day Adventist North American Division 2015</a:t>
            </a:r>
          </a:p>
        </p:txBody>
      </p:sp>
    </p:spTree>
    <p:extLst>
      <p:ext uri="{BB962C8B-B14F-4D97-AF65-F5344CB8AC3E}">
        <p14:creationId xmlns:p14="http://schemas.microsoft.com/office/powerpoint/2010/main" val="13261397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1" y="1676401"/>
            <a:ext cx="5230895" cy="3024715"/>
          </a:xfrm>
          <a:prstGeom prst="rect">
            <a:avLst/>
          </a:prstGeom>
        </p:spPr>
      </p:pic>
      <p:sp>
        <p:nvSpPr>
          <p:cNvPr id="3" name="TextBox 2"/>
          <p:cNvSpPr txBox="1"/>
          <p:nvPr/>
        </p:nvSpPr>
        <p:spPr>
          <a:xfrm>
            <a:off x="2743201" y="5410201"/>
            <a:ext cx="6781799" cy="461665"/>
          </a:xfrm>
          <a:prstGeom prst="rect">
            <a:avLst/>
          </a:prstGeom>
          <a:noFill/>
        </p:spPr>
        <p:txBody>
          <a:bodyPr wrap="square" rtlCol="0">
            <a:spAutoFit/>
          </a:bodyPr>
          <a:lstStyle/>
          <a:p>
            <a:pPr algn="ctr"/>
            <a:r>
              <a:rPr lang="en-US" sz="2400" dirty="0">
                <a:solidFill>
                  <a:srgbClr val="FFFFFF"/>
                </a:solidFill>
              </a:rPr>
              <a:t>© General Conference of Seventh-day Adventists 2015</a:t>
            </a:r>
          </a:p>
        </p:txBody>
      </p:sp>
    </p:spTree>
    <p:extLst>
      <p:ext uri="{BB962C8B-B14F-4D97-AF65-F5344CB8AC3E}">
        <p14:creationId xmlns:p14="http://schemas.microsoft.com/office/powerpoint/2010/main" val="40245985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1905000" y="5269469"/>
            <a:ext cx="8458200" cy="461665"/>
          </a:xfrm>
          <a:prstGeom prst="rect">
            <a:avLst/>
          </a:prstGeom>
          <a:noFill/>
        </p:spPr>
        <p:txBody>
          <a:bodyPr wrap="square" rtlCol="0">
            <a:spAutoFit/>
          </a:bodyPr>
          <a:lstStyle/>
          <a:p>
            <a:pPr algn="ctr"/>
            <a:r>
              <a:rPr lang="en-US" sz="2400" dirty="0">
                <a:solidFill>
                  <a:srgbClr val="FFFFFF"/>
                </a:solidFill>
              </a:rPr>
              <a:t>© SCORE Southern Center for Origins Research &amp; Education 2015</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1981339"/>
            <a:ext cx="9144000" cy="2895322"/>
          </a:xfrm>
          <a:prstGeom prst="rect">
            <a:avLst/>
          </a:prstGeom>
        </p:spPr>
      </p:pic>
    </p:spTree>
    <p:extLst>
      <p:ext uri="{BB962C8B-B14F-4D97-AF65-F5344CB8AC3E}">
        <p14:creationId xmlns:p14="http://schemas.microsoft.com/office/powerpoint/2010/main" val="31735647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10972800" cy="1143000"/>
          </a:xfrm>
        </p:spPr>
        <p:txBody>
          <a:bodyPr>
            <a:noAutofit/>
          </a:bodyPr>
          <a:lstStyle/>
          <a:p>
            <a:r>
              <a:rPr lang="en-US" sz="7200" dirty="0" smtClean="0">
                <a:solidFill>
                  <a:schemeClr val="bg1"/>
                </a:solidFill>
                <a:effectLst>
                  <a:outerShdw blurRad="38100" dist="38100" dir="2700000" algn="tl">
                    <a:srgbClr val="000000">
                      <a:alpha val="43137"/>
                    </a:srgbClr>
                  </a:outerShdw>
                </a:effectLst>
                <a:latin typeface="Century Gothic" panose="020B0502020202020204" pitchFamily="34" charset="0"/>
              </a:rPr>
              <a:t>Artificial Selection</a:t>
            </a:r>
            <a:endParaRPr lang="en-US" sz="72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4" name="Rectangle 3"/>
          <p:cNvSpPr/>
          <p:nvPr/>
        </p:nvSpPr>
        <p:spPr>
          <a:xfrm>
            <a:off x="6400801" y="-533400"/>
            <a:ext cx="5791200" cy="7391399"/>
          </a:xfrm>
          <a:prstGeom prst="rect">
            <a:avLst/>
          </a:prstGeom>
          <a:blipFill dpi="0" rotWithShape="1">
            <a:blip r:embed="rId3">
              <a:alphaModFix amt="28000"/>
            </a:blip>
            <a:srcRect/>
            <a:stretch>
              <a:fillRect l="-1" t="2" r="-27308" b="-211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Picture 2" descr="C:\Users\Carol Raney\Downloads\468089879.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40" r="100000"/>
                    </a14:imgEffect>
                  </a14:imgLayer>
                </a14:imgProps>
              </a:ext>
              <a:ext uri="{28A0092B-C50C-407E-A947-70E740481C1C}">
                <a14:useLocalDpi xmlns:a14="http://schemas.microsoft.com/office/drawing/2010/main" val="0"/>
              </a:ext>
            </a:extLst>
          </a:blip>
          <a:srcRect/>
          <a:stretch>
            <a:fillRect/>
          </a:stretch>
        </p:blipFill>
        <p:spPr bwMode="auto">
          <a:xfrm>
            <a:off x="1123949" y="3200400"/>
            <a:ext cx="3733800" cy="32764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Carol Raney\Downloads\452498905.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983" b="89960" l="9983" r="98442"/>
                    </a14:imgEffect>
                  </a14:imgLayer>
                </a14:imgProps>
              </a:ext>
              <a:ext uri="{28A0092B-C50C-407E-A947-70E740481C1C}">
                <a14:useLocalDpi xmlns:a14="http://schemas.microsoft.com/office/drawing/2010/main" val="0"/>
              </a:ext>
            </a:extLst>
          </a:blip>
          <a:srcRect/>
          <a:stretch>
            <a:fillRect/>
          </a:stretch>
        </p:blipFill>
        <p:spPr bwMode="auto">
          <a:xfrm>
            <a:off x="3714749" y="1371600"/>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Carol Raney\Downloads\71029211.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8581" l="188" r="99624"/>
                    </a14:imgEffect>
                  </a14:imgLayer>
                </a14:imgProps>
              </a:ext>
              <a:ext uri="{28A0092B-C50C-407E-A947-70E740481C1C}">
                <a14:useLocalDpi xmlns:a14="http://schemas.microsoft.com/office/drawing/2010/main" val="0"/>
              </a:ext>
            </a:extLst>
          </a:blip>
          <a:srcRect/>
          <a:stretch>
            <a:fillRect/>
          </a:stretch>
        </p:blipFill>
        <p:spPr bwMode="auto">
          <a:xfrm>
            <a:off x="5162551" y="3848188"/>
            <a:ext cx="2476500" cy="1638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09937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00801" y="-533400"/>
            <a:ext cx="5791200" cy="7391399"/>
          </a:xfrm>
          <a:prstGeom prst="rect">
            <a:avLst/>
          </a:prstGeom>
          <a:blipFill dpi="0" rotWithShape="1">
            <a:blip r:embed="rId4">
              <a:alphaModFix amt="28000"/>
            </a:blip>
            <a:srcRect/>
            <a:stretch>
              <a:fillRect l="-1" t="2" r="-27308" b="-211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533400"/>
            <a:ext cx="8610600" cy="5864637"/>
          </a:xfrm>
          <a:prstGeom prst="rect">
            <a:avLst/>
          </a:prstGeom>
        </p:spPr>
      </p:pic>
      <p:sp>
        <p:nvSpPr>
          <p:cNvPr id="6" name="Curved Right Arrow 5"/>
          <p:cNvSpPr/>
          <p:nvPr/>
        </p:nvSpPr>
        <p:spPr>
          <a:xfrm rot="18132595">
            <a:off x="976290" y="5270008"/>
            <a:ext cx="715038" cy="1733242"/>
          </a:xfrm>
          <a:prstGeom prst="curvedRightArrow">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pic>
        <p:nvPicPr>
          <p:cNvPr id="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932270">
            <a:off x="2839135" y="4898847"/>
            <a:ext cx="1301202" cy="1854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821180">
            <a:off x="4247916" y="4341649"/>
            <a:ext cx="1955739" cy="1633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752600" y="3887948"/>
            <a:ext cx="1501329" cy="646331"/>
          </a:xfrm>
          <a:prstGeom prst="rect">
            <a:avLst/>
          </a:prstGeom>
          <a:noFill/>
        </p:spPr>
        <p:txBody>
          <a:bodyPr wrap="square" rtlCol="0">
            <a:spAutoFit/>
          </a:bodyPr>
          <a:lstStyle/>
          <a:p>
            <a:r>
              <a:rPr lang="en-US" sz="3600" dirty="0" smtClean="0">
                <a:solidFill>
                  <a:srgbClr val="FF0066"/>
                </a:solidFill>
              </a:rPr>
              <a:t>Genes</a:t>
            </a:r>
          </a:p>
        </p:txBody>
      </p:sp>
      <p:pic>
        <p:nvPicPr>
          <p:cNvPr id="10" name="Picture 2" descr="C:\Users\Carol Raney\Downloads\468089879.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40" r="100000"/>
                    </a14:imgEffect>
                  </a14:imgLayer>
                </a14:imgProps>
              </a:ext>
              <a:ext uri="{28A0092B-C50C-407E-A947-70E740481C1C}">
                <a14:useLocalDpi xmlns:a14="http://schemas.microsoft.com/office/drawing/2010/main" val="0"/>
              </a:ext>
            </a:extLst>
          </a:blip>
          <a:srcRect/>
          <a:stretch>
            <a:fillRect/>
          </a:stretch>
        </p:blipFill>
        <p:spPr bwMode="auto">
          <a:xfrm>
            <a:off x="2015235" y="1309291"/>
            <a:ext cx="4899273" cy="429920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097601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9" presetClass="exit" presetSubtype="0" fill="hold" nodeType="withEffect">
                                  <p:stCondLst>
                                    <p:cond delay="0"/>
                                  </p:stCondLst>
                                  <p:childTnLst>
                                    <p:animEffect transition="out" filter="dissolv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par>
                                <p:cTn id="17" presetID="9" presetClass="exit" presetSubtype="0" fill="hold" nodeType="withEffect">
                                  <p:stCondLst>
                                    <p:cond delay="0"/>
                                  </p:stCondLst>
                                  <p:childTnLst>
                                    <p:animEffect transition="out" filter="dissolv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par>
                          <p:cTn id="20" fill="hold">
                            <p:stCondLst>
                              <p:cond delay="500"/>
                            </p:stCondLst>
                            <p:childTnLst>
                              <p:par>
                                <p:cTn id="21" presetID="9"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00801" y="-533400"/>
            <a:ext cx="5791200" cy="7391399"/>
          </a:xfrm>
          <a:prstGeom prst="rect">
            <a:avLst/>
          </a:prstGeom>
          <a:blipFill dpi="0" rotWithShape="1">
            <a:blip r:embed="rId3">
              <a:alphaModFix amt="28000"/>
            </a:blip>
            <a:srcRect/>
            <a:stretch>
              <a:fillRect l="-1" t="2" r="-27308" b="-211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076" name="Picture 4" descr="C:\Users\Carol Raney\Downloads\71029211.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8581" l="188" r="99624"/>
                    </a14:imgEffect>
                  </a14:imgLayer>
                </a14:imgProps>
              </a:ext>
              <a:ext uri="{28A0092B-C50C-407E-A947-70E740481C1C}">
                <a14:useLocalDpi xmlns:a14="http://schemas.microsoft.com/office/drawing/2010/main" val="0"/>
              </a:ext>
            </a:extLst>
          </a:blip>
          <a:srcRect/>
          <a:stretch>
            <a:fillRect/>
          </a:stretch>
        </p:blipFill>
        <p:spPr bwMode="auto">
          <a:xfrm>
            <a:off x="2667000" y="2971800"/>
            <a:ext cx="4770119" cy="315544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Carol Raney\Downloads\452498905.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983" b="89960" l="9983" r="98442"/>
                    </a14:imgEffect>
                  </a14:imgLayer>
                </a14:imgProps>
              </a:ext>
              <a:ext uri="{28A0092B-C50C-407E-A947-70E740481C1C}">
                <a14:useLocalDpi xmlns:a14="http://schemas.microsoft.com/office/drawing/2010/main" val="0"/>
              </a:ext>
            </a:extLst>
          </a:blip>
          <a:srcRect/>
          <a:stretch>
            <a:fillRect/>
          </a:stretch>
        </p:blipFill>
        <p:spPr bwMode="auto">
          <a:xfrm flipH="1">
            <a:off x="152400" y="914400"/>
            <a:ext cx="4765547" cy="4765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7539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60749"/>
            <a:ext cx="10972800" cy="1143000"/>
          </a:xfrm>
        </p:spPr>
        <p:txBody>
          <a:bodyPr>
            <a:noAutofit/>
          </a:bodyPr>
          <a:lstStyle/>
          <a:p>
            <a:r>
              <a:rPr lang="en-US" sz="7200" dirty="0" smtClean="0">
                <a:solidFill>
                  <a:schemeClr val="bg1"/>
                </a:solidFill>
                <a:effectLst>
                  <a:outerShdw blurRad="38100" dist="38100" dir="2700000" algn="tl">
                    <a:srgbClr val="000000">
                      <a:alpha val="43137"/>
                    </a:srgbClr>
                  </a:outerShdw>
                </a:effectLst>
                <a:latin typeface="Century Gothic" panose="020B0502020202020204" pitchFamily="34" charset="0"/>
              </a:rPr>
              <a:t>Artificial Selection</a:t>
            </a:r>
            <a:endParaRPr lang="en-US" sz="72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4" name="Rectangle 3"/>
          <p:cNvSpPr/>
          <p:nvPr/>
        </p:nvSpPr>
        <p:spPr>
          <a:xfrm>
            <a:off x="6400801" y="-533400"/>
            <a:ext cx="5791200" cy="7391399"/>
          </a:xfrm>
          <a:prstGeom prst="rect">
            <a:avLst/>
          </a:prstGeom>
          <a:blipFill dpi="0" rotWithShape="1">
            <a:blip r:embed="rId4">
              <a:alphaModFix amt="28000"/>
            </a:blip>
            <a:srcRect/>
            <a:stretch>
              <a:fillRect l="-1" t="2" r="-27308" b="-211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Picture 2" descr="C:\Users\Carol Raney\Downloads\468089879.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40" r="100000"/>
                    </a14:imgEffect>
                  </a14:imgLayer>
                </a14:imgProps>
              </a:ext>
              <a:ext uri="{28A0092B-C50C-407E-A947-70E740481C1C}">
                <a14:useLocalDpi xmlns:a14="http://schemas.microsoft.com/office/drawing/2010/main" val="0"/>
              </a:ext>
            </a:extLst>
          </a:blip>
          <a:srcRect/>
          <a:stretch>
            <a:fillRect/>
          </a:stretch>
        </p:blipFill>
        <p:spPr bwMode="auto">
          <a:xfrm>
            <a:off x="1123949" y="3200400"/>
            <a:ext cx="3733800" cy="32764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Carol Raney\Downloads\452498905.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983" b="89960" l="9983" r="98442"/>
                    </a14:imgEffect>
                  </a14:imgLayer>
                </a14:imgProps>
              </a:ext>
              <a:ext uri="{28A0092B-C50C-407E-A947-70E740481C1C}">
                <a14:useLocalDpi xmlns:a14="http://schemas.microsoft.com/office/drawing/2010/main" val="0"/>
              </a:ext>
            </a:extLst>
          </a:blip>
          <a:srcRect/>
          <a:stretch>
            <a:fillRect/>
          </a:stretch>
        </p:blipFill>
        <p:spPr bwMode="auto">
          <a:xfrm>
            <a:off x="3714749" y="1371600"/>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Carol Raney\Downloads\71029211.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98581" l="188" r="99624"/>
                    </a14:imgEffect>
                  </a14:imgLayer>
                </a14:imgProps>
              </a:ext>
              <a:ext uri="{28A0092B-C50C-407E-A947-70E740481C1C}">
                <a14:useLocalDpi xmlns:a14="http://schemas.microsoft.com/office/drawing/2010/main" val="0"/>
              </a:ext>
            </a:extLst>
          </a:blip>
          <a:srcRect/>
          <a:stretch>
            <a:fillRect/>
          </a:stretch>
        </p:blipFill>
        <p:spPr bwMode="auto">
          <a:xfrm>
            <a:off x="4972049" y="3848188"/>
            <a:ext cx="2476500" cy="163821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3041068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00801" y="-533400"/>
            <a:ext cx="5791200" cy="7391399"/>
          </a:xfrm>
          <a:prstGeom prst="rect">
            <a:avLst/>
          </a:prstGeom>
          <a:blipFill dpi="0" rotWithShape="1">
            <a:blip r:embed="rId4">
              <a:alphaModFix amt="28000"/>
            </a:blip>
            <a:srcRect/>
            <a:stretch>
              <a:fillRect l="-1" t="2" r="-27308" b="-211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859972" y="1752600"/>
            <a:ext cx="3733800" cy="1200329"/>
          </a:xfrm>
          <a:prstGeom prst="rect">
            <a:avLst/>
          </a:prstGeom>
          <a:noFill/>
        </p:spPr>
        <p:txBody>
          <a:bodyPr wrap="square" rtlCol="0">
            <a:spAutoFit/>
          </a:bodyPr>
          <a:lstStyle/>
          <a:p>
            <a:pPr algn="ctr"/>
            <a:r>
              <a:rPr lang="en-US" sz="7200" dirty="0" smtClean="0">
                <a:solidFill>
                  <a:schemeClr val="bg1"/>
                </a:solidFill>
                <a:latin typeface="Century Gothic" panose="020B0502020202020204" pitchFamily="34" charset="0"/>
              </a:rPr>
              <a:t>Artificial</a:t>
            </a:r>
            <a:endParaRPr lang="en-US" dirty="0">
              <a:solidFill>
                <a:schemeClr val="bg1"/>
              </a:solidFill>
              <a:latin typeface="Century Gothic" panose="020B0502020202020204" pitchFamily="34" charset="0"/>
            </a:endParaRPr>
          </a:p>
        </p:txBody>
      </p:sp>
      <p:sp>
        <p:nvSpPr>
          <p:cNvPr id="7" name="TextBox 6"/>
          <p:cNvSpPr txBox="1"/>
          <p:nvPr/>
        </p:nvSpPr>
        <p:spPr>
          <a:xfrm>
            <a:off x="1586344" y="2821311"/>
            <a:ext cx="4281056" cy="1200329"/>
          </a:xfrm>
          <a:prstGeom prst="rect">
            <a:avLst/>
          </a:prstGeom>
          <a:noFill/>
        </p:spPr>
        <p:txBody>
          <a:bodyPr wrap="square" rtlCol="0">
            <a:spAutoFit/>
          </a:bodyPr>
          <a:lstStyle/>
          <a:p>
            <a:pPr algn="ctr"/>
            <a:r>
              <a:rPr lang="en-US" sz="7200" dirty="0" smtClean="0">
                <a:solidFill>
                  <a:schemeClr val="bg1"/>
                </a:solidFill>
                <a:latin typeface="Century Gothic" panose="020B0502020202020204" pitchFamily="34" charset="0"/>
              </a:rPr>
              <a:t>Selection</a:t>
            </a:r>
            <a:endParaRPr lang="en-US" dirty="0">
              <a:solidFill>
                <a:schemeClr val="bg1"/>
              </a:solidFill>
              <a:latin typeface="Century Gothic" panose="020B0502020202020204" pitchFamily="34" charset="0"/>
            </a:endParaRPr>
          </a:p>
        </p:txBody>
      </p:sp>
      <p:sp>
        <p:nvSpPr>
          <p:cNvPr id="8" name="TextBox 7"/>
          <p:cNvSpPr txBox="1"/>
          <p:nvPr/>
        </p:nvSpPr>
        <p:spPr>
          <a:xfrm>
            <a:off x="1859972" y="1771471"/>
            <a:ext cx="3733800" cy="1200329"/>
          </a:xfrm>
          <a:prstGeom prst="rect">
            <a:avLst/>
          </a:prstGeom>
          <a:noFill/>
        </p:spPr>
        <p:txBody>
          <a:bodyPr wrap="square" rtlCol="0">
            <a:spAutoFit/>
          </a:bodyPr>
          <a:lstStyle/>
          <a:p>
            <a:pPr algn="ctr"/>
            <a:r>
              <a:rPr lang="en-US" sz="7200" dirty="0" smtClean="0">
                <a:solidFill>
                  <a:schemeClr val="bg1"/>
                </a:solidFill>
                <a:latin typeface="Century Gothic" panose="020B0502020202020204" pitchFamily="34" charset="0"/>
              </a:rPr>
              <a:t>Natural</a:t>
            </a:r>
            <a:endParaRPr lang="en-US" dirty="0">
              <a:solidFill>
                <a:schemeClr val="bg1"/>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41293044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xit" presetSubtype="0" fill="hold" grpId="0" nodeType="clickEffect">
                                  <p:stCondLst>
                                    <p:cond delay="0"/>
                                  </p:stCondLst>
                                  <p:childTnLst>
                                    <p:animEffect transition="out" filter="fade">
                                      <p:cBhvr>
                                        <p:cTn id="6" dur="2000"/>
                                        <p:tgtEl>
                                          <p:spTgt spid="6"/>
                                        </p:tgtEl>
                                      </p:cBhvr>
                                    </p:animEffect>
                                    <p:anim calcmode="lin" valueType="num">
                                      <p:cBhvr>
                                        <p:cTn id="7" dur="2000"/>
                                        <p:tgtEl>
                                          <p:spTgt spid="6"/>
                                        </p:tgtEl>
                                        <p:attrNameLst>
                                          <p:attrName>ppt_x</p:attrName>
                                        </p:attrNameLst>
                                      </p:cBhvr>
                                      <p:tavLst>
                                        <p:tav tm="0">
                                          <p:val>
                                            <p:strVal val="ppt_x"/>
                                          </p:val>
                                        </p:tav>
                                        <p:tav tm="100000">
                                          <p:val>
                                            <p:strVal val="ppt_x"/>
                                          </p:val>
                                        </p:tav>
                                      </p:tavLst>
                                    </p:anim>
                                    <p:anim calcmode="lin" valueType="num">
                                      <p:cBhvr>
                                        <p:cTn id="8" dur="200" decel="100000"/>
                                        <p:tgtEl>
                                          <p:spTgt spid="6"/>
                                        </p:tgtEl>
                                        <p:attrNameLst>
                                          <p:attrName>ppt_y</p:attrName>
                                        </p:attrNameLst>
                                      </p:cBhvr>
                                      <p:tavLst>
                                        <p:tav tm="0">
                                          <p:val>
                                            <p:strVal val="ppt_y"/>
                                          </p:val>
                                        </p:tav>
                                        <p:tav tm="100000">
                                          <p:val>
                                            <p:strVal val="ppt_y-.03"/>
                                          </p:val>
                                        </p:tav>
                                      </p:tavLst>
                                    </p:anim>
                                    <p:anim calcmode="lin" valueType="num">
                                      <p:cBhvr>
                                        <p:cTn id="9" dur="1800" accel="100000">
                                          <p:stCondLst>
                                            <p:cond delay="200"/>
                                          </p:stCondLst>
                                        </p:cTn>
                                        <p:tgtEl>
                                          <p:spTgt spid="6"/>
                                        </p:tgtEl>
                                        <p:attrNameLst>
                                          <p:attrName>ppt_y</p:attrName>
                                        </p:attrNameLst>
                                      </p:cBhvr>
                                      <p:tavLst>
                                        <p:tav tm="0">
                                          <p:val>
                                            <p:strVal val="ppt_y"/>
                                          </p:val>
                                        </p:tav>
                                        <p:tav tm="100000">
                                          <p:val>
                                            <p:strVal val="ppt_y+1"/>
                                          </p:val>
                                        </p:tav>
                                      </p:tavLst>
                                    </p:anim>
                                    <p:set>
                                      <p:cBhvr>
                                        <p:cTn id="10" dur="1" fill="hold">
                                          <p:stCondLst>
                                            <p:cond delay="1999"/>
                                          </p:stCondLst>
                                        </p:cTn>
                                        <p:tgtEl>
                                          <p:spTgt spid="6"/>
                                        </p:tgtEl>
                                        <p:attrNameLst>
                                          <p:attrName>style.visibility</p:attrName>
                                        </p:attrNameLst>
                                      </p:cBhvr>
                                      <p:to>
                                        <p:strVal val="hidden"/>
                                      </p:to>
                                    </p:set>
                                  </p:childTnLst>
                                </p:cTn>
                              </p:par>
                            </p:childTnLst>
                          </p:cTn>
                        </p:par>
                        <p:par>
                          <p:cTn id="11" fill="hold">
                            <p:stCondLst>
                              <p:cond delay="2000"/>
                            </p:stCondLst>
                            <p:childTnLst>
                              <p:par>
                                <p:cTn id="12" presetID="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0-#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00801" y="-533400"/>
            <a:ext cx="5791200" cy="7391399"/>
          </a:xfrm>
          <a:prstGeom prst="rect">
            <a:avLst/>
          </a:prstGeom>
          <a:blipFill dpi="0" rotWithShape="1">
            <a:blip r:embed="rId4">
              <a:alphaModFix amt="28000"/>
            </a:blip>
            <a:srcRect/>
            <a:stretch>
              <a:fillRect l="-1" t="2" r="-27308" b="-211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524000" y="3208834"/>
            <a:ext cx="4682835" cy="2123658"/>
          </a:xfrm>
          <a:prstGeom prst="rect">
            <a:avLst/>
          </a:prstGeom>
          <a:noFill/>
        </p:spPr>
        <p:txBody>
          <a:bodyPr wrap="square" rtlCol="0">
            <a:spAutoFit/>
          </a:bodyPr>
          <a:lstStyle/>
          <a:p>
            <a:r>
              <a:rPr lang="en-US" sz="4400" dirty="0" smtClean="0">
                <a:solidFill>
                  <a:schemeClr val="bg1"/>
                </a:solidFill>
                <a:latin typeface="Century Gothic" panose="020B0502020202020204" pitchFamily="34" charset="0"/>
              </a:rPr>
              <a:t>More offspring are born than can survive</a:t>
            </a:r>
            <a:endParaRPr lang="en-US" sz="4400" dirty="0">
              <a:solidFill>
                <a:schemeClr val="bg1"/>
              </a:solidFill>
              <a:latin typeface="Century Gothic" panose="020B0502020202020204" pitchFamily="34" charset="0"/>
            </a:endParaRPr>
          </a:p>
        </p:txBody>
      </p:sp>
      <p:sp>
        <p:nvSpPr>
          <p:cNvPr id="5" name="Title 4"/>
          <p:cNvSpPr>
            <a:spLocks noGrp="1"/>
          </p:cNvSpPr>
          <p:nvPr>
            <p:ph type="title"/>
          </p:nvPr>
        </p:nvSpPr>
        <p:spPr>
          <a:xfrm>
            <a:off x="533400" y="609600"/>
            <a:ext cx="8839200" cy="1143000"/>
          </a:xfrm>
        </p:spPr>
        <p:txBody>
          <a:bodyPr>
            <a:noAutofit/>
          </a:bodyPr>
          <a:lstStyle/>
          <a:p>
            <a:pPr algn="l"/>
            <a:r>
              <a:rPr lang="en-US" sz="6000" dirty="0" smtClean="0">
                <a:solidFill>
                  <a:schemeClr val="bg1"/>
                </a:solidFill>
                <a:latin typeface="Century Gothic" panose="020B0502020202020204" pitchFamily="34" charset="0"/>
              </a:rPr>
              <a:t>1. Overproduction</a:t>
            </a:r>
            <a:endParaRPr lang="en-US" sz="6000" dirty="0">
              <a:solidFill>
                <a:schemeClr val="bg1"/>
              </a:solidFill>
              <a:latin typeface="Century Gothic" panose="020B0502020202020204" pitchFamily="34" charset="0"/>
            </a:endParaRPr>
          </a:p>
        </p:txBody>
      </p:sp>
      <p:sp>
        <p:nvSpPr>
          <p:cNvPr id="6" name="TextBox 5"/>
          <p:cNvSpPr txBox="1"/>
          <p:nvPr/>
        </p:nvSpPr>
        <p:spPr>
          <a:xfrm>
            <a:off x="1371600" y="1600200"/>
            <a:ext cx="6172200" cy="1015663"/>
          </a:xfrm>
          <a:prstGeom prst="rect">
            <a:avLst/>
          </a:prstGeom>
          <a:noFill/>
        </p:spPr>
        <p:txBody>
          <a:bodyPr wrap="square" rtlCol="0">
            <a:spAutoFit/>
          </a:bodyPr>
          <a:lstStyle/>
          <a:p>
            <a:r>
              <a:rPr lang="en-US" sz="6000" dirty="0" smtClean="0">
                <a:solidFill>
                  <a:schemeClr val="bg1"/>
                </a:solidFill>
                <a:latin typeface="Century Gothic" panose="020B0502020202020204" pitchFamily="34" charset="0"/>
              </a:rPr>
              <a:t>&amp; Competition</a:t>
            </a:r>
            <a:endParaRPr lang="en-US" sz="6000" dirty="0">
              <a:solidFill>
                <a:schemeClr val="bg1"/>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11276233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2"/>
</p:tagLst>
</file>

<file path=ppt/tags/tag10.xml><?xml version="1.0" encoding="utf-8"?>
<p:tagLst xmlns:a="http://schemas.openxmlformats.org/drawingml/2006/main" xmlns:r="http://schemas.openxmlformats.org/officeDocument/2006/relationships" xmlns:p="http://schemas.openxmlformats.org/presentationml/2006/main">
  <p:tag name="TIMING" val="|8.3"/>
</p:tagLst>
</file>

<file path=ppt/tags/tag11.xml><?xml version="1.0" encoding="utf-8"?>
<p:tagLst xmlns:a="http://schemas.openxmlformats.org/drawingml/2006/main" xmlns:r="http://schemas.openxmlformats.org/officeDocument/2006/relationships" xmlns:p="http://schemas.openxmlformats.org/presentationml/2006/main">
  <p:tag name="TIMING" val="|13.3"/>
</p:tagLst>
</file>

<file path=ppt/tags/tag12.xml><?xml version="1.0" encoding="utf-8"?>
<p:tagLst xmlns:a="http://schemas.openxmlformats.org/drawingml/2006/main" xmlns:r="http://schemas.openxmlformats.org/officeDocument/2006/relationships" xmlns:p="http://schemas.openxmlformats.org/presentationml/2006/main">
  <p:tag name="TIMING" val="|1.9|6.3"/>
</p:tagLst>
</file>

<file path=ppt/tags/tag13.xml><?xml version="1.0" encoding="utf-8"?>
<p:tagLst xmlns:a="http://schemas.openxmlformats.org/drawingml/2006/main" xmlns:r="http://schemas.openxmlformats.org/officeDocument/2006/relationships" xmlns:p="http://schemas.openxmlformats.org/presentationml/2006/main">
  <p:tag name="TIMING" val="|9.8|10.4"/>
</p:tagLst>
</file>

<file path=ppt/tags/tag14.xml><?xml version="1.0" encoding="utf-8"?>
<p:tagLst xmlns:a="http://schemas.openxmlformats.org/drawingml/2006/main" xmlns:r="http://schemas.openxmlformats.org/officeDocument/2006/relationships" xmlns:p="http://schemas.openxmlformats.org/presentationml/2006/main">
  <p:tag name="TIMING" val="|9.8|10.4"/>
</p:tagLst>
</file>

<file path=ppt/tags/tag15.xml><?xml version="1.0" encoding="utf-8"?>
<p:tagLst xmlns:a="http://schemas.openxmlformats.org/drawingml/2006/main" xmlns:r="http://schemas.openxmlformats.org/officeDocument/2006/relationships" xmlns:p="http://schemas.openxmlformats.org/presentationml/2006/main">
  <p:tag name="TIMING" val="|9.8|10.4"/>
</p:tagLst>
</file>

<file path=ppt/tags/tag16.xml><?xml version="1.0" encoding="utf-8"?>
<p:tagLst xmlns:a="http://schemas.openxmlformats.org/drawingml/2006/main" xmlns:r="http://schemas.openxmlformats.org/officeDocument/2006/relationships" xmlns:p="http://schemas.openxmlformats.org/presentationml/2006/main">
  <p:tag name="TIMING" val="|3.4"/>
</p:tagLst>
</file>

<file path=ppt/tags/tag17.xml><?xml version="1.0" encoding="utf-8"?>
<p:tagLst xmlns:a="http://schemas.openxmlformats.org/drawingml/2006/main" xmlns:r="http://schemas.openxmlformats.org/officeDocument/2006/relationships" xmlns:p="http://schemas.openxmlformats.org/presentationml/2006/main">
  <p:tag name="TIMING" val="|3.9|8.7"/>
</p:tagLst>
</file>

<file path=ppt/tags/tag18.xml><?xml version="1.0" encoding="utf-8"?>
<p:tagLst xmlns:a="http://schemas.openxmlformats.org/drawingml/2006/main" xmlns:r="http://schemas.openxmlformats.org/officeDocument/2006/relationships" xmlns:p="http://schemas.openxmlformats.org/presentationml/2006/main">
  <p:tag name="TIMING" val="|8.4|7.9"/>
</p:tagLst>
</file>

<file path=ppt/tags/tag19.xml><?xml version="1.0" encoding="utf-8"?>
<p:tagLst xmlns:a="http://schemas.openxmlformats.org/drawingml/2006/main" xmlns:r="http://schemas.openxmlformats.org/officeDocument/2006/relationships" xmlns:p="http://schemas.openxmlformats.org/presentationml/2006/main">
  <p:tag name="TIMING" val="|3.7"/>
</p:tagLst>
</file>

<file path=ppt/tags/tag2.xml><?xml version="1.0" encoding="utf-8"?>
<p:tagLst xmlns:a="http://schemas.openxmlformats.org/drawingml/2006/main" xmlns:r="http://schemas.openxmlformats.org/officeDocument/2006/relationships" xmlns:p="http://schemas.openxmlformats.org/presentationml/2006/main">
  <p:tag name="TIMING" val="|8.8"/>
</p:tagLst>
</file>

<file path=ppt/tags/tag20.xml><?xml version="1.0" encoding="utf-8"?>
<p:tagLst xmlns:a="http://schemas.openxmlformats.org/drawingml/2006/main" xmlns:r="http://schemas.openxmlformats.org/officeDocument/2006/relationships" xmlns:p="http://schemas.openxmlformats.org/presentationml/2006/main">
  <p:tag name="TIMING" val="|3.1|4.5"/>
</p:tagLst>
</file>

<file path=ppt/tags/tag21.xml><?xml version="1.0" encoding="utf-8"?>
<p:tagLst xmlns:a="http://schemas.openxmlformats.org/drawingml/2006/main" xmlns:r="http://schemas.openxmlformats.org/officeDocument/2006/relationships" xmlns:p="http://schemas.openxmlformats.org/presentationml/2006/main">
  <p:tag name="TIMING" val="|2.8"/>
</p:tagLst>
</file>

<file path=ppt/tags/tag3.xml><?xml version="1.0" encoding="utf-8"?>
<p:tagLst xmlns:a="http://schemas.openxmlformats.org/drawingml/2006/main" xmlns:r="http://schemas.openxmlformats.org/officeDocument/2006/relationships" xmlns:p="http://schemas.openxmlformats.org/presentationml/2006/main">
  <p:tag name="TIMING" val="|2.2"/>
</p:tagLst>
</file>

<file path=ppt/tags/tag4.xml><?xml version="1.0" encoding="utf-8"?>
<p:tagLst xmlns:a="http://schemas.openxmlformats.org/drawingml/2006/main" xmlns:r="http://schemas.openxmlformats.org/officeDocument/2006/relationships" xmlns:p="http://schemas.openxmlformats.org/presentationml/2006/main">
  <p:tag name="TIMING" val="|6"/>
</p:tagLst>
</file>

<file path=ppt/tags/tag5.xml><?xml version="1.0" encoding="utf-8"?>
<p:tagLst xmlns:a="http://schemas.openxmlformats.org/drawingml/2006/main" xmlns:r="http://schemas.openxmlformats.org/officeDocument/2006/relationships" xmlns:p="http://schemas.openxmlformats.org/presentationml/2006/main">
  <p:tag name="TIMING" val="|3.7"/>
</p:tagLst>
</file>

<file path=ppt/tags/tag6.xml><?xml version="1.0" encoding="utf-8"?>
<p:tagLst xmlns:a="http://schemas.openxmlformats.org/drawingml/2006/main" xmlns:r="http://schemas.openxmlformats.org/officeDocument/2006/relationships" xmlns:p="http://schemas.openxmlformats.org/presentationml/2006/main">
  <p:tag name="TIMING" val="|5.5"/>
</p:tagLst>
</file>

<file path=ppt/tags/tag7.xml><?xml version="1.0" encoding="utf-8"?>
<p:tagLst xmlns:a="http://schemas.openxmlformats.org/drawingml/2006/main" xmlns:r="http://schemas.openxmlformats.org/officeDocument/2006/relationships" xmlns:p="http://schemas.openxmlformats.org/presentationml/2006/main">
  <p:tag name="TIMING" val="|4.7"/>
</p:tagLst>
</file>

<file path=ppt/tags/tag8.xml><?xml version="1.0" encoding="utf-8"?>
<p:tagLst xmlns:a="http://schemas.openxmlformats.org/drawingml/2006/main" xmlns:r="http://schemas.openxmlformats.org/officeDocument/2006/relationships" xmlns:p="http://schemas.openxmlformats.org/presentationml/2006/main">
  <p:tag name="TIMING" val="|6.8"/>
</p:tagLst>
</file>

<file path=ppt/tags/tag9.xml><?xml version="1.0" encoding="utf-8"?>
<p:tagLst xmlns:a="http://schemas.openxmlformats.org/drawingml/2006/main" xmlns:r="http://schemas.openxmlformats.org/officeDocument/2006/relationships" xmlns:p="http://schemas.openxmlformats.org/presentationml/2006/main">
  <p:tag name="TIMING" val="|2"/>
</p:tagLst>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Infusion">
      <a:dk1>
        <a:sysClr val="windowText" lastClr="000000"/>
      </a:dk1>
      <a:lt1>
        <a:sysClr val="window" lastClr="FFFFFF"/>
      </a:lt1>
      <a:dk2>
        <a:srgbClr val="2F1F58"/>
      </a:dk2>
      <a:lt2>
        <a:srgbClr val="B7A9E0"/>
      </a:lt2>
      <a:accent1>
        <a:srgbClr val="8C73D0"/>
      </a:accent1>
      <a:accent2>
        <a:srgbClr val="C2E8C4"/>
      </a:accent2>
      <a:accent3>
        <a:srgbClr val="C5A6E8"/>
      </a:accent3>
      <a:accent4>
        <a:srgbClr val="B45EC7"/>
      </a:accent4>
      <a:accent5>
        <a:srgbClr val="9FDAFB"/>
      </a:accent5>
      <a:accent6>
        <a:srgbClr val="95C5B0"/>
      </a:accent6>
      <a:hlink>
        <a:srgbClr val="744AE0"/>
      </a:hlink>
      <a:folHlink>
        <a:srgbClr val="8D8AD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15408</TotalTime>
  <Words>1286</Words>
  <Application>Microsoft Office PowerPoint</Application>
  <PresentationFormat>Widescreen</PresentationFormat>
  <Paragraphs>171</Paragraphs>
  <Slides>35</Slides>
  <Notes>31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35</vt:i4>
      </vt:variant>
    </vt:vector>
  </HeadingPairs>
  <TitlesOfParts>
    <vt:vector size="44" baseType="lpstr">
      <vt:lpstr>Arial</vt:lpstr>
      <vt:lpstr>Calibri</vt:lpstr>
      <vt:lpstr>Century Gothic</vt:lpstr>
      <vt:lpstr>Garamond</vt:lpstr>
      <vt:lpstr>Tahoma</vt:lpstr>
      <vt:lpstr>Tunga</vt:lpstr>
      <vt:lpstr>Office Theme</vt:lpstr>
      <vt:lpstr>1_Office Theme</vt:lpstr>
      <vt:lpstr>BlackTie</vt:lpstr>
      <vt:lpstr>PowerPoint Presentation</vt:lpstr>
      <vt:lpstr>PowerPoint Presentation</vt:lpstr>
      <vt:lpstr>Natural Selection</vt:lpstr>
      <vt:lpstr>Artificial Selection</vt:lpstr>
      <vt:lpstr>PowerPoint Presentation</vt:lpstr>
      <vt:lpstr>PowerPoint Presentation</vt:lpstr>
      <vt:lpstr>Artificial Selection</vt:lpstr>
      <vt:lpstr>PowerPoint Presentation</vt:lpstr>
      <vt:lpstr>1. Overproduction</vt:lpstr>
      <vt:lpstr>2.  Variation</vt:lpstr>
      <vt:lpstr>3.  Adaptations</vt:lpstr>
      <vt:lpstr>PowerPoint Presentation</vt:lpstr>
      <vt:lpstr>PowerPoint Presentation</vt:lpstr>
      <vt:lpstr>PowerPoint Presentation</vt:lpstr>
      <vt:lpstr>PowerPoint Presentation</vt:lpstr>
      <vt:lpstr>Survival of the Fittest</vt:lpstr>
      <vt:lpstr>PowerPoint Presentation</vt:lpstr>
      <vt:lpstr>PowerPoint Presentation</vt:lpstr>
      <vt:lpstr>PowerPoint Presentation</vt:lpstr>
      <vt:lpstr>PowerPoint Presentation</vt:lpstr>
      <vt:lpstr>PowerPoint Presentation</vt:lpstr>
      <vt:lpstr>PowerPoint Presentation</vt:lpstr>
      <vt:lpstr>Natural Selection</vt:lpstr>
      <vt:lpstr>The Fact of Evolution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 Raney</dc:creator>
  <cp:lastModifiedBy>Carol Raney</cp:lastModifiedBy>
  <cp:revision>126</cp:revision>
  <dcterms:created xsi:type="dcterms:W3CDTF">2013-11-21T19:23:23Z</dcterms:created>
  <dcterms:modified xsi:type="dcterms:W3CDTF">2017-01-29T22:19:21Z</dcterms:modified>
</cp:coreProperties>
</file>