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notesMasterIdLst>
    <p:notesMasterId r:id="rId31"/>
  </p:notesMasterIdLst>
  <p:sldIdLst>
    <p:sldId id="310" r:id="rId4"/>
    <p:sldId id="309" r:id="rId5"/>
    <p:sldId id="312" r:id="rId6"/>
    <p:sldId id="337" r:id="rId7"/>
    <p:sldId id="314" r:id="rId8"/>
    <p:sldId id="336" r:id="rId9"/>
    <p:sldId id="316" r:id="rId10"/>
    <p:sldId id="317" r:id="rId11"/>
    <p:sldId id="318" r:id="rId12"/>
    <p:sldId id="319" r:id="rId13"/>
    <p:sldId id="333" r:id="rId14"/>
    <p:sldId id="334" r:id="rId15"/>
    <p:sldId id="320" r:id="rId16"/>
    <p:sldId id="321" r:id="rId17"/>
    <p:sldId id="322" r:id="rId18"/>
    <p:sldId id="323" r:id="rId19"/>
    <p:sldId id="324" r:id="rId20"/>
    <p:sldId id="331" r:id="rId21"/>
    <p:sldId id="338" r:id="rId22"/>
    <p:sldId id="348" r:id="rId23"/>
    <p:sldId id="349" r:id="rId24"/>
    <p:sldId id="341" r:id="rId25"/>
    <p:sldId id="343" r:id="rId26"/>
    <p:sldId id="344" r:id="rId27"/>
    <p:sldId id="345" r:id="rId28"/>
    <p:sldId id="346" r:id="rId29"/>
    <p:sldId id="34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86B9C14-D28F-4D78-9E7F-99F273EE47CA}">
          <p14:sldIdLst>
            <p14:sldId id="310"/>
            <p14:sldId id="309"/>
            <p14:sldId id="312"/>
            <p14:sldId id="337"/>
            <p14:sldId id="314"/>
            <p14:sldId id="336"/>
            <p14:sldId id="316"/>
            <p14:sldId id="317"/>
            <p14:sldId id="318"/>
            <p14:sldId id="319"/>
            <p14:sldId id="333"/>
            <p14:sldId id="334"/>
            <p14:sldId id="320"/>
            <p14:sldId id="321"/>
            <p14:sldId id="322"/>
            <p14:sldId id="323"/>
            <p14:sldId id="324"/>
            <p14:sldId id="331"/>
            <p14:sldId id="338"/>
            <p14:sldId id="348"/>
            <p14:sldId id="349"/>
            <p14:sldId id="341"/>
            <p14:sldId id="343"/>
            <p14:sldId id="344"/>
            <p14:sldId id="345"/>
            <p14:sldId id="346"/>
            <p14:sldId id="3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099" autoAdjust="0"/>
  </p:normalViewPr>
  <p:slideViewPr>
    <p:cSldViewPr>
      <p:cViewPr varScale="1">
        <p:scale>
          <a:sx n="44" d="100"/>
          <a:sy n="44" d="100"/>
        </p:scale>
        <p:origin x="151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778BC-5789-4F07-971F-CF3B6BAF9520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31704-7F19-4A50-9080-CE9E4D68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6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57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Variation also comes from mutations—/ or mistakes that are made during the process of Meiosis./ Mutations are accidental, random changes in the genetic instructions, and they are usually harmful.  / Since natural selection weeds out traits that are not beneficial, it would make sense for traits that happen as a result of negative mutations to be eliminated from the population in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72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Scientists have conducted experiments that purposely cause mutations in organisms to see if it is possible to produce major changes in body plans.  / They found that mutations which happen early in the developmental process can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 major structural changes in the organism, / but those mutations are always lethal.  / Although organisms can survive mutations which happen later in the developmental process, / those changes are always too small to alter the body plan.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0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way to say this is that major changes are not viable.  / And viable changes are not major.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87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source of variation is called epigenetics.  / The prefix “epi” means over, near, or in addition to.  Epigenetic changes come, not from actual changes in an organism’s genes, / but from something in the environment that changes the way the genes are used or expressed.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83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 gene can be compared to a chapter in a book.  Now imagine what would happen if two pages in the chapter got stuck together.  That would not be a change in the words on the page, but it would be a change that would prevent you from reading the words on the pages that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stuck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together.  Epigenetic changes are like that.  They do not increase or decrease the amount of information in the gene, but they alter how that information can be used.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have learned, many scientists equate microevolution with macroevolution. / They believe that many small variations / acted on by natural selection over millions of years / result in major changes.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6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because the major changes necessary to create new body plans and processes requires new information,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78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these sources of variation do not produce new information,  other scientists—even some who believe in evolution—/ question whether these sources of variation, combined with natural selection are capable of producing macroevolution.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0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that mean that scientists are giving up on the theory of evolution? Find out next time as Origins 101 continues with —Darwinism and Neo-Darwinism.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4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Origins 101:  / Sources of Variation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91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27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71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00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05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 already learned that variation is an important piece of Darwin’s theory of evolution.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2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variation in beak size that enabled the finch population on the Galapagos Islands to survive periods of drought or heavy rain.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03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process known as natural selection enabled the finches with the most advantageous beak size to survive.  / But it’s important to understand that natural selection cannot create beneficial traits. /  It can only work once a certain trait exists in the population.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8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variation in beak size that enabled the finch population on the Galapagos Islands to survive periods of drought or heavy rain.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46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Darwin’s day, scientists could only guess where variation came from, / but today we know a lot about how traits are passed genetically from one generation to the next.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03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Scientists have identified several sources of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 in the traits within a population:  / the recombination of genes during reproduction, / mutations, / and epigenetics.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84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certain amount of variation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happens naturally during the process of meiosis as genetic information from a parent is reshuffled.  / Then genes from both mom and dad can combine in a limited number of ways to create variation in things like the hair color, height, and facial features of their offspring.  / 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t’s important to realize that this does not create any new information.  It just reshuffles the genetic information that was already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1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7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2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96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17.xml"/><Relationship Id="rId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help you understand the information in this presentation, it would be helpful for you to watch these first: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Origins 101 (1-3)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DNA, Chromosomes, and Genes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 1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 2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6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40967" y="1535113"/>
            <a:ext cx="5389033" cy="639762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4367" y="2174875"/>
            <a:ext cx="5389033" cy="3951288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Mistakes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Random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Usually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harmful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Weeded out by natural selection</a:t>
            </a:r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200400" y="1524000"/>
          <a:ext cx="2414587" cy="298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Acrobat Document" r:id="rId5" imgW="4524209" imgH="5600582" progId="AcroExch.Document.7">
                  <p:embed/>
                </p:oleObj>
              </mc:Choice>
              <mc:Fallback>
                <p:oleObj name="Acrobat Document" r:id="rId5" imgW="4524209" imgH="560058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0400" y="1524000"/>
                        <a:ext cx="2414587" cy="2989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81000" y="3733800"/>
          <a:ext cx="3457575" cy="2770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Acrobat Document" r:id="rId7" imgW="6762559" imgH="5419456" progId="AcroExch.Document.7">
                  <p:embed/>
                </p:oleObj>
              </mc:Choice>
              <mc:Fallback>
                <p:oleObj name="Acrobat Document" r:id="rId7" imgW="6762559" imgH="541945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1000" y="3733800"/>
                        <a:ext cx="3457575" cy="2770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04800" y="655436"/>
          <a:ext cx="2638425" cy="2773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Acrobat Document" r:id="rId9" imgW="3905235" imgH="4105150" progId="AcroExch.Document.7">
                  <p:embed/>
                </p:oleObj>
              </mc:Choice>
              <mc:Fallback>
                <p:oleObj name="Acrobat Document" r:id="rId9" imgW="3905235" imgH="41051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4800" y="655436"/>
                        <a:ext cx="2638425" cy="2773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85435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Mutations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400" b="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Early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CAN</a:t>
            </a:r>
            <a:r>
              <a:rPr lang="en-US" sz="3200" dirty="0" smtClean="0">
                <a:solidFill>
                  <a:schemeClr val="bg1"/>
                </a:solidFill>
              </a:rPr>
              <a:t> cause major structural changes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Always lethal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400" b="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Later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Organisms can survive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Can </a:t>
            </a:r>
            <a:r>
              <a:rPr lang="en-US" sz="3200" dirty="0" smtClean="0">
                <a:solidFill>
                  <a:srgbClr val="FFFF00"/>
                </a:solidFill>
              </a:rPr>
              <a:t>NOT</a:t>
            </a:r>
            <a:r>
              <a:rPr lang="en-US" sz="3200" dirty="0" smtClean="0">
                <a:solidFill>
                  <a:schemeClr val="bg1"/>
                </a:solidFill>
              </a:rPr>
              <a:t> cause major changes in body plans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58674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Meyer, Stephen.  </a:t>
            </a:r>
            <a:r>
              <a:rPr lang="en-US" i="1" dirty="0" smtClean="0">
                <a:solidFill>
                  <a:schemeClr val="bg1"/>
                </a:solidFill>
              </a:rPr>
              <a:t>Darwin’s Doubt</a:t>
            </a:r>
            <a:r>
              <a:rPr lang="en-US" dirty="0" smtClean="0">
                <a:solidFill>
                  <a:schemeClr val="bg1"/>
                </a:solidFill>
              </a:rPr>
              <a:t>, page 315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31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Mutations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Early</a:t>
            </a:r>
            <a:endParaRPr lang="en-US" sz="44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4400" dirty="0" smtClean="0">
                <a:solidFill>
                  <a:schemeClr val="bg1"/>
                </a:solidFill>
              </a:rPr>
              <a:t>Major changes are </a:t>
            </a:r>
            <a:r>
              <a:rPr lang="en-US" sz="4400" dirty="0" smtClean="0">
                <a:solidFill>
                  <a:srgbClr val="FFFF00"/>
                </a:solidFill>
              </a:rPr>
              <a:t>not viable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Later</a:t>
            </a:r>
            <a:endParaRPr lang="en-US" sz="44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Viable changes are </a:t>
            </a:r>
            <a:r>
              <a:rPr lang="en-US" sz="4400" dirty="0">
                <a:solidFill>
                  <a:srgbClr val="FFFF00"/>
                </a:solidFill>
              </a:rPr>
              <a:t>not major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58674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Meyer, Stephen.  </a:t>
            </a:r>
            <a:r>
              <a:rPr lang="en-US" i="1" dirty="0" smtClean="0">
                <a:solidFill>
                  <a:schemeClr val="bg1"/>
                </a:solidFill>
              </a:rPr>
              <a:t>Darwin’s Doubt</a:t>
            </a:r>
            <a:r>
              <a:rPr lang="en-US" dirty="0" smtClean="0">
                <a:solidFill>
                  <a:schemeClr val="bg1"/>
                </a:solidFill>
              </a:rPr>
              <a:t>, page 315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06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—over, near, or in addition to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Influences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from the environment</a:t>
            </a:r>
          </a:p>
          <a:p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38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—over, near, or in addition to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Influences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from the environment</a:t>
            </a:r>
          </a:p>
          <a:p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609600"/>
            <a:ext cx="1143000" cy="781917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10439400" y="5638800"/>
            <a:ext cx="228600" cy="0"/>
          </a:xfrm>
          <a:prstGeom prst="line">
            <a:avLst/>
          </a:prstGeom>
          <a:ln>
            <a:solidFill>
              <a:srgbClr val="BC0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439400" y="2971800"/>
            <a:ext cx="0" cy="2667000"/>
          </a:xfrm>
          <a:prstGeom prst="line">
            <a:avLst/>
          </a:prstGeom>
          <a:ln>
            <a:solidFill>
              <a:srgbClr val="BC0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439400" y="2971800"/>
            <a:ext cx="228600" cy="0"/>
          </a:xfrm>
          <a:prstGeom prst="line">
            <a:avLst/>
          </a:prstGeom>
          <a:ln>
            <a:solidFill>
              <a:srgbClr val="BC0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16" y="1464610"/>
            <a:ext cx="3630168" cy="34121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63000" y="4876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Gene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48500" y="2865905"/>
            <a:ext cx="2171700" cy="609600"/>
          </a:xfrm>
          <a:prstGeom prst="ellipse">
            <a:avLst/>
          </a:prstGeom>
          <a:noFill/>
          <a:ln>
            <a:solidFill>
              <a:srgbClr val="BC0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5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Microevolution = Macroevolution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Many small variations from: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Acted on by natural selection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millions of years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38560" y="-77192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2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Microevolution = Macroevolution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Many small variations from: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Acted on by natural selection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millions of years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New information required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8187364" y="5303616"/>
            <a:ext cx="1226304" cy="766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7703786" y="4455675"/>
            <a:ext cx="2193461" cy="822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6929196" y="3307490"/>
            <a:ext cx="3742642" cy="1122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5915698" y="2147433"/>
            <a:ext cx="5948603" cy="13467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38560" y="-77192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97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Microevolution = Macroevolution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 new information from: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Acted on by natural selection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millions of years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New information required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5461000" y="381000"/>
            <a:ext cx="914400" cy="91440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 r="40558" b="79846"/>
          <a:stretch/>
        </p:blipFill>
        <p:spPr>
          <a:xfrm>
            <a:off x="8187364" y="5303616"/>
            <a:ext cx="1226304" cy="766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166" r="37621" b="60508"/>
          <a:stretch/>
        </p:blipFill>
        <p:spPr>
          <a:xfrm>
            <a:off x="7703786" y="4455675"/>
            <a:ext cx="2193461" cy="822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6419" r="28022" b="35674"/>
          <a:stretch/>
        </p:blipFill>
        <p:spPr>
          <a:xfrm>
            <a:off x="6929196" y="3307490"/>
            <a:ext cx="3742642" cy="11227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9" b="3404"/>
          <a:stretch/>
        </p:blipFill>
        <p:spPr>
          <a:xfrm>
            <a:off x="5915698" y="2147433"/>
            <a:ext cx="5948603" cy="1346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53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Subtitle 2"/>
          <p:cNvSpPr txBox="1">
            <a:spLocks/>
          </p:cNvSpPr>
          <p:nvPr/>
        </p:nvSpPr>
        <p:spPr>
          <a:xfrm>
            <a:off x="4800600" y="5943600"/>
            <a:ext cx="6705600" cy="783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Next:  Darwinism and Neo-Darwinism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8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260173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181600" y="5943600"/>
            <a:ext cx="519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Sources of Variation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01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 smtClean="0"/>
              <a:t>[1] Slide design, Susan Landon</a:t>
            </a:r>
          </a:p>
          <a:p>
            <a:pPr algn="l"/>
            <a:r>
              <a:rPr lang="en-US" dirty="0"/>
              <a:t>[3] Charles Robert Darwin by John Collier, Uploaded by </a:t>
            </a:r>
            <a:r>
              <a:rPr lang="en-US" dirty="0" err="1"/>
              <a:t>Dcoetzee</a:t>
            </a:r>
            <a:r>
              <a:rPr lang="en-US" dirty="0"/>
              <a:t>,, http://commons.wikimedia.org/wiki/File:Charles_Robert_Darwin_by_John_Collier.jpg, public </a:t>
            </a:r>
            <a:r>
              <a:rPr lang="en-US" dirty="0" smtClean="0"/>
              <a:t>domain</a:t>
            </a:r>
          </a:p>
          <a:p>
            <a:pPr algn="l"/>
            <a:r>
              <a:rPr lang="en-US" dirty="0" smtClean="0"/>
              <a:t>[4a</a:t>
            </a:r>
            <a:r>
              <a:rPr lang="en-US" dirty="0"/>
              <a:t>] </a:t>
            </a:r>
            <a:r>
              <a:rPr lang="en-US" dirty="0" smtClean="0"/>
              <a:t>Small </a:t>
            </a:r>
            <a:r>
              <a:rPr lang="en-US" dirty="0"/>
              <a:t>Ground Finch </a:t>
            </a:r>
            <a:r>
              <a:rPr lang="en-US" dirty="0" err="1"/>
              <a:t>Geospiza</a:t>
            </a:r>
            <a:r>
              <a:rPr lang="en-US" dirty="0"/>
              <a:t> </a:t>
            </a:r>
            <a:r>
              <a:rPr lang="en-US" dirty="0" err="1" smtClean="0"/>
              <a:t>fuliginosa</a:t>
            </a:r>
            <a:r>
              <a:rPr lang="en-US" dirty="0" smtClean="0"/>
              <a:t>, Tim Standish, used with permission</a:t>
            </a:r>
          </a:p>
          <a:p>
            <a:pPr algn="l"/>
            <a:r>
              <a:rPr lang="en-US" dirty="0" smtClean="0"/>
              <a:t>[4b</a:t>
            </a:r>
            <a:r>
              <a:rPr lang="en-US" dirty="0"/>
              <a:t>] </a:t>
            </a:r>
            <a:r>
              <a:rPr lang="en-US" dirty="0" smtClean="0"/>
              <a:t>Medium </a:t>
            </a:r>
            <a:r>
              <a:rPr lang="en-US" dirty="0"/>
              <a:t>Ground Finch </a:t>
            </a:r>
            <a:r>
              <a:rPr lang="en-US" dirty="0" err="1"/>
              <a:t>Geospiza</a:t>
            </a:r>
            <a:r>
              <a:rPr lang="en-US" dirty="0"/>
              <a:t> </a:t>
            </a:r>
            <a:r>
              <a:rPr lang="en-US" dirty="0" err="1"/>
              <a:t>fortis</a:t>
            </a:r>
            <a:r>
              <a:rPr lang="en-US" dirty="0"/>
              <a:t>, </a:t>
            </a:r>
            <a:r>
              <a:rPr lang="en-US" dirty="0" smtClean="0"/>
              <a:t>Tim Standish, used with permission</a:t>
            </a:r>
          </a:p>
          <a:p>
            <a:pPr algn="l"/>
            <a:r>
              <a:rPr lang="en-US" dirty="0" smtClean="0"/>
              <a:t>[7a] DNA, Susan Landon</a:t>
            </a:r>
          </a:p>
          <a:p>
            <a:pPr algn="l"/>
            <a:r>
              <a:rPr lang="en-US" dirty="0" smtClean="0"/>
              <a:t>[7b] Screenshots of </a:t>
            </a:r>
            <a:r>
              <a:rPr lang="en-US" dirty="0"/>
              <a:t>Meiosis animation, purchased from </a:t>
            </a:r>
            <a:r>
              <a:rPr lang="en-US" dirty="0" err="1"/>
              <a:t>Edumedia</a:t>
            </a:r>
            <a:r>
              <a:rPr lang="en-US" dirty="0"/>
              <a:t>, https://</a:t>
            </a:r>
            <a:r>
              <a:rPr lang="en-US" dirty="0" smtClean="0"/>
              <a:t>www.edumedia-sciences.com/en/a418-meiosis</a:t>
            </a:r>
          </a:p>
          <a:p>
            <a:pPr algn="l"/>
            <a:r>
              <a:rPr lang="en-US" dirty="0" smtClean="0"/>
              <a:t>[9a]</a:t>
            </a:r>
            <a:r>
              <a:rPr lang="en-US" dirty="0"/>
              <a:t> </a:t>
            </a:r>
            <a:r>
              <a:rPr lang="en-US" dirty="0" smtClean="0"/>
              <a:t>Baby with blue eyes </a:t>
            </a:r>
            <a:r>
              <a:rPr lang="en-US" dirty="0"/>
              <a:t>5016485, </a:t>
            </a:r>
            <a:r>
              <a:rPr lang="en-US" dirty="0" err="1"/>
              <a:t>dolgachov</a:t>
            </a:r>
            <a:r>
              <a:rPr lang="en-US" dirty="0"/>
              <a:t>, Getty Images (US), Inc. Subscription</a:t>
            </a:r>
          </a:p>
          <a:p>
            <a:pPr algn="l"/>
            <a:r>
              <a:rPr lang="en-US" dirty="0" smtClean="0"/>
              <a:t>[9b]</a:t>
            </a:r>
            <a:r>
              <a:rPr lang="en-US" dirty="0"/>
              <a:t> Green eye 456008111 </a:t>
            </a:r>
            <a:r>
              <a:rPr lang="en-US" dirty="0" err="1" smtClean="0"/>
              <a:t>BetulTurhalDoganay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[9c] </a:t>
            </a:r>
            <a:r>
              <a:rPr lang="en-US" dirty="0"/>
              <a:t>Young woman 79215090 Blend </a:t>
            </a:r>
            <a:r>
              <a:rPr lang="en-US" dirty="0" smtClean="0"/>
              <a:t>Images,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[10a] Point mutation,</a:t>
            </a:r>
            <a:r>
              <a:rPr lang="en-US" dirty="0"/>
              <a:t> Ron </a:t>
            </a:r>
            <a:r>
              <a:rPr lang="en-US" dirty="0" err="1"/>
              <a:t>Hight</a:t>
            </a:r>
            <a:endParaRPr lang="en-US" dirty="0" smtClean="0"/>
          </a:p>
          <a:p>
            <a:pPr algn="l"/>
            <a:r>
              <a:rPr lang="en-US" dirty="0" smtClean="0"/>
              <a:t>[10b]</a:t>
            </a:r>
            <a:r>
              <a:rPr lang="en-US" dirty="0"/>
              <a:t> Frame shift </a:t>
            </a:r>
            <a:r>
              <a:rPr lang="en-US" dirty="0" smtClean="0"/>
              <a:t>deletion,</a:t>
            </a:r>
            <a:r>
              <a:rPr lang="en-US" dirty="0"/>
              <a:t> Ron </a:t>
            </a:r>
            <a:r>
              <a:rPr lang="en-US" dirty="0" err="1"/>
              <a:t>Hight</a:t>
            </a:r>
            <a:endParaRPr lang="en-US" dirty="0" smtClean="0"/>
          </a:p>
          <a:p>
            <a:pPr algn="l"/>
            <a:r>
              <a:rPr lang="en-US" dirty="0" smtClean="0"/>
              <a:t>[10c] Gene inversion, </a:t>
            </a:r>
            <a:r>
              <a:rPr lang="en-US" dirty="0"/>
              <a:t>Ron </a:t>
            </a:r>
            <a:r>
              <a:rPr lang="en-US" dirty="0" err="1"/>
              <a:t>Hight</a:t>
            </a: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69862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[14a] </a:t>
            </a:r>
            <a:r>
              <a:rPr lang="en-US" dirty="0"/>
              <a:t>Photo of </a:t>
            </a:r>
            <a:r>
              <a:rPr lang="en-US" dirty="0" smtClean="0"/>
              <a:t>book, Ron </a:t>
            </a:r>
            <a:r>
              <a:rPr lang="en-US" dirty="0" err="1" smtClean="0"/>
              <a:t>Hight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[14b] DNA, Susan Landon</a:t>
            </a:r>
          </a:p>
          <a:p>
            <a:pPr algn="l"/>
            <a:r>
              <a:rPr lang="en-US" dirty="0" smtClean="0"/>
              <a:t>[16a-d] </a:t>
            </a:r>
            <a:r>
              <a:rPr lang="en-US" dirty="0"/>
              <a:t>Whale Evolution, </a:t>
            </a:r>
            <a:r>
              <a:rPr lang="en-US" dirty="0" smtClean="0"/>
              <a:t>Dr</a:t>
            </a:r>
            <a:r>
              <a:rPr lang="en-US" dirty="0"/>
              <a:t>. Philip </a:t>
            </a:r>
            <a:r>
              <a:rPr lang="en-US" dirty="0" err="1"/>
              <a:t>Gingerich</a:t>
            </a:r>
            <a:r>
              <a:rPr lang="en-US" dirty="0"/>
              <a:t>, John </a:t>
            </a:r>
            <a:r>
              <a:rPr lang="en-US" dirty="0" err="1"/>
              <a:t>Klausmeyer</a:t>
            </a:r>
            <a:r>
              <a:rPr lang="en-US" dirty="0"/>
              <a:t>, &amp; The University of Michigan Museums of Natural </a:t>
            </a:r>
            <a:r>
              <a:rPr lang="en-US" dirty="0" smtClean="0"/>
              <a:t>History, </a:t>
            </a:r>
            <a:r>
              <a:rPr lang="en-US" dirty="0"/>
              <a:t>used with </a:t>
            </a:r>
            <a:r>
              <a:rPr lang="en-US" dirty="0" smtClean="0"/>
              <a:t>permission.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20309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7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114462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385554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236911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361486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6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67600" cy="59436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Overproduction</a:t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Variation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Adaptation (advantageous traits)</a:t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Natural Selection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0801" y="-533400"/>
            <a:ext cx="5791200" cy="7391399"/>
          </a:xfrm>
          <a:prstGeom prst="rect">
            <a:avLst/>
          </a:prstGeom>
          <a:blipFill dpi="0" rotWithShape="1">
            <a:blip r:embed="rId3">
              <a:alphaModFix amt="28000"/>
            </a:blip>
            <a:srcRect/>
            <a:stretch>
              <a:fillRect l="-1" t="2" r="-27308" b="-21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7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600000">
            <a:off x="3048000" y="4572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326" t="8451" r="5282"/>
          <a:stretch/>
        </p:blipFill>
        <p:spPr>
          <a:xfrm>
            <a:off x="7010400" y="1594709"/>
            <a:ext cx="3962400" cy="3973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11" y="1594708"/>
            <a:ext cx="4059382" cy="39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1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Natural Selection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process known as natural selection enabled the finches with the most advantageous beak size to survive.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Natural selection cannot create traits.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Natural selection can only work once a certain trait exists.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55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11" y="1594708"/>
            <a:ext cx="4059382" cy="39733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600000">
            <a:off x="3048000" y="4572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326" t="8451" r="5282"/>
          <a:stretch/>
        </p:blipFill>
        <p:spPr>
          <a:xfrm>
            <a:off x="7010400" y="1594709"/>
            <a:ext cx="3962400" cy="3973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759" y="685800"/>
            <a:ext cx="6486706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4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9220200" cy="6279832"/>
          </a:xfrm>
        </p:spPr>
      </p:pic>
      <p:sp>
        <p:nvSpPr>
          <p:cNvPr id="5" name="Curved Right Arrow 4"/>
          <p:cNvSpPr/>
          <p:nvPr/>
        </p:nvSpPr>
        <p:spPr>
          <a:xfrm rot="19194417">
            <a:off x="479208" y="4315787"/>
            <a:ext cx="1016000" cy="2568784"/>
          </a:xfrm>
          <a:prstGeom prst="curved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2270">
            <a:off x="2644475" y="4311456"/>
            <a:ext cx="1835055" cy="302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1180">
            <a:off x="4734557" y="3908996"/>
            <a:ext cx="2822204" cy="229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369649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66"/>
                </a:solidFill>
              </a:rPr>
              <a:t>Genes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4800"/>
            <a:ext cx="2772162" cy="2562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133" y="1125849"/>
            <a:ext cx="2743583" cy="2553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21" y="3905321"/>
            <a:ext cx="2762636" cy="2543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73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 of genes during reproduction</a:t>
            </a:r>
          </a:p>
          <a:p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Mutations</a:t>
            </a:r>
          </a:p>
          <a:p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Epigenetics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28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of Variation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Recombination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Variation happens naturally as genetic information from a parent is reshuffled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Genes from mom and dad can combine in a limited number of ways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 new information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962400"/>
            <a:ext cx="3332162" cy="221787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651303"/>
            <a:ext cx="3276600" cy="2234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954" y="2174875"/>
            <a:ext cx="2163847" cy="3252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95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6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5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8|2.9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4.4|9.7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13626</TotalTime>
  <Words>1280</Words>
  <Application>Microsoft Office PowerPoint</Application>
  <PresentationFormat>Widescreen</PresentationFormat>
  <Paragraphs>166</Paragraphs>
  <Slides>27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Century Gothic</vt:lpstr>
      <vt:lpstr>Garamond</vt:lpstr>
      <vt:lpstr>Tahoma</vt:lpstr>
      <vt:lpstr>Tunga</vt:lpstr>
      <vt:lpstr>Office Theme</vt:lpstr>
      <vt:lpstr>1_Office Theme</vt:lpstr>
      <vt:lpstr>BlackTie</vt:lpstr>
      <vt:lpstr>Acrobat Document</vt:lpstr>
      <vt:lpstr>PowerPoint Presentation</vt:lpstr>
      <vt:lpstr>PowerPoint Presentation</vt:lpstr>
      <vt:lpstr>Overproduction  Variation  Adaptation (advantageous traits)  Natural Selection</vt:lpstr>
      <vt:lpstr>PowerPoint Presentation</vt:lpstr>
      <vt:lpstr>Natural Selection</vt:lpstr>
      <vt:lpstr>PowerPoint Presentation</vt:lpstr>
      <vt:lpstr>PowerPoint Presentation</vt:lpstr>
      <vt:lpstr>Sources of Variation</vt:lpstr>
      <vt:lpstr>Sources of Variation</vt:lpstr>
      <vt:lpstr>Sources of Variation</vt:lpstr>
      <vt:lpstr>Mutations</vt:lpstr>
      <vt:lpstr>Mutations</vt:lpstr>
      <vt:lpstr>Sources of Variation</vt:lpstr>
      <vt:lpstr>Sources of Variation</vt:lpstr>
      <vt:lpstr>Microevolution = Macroevolution</vt:lpstr>
      <vt:lpstr>Microevolution = Macroevolution</vt:lpstr>
      <vt:lpstr>Microevolution = Macroevolution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Carol Raney</cp:lastModifiedBy>
  <cp:revision>98</cp:revision>
  <dcterms:created xsi:type="dcterms:W3CDTF">2013-11-21T19:23:23Z</dcterms:created>
  <dcterms:modified xsi:type="dcterms:W3CDTF">2017-01-29T22:23:49Z</dcterms:modified>
</cp:coreProperties>
</file>