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notesMasterIdLst>
    <p:notesMasterId r:id="rId42"/>
  </p:notesMasterIdLst>
  <p:sldIdLst>
    <p:sldId id="309"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46" r:id="rId28"/>
    <p:sldId id="335" r:id="rId29"/>
    <p:sldId id="336" r:id="rId30"/>
    <p:sldId id="337" r:id="rId31"/>
    <p:sldId id="358" r:id="rId32"/>
    <p:sldId id="359" r:id="rId33"/>
    <p:sldId id="347" r:id="rId34"/>
    <p:sldId id="357" r:id="rId35"/>
    <p:sldId id="350" r:id="rId36"/>
    <p:sldId id="352" r:id="rId37"/>
    <p:sldId id="353" r:id="rId38"/>
    <p:sldId id="354" r:id="rId39"/>
    <p:sldId id="355" r:id="rId40"/>
    <p:sldId id="35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86B9C14-D28F-4D78-9E7F-99F273EE47CA}">
          <p14:sldIdLst>
            <p14:sldId id="309"/>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46"/>
            <p14:sldId id="335"/>
            <p14:sldId id="336"/>
            <p14:sldId id="337"/>
            <p14:sldId id="358"/>
            <p14:sldId id="359"/>
            <p14:sldId id="347"/>
            <p14:sldId id="357"/>
            <p14:sldId id="350"/>
            <p14:sldId id="352"/>
            <p14:sldId id="353"/>
            <p14:sldId id="354"/>
            <p14:sldId id="355"/>
            <p14:sldId id="3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C0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099" autoAdjust="0"/>
  </p:normalViewPr>
  <p:slideViewPr>
    <p:cSldViewPr>
      <p:cViewPr varScale="1">
        <p:scale>
          <a:sx n="44" d="100"/>
          <a:sy n="44" d="100"/>
        </p:scale>
        <p:origin x="1517" y="5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entury Gothic" panose="020B0502020202020204" pitchFamily="34" charset="0"/>
              </a:defRPr>
            </a:lvl1pPr>
          </a:lstStyle>
          <a:p>
            <a:fld id="{89B778BC-5789-4F07-971F-CF3B6BAF9520}" type="datetimeFigureOut">
              <a:rPr lang="en-US" smtClean="0"/>
              <a:pPr/>
              <a:t>1/29/2017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D2631704-7F19-4A50-9080-CE9E4D6823FA}" type="slidenum">
              <a:rPr lang="en-US" smtClean="0"/>
              <a:pPr/>
              <a:t>‹#›</a:t>
            </a:fld>
            <a:endParaRPr lang="en-US" dirty="0"/>
          </a:p>
        </p:txBody>
      </p:sp>
    </p:spTree>
    <p:extLst>
      <p:ext uri="{BB962C8B-B14F-4D97-AF65-F5344CB8AC3E}">
        <p14:creationId xmlns:p14="http://schemas.microsoft.com/office/powerpoint/2010/main" val="93156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 101—Darwinism and Neo-Darwinism</a:t>
            </a:r>
          </a:p>
          <a:p>
            <a:r>
              <a:rPr lang="en-US" dirty="0" smtClean="0"/>
              <a:t>The purpose of this presentation is to describe the claims of Darwinism and how they have</a:t>
            </a:r>
            <a:r>
              <a:rPr lang="en-US" baseline="0" dirty="0" smtClean="0"/>
              <a:t> been modified through the years.  Remember, though, that when we describe the theory, we aren’t presenting its claims as truth.</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a:t>
            </a:fld>
            <a:endParaRPr lang="en-US"/>
          </a:p>
        </p:txBody>
      </p:sp>
    </p:spTree>
    <p:extLst>
      <p:ext uri="{BB962C8B-B14F-4D97-AF65-F5344CB8AC3E}">
        <p14:creationId xmlns:p14="http://schemas.microsoft.com/office/powerpoint/2010/main" val="1747889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 second claim—natural selection—was not accepted for many decades.</a:t>
            </a:r>
          </a:p>
          <a:p>
            <a:endParaRPr lang="en-US" dirty="0"/>
          </a:p>
        </p:txBody>
      </p:sp>
      <p:sp>
        <p:nvSpPr>
          <p:cNvPr id="4" name="Slide Number Placeholder 3"/>
          <p:cNvSpPr>
            <a:spLocks noGrp="1"/>
          </p:cNvSpPr>
          <p:nvPr>
            <p:ph type="sldNum" sz="quarter" idx="10"/>
          </p:nvPr>
        </p:nvSpPr>
        <p:spPr/>
        <p:txBody>
          <a:bodyPr/>
          <a:lstStyle/>
          <a:p>
            <a:fld id="{6A0F68C6-6D22-4729-937D-4CCD4B6429AC}" type="slidenum">
              <a:rPr lang="en-US" smtClean="0"/>
              <a:t>10</a:t>
            </a:fld>
            <a:endParaRPr lang="en-US"/>
          </a:p>
        </p:txBody>
      </p:sp>
    </p:spTree>
    <p:extLst>
      <p:ext uri="{BB962C8B-B14F-4D97-AF65-F5344CB8AC3E}">
        <p14:creationId xmlns:p14="http://schemas.microsoft.com/office/powerpoint/2010/main" val="1180619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Why?  At the time of Darwin, little or nothing was known about the inner workings of the cell.   / Scientists didn’t know about mutations, so they didn’t know how variation was generated.  </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11</a:t>
            </a:fld>
            <a:endParaRPr lang="en-US"/>
          </a:p>
        </p:txBody>
      </p:sp>
    </p:spTree>
    <p:extLst>
      <p:ext uri="{BB962C8B-B14F-4D97-AF65-F5344CB8AC3E}">
        <p14:creationId xmlns:p14="http://schemas.microsoft.com/office/powerpoint/2010/main" val="3624393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They didn’t know about genetics, / so they didn’t understand how traits were passed on to offspring.  </a:t>
            </a:r>
          </a:p>
          <a:p>
            <a:endParaRPr lang="en-US" dirty="0" smtClean="0"/>
          </a:p>
        </p:txBody>
      </p:sp>
      <p:sp>
        <p:nvSpPr>
          <p:cNvPr id="4" name="Slide Number Placeholder 3"/>
          <p:cNvSpPr>
            <a:spLocks noGrp="1"/>
          </p:cNvSpPr>
          <p:nvPr>
            <p:ph type="sldNum" sz="quarter" idx="10"/>
          </p:nvPr>
        </p:nvSpPr>
        <p:spPr/>
        <p:txBody>
          <a:bodyPr/>
          <a:lstStyle/>
          <a:p>
            <a:fld id="{6A0F68C6-6D22-4729-937D-4CCD4B6429AC}" type="slidenum">
              <a:rPr lang="en-US" smtClean="0"/>
              <a:t>12</a:t>
            </a:fld>
            <a:endParaRPr lang="en-US"/>
          </a:p>
        </p:txBody>
      </p:sp>
    </p:spTree>
    <p:extLst>
      <p:ext uri="{BB962C8B-B14F-4D97-AF65-F5344CB8AC3E}">
        <p14:creationId xmlns:p14="http://schemas.microsoft.com/office/powerpoint/2010/main" val="933653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In addition, a scientist named Lord Kelvin had recently estimated that the earth was 15-20 million years old.  Scientists doubted that natural selection could have produced enough change in that amount of time to account for the diversity of life we see today.</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13</a:t>
            </a:fld>
            <a:endParaRPr lang="en-US"/>
          </a:p>
        </p:txBody>
      </p:sp>
    </p:spTree>
    <p:extLst>
      <p:ext uri="{BB962C8B-B14F-4D97-AF65-F5344CB8AC3E}">
        <p14:creationId xmlns:p14="http://schemas.microsoft.com/office/powerpoint/2010/main" val="1872720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During this period of many decades—/ sometimes called the Eclipse of Darwin--scientists suggested other mechanisms to explain evolution.  / It was not until about 1940 /that the majority of biologists accepted the main tenets of Darwinism.  </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14</a:t>
            </a:fld>
            <a:endParaRPr lang="en-US"/>
          </a:p>
        </p:txBody>
      </p:sp>
    </p:spTree>
    <p:extLst>
      <p:ext uri="{BB962C8B-B14F-4D97-AF65-F5344CB8AC3E}">
        <p14:creationId xmlns:p14="http://schemas.microsoft.com/office/powerpoint/2010/main" val="2560171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And this is where Neo-Darwinism comes in.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15</a:t>
            </a:fld>
            <a:endParaRPr lang="en-US"/>
          </a:p>
        </p:txBody>
      </p:sp>
    </p:spTree>
    <p:extLst>
      <p:ext uri="{BB962C8B-B14F-4D97-AF65-F5344CB8AC3E}">
        <p14:creationId xmlns:p14="http://schemas.microsoft.com/office/powerpoint/2010/main" val="3204147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In the 1930s and 40s, more than 70 years after the original publication of Darwin’s book, scientists synthesized the newest information from molecular biology and genetics with Darwin’s theory of evolution by natural selection. Using mutations to explain the source of variation, and using genetics to explain how traits were passed from one generation to the next, / many scientists became convinced of the validity of Darwin’s second main claim.</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16</a:t>
            </a:fld>
            <a:endParaRPr lang="en-US"/>
          </a:p>
        </p:txBody>
      </p:sp>
    </p:spTree>
    <p:extLst>
      <p:ext uri="{BB962C8B-B14F-4D97-AF65-F5344CB8AC3E}">
        <p14:creationId xmlns:p14="http://schemas.microsoft.com/office/powerpoint/2010/main" val="2873404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There are several different names for the modern version of evolutionary theory established by scientists in the 1930s and 40s.  It is sometimes called Neo-Darwinism, the Neo-Darwinian synthesis, or the modern synthesis.  / Although it took over 70 years to be accepted by the scientific community, it has been the reigning scientific paradigm for many decades since that time.</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17</a:t>
            </a:fld>
            <a:endParaRPr lang="en-US"/>
          </a:p>
        </p:txBody>
      </p:sp>
    </p:spTree>
    <p:extLst>
      <p:ext uri="{BB962C8B-B14F-4D97-AF65-F5344CB8AC3E}">
        <p14:creationId xmlns:p14="http://schemas.microsoft.com/office/powerpoint/2010/main" val="3972342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Neo-Darwinism, or the Modern Synthesis, is summarized by these two propositions: / Gradual evolution results from small genetic changes that are acted upon by natural selection.  / The origin of species as well as macroevolution can be explained in terms of natural selection acting on individuals. / In other words, like Darwinism, it says that lots of small changes, accumulated over lots of time, amount to macroevolution.</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18</a:t>
            </a:fld>
            <a:endParaRPr lang="en-US"/>
          </a:p>
        </p:txBody>
      </p:sp>
    </p:spTree>
    <p:extLst>
      <p:ext uri="{BB962C8B-B14F-4D97-AF65-F5344CB8AC3E}">
        <p14:creationId xmlns:p14="http://schemas.microsoft.com/office/powerpoint/2010/main" val="1725601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sz="1200" kern="1200" dirty="0" smtClean="0">
                <a:solidFill>
                  <a:schemeClr val="tx1"/>
                </a:solidFill>
                <a:effectLst/>
                <a:ea typeface="+mn-ea"/>
                <a:cs typeface="+mn-cs"/>
              </a:rPr>
              <a:t>Darwin’s four postulates were restated as follows:</a:t>
            </a:r>
          </a:p>
          <a:p>
            <a:r>
              <a:rPr lang="en-US" sz="1200" kern="1200" dirty="0" smtClean="0">
                <a:solidFill>
                  <a:schemeClr val="tx1"/>
                </a:solidFill>
                <a:effectLst/>
                <a:ea typeface="+mn-ea"/>
                <a:cs typeface="+mn-cs"/>
              </a:rPr>
              <a:t> </a:t>
            </a:r>
          </a:p>
          <a:p>
            <a:pPr lvl="0"/>
            <a:r>
              <a:rPr lang="en-US" sz="1200" kern="1200" dirty="0" smtClean="0">
                <a:solidFill>
                  <a:schemeClr val="tx1"/>
                </a:solidFill>
                <a:effectLst/>
                <a:ea typeface="+mn-ea"/>
                <a:cs typeface="+mn-cs"/>
              </a:rPr>
              <a:t>Because of mutation and the recombination of alleles (genetic material) as reproduction takes place, individuals in a population vary in the traits they possess</a:t>
            </a:r>
          </a:p>
          <a:p>
            <a:r>
              <a:rPr lang="en-US" sz="1200" kern="1200" dirty="0" smtClean="0">
                <a:solidFill>
                  <a:schemeClr val="tx1"/>
                </a:solidFill>
                <a:effectLst/>
                <a:ea typeface="+mn-ea"/>
                <a:cs typeface="+mn-cs"/>
              </a:rPr>
              <a:t> </a:t>
            </a:r>
          </a:p>
          <a:p>
            <a:pPr lvl="0"/>
            <a:r>
              <a:rPr lang="en-US" sz="1200" kern="1200" dirty="0" smtClean="0">
                <a:solidFill>
                  <a:schemeClr val="tx1"/>
                </a:solidFill>
                <a:effectLst/>
                <a:ea typeface="+mn-ea"/>
                <a:cs typeface="+mn-cs"/>
              </a:rPr>
              <a:t>Individuals pass their alleles on to their offspring.</a:t>
            </a:r>
          </a:p>
          <a:p>
            <a:r>
              <a:rPr lang="en-US" sz="1200" kern="1200" dirty="0" smtClean="0">
                <a:solidFill>
                  <a:schemeClr val="tx1"/>
                </a:solidFill>
                <a:effectLst/>
                <a:ea typeface="+mn-ea"/>
                <a:cs typeface="+mn-cs"/>
              </a:rPr>
              <a:t> </a:t>
            </a:r>
          </a:p>
          <a:p>
            <a:pPr lvl="0"/>
            <a:r>
              <a:rPr lang="en-US" sz="1200" kern="1200" dirty="0" smtClean="0">
                <a:solidFill>
                  <a:schemeClr val="tx1"/>
                </a:solidFill>
                <a:effectLst/>
                <a:ea typeface="+mn-ea"/>
                <a:cs typeface="+mn-cs"/>
              </a:rPr>
              <a:t>In every generation, some individuals are more successful at surviving and reproducing than others.</a:t>
            </a:r>
          </a:p>
          <a:p>
            <a:r>
              <a:rPr lang="en-US" sz="1200" kern="1200" dirty="0" smtClean="0">
                <a:solidFill>
                  <a:schemeClr val="tx1"/>
                </a:solidFill>
                <a:effectLst/>
                <a:ea typeface="+mn-ea"/>
                <a:cs typeface="+mn-cs"/>
              </a:rPr>
              <a:t> </a:t>
            </a:r>
          </a:p>
          <a:p>
            <a:pPr lvl="0"/>
            <a:r>
              <a:rPr lang="en-US" sz="1200" kern="1200" dirty="0" smtClean="0">
                <a:solidFill>
                  <a:schemeClr val="tx1"/>
                </a:solidFill>
                <a:effectLst/>
                <a:ea typeface="+mn-ea"/>
                <a:cs typeface="+mn-cs"/>
              </a:rPr>
              <a:t>The individuals that survive and reproduce most have the best adaptations.  This idea has sometimes been called “survival of the fittest.”</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19</a:t>
            </a:fld>
            <a:endParaRPr lang="en-US"/>
          </a:p>
        </p:txBody>
      </p:sp>
    </p:spTree>
    <p:extLst>
      <p:ext uri="{BB962C8B-B14F-4D97-AF65-F5344CB8AC3E}">
        <p14:creationId xmlns:p14="http://schemas.microsoft.com/office/powerpoint/2010/main" val="122905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In 1859 Charles Darwin published his book, On the Origin of Species by Means of Natural Selection.  In time it became one of the most influential books ever written.</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2</a:t>
            </a:fld>
            <a:endParaRPr lang="en-US"/>
          </a:p>
        </p:txBody>
      </p:sp>
    </p:spTree>
    <p:extLst>
      <p:ext uri="{BB962C8B-B14F-4D97-AF65-F5344CB8AC3E}">
        <p14:creationId xmlns:p14="http://schemas.microsoft.com/office/powerpoint/2010/main" val="1683249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If Neo-Darwinism sounds a lot like Darwinism, that’s because it is!  What makes Neo-Darwinism different is that, because of the advances in science since Darwin’s time, Neo-Darwinism is able to offer explanations for </a:t>
            </a:r>
            <a:r>
              <a:rPr lang="en-US" sz="1200" i="1" kern="1200" dirty="0" smtClean="0">
                <a:solidFill>
                  <a:schemeClr val="tx1"/>
                </a:solidFill>
                <a:effectLst/>
                <a:ea typeface="+mn-ea"/>
                <a:cs typeface="+mn-cs"/>
              </a:rPr>
              <a:t>how </a:t>
            </a:r>
            <a:r>
              <a:rPr lang="en-US" sz="1200" kern="1200" dirty="0" smtClean="0">
                <a:solidFill>
                  <a:schemeClr val="tx1"/>
                </a:solidFill>
                <a:effectLst/>
                <a:ea typeface="+mn-ea"/>
                <a:cs typeface="+mn-cs"/>
              </a:rPr>
              <a:t>variation occurs in populations and </a:t>
            </a:r>
            <a:r>
              <a:rPr lang="en-US" sz="1200" i="1" kern="1200" dirty="0" smtClean="0">
                <a:solidFill>
                  <a:schemeClr val="tx1"/>
                </a:solidFill>
                <a:effectLst/>
                <a:ea typeface="+mn-ea"/>
                <a:cs typeface="+mn-cs"/>
              </a:rPr>
              <a:t>how </a:t>
            </a:r>
            <a:r>
              <a:rPr lang="en-US" sz="1200" kern="1200" dirty="0" smtClean="0">
                <a:solidFill>
                  <a:schemeClr val="tx1"/>
                </a:solidFill>
                <a:effectLst/>
                <a:ea typeface="+mn-ea"/>
                <a:cs typeface="+mn-cs"/>
              </a:rPr>
              <a:t>organisms pass on their traits to the next generation. </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20</a:t>
            </a:fld>
            <a:endParaRPr lang="en-US"/>
          </a:p>
        </p:txBody>
      </p:sp>
    </p:spTree>
    <p:extLst>
      <p:ext uri="{BB962C8B-B14F-4D97-AF65-F5344CB8AC3E}">
        <p14:creationId xmlns:p14="http://schemas.microsoft.com/office/powerpoint/2010/main" val="889596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Even though it took many decades for scientists to accept all of Darwin’s theory, it turned out to be a very successful theory.</a:t>
            </a:r>
          </a:p>
          <a:p>
            <a:endParaRPr lang="en-US" dirty="0"/>
          </a:p>
        </p:txBody>
      </p:sp>
      <p:sp>
        <p:nvSpPr>
          <p:cNvPr id="4" name="Slide Number Placeholder 3"/>
          <p:cNvSpPr>
            <a:spLocks noGrp="1"/>
          </p:cNvSpPr>
          <p:nvPr>
            <p:ph type="sldNum" sz="quarter" idx="10"/>
          </p:nvPr>
        </p:nvSpPr>
        <p:spPr/>
        <p:txBody>
          <a:bodyPr/>
          <a:lstStyle/>
          <a:p>
            <a:fld id="{6A0F68C6-6D22-4729-937D-4CCD4B6429AC}" type="slidenum">
              <a:rPr lang="en-US" smtClean="0"/>
              <a:t>21</a:t>
            </a:fld>
            <a:endParaRPr lang="en-US"/>
          </a:p>
        </p:txBody>
      </p:sp>
    </p:spTree>
    <p:extLst>
      <p:ext uri="{BB962C8B-B14F-4D97-AF65-F5344CB8AC3E}">
        <p14:creationId xmlns:p14="http://schemas.microsoft.com/office/powerpoint/2010/main" val="2065626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 theory is considered to be successful / if it organizes and explains groups of data, / if it can suggest research to test those explanations, / and if it can predict the outcome of experiments. Darwin’s theory has been very successful at doing these things.  It has been successful in organizing and explaining a broad range of biological data.  It provides explanations and suggests ways to test them.  In many cases the theory successfully predicts the outcome of experiments.</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22</a:t>
            </a:fld>
            <a:endParaRPr lang="en-US"/>
          </a:p>
        </p:txBody>
      </p:sp>
    </p:spTree>
    <p:extLst>
      <p:ext uri="{BB962C8B-B14F-4D97-AF65-F5344CB8AC3E}">
        <p14:creationId xmlns:p14="http://schemas.microsoft.com/office/powerpoint/2010/main" val="3581636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For these reasons, many scientists have great confidence in the theory.  / It is more widely believed by scientists today, after 150 years of research than it was in Darwin’s lifetime.</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23</a:t>
            </a:fld>
            <a:endParaRPr lang="en-US"/>
          </a:p>
        </p:txBody>
      </p:sp>
    </p:spTree>
    <p:extLst>
      <p:ext uri="{BB962C8B-B14F-4D97-AF65-F5344CB8AC3E}">
        <p14:creationId xmlns:p14="http://schemas.microsoft.com/office/powerpoint/2010/main" val="2625099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However, after being the reigning paradigm for several decades, Neo-Darwinism is again being questioned, even by some evolutionary scientists.  / In his book Darwin’s Doubt, Stephen Meyer states that leading figures in several </a:t>
            </a:r>
            <a:r>
              <a:rPr lang="en-US" sz="1200" kern="1200" dirty="0" err="1" smtClean="0">
                <a:solidFill>
                  <a:schemeClr val="tx1"/>
                </a:solidFill>
                <a:effectLst/>
                <a:ea typeface="+mn-ea"/>
                <a:cs typeface="+mn-cs"/>
              </a:rPr>
              <a:t>subdisciplines</a:t>
            </a:r>
            <a:r>
              <a:rPr lang="en-US" sz="1200" kern="1200" dirty="0" smtClean="0">
                <a:solidFill>
                  <a:schemeClr val="tx1"/>
                </a:solidFill>
                <a:effectLst/>
                <a:ea typeface="+mn-ea"/>
                <a:cs typeface="+mn-cs"/>
              </a:rPr>
              <a:t> of biology…now openly criticize key tenets of the modern version of Darwinian theory in the peer-reviewed technical literature.</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24</a:t>
            </a:fld>
            <a:endParaRPr lang="en-US"/>
          </a:p>
        </p:txBody>
      </p:sp>
    </p:spTree>
    <p:extLst>
      <p:ext uri="{BB962C8B-B14F-4D97-AF65-F5344CB8AC3E}">
        <p14:creationId xmlns:p14="http://schemas.microsoft.com/office/powerpoint/2010/main" val="2537961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Even though they may accept the theory of universal common descent,</a:t>
            </a:r>
            <a:r>
              <a:rPr lang="en-US" sz="1200" kern="1200" baseline="0" dirty="0" smtClean="0">
                <a:solidFill>
                  <a:schemeClr val="tx1"/>
                </a:solidFill>
                <a:effectLst/>
                <a:ea typeface="+mn-ea"/>
                <a:cs typeface="+mn-cs"/>
              </a:rPr>
              <a:t> m</a:t>
            </a:r>
            <a:r>
              <a:rPr lang="en-US" sz="1200" kern="1200" dirty="0" smtClean="0">
                <a:solidFill>
                  <a:schemeClr val="tx1"/>
                </a:solidFill>
                <a:effectLst/>
                <a:ea typeface="+mn-ea"/>
                <a:cs typeface="+mn-cs"/>
              </a:rPr>
              <a:t>any scientists question whether natural selection acting on random mutations can explain the existence</a:t>
            </a:r>
            <a:r>
              <a:rPr lang="en-US" sz="1200" kern="1200" baseline="0" dirty="0" smtClean="0">
                <a:solidFill>
                  <a:schemeClr val="tx1"/>
                </a:solidFill>
                <a:effectLst/>
                <a:ea typeface="+mn-ea"/>
                <a:cs typeface="+mn-cs"/>
              </a:rPr>
              <a:t> of organisms as diverse as a giant Sequoia, / microscopic Paramecium, / humans, / and snails/ /</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25</a:t>
            </a:fld>
            <a:endParaRPr lang="en-US"/>
          </a:p>
        </p:txBody>
      </p:sp>
    </p:spTree>
    <p:extLst>
      <p:ext uri="{BB962C8B-B14F-4D97-AF65-F5344CB8AC3E}">
        <p14:creationId xmlns:p14="http://schemas.microsoft.com/office/powerpoint/2010/main" val="2561580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In 2008 a group of 16 evolutionary scientists met in </a:t>
            </a:r>
            <a:r>
              <a:rPr lang="en-US" sz="1200" kern="1200" dirty="0" err="1" smtClean="0">
                <a:solidFill>
                  <a:schemeClr val="tx1"/>
                </a:solidFill>
                <a:effectLst/>
                <a:ea typeface="+mn-ea"/>
                <a:cs typeface="+mn-cs"/>
              </a:rPr>
              <a:t>Altenberg</a:t>
            </a:r>
            <a:r>
              <a:rPr lang="en-US" sz="1200" kern="1200" dirty="0" smtClean="0">
                <a:solidFill>
                  <a:schemeClr val="tx1"/>
                </a:solidFill>
                <a:effectLst/>
                <a:ea typeface="+mn-ea"/>
                <a:cs typeface="+mn-cs"/>
              </a:rPr>
              <a:t> Austria to discuss modifying or extending the existing Modern Neo-Darwinian Synthesis.  / The </a:t>
            </a:r>
            <a:r>
              <a:rPr lang="en-US" sz="1200" kern="1200" dirty="0" err="1" smtClean="0">
                <a:solidFill>
                  <a:schemeClr val="tx1"/>
                </a:solidFill>
                <a:effectLst/>
                <a:ea typeface="+mn-ea"/>
                <a:cs typeface="+mn-cs"/>
              </a:rPr>
              <a:t>Altenberg</a:t>
            </a:r>
            <a:r>
              <a:rPr lang="en-US" sz="1200" kern="1200" dirty="0" smtClean="0">
                <a:solidFill>
                  <a:schemeClr val="tx1"/>
                </a:solidFill>
                <a:effectLst/>
                <a:ea typeface="+mn-ea"/>
                <a:cs typeface="+mn-cs"/>
              </a:rPr>
              <a:t> 16, as they were called, believed modification was necessary because the recognized that mutation and natural selection are inadequate to explain macroevolution.</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26</a:t>
            </a:fld>
            <a:endParaRPr lang="en-US"/>
          </a:p>
        </p:txBody>
      </p:sp>
    </p:spTree>
    <p:extLst>
      <p:ext uri="{BB962C8B-B14F-4D97-AF65-F5344CB8AC3E}">
        <p14:creationId xmlns:p14="http://schemas.microsoft.com/office/powerpoint/2010/main" val="3949969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According to Stephen Meyer, “a host of distinguished biologists have explained in recent technical papers that small scale, or ‘</a:t>
            </a:r>
            <a:r>
              <a:rPr lang="en-US" sz="1200" kern="1200" dirty="0" err="1" smtClean="0">
                <a:solidFill>
                  <a:schemeClr val="tx1"/>
                </a:solidFill>
                <a:effectLst/>
                <a:ea typeface="+mn-ea"/>
                <a:cs typeface="+mn-cs"/>
              </a:rPr>
              <a:t>microevolutionary</a:t>
            </a:r>
            <a:r>
              <a:rPr lang="en-US" sz="1200" kern="1200" dirty="0" smtClean="0">
                <a:solidFill>
                  <a:schemeClr val="tx1"/>
                </a:solidFill>
                <a:effectLst/>
                <a:ea typeface="+mn-ea"/>
                <a:cs typeface="+mn-cs"/>
              </a:rPr>
              <a:t>’ change cannot be extrapolated to explain </a:t>
            </a:r>
            <a:r>
              <a:rPr lang="en-US" sz="1200" kern="1200" dirty="0" err="1" smtClean="0">
                <a:solidFill>
                  <a:schemeClr val="tx1"/>
                </a:solidFill>
                <a:effectLst/>
                <a:ea typeface="+mn-ea"/>
                <a:cs typeface="+mn-cs"/>
              </a:rPr>
              <a:t>macroevolutionary</a:t>
            </a:r>
            <a:r>
              <a:rPr lang="en-US" sz="1200" kern="1200" dirty="0" smtClean="0">
                <a:solidFill>
                  <a:schemeClr val="tx1"/>
                </a:solidFill>
                <a:effectLst/>
                <a:ea typeface="+mn-ea"/>
                <a:cs typeface="+mn-cs"/>
              </a:rPr>
              <a:t> innovation.”  / In other words, they recognize that lots of </a:t>
            </a:r>
            <a:r>
              <a:rPr lang="en-US" sz="1200" kern="1200" dirty="0" err="1" smtClean="0">
                <a:solidFill>
                  <a:schemeClr val="tx1"/>
                </a:solidFill>
                <a:effectLst/>
                <a:ea typeface="+mn-ea"/>
                <a:cs typeface="+mn-cs"/>
              </a:rPr>
              <a:t>microevolutionary</a:t>
            </a:r>
            <a:r>
              <a:rPr lang="en-US" sz="1200" kern="1200" dirty="0" smtClean="0">
                <a:solidFill>
                  <a:schemeClr val="tx1"/>
                </a:solidFill>
                <a:effectLst/>
                <a:ea typeface="+mn-ea"/>
                <a:cs typeface="+mn-cs"/>
              </a:rPr>
              <a:t> change over lots of time / does not equal macroevolution.</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27</a:t>
            </a:fld>
            <a:endParaRPr lang="en-US"/>
          </a:p>
        </p:txBody>
      </p:sp>
    </p:spTree>
    <p:extLst>
      <p:ext uri="{BB962C8B-B14F-4D97-AF65-F5344CB8AC3E}">
        <p14:creationId xmlns:p14="http://schemas.microsoft.com/office/powerpoint/2010/main" val="476955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To summarize:</a:t>
            </a:r>
          </a:p>
          <a:p>
            <a:r>
              <a:rPr lang="en-US" sz="1200" kern="1200" dirty="0" smtClean="0">
                <a:solidFill>
                  <a:schemeClr val="tx1"/>
                </a:solidFill>
                <a:effectLst/>
                <a:ea typeface="+mn-ea"/>
                <a:cs typeface="+mn-cs"/>
              </a:rPr>
              <a:t>Both Darwinism and Neo-Darwinism include the idea of universal descent from a common ancestor.</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Both also include the idea that the mechanism for evolution is natural selection.</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Neo-Darwinism uses the advances in science since Darwin’s time, to explain variation and how individuals pass on their genes to their offspring.</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In spite of doubts in the scientific community about natural selection as the mechanism for evolution, Neo-Darwinism remains the dominant explanation for the diversity of life we see around us.  It is published without qualification in textbooks and is affirmed and disseminated freely by the media.</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28</a:t>
            </a:fld>
            <a:endParaRPr lang="en-US"/>
          </a:p>
        </p:txBody>
      </p:sp>
    </p:spTree>
    <p:extLst>
      <p:ext uri="{BB962C8B-B14F-4D97-AF65-F5344CB8AC3E}">
        <p14:creationId xmlns:p14="http://schemas.microsoft.com/office/powerpoint/2010/main" val="1730125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described the claims of Darwinism in this presentation, but we do</a:t>
            </a:r>
            <a:r>
              <a:rPr lang="en-US" baseline="0" dirty="0" smtClean="0"/>
              <a:t> not accept either the theory of universal common descent or the idea that lots of microevolution adds up to macroevolution.  In later Origins 101 presentations, we will explore the evidence…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29</a:t>
            </a:fld>
            <a:endParaRPr lang="en-US"/>
          </a:p>
        </p:txBody>
      </p:sp>
    </p:spTree>
    <p:extLst>
      <p:ext uri="{BB962C8B-B14F-4D97-AF65-F5344CB8AC3E}">
        <p14:creationId xmlns:p14="http://schemas.microsoft.com/office/powerpoint/2010/main" val="2439900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Many of the ideas in the book were not new.  / Influenced by many other scientists, including his grandfather, Erasmus Darwin, Charles organized ideas already present in the scientific community into a coherent theory.</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a:t>
            </a:fld>
            <a:endParaRPr lang="en-US"/>
          </a:p>
        </p:txBody>
      </p:sp>
    </p:spTree>
    <p:extLst>
      <p:ext uri="{BB962C8B-B14F-4D97-AF65-F5344CB8AC3E}">
        <p14:creationId xmlns:p14="http://schemas.microsoft.com/office/powerpoint/2010/main" val="3080346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first</a:t>
            </a:r>
            <a:r>
              <a:rPr lang="en-US" baseline="0" dirty="0" smtClean="0"/>
              <a:t> we will look at some common misconceptions that people have about the claims of evolution.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244576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34597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879916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902783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1131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15139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Darwin’s theory had two main claims:  The Theory of Universal Common Descent and Natural Selection.  </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631704-7F19-4A50-9080-CE9E4D6823FA}" type="slidenum">
              <a:rPr lang="en-US" smtClean="0"/>
              <a:t>4</a:t>
            </a:fld>
            <a:endParaRPr lang="en-US"/>
          </a:p>
        </p:txBody>
      </p:sp>
    </p:spTree>
    <p:extLst>
      <p:ext uri="{BB962C8B-B14F-4D97-AF65-F5344CB8AC3E}">
        <p14:creationId xmlns:p14="http://schemas.microsoft.com/office/powerpoint/2010/main" val="174285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entury Gothic" panose="020B0502020202020204" pitchFamily="34" charset="0"/>
                <a:ea typeface="+mn-ea"/>
                <a:cs typeface="+mn-cs"/>
              </a:rPr>
              <a:t>The theory of universal common descent</a:t>
            </a:r>
            <a:r>
              <a:rPr lang="en-US" sz="1200" kern="1200" baseline="0" dirty="0" smtClean="0">
                <a:solidFill>
                  <a:schemeClr val="tx1"/>
                </a:solidFill>
                <a:effectLst/>
                <a:latin typeface="Century Gothic" panose="020B0502020202020204" pitchFamily="34" charset="0"/>
                <a:ea typeface="+mn-ea"/>
                <a:cs typeface="+mn-cs"/>
              </a:rPr>
              <a:t> </a:t>
            </a:r>
            <a:r>
              <a:rPr lang="en-US" sz="1200" kern="1200" dirty="0" smtClean="0">
                <a:solidFill>
                  <a:schemeClr val="tx1"/>
                </a:solidFill>
                <a:effectLst/>
                <a:latin typeface="Century Gothic" panose="020B0502020202020204" pitchFamily="34" charset="0"/>
                <a:ea typeface="+mn-ea"/>
                <a:cs typeface="+mn-cs"/>
              </a:rPr>
              <a:t>states</a:t>
            </a:r>
            <a:r>
              <a:rPr lang="en-US" sz="1200" kern="1200" baseline="0" dirty="0" smtClean="0">
                <a:solidFill>
                  <a:schemeClr val="tx1"/>
                </a:solidFill>
                <a:effectLst/>
                <a:latin typeface="Century Gothic" panose="020B0502020202020204" pitchFamily="34" charset="0"/>
                <a:ea typeface="+mn-ea"/>
                <a:cs typeface="+mn-cs"/>
              </a:rPr>
              <a:t> </a:t>
            </a:r>
            <a:r>
              <a:rPr lang="en-US" sz="1200" kern="1200" dirty="0" smtClean="0">
                <a:solidFill>
                  <a:schemeClr val="tx1"/>
                </a:solidFill>
                <a:effectLst/>
                <a:latin typeface="Century Gothic" panose="020B0502020202020204" pitchFamily="34" charset="0"/>
                <a:ea typeface="+mn-ea"/>
                <a:cs typeface="+mn-cs"/>
              </a:rPr>
              <a:t>that every creature descended from a single-celled common ancestor somewhere in the distant past. </a:t>
            </a:r>
            <a:r>
              <a:rPr lang="en-US" sz="1200" kern="1200" baseline="0" dirty="0" smtClean="0">
                <a:solidFill>
                  <a:schemeClr val="tx1"/>
                </a:solidFill>
                <a:effectLst/>
                <a:latin typeface="Century Gothic" panose="020B0502020202020204" pitchFamily="34" charset="0"/>
                <a:ea typeface="+mn-ea"/>
                <a:cs typeface="+mn-cs"/>
              </a:rPr>
              <a:t> Although the idea of common ancestry had been discussed by others before…</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5</a:t>
            </a:fld>
            <a:endParaRPr lang="en-US"/>
          </a:p>
        </p:txBody>
      </p:sp>
    </p:spTree>
    <p:extLst>
      <p:ext uri="{BB962C8B-B14F-4D97-AF65-F5344CB8AC3E}">
        <p14:creationId xmlns:p14="http://schemas.microsoft.com/office/powerpoint/2010/main" val="3157174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…Darwin was the first to put it together with a mechanism to explain the evolutionary process.</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The mechanism he suggested was natural selection, which included four parts:</a:t>
            </a:r>
          </a:p>
          <a:p>
            <a:r>
              <a:rPr lang="en-US" sz="1200" kern="1200" dirty="0" smtClean="0">
                <a:solidFill>
                  <a:schemeClr val="tx1"/>
                </a:solidFill>
                <a:effectLst/>
                <a:ea typeface="+mn-ea"/>
                <a:cs typeface="+mn-cs"/>
              </a:rPr>
              <a:t> </a:t>
            </a:r>
          </a:p>
          <a:p>
            <a:pPr lvl="0"/>
            <a:r>
              <a:rPr lang="en-US" sz="1200" kern="1200" dirty="0" smtClean="0">
                <a:solidFill>
                  <a:schemeClr val="tx1"/>
                </a:solidFill>
                <a:effectLst/>
                <a:ea typeface="+mn-ea"/>
                <a:cs typeface="+mn-cs"/>
              </a:rPr>
              <a:t>Overproduction refers to the idea that more creatures are born than can survive on the available resources.</a:t>
            </a:r>
          </a:p>
          <a:p>
            <a:r>
              <a:rPr lang="en-US" sz="1200" kern="1200" dirty="0" smtClean="0">
                <a:solidFill>
                  <a:schemeClr val="tx1"/>
                </a:solidFill>
                <a:effectLst/>
                <a:ea typeface="+mn-ea"/>
                <a:cs typeface="+mn-cs"/>
              </a:rPr>
              <a:t>There is variation in any population of living creatures.</a:t>
            </a:r>
          </a:p>
          <a:p>
            <a:r>
              <a:rPr lang="en-US" sz="1200" kern="1200" dirty="0" smtClean="0">
                <a:solidFill>
                  <a:schemeClr val="tx1"/>
                </a:solidFill>
                <a:effectLst/>
                <a:ea typeface="+mn-ea"/>
                <a:cs typeface="+mn-cs"/>
              </a:rPr>
              <a:t> Some traits, or adaptations, increase an organism’s fitness (This means the traits enable an organism to survive and reproduce better than others.)</a:t>
            </a:r>
          </a:p>
          <a:p>
            <a:r>
              <a:rPr lang="en-US" sz="1200" kern="1200" dirty="0" smtClean="0">
                <a:solidFill>
                  <a:schemeClr val="tx1"/>
                </a:solidFill>
                <a:effectLst/>
                <a:ea typeface="+mn-ea"/>
                <a:cs typeface="+mn-cs"/>
              </a:rPr>
              <a:t> Traits that increase an organism’s fitness are passed on to their offspring,</a:t>
            </a:r>
            <a:r>
              <a:rPr lang="en-US" sz="1200" kern="1200" baseline="0" dirty="0" smtClean="0">
                <a:solidFill>
                  <a:schemeClr val="tx1"/>
                </a:solidFill>
                <a:effectLst/>
                <a:ea typeface="+mn-ea"/>
                <a:cs typeface="+mn-cs"/>
              </a:rPr>
              <a:t> replacing traits that do not and </a:t>
            </a:r>
            <a:r>
              <a:rPr lang="en-US" sz="1200" kern="1200" dirty="0" smtClean="0">
                <a:solidFill>
                  <a:schemeClr val="tx1"/>
                </a:solidFill>
                <a:effectLst/>
                <a:ea typeface="+mn-ea"/>
                <a:cs typeface="+mn-cs"/>
              </a:rPr>
              <a:t>changing populations over time.</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6</a:t>
            </a:fld>
            <a:endParaRPr lang="en-US"/>
          </a:p>
        </p:txBody>
      </p:sp>
    </p:spTree>
    <p:extLst>
      <p:ext uri="{BB962C8B-B14F-4D97-AF65-F5344CB8AC3E}">
        <p14:creationId xmlns:p14="http://schemas.microsoft.com/office/powerpoint/2010/main" val="15437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Essentially Darwin believed that evolution is gradual.  Small changes, acted on by natural selection, accumulate over long periods of time.</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It is important to realize that natural selection happens to individual creatures, / but evolution happens gradually to populations over time.</a:t>
            </a:r>
          </a:p>
          <a:p>
            <a:endParaRPr lang="en-US" dirty="0"/>
          </a:p>
        </p:txBody>
      </p:sp>
      <p:sp>
        <p:nvSpPr>
          <p:cNvPr id="4" name="Slide Number Placeholder 3"/>
          <p:cNvSpPr>
            <a:spLocks noGrp="1"/>
          </p:cNvSpPr>
          <p:nvPr>
            <p:ph type="sldNum" sz="quarter" idx="10"/>
          </p:nvPr>
        </p:nvSpPr>
        <p:spPr/>
        <p:txBody>
          <a:bodyPr/>
          <a:lstStyle/>
          <a:p>
            <a:fld id="{6A0F68C6-6D22-4729-937D-4CCD4B6429AC}" type="slidenum">
              <a:rPr lang="en-US" smtClean="0"/>
              <a:t>7</a:t>
            </a:fld>
            <a:endParaRPr lang="en-US"/>
          </a:p>
        </p:txBody>
      </p:sp>
    </p:spTree>
    <p:extLst>
      <p:ext uri="{BB962C8B-B14F-4D97-AF65-F5344CB8AC3E}">
        <p14:creationId xmlns:p14="http://schemas.microsoft.com/office/powerpoint/2010/main" val="354604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According to Darwinism, small evolutionary changes within populations over millions of years add up to major change. /  In other words, the theory claims that lots of microevolution over lots of time equals macroevolution.  </a:t>
            </a:r>
            <a:r>
              <a:rPr lang="en-US" sz="1200" kern="1200" baseline="0" dirty="0" smtClean="0">
                <a:solidFill>
                  <a:schemeClr val="tx1"/>
                </a:solidFill>
                <a:effectLst/>
                <a:ea typeface="+mn-ea"/>
                <a:cs typeface="+mn-cs"/>
              </a:rPr>
              <a:t> / Throughout Origins 101, we will explore why we disagree with this claim.</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0F68C6-6D22-4729-937D-4CCD4B6429AC}" type="slidenum">
              <a:rPr lang="en-US" smtClean="0"/>
              <a:t>8</a:t>
            </a:fld>
            <a:endParaRPr lang="en-US"/>
          </a:p>
        </p:txBody>
      </p:sp>
    </p:spTree>
    <p:extLst>
      <p:ext uri="{BB962C8B-B14F-4D97-AF65-F5344CB8AC3E}">
        <p14:creationId xmlns:p14="http://schemas.microsoft.com/office/powerpoint/2010/main" val="93008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Within a couple decades after Darwin’s book was published, / most scientists had accepted the first of Darwin’s two claims--the idea of universal common descent.</a:t>
            </a:r>
          </a:p>
          <a:p>
            <a:endParaRPr lang="en-US" dirty="0"/>
          </a:p>
        </p:txBody>
      </p:sp>
      <p:sp>
        <p:nvSpPr>
          <p:cNvPr id="4" name="Slide Number Placeholder 3"/>
          <p:cNvSpPr>
            <a:spLocks noGrp="1"/>
          </p:cNvSpPr>
          <p:nvPr>
            <p:ph type="sldNum" sz="quarter" idx="10"/>
          </p:nvPr>
        </p:nvSpPr>
        <p:spPr/>
        <p:txBody>
          <a:bodyPr/>
          <a:lstStyle/>
          <a:p>
            <a:fld id="{6A0F68C6-6D22-4729-937D-4CCD4B6429AC}" type="slidenum">
              <a:rPr lang="en-US" smtClean="0"/>
              <a:t>9</a:t>
            </a:fld>
            <a:endParaRPr lang="en-US"/>
          </a:p>
        </p:txBody>
      </p:sp>
    </p:spTree>
    <p:extLst>
      <p:ext uri="{BB962C8B-B14F-4D97-AF65-F5344CB8AC3E}">
        <p14:creationId xmlns:p14="http://schemas.microsoft.com/office/powerpoint/2010/main" val="1166886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154937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3600679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12672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1988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48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546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28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76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058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13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88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92811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032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19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77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90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514675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730590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71444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6800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93496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431106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401287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253808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47002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3845239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57669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644238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378574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t>1/29/2017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363757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t>1/29/2017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1821895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t>1/29/2017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4286554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945465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3224580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pPr/>
              <a:t>1/29/2017</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pPr/>
              <a:t>‹#›</a:t>
            </a:fld>
            <a:endParaRPr lang="en-US" dirty="0"/>
          </a:p>
        </p:txBody>
      </p:sp>
    </p:spTree>
    <p:extLst>
      <p:ext uri="{BB962C8B-B14F-4D97-AF65-F5344CB8AC3E}">
        <p14:creationId xmlns:p14="http://schemas.microsoft.com/office/powerpoint/2010/main" val="2086301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1222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803567793"/>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16.xml"/><Relationship Id="rId7" Type="http://schemas.openxmlformats.org/officeDocument/2006/relationships/oleObject" Target="../embeddings/oleObject3.bin"/><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2.bin"/><Relationship Id="rId10" Type="http://schemas.openxmlformats.org/officeDocument/2006/relationships/image" Target="../media/image9.emf"/><Relationship Id="rId4" Type="http://schemas.openxmlformats.org/officeDocument/2006/relationships/notesSlide" Target="../notesSlides/notesSlide11.xml"/><Relationship Id="rId9"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1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5.xml"/><Relationship Id="rId7" Type="http://schemas.openxmlformats.org/officeDocument/2006/relationships/image" Target="../media/image15.png"/><Relationship Id="rId2" Type="http://schemas.openxmlformats.org/officeDocument/2006/relationships/slideLayout" Target="../slideLayouts/slideLayout16.xml"/><Relationship Id="rId1" Type="http://schemas.openxmlformats.org/officeDocument/2006/relationships/tags" Target="../tags/tag18.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4" cstate="print">
            <a:extLst>
              <a:ext uri="{28A0092B-C50C-407E-A947-70E740481C1C}">
                <a14:useLocalDpi xmlns:a14="http://schemas.microsoft.com/office/drawing/2010/main" val="0"/>
              </a:ext>
            </a:extLst>
          </a:blip>
          <a:srcRect t="22" b="22"/>
          <a:stretch>
            <a:fillRect/>
          </a:stretch>
        </p:blipFill>
        <p:spPr/>
      </p:pic>
      <p:sp>
        <p:nvSpPr>
          <p:cNvPr id="3" name="TextBox 2"/>
          <p:cNvSpPr txBox="1"/>
          <p:nvPr/>
        </p:nvSpPr>
        <p:spPr>
          <a:xfrm>
            <a:off x="4953000" y="5943600"/>
            <a:ext cx="640080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Darwinism and Neo-Darwinism</a:t>
            </a:r>
            <a:endParaRPr lang="en-US" sz="32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588015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idx="1"/>
          </p:nvPr>
        </p:nvSpPr>
        <p:spPr>
          <a:xfrm>
            <a:off x="609600" y="1295399"/>
            <a:ext cx="10972800" cy="3276601"/>
          </a:xfrm>
        </p:spPr>
        <p:txBody>
          <a:bodyPr>
            <a:normAutofit fontScale="92500" lnSpcReduction="10000"/>
          </a:bodyPr>
          <a:lstStyle/>
          <a:p>
            <a:r>
              <a:rPr lang="en-US" sz="3500" dirty="0">
                <a:solidFill>
                  <a:schemeClr val="bg1"/>
                </a:solidFill>
              </a:rPr>
              <a:t>Darwin’s </a:t>
            </a:r>
            <a:r>
              <a:rPr lang="en-US" sz="3500" dirty="0" smtClean="0">
                <a:solidFill>
                  <a:schemeClr val="bg1"/>
                </a:solidFill>
              </a:rPr>
              <a:t>two </a:t>
            </a:r>
            <a:r>
              <a:rPr lang="en-US" sz="3500" dirty="0">
                <a:solidFill>
                  <a:schemeClr val="bg1"/>
                </a:solidFill>
              </a:rPr>
              <a:t>main claims</a:t>
            </a:r>
            <a:r>
              <a:rPr lang="en-US" sz="3500" dirty="0" smtClean="0">
                <a:solidFill>
                  <a:schemeClr val="bg1"/>
                </a:solidFill>
              </a:rPr>
              <a:t>:</a:t>
            </a:r>
          </a:p>
          <a:p>
            <a:pPr marL="457200" lvl="1" indent="0">
              <a:buNone/>
            </a:pPr>
            <a:r>
              <a:rPr lang="en-US" sz="3500" dirty="0" smtClean="0">
                <a:solidFill>
                  <a:schemeClr val="bg1"/>
                </a:solidFill>
              </a:rPr>
              <a:t>1. 	Theory </a:t>
            </a:r>
            <a:r>
              <a:rPr lang="en-US" sz="3500" dirty="0">
                <a:solidFill>
                  <a:schemeClr val="bg1"/>
                </a:solidFill>
              </a:rPr>
              <a:t>of Universal Common </a:t>
            </a:r>
            <a:r>
              <a:rPr lang="en-US" sz="3500" dirty="0" smtClean="0">
                <a:solidFill>
                  <a:schemeClr val="bg1"/>
                </a:solidFill>
              </a:rPr>
              <a:t>Descent</a:t>
            </a:r>
          </a:p>
          <a:p>
            <a:pPr marL="457200" lvl="1" indent="0">
              <a:buNone/>
            </a:pPr>
            <a:r>
              <a:rPr lang="en-US" sz="3500" dirty="0"/>
              <a:t>	</a:t>
            </a:r>
            <a:r>
              <a:rPr lang="en-US" sz="3000" dirty="0" smtClean="0">
                <a:solidFill>
                  <a:srgbClr val="FFFF00"/>
                </a:solidFill>
              </a:rPr>
              <a:t>Within a couple decades, accepted by many scientists</a:t>
            </a:r>
          </a:p>
          <a:p>
            <a:pPr marL="971550" lvl="1" indent="-514350">
              <a:buAutoNum type="arabicPeriod"/>
            </a:pPr>
            <a:endParaRPr lang="en-US" sz="3000" dirty="0"/>
          </a:p>
          <a:p>
            <a:pPr marL="457200" lvl="1" indent="0">
              <a:buNone/>
            </a:pPr>
            <a:r>
              <a:rPr lang="en-US" sz="3500" dirty="0" smtClean="0">
                <a:solidFill>
                  <a:schemeClr val="bg1"/>
                </a:solidFill>
              </a:rPr>
              <a:t>2. 	Natural </a:t>
            </a:r>
            <a:r>
              <a:rPr lang="en-US" sz="3500" dirty="0">
                <a:solidFill>
                  <a:schemeClr val="bg1"/>
                </a:solidFill>
              </a:rPr>
              <a:t>Selection</a:t>
            </a:r>
            <a:endParaRPr lang="en-US" sz="3500" dirty="0"/>
          </a:p>
          <a:p>
            <a:pPr marL="457200" lvl="1" indent="0">
              <a:buNone/>
            </a:pPr>
            <a:r>
              <a:rPr lang="en-US" sz="3500" dirty="0" smtClean="0"/>
              <a:t>	</a:t>
            </a:r>
            <a:r>
              <a:rPr lang="en-US" sz="3200" dirty="0" smtClean="0">
                <a:solidFill>
                  <a:srgbClr val="FFFF00"/>
                </a:solidFill>
              </a:rPr>
              <a:t>Not accepted for many decades</a:t>
            </a:r>
            <a:endParaRPr lang="en-US" sz="3200" dirty="0">
              <a:solidFill>
                <a:srgbClr val="FFFF00"/>
              </a:solidFill>
            </a:endParaRPr>
          </a:p>
          <a:p>
            <a:pPr lvl="1"/>
            <a:endParaRPr lang="en-US" dirty="0"/>
          </a:p>
        </p:txBody>
      </p:sp>
      <p:graphicFrame>
        <p:nvGraphicFramePr>
          <p:cNvPr id="4" name="Content Placeholder 3"/>
          <p:cNvGraphicFramePr>
            <a:graphicFrameLocks/>
          </p:cNvGraphicFramePr>
          <p:nvPr>
            <p:extLst/>
          </p:nvPr>
        </p:nvGraphicFramePr>
        <p:xfrm>
          <a:off x="406400" y="4648200"/>
          <a:ext cx="10972800" cy="2026920"/>
        </p:xfrm>
        <a:graphic>
          <a:graphicData uri="http://schemas.openxmlformats.org/drawingml/2006/table">
            <a:tbl>
              <a:tblPr firstRow="1" bandRow="1">
                <a:tableStyleId>{69C7853C-536D-4A76-A0AE-DD22124D55A5}</a:tableStyleId>
              </a:tblPr>
              <a:tblGrid>
                <a:gridCol w="1219200"/>
                <a:gridCol w="1219200"/>
                <a:gridCol w="1219200"/>
                <a:gridCol w="1219200"/>
                <a:gridCol w="1219200"/>
                <a:gridCol w="1219200"/>
                <a:gridCol w="1219200"/>
                <a:gridCol w="1219200"/>
                <a:gridCol w="1219200"/>
              </a:tblGrid>
              <a:tr h="370840">
                <a:tc>
                  <a:txBody>
                    <a:bodyPr/>
                    <a:lstStyle/>
                    <a:p>
                      <a:pPr algn="ctr"/>
                      <a:r>
                        <a:rPr lang="en-US" dirty="0" smtClean="0">
                          <a:latin typeface="Century Gothic" panose="020B0502020202020204" pitchFamily="34" charset="0"/>
                        </a:rPr>
                        <a:t>1860s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1870s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1880s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1890s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1900s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1910s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1920s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1930s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1940s</a:t>
                      </a:r>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401320">
                <a:tc gridSpan="2">
                  <a:txBody>
                    <a:bodyPr/>
                    <a:lstStyle/>
                    <a:p>
                      <a:pPr algn="ctr"/>
                      <a:r>
                        <a:rPr lang="en-US" dirty="0" smtClean="0">
                          <a:latin typeface="Century Gothic" panose="020B0502020202020204" pitchFamily="34" charset="0"/>
                        </a:rPr>
                        <a:t>Acceptance</a:t>
                      </a:r>
                    </a:p>
                    <a:p>
                      <a:pPr algn="ctr"/>
                      <a:r>
                        <a:rPr lang="en-US" dirty="0" smtClean="0">
                          <a:latin typeface="Century Gothic" panose="020B0502020202020204" pitchFamily="34" charset="0"/>
                        </a:rPr>
                        <a:t>of</a:t>
                      </a:r>
                      <a:r>
                        <a:rPr lang="en-US" baseline="0" dirty="0" smtClean="0">
                          <a:latin typeface="Century Gothic" panose="020B0502020202020204" pitchFamily="34" charset="0"/>
                        </a:rPr>
                        <a:t> common descent</a:t>
                      </a:r>
                      <a:endParaRPr lang="en-US" dirty="0">
                        <a:solidFill>
                          <a:schemeClr val="tx1"/>
                        </a:solidFill>
                        <a:latin typeface="Century Gothic" panose="020B0502020202020204" pitchFamily="34" charset="0"/>
                      </a:endParaRPr>
                    </a:p>
                  </a:txBody>
                  <a:tcPr marL="121920" marR="121920"/>
                </a:tc>
                <a:tc hMerge="1">
                  <a:txBody>
                    <a:bodyPr/>
                    <a:lstStyle/>
                    <a:p>
                      <a:endParaRPr lang="en-US" dirty="0">
                        <a:solidFill>
                          <a:schemeClr val="accent1">
                            <a:lumMod val="50000"/>
                          </a:schemeClr>
                        </a:solidFill>
                      </a:endParaRPr>
                    </a:p>
                  </a:txBody>
                  <a:tcPr>
                    <a:solidFill>
                      <a:schemeClr val="accent1">
                        <a:lumMod val="60000"/>
                        <a:lumOff val="40000"/>
                      </a:schemeClr>
                    </a:solidFill>
                  </a:tcPr>
                </a:tc>
                <a:tc gridSpan="6">
                  <a:txBody>
                    <a:bodyPr/>
                    <a:lstStyle/>
                    <a:p>
                      <a:pPr algn="ctr"/>
                      <a:r>
                        <a:rPr lang="en-US" dirty="0" smtClean="0">
                          <a:latin typeface="Century Gothic" panose="020B0502020202020204" pitchFamily="34" charset="0"/>
                        </a:rPr>
                        <a:t>Non-acceptance</a:t>
                      </a:r>
                      <a:r>
                        <a:rPr lang="en-US" baseline="0" dirty="0" smtClean="0">
                          <a:latin typeface="Century Gothic" panose="020B0502020202020204" pitchFamily="34" charset="0"/>
                        </a:rPr>
                        <a:t> of natural selection</a:t>
                      </a:r>
                    </a:p>
                    <a:p>
                      <a:pPr algn="ctr"/>
                      <a:r>
                        <a:rPr lang="en-US" baseline="0" dirty="0" smtClean="0">
                          <a:latin typeface="Century Gothic" panose="020B0502020202020204" pitchFamily="34" charset="0"/>
                        </a:rPr>
                        <a:t>as the mechanism for evolution</a:t>
                      </a:r>
                      <a:endParaRPr lang="en-US" dirty="0">
                        <a:latin typeface="Century Gothic" panose="020B0502020202020204" pitchFamily="34" charset="0"/>
                      </a:endParaRPr>
                    </a:p>
                  </a:txBody>
                  <a:tcPr marL="121920" marR="12192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bl>
          </a:graphicData>
        </a:graphic>
      </p:graphicFrame>
      <p:sp>
        <p:nvSpPr>
          <p:cNvPr id="5" name="Right Arrow 4"/>
          <p:cNvSpPr/>
          <p:nvPr/>
        </p:nvSpPr>
        <p:spPr>
          <a:xfrm rot="16200000">
            <a:off x="2819400" y="6400800"/>
            <a:ext cx="1371600" cy="762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203888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par>
                          <p:cTn id="8" fill="hold">
                            <p:stCondLst>
                              <p:cond delay="500"/>
                            </p:stCondLst>
                            <p:childTnLst>
                              <p:par>
                                <p:cTn id="9" presetID="63" presetClass="path" presetSubtype="0" accel="50000" decel="50000" fill="hold" grpId="0" nodeType="afterEffect">
                                  <p:stCondLst>
                                    <p:cond delay="0"/>
                                  </p:stCondLst>
                                  <p:childTnLst>
                                    <p:animMotion origin="layout" path="M 5.55112E-17 8.8514E-7 L 0.54375 0.01109 " pathEditMode="relative" rAng="0" ptsTypes="AA">
                                      <p:cBhvr>
                                        <p:cTn id="10" dur="2000" fill="hold"/>
                                        <p:tgtEl>
                                          <p:spTgt spid="5"/>
                                        </p:tgtEl>
                                        <p:attrNameLst>
                                          <p:attrName>ppt_x</p:attrName>
                                          <p:attrName>ppt_y</p:attrName>
                                        </p:attrNameLst>
                                      </p:cBhvr>
                                      <p:rCtr x="27187" y="5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a:solidFill>
                  <a:schemeClr val="bg1"/>
                </a:solidFill>
              </a:rPr>
              <a:t>At the time of </a:t>
            </a:r>
            <a:r>
              <a:rPr lang="en-US" dirty="0" smtClean="0">
                <a:solidFill>
                  <a:schemeClr val="bg1"/>
                </a:solidFill>
              </a:rPr>
              <a:t>Darwin, </a:t>
            </a:r>
            <a:r>
              <a:rPr lang="en-US" dirty="0">
                <a:solidFill>
                  <a:schemeClr val="bg1"/>
                </a:solidFill>
              </a:rPr>
              <a:t>little or nothing was known about </a:t>
            </a:r>
            <a:r>
              <a:rPr lang="en-US" dirty="0" smtClean="0">
                <a:solidFill>
                  <a:schemeClr val="bg1"/>
                </a:solidFill>
              </a:rPr>
              <a:t>the inner workings of the cell</a:t>
            </a:r>
          </a:p>
          <a:p>
            <a:endParaRPr lang="en-US" dirty="0" smtClean="0">
              <a:solidFill>
                <a:schemeClr val="bg1"/>
              </a:solidFill>
            </a:endParaRPr>
          </a:p>
          <a:p>
            <a:pPr lvl="1"/>
            <a:r>
              <a:rPr lang="en-US" dirty="0" smtClean="0">
                <a:solidFill>
                  <a:schemeClr val="bg1"/>
                </a:solidFill>
              </a:rPr>
              <a:t>Didn’t know about mutations so didn’t know how variation was generated</a:t>
            </a:r>
          </a:p>
          <a:p>
            <a:pPr lvl="1"/>
            <a:endParaRPr lang="en-US" dirty="0" smtClean="0">
              <a:solidFill>
                <a:schemeClr val="bg1"/>
              </a:solidFill>
            </a:endParaRPr>
          </a:p>
          <a:p>
            <a:endParaRPr lang="en-US" dirty="0" smtClean="0"/>
          </a:p>
          <a:p>
            <a:endParaRPr lang="en-US" dirty="0"/>
          </a:p>
        </p:txBody>
      </p:sp>
      <p:sp>
        <p:nvSpPr>
          <p:cNvPr id="4" name="Content Placeholder 3"/>
          <p:cNvSpPr>
            <a:spLocks noGrp="1"/>
          </p:cNvSpPr>
          <p:nvPr>
            <p:ph sz="half" idx="2"/>
          </p:nvPr>
        </p:nvSpPr>
        <p:spPr/>
        <p:txBody>
          <a:bodyPr>
            <a:normAutofit/>
          </a:bodyPr>
          <a:lstStyle/>
          <a:p>
            <a:endParaRPr lang="en-US" dirty="0"/>
          </a:p>
        </p:txBody>
      </p:sp>
      <p:graphicFrame>
        <p:nvGraphicFramePr>
          <p:cNvPr id="5" name="Object 4"/>
          <p:cNvGraphicFramePr>
            <a:graphicFrameLocks noChangeAspect="1"/>
          </p:cNvGraphicFramePr>
          <p:nvPr>
            <p:extLst/>
          </p:nvPr>
        </p:nvGraphicFramePr>
        <p:xfrm>
          <a:off x="8763000" y="533400"/>
          <a:ext cx="3029436" cy="3184602"/>
        </p:xfrm>
        <a:graphic>
          <a:graphicData uri="http://schemas.openxmlformats.org/presentationml/2006/ole">
            <mc:AlternateContent xmlns:mc="http://schemas.openxmlformats.org/markup-compatibility/2006">
              <mc:Choice xmlns:v="urn:schemas-microsoft-com:vml" Requires="v">
                <p:oleObj spid="_x0000_s1140" name="Acrobat Document" r:id="rId5" imgW="3905235" imgH="4105150" progId="AcroExch.Document.7">
                  <p:embed/>
                </p:oleObj>
              </mc:Choice>
              <mc:Fallback>
                <p:oleObj name="Acrobat Document" r:id="rId5" imgW="3905235" imgH="4105150" progId="AcroExch.Document.7">
                  <p:embed/>
                  <p:pic>
                    <p:nvPicPr>
                      <p:cNvPr id="0" name=""/>
                      <p:cNvPicPr/>
                      <p:nvPr/>
                    </p:nvPicPr>
                    <p:blipFill>
                      <a:blip r:embed="rId6"/>
                      <a:stretch>
                        <a:fillRect/>
                      </a:stretch>
                    </p:blipFill>
                    <p:spPr>
                      <a:xfrm>
                        <a:off x="8763000" y="533400"/>
                        <a:ext cx="3029436" cy="3184602"/>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8733755" y="3962400"/>
          <a:ext cx="3001045" cy="2405063"/>
        </p:xfrm>
        <a:graphic>
          <a:graphicData uri="http://schemas.openxmlformats.org/presentationml/2006/ole">
            <mc:AlternateContent xmlns:mc="http://schemas.openxmlformats.org/markup-compatibility/2006">
              <mc:Choice xmlns:v="urn:schemas-microsoft-com:vml" Requires="v">
                <p:oleObj spid="_x0000_s1141" name="Acrobat Document" r:id="rId7" imgW="6762559" imgH="5419456" progId="AcroExch.Document.7">
                  <p:embed/>
                </p:oleObj>
              </mc:Choice>
              <mc:Fallback>
                <p:oleObj name="Acrobat Document" r:id="rId7" imgW="6762559" imgH="5419456" progId="AcroExch.Document.7">
                  <p:embed/>
                  <p:pic>
                    <p:nvPicPr>
                      <p:cNvPr id="0" name=""/>
                      <p:cNvPicPr/>
                      <p:nvPr/>
                    </p:nvPicPr>
                    <p:blipFill>
                      <a:blip r:embed="rId8"/>
                      <a:stretch>
                        <a:fillRect/>
                      </a:stretch>
                    </p:blipFill>
                    <p:spPr>
                      <a:xfrm>
                        <a:off x="8733755" y="3962400"/>
                        <a:ext cx="3001045" cy="2405063"/>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6019800" y="2057400"/>
          <a:ext cx="2590800" cy="3207138"/>
        </p:xfrm>
        <a:graphic>
          <a:graphicData uri="http://schemas.openxmlformats.org/presentationml/2006/ole">
            <mc:AlternateContent xmlns:mc="http://schemas.openxmlformats.org/markup-compatibility/2006">
              <mc:Choice xmlns:v="urn:schemas-microsoft-com:vml" Requires="v">
                <p:oleObj spid="_x0000_s1142" name="Acrobat Document" r:id="rId9" imgW="4524209" imgH="5600582" progId="AcroExch.Document.7">
                  <p:embed/>
                </p:oleObj>
              </mc:Choice>
              <mc:Fallback>
                <p:oleObj name="Acrobat Document" r:id="rId9" imgW="4524209" imgH="5600582" progId="AcroExch.Document.7">
                  <p:embed/>
                  <p:pic>
                    <p:nvPicPr>
                      <p:cNvPr id="0" name=""/>
                      <p:cNvPicPr/>
                      <p:nvPr/>
                    </p:nvPicPr>
                    <p:blipFill>
                      <a:blip r:embed="rId10"/>
                      <a:stretch>
                        <a:fillRect/>
                      </a:stretch>
                    </p:blipFill>
                    <p:spPr>
                      <a:xfrm>
                        <a:off x="6019800" y="2057400"/>
                        <a:ext cx="2590800" cy="320713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10896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dirty="0">
                <a:solidFill>
                  <a:schemeClr val="bg1"/>
                </a:solidFill>
              </a:rPr>
              <a:t>At the time of </a:t>
            </a:r>
            <a:r>
              <a:rPr lang="en-US" dirty="0" smtClean="0">
                <a:solidFill>
                  <a:schemeClr val="bg1"/>
                </a:solidFill>
              </a:rPr>
              <a:t>Darwin, </a:t>
            </a:r>
            <a:r>
              <a:rPr lang="en-US" dirty="0">
                <a:solidFill>
                  <a:schemeClr val="bg1"/>
                </a:solidFill>
              </a:rPr>
              <a:t>little or nothing was known about </a:t>
            </a:r>
            <a:r>
              <a:rPr lang="en-US" dirty="0" smtClean="0">
                <a:solidFill>
                  <a:schemeClr val="bg1"/>
                </a:solidFill>
              </a:rPr>
              <a:t>the inner workings of the cell</a:t>
            </a:r>
          </a:p>
          <a:p>
            <a:endParaRPr lang="en-US" dirty="0" smtClean="0">
              <a:solidFill>
                <a:schemeClr val="bg1"/>
              </a:solidFill>
            </a:endParaRPr>
          </a:p>
          <a:p>
            <a:pPr lvl="1"/>
            <a:r>
              <a:rPr lang="en-US" dirty="0" smtClean="0">
                <a:solidFill>
                  <a:schemeClr val="bg1"/>
                </a:solidFill>
              </a:rPr>
              <a:t>Didn’t know about genetics so didn’t know how traits were passed on to offspring</a:t>
            </a:r>
          </a:p>
          <a:p>
            <a:pPr lvl="1"/>
            <a:endParaRPr lang="en-US" dirty="0" smtClean="0">
              <a:solidFill>
                <a:schemeClr val="bg1"/>
              </a:solidFill>
            </a:endParaRPr>
          </a:p>
          <a:p>
            <a:endParaRPr lang="en-US" dirty="0" smtClean="0"/>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53038" y="381000"/>
            <a:ext cx="2772162" cy="2562583"/>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764" y="4191000"/>
            <a:ext cx="2762636" cy="254353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017" y="2590800"/>
            <a:ext cx="2743583" cy="2553056"/>
          </a:xfrm>
          <a:prstGeom prst="rect">
            <a:avLst/>
          </a:prstGeom>
        </p:spPr>
      </p:pic>
    </p:spTree>
    <p:extLst>
      <p:ext uri="{BB962C8B-B14F-4D97-AF65-F5344CB8AC3E}">
        <p14:creationId xmlns:p14="http://schemas.microsoft.com/office/powerpoint/2010/main" val="958009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sz="half" idx="1"/>
          </p:nvPr>
        </p:nvSpPr>
        <p:spPr>
          <a:xfrm>
            <a:off x="609600" y="1600201"/>
            <a:ext cx="10515600" cy="4525963"/>
          </a:xfrm>
        </p:spPr>
        <p:txBody>
          <a:bodyPr>
            <a:normAutofit/>
          </a:bodyPr>
          <a:lstStyle/>
          <a:p>
            <a:r>
              <a:rPr lang="en-US" dirty="0" smtClean="0">
                <a:solidFill>
                  <a:schemeClr val="bg1"/>
                </a:solidFill>
              </a:rPr>
              <a:t>Age </a:t>
            </a:r>
            <a:r>
              <a:rPr lang="en-US" dirty="0">
                <a:solidFill>
                  <a:schemeClr val="bg1"/>
                </a:solidFill>
              </a:rPr>
              <a:t>of the earth </a:t>
            </a:r>
            <a:r>
              <a:rPr lang="en-US" dirty="0" smtClean="0">
                <a:solidFill>
                  <a:schemeClr val="bg1"/>
                </a:solidFill>
              </a:rPr>
              <a:t>(as estimated at that time) wasn’t </a:t>
            </a:r>
            <a:r>
              <a:rPr lang="en-US" dirty="0">
                <a:solidFill>
                  <a:schemeClr val="bg1"/>
                </a:solidFill>
              </a:rPr>
              <a:t>long </a:t>
            </a:r>
            <a:r>
              <a:rPr lang="en-US" dirty="0" smtClean="0">
                <a:solidFill>
                  <a:schemeClr val="bg1"/>
                </a:solidFill>
              </a:rPr>
              <a:t>enough</a:t>
            </a:r>
          </a:p>
          <a:p>
            <a:pPr lvl="1"/>
            <a:r>
              <a:rPr lang="en-US" dirty="0" smtClean="0">
                <a:solidFill>
                  <a:schemeClr val="bg1"/>
                </a:solidFill>
              </a:rPr>
              <a:t>15-20 million years</a:t>
            </a:r>
          </a:p>
          <a:p>
            <a:pPr lvl="1"/>
            <a:r>
              <a:rPr lang="en-US" dirty="0" smtClean="0">
                <a:solidFill>
                  <a:schemeClr val="bg1"/>
                </a:solidFill>
              </a:rPr>
              <a:t>Lord Kelvin</a:t>
            </a:r>
            <a:endParaRPr lang="en-US" dirty="0">
              <a:solidFill>
                <a:schemeClr val="bg1"/>
              </a:solidFill>
            </a:endParaRPr>
          </a:p>
          <a:p>
            <a:endParaRPr lang="en-US" dirty="0" smtClean="0"/>
          </a:p>
          <a:p>
            <a:endParaRPr lang="en-US" dirty="0"/>
          </a:p>
        </p:txBody>
      </p:sp>
    </p:spTree>
    <p:extLst>
      <p:ext uri="{BB962C8B-B14F-4D97-AF65-F5344CB8AC3E}">
        <p14:creationId xmlns:p14="http://schemas.microsoft.com/office/powerpoint/2010/main" val="3728032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0865647"/>
              </p:ext>
            </p:extLst>
          </p:nvPr>
        </p:nvGraphicFramePr>
        <p:xfrm>
          <a:off x="0" y="1600200"/>
          <a:ext cx="12192003" cy="2672080"/>
        </p:xfrm>
        <a:graphic>
          <a:graphicData uri="http://schemas.openxmlformats.org/drawingml/2006/table">
            <a:tbl>
              <a:tblPr firstRow="1" bandRow="1">
                <a:tableStyleId>{69C7853C-536D-4A76-A0AE-DD22124D55A5}</a:tableStyleId>
              </a:tblPr>
              <a:tblGrid>
                <a:gridCol w="1354667"/>
                <a:gridCol w="1354667"/>
                <a:gridCol w="1354667"/>
                <a:gridCol w="1354667"/>
                <a:gridCol w="1354667"/>
                <a:gridCol w="1354667"/>
                <a:gridCol w="1354667"/>
                <a:gridCol w="1354667"/>
                <a:gridCol w="1354667"/>
              </a:tblGrid>
              <a:tr h="370840">
                <a:tc>
                  <a:txBody>
                    <a:bodyPr/>
                    <a:lstStyle/>
                    <a:p>
                      <a:pPr algn="ctr"/>
                      <a:r>
                        <a:rPr lang="en-US" dirty="0" smtClean="0">
                          <a:latin typeface="Century Gothic" panose="020B0502020202020204" pitchFamily="34" charset="0"/>
                        </a:rPr>
                        <a:t>1860s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1870s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1880s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1890s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1900s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1910s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1920s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1930s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1940s</a:t>
                      </a:r>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401320">
                <a:tc gridSpan="2">
                  <a:txBody>
                    <a:bodyPr/>
                    <a:lstStyle/>
                    <a:p>
                      <a:pPr algn="ctr"/>
                      <a:r>
                        <a:rPr lang="en-US" sz="2400" dirty="0" smtClean="0">
                          <a:latin typeface="Century Gothic" panose="020B0502020202020204" pitchFamily="34" charset="0"/>
                        </a:rPr>
                        <a:t>Acceptance</a:t>
                      </a:r>
                    </a:p>
                    <a:p>
                      <a:pPr algn="ctr"/>
                      <a:r>
                        <a:rPr lang="en-US" sz="2400" dirty="0" smtClean="0">
                          <a:latin typeface="Century Gothic" panose="020B0502020202020204" pitchFamily="34" charset="0"/>
                        </a:rPr>
                        <a:t>of</a:t>
                      </a:r>
                      <a:r>
                        <a:rPr lang="en-US" sz="2400" baseline="0" dirty="0" smtClean="0">
                          <a:latin typeface="Century Gothic" panose="020B0502020202020204" pitchFamily="34" charset="0"/>
                        </a:rPr>
                        <a:t> common descent</a:t>
                      </a:r>
                      <a:endParaRPr lang="en-US" sz="2400" dirty="0">
                        <a:solidFill>
                          <a:schemeClr val="accent1">
                            <a:lumMod val="50000"/>
                          </a:schemeClr>
                        </a:solidFill>
                        <a:latin typeface="Century Gothic" panose="020B0502020202020204" pitchFamily="34" charset="0"/>
                      </a:endParaRPr>
                    </a:p>
                  </a:txBody>
                  <a:tcPr marL="121920" marR="121920"/>
                </a:tc>
                <a:tc hMerge="1">
                  <a:txBody>
                    <a:bodyPr/>
                    <a:lstStyle/>
                    <a:p>
                      <a:endParaRPr lang="en-US" dirty="0">
                        <a:solidFill>
                          <a:schemeClr val="accent1">
                            <a:lumMod val="50000"/>
                          </a:schemeClr>
                        </a:solidFill>
                      </a:endParaRPr>
                    </a:p>
                  </a:txBody>
                  <a:tcPr>
                    <a:solidFill>
                      <a:schemeClr val="accent1">
                        <a:lumMod val="60000"/>
                        <a:lumOff val="40000"/>
                      </a:schemeClr>
                    </a:solidFill>
                  </a:tcPr>
                </a:tc>
                <a:tc gridSpan="6">
                  <a:txBody>
                    <a:bodyPr/>
                    <a:lstStyle/>
                    <a:p>
                      <a:pPr algn="ctr"/>
                      <a:r>
                        <a:rPr lang="en-US" sz="2400" dirty="0" smtClean="0">
                          <a:latin typeface="Century Gothic" panose="020B0502020202020204" pitchFamily="34" charset="0"/>
                        </a:rPr>
                        <a:t>Non-acceptance</a:t>
                      </a:r>
                      <a:r>
                        <a:rPr lang="en-US" sz="2400" baseline="0" dirty="0" smtClean="0">
                          <a:latin typeface="Century Gothic" panose="020B0502020202020204" pitchFamily="34" charset="0"/>
                        </a:rPr>
                        <a:t> of natural selection</a:t>
                      </a:r>
                    </a:p>
                    <a:p>
                      <a:pPr algn="ctr"/>
                      <a:r>
                        <a:rPr lang="en-US" sz="2400" baseline="0" dirty="0" smtClean="0">
                          <a:latin typeface="Century Gothic" panose="020B0502020202020204" pitchFamily="34" charset="0"/>
                        </a:rPr>
                        <a:t>as the mechanism for evolution</a:t>
                      </a:r>
                      <a:endParaRPr lang="en-US" sz="2400" dirty="0">
                        <a:latin typeface="Century Gothic" panose="020B0502020202020204" pitchFamily="34" charset="0"/>
                      </a:endParaRPr>
                    </a:p>
                  </a:txBody>
                  <a:tcPr marL="121920" marR="12192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sz="1600" dirty="0" smtClean="0">
                          <a:latin typeface="Century Gothic" panose="020B0502020202020204" pitchFamily="34" charset="0"/>
                        </a:rPr>
                        <a:t>Natural</a:t>
                      </a:r>
                    </a:p>
                    <a:p>
                      <a:pPr algn="ctr"/>
                      <a:r>
                        <a:rPr lang="en-US" sz="1600" dirty="0" smtClean="0">
                          <a:latin typeface="Century Gothic" panose="020B0502020202020204" pitchFamily="34" charset="0"/>
                        </a:rPr>
                        <a:t>Selection</a:t>
                      </a:r>
                    </a:p>
                    <a:p>
                      <a:pPr algn="ctr"/>
                      <a:r>
                        <a:rPr lang="en-US" sz="1600" dirty="0" smtClean="0">
                          <a:latin typeface="Century Gothic" panose="020B0502020202020204" pitchFamily="34" charset="0"/>
                        </a:rPr>
                        <a:t>Accepted</a:t>
                      </a:r>
                      <a:endParaRPr lang="en-US" sz="1600" b="1"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bl>
          </a:graphicData>
        </a:graphic>
      </p:graphicFrame>
      <p:sp>
        <p:nvSpPr>
          <p:cNvPr id="5" name="TextBox 4"/>
          <p:cNvSpPr txBox="1"/>
          <p:nvPr/>
        </p:nvSpPr>
        <p:spPr>
          <a:xfrm>
            <a:off x="1625600" y="4608494"/>
            <a:ext cx="9347200" cy="954107"/>
          </a:xfrm>
          <a:prstGeom prst="rect">
            <a:avLst/>
          </a:prstGeom>
          <a:noFill/>
        </p:spPr>
        <p:txBody>
          <a:bodyPr wrap="square" rtlCol="0">
            <a:spAutoFit/>
          </a:bodyPr>
          <a:lstStyle/>
          <a:p>
            <a:r>
              <a:rPr lang="en-US" sz="2800" dirty="0" smtClean="0">
                <a:solidFill>
                  <a:schemeClr val="bg1"/>
                </a:solidFill>
                <a:latin typeface="Century Gothic" panose="020B0502020202020204" pitchFamily="34" charset="0"/>
              </a:rPr>
              <a:t>The majority of biologists didn’t accept the main tenets of his theory until about 1940</a:t>
            </a:r>
            <a:endParaRPr lang="en-US" sz="2800" dirty="0">
              <a:solidFill>
                <a:schemeClr val="bg1"/>
              </a:solidFill>
              <a:latin typeface="Century Gothic" panose="020B0502020202020204" pitchFamily="34" charset="0"/>
            </a:endParaRPr>
          </a:p>
        </p:txBody>
      </p:sp>
      <p:sp>
        <p:nvSpPr>
          <p:cNvPr id="3" name="Right Arrow 2"/>
          <p:cNvSpPr/>
          <p:nvPr/>
        </p:nvSpPr>
        <p:spPr>
          <a:xfrm rot="16200000">
            <a:off x="10591808" y="4019757"/>
            <a:ext cx="1752600" cy="914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Oval 5"/>
          <p:cNvSpPr/>
          <p:nvPr/>
        </p:nvSpPr>
        <p:spPr>
          <a:xfrm>
            <a:off x="3657600" y="2057400"/>
            <a:ext cx="6324600" cy="154325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2904140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Neo-Darwinism</a:t>
            </a:r>
            <a:endParaRPr lang="en-US" dirty="0">
              <a:solidFill>
                <a:schemeClr val="bg1"/>
              </a:solidFill>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5075605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Neo-Darwinian Synthesis</a:t>
            </a:r>
            <a:endParaRPr lang="en-US" dirty="0">
              <a:solidFill>
                <a:schemeClr val="bg1"/>
              </a:solidFill>
            </a:endParaRPr>
          </a:p>
        </p:txBody>
      </p:sp>
      <p:sp>
        <p:nvSpPr>
          <p:cNvPr id="3" name="Content Placeholder 2"/>
          <p:cNvSpPr>
            <a:spLocks noGrp="1"/>
          </p:cNvSpPr>
          <p:nvPr>
            <p:ph idx="1"/>
          </p:nvPr>
        </p:nvSpPr>
        <p:spPr>
          <a:xfrm>
            <a:off x="609600" y="1600201"/>
            <a:ext cx="10972800" cy="2133600"/>
          </a:xfrm>
        </p:spPr>
        <p:txBody>
          <a:bodyPr>
            <a:normAutofit lnSpcReduction="10000"/>
          </a:bodyPr>
          <a:lstStyle/>
          <a:p>
            <a:r>
              <a:rPr lang="en-US" dirty="0" smtClean="0">
                <a:solidFill>
                  <a:schemeClr val="bg1"/>
                </a:solidFill>
              </a:rPr>
              <a:t>1930s-1940s</a:t>
            </a:r>
          </a:p>
          <a:p>
            <a:r>
              <a:rPr lang="en-US" dirty="0" smtClean="0">
                <a:solidFill>
                  <a:schemeClr val="bg1"/>
                </a:solidFill>
              </a:rPr>
              <a:t>Synthesized Darwin’s theory with new insights from molecular biology,  genetics, population biology, mathematical biology, and paleontology </a:t>
            </a:r>
            <a:endParaRPr lang="en-US" dirty="0">
              <a:solidFill>
                <a:schemeClr val="bg1"/>
              </a:solidFill>
            </a:endParaRPr>
          </a:p>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719430900"/>
              </p:ext>
            </p:extLst>
          </p:nvPr>
        </p:nvGraphicFramePr>
        <p:xfrm>
          <a:off x="-12192" y="3962400"/>
          <a:ext cx="12192003" cy="2672080"/>
        </p:xfrm>
        <a:graphic>
          <a:graphicData uri="http://schemas.openxmlformats.org/drawingml/2006/table">
            <a:tbl>
              <a:tblPr firstRow="1" bandRow="1">
                <a:tableStyleId>{69C7853C-536D-4A76-A0AE-DD22124D55A5}</a:tableStyleId>
              </a:tblPr>
              <a:tblGrid>
                <a:gridCol w="1354667"/>
                <a:gridCol w="1354667"/>
                <a:gridCol w="1354667"/>
                <a:gridCol w="1354667"/>
                <a:gridCol w="1354667"/>
                <a:gridCol w="1354667"/>
                <a:gridCol w="1354667"/>
                <a:gridCol w="1354667"/>
                <a:gridCol w="1354667"/>
              </a:tblGrid>
              <a:tr h="370840">
                <a:tc>
                  <a:txBody>
                    <a:bodyPr/>
                    <a:lstStyle/>
                    <a:p>
                      <a:pPr algn="ctr"/>
                      <a:r>
                        <a:rPr lang="en-US" dirty="0" smtClean="0">
                          <a:latin typeface="Century Gothic" panose="020B0502020202020204" pitchFamily="34" charset="0"/>
                        </a:rPr>
                        <a:t>1860s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1870s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1880s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1890s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1900s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1910s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1920s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1930s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1940s</a:t>
                      </a:r>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401320">
                <a:tc gridSpan="2">
                  <a:txBody>
                    <a:bodyPr/>
                    <a:lstStyle/>
                    <a:p>
                      <a:pPr algn="ctr"/>
                      <a:r>
                        <a:rPr lang="en-US" sz="2400" dirty="0" smtClean="0">
                          <a:latin typeface="Century Gothic" panose="020B0502020202020204" pitchFamily="34" charset="0"/>
                        </a:rPr>
                        <a:t>Acceptance</a:t>
                      </a:r>
                    </a:p>
                    <a:p>
                      <a:pPr algn="ctr"/>
                      <a:r>
                        <a:rPr lang="en-US" sz="2400" dirty="0" smtClean="0">
                          <a:latin typeface="Century Gothic" panose="020B0502020202020204" pitchFamily="34" charset="0"/>
                        </a:rPr>
                        <a:t>of</a:t>
                      </a:r>
                      <a:r>
                        <a:rPr lang="en-US" sz="2400" baseline="0" dirty="0" smtClean="0">
                          <a:latin typeface="Century Gothic" panose="020B0502020202020204" pitchFamily="34" charset="0"/>
                        </a:rPr>
                        <a:t> common descent</a:t>
                      </a:r>
                      <a:endParaRPr lang="en-US" sz="2400" dirty="0">
                        <a:solidFill>
                          <a:schemeClr val="accent1">
                            <a:lumMod val="50000"/>
                          </a:schemeClr>
                        </a:solidFill>
                        <a:latin typeface="Century Gothic" panose="020B0502020202020204" pitchFamily="34" charset="0"/>
                      </a:endParaRPr>
                    </a:p>
                  </a:txBody>
                  <a:tcPr marL="121920" marR="121920"/>
                </a:tc>
                <a:tc hMerge="1">
                  <a:txBody>
                    <a:bodyPr/>
                    <a:lstStyle/>
                    <a:p>
                      <a:endParaRPr lang="en-US" dirty="0">
                        <a:solidFill>
                          <a:schemeClr val="accent1">
                            <a:lumMod val="50000"/>
                          </a:schemeClr>
                        </a:solidFill>
                      </a:endParaRPr>
                    </a:p>
                  </a:txBody>
                  <a:tcPr>
                    <a:solidFill>
                      <a:schemeClr val="accent1">
                        <a:lumMod val="60000"/>
                        <a:lumOff val="40000"/>
                      </a:schemeClr>
                    </a:solidFill>
                  </a:tcPr>
                </a:tc>
                <a:tc gridSpan="6">
                  <a:txBody>
                    <a:bodyPr/>
                    <a:lstStyle/>
                    <a:p>
                      <a:pPr algn="ctr"/>
                      <a:r>
                        <a:rPr lang="en-US" sz="2400" dirty="0" smtClean="0">
                          <a:latin typeface="Century Gothic" panose="020B0502020202020204" pitchFamily="34" charset="0"/>
                        </a:rPr>
                        <a:t>Non-acceptance</a:t>
                      </a:r>
                      <a:r>
                        <a:rPr lang="en-US" sz="2400" baseline="0" dirty="0" smtClean="0">
                          <a:latin typeface="Century Gothic" panose="020B0502020202020204" pitchFamily="34" charset="0"/>
                        </a:rPr>
                        <a:t> of</a:t>
                      </a:r>
                    </a:p>
                    <a:p>
                      <a:pPr algn="ctr"/>
                      <a:r>
                        <a:rPr lang="en-US" sz="2400" baseline="0" dirty="0" smtClean="0">
                          <a:latin typeface="Century Gothic" panose="020B0502020202020204" pitchFamily="34" charset="0"/>
                        </a:rPr>
                        <a:t>natural selection as the</a:t>
                      </a:r>
                    </a:p>
                    <a:p>
                      <a:pPr algn="ctr"/>
                      <a:r>
                        <a:rPr lang="en-US" sz="2400" baseline="0" dirty="0" smtClean="0">
                          <a:latin typeface="Century Gothic" panose="020B0502020202020204" pitchFamily="34" charset="0"/>
                        </a:rPr>
                        <a:t>mechanism for evolution</a:t>
                      </a:r>
                      <a:endParaRPr lang="en-US" sz="2400" dirty="0">
                        <a:latin typeface="Century Gothic" panose="020B0502020202020204" pitchFamily="34" charset="0"/>
                      </a:endParaRPr>
                    </a:p>
                  </a:txBody>
                  <a:tcPr marL="121920" marR="12192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sz="1600" dirty="0" smtClean="0">
                          <a:latin typeface="Century Gothic" panose="020B0502020202020204" pitchFamily="34" charset="0"/>
                        </a:rPr>
                        <a:t>Natural</a:t>
                      </a:r>
                    </a:p>
                    <a:p>
                      <a:pPr algn="ctr"/>
                      <a:r>
                        <a:rPr lang="en-US" sz="1600" dirty="0" smtClean="0">
                          <a:latin typeface="Century Gothic" panose="020B0502020202020204" pitchFamily="34" charset="0"/>
                        </a:rPr>
                        <a:t>Selection</a:t>
                      </a:r>
                    </a:p>
                    <a:p>
                      <a:pPr algn="ctr"/>
                      <a:r>
                        <a:rPr lang="en-US" sz="1600" dirty="0" smtClean="0">
                          <a:latin typeface="Century Gothic" panose="020B0502020202020204" pitchFamily="34" charset="0"/>
                        </a:rPr>
                        <a:t>Accepted</a:t>
                      </a:r>
                      <a:endParaRPr lang="en-US" sz="1600" b="1"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bl>
          </a:graphicData>
        </a:graphic>
      </p:graphicFrame>
      <p:sp>
        <p:nvSpPr>
          <p:cNvPr id="5" name="Down Arrow 4"/>
          <p:cNvSpPr/>
          <p:nvPr/>
        </p:nvSpPr>
        <p:spPr>
          <a:xfrm>
            <a:off x="11074400" y="3200400"/>
            <a:ext cx="812800" cy="12954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Oval 5"/>
          <p:cNvSpPr/>
          <p:nvPr/>
        </p:nvSpPr>
        <p:spPr>
          <a:xfrm>
            <a:off x="9434945" y="3619501"/>
            <a:ext cx="2743200" cy="99059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826126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Neo-Darwinism</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A modern version of evolutionary theory</a:t>
            </a:r>
          </a:p>
          <a:p>
            <a:pPr lvl="1"/>
            <a:r>
              <a:rPr lang="en-US" dirty="0" smtClean="0">
                <a:solidFill>
                  <a:schemeClr val="bg1"/>
                </a:solidFill>
              </a:rPr>
              <a:t>Neo-Darwinism</a:t>
            </a:r>
          </a:p>
          <a:p>
            <a:pPr lvl="1"/>
            <a:r>
              <a:rPr lang="en-US" dirty="0">
                <a:solidFill>
                  <a:schemeClr val="bg1"/>
                </a:solidFill>
              </a:rPr>
              <a:t>Neo-Darwinian synthesis</a:t>
            </a:r>
          </a:p>
          <a:p>
            <a:pPr lvl="1"/>
            <a:r>
              <a:rPr lang="en-US" dirty="0" smtClean="0">
                <a:solidFill>
                  <a:schemeClr val="bg1"/>
                </a:solidFill>
              </a:rPr>
              <a:t>Modern synthesis</a:t>
            </a:r>
          </a:p>
          <a:p>
            <a:pPr lvl="1"/>
            <a:endParaRPr lang="en-US" dirty="0" smtClean="0">
              <a:solidFill>
                <a:schemeClr val="bg1"/>
              </a:solidFill>
            </a:endParaRPr>
          </a:p>
          <a:p>
            <a:r>
              <a:rPr lang="en-US" dirty="0" smtClean="0">
                <a:solidFill>
                  <a:schemeClr val="bg1"/>
                </a:solidFill>
              </a:rPr>
              <a:t>Current </a:t>
            </a:r>
            <a:r>
              <a:rPr lang="en-US" dirty="0">
                <a:solidFill>
                  <a:schemeClr val="bg1"/>
                </a:solidFill>
              </a:rPr>
              <a:t>paradigm</a:t>
            </a:r>
          </a:p>
          <a:p>
            <a:endParaRPr lang="en-US" dirty="0"/>
          </a:p>
        </p:txBody>
      </p:sp>
    </p:spTree>
    <p:custDataLst>
      <p:tags r:id="rId1"/>
    </p:custDataLst>
    <p:extLst>
      <p:ext uri="{BB962C8B-B14F-4D97-AF65-F5344CB8AC3E}">
        <p14:creationId xmlns:p14="http://schemas.microsoft.com/office/powerpoint/2010/main" val="1409477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Modern Synthesis</a:t>
            </a:r>
            <a:endParaRPr lang="en-US" dirty="0">
              <a:solidFill>
                <a:schemeClr val="bg1"/>
              </a:solidFill>
            </a:endParaRPr>
          </a:p>
        </p:txBody>
      </p:sp>
      <p:sp>
        <p:nvSpPr>
          <p:cNvPr id="3" name="Content Placeholder 2"/>
          <p:cNvSpPr>
            <a:spLocks noGrp="1"/>
          </p:cNvSpPr>
          <p:nvPr>
            <p:ph idx="1"/>
          </p:nvPr>
        </p:nvSpPr>
        <p:spPr/>
        <p:txBody>
          <a:bodyPr>
            <a:normAutofit fontScale="92500"/>
          </a:bodyPr>
          <a:lstStyle/>
          <a:p>
            <a:r>
              <a:rPr lang="en-US" sz="3600" dirty="0" smtClean="0">
                <a:solidFill>
                  <a:schemeClr val="bg1"/>
                </a:solidFill>
              </a:rPr>
              <a:t>Two propositions:</a:t>
            </a:r>
          </a:p>
          <a:p>
            <a:pPr lvl="1"/>
            <a:r>
              <a:rPr lang="en-US" sz="3200" dirty="0">
                <a:solidFill>
                  <a:schemeClr val="bg1"/>
                </a:solidFill>
              </a:rPr>
              <a:t>Gradual evolution results from small genetic changes that are acted upon by natural selection</a:t>
            </a:r>
          </a:p>
          <a:p>
            <a:pPr lvl="1"/>
            <a:r>
              <a:rPr lang="en-US" sz="3200" dirty="0">
                <a:solidFill>
                  <a:schemeClr val="bg1"/>
                </a:solidFill>
              </a:rPr>
              <a:t>The origin of species as well as macroevolution can be explained in terms of natural selection acting on individuals (microevolution)</a:t>
            </a:r>
          </a:p>
          <a:p>
            <a:endParaRPr lang="en-US" sz="3600" dirty="0" smtClean="0">
              <a:solidFill>
                <a:schemeClr val="bg1"/>
              </a:solidFill>
            </a:endParaRPr>
          </a:p>
          <a:p>
            <a:r>
              <a:rPr lang="en-US" sz="3600" dirty="0" smtClean="0">
                <a:solidFill>
                  <a:schemeClr val="bg1"/>
                </a:solidFill>
              </a:rPr>
              <a:t>In other words, microevolution = macroevolution</a:t>
            </a:r>
          </a:p>
          <a:p>
            <a:pPr marL="0" indent="0">
              <a:buNone/>
            </a:pPr>
            <a:endParaRPr lang="en-US" dirty="0"/>
          </a:p>
        </p:txBody>
      </p:sp>
    </p:spTree>
    <p:custDataLst>
      <p:tags r:id="rId1"/>
    </p:custDataLst>
    <p:extLst>
      <p:ext uri="{BB962C8B-B14F-4D97-AF65-F5344CB8AC3E}">
        <p14:creationId xmlns:p14="http://schemas.microsoft.com/office/powerpoint/2010/main" val="3711537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Darwin’s Four Postulates Restated</a:t>
            </a:r>
            <a:endParaRPr lang="en-US" dirty="0">
              <a:solidFill>
                <a:schemeClr val="bg1"/>
              </a:solidFill>
            </a:endParaRPr>
          </a:p>
        </p:txBody>
      </p:sp>
      <p:sp>
        <p:nvSpPr>
          <p:cNvPr id="3" name="Content Placeholder 2"/>
          <p:cNvSpPr>
            <a:spLocks noGrp="1"/>
          </p:cNvSpPr>
          <p:nvPr>
            <p:ph idx="1"/>
          </p:nvPr>
        </p:nvSpPr>
        <p:spPr>
          <a:xfrm>
            <a:off x="609600" y="1600201"/>
            <a:ext cx="10972800" cy="5257799"/>
          </a:xfrm>
        </p:spPr>
        <p:txBody>
          <a:bodyPr>
            <a:noAutofit/>
          </a:bodyPr>
          <a:lstStyle/>
          <a:p>
            <a:r>
              <a:rPr lang="en-US" dirty="0" smtClean="0">
                <a:solidFill>
                  <a:schemeClr val="bg1"/>
                </a:solidFill>
              </a:rPr>
              <a:t>Because of mutation and the recombination of alleles (genetic material) during reproduction, individuals in a population vary in traits.</a:t>
            </a:r>
          </a:p>
          <a:p>
            <a:endParaRPr lang="en-US" sz="1400" dirty="0" smtClean="0">
              <a:solidFill>
                <a:schemeClr val="bg1"/>
              </a:solidFill>
            </a:endParaRPr>
          </a:p>
          <a:p>
            <a:r>
              <a:rPr lang="en-US" dirty="0" smtClean="0">
                <a:solidFill>
                  <a:schemeClr val="bg1"/>
                </a:solidFill>
              </a:rPr>
              <a:t>Individuals pass their alleles on to their offspring.</a:t>
            </a:r>
          </a:p>
          <a:p>
            <a:endParaRPr lang="en-US" sz="1400" dirty="0" smtClean="0">
              <a:solidFill>
                <a:schemeClr val="bg1"/>
              </a:solidFill>
            </a:endParaRPr>
          </a:p>
          <a:p>
            <a:r>
              <a:rPr lang="en-US" dirty="0" smtClean="0">
                <a:solidFill>
                  <a:schemeClr val="bg1"/>
                </a:solidFill>
              </a:rPr>
              <a:t>In every generation, some individuals are more successful at surviving and reproducing than others.</a:t>
            </a:r>
          </a:p>
          <a:p>
            <a:endParaRPr lang="en-US" sz="1400" dirty="0" smtClean="0">
              <a:solidFill>
                <a:schemeClr val="bg1"/>
              </a:solidFill>
            </a:endParaRPr>
          </a:p>
          <a:p>
            <a:r>
              <a:rPr lang="en-US" dirty="0" smtClean="0">
                <a:solidFill>
                  <a:schemeClr val="bg1"/>
                </a:solidFill>
              </a:rPr>
              <a:t>The individuals that survive and reproduce most are the ones that have the best adaptations</a:t>
            </a:r>
            <a:r>
              <a:rPr lang="en-US" dirty="0" smtClean="0"/>
              <a:t>.</a:t>
            </a:r>
            <a:endParaRPr lang="en-US" dirty="0"/>
          </a:p>
        </p:txBody>
      </p:sp>
    </p:spTree>
    <p:custDataLst>
      <p:tags r:id="rId1"/>
    </p:custDataLst>
    <p:extLst>
      <p:ext uri="{BB962C8B-B14F-4D97-AF65-F5344CB8AC3E}">
        <p14:creationId xmlns:p14="http://schemas.microsoft.com/office/powerpoint/2010/main" val="7000937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Charles Darwin</a:t>
            </a:r>
            <a:endParaRPr lang="en-US" dirty="0">
              <a:solidFill>
                <a:schemeClr val="bg1"/>
              </a:solidFill>
            </a:endParaRPr>
          </a:p>
        </p:txBody>
      </p:sp>
      <p:sp>
        <p:nvSpPr>
          <p:cNvPr id="3" name="Content Placeholder 2"/>
          <p:cNvSpPr>
            <a:spLocks noGrp="1"/>
          </p:cNvSpPr>
          <p:nvPr>
            <p:ph sz="half" idx="1"/>
          </p:nvPr>
        </p:nvSpPr>
        <p:spPr/>
        <p:txBody>
          <a:bodyPr>
            <a:normAutofit/>
          </a:bodyPr>
          <a:lstStyle/>
          <a:p>
            <a:r>
              <a:rPr lang="en-US" sz="3200" dirty="0" smtClean="0">
                <a:solidFill>
                  <a:schemeClr val="bg1"/>
                </a:solidFill>
              </a:rPr>
              <a:t>1859</a:t>
            </a:r>
          </a:p>
          <a:p>
            <a:endParaRPr lang="en-US" sz="3200" dirty="0" smtClean="0">
              <a:solidFill>
                <a:schemeClr val="bg1"/>
              </a:solidFill>
            </a:endParaRPr>
          </a:p>
          <a:p>
            <a:r>
              <a:rPr lang="en-US" sz="3200" b="1" i="1" dirty="0" smtClean="0">
                <a:solidFill>
                  <a:schemeClr val="bg1"/>
                </a:solidFill>
              </a:rPr>
              <a:t>On the Origin of Species by Means of Natural Selection </a:t>
            </a:r>
            <a:r>
              <a:rPr lang="en-US" sz="3200" dirty="0" smtClean="0">
                <a:solidFill>
                  <a:schemeClr val="bg1"/>
                </a:solidFill>
              </a:rPr>
              <a:t>(or the Preservation of </a:t>
            </a:r>
            <a:r>
              <a:rPr lang="en-US" sz="3200" dirty="0" err="1" smtClean="0">
                <a:solidFill>
                  <a:schemeClr val="bg1"/>
                </a:solidFill>
              </a:rPr>
              <a:t>Favoured</a:t>
            </a:r>
            <a:r>
              <a:rPr lang="en-US" sz="3200" dirty="0" smtClean="0">
                <a:solidFill>
                  <a:schemeClr val="bg1"/>
                </a:solidFill>
              </a:rPr>
              <a:t> Races in the Struggle for Life)</a:t>
            </a:r>
          </a:p>
          <a:p>
            <a:endParaRPr lang="en-US" dirty="0" smtClean="0"/>
          </a:p>
          <a:p>
            <a:endParaRPr lang="en-US" dirty="0" smtClean="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58000" y="1600200"/>
            <a:ext cx="4247306" cy="4525963"/>
          </a:xfrm>
        </p:spPr>
      </p:pic>
    </p:spTree>
    <p:extLst>
      <p:ext uri="{BB962C8B-B14F-4D97-AF65-F5344CB8AC3E}">
        <p14:creationId xmlns:p14="http://schemas.microsoft.com/office/powerpoint/2010/main" val="42885485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Darwinism &amp; Neo-Darwinism</a:t>
            </a:r>
            <a:endParaRPr lang="en-US" dirty="0">
              <a:solidFill>
                <a:schemeClr val="bg1"/>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92159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Successful Theory?</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06446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What makes a “successful” theory?</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Organizes and explains groups of data</a:t>
            </a:r>
          </a:p>
          <a:p>
            <a:endParaRPr lang="en-US" dirty="0" smtClean="0">
              <a:solidFill>
                <a:schemeClr val="bg1"/>
              </a:solidFill>
            </a:endParaRPr>
          </a:p>
          <a:p>
            <a:r>
              <a:rPr lang="en-US" dirty="0" smtClean="0">
                <a:solidFill>
                  <a:schemeClr val="bg1"/>
                </a:solidFill>
              </a:rPr>
              <a:t>Suggests research to test explanations</a:t>
            </a:r>
          </a:p>
          <a:p>
            <a:endParaRPr lang="en-US" dirty="0" smtClean="0">
              <a:solidFill>
                <a:schemeClr val="bg1"/>
              </a:solidFill>
            </a:endParaRPr>
          </a:p>
          <a:p>
            <a:r>
              <a:rPr lang="en-US" dirty="0" smtClean="0">
                <a:solidFill>
                  <a:schemeClr val="bg1"/>
                </a:solidFill>
              </a:rPr>
              <a:t>Predicts the outcome of experiments</a:t>
            </a:r>
            <a:endParaRPr lang="en-US" dirty="0">
              <a:solidFill>
                <a:schemeClr val="bg1"/>
              </a:solidFill>
            </a:endParaRPr>
          </a:p>
        </p:txBody>
      </p:sp>
    </p:spTree>
    <p:custDataLst>
      <p:tags r:id="rId1"/>
    </p:custDataLst>
    <p:extLst>
      <p:ext uri="{BB962C8B-B14F-4D97-AF65-F5344CB8AC3E}">
        <p14:creationId xmlns:p14="http://schemas.microsoft.com/office/powerpoint/2010/main" val="15125286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solidFill>
                  <a:schemeClr val="bg1"/>
                </a:solidFill>
              </a:rPr>
              <a:t>For these reasons, many scientists have great confidence in the theory</a:t>
            </a:r>
          </a:p>
          <a:p>
            <a:endParaRPr lang="en-US" dirty="0" smtClean="0">
              <a:solidFill>
                <a:schemeClr val="bg1"/>
              </a:solidFill>
            </a:endParaRPr>
          </a:p>
          <a:p>
            <a:r>
              <a:rPr lang="en-US" dirty="0" smtClean="0">
                <a:solidFill>
                  <a:schemeClr val="bg1"/>
                </a:solidFill>
              </a:rPr>
              <a:t>It is more widely believed by scientists today, after 150 years of research, than it was in Darwin’s lifetime</a:t>
            </a:r>
          </a:p>
          <a:p>
            <a:endParaRPr lang="en-US" dirty="0" smtClean="0"/>
          </a:p>
          <a:p>
            <a:endParaRPr lang="en-US" dirty="0" smtClean="0"/>
          </a:p>
        </p:txBody>
      </p:sp>
    </p:spTree>
    <p:custDataLst>
      <p:tags r:id="rId1"/>
    </p:custDataLst>
    <p:extLst>
      <p:ext uri="{BB962C8B-B14F-4D97-AF65-F5344CB8AC3E}">
        <p14:creationId xmlns:p14="http://schemas.microsoft.com/office/powerpoint/2010/main" val="3682972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Darwinism Questioned</a:t>
            </a:r>
            <a:endParaRPr lang="en-US" dirty="0">
              <a:solidFill>
                <a:schemeClr val="bg1"/>
              </a:solidFill>
            </a:endParaRPr>
          </a:p>
        </p:txBody>
      </p:sp>
      <p:sp>
        <p:nvSpPr>
          <p:cNvPr id="3" name="Content Placeholder 2"/>
          <p:cNvSpPr>
            <a:spLocks noGrp="1"/>
          </p:cNvSpPr>
          <p:nvPr>
            <p:ph idx="1"/>
          </p:nvPr>
        </p:nvSpPr>
        <p:spPr/>
        <p:txBody>
          <a:bodyPr/>
          <a:lstStyle/>
          <a:p>
            <a:r>
              <a:rPr lang="en-US" dirty="0">
                <a:solidFill>
                  <a:schemeClr val="bg1"/>
                </a:solidFill>
              </a:rPr>
              <a:t>“…</a:t>
            </a:r>
            <a:r>
              <a:rPr lang="en-US" u="sng" dirty="0">
                <a:solidFill>
                  <a:schemeClr val="bg1"/>
                </a:solidFill>
              </a:rPr>
              <a:t>Leading figures </a:t>
            </a:r>
            <a:r>
              <a:rPr lang="en-US" dirty="0">
                <a:solidFill>
                  <a:schemeClr val="bg1"/>
                </a:solidFill>
              </a:rPr>
              <a:t>in several </a:t>
            </a:r>
            <a:r>
              <a:rPr lang="en-US" dirty="0" err="1">
                <a:solidFill>
                  <a:schemeClr val="bg1"/>
                </a:solidFill>
              </a:rPr>
              <a:t>subdisciplines</a:t>
            </a:r>
            <a:r>
              <a:rPr lang="en-US" dirty="0">
                <a:solidFill>
                  <a:schemeClr val="bg1"/>
                </a:solidFill>
              </a:rPr>
              <a:t> of biology—cell biology, developmental biology, molecular biology, paleontology, and even evolutionary </a:t>
            </a:r>
            <a:r>
              <a:rPr lang="en-US" u="sng" dirty="0">
                <a:solidFill>
                  <a:schemeClr val="bg1"/>
                </a:solidFill>
              </a:rPr>
              <a:t>biology—now openly criticize key tenets</a:t>
            </a:r>
            <a:r>
              <a:rPr lang="en-US" dirty="0">
                <a:solidFill>
                  <a:schemeClr val="bg1"/>
                </a:solidFill>
              </a:rPr>
              <a:t> of the modern version of Darwinian theory in the peer-reviewed technical literature.”</a:t>
            </a:r>
          </a:p>
          <a:p>
            <a:endParaRPr lang="en-US" dirty="0">
              <a:solidFill>
                <a:schemeClr val="bg1"/>
              </a:solidFill>
            </a:endParaRPr>
          </a:p>
          <a:p>
            <a:pPr algn="r"/>
            <a:r>
              <a:rPr lang="en-US" dirty="0">
                <a:solidFill>
                  <a:schemeClr val="bg1"/>
                </a:solidFill>
              </a:rPr>
              <a:t>Stephen Meyer, </a:t>
            </a:r>
            <a:r>
              <a:rPr lang="en-US" i="1" dirty="0">
                <a:solidFill>
                  <a:schemeClr val="bg1"/>
                </a:solidFill>
              </a:rPr>
              <a:t>Darwin’s Doubt</a:t>
            </a:r>
            <a:r>
              <a:rPr lang="en-US" dirty="0">
                <a:solidFill>
                  <a:schemeClr val="bg1"/>
                </a:solidFill>
              </a:rPr>
              <a:t>, ix</a:t>
            </a:r>
          </a:p>
          <a:p>
            <a:endParaRPr lang="en-US" dirty="0"/>
          </a:p>
        </p:txBody>
      </p:sp>
    </p:spTree>
    <p:custDataLst>
      <p:tags r:id="rId1"/>
    </p:custDataLst>
    <p:extLst>
      <p:ext uri="{BB962C8B-B14F-4D97-AF65-F5344CB8AC3E}">
        <p14:creationId xmlns:p14="http://schemas.microsoft.com/office/powerpoint/2010/main" val="31967922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3679846" y="3751878"/>
            <a:ext cx="5546987" cy="754707"/>
          </a:xfrm>
        </p:spPr>
        <p:txBody>
          <a:bodyPr>
            <a:normAutofit/>
          </a:bodyPr>
          <a:lstStyle/>
          <a:p>
            <a:pPr marL="457200" lvl="1" indent="0">
              <a:buNone/>
            </a:pPr>
            <a:r>
              <a:rPr lang="en-US" sz="4000" dirty="0" smtClean="0">
                <a:solidFill>
                  <a:schemeClr val="bg1"/>
                </a:solidFill>
              </a:rPr>
              <a:t>2. Natural Selection</a:t>
            </a:r>
          </a:p>
          <a:p>
            <a:pPr marL="857250" lvl="2" indent="0">
              <a:buNone/>
            </a:pPr>
            <a:endParaRPr lang="en-US" sz="2400" dirty="0">
              <a:solidFill>
                <a:schemeClr val="bg1"/>
              </a:solidFill>
            </a:endParaRPr>
          </a:p>
          <a:p>
            <a:endParaRPr lang="en-US" dirty="0"/>
          </a:p>
        </p:txBody>
      </p:sp>
      <p:sp>
        <p:nvSpPr>
          <p:cNvPr id="2" name="Title 1"/>
          <p:cNvSpPr>
            <a:spLocks noGrp="1"/>
          </p:cNvSpPr>
          <p:nvPr>
            <p:ph type="title"/>
          </p:nvPr>
        </p:nvSpPr>
        <p:spPr/>
        <p:txBody>
          <a:bodyPr/>
          <a:lstStyle/>
          <a:p>
            <a:r>
              <a:rPr lang="en-US" dirty="0" smtClean="0">
                <a:solidFill>
                  <a:schemeClr val="bg1"/>
                </a:solidFill>
                <a:latin typeface="Century Gothic" panose="020B0502020202020204" pitchFamily="34" charset="0"/>
              </a:rPr>
              <a:t>Darwin’s Two Main Claims</a:t>
            </a:r>
            <a:endParaRPr lang="en-US" dirty="0">
              <a:solidFill>
                <a:schemeClr val="bg1"/>
              </a:solidFill>
              <a:latin typeface="Century Gothic" panose="020B0502020202020204" pitchFamily="34" charset="0"/>
            </a:endParaRPr>
          </a:p>
        </p:txBody>
      </p:sp>
      <p:sp>
        <p:nvSpPr>
          <p:cNvPr id="3" name="Content Placeholder 2"/>
          <p:cNvSpPr>
            <a:spLocks noGrp="1"/>
          </p:cNvSpPr>
          <p:nvPr>
            <p:ph sz="half" idx="1"/>
          </p:nvPr>
        </p:nvSpPr>
        <p:spPr>
          <a:xfrm>
            <a:off x="3589207" y="1524001"/>
            <a:ext cx="5546987" cy="2046270"/>
          </a:xfrm>
        </p:spPr>
        <p:txBody>
          <a:bodyPr>
            <a:normAutofit fontScale="92500"/>
          </a:bodyPr>
          <a:lstStyle/>
          <a:p>
            <a:pPr marL="971550" lvl="1" indent="-514350">
              <a:buAutoNum type="arabicPeriod"/>
            </a:pPr>
            <a:r>
              <a:rPr lang="en-US" sz="4000" dirty="0" smtClean="0">
                <a:solidFill>
                  <a:schemeClr val="bg1"/>
                </a:solidFill>
              </a:rPr>
              <a:t>Theory </a:t>
            </a:r>
            <a:r>
              <a:rPr lang="en-US" sz="4000" dirty="0">
                <a:solidFill>
                  <a:schemeClr val="bg1"/>
                </a:solidFill>
              </a:rPr>
              <a:t>of Universal Common </a:t>
            </a:r>
            <a:r>
              <a:rPr lang="en-US" sz="4000" dirty="0" smtClean="0">
                <a:solidFill>
                  <a:schemeClr val="bg1"/>
                </a:solidFill>
              </a:rPr>
              <a:t>Descent</a:t>
            </a:r>
          </a:p>
          <a:p>
            <a:pPr marL="857250" lvl="2" indent="0">
              <a:buNone/>
            </a:pPr>
            <a:r>
              <a:rPr lang="en-US" sz="3200" dirty="0" smtClean="0">
                <a:solidFill>
                  <a:schemeClr val="bg1"/>
                </a:solidFill>
              </a:rPr>
              <a:t>	 </a:t>
            </a:r>
            <a:r>
              <a:rPr lang="en-US" sz="3200" i="1" dirty="0" smtClean="0">
                <a:solidFill>
                  <a:srgbClr val="FFFF00"/>
                </a:solidFill>
              </a:rPr>
              <a:t>Not</a:t>
            </a:r>
            <a:r>
              <a:rPr lang="en-US" sz="3200" dirty="0" smtClean="0">
                <a:solidFill>
                  <a:srgbClr val="FFFF00"/>
                </a:solidFill>
              </a:rPr>
              <a:t> abandoned</a:t>
            </a:r>
            <a:endParaRPr lang="en-US" sz="2600" dirty="0">
              <a:solidFill>
                <a:srgbClr val="FFFF00"/>
              </a:solidFill>
            </a:endParaRPr>
          </a:p>
          <a:p>
            <a:pPr marL="857250" lvl="2" indent="0">
              <a:buNone/>
            </a:pPr>
            <a:endParaRPr lang="en-US" sz="2400" dirty="0">
              <a:solidFill>
                <a:schemeClr val="bg1"/>
              </a:solidFill>
            </a:endParaRP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2200" y="0"/>
            <a:ext cx="1819664" cy="68580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927684">
            <a:off x="6378658" y="4580902"/>
            <a:ext cx="3558015" cy="2372010"/>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20736" y="4551707"/>
            <a:ext cx="3934968" cy="2616335"/>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373493"/>
            <a:ext cx="3276600" cy="4910376"/>
          </a:xfrm>
          <a:prstGeom prst="rect">
            <a:avLst/>
          </a:prstGeom>
        </p:spPr>
      </p:pic>
      <p:sp>
        <p:nvSpPr>
          <p:cNvPr id="9" name="Rectangle 8"/>
          <p:cNvSpPr/>
          <p:nvPr/>
        </p:nvSpPr>
        <p:spPr>
          <a:xfrm>
            <a:off x="8879642" y="3364729"/>
            <a:ext cx="873958" cy="1569660"/>
          </a:xfrm>
          <a:prstGeom prst="rect">
            <a:avLst/>
          </a:prstGeom>
          <a:noFill/>
        </p:spPr>
        <p:txBody>
          <a:bodyPr wrap="none" lIns="91440" tIns="45720" rIns="91440" bIns="45720">
            <a:spAutoFit/>
          </a:bodyPr>
          <a:lstStyle/>
          <a:p>
            <a:pPr algn="ctr"/>
            <a:r>
              <a:rPr lang="en-US" sz="9600" b="1" cap="none" spc="0"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rPr>
              <a:t>?</a:t>
            </a:r>
            <a:endParaRPr lang="en-US" sz="96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630846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1500"/>
                            </p:stCondLst>
                            <p:childTnLst>
                              <p:par>
                                <p:cTn id="9" presetID="22" presetClass="entr" presetSubtype="4"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down)">
                                      <p:cBhvr>
                                        <p:cTn id="16" dur="500"/>
                                        <p:tgtEl>
                                          <p:spTgt spid="10">
                                            <p:txEl>
                                              <p:pRg st="0" end="0"/>
                                            </p:txEl>
                                          </p:spTgt>
                                        </p:tgtEl>
                                      </p:cBhvr>
                                    </p:animEffect>
                                  </p:childTnLst>
                                </p:cTn>
                              </p:par>
                            </p:childTnLst>
                          </p:cTn>
                        </p:par>
                        <p:par>
                          <p:cTn id="17" fill="hold">
                            <p:stCondLst>
                              <p:cond delay="500"/>
                            </p:stCondLst>
                            <p:childTnLst>
                              <p:par>
                                <p:cTn id="18" presetID="31"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 grpId="0" build="p"/>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a:t>
            </a:r>
            <a:r>
              <a:rPr lang="en-US" dirty="0" err="1" smtClean="0">
                <a:solidFill>
                  <a:schemeClr val="bg1"/>
                </a:solidFill>
              </a:rPr>
              <a:t>Altenberg</a:t>
            </a:r>
            <a:r>
              <a:rPr lang="en-US" dirty="0" smtClean="0">
                <a:solidFill>
                  <a:schemeClr val="bg1"/>
                </a:solidFill>
              </a:rPr>
              <a:t> 16”</a:t>
            </a:r>
          </a:p>
          <a:p>
            <a:pPr marL="742950" lvl="2" indent="-342900">
              <a:buClr>
                <a:schemeClr val="accent1"/>
              </a:buClr>
              <a:buSzPct val="75000"/>
              <a:buFont typeface="Wingdings" pitchFamily="2" charset="2"/>
              <a:buChar char=""/>
            </a:pPr>
            <a:r>
              <a:rPr lang="en-US" dirty="0">
                <a:solidFill>
                  <a:schemeClr val="bg1"/>
                </a:solidFill>
              </a:rPr>
              <a:t>16 evolutionary scientists who met in </a:t>
            </a:r>
            <a:r>
              <a:rPr lang="en-US" dirty="0" err="1">
                <a:solidFill>
                  <a:schemeClr val="bg1"/>
                </a:solidFill>
              </a:rPr>
              <a:t>Altenberg</a:t>
            </a:r>
            <a:r>
              <a:rPr lang="en-US" dirty="0">
                <a:solidFill>
                  <a:schemeClr val="bg1"/>
                </a:solidFill>
              </a:rPr>
              <a:t> Austria in 2008 to discuss modifying the existing Modern Synthesis.</a:t>
            </a:r>
          </a:p>
          <a:p>
            <a:endParaRPr lang="en-US" dirty="0" smtClean="0">
              <a:solidFill>
                <a:schemeClr val="bg1"/>
              </a:solidFill>
            </a:endParaRPr>
          </a:p>
          <a:p>
            <a:r>
              <a:rPr lang="en-US" dirty="0" smtClean="0">
                <a:solidFill>
                  <a:schemeClr val="bg1"/>
                </a:solidFill>
              </a:rPr>
              <a:t>Modification necessary because they recognize that </a:t>
            </a:r>
            <a:r>
              <a:rPr lang="en-US" u="sng" dirty="0" smtClean="0">
                <a:solidFill>
                  <a:schemeClr val="bg1"/>
                </a:solidFill>
              </a:rPr>
              <a:t>mutation and natural selection are inadequate</a:t>
            </a:r>
            <a:r>
              <a:rPr lang="en-US" dirty="0" smtClean="0">
                <a:solidFill>
                  <a:schemeClr val="bg1"/>
                </a:solidFill>
              </a:rPr>
              <a:t> to explain macroevolution.</a:t>
            </a:r>
          </a:p>
          <a:p>
            <a:endParaRPr lang="en-US" dirty="0" smtClean="0"/>
          </a:p>
        </p:txBody>
      </p:sp>
    </p:spTree>
    <p:custDataLst>
      <p:tags r:id="rId1"/>
    </p:custDataLst>
    <p:extLst>
      <p:ext uri="{BB962C8B-B14F-4D97-AF65-F5344CB8AC3E}">
        <p14:creationId xmlns:p14="http://schemas.microsoft.com/office/powerpoint/2010/main" val="36534232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Neo-Darwinism Questioned</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“As a host of distinguished biologists have explained in recent technical papers, small-scale, or ‘</a:t>
            </a:r>
            <a:r>
              <a:rPr lang="en-US" dirty="0" err="1" smtClean="0">
                <a:solidFill>
                  <a:schemeClr val="bg1"/>
                </a:solidFill>
              </a:rPr>
              <a:t>microevolutionary</a:t>
            </a:r>
            <a:r>
              <a:rPr lang="en-US" dirty="0" smtClean="0">
                <a:solidFill>
                  <a:schemeClr val="bg1"/>
                </a:solidFill>
              </a:rPr>
              <a:t>,’ change cannot be extrapolated to explain large-scale, or ‘</a:t>
            </a:r>
            <a:r>
              <a:rPr lang="en-US" dirty="0" err="1" smtClean="0">
                <a:solidFill>
                  <a:schemeClr val="bg1"/>
                </a:solidFill>
              </a:rPr>
              <a:t>macroevolutionary</a:t>
            </a:r>
            <a:r>
              <a:rPr lang="en-US" dirty="0" smtClean="0">
                <a:solidFill>
                  <a:schemeClr val="bg1"/>
                </a:solidFill>
              </a:rPr>
              <a:t>,’ innovation.”</a:t>
            </a:r>
          </a:p>
          <a:p>
            <a:pPr algn="r"/>
            <a:r>
              <a:rPr lang="en-US" dirty="0" smtClean="0">
                <a:solidFill>
                  <a:schemeClr val="bg1"/>
                </a:solidFill>
              </a:rPr>
              <a:t>Stephen Meyer, </a:t>
            </a:r>
            <a:r>
              <a:rPr lang="en-US" i="1" dirty="0" smtClean="0">
                <a:solidFill>
                  <a:schemeClr val="bg1"/>
                </a:solidFill>
              </a:rPr>
              <a:t>Darwin’s Doubt</a:t>
            </a:r>
            <a:r>
              <a:rPr lang="en-US" dirty="0" smtClean="0">
                <a:solidFill>
                  <a:schemeClr val="bg1"/>
                </a:solidFill>
              </a:rPr>
              <a:t>, x</a:t>
            </a:r>
          </a:p>
          <a:p>
            <a:endParaRPr lang="en-US" dirty="0" smtClean="0">
              <a:solidFill>
                <a:schemeClr val="bg1"/>
              </a:solidFill>
            </a:endParaRPr>
          </a:p>
          <a:p>
            <a:r>
              <a:rPr lang="en-US" dirty="0" smtClean="0">
                <a:solidFill>
                  <a:schemeClr val="bg1"/>
                </a:solidFill>
              </a:rPr>
              <a:t>Microevolution = Macroevolution</a:t>
            </a:r>
            <a:endParaRPr lang="en-US" dirty="0">
              <a:solidFill>
                <a:schemeClr val="bg1"/>
              </a:solidFill>
            </a:endParaRPr>
          </a:p>
        </p:txBody>
      </p:sp>
      <p:sp>
        <p:nvSpPr>
          <p:cNvPr id="4" name="Multiply 3"/>
          <p:cNvSpPr/>
          <p:nvPr/>
        </p:nvSpPr>
        <p:spPr>
          <a:xfrm>
            <a:off x="3733800" y="5211764"/>
            <a:ext cx="914400" cy="914400"/>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983720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Summary</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chemeClr val="bg1"/>
                </a:solidFill>
              </a:rPr>
              <a:t>Both Darwinism and Neo-Darwinism include the idea of universal descent from a common ancestor.</a:t>
            </a:r>
          </a:p>
          <a:p>
            <a:r>
              <a:rPr lang="en-US" dirty="0" smtClean="0">
                <a:solidFill>
                  <a:schemeClr val="bg1"/>
                </a:solidFill>
              </a:rPr>
              <a:t>Both also include the idea that the mechanism for evolution is natural selection.</a:t>
            </a:r>
          </a:p>
          <a:p>
            <a:r>
              <a:rPr lang="en-US" dirty="0">
                <a:solidFill>
                  <a:schemeClr val="bg1"/>
                </a:solidFill>
              </a:rPr>
              <a:t>Neo-Darwinism uses the advances in science since Darwin’s time, to explain variation and how individuals pass on their genes to their offspring.</a:t>
            </a:r>
          </a:p>
          <a:p>
            <a:r>
              <a:rPr lang="en-US" dirty="0" smtClean="0">
                <a:solidFill>
                  <a:schemeClr val="bg1"/>
                </a:solidFill>
              </a:rPr>
              <a:t>In spite of doubts in the scientific community about natural selection as the mechanism for evolution, Neo-Darwinism remains the dominant explanation for the diversity of life we see around us.</a:t>
            </a:r>
            <a:endParaRPr lang="en-US" dirty="0">
              <a:solidFill>
                <a:schemeClr val="bg1"/>
              </a:solidFill>
            </a:endParaRPr>
          </a:p>
        </p:txBody>
      </p:sp>
    </p:spTree>
    <p:custDataLst>
      <p:tags r:id="rId1"/>
    </p:custDataLst>
    <p:extLst>
      <p:ext uri="{BB962C8B-B14F-4D97-AF65-F5344CB8AC3E}">
        <p14:creationId xmlns:p14="http://schemas.microsoft.com/office/powerpoint/2010/main" val="4856473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We do not accept:</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Theory of universal common descent</a:t>
            </a:r>
          </a:p>
          <a:p>
            <a:endParaRPr lang="en-US" dirty="0">
              <a:solidFill>
                <a:schemeClr val="bg1"/>
              </a:solidFill>
            </a:endParaRPr>
          </a:p>
          <a:p>
            <a:r>
              <a:rPr lang="en-US" dirty="0" smtClean="0">
                <a:solidFill>
                  <a:schemeClr val="bg1"/>
                </a:solidFill>
              </a:rPr>
              <a:t>Microevolution = macroevolution</a:t>
            </a:r>
            <a:endParaRPr lang="en-US" dirty="0">
              <a:solidFill>
                <a:schemeClr val="bg1"/>
              </a:solidFill>
            </a:endParaRPr>
          </a:p>
        </p:txBody>
      </p:sp>
    </p:spTree>
    <p:extLst>
      <p:ext uri="{BB962C8B-B14F-4D97-AF65-F5344CB8AC3E}">
        <p14:creationId xmlns:p14="http://schemas.microsoft.com/office/powerpoint/2010/main" val="16448844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sz="half" idx="1"/>
          </p:nvPr>
        </p:nvSpPr>
        <p:spPr/>
        <p:txBody>
          <a:bodyPr>
            <a:normAutofit lnSpcReduction="10000"/>
          </a:bodyPr>
          <a:lstStyle/>
          <a:p>
            <a:r>
              <a:rPr lang="en-US" dirty="0" smtClean="0">
                <a:solidFill>
                  <a:schemeClr val="bg1"/>
                </a:solidFill>
              </a:rPr>
              <a:t>Many of the ideas in the book were not new</a:t>
            </a:r>
          </a:p>
          <a:p>
            <a:endParaRPr lang="en-US" dirty="0" smtClean="0">
              <a:solidFill>
                <a:schemeClr val="bg1"/>
              </a:solidFill>
            </a:endParaRPr>
          </a:p>
          <a:p>
            <a:r>
              <a:rPr lang="en-US" dirty="0" smtClean="0">
                <a:solidFill>
                  <a:schemeClr val="bg1"/>
                </a:solidFill>
              </a:rPr>
              <a:t>Influenced by many other scientists (including his grandfather, Erasmus Darwin), Charles organized ideas already present in the scientific community into a coherent theory.</a:t>
            </a:r>
          </a:p>
          <a:p>
            <a:endParaRPr lang="en-US" dirty="0" smtClean="0">
              <a:solidFill>
                <a:schemeClr val="bg1"/>
              </a:solidFill>
            </a:endParaRPr>
          </a:p>
          <a:p>
            <a:pPr lvl="1"/>
            <a:endParaRPr lang="en-US" dirty="0"/>
          </a:p>
        </p:txBody>
      </p:sp>
      <p:sp>
        <p:nvSpPr>
          <p:cNvPr id="4" name="Content Placeholder 3"/>
          <p:cNvSpPr>
            <a:spLocks noGrp="1"/>
          </p:cNvSpPr>
          <p:nvPr>
            <p:ph sz="half" idx="2"/>
          </p:nvPr>
        </p:nvSpPr>
        <p:spPr/>
        <p:txBody>
          <a:bodyPr>
            <a:normAutofit lnSpcReduction="10000"/>
          </a:bodyPr>
          <a:lstStyle/>
          <a:p>
            <a:endParaRPr lang="en-US"/>
          </a:p>
        </p:txBody>
      </p:sp>
      <p:pic>
        <p:nvPicPr>
          <p:cNvPr id="1026" name="Picture 2" descr="C:\Users\Carol Raney\Downloads\928226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447800"/>
            <a:ext cx="3733800" cy="47625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61823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4" cstate="print">
            <a:extLst>
              <a:ext uri="{28A0092B-C50C-407E-A947-70E740481C1C}">
                <a14:useLocalDpi xmlns:a14="http://schemas.microsoft.com/office/drawing/2010/main" val="0"/>
              </a:ext>
            </a:extLst>
          </a:blip>
          <a:srcRect t="22" b="22"/>
          <a:stretch>
            <a:fillRect/>
          </a:stretch>
        </p:blipFill>
        <p:spPr/>
      </p:pic>
      <p:sp>
        <p:nvSpPr>
          <p:cNvPr id="3" name="TextBox 2"/>
          <p:cNvSpPr txBox="1"/>
          <p:nvPr/>
        </p:nvSpPr>
        <p:spPr>
          <a:xfrm>
            <a:off x="4953000" y="5943600"/>
            <a:ext cx="6705600" cy="584775"/>
          </a:xfrm>
          <a:prstGeom prst="rect">
            <a:avLst/>
          </a:prstGeom>
          <a:noFill/>
        </p:spPr>
        <p:txBody>
          <a:bodyPr wrap="square" rtlCol="0">
            <a:spAutoFit/>
          </a:bodyPr>
          <a:lstStyle/>
          <a:p>
            <a:r>
              <a:rPr lang="en-US" sz="3200" dirty="0" smtClean="0">
                <a:solidFill>
                  <a:prstClr val="white"/>
                </a:solidFill>
                <a:latin typeface="Century Gothic" panose="020B0502020202020204" pitchFamily="34" charset="0"/>
              </a:rPr>
              <a:t>Misconceptions about Evolution</a:t>
            </a:r>
            <a:endParaRPr lang="en-US" sz="3200" dirty="0">
              <a:solidFill>
                <a:prstClr val="white"/>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6756075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1005262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dirty="0"/>
              <a:t>Images may appear on more than one slide. Citation is given on the first slide where each image appears.</a:t>
            </a:r>
          </a:p>
          <a:p>
            <a:pPr algn="l"/>
            <a:r>
              <a:rPr lang="en-US" dirty="0" smtClean="0"/>
              <a:t>[1] Slide design, Susan Landon</a:t>
            </a:r>
          </a:p>
          <a:p>
            <a:pPr algn="l"/>
            <a:r>
              <a:rPr lang="en-US" dirty="0" smtClean="0"/>
              <a:t>[2] </a:t>
            </a:r>
            <a:r>
              <a:rPr lang="en-US" dirty="0"/>
              <a:t>Charles Darwin 16835919, </a:t>
            </a:r>
            <a:r>
              <a:rPr lang="en-US" dirty="0" smtClean="0"/>
              <a:t>picture, </a:t>
            </a:r>
            <a:r>
              <a:rPr lang="en-US" dirty="0"/>
              <a:t>Getty Images (US), Inc. </a:t>
            </a:r>
            <a:r>
              <a:rPr lang="en-US" dirty="0" smtClean="0"/>
              <a:t>Subscription</a:t>
            </a:r>
          </a:p>
          <a:p>
            <a:pPr algn="l"/>
            <a:r>
              <a:rPr lang="en-US" dirty="0" smtClean="0"/>
              <a:t>[3] </a:t>
            </a:r>
            <a:r>
              <a:rPr lang="en-US" dirty="0"/>
              <a:t>Erasmus </a:t>
            </a:r>
            <a:r>
              <a:rPr lang="en-US" dirty="0" smtClean="0"/>
              <a:t>Darwin 92822643</a:t>
            </a:r>
            <a:r>
              <a:rPr lang="en-US" dirty="0"/>
              <a:t>, </a:t>
            </a:r>
            <a:r>
              <a:rPr lang="en-US" dirty="0" smtClean="0"/>
              <a:t>photos.com,</a:t>
            </a:r>
            <a:r>
              <a:rPr lang="en-US" dirty="0"/>
              <a:t> Thinkstock, Thinkstock Image Subscription </a:t>
            </a:r>
            <a:r>
              <a:rPr lang="en-US" dirty="0" smtClean="0"/>
              <a:t>Agreement</a:t>
            </a:r>
          </a:p>
          <a:p>
            <a:pPr algn="l"/>
            <a:r>
              <a:rPr lang="en-US" dirty="0" smtClean="0"/>
              <a:t>[5]</a:t>
            </a:r>
            <a:r>
              <a:rPr lang="en-US" dirty="0"/>
              <a:t> Tree of Life, Ron </a:t>
            </a:r>
            <a:r>
              <a:rPr lang="en-US" dirty="0" err="1"/>
              <a:t>Hight</a:t>
            </a:r>
            <a:endParaRPr lang="en-US" dirty="0" smtClean="0"/>
          </a:p>
          <a:p>
            <a:pPr algn="l"/>
            <a:r>
              <a:rPr lang="en-US" dirty="0" smtClean="0"/>
              <a:t>[11a] </a:t>
            </a:r>
            <a:r>
              <a:rPr lang="en-US" dirty="0"/>
              <a:t>Point </a:t>
            </a:r>
            <a:r>
              <a:rPr lang="en-US" dirty="0" smtClean="0"/>
              <a:t>mutation, Ron </a:t>
            </a:r>
            <a:r>
              <a:rPr lang="en-US" dirty="0" err="1"/>
              <a:t>Hight</a:t>
            </a:r>
            <a:endParaRPr lang="en-US" dirty="0" smtClean="0"/>
          </a:p>
          <a:p>
            <a:pPr algn="l"/>
            <a:r>
              <a:rPr lang="en-US" dirty="0" smtClean="0"/>
              <a:t>[11b] </a:t>
            </a:r>
            <a:r>
              <a:rPr lang="en-US" dirty="0"/>
              <a:t>Frame shift </a:t>
            </a:r>
            <a:r>
              <a:rPr lang="en-US" dirty="0" smtClean="0"/>
              <a:t>deletion, Ron </a:t>
            </a:r>
            <a:r>
              <a:rPr lang="en-US" dirty="0" err="1"/>
              <a:t>Hight</a:t>
            </a:r>
            <a:endParaRPr lang="en-US" dirty="0" smtClean="0"/>
          </a:p>
          <a:p>
            <a:pPr algn="l"/>
            <a:r>
              <a:rPr lang="en-US" dirty="0" smtClean="0"/>
              <a:t>[11c] Gene inversion, Ron </a:t>
            </a:r>
            <a:r>
              <a:rPr lang="en-US" dirty="0" err="1"/>
              <a:t>Hight</a:t>
            </a:r>
            <a:endParaRPr lang="en-US" dirty="0" smtClean="0"/>
          </a:p>
          <a:p>
            <a:pPr algn="l"/>
            <a:r>
              <a:rPr lang="en-US" dirty="0" smtClean="0"/>
              <a:t>[12] Screenshots of </a:t>
            </a:r>
            <a:r>
              <a:rPr lang="en-US" dirty="0"/>
              <a:t>Meiosis animation, purchased from </a:t>
            </a:r>
            <a:r>
              <a:rPr lang="en-US" dirty="0" err="1"/>
              <a:t>Edumedia</a:t>
            </a:r>
            <a:r>
              <a:rPr lang="en-US" dirty="0"/>
              <a:t>, https://</a:t>
            </a:r>
            <a:r>
              <a:rPr lang="en-US" dirty="0" smtClean="0"/>
              <a:t>www.edumedia-sciences.com/en/a418-meiosis</a:t>
            </a:r>
            <a:endParaRPr lang="en-US" dirty="0" smtClean="0">
              <a:solidFill>
                <a:srgbClr val="FF0000"/>
              </a:solidFill>
            </a:endParaRPr>
          </a:p>
          <a:p>
            <a:pPr algn="l"/>
            <a:r>
              <a:rPr lang="en-US" dirty="0" smtClean="0"/>
              <a:t>[25a]</a:t>
            </a:r>
            <a:r>
              <a:rPr lang="en-US" dirty="0"/>
              <a:t> Friends 9672137 </a:t>
            </a:r>
            <a:r>
              <a:rPr lang="en-US" dirty="0" err="1" smtClean="0"/>
              <a:t>monkeybusinessimages</a:t>
            </a:r>
            <a:r>
              <a:rPr lang="en-US" dirty="0"/>
              <a:t>, Getty Images (US), Inc. </a:t>
            </a:r>
            <a:r>
              <a:rPr lang="en-US" dirty="0" smtClean="0"/>
              <a:t>Subscription</a:t>
            </a:r>
          </a:p>
          <a:p>
            <a:pPr algn="l"/>
            <a:r>
              <a:rPr lang="en-US" dirty="0" smtClean="0"/>
              <a:t>[25b]</a:t>
            </a:r>
            <a:r>
              <a:rPr lang="en-US" dirty="0"/>
              <a:t> Snail 3537039 </a:t>
            </a:r>
            <a:r>
              <a:rPr lang="en-US" dirty="0" err="1" smtClean="0"/>
              <a:t>tomonikon</a:t>
            </a:r>
            <a:r>
              <a:rPr lang="en-US" dirty="0"/>
              <a:t>, Getty Images (US), Inc. </a:t>
            </a:r>
            <a:r>
              <a:rPr lang="en-US" dirty="0" smtClean="0"/>
              <a:t>Subscription</a:t>
            </a:r>
          </a:p>
          <a:p>
            <a:pPr algn="l"/>
            <a:r>
              <a:rPr lang="en-US" dirty="0" smtClean="0"/>
              <a:t>[25c] </a:t>
            </a:r>
            <a:r>
              <a:rPr lang="en-US" dirty="0"/>
              <a:t>Paramecium </a:t>
            </a:r>
            <a:r>
              <a:rPr lang="en-US" dirty="0" err="1"/>
              <a:t>caudatum</a:t>
            </a:r>
            <a:r>
              <a:rPr lang="en-US" dirty="0"/>
              <a:t> 6046278 </a:t>
            </a:r>
            <a:r>
              <a:rPr lang="en-US" dirty="0" err="1" smtClean="0"/>
              <a:t>Nnehring</a:t>
            </a:r>
            <a:r>
              <a:rPr lang="en-US" dirty="0" smtClean="0"/>
              <a:t>,</a:t>
            </a:r>
            <a:r>
              <a:rPr lang="en-US" dirty="0"/>
              <a:t> Getty Images (US), Inc. </a:t>
            </a:r>
            <a:r>
              <a:rPr lang="en-US" dirty="0" smtClean="0"/>
              <a:t>Subscription</a:t>
            </a:r>
          </a:p>
          <a:p>
            <a:pPr algn="l"/>
            <a:r>
              <a:rPr lang="en-US" dirty="0" smtClean="0"/>
              <a:t>[25d] </a:t>
            </a:r>
            <a:r>
              <a:rPr lang="en-US" dirty="0"/>
              <a:t>Sequoia </a:t>
            </a:r>
            <a:r>
              <a:rPr lang="en-US" dirty="0" smtClean="0"/>
              <a:t>000005648787, </a:t>
            </a:r>
            <a:r>
              <a:rPr lang="en-US" dirty="0" err="1" smtClean="0"/>
              <a:t>imagentix</a:t>
            </a:r>
            <a:r>
              <a:rPr lang="en-US" dirty="0" smtClean="0"/>
              <a:t>, </a:t>
            </a:r>
            <a:r>
              <a:rPr lang="en-US" dirty="0"/>
              <a:t>Getty Images (US), Inc. </a:t>
            </a:r>
            <a:r>
              <a:rPr lang="en-US" dirty="0" smtClean="0"/>
              <a:t>Subscription</a:t>
            </a:r>
          </a:p>
        </p:txBody>
      </p:sp>
      <p:sp>
        <p:nvSpPr>
          <p:cNvPr id="3" name="Rectangle 2"/>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5472721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2819321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2329385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3946664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3358456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577306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1581980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idx="1"/>
          </p:nvPr>
        </p:nvSpPr>
        <p:spPr>
          <a:xfrm>
            <a:off x="609600" y="1524001"/>
            <a:ext cx="10972800" cy="4602164"/>
          </a:xfrm>
        </p:spPr>
        <p:txBody>
          <a:bodyPr>
            <a:normAutofit/>
          </a:bodyPr>
          <a:lstStyle/>
          <a:p>
            <a:endParaRPr lang="en-US" dirty="0" smtClean="0">
              <a:solidFill>
                <a:schemeClr val="bg1"/>
              </a:solidFill>
            </a:endParaRPr>
          </a:p>
          <a:p>
            <a:r>
              <a:rPr lang="en-US" dirty="0" smtClean="0">
                <a:solidFill>
                  <a:schemeClr val="bg1"/>
                </a:solidFill>
              </a:rPr>
              <a:t>Darwin’s theory had two main claims:</a:t>
            </a:r>
          </a:p>
          <a:p>
            <a:pPr marL="971550" lvl="1" indent="-514350">
              <a:buAutoNum type="arabicPeriod"/>
            </a:pPr>
            <a:r>
              <a:rPr lang="en-US" sz="3200" dirty="0" smtClean="0">
                <a:solidFill>
                  <a:schemeClr val="bg1"/>
                </a:solidFill>
              </a:rPr>
              <a:t>Theory of Universal Common Descent</a:t>
            </a:r>
          </a:p>
          <a:p>
            <a:pPr marL="971550" lvl="1" indent="-514350">
              <a:buAutoNum type="arabicPeriod"/>
            </a:pPr>
            <a:r>
              <a:rPr lang="en-US" sz="3200" dirty="0" smtClean="0">
                <a:solidFill>
                  <a:schemeClr val="bg1"/>
                </a:solidFill>
              </a:rPr>
              <a:t>Natural Selection</a:t>
            </a:r>
          </a:p>
          <a:p>
            <a:pPr lvl="1"/>
            <a:endParaRPr lang="en-US" dirty="0"/>
          </a:p>
        </p:txBody>
      </p:sp>
    </p:spTree>
    <p:extLst>
      <p:ext uri="{BB962C8B-B14F-4D97-AF65-F5344CB8AC3E}">
        <p14:creationId xmlns:p14="http://schemas.microsoft.com/office/powerpoint/2010/main" val="2107103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1.</a:t>
            </a:r>
            <a:r>
              <a:rPr lang="en-US" dirty="0" smtClean="0"/>
              <a:t> </a:t>
            </a:r>
            <a:r>
              <a:rPr lang="en-US" dirty="0" smtClean="0">
                <a:solidFill>
                  <a:schemeClr val="bg1"/>
                </a:solidFill>
              </a:rPr>
              <a:t>Theory of Universal Common Descent</a:t>
            </a:r>
            <a:endParaRPr lang="en-US" dirty="0">
              <a:solidFill>
                <a:schemeClr val="bg1"/>
              </a:solidFill>
            </a:endParaRPr>
          </a:p>
        </p:txBody>
      </p:sp>
      <p:sp>
        <p:nvSpPr>
          <p:cNvPr id="3" name="Content Placeholder 2"/>
          <p:cNvSpPr>
            <a:spLocks noGrp="1"/>
          </p:cNvSpPr>
          <p:nvPr>
            <p:ph sz="half" idx="1"/>
          </p:nvPr>
        </p:nvSpPr>
        <p:spPr>
          <a:xfrm>
            <a:off x="-49841" y="1676401"/>
            <a:ext cx="5942642" cy="4906964"/>
          </a:xfrm>
        </p:spPr>
        <p:txBody>
          <a:bodyPr>
            <a:normAutofit/>
          </a:bodyPr>
          <a:lstStyle/>
          <a:p>
            <a:pPr marL="857250" lvl="2" indent="0">
              <a:buNone/>
            </a:pPr>
            <a:r>
              <a:rPr lang="en-US" sz="3200" dirty="0" smtClean="0">
                <a:solidFill>
                  <a:schemeClr val="bg1"/>
                </a:solidFill>
              </a:rPr>
              <a:t>Every creature on Earth descended from a single-celled common ancestor somewhere in the distant past</a:t>
            </a:r>
          </a:p>
          <a:p>
            <a:pPr marL="857250" lvl="2" indent="0">
              <a:buNone/>
            </a:pPr>
            <a:endParaRPr lang="en-US" sz="3200" dirty="0">
              <a:solidFill>
                <a:schemeClr val="bg1"/>
              </a:solidFill>
            </a:endParaRPr>
          </a:p>
          <a:p>
            <a:pPr marL="457200" lvl="1"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393601793"/>
              </p:ext>
            </p:extLst>
          </p:nvPr>
        </p:nvGraphicFramePr>
        <p:xfrm>
          <a:off x="7086600" y="1524000"/>
          <a:ext cx="4114800" cy="4908707"/>
        </p:xfrm>
        <a:graphic>
          <a:graphicData uri="http://schemas.openxmlformats.org/presentationml/2006/ole">
            <mc:AlternateContent xmlns:mc="http://schemas.openxmlformats.org/markup-compatibility/2006">
              <mc:Choice xmlns:v="urn:schemas-microsoft-com:vml" Requires="v">
                <p:oleObj spid="_x0000_s2089" name="Acrobat Document" r:id="rId5" imgW="8808621" imgH="10507717" progId="AcroExch.Document.11">
                  <p:embed/>
                </p:oleObj>
              </mc:Choice>
              <mc:Fallback>
                <p:oleObj name="Acrobat Document" r:id="rId5" imgW="8808621" imgH="10507717" progId="AcroExch.Document.11">
                  <p:embed/>
                  <p:pic>
                    <p:nvPicPr>
                      <p:cNvPr id="0" name=""/>
                      <p:cNvPicPr/>
                      <p:nvPr/>
                    </p:nvPicPr>
                    <p:blipFill>
                      <a:blip r:embed="rId6"/>
                      <a:stretch>
                        <a:fillRect/>
                      </a:stretch>
                    </p:blipFill>
                    <p:spPr>
                      <a:xfrm>
                        <a:off x="7086600" y="1524000"/>
                        <a:ext cx="4114800" cy="4908707"/>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494710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2. Natural Selection</a:t>
            </a:r>
            <a:endParaRPr lang="en-US" dirty="0">
              <a:solidFill>
                <a:schemeClr val="bg1"/>
              </a:solidFill>
            </a:endParaRPr>
          </a:p>
        </p:txBody>
      </p:sp>
      <p:sp>
        <p:nvSpPr>
          <p:cNvPr id="3" name="Content Placeholder 2"/>
          <p:cNvSpPr>
            <a:spLocks noGrp="1"/>
          </p:cNvSpPr>
          <p:nvPr>
            <p:ph idx="1"/>
          </p:nvPr>
        </p:nvSpPr>
        <p:spPr>
          <a:xfrm>
            <a:off x="609600" y="1600201"/>
            <a:ext cx="10972800" cy="5058507"/>
          </a:xfrm>
        </p:spPr>
        <p:txBody>
          <a:bodyPr>
            <a:normAutofit fontScale="70000" lnSpcReduction="20000"/>
          </a:bodyPr>
          <a:lstStyle/>
          <a:p>
            <a:r>
              <a:rPr lang="en-US" sz="4100" dirty="0" smtClean="0">
                <a:solidFill>
                  <a:schemeClr val="bg1"/>
                </a:solidFill>
              </a:rPr>
              <a:t>Darwin’s contribution:  </a:t>
            </a:r>
          </a:p>
          <a:p>
            <a:pPr lvl="1"/>
            <a:r>
              <a:rPr lang="en-US" sz="3700" dirty="0" smtClean="0">
                <a:solidFill>
                  <a:schemeClr val="bg1"/>
                </a:solidFill>
              </a:rPr>
              <a:t>suggesting the mechanism for change</a:t>
            </a:r>
          </a:p>
          <a:p>
            <a:r>
              <a:rPr lang="en-US" sz="4100" dirty="0" smtClean="0">
                <a:solidFill>
                  <a:schemeClr val="bg1"/>
                </a:solidFill>
              </a:rPr>
              <a:t>Natural Selection</a:t>
            </a:r>
          </a:p>
          <a:p>
            <a:pPr lvl="1"/>
            <a:r>
              <a:rPr lang="en-US" sz="4100" dirty="0" smtClean="0">
                <a:solidFill>
                  <a:schemeClr val="bg1"/>
                </a:solidFill>
              </a:rPr>
              <a:t>Overproduction</a:t>
            </a:r>
          </a:p>
          <a:p>
            <a:pPr lvl="2"/>
            <a:r>
              <a:rPr lang="en-US" sz="3700" dirty="0" smtClean="0">
                <a:solidFill>
                  <a:srgbClr val="FFFF00"/>
                </a:solidFill>
              </a:rPr>
              <a:t>More creatures are born than can survive</a:t>
            </a:r>
            <a:endParaRPr lang="en-US" sz="3700" dirty="0">
              <a:solidFill>
                <a:srgbClr val="FFFF00"/>
              </a:solidFill>
            </a:endParaRPr>
          </a:p>
          <a:p>
            <a:pPr lvl="1"/>
            <a:r>
              <a:rPr lang="en-US" sz="4100" dirty="0" smtClean="0">
                <a:solidFill>
                  <a:schemeClr val="bg1"/>
                </a:solidFill>
              </a:rPr>
              <a:t>Variation</a:t>
            </a:r>
          </a:p>
          <a:p>
            <a:pPr lvl="2"/>
            <a:r>
              <a:rPr lang="en-US" sz="3700" dirty="0" smtClean="0">
                <a:solidFill>
                  <a:srgbClr val="FFFF00"/>
                </a:solidFill>
              </a:rPr>
              <a:t>Variation </a:t>
            </a:r>
            <a:r>
              <a:rPr lang="en-US" sz="3700" dirty="0">
                <a:solidFill>
                  <a:srgbClr val="FFFF00"/>
                </a:solidFill>
              </a:rPr>
              <a:t> </a:t>
            </a:r>
            <a:r>
              <a:rPr lang="en-US" sz="3700" dirty="0" smtClean="0">
                <a:solidFill>
                  <a:srgbClr val="FFFF00"/>
                </a:solidFill>
              </a:rPr>
              <a:t>exists in any population</a:t>
            </a:r>
            <a:endParaRPr lang="en-US" sz="3700" dirty="0">
              <a:solidFill>
                <a:srgbClr val="FFFF00"/>
              </a:solidFill>
            </a:endParaRPr>
          </a:p>
          <a:p>
            <a:pPr lvl="1"/>
            <a:r>
              <a:rPr lang="en-US" sz="4100" dirty="0" smtClean="0">
                <a:solidFill>
                  <a:schemeClr val="bg1"/>
                </a:solidFill>
              </a:rPr>
              <a:t>Adaptation</a:t>
            </a:r>
          </a:p>
          <a:p>
            <a:pPr lvl="2"/>
            <a:r>
              <a:rPr lang="en-US" sz="3700" dirty="0" smtClean="0">
                <a:solidFill>
                  <a:srgbClr val="FFFF00"/>
                </a:solidFill>
              </a:rPr>
              <a:t>Some traits increase an organism’s fitness</a:t>
            </a:r>
            <a:endParaRPr lang="en-US" sz="3700" dirty="0">
              <a:solidFill>
                <a:srgbClr val="FFFF00"/>
              </a:solidFill>
            </a:endParaRPr>
          </a:p>
          <a:p>
            <a:pPr lvl="1"/>
            <a:r>
              <a:rPr lang="en-US" sz="4100" dirty="0" smtClean="0">
                <a:solidFill>
                  <a:schemeClr val="bg1"/>
                </a:solidFill>
              </a:rPr>
              <a:t>Natural selection</a:t>
            </a:r>
          </a:p>
          <a:p>
            <a:pPr lvl="2"/>
            <a:r>
              <a:rPr lang="en-US" sz="3700" dirty="0" smtClean="0">
                <a:solidFill>
                  <a:srgbClr val="FFFF00"/>
                </a:solidFill>
              </a:rPr>
              <a:t>Traits that increase fitness are passed on, replacing those that do not increase fitness and changing populations</a:t>
            </a:r>
            <a:endParaRPr lang="en-US" sz="3700" dirty="0">
              <a:solidFill>
                <a:srgbClr val="FFFF00"/>
              </a:solidFill>
            </a:endParaRPr>
          </a:p>
          <a:p>
            <a:pPr marL="857250" lvl="2" indent="0">
              <a:buNone/>
            </a:pPr>
            <a:endParaRPr lang="en-US" dirty="0" smtClean="0">
              <a:solidFill>
                <a:srgbClr val="FFFF00"/>
              </a:solidFill>
            </a:endParaRPr>
          </a:p>
          <a:p>
            <a:pPr lvl="1"/>
            <a:endParaRPr lang="en-US" dirty="0"/>
          </a:p>
        </p:txBody>
      </p:sp>
    </p:spTree>
    <p:custDataLst>
      <p:tags r:id="rId1"/>
    </p:custDataLst>
    <p:extLst>
      <p:ext uri="{BB962C8B-B14F-4D97-AF65-F5344CB8AC3E}">
        <p14:creationId xmlns:p14="http://schemas.microsoft.com/office/powerpoint/2010/main" val="1385701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down)">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wipe(down)">
                                      <p:cBhvr>
                                        <p:cTn id="38" dur="500"/>
                                        <p:tgtEl>
                                          <p:spTgt spid="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wipe(down)">
                                      <p:cBhvr>
                                        <p:cTn id="4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Microevolution</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a:solidFill>
                  <a:schemeClr val="bg1"/>
                </a:solidFill>
              </a:rPr>
              <a:t>Evolution is gradual</a:t>
            </a:r>
            <a:r>
              <a:rPr lang="en-US" dirty="0" smtClean="0">
                <a:solidFill>
                  <a:schemeClr val="bg1"/>
                </a:solidFill>
              </a:rPr>
              <a:t>—</a:t>
            </a:r>
          </a:p>
          <a:p>
            <a:pPr lvl="1"/>
            <a:r>
              <a:rPr lang="en-US" sz="3200" dirty="0" smtClean="0">
                <a:solidFill>
                  <a:schemeClr val="bg1"/>
                </a:solidFill>
              </a:rPr>
              <a:t>small changes </a:t>
            </a:r>
          </a:p>
          <a:p>
            <a:pPr lvl="1"/>
            <a:r>
              <a:rPr lang="en-US" sz="3200" dirty="0">
                <a:solidFill>
                  <a:schemeClr val="bg1"/>
                </a:solidFill>
              </a:rPr>
              <a:t>a</a:t>
            </a:r>
            <a:r>
              <a:rPr lang="en-US" sz="3200" dirty="0" smtClean="0">
                <a:solidFill>
                  <a:schemeClr val="bg1"/>
                </a:solidFill>
              </a:rPr>
              <a:t>cted on by natural </a:t>
            </a:r>
            <a:r>
              <a:rPr lang="en-US" sz="3200" dirty="0">
                <a:solidFill>
                  <a:schemeClr val="bg1"/>
                </a:solidFill>
              </a:rPr>
              <a:t>selection </a:t>
            </a:r>
            <a:endParaRPr lang="en-US" sz="3200" dirty="0" smtClean="0">
              <a:solidFill>
                <a:schemeClr val="bg1"/>
              </a:solidFill>
            </a:endParaRPr>
          </a:p>
          <a:p>
            <a:pPr lvl="1"/>
            <a:r>
              <a:rPr lang="en-US" sz="3200" dirty="0" smtClean="0">
                <a:solidFill>
                  <a:schemeClr val="bg1"/>
                </a:solidFill>
              </a:rPr>
              <a:t>accumulate </a:t>
            </a:r>
            <a:r>
              <a:rPr lang="en-US" sz="3200" dirty="0">
                <a:solidFill>
                  <a:schemeClr val="bg1"/>
                </a:solidFill>
              </a:rPr>
              <a:t>over long periods (rate is not constant)</a:t>
            </a:r>
          </a:p>
          <a:p>
            <a:endParaRPr lang="en-US" sz="2600" dirty="0" smtClean="0">
              <a:solidFill>
                <a:schemeClr val="bg1"/>
              </a:solidFill>
            </a:endParaRPr>
          </a:p>
          <a:p>
            <a:r>
              <a:rPr lang="en-US" dirty="0" smtClean="0">
                <a:solidFill>
                  <a:schemeClr val="bg1"/>
                </a:solidFill>
              </a:rPr>
              <a:t>Natural selection </a:t>
            </a:r>
            <a:r>
              <a:rPr lang="en-US" dirty="0">
                <a:solidFill>
                  <a:schemeClr val="bg1"/>
                </a:solidFill>
              </a:rPr>
              <a:t>happens to </a:t>
            </a:r>
            <a:r>
              <a:rPr lang="en-US" dirty="0" smtClean="0">
                <a:solidFill>
                  <a:schemeClr val="bg1"/>
                </a:solidFill>
              </a:rPr>
              <a:t>individuals</a:t>
            </a:r>
          </a:p>
          <a:p>
            <a:endParaRPr lang="en-US" sz="2600" dirty="0" smtClean="0">
              <a:solidFill>
                <a:schemeClr val="bg1"/>
              </a:solidFill>
            </a:endParaRPr>
          </a:p>
          <a:p>
            <a:r>
              <a:rPr lang="en-US" dirty="0" smtClean="0">
                <a:solidFill>
                  <a:schemeClr val="bg1"/>
                </a:solidFill>
              </a:rPr>
              <a:t>Evolutionary changes </a:t>
            </a:r>
            <a:r>
              <a:rPr lang="en-US" dirty="0">
                <a:solidFill>
                  <a:schemeClr val="bg1"/>
                </a:solidFill>
              </a:rPr>
              <a:t>happen </a:t>
            </a:r>
            <a:r>
              <a:rPr lang="en-US" dirty="0" smtClean="0">
                <a:solidFill>
                  <a:schemeClr val="bg1"/>
                </a:solidFill>
              </a:rPr>
              <a:t>gradually to populations over time</a:t>
            </a:r>
          </a:p>
          <a:p>
            <a:endParaRPr lang="en-US" dirty="0"/>
          </a:p>
        </p:txBody>
      </p:sp>
    </p:spTree>
    <p:custDataLst>
      <p:tags r:id="rId1"/>
    </p:custDataLst>
    <p:extLst>
      <p:ext uri="{BB962C8B-B14F-4D97-AF65-F5344CB8AC3E}">
        <p14:creationId xmlns:p14="http://schemas.microsoft.com/office/powerpoint/2010/main" val="1468402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Claims of Darwinism</a:t>
            </a:r>
            <a:endParaRPr lang="en-US" dirty="0">
              <a:solidFill>
                <a:schemeClr val="bg1"/>
              </a:solidFill>
            </a:endParaRPr>
          </a:p>
        </p:txBody>
      </p:sp>
      <p:sp>
        <p:nvSpPr>
          <p:cNvPr id="3" name="Content Placeholder 2"/>
          <p:cNvSpPr>
            <a:spLocks noGrp="1"/>
          </p:cNvSpPr>
          <p:nvPr>
            <p:ph idx="1"/>
          </p:nvPr>
        </p:nvSpPr>
        <p:spPr/>
        <p:txBody>
          <a:bodyPr>
            <a:normAutofit fontScale="92500"/>
          </a:bodyPr>
          <a:lstStyle/>
          <a:p>
            <a:r>
              <a:rPr lang="en-US" dirty="0" smtClean="0">
                <a:solidFill>
                  <a:schemeClr val="bg1"/>
                </a:solidFill>
              </a:rPr>
              <a:t>Small evolutionary changes within populations over millions of years add up to major change</a:t>
            </a:r>
          </a:p>
          <a:p>
            <a:endParaRPr lang="en-US" dirty="0">
              <a:solidFill>
                <a:schemeClr val="bg1"/>
              </a:solidFill>
            </a:endParaRPr>
          </a:p>
          <a:p>
            <a:r>
              <a:rPr lang="en-US" dirty="0" smtClean="0">
                <a:solidFill>
                  <a:schemeClr val="bg1"/>
                </a:solidFill>
              </a:rPr>
              <a:t>Microevolution is capable of producing macroevolution</a:t>
            </a:r>
          </a:p>
          <a:p>
            <a:endParaRPr lang="en-US" dirty="0">
              <a:solidFill>
                <a:schemeClr val="bg1"/>
              </a:solidFill>
            </a:endParaRPr>
          </a:p>
          <a:p>
            <a:r>
              <a:rPr lang="en-US" dirty="0" smtClean="0">
                <a:solidFill>
                  <a:schemeClr val="bg1"/>
                </a:solidFill>
              </a:rPr>
              <a:t>Microevolution = Macroevolution</a:t>
            </a:r>
          </a:p>
          <a:p>
            <a:endParaRPr lang="en-US" dirty="0">
              <a:solidFill>
                <a:schemeClr val="bg1"/>
              </a:solidFill>
            </a:endParaRPr>
          </a:p>
          <a:p>
            <a:r>
              <a:rPr lang="en-US" dirty="0" smtClean="0">
                <a:solidFill>
                  <a:schemeClr val="bg1"/>
                </a:solidFill>
              </a:rPr>
              <a:t>Origins 101 explores why we disagree with this claim</a:t>
            </a:r>
            <a:endParaRPr lang="en-US" dirty="0">
              <a:solidFill>
                <a:schemeClr val="bg1"/>
              </a:solidFill>
            </a:endParaRPr>
          </a:p>
        </p:txBody>
      </p:sp>
    </p:spTree>
    <p:custDataLst>
      <p:tags r:id="rId1"/>
    </p:custDataLst>
    <p:extLst>
      <p:ext uri="{BB962C8B-B14F-4D97-AF65-F5344CB8AC3E}">
        <p14:creationId xmlns:p14="http://schemas.microsoft.com/office/powerpoint/2010/main" val="526273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Darwinism</a:t>
            </a:r>
            <a:endParaRPr lang="en-US" dirty="0">
              <a:solidFill>
                <a:schemeClr val="bg1"/>
              </a:solidFill>
            </a:endParaRPr>
          </a:p>
        </p:txBody>
      </p:sp>
      <p:sp>
        <p:nvSpPr>
          <p:cNvPr id="3" name="Content Placeholder 2"/>
          <p:cNvSpPr>
            <a:spLocks noGrp="1"/>
          </p:cNvSpPr>
          <p:nvPr>
            <p:ph idx="1"/>
          </p:nvPr>
        </p:nvSpPr>
        <p:spPr>
          <a:xfrm>
            <a:off x="609600" y="1295399"/>
            <a:ext cx="10972800" cy="3276601"/>
          </a:xfrm>
        </p:spPr>
        <p:txBody>
          <a:bodyPr>
            <a:normAutofit fontScale="92500" lnSpcReduction="10000"/>
          </a:bodyPr>
          <a:lstStyle/>
          <a:p>
            <a:r>
              <a:rPr lang="en-US" sz="3500" dirty="0">
                <a:solidFill>
                  <a:schemeClr val="bg1"/>
                </a:solidFill>
              </a:rPr>
              <a:t>Darwin’s </a:t>
            </a:r>
            <a:r>
              <a:rPr lang="en-US" sz="3500" dirty="0" smtClean="0">
                <a:solidFill>
                  <a:schemeClr val="bg1"/>
                </a:solidFill>
              </a:rPr>
              <a:t>two </a:t>
            </a:r>
            <a:r>
              <a:rPr lang="en-US" sz="3500" dirty="0">
                <a:solidFill>
                  <a:schemeClr val="bg1"/>
                </a:solidFill>
              </a:rPr>
              <a:t>main claims</a:t>
            </a:r>
            <a:r>
              <a:rPr lang="en-US" sz="3500" dirty="0" smtClean="0">
                <a:solidFill>
                  <a:schemeClr val="bg1"/>
                </a:solidFill>
              </a:rPr>
              <a:t>:</a:t>
            </a:r>
          </a:p>
          <a:p>
            <a:pPr marL="457200" lvl="1" indent="0">
              <a:buNone/>
            </a:pPr>
            <a:r>
              <a:rPr lang="en-US" sz="3500" dirty="0" smtClean="0">
                <a:solidFill>
                  <a:schemeClr val="bg1"/>
                </a:solidFill>
              </a:rPr>
              <a:t>1. 	Theory </a:t>
            </a:r>
            <a:r>
              <a:rPr lang="en-US" sz="3500" dirty="0">
                <a:solidFill>
                  <a:schemeClr val="bg1"/>
                </a:solidFill>
              </a:rPr>
              <a:t>of Universal Common </a:t>
            </a:r>
            <a:r>
              <a:rPr lang="en-US" sz="3500" dirty="0" smtClean="0">
                <a:solidFill>
                  <a:schemeClr val="bg1"/>
                </a:solidFill>
              </a:rPr>
              <a:t>Descent</a:t>
            </a:r>
          </a:p>
          <a:p>
            <a:pPr marL="457200" lvl="1" indent="0">
              <a:buNone/>
            </a:pPr>
            <a:r>
              <a:rPr lang="en-US" sz="3500" dirty="0"/>
              <a:t>	</a:t>
            </a:r>
            <a:r>
              <a:rPr lang="en-US" sz="3000" dirty="0" smtClean="0">
                <a:solidFill>
                  <a:srgbClr val="FFFF00"/>
                </a:solidFill>
              </a:rPr>
              <a:t>Within a couple decades, accepted by many scientists</a:t>
            </a:r>
          </a:p>
          <a:p>
            <a:pPr marL="971550" lvl="1" indent="-514350">
              <a:buAutoNum type="arabicPeriod"/>
            </a:pPr>
            <a:endParaRPr lang="en-US" sz="3000" dirty="0"/>
          </a:p>
          <a:p>
            <a:pPr marL="457200" lvl="1" indent="0">
              <a:buNone/>
            </a:pPr>
            <a:r>
              <a:rPr lang="en-US" sz="3500" dirty="0" smtClean="0">
                <a:solidFill>
                  <a:schemeClr val="bg1"/>
                </a:solidFill>
              </a:rPr>
              <a:t>2. 	Natural </a:t>
            </a:r>
            <a:r>
              <a:rPr lang="en-US" sz="3500" dirty="0">
                <a:solidFill>
                  <a:schemeClr val="bg1"/>
                </a:solidFill>
              </a:rPr>
              <a:t>Selection</a:t>
            </a:r>
            <a:endParaRPr lang="en-US" sz="3500" dirty="0"/>
          </a:p>
          <a:p>
            <a:pPr marL="457200" lvl="1" indent="0">
              <a:buNone/>
            </a:pPr>
            <a:r>
              <a:rPr lang="en-US" sz="3500" dirty="0" smtClean="0"/>
              <a:t>	</a:t>
            </a:r>
            <a:endParaRPr lang="en-US" dirty="0"/>
          </a:p>
        </p:txBody>
      </p:sp>
      <p:graphicFrame>
        <p:nvGraphicFramePr>
          <p:cNvPr id="4" name="Content Placeholder 3"/>
          <p:cNvGraphicFramePr>
            <a:graphicFrameLocks/>
          </p:cNvGraphicFramePr>
          <p:nvPr>
            <p:extLst/>
          </p:nvPr>
        </p:nvGraphicFramePr>
        <p:xfrm>
          <a:off x="406400" y="4648200"/>
          <a:ext cx="10972800" cy="2026920"/>
        </p:xfrm>
        <a:graphic>
          <a:graphicData uri="http://schemas.openxmlformats.org/drawingml/2006/table">
            <a:tbl>
              <a:tblPr firstRow="1" bandRow="1">
                <a:tableStyleId>{69C7853C-536D-4A76-A0AE-DD22124D55A5}</a:tableStyleId>
              </a:tblPr>
              <a:tblGrid>
                <a:gridCol w="1219200"/>
                <a:gridCol w="1219200"/>
                <a:gridCol w="1219200"/>
                <a:gridCol w="1219200"/>
                <a:gridCol w="1219200"/>
                <a:gridCol w="1219200"/>
                <a:gridCol w="1219200"/>
                <a:gridCol w="1219200"/>
                <a:gridCol w="1219200"/>
              </a:tblGrid>
              <a:tr h="370840">
                <a:tc>
                  <a:txBody>
                    <a:bodyPr/>
                    <a:lstStyle/>
                    <a:p>
                      <a:pPr algn="ctr"/>
                      <a:r>
                        <a:rPr lang="en-US" dirty="0" smtClean="0">
                          <a:latin typeface="Century Gothic" panose="020B0502020202020204" pitchFamily="34" charset="0"/>
                        </a:rPr>
                        <a:t>1860s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1870s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1880s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1890s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1900s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1910s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1920s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1930s</a:t>
                      </a:r>
                      <a:endParaRPr lang="en-US" dirty="0">
                        <a:latin typeface="Century Gothic" panose="020B0502020202020204" pitchFamily="34" charset="0"/>
                      </a:endParaRPr>
                    </a:p>
                  </a:txBody>
                  <a:tcPr marL="121920" marR="121920"/>
                </a:tc>
                <a:tc>
                  <a:txBody>
                    <a:bodyPr/>
                    <a:lstStyle/>
                    <a:p>
                      <a:pPr algn="ctr"/>
                      <a:r>
                        <a:rPr lang="en-US" dirty="0" smtClean="0">
                          <a:latin typeface="Century Gothic" panose="020B0502020202020204" pitchFamily="34" charset="0"/>
                        </a:rPr>
                        <a:t>1940s</a:t>
                      </a:r>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401320">
                <a:tc gridSpan="2">
                  <a:txBody>
                    <a:bodyPr/>
                    <a:lstStyle/>
                    <a:p>
                      <a:pPr algn="ctr"/>
                      <a:r>
                        <a:rPr lang="en-US" dirty="0" smtClean="0">
                          <a:latin typeface="Century Gothic" panose="020B0502020202020204" pitchFamily="34" charset="0"/>
                        </a:rPr>
                        <a:t>Acceptance</a:t>
                      </a:r>
                    </a:p>
                    <a:p>
                      <a:pPr algn="ctr"/>
                      <a:r>
                        <a:rPr lang="en-US" dirty="0" smtClean="0">
                          <a:latin typeface="Century Gothic" panose="020B0502020202020204" pitchFamily="34" charset="0"/>
                        </a:rPr>
                        <a:t>of</a:t>
                      </a:r>
                      <a:r>
                        <a:rPr lang="en-US" baseline="0" dirty="0" smtClean="0">
                          <a:latin typeface="Century Gothic" panose="020B0502020202020204" pitchFamily="34" charset="0"/>
                        </a:rPr>
                        <a:t> common descent</a:t>
                      </a:r>
                      <a:endParaRPr lang="en-US" dirty="0">
                        <a:solidFill>
                          <a:schemeClr val="tx1"/>
                        </a:solidFill>
                        <a:latin typeface="Century Gothic" panose="020B0502020202020204" pitchFamily="34" charset="0"/>
                      </a:endParaRPr>
                    </a:p>
                  </a:txBody>
                  <a:tcPr marL="121920" marR="121920"/>
                </a:tc>
                <a:tc hMerge="1">
                  <a:txBody>
                    <a:bodyPr/>
                    <a:lstStyle/>
                    <a:p>
                      <a:endParaRPr lang="en-US" dirty="0">
                        <a:solidFill>
                          <a:schemeClr val="accent1">
                            <a:lumMod val="50000"/>
                          </a:schemeClr>
                        </a:solidFill>
                      </a:endParaRPr>
                    </a:p>
                  </a:txBody>
                  <a:tcPr>
                    <a:solidFill>
                      <a:schemeClr val="accent1">
                        <a:lumMod val="60000"/>
                        <a:lumOff val="40000"/>
                      </a:schemeClr>
                    </a:solidFill>
                  </a:tcPr>
                </a:tc>
                <a:tc>
                  <a:txBody>
                    <a:bodyPr/>
                    <a:lstStyle/>
                    <a:p>
                      <a:pPr algn="ctr"/>
                      <a:endParaRPr lang="en-US" dirty="0">
                        <a:latin typeface="Century Gothic" panose="020B0502020202020204" pitchFamily="34" charset="0"/>
                      </a:endParaRPr>
                    </a:p>
                  </a:txBody>
                  <a:tcPr marL="121920" marR="121920"/>
                </a:tc>
                <a:tc>
                  <a:txBody>
                    <a:bodyPr/>
                    <a:lstStyle/>
                    <a:p>
                      <a:pPr algn="ctr"/>
                      <a:endParaRPr lang="en-US" dirty="0">
                        <a:latin typeface="Century Gothic" panose="020B0502020202020204" pitchFamily="34" charset="0"/>
                      </a:endParaRPr>
                    </a:p>
                  </a:txBody>
                  <a:tcPr marL="121920" marR="121920"/>
                </a:tc>
                <a:tc>
                  <a:txBody>
                    <a:bodyPr/>
                    <a:lstStyle/>
                    <a:p>
                      <a:pPr algn="ctr"/>
                      <a:endParaRPr lang="en-US" dirty="0">
                        <a:latin typeface="Century Gothic" panose="020B0502020202020204" pitchFamily="34" charset="0"/>
                      </a:endParaRPr>
                    </a:p>
                  </a:txBody>
                  <a:tcPr marL="121920" marR="121920"/>
                </a:tc>
                <a:tc>
                  <a:txBody>
                    <a:bodyPr/>
                    <a:lstStyle/>
                    <a:p>
                      <a:pPr algn="ctr"/>
                      <a:endParaRPr lang="en-US" dirty="0">
                        <a:latin typeface="Century Gothic" panose="020B0502020202020204" pitchFamily="34" charset="0"/>
                      </a:endParaRPr>
                    </a:p>
                  </a:txBody>
                  <a:tcPr marL="121920" marR="121920"/>
                </a:tc>
                <a:tc>
                  <a:txBody>
                    <a:bodyPr/>
                    <a:lstStyle/>
                    <a:p>
                      <a:pPr algn="ctr"/>
                      <a:endParaRPr lang="en-US" dirty="0">
                        <a:latin typeface="Century Gothic" panose="020B0502020202020204" pitchFamily="34" charset="0"/>
                      </a:endParaRPr>
                    </a:p>
                  </a:txBody>
                  <a:tcPr marL="121920" marR="121920"/>
                </a:tc>
                <a:tc>
                  <a:txBody>
                    <a:bodyPr/>
                    <a:lstStyle/>
                    <a:p>
                      <a:pPr algn="ctr"/>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r h="370840">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c>
                  <a:txBody>
                    <a:bodyPr/>
                    <a:lstStyle/>
                    <a:p>
                      <a:endParaRPr lang="en-US" dirty="0">
                        <a:latin typeface="Century Gothic" panose="020B0502020202020204" pitchFamily="34" charset="0"/>
                      </a:endParaRPr>
                    </a:p>
                  </a:txBody>
                  <a:tcPr marL="121920" marR="121920"/>
                </a:tc>
              </a:tr>
            </a:tbl>
          </a:graphicData>
        </a:graphic>
      </p:graphicFrame>
      <p:sp>
        <p:nvSpPr>
          <p:cNvPr id="7" name="Right Arrow 6"/>
          <p:cNvSpPr/>
          <p:nvPr/>
        </p:nvSpPr>
        <p:spPr>
          <a:xfrm rot="16200000">
            <a:off x="990600" y="6553199"/>
            <a:ext cx="1371600" cy="762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1863906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
</p:tagLst>
</file>

<file path=ppt/tags/tag10.xml><?xml version="1.0" encoding="utf-8"?>
<p:tagLst xmlns:a="http://schemas.openxmlformats.org/drawingml/2006/main" xmlns:r="http://schemas.openxmlformats.org/officeDocument/2006/relationships" xmlns:p="http://schemas.openxmlformats.org/presentationml/2006/main">
  <p:tag name="TIMING" val="|3|6.8"/>
</p:tagLst>
</file>

<file path=ppt/tags/tag11.xml><?xml version="1.0" encoding="utf-8"?>
<p:tagLst xmlns:a="http://schemas.openxmlformats.org/drawingml/2006/main" xmlns:r="http://schemas.openxmlformats.org/officeDocument/2006/relationships" xmlns:p="http://schemas.openxmlformats.org/presentationml/2006/main">
  <p:tag name="TIMING" val="|25"/>
</p:tagLst>
</file>

<file path=ppt/tags/tag12.xml><?xml version="1.0" encoding="utf-8"?>
<p:tagLst xmlns:a="http://schemas.openxmlformats.org/drawingml/2006/main" xmlns:r="http://schemas.openxmlformats.org/officeDocument/2006/relationships" xmlns:p="http://schemas.openxmlformats.org/presentationml/2006/main">
  <p:tag name="TIMING" val="|15.8"/>
</p:tagLst>
</file>

<file path=ppt/tags/tag13.xml><?xml version="1.0" encoding="utf-8"?>
<p:tagLst xmlns:a="http://schemas.openxmlformats.org/drawingml/2006/main" xmlns:r="http://schemas.openxmlformats.org/officeDocument/2006/relationships" xmlns:p="http://schemas.openxmlformats.org/presentationml/2006/main">
  <p:tag name="TIMING" val="|7.3|6.6|8"/>
</p:tagLst>
</file>

<file path=ppt/tags/tag14.xml><?xml version="1.0" encoding="utf-8"?>
<p:tagLst xmlns:a="http://schemas.openxmlformats.org/drawingml/2006/main" xmlns:r="http://schemas.openxmlformats.org/officeDocument/2006/relationships" xmlns:p="http://schemas.openxmlformats.org/presentationml/2006/main">
  <p:tag name="TIMING" val="|4.3|9.5|4|5.9"/>
</p:tagLst>
</file>

<file path=ppt/tags/tag15.xml><?xml version="1.0" encoding="utf-8"?>
<p:tagLst xmlns:a="http://schemas.openxmlformats.org/drawingml/2006/main" xmlns:r="http://schemas.openxmlformats.org/officeDocument/2006/relationships" xmlns:p="http://schemas.openxmlformats.org/presentationml/2006/main">
  <p:tag name="TIMING" val="|3|3.3|3.7"/>
</p:tagLst>
</file>

<file path=ppt/tags/tag16.xml><?xml version="1.0" encoding="utf-8"?>
<p:tagLst xmlns:a="http://schemas.openxmlformats.org/drawingml/2006/main" xmlns:r="http://schemas.openxmlformats.org/officeDocument/2006/relationships" xmlns:p="http://schemas.openxmlformats.org/presentationml/2006/main">
  <p:tag name="TIMING" val="|5"/>
</p:tagLst>
</file>

<file path=ppt/tags/tag17.xml><?xml version="1.0" encoding="utf-8"?>
<p:tagLst xmlns:a="http://schemas.openxmlformats.org/drawingml/2006/main" xmlns:r="http://schemas.openxmlformats.org/officeDocument/2006/relationships" xmlns:p="http://schemas.openxmlformats.org/presentationml/2006/main">
  <p:tag name="TIMING" val="|10"/>
</p:tagLst>
</file>

<file path=ppt/tags/tag18.xml><?xml version="1.0" encoding="utf-8"?>
<p:tagLst xmlns:a="http://schemas.openxmlformats.org/drawingml/2006/main" xmlns:r="http://schemas.openxmlformats.org/officeDocument/2006/relationships" xmlns:p="http://schemas.openxmlformats.org/presentationml/2006/main">
  <p:tag name="TIMING" val="|4.7|9.1|2.3|1.6|1.8"/>
</p:tagLst>
</file>

<file path=ppt/tags/tag19.xml><?xml version="1.0" encoding="utf-8"?>
<p:tagLst xmlns:a="http://schemas.openxmlformats.org/drawingml/2006/main" xmlns:r="http://schemas.openxmlformats.org/officeDocument/2006/relationships" xmlns:p="http://schemas.openxmlformats.org/presentationml/2006/main">
  <p:tag name="TIMING" val="|12.5"/>
</p:tagLst>
</file>

<file path=ppt/tags/tag2.xml><?xml version="1.0" encoding="utf-8"?>
<p:tagLst xmlns:a="http://schemas.openxmlformats.org/drawingml/2006/main" xmlns:r="http://schemas.openxmlformats.org/officeDocument/2006/relationships" xmlns:p="http://schemas.openxmlformats.org/presentationml/2006/main">
  <p:tag name="TIMING" val="|3.2"/>
</p:tagLst>
</file>

<file path=ppt/tags/tag20.xml><?xml version="1.0" encoding="utf-8"?>
<p:tagLst xmlns:a="http://schemas.openxmlformats.org/drawingml/2006/main" xmlns:r="http://schemas.openxmlformats.org/officeDocument/2006/relationships" xmlns:p="http://schemas.openxmlformats.org/presentationml/2006/main">
  <p:tag name="TIMING" val="|15.1|5.2"/>
</p:tagLst>
</file>

<file path=ppt/tags/tag21.xml><?xml version="1.0" encoding="utf-8"?>
<p:tagLst xmlns:a="http://schemas.openxmlformats.org/drawingml/2006/main" xmlns:r="http://schemas.openxmlformats.org/officeDocument/2006/relationships" xmlns:p="http://schemas.openxmlformats.org/presentationml/2006/main">
  <p:tag name="TIMING" val="|8.1|5.2|9.9"/>
</p:tagLst>
</file>

<file path=ppt/tags/tag22.xml><?xml version="1.0" encoding="utf-8"?>
<p:tagLst xmlns:a="http://schemas.openxmlformats.org/drawingml/2006/main" xmlns:r="http://schemas.openxmlformats.org/officeDocument/2006/relationships" xmlns:p="http://schemas.openxmlformats.org/presentationml/2006/main">
  <p:tag name="TIMING" val="|2.7"/>
</p:tagLst>
</file>

<file path=ppt/tags/tag3.xml><?xml version="1.0" encoding="utf-8"?>
<p:tagLst xmlns:a="http://schemas.openxmlformats.org/drawingml/2006/main" xmlns:r="http://schemas.openxmlformats.org/officeDocument/2006/relationships" xmlns:p="http://schemas.openxmlformats.org/presentationml/2006/main">
  <p:tag name="TIMING" val="|13.7"/>
</p:tagLst>
</file>

<file path=ppt/tags/tag4.xml><?xml version="1.0" encoding="utf-8"?>
<p:tagLst xmlns:a="http://schemas.openxmlformats.org/drawingml/2006/main" xmlns:r="http://schemas.openxmlformats.org/officeDocument/2006/relationships" xmlns:p="http://schemas.openxmlformats.org/presentationml/2006/main">
  <p:tag name="TIMING" val="|5.9|5.5|6.8|4.3|9.9"/>
</p:tagLst>
</file>

<file path=ppt/tags/tag5.xml><?xml version="1.0" encoding="utf-8"?>
<p:tagLst xmlns:a="http://schemas.openxmlformats.org/drawingml/2006/main" xmlns:r="http://schemas.openxmlformats.org/officeDocument/2006/relationships" xmlns:p="http://schemas.openxmlformats.org/presentationml/2006/main">
  <p:tag name="TIMING" val="|9.7|5.2"/>
</p:tagLst>
</file>

<file path=ppt/tags/tag6.xml><?xml version="1.0" encoding="utf-8"?>
<p:tagLst xmlns:a="http://schemas.openxmlformats.org/drawingml/2006/main" xmlns:r="http://schemas.openxmlformats.org/officeDocument/2006/relationships" xmlns:p="http://schemas.openxmlformats.org/presentationml/2006/main">
  <p:tag name="TIMING" val="|8.4|7.1"/>
</p:tagLst>
</file>

<file path=ppt/tags/tag7.xml><?xml version="1.0" encoding="utf-8"?>
<p:tagLst xmlns:a="http://schemas.openxmlformats.org/drawingml/2006/main" xmlns:r="http://schemas.openxmlformats.org/officeDocument/2006/relationships" xmlns:p="http://schemas.openxmlformats.org/presentationml/2006/main">
  <p:tag name="TIMING" val="|4.1"/>
</p:tagLst>
</file>

<file path=ppt/tags/tag8.xml><?xml version="1.0" encoding="utf-8"?>
<p:tagLst xmlns:a="http://schemas.openxmlformats.org/drawingml/2006/main" xmlns:r="http://schemas.openxmlformats.org/officeDocument/2006/relationships" xmlns:p="http://schemas.openxmlformats.org/presentationml/2006/main">
  <p:tag name="TIMING" val="|3.6"/>
</p:tagLst>
</file>

<file path=ppt/tags/tag9.xml><?xml version="1.0" encoding="utf-8"?>
<p:tagLst xmlns:a="http://schemas.openxmlformats.org/drawingml/2006/main" xmlns:r="http://schemas.openxmlformats.org/officeDocument/2006/relationships" xmlns:p="http://schemas.openxmlformats.org/presentationml/2006/main">
  <p:tag name="TIMING" val="|6"/>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13685</TotalTime>
  <Words>2342</Words>
  <Application>Microsoft Office PowerPoint</Application>
  <PresentationFormat>Widescreen</PresentationFormat>
  <Paragraphs>313</Paragraphs>
  <Slides>38</Slides>
  <Notes>35</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48" baseType="lpstr">
      <vt:lpstr>Arial</vt:lpstr>
      <vt:lpstr>Century Gothic</vt:lpstr>
      <vt:lpstr>Garamond</vt:lpstr>
      <vt:lpstr>Tahoma</vt:lpstr>
      <vt:lpstr>Tunga</vt:lpstr>
      <vt:lpstr>Wingdings</vt:lpstr>
      <vt:lpstr>Office Theme</vt:lpstr>
      <vt:lpstr>1_Office Theme</vt:lpstr>
      <vt:lpstr>BlackTie</vt:lpstr>
      <vt:lpstr>Acrobat Document</vt:lpstr>
      <vt:lpstr>PowerPoint Presentation</vt:lpstr>
      <vt:lpstr>Charles Darwin</vt:lpstr>
      <vt:lpstr>Darwinism</vt:lpstr>
      <vt:lpstr>Darwinism</vt:lpstr>
      <vt:lpstr>1. Theory of Universal Common Descent</vt:lpstr>
      <vt:lpstr>2. Natural Selection</vt:lpstr>
      <vt:lpstr>Microevolution</vt:lpstr>
      <vt:lpstr>Claims of Darwinism</vt:lpstr>
      <vt:lpstr>Darwinism</vt:lpstr>
      <vt:lpstr>Darwinism</vt:lpstr>
      <vt:lpstr>Darwinism</vt:lpstr>
      <vt:lpstr>Darwinism</vt:lpstr>
      <vt:lpstr>Darwinism</vt:lpstr>
      <vt:lpstr>Darwinism</vt:lpstr>
      <vt:lpstr>Neo-Darwinism</vt:lpstr>
      <vt:lpstr>Neo-Darwinian Synthesis</vt:lpstr>
      <vt:lpstr>Neo-Darwinism</vt:lpstr>
      <vt:lpstr>The Modern Synthesis</vt:lpstr>
      <vt:lpstr>Darwin’s Four Postulates Restated</vt:lpstr>
      <vt:lpstr>Darwinism &amp; Neo-Darwinism</vt:lpstr>
      <vt:lpstr>Successful Theory?</vt:lpstr>
      <vt:lpstr>What makes a “successful” theory?</vt:lpstr>
      <vt:lpstr>PowerPoint Presentation</vt:lpstr>
      <vt:lpstr>Darwinism Questioned</vt:lpstr>
      <vt:lpstr>Darwin’s Two Main Claims</vt:lpstr>
      <vt:lpstr>PowerPoint Presentation</vt:lpstr>
      <vt:lpstr>Neo-Darwinism Questioned</vt:lpstr>
      <vt:lpstr>Summary</vt:lpstr>
      <vt:lpstr>We do not accept: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102</cp:revision>
  <dcterms:created xsi:type="dcterms:W3CDTF">2013-11-21T19:23:23Z</dcterms:created>
  <dcterms:modified xsi:type="dcterms:W3CDTF">2017-01-29T22:28:50Z</dcterms:modified>
</cp:coreProperties>
</file>