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 id="2147483687" r:id="rId4"/>
  </p:sldMasterIdLst>
  <p:notesMasterIdLst>
    <p:notesMasterId r:id="rId32"/>
  </p:notesMasterIdLst>
  <p:sldIdLst>
    <p:sldId id="309" r:id="rId5"/>
    <p:sldId id="308" r:id="rId6"/>
    <p:sldId id="331" r:id="rId7"/>
    <p:sldId id="323" r:id="rId8"/>
    <p:sldId id="341" r:id="rId9"/>
    <p:sldId id="342" r:id="rId10"/>
    <p:sldId id="343" r:id="rId11"/>
    <p:sldId id="338" r:id="rId12"/>
    <p:sldId id="340" r:id="rId13"/>
    <p:sldId id="344" r:id="rId14"/>
    <p:sldId id="332" r:id="rId15"/>
    <p:sldId id="334" r:id="rId16"/>
    <p:sldId id="335" r:id="rId17"/>
    <p:sldId id="320" r:id="rId18"/>
    <p:sldId id="345" r:id="rId19"/>
    <p:sldId id="348" r:id="rId20"/>
    <p:sldId id="349" r:id="rId21"/>
    <p:sldId id="350" r:id="rId22"/>
    <p:sldId id="364" r:id="rId23"/>
    <p:sldId id="353" r:id="rId24"/>
    <p:sldId id="365" r:id="rId25"/>
    <p:sldId id="356" r:id="rId26"/>
    <p:sldId id="358" r:id="rId27"/>
    <p:sldId id="359" r:id="rId28"/>
    <p:sldId id="360" r:id="rId29"/>
    <p:sldId id="361" r:id="rId30"/>
    <p:sldId id="3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C86B9C14-D28F-4D78-9E7F-99F273EE47CA}">
          <p14:sldIdLst>
            <p14:sldId id="309"/>
            <p14:sldId id="308"/>
            <p14:sldId id="331"/>
            <p14:sldId id="323"/>
            <p14:sldId id="341"/>
            <p14:sldId id="342"/>
            <p14:sldId id="343"/>
            <p14:sldId id="338"/>
            <p14:sldId id="340"/>
            <p14:sldId id="344"/>
            <p14:sldId id="332"/>
            <p14:sldId id="334"/>
            <p14:sldId id="335"/>
            <p14:sldId id="320"/>
            <p14:sldId id="345"/>
            <p14:sldId id="348"/>
            <p14:sldId id="349"/>
            <p14:sldId id="350"/>
            <p14:sldId id="364"/>
            <p14:sldId id="353"/>
            <p14:sldId id="365"/>
            <p14:sldId id="356"/>
            <p14:sldId id="358"/>
            <p14:sldId id="359"/>
            <p14:sldId id="360"/>
            <p14:sldId id="361"/>
            <p14:sldId id="36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172" autoAdjust="0"/>
  </p:normalViewPr>
  <p:slideViewPr>
    <p:cSldViewPr>
      <p:cViewPr varScale="1">
        <p:scale>
          <a:sx n="54" d="100"/>
          <a:sy n="54" d="100"/>
        </p:scale>
        <p:origin x="1133" y="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B778BC-5789-4F07-971F-CF3B6BAF9520}" type="datetimeFigureOut">
              <a:rPr lang="en-US" smtClean="0"/>
              <a:t>1/29/2017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631704-7F19-4A50-9080-CE9E4D6823FA}" type="slidenum">
              <a:rPr lang="en-US" smtClean="0"/>
              <a:t>‹#›</a:t>
            </a:fld>
            <a:endParaRPr lang="en-US"/>
          </a:p>
        </p:txBody>
      </p:sp>
    </p:spTree>
    <p:extLst>
      <p:ext uri="{BB962C8B-B14F-4D97-AF65-F5344CB8AC3E}">
        <p14:creationId xmlns:p14="http://schemas.microsoft.com/office/powerpoint/2010/main" val="93156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Origins 101:  Misconceptions about evolution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a:t>
            </a:fld>
            <a:endParaRPr lang="en-US"/>
          </a:p>
        </p:txBody>
      </p:sp>
    </p:spTree>
    <p:extLst>
      <p:ext uri="{BB962C8B-B14F-4D97-AF65-F5344CB8AC3E}">
        <p14:creationId xmlns:p14="http://schemas.microsoft.com/office/powerpoint/2010/main" val="758379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evolutionary paradigm, they are more like cousins on the family tree.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10</a:t>
            </a:fld>
            <a:endParaRPr lang="en-US"/>
          </a:p>
        </p:txBody>
      </p:sp>
    </p:spTree>
    <p:extLst>
      <p:ext uri="{BB962C8B-B14F-4D97-AF65-F5344CB8AC3E}">
        <p14:creationId xmlns:p14="http://schemas.microsoft.com/office/powerpoint/2010/main" val="242195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misconception that some people have about the claims of evolution is that individual creatures can somehow</a:t>
            </a:r>
            <a:r>
              <a:rPr lang="en-US" baseline="0" dirty="0" smtClean="0"/>
              <a:t> </a:t>
            </a:r>
            <a:r>
              <a:rPr lang="en-US" dirty="0" smtClean="0"/>
              <a:t>evolve a trait because they need or want it. / </a:t>
            </a:r>
            <a:r>
              <a:rPr lang="en-US" baseline="0" dirty="0" smtClean="0"/>
              <a:t>That would be like saying that the beak size of an individual finch could get smaller if it needed to be able to eat smaller seeds / or get larger if it needed to be able to eat larger seeds. </a:t>
            </a: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11</a:t>
            </a:fld>
            <a:endParaRPr lang="en-US"/>
          </a:p>
        </p:txBody>
      </p:sp>
    </p:spTree>
    <p:extLst>
      <p:ext uri="{BB962C8B-B14F-4D97-AF65-F5344CB8AC3E}">
        <p14:creationId xmlns:p14="http://schemas.microsoft.com/office/powerpoint/2010/main" val="2844562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evolution doesn’t make that claim, and we know that’s not what happens in nature.  Birds can only eat whatever size seeds their beaks allow them to eat.  / If there is a shortage of the right size seeds, no beaks grow or shrink to help individual birds survive.  / If there’s not enough food, some individual birds will die.</a:t>
            </a:r>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12</a:t>
            </a:fld>
            <a:endParaRPr lang="en-US"/>
          </a:p>
        </p:txBody>
      </p:sp>
    </p:spTree>
    <p:extLst>
      <p:ext uri="{BB962C8B-B14F-4D97-AF65-F5344CB8AC3E}">
        <p14:creationId xmlns:p14="http://schemas.microsoft.com/office/powerpoint/2010/main" val="3912176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say this is that natural selection happens</a:t>
            </a:r>
            <a:r>
              <a:rPr lang="en-US" baseline="0" dirty="0" smtClean="0"/>
              <a:t> to individuals.—they either survive or they don’t.  And whether they survive or not is usually influenced by whether or not they have the most advantageous traits.  Microevolution, on the other hand, only happens to populations over time as gene frequencies change.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13</a:t>
            </a:fld>
            <a:endParaRPr lang="en-US"/>
          </a:p>
        </p:txBody>
      </p:sp>
    </p:spTree>
    <p:extLst>
      <p:ext uri="{BB962C8B-B14F-4D97-AF65-F5344CB8AC3E}">
        <p14:creationId xmlns:p14="http://schemas.microsoft.com/office/powerpoint/2010/main" val="1630046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misconception we will talk about</a:t>
            </a:r>
            <a:r>
              <a:rPr lang="en-US" baseline="0" dirty="0" smtClean="0"/>
              <a:t> is the idea that evolution is somehow progressing purposefully toward “better” things.  Notice especially the words progressing and purposefully.</a:t>
            </a:r>
          </a:p>
        </p:txBody>
      </p:sp>
      <p:sp>
        <p:nvSpPr>
          <p:cNvPr id="4" name="Slide Number Placeholder 3"/>
          <p:cNvSpPr>
            <a:spLocks noGrp="1"/>
          </p:cNvSpPr>
          <p:nvPr>
            <p:ph type="sldNum" sz="quarter" idx="10"/>
          </p:nvPr>
        </p:nvSpPr>
        <p:spPr/>
        <p:txBody>
          <a:bodyPr/>
          <a:lstStyle/>
          <a:p>
            <a:fld id="{D2631704-7F19-4A50-9080-CE9E4D6823FA}" type="slidenum">
              <a:rPr lang="en-US" smtClean="0"/>
              <a:t>14</a:t>
            </a:fld>
            <a:endParaRPr lang="en-US"/>
          </a:p>
        </p:txBody>
      </p:sp>
    </p:spTree>
    <p:extLst>
      <p:ext uri="{BB962C8B-B14F-4D97-AF65-F5344CB8AC3E}">
        <p14:creationId xmlns:p14="http://schemas.microsoft.com/office/powerpoint/2010/main" val="1003330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instead of claiming that evolution is guided by some purpose and is moving in a certain direction toward some ultimate goal, / scientists with a naturalistic worldview actually claim that evolution is an unguided progress that happens naturally without any purpose or intelligence behind it.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15</a:t>
            </a:fld>
            <a:endParaRPr lang="en-US"/>
          </a:p>
        </p:txBody>
      </p:sp>
    </p:spTree>
    <p:extLst>
      <p:ext uri="{BB962C8B-B14F-4D97-AF65-F5344CB8AC3E}">
        <p14:creationId xmlns:p14="http://schemas.microsoft.com/office/powerpoint/2010/main" val="3574257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They also acknowledge that not all changes are progressive.  / Sometimes traits can actually be lost—/ like eye sight or even eyes in cave-dwelling creatures like this fish.</a:t>
            </a:r>
          </a:p>
          <a:p>
            <a:r>
              <a:rPr lang="en-US" dirty="0" smtClean="0"/>
              <a:t>Blind cave fish 49672106 antos777 (</a:t>
            </a:r>
            <a:r>
              <a:rPr lang="en-US" dirty="0" err="1" smtClean="0"/>
              <a:t>istock</a:t>
            </a:r>
            <a:r>
              <a:rPr lang="en-US" dirty="0" smtClean="0"/>
              <a:t>)</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16</a:t>
            </a:fld>
            <a:endParaRPr lang="en-US"/>
          </a:p>
        </p:txBody>
      </p:sp>
    </p:spTree>
    <p:extLst>
      <p:ext uri="{BB962C8B-B14F-4D97-AF65-F5344CB8AC3E}">
        <p14:creationId xmlns:p14="http://schemas.microsoft.com/office/powerpoint/2010/main" val="1429636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looked at three common misconceptions about evolution:  /</a:t>
            </a:r>
            <a:r>
              <a:rPr lang="en-US" baseline="0" dirty="0" smtClean="0"/>
              <a:t> that humans evolved from monkeys, / that creatures can evolve traits because they need or want them, / and that evolution is progressing toward a particular goal.  And we have compared these misconceptions with the actual claims of evolution.  Why is it important to understand these points correctly?</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17</a:t>
            </a:fld>
            <a:endParaRPr lang="en-US"/>
          </a:p>
        </p:txBody>
      </p:sp>
    </p:spTree>
    <p:extLst>
      <p:ext uri="{BB962C8B-B14F-4D97-AF65-F5344CB8AC3E}">
        <p14:creationId xmlns:p14="http://schemas.microsoft.com/office/powerpoint/2010/main" val="3308035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be able to compare the </a:t>
            </a:r>
            <a:r>
              <a:rPr lang="en-US" i="1" dirty="0" smtClean="0"/>
              <a:t>actual</a:t>
            </a:r>
            <a:r>
              <a:rPr lang="en-US" i="0" dirty="0" smtClean="0"/>
              <a:t> claims of</a:t>
            </a:r>
            <a:r>
              <a:rPr lang="en-US" dirty="0" smtClean="0"/>
              <a:t> evolution </a:t>
            </a:r>
            <a:r>
              <a:rPr lang="en-US" i="0" baseline="0" dirty="0" smtClean="0"/>
              <a:t>with the evidence.  / We also want to represent our Creator well.  When we are misinformed or careless in our thinking, we can damage the reputation of creationists, Christians, </a:t>
            </a:r>
            <a:r>
              <a:rPr lang="en-US" i="0" baseline="0" smtClean="0"/>
              <a:t>and even God </a:t>
            </a:r>
            <a:r>
              <a:rPr lang="en-US" i="0" baseline="0" dirty="0" smtClean="0"/>
              <a:t>Himself. /  Finally, in order to be able to discuss the issues intelligently with other people, we need to understand the issues accurately.</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18</a:t>
            </a:fld>
            <a:endParaRPr lang="en-US"/>
          </a:p>
        </p:txBody>
      </p:sp>
    </p:spTree>
    <p:extLst>
      <p:ext uri="{BB962C8B-B14F-4D97-AF65-F5344CB8AC3E}">
        <p14:creationId xmlns:p14="http://schemas.microsoft.com/office/powerpoint/2010/main" val="3551987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learn about one of the toughest challenges to evolution, watch our next presentation.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948850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number of misconceptions exist about evolution.  Many people who believe in creation don’t </a:t>
            </a:r>
            <a:r>
              <a:rPr lang="en-US" baseline="0" dirty="0" smtClean="0"/>
              <a:t>understand evolution, and even some people who believe in evolution are sometimes confused by these misconceptions.  This presentation will explain three of them.</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a:t>
            </a:fld>
            <a:endParaRPr lang="en-US"/>
          </a:p>
        </p:txBody>
      </p:sp>
    </p:spTree>
    <p:extLst>
      <p:ext uri="{BB962C8B-B14F-4D97-AF65-F5344CB8AC3E}">
        <p14:creationId xmlns:p14="http://schemas.microsoft.com/office/powerpoint/2010/main" val="3984863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891094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409388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681528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77349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23149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common misconception</a:t>
            </a:r>
            <a:r>
              <a:rPr lang="en-US" baseline="0" dirty="0" smtClean="0"/>
              <a:t> </a:t>
            </a:r>
            <a:r>
              <a:rPr lang="en-US" dirty="0" smtClean="0"/>
              <a:t>is that the theory of evolution claims that humans evolved in a direct</a:t>
            </a:r>
            <a:r>
              <a:rPr lang="en-US" baseline="0" dirty="0" smtClean="0"/>
              <a:t> line </a:t>
            </a:r>
            <a:r>
              <a:rPr lang="en-US" dirty="0" smtClean="0"/>
              <a:t>from monkeys.  B</a:t>
            </a:r>
            <a:r>
              <a:rPr lang="en-US" baseline="0" dirty="0" smtClean="0"/>
              <a:t>ut this is not really what evolutionists claim.</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a:t>
            </a:fld>
            <a:endParaRPr lang="en-US"/>
          </a:p>
        </p:txBody>
      </p:sp>
    </p:spTree>
    <p:extLst>
      <p:ext uri="{BB962C8B-B14F-4D97-AF65-F5344CB8AC3E}">
        <p14:creationId xmlns:p14="http://schemas.microsoft.com/office/powerpoint/2010/main" val="909887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evolution</a:t>
            </a:r>
            <a:r>
              <a:rPr lang="en-US" baseline="0" dirty="0" smtClean="0"/>
              <a:t> </a:t>
            </a:r>
            <a:r>
              <a:rPr lang="en-US" dirty="0" smtClean="0"/>
              <a:t>claims that</a:t>
            </a:r>
            <a:r>
              <a:rPr lang="en-US" baseline="0" dirty="0" smtClean="0"/>
              <a:t> apes and humans descended from a common ancestor.</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4</a:t>
            </a:fld>
            <a:endParaRPr lang="en-US"/>
          </a:p>
        </p:txBody>
      </p:sp>
    </p:spTree>
    <p:extLst>
      <p:ext uri="{BB962C8B-B14F-4D97-AF65-F5344CB8AC3E}">
        <p14:creationId xmlns:p14="http://schemas.microsoft.com/office/powerpoint/2010/main" val="111029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how it works according to evolutionary theory.  / This</a:t>
            </a:r>
            <a:r>
              <a:rPr lang="en-US" baseline="0" dirty="0" smtClean="0"/>
              <a:t> graphic is called a cladogram or a phylogenetic tree, and its purpose is to show how closely related scientists believe these animals to be.  / The yellow dot—sometimes called a node--represents the last common ancestor of apes and humans.  / Each line going off to the left represents the branching off of a new kind of creature from the last common ancestor.</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5</a:t>
            </a:fld>
            <a:endParaRPr lang="en-US"/>
          </a:p>
        </p:txBody>
      </p:sp>
    </p:spTree>
    <p:extLst>
      <p:ext uri="{BB962C8B-B14F-4D97-AF65-F5344CB8AC3E}">
        <p14:creationId xmlns:p14="http://schemas.microsoft.com/office/powerpoint/2010/main" val="2594516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would</a:t>
            </a:r>
            <a:r>
              <a:rPr lang="en-US" baseline="0" dirty="0" smtClean="0"/>
              <a:t> represent the last common ancestor of gorillas, chimps, and humans / and the branching off of the gorillas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6</a:t>
            </a:fld>
            <a:endParaRPr lang="en-US"/>
          </a:p>
        </p:txBody>
      </p:sp>
    </p:spTree>
    <p:extLst>
      <p:ext uri="{BB962C8B-B14F-4D97-AF65-F5344CB8AC3E}">
        <p14:creationId xmlns:p14="http://schemas.microsoft.com/office/powerpoint/2010/main" val="3728831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would represent the last common ancestor of chimps and humans and the</a:t>
            </a:r>
            <a:r>
              <a:rPr lang="en-US" baseline="0" dirty="0" smtClean="0"/>
              <a:t> branching off of the chimps.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7</a:t>
            </a:fld>
            <a:endParaRPr lang="en-US"/>
          </a:p>
        </p:txBody>
      </p:sp>
    </p:spTree>
    <p:extLst>
      <p:ext uri="{BB962C8B-B14F-4D97-AF65-F5344CB8AC3E}">
        <p14:creationId xmlns:p14="http://schemas.microsoft.com/office/powerpoint/2010/main" val="2790645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Monkeys </a:t>
            </a:r>
            <a:r>
              <a:rPr lang="en-US" i="1" dirty="0" smtClean="0"/>
              <a:t>do</a:t>
            </a:r>
            <a:r>
              <a:rPr lang="en-US" dirty="0" smtClean="0"/>
              <a:t> appear on the cladogram but further back than</a:t>
            </a:r>
            <a:r>
              <a:rPr lang="en-US" baseline="0" dirty="0" smtClean="0"/>
              <a:t> the apes.  According to evolution, both apes and humans shared a common ancestor with monkeys at some point in the distant past.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8</a:t>
            </a:fld>
            <a:endParaRPr lang="en-US"/>
          </a:p>
        </p:txBody>
      </p:sp>
    </p:spTree>
    <p:extLst>
      <p:ext uri="{BB962C8B-B14F-4D97-AF65-F5344CB8AC3E}">
        <p14:creationId xmlns:p14="http://schemas.microsoft.com/office/powerpoint/2010/main" val="4146779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evolution doesn’t claim that  these animals </a:t>
            </a:r>
            <a:r>
              <a:rPr lang="en-US" baseline="0" dirty="0" smtClean="0"/>
              <a:t>descended directly from one another—like grandparents, parents, and children</a:t>
            </a:r>
            <a:endParaRPr lang="en-US"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9</a:t>
            </a:fld>
            <a:endParaRPr lang="en-US"/>
          </a:p>
        </p:txBody>
      </p:sp>
    </p:spTree>
    <p:extLst>
      <p:ext uri="{BB962C8B-B14F-4D97-AF65-F5344CB8AC3E}">
        <p14:creationId xmlns:p14="http://schemas.microsoft.com/office/powerpoint/2010/main" val="533362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1549370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3600679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126726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1988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248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546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284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769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058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133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88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928119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032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199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77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90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42BAB0-2FC1-475D-A323-9FB593C2CF1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70B1E-A3AA-46E4-9871-06CF6D334B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815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739471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4161328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477126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54803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6720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4012872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635889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929071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788195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1680593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58154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6434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21081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33207620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661474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94946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0DD9D-2887-4CBD-8FDB-5717333ADD95}" type="datetimeFigureOut">
              <a:rPr lang="en-US" smtClean="0"/>
              <a:t>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3785749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5153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507791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271189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2199732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4165714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30700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401345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0DD9D-2887-4CBD-8FDB-5717333ADD95}" type="datetimeFigureOut">
              <a:rPr lang="en-US" smtClean="0"/>
              <a:t>1/29/2017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36375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t>1/29/2017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1821895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0DD9D-2887-4CBD-8FDB-5717333ADD95}" type="datetimeFigureOut">
              <a:rPr lang="en-US" smtClean="0"/>
              <a:t>1/29/2017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4286554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t>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945465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t>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3224580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0DD9D-2887-4CBD-8FDB-5717333ADD95}" type="datetimeFigureOut">
              <a:rPr lang="en-US" smtClean="0"/>
              <a:t>1/29/2017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D091D-7281-44B6-8FB8-DC8F054F3022}" type="slidenum">
              <a:rPr lang="en-US" smtClean="0"/>
              <a:t>‹#›</a:t>
            </a:fld>
            <a:endParaRPr lang="en-US"/>
          </a:p>
        </p:txBody>
      </p:sp>
    </p:spTree>
    <p:extLst>
      <p:ext uri="{BB962C8B-B14F-4D97-AF65-F5344CB8AC3E}">
        <p14:creationId xmlns:p14="http://schemas.microsoft.com/office/powerpoint/2010/main" val="2086301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222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204813137"/>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1022845499"/>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4.png"/><Relationship Id="rId12"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5.png"/><Relationship Id="rId2" Type="http://schemas.openxmlformats.org/officeDocument/2006/relationships/slideLayout" Target="../slideLayouts/slideLayout19.xml"/><Relationship Id="rId1" Type="http://schemas.openxmlformats.org/officeDocument/2006/relationships/tags" Target="../tags/tag4.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8.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19.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9.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4.png"/><Relationship Id="rId12"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3.wdp"/><Relationship Id="rId12"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8.png"/><Relationship Id="rId11"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3" cstate="print">
            <a:extLst>
              <a:ext uri="{28A0092B-C50C-407E-A947-70E740481C1C}">
                <a14:useLocalDpi xmlns:a14="http://schemas.microsoft.com/office/drawing/2010/main" val="0"/>
              </a:ext>
            </a:extLst>
          </a:blip>
          <a:srcRect t="22" b="22"/>
          <a:stretch>
            <a:fillRect/>
          </a:stretch>
        </p:blipFill>
        <p:spPr/>
      </p:pic>
      <p:sp>
        <p:nvSpPr>
          <p:cNvPr id="4" name="TextBox 3"/>
          <p:cNvSpPr txBox="1"/>
          <p:nvPr/>
        </p:nvSpPr>
        <p:spPr>
          <a:xfrm>
            <a:off x="4800600" y="5943600"/>
            <a:ext cx="7010400"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Misconceptions About Evolution</a:t>
            </a:r>
            <a:endParaRPr 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880153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3075980" y="2512588"/>
            <a:ext cx="6753820" cy="43263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371600" y="2512588"/>
            <a:ext cx="2632724" cy="369744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147247" y="2512588"/>
            <a:ext cx="2034353" cy="29738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56468" y="2501832"/>
            <a:ext cx="1568132" cy="22987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36187" y="2512588"/>
            <a:ext cx="1055213" cy="155867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72400" y="2512588"/>
            <a:ext cx="615553" cy="91097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22459" y="2438400"/>
            <a:ext cx="265489" cy="4680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9977" y="839918"/>
            <a:ext cx="1291841" cy="1674682"/>
          </a:xfrm>
          <a:prstGeom prst="rect">
            <a:avLst/>
          </a:prstGeom>
        </p:spPr>
      </p:pic>
      <p:pic>
        <p:nvPicPr>
          <p:cNvPr id="51" name="Picture 50"/>
          <p:cNvPicPr>
            <a:picLocks noChangeAspect="1"/>
          </p:cNvPicPr>
          <p:nvPr/>
        </p:nvPicPr>
        <p:blipFill>
          <a:blip r:embed="rId4"/>
          <a:stretch>
            <a:fillRect/>
          </a:stretch>
        </p:blipFill>
        <p:spPr>
          <a:xfrm>
            <a:off x="3514526" y="385298"/>
            <a:ext cx="2210264" cy="2210264"/>
          </a:xfrm>
          <a:prstGeom prst="rect">
            <a:avLst/>
          </a:prstGeom>
        </p:spPr>
      </p:pic>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1093" r="100000"/>
                    </a14:imgEffect>
                  </a14:imgLayer>
                </a14:imgProps>
              </a:ext>
              <a:ext uri="{28A0092B-C50C-407E-A947-70E740481C1C}">
                <a14:useLocalDpi xmlns:a14="http://schemas.microsoft.com/office/drawing/2010/main" val="0"/>
              </a:ext>
            </a:extLst>
          </a:blip>
          <a:stretch>
            <a:fillRect/>
          </a:stretch>
        </p:blipFill>
        <p:spPr>
          <a:xfrm>
            <a:off x="8281914" y="1272222"/>
            <a:ext cx="1318578" cy="1318578"/>
          </a:xfrm>
          <a:prstGeom prst="rect">
            <a:avLst/>
          </a:prstGeom>
        </p:spPr>
      </p:pic>
      <p:pic>
        <p:nvPicPr>
          <p:cNvPr id="53" name="Picture 52"/>
          <p:cNvPicPr>
            <a:picLocks noChangeAspect="1"/>
          </p:cNvPicPr>
          <p:nvPr/>
        </p:nvPicPr>
        <p:blipFill>
          <a:blip r:embed="rId7"/>
          <a:stretch>
            <a:fillRect/>
          </a:stretch>
        </p:blipFill>
        <p:spPr>
          <a:xfrm>
            <a:off x="194324" y="446414"/>
            <a:ext cx="2204082" cy="2373627"/>
          </a:xfrm>
          <a:prstGeom prst="rect">
            <a:avLst/>
          </a:prstGeom>
        </p:spPr>
      </p:pic>
      <p:pic>
        <p:nvPicPr>
          <p:cNvPr id="54" name="Picture 53"/>
          <p:cNvPicPr>
            <a:picLocks noChangeAspect="1"/>
          </p:cNvPicPr>
          <p:nvPr/>
        </p:nvPicPr>
        <p:blipFill>
          <a:blip r:embed="rId8"/>
          <a:stretch>
            <a:fillRect/>
          </a:stretch>
        </p:blipFill>
        <p:spPr>
          <a:xfrm>
            <a:off x="2207527" y="561034"/>
            <a:ext cx="1646713" cy="2144386"/>
          </a:xfrm>
          <a:prstGeom prst="rect">
            <a:avLst/>
          </a:prstGeom>
        </p:spPr>
      </p:pic>
      <p:pic>
        <p:nvPicPr>
          <p:cNvPr id="58" name="Picture 57"/>
          <p:cNvPicPr>
            <a:picLocks noChangeAspect="1"/>
          </p:cNvPicPr>
          <p:nvPr/>
        </p:nvPicPr>
        <p:blipFill>
          <a:blip r:embed="rId9" cstate="print">
            <a:extLst>
              <a:ext uri="{BEBA8EAE-BF5A-486C-A8C5-ECC9F3942E4B}">
                <a14:imgProps xmlns:a14="http://schemas.microsoft.com/office/drawing/2010/main">
                  <a14:imgLayer r:embed="rId10">
                    <a14:imgEffect>
                      <a14:backgroundRemoval t="9885" b="99151" l="0" r="99656">
                        <a14:foregroundMark x1="48581" y1="76895" x2="48581" y2="76895"/>
                        <a14:foregroundMark x1="64832" y1="69557" x2="64832" y2="69557"/>
                        <a14:backgroundMark x1="13500" y1="26683" x2="13500" y2="26683"/>
                        <a14:backgroundMark x1="10232" y1="29594" x2="10232" y2="29594"/>
                        <a14:backgroundMark x1="8770" y1="52941" x2="8770" y2="52941"/>
                        <a14:backgroundMark x1="11694" y1="48150" x2="11694" y2="48150"/>
                        <a14:backgroundMark x1="10834" y1="69982" x2="10834" y2="69982"/>
                        <a14:backgroundMark x1="9888" y1="33535" x2="9888" y2="33535"/>
                        <a14:backgroundMark x1="9630" y1="67071" x2="9630" y2="67071"/>
                        <a14:backgroundMark x1="10232" y1="68769" x2="10232" y2="68769"/>
                        <a14:backgroundMark x1="13500" y1="72711" x2="13500" y2="72711"/>
                        <a14:backgroundMark x1="18229" y1="75197" x2="18229" y2="75197"/>
                        <a14:backgroundMark x1="26139" y1="78108" x2="26139" y2="78108"/>
                      </a14:backgroundRemoval>
                    </a14:imgEffect>
                  </a14:imgLayer>
                </a14:imgProps>
              </a:ext>
              <a:ext uri="{28A0092B-C50C-407E-A947-70E740481C1C}">
                <a14:useLocalDpi xmlns:a14="http://schemas.microsoft.com/office/drawing/2010/main" val="0"/>
              </a:ext>
            </a:extLst>
          </a:blip>
          <a:stretch>
            <a:fillRect/>
          </a:stretch>
        </p:blipFill>
        <p:spPr>
          <a:xfrm>
            <a:off x="7031789" y="826265"/>
            <a:ext cx="1216546" cy="1724845"/>
          </a:xfrm>
          <a:prstGeom prst="rect">
            <a:avLst/>
          </a:prstGeom>
        </p:spPr>
      </p:pic>
      <p:pic>
        <p:nvPicPr>
          <p:cNvPr id="24" name="Picture 23"/>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9581442" y="1058252"/>
            <a:ext cx="1962461" cy="1515652"/>
          </a:xfrm>
          <a:prstGeom prst="rect">
            <a:avLst/>
          </a:prstGeom>
        </p:spPr>
      </p:pic>
      <p:sp>
        <p:nvSpPr>
          <p:cNvPr id="25" name="TextBox 24"/>
          <p:cNvSpPr txBox="1"/>
          <p:nvPr/>
        </p:nvSpPr>
        <p:spPr>
          <a:xfrm rot="3305720">
            <a:off x="395695" y="3862175"/>
            <a:ext cx="3341334"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New world monkeys</a:t>
            </a:r>
            <a:endParaRPr lang="en-US" sz="2400" dirty="0">
              <a:solidFill>
                <a:schemeClr val="bg1"/>
              </a:solidFill>
              <a:latin typeface="Century Gothic" panose="020B0502020202020204" pitchFamily="34" charset="0"/>
            </a:endParaRPr>
          </a:p>
        </p:txBody>
      </p:sp>
      <p:sp>
        <p:nvSpPr>
          <p:cNvPr id="26" name="TextBox 25"/>
          <p:cNvSpPr txBox="1"/>
          <p:nvPr/>
        </p:nvSpPr>
        <p:spPr>
          <a:xfrm rot="3314540">
            <a:off x="2092211" y="3693488"/>
            <a:ext cx="3111309"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Old world monkeys</a:t>
            </a:r>
            <a:endParaRPr lang="en-US" sz="2400" dirty="0">
              <a:solidFill>
                <a:schemeClr val="bg1"/>
              </a:solidFill>
              <a:latin typeface="Century Gothic" panose="020B0502020202020204" pitchFamily="34" charset="0"/>
            </a:endParaRPr>
          </a:p>
        </p:txBody>
      </p:sp>
      <p:sp>
        <p:nvSpPr>
          <p:cNvPr id="27" name="TextBox 26"/>
          <p:cNvSpPr txBox="1"/>
          <p:nvPr/>
        </p:nvSpPr>
        <p:spPr>
          <a:xfrm rot="3324598">
            <a:off x="4102210" y="3014682"/>
            <a:ext cx="1642471"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Gibbons</a:t>
            </a:r>
            <a:endParaRPr lang="en-US" sz="2400" dirty="0">
              <a:solidFill>
                <a:schemeClr val="bg1"/>
              </a:solidFill>
              <a:latin typeface="Century Gothic" panose="020B0502020202020204" pitchFamily="34" charset="0"/>
            </a:endParaRPr>
          </a:p>
        </p:txBody>
      </p:sp>
      <p:sp>
        <p:nvSpPr>
          <p:cNvPr id="28" name="TextBox 27"/>
          <p:cNvSpPr txBox="1"/>
          <p:nvPr/>
        </p:nvSpPr>
        <p:spPr>
          <a:xfrm rot="3328598">
            <a:off x="5610107" y="3197339"/>
            <a:ext cx="2085092"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Orangutans</a:t>
            </a:r>
            <a:endParaRPr lang="en-US" sz="2400" dirty="0">
              <a:solidFill>
                <a:schemeClr val="bg1"/>
              </a:solidFill>
              <a:latin typeface="Century Gothic" panose="020B0502020202020204" pitchFamily="34" charset="0"/>
            </a:endParaRPr>
          </a:p>
        </p:txBody>
      </p:sp>
      <p:sp>
        <p:nvSpPr>
          <p:cNvPr id="30" name="TextBox 29"/>
          <p:cNvSpPr txBox="1"/>
          <p:nvPr/>
        </p:nvSpPr>
        <p:spPr>
          <a:xfrm rot="3259184">
            <a:off x="7188103" y="2891183"/>
            <a:ext cx="1351692"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Gorillas</a:t>
            </a:r>
            <a:endParaRPr lang="en-US" sz="2400" dirty="0">
              <a:solidFill>
                <a:schemeClr val="bg1"/>
              </a:solidFill>
              <a:latin typeface="Century Gothic" panose="020B0502020202020204" pitchFamily="34" charset="0"/>
            </a:endParaRPr>
          </a:p>
        </p:txBody>
      </p:sp>
      <p:sp>
        <p:nvSpPr>
          <p:cNvPr id="31" name="TextBox 30"/>
          <p:cNvSpPr txBox="1"/>
          <p:nvPr/>
        </p:nvSpPr>
        <p:spPr>
          <a:xfrm>
            <a:off x="8839537" y="3078885"/>
            <a:ext cx="1404177"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Chimps</a:t>
            </a:r>
            <a:endParaRPr lang="en-US" sz="2400" dirty="0">
              <a:solidFill>
                <a:schemeClr val="bg1"/>
              </a:solidFill>
              <a:latin typeface="Century Gothic" panose="020B0502020202020204" pitchFamily="34" charset="0"/>
            </a:endParaRPr>
          </a:p>
        </p:txBody>
      </p:sp>
      <p:sp>
        <p:nvSpPr>
          <p:cNvPr id="32" name="TextBox 31"/>
          <p:cNvSpPr txBox="1"/>
          <p:nvPr/>
        </p:nvSpPr>
        <p:spPr>
          <a:xfrm>
            <a:off x="9976463" y="2595562"/>
            <a:ext cx="1557717"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Humans</a:t>
            </a:r>
            <a:endParaRPr lang="en-US"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345980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4662" y="2819400"/>
            <a:ext cx="3928690" cy="2946518"/>
          </a:xfrm>
          <a:prstGeom prst="rect">
            <a:avLst/>
          </a:prstGeom>
        </p:spPr>
      </p:pic>
      <p:sp>
        <p:nvSpPr>
          <p:cNvPr id="2" name="Rectangle 1"/>
          <p:cNvSpPr/>
          <p:nvPr/>
        </p:nvSpPr>
        <p:spPr>
          <a:xfrm>
            <a:off x="3024460" y="575164"/>
            <a:ext cx="6242415"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Misconception #2</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TextBox 2"/>
          <p:cNvSpPr txBox="1"/>
          <p:nvPr/>
        </p:nvSpPr>
        <p:spPr>
          <a:xfrm>
            <a:off x="3390360" y="1447800"/>
            <a:ext cx="5400536" cy="2062103"/>
          </a:xfrm>
          <a:prstGeom prst="rect">
            <a:avLst/>
          </a:prstGeom>
          <a:noFill/>
        </p:spPr>
        <p:txBody>
          <a:bodyPr wrap="square" rtlCol="0">
            <a:spAutoFit/>
          </a:bodyPr>
          <a:lstStyle/>
          <a:p>
            <a:pPr algn="ctr"/>
            <a:r>
              <a:rPr lang="en-US" sz="3200" dirty="0" smtClean="0">
                <a:solidFill>
                  <a:schemeClr val="bg1"/>
                </a:solidFill>
                <a:latin typeface="Century Gothic" panose="020B0502020202020204" pitchFamily="34" charset="0"/>
              </a:rPr>
              <a:t>Individual creatures can evolve a trait because they need or</a:t>
            </a:r>
          </a:p>
          <a:p>
            <a:pPr algn="ctr"/>
            <a:r>
              <a:rPr lang="en-US" sz="3200" dirty="0" smtClean="0">
                <a:solidFill>
                  <a:schemeClr val="bg1"/>
                </a:solidFill>
                <a:latin typeface="Century Gothic" panose="020B0502020202020204" pitchFamily="34" charset="0"/>
              </a:rPr>
              <a:t>want it</a:t>
            </a:r>
            <a:endParaRPr lang="en-US" sz="3200" dirty="0">
              <a:solidFill>
                <a:schemeClr val="bg1"/>
              </a:solidFill>
              <a:latin typeface="Century Gothic" panose="020B0502020202020204" pitchFamily="34" charset="0"/>
            </a:endParaRPr>
          </a:p>
        </p:txBody>
      </p:sp>
      <p:pic>
        <p:nvPicPr>
          <p:cNvPr id="5" name="Picture 4"/>
          <p:cNvPicPr>
            <a:picLocks noChangeAspect="1"/>
          </p:cNvPicPr>
          <p:nvPr/>
        </p:nvPicPr>
        <p:blipFill>
          <a:blip r:embed="rId5"/>
          <a:stretch>
            <a:fillRect/>
          </a:stretch>
        </p:blipFill>
        <p:spPr>
          <a:xfrm>
            <a:off x="8093582" y="2895600"/>
            <a:ext cx="3693011" cy="276676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0360" y="4114800"/>
            <a:ext cx="2826095" cy="2119572"/>
          </a:xfrm>
          <a:prstGeom prst="rect">
            <a:avLst/>
          </a:prstGeom>
          <a:effectLst>
            <a:innerShdw blurRad="114300">
              <a:prstClr val="black"/>
            </a:inn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9310" y="4046337"/>
            <a:ext cx="3279034" cy="2188036"/>
          </a:xfrm>
          <a:prstGeom prst="rect">
            <a:avLst/>
          </a:prstGeom>
        </p:spPr>
      </p:pic>
    </p:spTree>
    <p:custDataLst>
      <p:tags r:id="rId1"/>
    </p:custDataLst>
    <p:extLst>
      <p:ext uri="{BB962C8B-B14F-4D97-AF65-F5344CB8AC3E}">
        <p14:creationId xmlns:p14="http://schemas.microsoft.com/office/powerpoint/2010/main" val="37873088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573059" y="852827"/>
            <a:ext cx="109728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000" dirty="0" smtClean="0">
                <a:latin typeface="Century Gothic" panose="020B0502020202020204" pitchFamily="34" charset="0"/>
              </a:rPr>
              <a:t>No individual beaks evolve</a:t>
            </a:r>
          </a:p>
          <a:p>
            <a:r>
              <a:rPr lang="en-US" sz="3000" dirty="0" smtClean="0">
                <a:latin typeface="Century Gothic" panose="020B0502020202020204" pitchFamily="34" charset="0"/>
              </a:rPr>
              <a:t>If there’s not enough food, some individual birds will die</a:t>
            </a:r>
          </a:p>
        </p:txBody>
      </p:sp>
      <p:sp>
        <p:nvSpPr>
          <p:cNvPr id="20" name="Oval 19"/>
          <p:cNvSpPr/>
          <p:nvPr/>
        </p:nvSpPr>
        <p:spPr>
          <a:xfrm>
            <a:off x="6572932" y="2907001"/>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305800" y="2910612"/>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0027842" y="2893846"/>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572932" y="4306600"/>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0027842" y="4300193"/>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305800" y="4309843"/>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417526" y="4306600"/>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77375" y="2914616"/>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417526" y="2914616"/>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063457" y="2914616"/>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77375" y="4306600"/>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063457" y="4306600"/>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18950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573059" y="852827"/>
            <a:ext cx="5348864" cy="181106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solidFill>
                  <a:srgbClr val="FFFF00"/>
                </a:solidFill>
                <a:latin typeface="Century Gothic" panose="020B0502020202020204" pitchFamily="34" charset="0"/>
              </a:rPr>
              <a:t>Natural </a:t>
            </a:r>
            <a:r>
              <a:rPr lang="en-US" dirty="0" smtClean="0">
                <a:solidFill>
                  <a:srgbClr val="FFFF00"/>
                </a:solidFill>
                <a:latin typeface="Century Gothic" panose="020B0502020202020204" pitchFamily="34" charset="0"/>
              </a:rPr>
              <a:t>selection</a:t>
            </a:r>
          </a:p>
          <a:p>
            <a:pPr marL="0" indent="0" algn="ctr">
              <a:buNone/>
            </a:pPr>
            <a:r>
              <a:rPr lang="en-US" dirty="0">
                <a:latin typeface="Century Gothic" panose="020B0502020202020204" pitchFamily="34" charset="0"/>
              </a:rPr>
              <a:t>h</a:t>
            </a:r>
            <a:r>
              <a:rPr lang="en-US" dirty="0" smtClean="0">
                <a:latin typeface="Century Gothic" panose="020B0502020202020204" pitchFamily="34" charset="0"/>
              </a:rPr>
              <a:t>appens to </a:t>
            </a:r>
          </a:p>
          <a:p>
            <a:pPr marL="0" indent="0" algn="ctr">
              <a:buNone/>
            </a:pPr>
            <a:r>
              <a:rPr lang="en-US" dirty="0" smtClean="0">
                <a:solidFill>
                  <a:srgbClr val="FFFF00"/>
                </a:solidFill>
                <a:latin typeface="Century Gothic" panose="020B0502020202020204" pitchFamily="34" charset="0"/>
              </a:rPr>
              <a:t>individuals</a:t>
            </a:r>
            <a:endParaRPr lang="en-US" dirty="0">
              <a:solidFill>
                <a:srgbClr val="FFFF00"/>
              </a:solidFill>
              <a:latin typeface="Century Gothic" panose="020B0502020202020204" pitchFamily="34" charset="0"/>
            </a:endParaRPr>
          </a:p>
          <a:p>
            <a:endParaRPr lang="en-US" dirty="0"/>
          </a:p>
        </p:txBody>
      </p:sp>
      <p:sp>
        <p:nvSpPr>
          <p:cNvPr id="14" name="Content Placeholder 2"/>
          <p:cNvSpPr txBox="1">
            <a:spLocks/>
          </p:cNvSpPr>
          <p:nvPr/>
        </p:nvSpPr>
        <p:spPr>
          <a:xfrm>
            <a:off x="6192461" y="817728"/>
            <a:ext cx="5348864" cy="169687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solidFill>
                  <a:srgbClr val="FFFF00"/>
                </a:solidFill>
                <a:latin typeface="Century Gothic" panose="020B0502020202020204" pitchFamily="34" charset="0"/>
              </a:rPr>
              <a:t>Microevolution</a:t>
            </a:r>
          </a:p>
          <a:p>
            <a:pPr marL="0" indent="0" algn="ctr">
              <a:buNone/>
            </a:pPr>
            <a:r>
              <a:rPr lang="en-US" dirty="0">
                <a:latin typeface="Century Gothic" panose="020B0502020202020204" pitchFamily="34" charset="0"/>
              </a:rPr>
              <a:t>h</a:t>
            </a:r>
            <a:r>
              <a:rPr lang="en-US" dirty="0" smtClean="0">
                <a:latin typeface="Century Gothic" panose="020B0502020202020204" pitchFamily="34" charset="0"/>
              </a:rPr>
              <a:t>appens to</a:t>
            </a:r>
          </a:p>
          <a:p>
            <a:pPr marL="0" indent="0" algn="ctr">
              <a:buNone/>
            </a:pPr>
            <a:r>
              <a:rPr lang="en-US" dirty="0" smtClean="0">
                <a:solidFill>
                  <a:srgbClr val="FFFF00"/>
                </a:solidFill>
                <a:latin typeface="Century Gothic" panose="020B0502020202020204" pitchFamily="34" charset="0"/>
              </a:rPr>
              <a:t>populations</a:t>
            </a:r>
            <a:r>
              <a:rPr lang="en-US" dirty="0" smtClean="0">
                <a:latin typeface="Century Gothic" panose="020B0502020202020204" pitchFamily="34" charset="0"/>
              </a:rPr>
              <a:t> over time</a:t>
            </a:r>
          </a:p>
          <a:p>
            <a:endParaRPr lang="en-US" dirty="0"/>
          </a:p>
        </p:txBody>
      </p:sp>
      <p:sp>
        <p:nvSpPr>
          <p:cNvPr id="8" name="Oval 7"/>
          <p:cNvSpPr/>
          <p:nvPr/>
        </p:nvSpPr>
        <p:spPr>
          <a:xfrm>
            <a:off x="6572932" y="2907001"/>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305800" y="2910612"/>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027842" y="2893846"/>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572932" y="4306600"/>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027842" y="4300193"/>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305800" y="4309843"/>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23591" y="3490965"/>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17047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9" grpId="0" animBg="1"/>
      <p:bldP spid="10" grpId="0" animBg="1"/>
      <p:bldP spid="11"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24460" y="575164"/>
            <a:ext cx="6242415"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Misconception #3</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TextBox 4"/>
          <p:cNvSpPr txBox="1"/>
          <p:nvPr/>
        </p:nvSpPr>
        <p:spPr>
          <a:xfrm>
            <a:off x="2686766" y="1763569"/>
            <a:ext cx="6917801" cy="1754326"/>
          </a:xfrm>
          <a:prstGeom prst="rect">
            <a:avLst/>
          </a:prstGeom>
          <a:noFill/>
        </p:spPr>
        <p:txBody>
          <a:bodyPr wrap="square" rtlCol="0">
            <a:spAutoFit/>
          </a:bodyPr>
          <a:lstStyle/>
          <a:p>
            <a:pPr algn="ctr"/>
            <a:r>
              <a:rPr lang="en-US" sz="3600" dirty="0" smtClean="0">
                <a:solidFill>
                  <a:schemeClr val="bg1"/>
                </a:solidFill>
                <a:latin typeface="Century Gothic" panose="020B0502020202020204" pitchFamily="34" charset="0"/>
              </a:rPr>
              <a:t>Evolution is somehow progressing purposefully toward “better” things</a:t>
            </a:r>
            <a:endParaRPr lang="en-US" sz="3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425203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676400"/>
            <a:ext cx="11353800" cy="1754326"/>
          </a:xfrm>
          <a:prstGeom prst="rect">
            <a:avLst/>
          </a:prstGeom>
          <a:noFill/>
        </p:spPr>
        <p:txBody>
          <a:bodyPr wrap="square" rtlCol="0">
            <a:spAutoFit/>
          </a:bodyPr>
          <a:lstStyle/>
          <a:p>
            <a:pPr algn="ctr"/>
            <a:r>
              <a:rPr lang="en-US" sz="3600" dirty="0" smtClean="0">
                <a:solidFill>
                  <a:schemeClr val="bg1"/>
                </a:solidFill>
                <a:latin typeface="Century Gothic" panose="020B0502020202020204" pitchFamily="34" charset="0"/>
              </a:rPr>
              <a:t>Evolution is an unguided process</a:t>
            </a:r>
          </a:p>
          <a:p>
            <a:pPr algn="ctr"/>
            <a:endParaRPr lang="en-US" sz="3600" dirty="0">
              <a:solidFill>
                <a:schemeClr val="bg1"/>
              </a:solidFill>
            </a:endParaRPr>
          </a:p>
          <a:p>
            <a:pPr algn="ctr"/>
            <a:endParaRPr lang="en-US" sz="3600" dirty="0">
              <a:solidFill>
                <a:schemeClr val="bg1"/>
              </a:solidFill>
            </a:endParaRPr>
          </a:p>
        </p:txBody>
      </p:sp>
      <p:sp>
        <p:nvSpPr>
          <p:cNvPr id="8" name="TextBox 7"/>
          <p:cNvSpPr txBox="1"/>
          <p:nvPr/>
        </p:nvSpPr>
        <p:spPr>
          <a:xfrm>
            <a:off x="3886200" y="3048000"/>
            <a:ext cx="4038600" cy="1754326"/>
          </a:xfrm>
          <a:prstGeom prst="rect">
            <a:avLst/>
          </a:prstGeom>
          <a:noFill/>
        </p:spPr>
        <p:txBody>
          <a:bodyPr wrap="square" rtlCol="0">
            <a:spAutoFit/>
          </a:bodyPr>
          <a:lstStyle/>
          <a:p>
            <a:pPr algn="ctr"/>
            <a:r>
              <a:rPr lang="en-US" sz="3600" dirty="0">
                <a:solidFill>
                  <a:schemeClr val="bg1"/>
                </a:solidFill>
                <a:latin typeface="Century Gothic" panose="020B0502020202020204" pitchFamily="34" charset="0"/>
              </a:rPr>
              <a:t>NO purpose</a:t>
            </a:r>
          </a:p>
          <a:p>
            <a:pPr algn="ctr"/>
            <a:r>
              <a:rPr lang="en-US" sz="3600" dirty="0" smtClean="0">
                <a:solidFill>
                  <a:schemeClr val="bg1"/>
                </a:solidFill>
                <a:latin typeface="Century Gothic" panose="020B0502020202020204" pitchFamily="34" charset="0"/>
              </a:rPr>
              <a:t>NO direction</a:t>
            </a:r>
          </a:p>
          <a:p>
            <a:pPr algn="ctr"/>
            <a:r>
              <a:rPr lang="en-US" sz="3600" dirty="0" smtClean="0">
                <a:solidFill>
                  <a:schemeClr val="bg1"/>
                </a:solidFill>
                <a:latin typeface="Century Gothic" panose="020B0502020202020204" pitchFamily="34" charset="0"/>
              </a:rPr>
              <a:t>NO goal</a:t>
            </a:r>
          </a:p>
        </p:txBody>
      </p:sp>
    </p:spTree>
    <p:custDataLst>
      <p:tags r:id="rId1"/>
    </p:custDataLst>
    <p:extLst>
      <p:ext uri="{BB962C8B-B14F-4D97-AF65-F5344CB8AC3E}">
        <p14:creationId xmlns:p14="http://schemas.microsoft.com/office/powerpoint/2010/main" val="38704546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676400"/>
            <a:ext cx="11353800" cy="1754326"/>
          </a:xfrm>
          <a:prstGeom prst="rect">
            <a:avLst/>
          </a:prstGeom>
          <a:noFill/>
        </p:spPr>
        <p:txBody>
          <a:bodyPr wrap="square" rtlCol="0">
            <a:spAutoFit/>
          </a:bodyPr>
          <a:lstStyle/>
          <a:p>
            <a:pPr algn="ctr"/>
            <a:r>
              <a:rPr lang="en-US" sz="3600" dirty="0" smtClean="0">
                <a:solidFill>
                  <a:schemeClr val="bg1"/>
                </a:solidFill>
                <a:latin typeface="Century Gothic" panose="020B0502020202020204" pitchFamily="34" charset="0"/>
              </a:rPr>
              <a:t>Evolution is an unguided process</a:t>
            </a:r>
          </a:p>
          <a:p>
            <a:pPr algn="ctr"/>
            <a:endParaRPr lang="en-US" sz="3600" dirty="0">
              <a:solidFill>
                <a:schemeClr val="bg1"/>
              </a:solidFill>
            </a:endParaRPr>
          </a:p>
          <a:p>
            <a:pPr algn="ctr"/>
            <a:r>
              <a:rPr lang="en-US" sz="3600" dirty="0" smtClean="0">
                <a:solidFill>
                  <a:schemeClr val="bg1"/>
                </a:solidFill>
                <a:latin typeface="Century Gothic" panose="020B0502020202020204" pitchFamily="34" charset="0"/>
              </a:rPr>
              <a:t>Not all changes are progressive</a:t>
            </a:r>
            <a:endParaRPr lang="en-US" sz="3600" dirty="0">
              <a:solidFill>
                <a:schemeClr val="bg1"/>
              </a:solidFill>
              <a:latin typeface="Century Gothic" panose="020B0502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3810000"/>
            <a:ext cx="3334698" cy="2222314"/>
          </a:xfrm>
          <a:prstGeom prst="rect">
            <a:avLst/>
          </a:prstGeom>
        </p:spPr>
      </p:pic>
    </p:spTree>
    <p:custDataLst>
      <p:tags r:id="rId1"/>
    </p:custDataLst>
    <p:extLst>
      <p:ext uri="{BB962C8B-B14F-4D97-AF65-F5344CB8AC3E}">
        <p14:creationId xmlns:p14="http://schemas.microsoft.com/office/powerpoint/2010/main" val="3989632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0220" y="838200"/>
            <a:ext cx="4854213" cy="830997"/>
          </a:xfrm>
          <a:prstGeom prst="rect">
            <a:avLst/>
          </a:prstGeom>
          <a:noFill/>
        </p:spPr>
        <p:txBody>
          <a:bodyPr wrap="none" lIns="91440" tIns="45720" rIns="91440" bIns="45720">
            <a:spAutoFit/>
          </a:bodyPr>
          <a:lstStyle/>
          <a:p>
            <a:pPr algn="ctr"/>
            <a:r>
              <a:rPr lang="en-US" sz="48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Misconceptions</a:t>
            </a:r>
            <a:endParaRPr lang="en-US" sz="48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TextBox 2"/>
          <p:cNvSpPr txBox="1"/>
          <p:nvPr/>
        </p:nvSpPr>
        <p:spPr>
          <a:xfrm>
            <a:off x="533400" y="2209800"/>
            <a:ext cx="5578860" cy="3785652"/>
          </a:xfrm>
          <a:prstGeom prst="rect">
            <a:avLst/>
          </a:prstGeom>
          <a:noFill/>
        </p:spPr>
        <p:txBody>
          <a:bodyPr wrap="square" rtlCol="0">
            <a:spAutoFit/>
          </a:bodyPr>
          <a:lstStyle/>
          <a:p>
            <a:pPr marL="742950" indent="-742950">
              <a:buAutoNum type="arabicPeriod"/>
            </a:pPr>
            <a:r>
              <a:rPr lang="en-US" sz="2400" dirty="0" smtClean="0">
                <a:solidFill>
                  <a:schemeClr val="bg1"/>
                </a:solidFill>
                <a:latin typeface="Century Gothic" panose="020B0502020202020204" pitchFamily="34" charset="0"/>
              </a:rPr>
              <a:t>Humans evolved from monkeys</a:t>
            </a:r>
          </a:p>
          <a:p>
            <a:pPr marL="742950" indent="-742950">
              <a:buAutoNum type="arabicPeriod"/>
            </a:pPr>
            <a:endParaRPr lang="en-US" sz="2400" dirty="0" smtClean="0">
              <a:solidFill>
                <a:schemeClr val="bg1"/>
              </a:solidFill>
              <a:latin typeface="Century Gothic" panose="020B0502020202020204" pitchFamily="34" charset="0"/>
            </a:endParaRPr>
          </a:p>
          <a:p>
            <a:pPr marL="742950" indent="-742950">
              <a:buAutoNum type="arabicPeriod"/>
            </a:pPr>
            <a:endParaRPr lang="en-US" sz="2400" dirty="0">
              <a:solidFill>
                <a:schemeClr val="bg1"/>
              </a:solidFill>
              <a:latin typeface="Century Gothic" panose="020B0502020202020204" pitchFamily="34" charset="0"/>
            </a:endParaRPr>
          </a:p>
          <a:p>
            <a:pPr marL="742950" indent="-742950">
              <a:buAutoNum type="arabicPeriod"/>
            </a:pPr>
            <a:r>
              <a:rPr lang="en-US" sz="2400" dirty="0" smtClean="0">
                <a:solidFill>
                  <a:schemeClr val="bg1"/>
                </a:solidFill>
                <a:latin typeface="Century Gothic" panose="020B0502020202020204" pitchFamily="34" charset="0"/>
              </a:rPr>
              <a:t>Creatures can evolve traits because they need or want them</a:t>
            </a:r>
          </a:p>
          <a:p>
            <a:pPr marL="742950" indent="-742950">
              <a:buAutoNum type="arabicPeriod"/>
            </a:pPr>
            <a:endParaRPr lang="en-US" sz="2400" dirty="0" smtClean="0">
              <a:solidFill>
                <a:schemeClr val="bg1"/>
              </a:solidFill>
              <a:latin typeface="Century Gothic" panose="020B0502020202020204" pitchFamily="34" charset="0"/>
            </a:endParaRPr>
          </a:p>
          <a:p>
            <a:pPr marL="742950" indent="-742950">
              <a:buAutoNum type="arabicPeriod"/>
            </a:pPr>
            <a:endParaRPr lang="en-US" sz="2400" dirty="0">
              <a:solidFill>
                <a:schemeClr val="bg1"/>
              </a:solidFill>
              <a:latin typeface="Century Gothic" panose="020B0502020202020204" pitchFamily="34" charset="0"/>
            </a:endParaRPr>
          </a:p>
          <a:p>
            <a:pPr marL="742950" indent="-742950">
              <a:buAutoNum type="arabicPeriod"/>
            </a:pPr>
            <a:r>
              <a:rPr lang="en-US" sz="2400" dirty="0" smtClean="0">
                <a:solidFill>
                  <a:schemeClr val="bg1"/>
                </a:solidFill>
                <a:latin typeface="Century Gothic" panose="020B0502020202020204" pitchFamily="34" charset="0"/>
              </a:rPr>
              <a:t>Evolution is progressing toward a particular goal</a:t>
            </a:r>
            <a:endParaRPr lang="en-US" sz="2400" dirty="0">
              <a:solidFill>
                <a:schemeClr val="bg1"/>
              </a:solidFill>
              <a:latin typeface="Century Gothic" panose="020B0502020202020204" pitchFamily="34" charset="0"/>
            </a:endParaRPr>
          </a:p>
        </p:txBody>
      </p:sp>
      <p:sp>
        <p:nvSpPr>
          <p:cNvPr id="4" name="Rectangle 3"/>
          <p:cNvSpPr/>
          <p:nvPr/>
        </p:nvSpPr>
        <p:spPr>
          <a:xfrm>
            <a:off x="6996474" y="838200"/>
            <a:ext cx="4315605" cy="830997"/>
          </a:xfrm>
          <a:prstGeom prst="rect">
            <a:avLst/>
          </a:prstGeom>
          <a:noFill/>
        </p:spPr>
        <p:txBody>
          <a:bodyPr wrap="none" lIns="91440" tIns="45720" rIns="91440" bIns="45720">
            <a:spAutoFit/>
          </a:bodyPr>
          <a:lstStyle/>
          <a:p>
            <a:pPr algn="ctr"/>
            <a:r>
              <a:rPr lang="en-US" sz="480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Actual Claims</a:t>
            </a:r>
            <a:endParaRPr lang="en-US" sz="48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5" name="TextBox 4"/>
          <p:cNvSpPr txBox="1"/>
          <p:nvPr/>
        </p:nvSpPr>
        <p:spPr>
          <a:xfrm>
            <a:off x="6172200" y="2209800"/>
            <a:ext cx="5715000" cy="4154984"/>
          </a:xfrm>
          <a:prstGeom prst="rect">
            <a:avLst/>
          </a:prstGeom>
          <a:noFill/>
        </p:spPr>
        <p:txBody>
          <a:bodyPr wrap="square" rtlCol="0">
            <a:spAutoFit/>
          </a:bodyPr>
          <a:lstStyle/>
          <a:p>
            <a:pPr marL="742950" indent="-742950">
              <a:buAutoNum type="arabicPeriod"/>
            </a:pPr>
            <a:r>
              <a:rPr lang="en-US" sz="2400" dirty="0" smtClean="0">
                <a:solidFill>
                  <a:schemeClr val="bg1"/>
                </a:solidFill>
                <a:latin typeface="Century Gothic" panose="020B0502020202020204" pitchFamily="34" charset="0"/>
              </a:rPr>
              <a:t>Humans, apes, and monkeys evolved from a common ancestor</a:t>
            </a:r>
          </a:p>
          <a:p>
            <a:pPr marL="742950" indent="-742950">
              <a:buAutoNum type="arabicPeriod"/>
            </a:pPr>
            <a:endParaRPr lang="en-US" sz="2400" dirty="0">
              <a:solidFill>
                <a:schemeClr val="bg1"/>
              </a:solidFill>
              <a:latin typeface="Century Gothic" panose="020B0502020202020204" pitchFamily="34" charset="0"/>
            </a:endParaRPr>
          </a:p>
          <a:p>
            <a:pPr marL="742950" indent="-742950">
              <a:buAutoNum type="arabicPeriod"/>
            </a:pPr>
            <a:r>
              <a:rPr lang="en-US" sz="2400" dirty="0" smtClean="0">
                <a:solidFill>
                  <a:schemeClr val="bg1"/>
                </a:solidFill>
                <a:latin typeface="Century Gothic" panose="020B0502020202020204" pitchFamily="34" charset="0"/>
              </a:rPr>
              <a:t>Natural selection happens to individuals.  Microevolution happens to populations over time</a:t>
            </a:r>
          </a:p>
          <a:p>
            <a:pPr marL="742950" indent="-742950">
              <a:buAutoNum type="arabicPeriod"/>
            </a:pPr>
            <a:endParaRPr lang="en-US" sz="2400" dirty="0">
              <a:solidFill>
                <a:schemeClr val="bg1"/>
              </a:solidFill>
              <a:latin typeface="Century Gothic" panose="020B0502020202020204" pitchFamily="34" charset="0"/>
            </a:endParaRPr>
          </a:p>
          <a:p>
            <a:pPr marL="742950" indent="-742950">
              <a:buAutoNum type="arabicPeriod"/>
            </a:pPr>
            <a:r>
              <a:rPr lang="en-US" sz="2400" dirty="0" smtClean="0">
                <a:solidFill>
                  <a:schemeClr val="bg1"/>
                </a:solidFill>
                <a:latin typeface="Century Gothic" panose="020B0502020202020204" pitchFamily="34" charset="0"/>
              </a:rPr>
              <a:t>Evolution is an unguided process</a:t>
            </a:r>
            <a:endParaRPr lang="en-US" sz="24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24062149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up)">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up)">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up)">
                                      <p:cBhvr>
                                        <p:cTn id="26" dur="500"/>
                                        <p:tgtEl>
                                          <p:spTgt spid="5">
                                            <p:txEl>
                                              <p:pRg st="0" end="0"/>
                                            </p:txEl>
                                          </p:spTgt>
                                        </p:tgtEl>
                                      </p:cBhvr>
                                    </p:animEffect>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up)">
                                      <p:cBhvr>
                                        <p:cTn id="30" dur="500"/>
                                        <p:tgtEl>
                                          <p:spTgt spid="5">
                                            <p:txEl>
                                              <p:pRg st="2" end="2"/>
                                            </p:txEl>
                                          </p:spTgt>
                                        </p:tgtEl>
                                      </p:cBhvr>
                                    </p:animEffect>
                                  </p:childTnLst>
                                </p:cTn>
                              </p:par>
                            </p:childTnLst>
                          </p:cTn>
                        </p:par>
                        <p:par>
                          <p:cTn id="31" fill="hold">
                            <p:stCondLst>
                              <p:cond delay="1500"/>
                            </p:stCondLst>
                            <p:childTnLst>
                              <p:par>
                                <p:cTn id="32" presetID="22" presetClass="entr" presetSubtype="1" fill="hold" grpId="0" nodeType="after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ipe(up)">
                                      <p:cBhvr>
                                        <p:cTn id="3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8857" y="762000"/>
            <a:ext cx="6898043"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Why does it matter?</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TextBox 2"/>
          <p:cNvSpPr txBox="1"/>
          <p:nvPr/>
        </p:nvSpPr>
        <p:spPr>
          <a:xfrm>
            <a:off x="1524000" y="2590800"/>
            <a:ext cx="9525000" cy="4585871"/>
          </a:xfrm>
          <a:prstGeom prst="rect">
            <a:avLst/>
          </a:prstGeom>
          <a:noFill/>
        </p:spPr>
        <p:txBody>
          <a:bodyPr wrap="square" rtlCol="0">
            <a:spAutoFit/>
          </a:bodyPr>
          <a:lstStyle/>
          <a:p>
            <a:pPr marL="457200" indent="-457200">
              <a:buAutoNum type="arabicPeriod"/>
            </a:pPr>
            <a:r>
              <a:rPr lang="en-US" sz="2800" dirty="0" smtClean="0">
                <a:solidFill>
                  <a:schemeClr val="bg1"/>
                </a:solidFill>
                <a:latin typeface="Century Gothic" panose="020B0502020202020204" pitchFamily="34" charset="0"/>
              </a:rPr>
              <a:t>So we can compare the </a:t>
            </a:r>
            <a:r>
              <a:rPr lang="en-US" sz="2800" i="1" dirty="0" smtClean="0">
                <a:solidFill>
                  <a:schemeClr val="bg1"/>
                </a:solidFill>
                <a:latin typeface="Century Gothic" panose="020B0502020202020204" pitchFamily="34" charset="0"/>
              </a:rPr>
              <a:t>actual</a:t>
            </a:r>
            <a:r>
              <a:rPr lang="en-US" sz="2800" dirty="0" smtClean="0">
                <a:solidFill>
                  <a:schemeClr val="bg1"/>
                </a:solidFill>
                <a:latin typeface="Century Gothic" panose="020B0502020202020204" pitchFamily="34" charset="0"/>
              </a:rPr>
              <a:t> claims of evolution with the evidence</a:t>
            </a:r>
          </a:p>
          <a:p>
            <a:pPr marL="457200" indent="-457200">
              <a:buAutoNum type="arabicPeriod"/>
            </a:pPr>
            <a:endParaRPr lang="en-US" sz="2800" dirty="0">
              <a:solidFill>
                <a:schemeClr val="bg1"/>
              </a:solidFill>
              <a:latin typeface="Century Gothic" panose="020B0502020202020204" pitchFamily="34" charset="0"/>
            </a:endParaRPr>
          </a:p>
          <a:p>
            <a:pPr marL="457200" indent="-457200">
              <a:buAutoNum type="arabicPeriod"/>
            </a:pPr>
            <a:r>
              <a:rPr lang="en-US" sz="2800" dirty="0" smtClean="0">
                <a:solidFill>
                  <a:schemeClr val="bg1"/>
                </a:solidFill>
                <a:latin typeface="Century Gothic" panose="020B0502020202020204" pitchFamily="34" charset="0"/>
              </a:rPr>
              <a:t>So we can represent the Creator/Christians/ creationists well</a:t>
            </a:r>
          </a:p>
          <a:p>
            <a:pPr marL="457200" indent="-457200">
              <a:buAutoNum type="arabicPeriod"/>
            </a:pPr>
            <a:endParaRPr lang="en-US" sz="2800" dirty="0">
              <a:solidFill>
                <a:schemeClr val="bg1"/>
              </a:solidFill>
              <a:latin typeface="Century Gothic" panose="020B0502020202020204" pitchFamily="34" charset="0"/>
            </a:endParaRPr>
          </a:p>
          <a:p>
            <a:pPr marL="457200" indent="-457200">
              <a:buAutoNum type="arabicPeriod"/>
            </a:pPr>
            <a:r>
              <a:rPr lang="en-US" sz="2800" dirty="0" smtClean="0">
                <a:solidFill>
                  <a:schemeClr val="bg1"/>
                </a:solidFill>
                <a:latin typeface="Century Gothic" panose="020B0502020202020204" pitchFamily="34" charset="0"/>
              </a:rPr>
              <a:t>So we can discuss the issues accurately with others</a:t>
            </a:r>
          </a:p>
          <a:p>
            <a:pPr marL="457200" indent="-457200">
              <a:buAutoNum type="arabicPeriod"/>
            </a:pPr>
            <a:endParaRPr lang="en-US" sz="2400" dirty="0">
              <a:solidFill>
                <a:schemeClr val="bg1"/>
              </a:solidFill>
            </a:endParaRPr>
          </a:p>
          <a:p>
            <a:pPr marL="457200" indent="-457200">
              <a:buAutoNum type="arabicPeriod"/>
            </a:pPr>
            <a:endParaRPr lang="en-US" sz="2400" dirty="0" smtClean="0">
              <a:solidFill>
                <a:schemeClr val="bg1"/>
              </a:solidFill>
            </a:endParaRPr>
          </a:p>
          <a:p>
            <a:pPr marL="457200" indent="-457200">
              <a:buAutoNum type="arabicPeriod"/>
            </a:pPr>
            <a:endParaRPr lang="en-US" sz="2400" dirty="0">
              <a:solidFill>
                <a:schemeClr val="bg1"/>
              </a:solidFill>
            </a:endParaRPr>
          </a:p>
          <a:p>
            <a:pPr marL="457200" indent="-457200">
              <a:buAutoNum type="arabicPeriod"/>
            </a:pPr>
            <a:endParaRPr lang="en-US" sz="2400" dirty="0">
              <a:solidFill>
                <a:schemeClr val="bg1"/>
              </a:solidFill>
            </a:endParaRPr>
          </a:p>
        </p:txBody>
      </p:sp>
    </p:spTree>
    <p:custDataLst>
      <p:tags r:id="rId1"/>
    </p:custDataLst>
    <p:extLst>
      <p:ext uri="{BB962C8B-B14F-4D97-AF65-F5344CB8AC3E}">
        <p14:creationId xmlns:p14="http://schemas.microsoft.com/office/powerpoint/2010/main" val="3237412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3" cstate="print">
            <a:extLst>
              <a:ext uri="{28A0092B-C50C-407E-A947-70E740481C1C}">
                <a14:useLocalDpi xmlns:a14="http://schemas.microsoft.com/office/drawing/2010/main" val="0"/>
              </a:ext>
            </a:extLst>
          </a:blip>
          <a:srcRect t="22" b="22"/>
          <a:stretch>
            <a:fillRect/>
          </a:stretch>
        </p:blipFill>
        <p:spPr/>
      </p:pic>
      <p:sp>
        <p:nvSpPr>
          <p:cNvPr id="4" name="TextBox 3"/>
          <p:cNvSpPr txBox="1"/>
          <p:nvPr/>
        </p:nvSpPr>
        <p:spPr>
          <a:xfrm>
            <a:off x="4800600" y="5943600"/>
            <a:ext cx="7010400" cy="584775"/>
          </a:xfrm>
          <a:prstGeom prst="rect">
            <a:avLst/>
          </a:prstGeom>
          <a:noFill/>
        </p:spPr>
        <p:txBody>
          <a:bodyPr wrap="square" rtlCol="0">
            <a:spAutoFit/>
          </a:bodyPr>
          <a:lstStyle/>
          <a:p>
            <a:pPr algn="ctr"/>
            <a:r>
              <a:rPr lang="en-US" sz="3200" dirty="0" smtClean="0">
                <a:solidFill>
                  <a:prstClr val="white"/>
                </a:solidFill>
                <a:latin typeface="Century Gothic" panose="020B0502020202020204" pitchFamily="34" charset="0"/>
              </a:rPr>
              <a:t>Abiogenesis</a:t>
            </a:r>
            <a:endParaRPr lang="en-US" sz="3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3720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4820" y="1828800"/>
            <a:ext cx="7685117" cy="3046988"/>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Misconceptions about</a:t>
            </a:r>
          </a:p>
          <a:p>
            <a:pPr algn="ctr"/>
            <a:r>
              <a:rPr lang="en-US" sz="13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Evolution</a:t>
            </a:r>
            <a:endParaRPr lang="en-US" sz="13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19311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2104936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lnSpcReduction="10000"/>
          </a:bodyPr>
          <a:lstStyle/>
          <a:p>
            <a:pPr algn="l"/>
            <a:r>
              <a:rPr lang="en-US" sz="1800" dirty="0"/>
              <a:t>Images may appear on more than one slide. Citation is given on the first slide where each image appears.</a:t>
            </a:r>
          </a:p>
          <a:p>
            <a:pPr algn="l"/>
            <a:r>
              <a:rPr lang="en-US" sz="1800" dirty="0" smtClean="0"/>
              <a:t>[</a:t>
            </a:r>
            <a:r>
              <a:rPr lang="en-US" sz="1800" dirty="0"/>
              <a:t>1] Slide design, Susan Landon</a:t>
            </a:r>
            <a:endParaRPr lang="en-US" sz="1800" dirty="0" smtClean="0"/>
          </a:p>
          <a:p>
            <a:pPr algn="l"/>
            <a:r>
              <a:rPr lang="en-US" sz="1800" dirty="0" smtClean="0"/>
              <a:t>[3a</a:t>
            </a:r>
            <a:r>
              <a:rPr lang="en-US" sz="1800" dirty="0"/>
              <a:t>] Spider monkey 53219362, </a:t>
            </a:r>
            <a:r>
              <a:rPr lang="en-US" sz="1800" dirty="0" err="1"/>
              <a:t>JackF</a:t>
            </a:r>
            <a:r>
              <a:rPr lang="en-US" sz="1800" dirty="0"/>
              <a:t>, Getty Images (US), Inc. Subscription</a:t>
            </a:r>
            <a:endParaRPr lang="en-US" sz="1800" dirty="0" smtClean="0"/>
          </a:p>
          <a:p>
            <a:pPr algn="l"/>
            <a:r>
              <a:rPr lang="en-US" sz="1800" dirty="0" smtClean="0"/>
              <a:t>[3b</a:t>
            </a:r>
            <a:r>
              <a:rPr lang="en-US" sz="1800" dirty="0"/>
              <a:t>] Man </a:t>
            </a:r>
            <a:r>
              <a:rPr lang="en-US" sz="1800" dirty="0" smtClean="0"/>
              <a:t>38700968, </a:t>
            </a:r>
            <a:r>
              <a:rPr lang="en-US" sz="1800" dirty="0" err="1" smtClean="0"/>
              <a:t>Zurijeta</a:t>
            </a:r>
            <a:r>
              <a:rPr lang="en-US" sz="1800" dirty="0" smtClean="0"/>
              <a:t>, </a:t>
            </a:r>
            <a:r>
              <a:rPr lang="en-US" sz="1800" dirty="0"/>
              <a:t>Getty Images (US), Inc. </a:t>
            </a:r>
            <a:r>
              <a:rPr lang="en-US" sz="1800" dirty="0" smtClean="0"/>
              <a:t>Subscription</a:t>
            </a:r>
          </a:p>
          <a:p>
            <a:pPr algn="l"/>
            <a:r>
              <a:rPr lang="en-US" sz="1800" dirty="0" smtClean="0"/>
              <a:t>[</a:t>
            </a:r>
            <a:r>
              <a:rPr lang="en-US" sz="1800" dirty="0"/>
              <a:t>4a] </a:t>
            </a:r>
            <a:r>
              <a:rPr lang="en-US" sz="1800" dirty="0" smtClean="0"/>
              <a:t>Orangutan 34971082</a:t>
            </a:r>
            <a:r>
              <a:rPr lang="en-US" sz="1800" dirty="0"/>
              <a:t>, </a:t>
            </a:r>
            <a:r>
              <a:rPr lang="en-US" sz="1800" dirty="0" err="1" smtClean="0"/>
              <a:t>GlobalP</a:t>
            </a:r>
            <a:r>
              <a:rPr lang="en-US" sz="1800" dirty="0"/>
              <a:t>, Getty Images (US), Inc. Subscription</a:t>
            </a:r>
            <a:endParaRPr lang="en-US" sz="1800" dirty="0" smtClean="0"/>
          </a:p>
          <a:p>
            <a:pPr algn="l"/>
            <a:r>
              <a:rPr lang="en-US" sz="1800" dirty="0" smtClean="0"/>
              <a:t>[</a:t>
            </a:r>
            <a:r>
              <a:rPr lang="en-US" sz="1800" dirty="0"/>
              <a:t>4b] Gorilla 2015835, </a:t>
            </a:r>
            <a:r>
              <a:rPr lang="en-US" sz="1800" dirty="0" err="1"/>
              <a:t>pixonaut</a:t>
            </a:r>
            <a:r>
              <a:rPr lang="en-US" sz="1800" dirty="0"/>
              <a:t>, Getty Images (US), Inc. Subscription</a:t>
            </a:r>
            <a:endParaRPr lang="en-US" sz="1800" dirty="0" smtClean="0"/>
          </a:p>
          <a:p>
            <a:pPr algn="l"/>
            <a:r>
              <a:rPr lang="en-US" sz="1800" dirty="0"/>
              <a:t>[4c] Chimpanzee 9412019, </a:t>
            </a:r>
            <a:r>
              <a:rPr lang="en-US" sz="1800" dirty="0" err="1"/>
              <a:t>GlobalP</a:t>
            </a:r>
            <a:r>
              <a:rPr lang="en-US" sz="1800" dirty="0"/>
              <a:t>, Getty Images (US), Inc. Subscription</a:t>
            </a:r>
            <a:endParaRPr lang="en-US" sz="1800" dirty="0" smtClean="0"/>
          </a:p>
          <a:p>
            <a:pPr algn="l"/>
            <a:r>
              <a:rPr lang="en-US" sz="1800" dirty="0" smtClean="0"/>
              <a:t>[</a:t>
            </a:r>
            <a:r>
              <a:rPr lang="en-US" sz="1800" dirty="0"/>
              <a:t>8b] </a:t>
            </a:r>
            <a:r>
              <a:rPr lang="en-US" sz="1800" dirty="0" smtClean="0"/>
              <a:t>Baboon </a:t>
            </a:r>
            <a:r>
              <a:rPr lang="en-US" sz="1800" dirty="0"/>
              <a:t>9477313, </a:t>
            </a:r>
            <a:r>
              <a:rPr lang="en-US" sz="1800" dirty="0" err="1"/>
              <a:t>GlobalP</a:t>
            </a:r>
            <a:r>
              <a:rPr lang="en-US" sz="1800" dirty="0"/>
              <a:t>, Getty Images (US), Inc. Subscription</a:t>
            </a:r>
            <a:endParaRPr lang="en-US" sz="1800" dirty="0" smtClean="0"/>
          </a:p>
          <a:p>
            <a:pPr algn="l"/>
            <a:r>
              <a:rPr lang="en-US" sz="1800" dirty="0" smtClean="0"/>
              <a:t>[</a:t>
            </a:r>
            <a:r>
              <a:rPr lang="en-US" sz="1800" dirty="0"/>
              <a:t>8c] Gibbon 12613098, </a:t>
            </a:r>
            <a:r>
              <a:rPr lang="en-US" sz="1800" dirty="0" err="1"/>
              <a:t>GlobalP</a:t>
            </a:r>
            <a:r>
              <a:rPr lang="en-US" sz="1800" dirty="0"/>
              <a:t>, Getty Images (US), Inc. Subscription</a:t>
            </a:r>
            <a:endParaRPr lang="en-US" sz="1800" dirty="0" smtClean="0"/>
          </a:p>
          <a:p>
            <a:pPr algn="l"/>
            <a:r>
              <a:rPr lang="en-US" sz="1800" dirty="0"/>
              <a:t>[11a] </a:t>
            </a:r>
            <a:r>
              <a:rPr lang="en-US" sz="1800" dirty="0" smtClean="0"/>
              <a:t>Small </a:t>
            </a:r>
            <a:r>
              <a:rPr lang="en-US" sz="1800" dirty="0"/>
              <a:t>Ground Finch </a:t>
            </a:r>
            <a:r>
              <a:rPr lang="en-US" sz="1800" dirty="0" err="1"/>
              <a:t>Geospiza</a:t>
            </a:r>
            <a:r>
              <a:rPr lang="en-US" sz="1800" dirty="0"/>
              <a:t> </a:t>
            </a:r>
            <a:r>
              <a:rPr lang="en-US" sz="1800" dirty="0" err="1"/>
              <a:t>fuliginosa</a:t>
            </a:r>
            <a:r>
              <a:rPr lang="en-US" sz="1800" dirty="0"/>
              <a:t>, Tim </a:t>
            </a:r>
            <a:r>
              <a:rPr lang="en-US" sz="1800" dirty="0" smtClean="0"/>
              <a:t>Standish, used with permission </a:t>
            </a:r>
          </a:p>
          <a:p>
            <a:pPr algn="l"/>
            <a:r>
              <a:rPr lang="en-US" sz="1800" dirty="0" smtClean="0"/>
              <a:t>[11b</a:t>
            </a:r>
            <a:r>
              <a:rPr lang="en-US" sz="1800" dirty="0"/>
              <a:t>] </a:t>
            </a:r>
            <a:r>
              <a:rPr lang="en-US" sz="1800" dirty="0" smtClean="0"/>
              <a:t>Medium </a:t>
            </a:r>
            <a:r>
              <a:rPr lang="en-US" sz="1800" dirty="0"/>
              <a:t>Ground Finch </a:t>
            </a:r>
            <a:r>
              <a:rPr lang="en-US" sz="1800" dirty="0" err="1"/>
              <a:t>Geospiza</a:t>
            </a:r>
            <a:r>
              <a:rPr lang="en-US" sz="1800" dirty="0"/>
              <a:t> </a:t>
            </a:r>
            <a:r>
              <a:rPr lang="en-US" sz="1800" dirty="0" err="1"/>
              <a:t>fortis</a:t>
            </a:r>
            <a:r>
              <a:rPr lang="en-US" sz="1800" dirty="0"/>
              <a:t>, Tim </a:t>
            </a:r>
            <a:r>
              <a:rPr lang="en-US" sz="1800" dirty="0" smtClean="0"/>
              <a:t>Standish, </a:t>
            </a:r>
            <a:r>
              <a:rPr lang="en-US" sz="1800" dirty="0"/>
              <a:t>used with permission </a:t>
            </a:r>
            <a:endParaRPr lang="en-US" sz="1800" dirty="0" smtClean="0"/>
          </a:p>
          <a:p>
            <a:pPr algn="l"/>
            <a:r>
              <a:rPr lang="en-US" sz="1800" dirty="0" smtClean="0"/>
              <a:t>[</a:t>
            </a:r>
            <a:r>
              <a:rPr lang="en-US" sz="1800" dirty="0"/>
              <a:t>11c] Seeds </a:t>
            </a:r>
            <a:r>
              <a:rPr lang="en-US" sz="1800" dirty="0" smtClean="0"/>
              <a:t>7103827, Jo </a:t>
            </a:r>
            <a:r>
              <a:rPr lang="en-US" sz="1800" dirty="0"/>
              <a:t>De </a:t>
            </a:r>
            <a:r>
              <a:rPr lang="en-US" sz="1800" dirty="0" err="1"/>
              <a:t>Vulder</a:t>
            </a:r>
            <a:r>
              <a:rPr lang="en-US" sz="1800" dirty="0"/>
              <a:t>, </a:t>
            </a:r>
            <a:r>
              <a:rPr lang="en-US" sz="1800" dirty="0" err="1"/>
              <a:t>Shutterstock</a:t>
            </a:r>
            <a:r>
              <a:rPr lang="en-US" sz="1800" dirty="0"/>
              <a:t> standard license, (overlay - Joaquin Hernandez</a:t>
            </a:r>
            <a:r>
              <a:rPr lang="en-US" sz="1800" dirty="0" smtClean="0"/>
              <a:t>)</a:t>
            </a:r>
            <a:endParaRPr lang="en-US" sz="1800" dirty="0"/>
          </a:p>
          <a:p>
            <a:pPr algn="l"/>
            <a:r>
              <a:rPr lang="en-US" sz="1800" dirty="0"/>
              <a:t>[11d] Jackfruit seeds 452415609, </a:t>
            </a:r>
            <a:r>
              <a:rPr lang="en-US" sz="1800" dirty="0" err="1"/>
              <a:t>Moodboard</a:t>
            </a:r>
            <a:r>
              <a:rPr lang="en-US" sz="1800" dirty="0"/>
              <a:t>, Thinkstock, Thinkstock Image Subscription </a:t>
            </a:r>
            <a:r>
              <a:rPr lang="en-US" sz="1800" dirty="0" smtClean="0"/>
              <a:t>Agreement</a:t>
            </a:r>
          </a:p>
          <a:p>
            <a:pPr algn="l"/>
            <a:r>
              <a:rPr lang="en-US" sz="1800" dirty="0"/>
              <a:t>[12a] Small Ground Finch </a:t>
            </a:r>
            <a:r>
              <a:rPr lang="en-US" sz="1800" dirty="0" err="1"/>
              <a:t>Geospiza</a:t>
            </a:r>
            <a:r>
              <a:rPr lang="en-US" sz="1800" dirty="0"/>
              <a:t> </a:t>
            </a:r>
            <a:r>
              <a:rPr lang="en-US" sz="1800" dirty="0" err="1"/>
              <a:t>fuliginosa</a:t>
            </a:r>
            <a:r>
              <a:rPr lang="en-US" sz="1800" dirty="0"/>
              <a:t>, Tim Standish, used with permission </a:t>
            </a:r>
          </a:p>
          <a:p>
            <a:pPr algn="l"/>
            <a:r>
              <a:rPr lang="en-US" sz="1800" dirty="0"/>
              <a:t>[12b] Medium Ground Finch </a:t>
            </a:r>
            <a:r>
              <a:rPr lang="en-US" sz="1800" dirty="0" err="1"/>
              <a:t>Geospiza</a:t>
            </a:r>
            <a:r>
              <a:rPr lang="en-US" sz="1800" dirty="0"/>
              <a:t> </a:t>
            </a:r>
            <a:r>
              <a:rPr lang="en-US" sz="1800" dirty="0" err="1"/>
              <a:t>fortis</a:t>
            </a:r>
            <a:r>
              <a:rPr lang="en-US" sz="1800" dirty="0"/>
              <a:t>, Tim Standish, used with permission </a:t>
            </a:r>
          </a:p>
          <a:p>
            <a:pPr algn="l"/>
            <a:r>
              <a:rPr lang="en-US" sz="1800" dirty="0"/>
              <a:t>[16] Blind cave fish 49672106, antos777, Getty Images (US), Inc. Subscription</a:t>
            </a:r>
          </a:p>
          <a:p>
            <a:pPr algn="l"/>
            <a:endParaRPr lang="en-US" sz="1800" b="1" dirty="0"/>
          </a:p>
          <a:p>
            <a:pPr algn="l"/>
            <a:endParaRPr lang="en-US" sz="1800" dirty="0" smtClean="0"/>
          </a:p>
        </p:txBody>
      </p:sp>
      <p:sp>
        <p:nvSpPr>
          <p:cNvPr id="3" name="Rectangle 2"/>
          <p:cNvSpPr/>
          <p:nvPr/>
        </p:nvSpPr>
        <p:spPr>
          <a:xfrm>
            <a:off x="5093626" y="585543"/>
            <a:ext cx="1225720" cy="400110"/>
          </a:xfrm>
          <a:prstGeom prst="rect">
            <a:avLst/>
          </a:prstGeom>
        </p:spPr>
        <p:txBody>
          <a:bodyPr wrap="none">
            <a:spAutoFit/>
          </a:bodyPr>
          <a:lstStyle/>
          <a:p>
            <a:r>
              <a:rPr lang="en-US" sz="2000" dirty="0" smtClean="0">
                <a:solidFill>
                  <a:srgbClr val="FFFFFF"/>
                </a:solidFill>
              </a:rPr>
              <a:t>Images </a:t>
            </a:r>
            <a:r>
              <a:rPr lang="en-US" sz="2000" dirty="0">
                <a:solidFill>
                  <a:srgbClr val="FFFFFF"/>
                </a:solidFill>
              </a:rPr>
              <a:t>B</a:t>
            </a:r>
            <a:r>
              <a:rPr lang="en-US" sz="2000" dirty="0" smtClean="0">
                <a:solidFill>
                  <a:srgbClr val="FFFFFF"/>
                </a:solidFill>
              </a:rPr>
              <a:t>y</a:t>
            </a:r>
            <a:endParaRPr lang="en-US" sz="2000" dirty="0">
              <a:solidFill>
                <a:srgbClr val="FFFFFF"/>
              </a:solidFill>
            </a:endParaRPr>
          </a:p>
        </p:txBody>
      </p:sp>
    </p:spTree>
    <p:extLst>
      <p:ext uri="{BB962C8B-B14F-4D97-AF65-F5344CB8AC3E}">
        <p14:creationId xmlns:p14="http://schemas.microsoft.com/office/powerpoint/2010/main" val="27432432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a:t>Foundation for Adventist Education</a:t>
            </a:r>
          </a:p>
          <a:p>
            <a:endParaRPr lang="en-US" dirty="0"/>
          </a:p>
        </p:txBody>
      </p:sp>
    </p:spTree>
    <p:extLst>
      <p:ext uri="{BB962C8B-B14F-4D97-AF65-F5344CB8AC3E}">
        <p14:creationId xmlns:p14="http://schemas.microsoft.com/office/powerpoint/2010/main" val="42291464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1286266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2513968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2137071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548754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3629090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524000" y="2105148"/>
            <a:ext cx="3733800" cy="4021016"/>
          </a:xfrm>
          <a:prstGeom prst="rect">
            <a:avLst/>
          </a:prstGeom>
        </p:spPr>
      </p:pic>
      <p:sp>
        <p:nvSpPr>
          <p:cNvPr id="7" name="Right Arrow 6"/>
          <p:cNvSpPr/>
          <p:nvPr/>
        </p:nvSpPr>
        <p:spPr>
          <a:xfrm>
            <a:off x="5179697" y="4108909"/>
            <a:ext cx="1830703" cy="86121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24460" y="575164"/>
            <a:ext cx="6242415"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Misconception #1</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10" name="TextBox 9"/>
          <p:cNvSpPr txBox="1"/>
          <p:nvPr/>
        </p:nvSpPr>
        <p:spPr>
          <a:xfrm>
            <a:off x="4276864" y="1600200"/>
            <a:ext cx="3647936" cy="1754326"/>
          </a:xfrm>
          <a:prstGeom prst="rect">
            <a:avLst/>
          </a:prstGeom>
          <a:noFill/>
        </p:spPr>
        <p:txBody>
          <a:bodyPr wrap="square" rtlCol="0">
            <a:spAutoFit/>
          </a:bodyPr>
          <a:lstStyle/>
          <a:p>
            <a:pPr algn="ctr"/>
            <a:r>
              <a:rPr lang="en-US" sz="3600" dirty="0" smtClean="0">
                <a:solidFill>
                  <a:schemeClr val="bg1"/>
                </a:solidFill>
                <a:latin typeface="Century Gothic" panose="020B0502020202020204" pitchFamily="34" charset="0"/>
              </a:rPr>
              <a:t>Humans evolved from monkeys</a:t>
            </a:r>
            <a:endParaRPr lang="en-US" sz="3600" dirty="0">
              <a:solidFill>
                <a:schemeClr val="bg1"/>
              </a:solidFill>
              <a:latin typeface="Century Gothic" panose="020B0502020202020204" pitchFamily="34" charset="0"/>
            </a:endParaRPr>
          </a:p>
        </p:txBody>
      </p:sp>
      <p:sp>
        <p:nvSpPr>
          <p:cNvPr id="11" name="Multiply 10"/>
          <p:cNvSpPr/>
          <p:nvPr/>
        </p:nvSpPr>
        <p:spPr>
          <a:xfrm>
            <a:off x="5481637" y="3926972"/>
            <a:ext cx="1066800" cy="122509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7391400" y="2902235"/>
            <a:ext cx="3650134" cy="2819079"/>
          </a:xfrm>
          <a:prstGeom prst="rect">
            <a:avLst/>
          </a:prstGeom>
        </p:spPr>
      </p:pic>
    </p:spTree>
    <p:custDataLst>
      <p:tags r:id="rId1"/>
    </p:custDataLst>
    <p:extLst>
      <p:ext uri="{BB962C8B-B14F-4D97-AF65-F5344CB8AC3E}">
        <p14:creationId xmlns:p14="http://schemas.microsoft.com/office/powerpoint/2010/main" val="63606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4110189" y="3805571"/>
            <a:ext cx="4800600" cy="29738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95270" y="3586353"/>
            <a:ext cx="1969613" cy="280264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25535" y="3805571"/>
            <a:ext cx="1228635" cy="172484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7138" y="3797183"/>
            <a:ext cx="553354" cy="71856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605" y="2135318"/>
            <a:ext cx="1291841" cy="1674682"/>
          </a:xfrm>
          <a:prstGeom prst="rect">
            <a:avLst/>
          </a:prstGeom>
        </p:spPr>
      </p:pic>
      <p:pic>
        <p:nvPicPr>
          <p:cNvPr id="52" name="Picture 5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1093" r="100000"/>
                    </a14:imgEffect>
                  </a14:imgLayer>
                </a14:imgProps>
              </a:ext>
              <a:ext uri="{28A0092B-C50C-407E-A947-70E740481C1C}">
                <a14:useLocalDpi xmlns:a14="http://schemas.microsoft.com/office/drawing/2010/main" val="0"/>
              </a:ext>
            </a:extLst>
          </a:blip>
          <a:stretch>
            <a:fillRect/>
          </a:stretch>
        </p:blipFill>
        <p:spPr>
          <a:xfrm>
            <a:off x="6191765" y="2486993"/>
            <a:ext cx="1318578" cy="1318578"/>
          </a:xfrm>
          <a:prstGeom prst="rect">
            <a:avLst/>
          </a:prstGeom>
        </p:spPr>
      </p:pic>
      <p:pic>
        <p:nvPicPr>
          <p:cNvPr id="58" name="Picture 57"/>
          <p:cNvPicPr>
            <a:picLocks noChangeAspect="1"/>
          </p:cNvPicPr>
          <p:nvPr/>
        </p:nvPicPr>
        <p:blipFill>
          <a:blip r:embed="rId6" cstate="print">
            <a:extLst>
              <a:ext uri="{BEBA8EAE-BF5A-486C-A8C5-ECC9F3942E4B}">
                <a14:imgProps xmlns:a14="http://schemas.microsoft.com/office/drawing/2010/main">
                  <a14:imgLayer r:embed="rId7">
                    <a14:imgEffect>
                      <a14:backgroundRemoval t="9885" b="99151" l="0" r="99656">
                        <a14:foregroundMark x1="48581" y1="76895" x2="48581" y2="76895"/>
                        <a14:foregroundMark x1="64832" y1="69557" x2="64832" y2="69557"/>
                        <a14:backgroundMark x1="13500" y1="26683" x2="13500" y2="26683"/>
                        <a14:backgroundMark x1="10232" y1="29594" x2="10232" y2="29594"/>
                        <a14:backgroundMark x1="8770" y1="52941" x2="8770" y2="52941"/>
                        <a14:backgroundMark x1="11694" y1="48150" x2="11694" y2="48150"/>
                        <a14:backgroundMark x1="10834" y1="69982" x2="10834" y2="69982"/>
                        <a14:backgroundMark x1="9888" y1="33535" x2="9888" y2="33535"/>
                        <a14:backgroundMark x1="9630" y1="67071" x2="9630" y2="67071"/>
                        <a14:backgroundMark x1="10232" y1="68769" x2="10232" y2="68769"/>
                        <a14:backgroundMark x1="13500" y1="72711" x2="13500" y2="72711"/>
                        <a14:backgroundMark x1="18229" y1="75197" x2="18229" y2="75197"/>
                        <a14:backgroundMark x1="26139" y1="78108" x2="26139" y2="78108"/>
                      </a14:backgroundRemoval>
                    </a14:imgEffect>
                  </a14:imgLayer>
                </a14:imgProps>
              </a:ext>
              <a:ext uri="{28A0092B-C50C-407E-A947-70E740481C1C}">
                <a14:useLocalDpi xmlns:a14="http://schemas.microsoft.com/office/drawing/2010/main" val="0"/>
              </a:ext>
            </a:extLst>
          </a:blip>
          <a:stretch>
            <a:fillRect/>
          </a:stretch>
        </p:blipFill>
        <p:spPr>
          <a:xfrm>
            <a:off x="4160970" y="2085155"/>
            <a:ext cx="1216546" cy="1724845"/>
          </a:xfrm>
          <a:prstGeom prst="rect">
            <a:avLst/>
          </a:prstGeom>
        </p:spPr>
      </p:pic>
      <p:sp>
        <p:nvSpPr>
          <p:cNvPr id="15" name="Oval 14"/>
          <p:cNvSpPr/>
          <p:nvPr/>
        </p:nvSpPr>
        <p:spPr>
          <a:xfrm>
            <a:off x="4360746" y="6084200"/>
            <a:ext cx="608273" cy="6096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600170" y="381000"/>
            <a:ext cx="7001030" cy="1754326"/>
          </a:xfrm>
          <a:prstGeom prst="rect">
            <a:avLst/>
          </a:prstGeom>
          <a:noFill/>
        </p:spPr>
        <p:txBody>
          <a:bodyPr wrap="square" rtlCol="0">
            <a:spAutoFit/>
          </a:bodyPr>
          <a:lstStyle/>
          <a:p>
            <a:pPr algn="ctr"/>
            <a:r>
              <a:rPr lang="en-US" sz="3600" dirty="0" smtClean="0">
                <a:solidFill>
                  <a:schemeClr val="bg1"/>
                </a:solidFill>
                <a:latin typeface="Century Gothic" panose="020B0502020202020204" pitchFamily="34" charset="0"/>
              </a:rPr>
              <a:t>Evolution claims:</a:t>
            </a:r>
          </a:p>
          <a:p>
            <a:pPr algn="ctr"/>
            <a:r>
              <a:rPr lang="en-US" sz="3600" dirty="0" smtClean="0">
                <a:solidFill>
                  <a:schemeClr val="bg1"/>
                </a:solidFill>
                <a:latin typeface="Century Gothic" panose="020B0502020202020204" pitchFamily="34" charset="0"/>
              </a:rPr>
              <a:t>Apes and humans descended</a:t>
            </a:r>
          </a:p>
          <a:p>
            <a:pPr algn="ctr"/>
            <a:r>
              <a:rPr lang="en-US" sz="3600" dirty="0" smtClean="0">
                <a:solidFill>
                  <a:schemeClr val="bg1"/>
                </a:solidFill>
                <a:latin typeface="Century Gothic" panose="020B0502020202020204" pitchFamily="34" charset="0"/>
              </a:rPr>
              <a:t>from a common ancestor</a:t>
            </a:r>
            <a:endParaRPr lang="en-US" sz="3600"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8162769" y="2289919"/>
            <a:ext cx="1962461" cy="1515652"/>
          </a:xfrm>
          <a:prstGeom prst="rect">
            <a:avLst/>
          </a:prstGeom>
        </p:spPr>
      </p:pic>
    </p:spTree>
    <p:extLst>
      <p:ext uri="{BB962C8B-B14F-4D97-AF65-F5344CB8AC3E}">
        <p14:creationId xmlns:p14="http://schemas.microsoft.com/office/powerpoint/2010/main" val="20038096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4110189" y="3805571"/>
            <a:ext cx="4800600" cy="29738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95270" y="3586353"/>
            <a:ext cx="1969613" cy="280264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25535" y="3805571"/>
            <a:ext cx="1228635" cy="172484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7138" y="3797183"/>
            <a:ext cx="553354" cy="71856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605" y="2135318"/>
            <a:ext cx="1291841" cy="1674682"/>
          </a:xfrm>
          <a:prstGeom prst="rect">
            <a:avLst/>
          </a:prstGeom>
        </p:spPr>
      </p:pic>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1093" r="100000"/>
                    </a14:imgEffect>
                  </a14:imgLayer>
                </a14:imgProps>
              </a:ext>
              <a:ext uri="{28A0092B-C50C-407E-A947-70E740481C1C}">
                <a14:useLocalDpi xmlns:a14="http://schemas.microsoft.com/office/drawing/2010/main" val="0"/>
              </a:ext>
            </a:extLst>
          </a:blip>
          <a:stretch>
            <a:fillRect/>
          </a:stretch>
        </p:blipFill>
        <p:spPr>
          <a:xfrm>
            <a:off x="6191765" y="2486993"/>
            <a:ext cx="1318578" cy="1318578"/>
          </a:xfrm>
          <a:prstGeom prst="rect">
            <a:avLst/>
          </a:prstGeom>
        </p:spPr>
      </p:pic>
      <p:pic>
        <p:nvPicPr>
          <p:cNvPr id="58" name="Picture 57"/>
          <p:cNvPicPr>
            <a:picLocks noChangeAspect="1"/>
          </p:cNvPicPr>
          <p:nvPr/>
        </p:nvPicPr>
        <p:blipFill>
          <a:blip r:embed="rId7" cstate="print">
            <a:extLst>
              <a:ext uri="{BEBA8EAE-BF5A-486C-A8C5-ECC9F3942E4B}">
                <a14:imgProps xmlns:a14="http://schemas.microsoft.com/office/drawing/2010/main">
                  <a14:imgLayer r:embed="rId8">
                    <a14:imgEffect>
                      <a14:backgroundRemoval t="9885" b="99151" l="0" r="99656">
                        <a14:foregroundMark x1="48581" y1="76895" x2="48581" y2="76895"/>
                        <a14:foregroundMark x1="64832" y1="69557" x2="64832" y2="69557"/>
                        <a14:backgroundMark x1="13500" y1="26683" x2="13500" y2="26683"/>
                        <a14:backgroundMark x1="10232" y1="29594" x2="10232" y2="29594"/>
                        <a14:backgroundMark x1="8770" y1="52941" x2="8770" y2="52941"/>
                        <a14:backgroundMark x1="11694" y1="48150" x2="11694" y2="48150"/>
                        <a14:backgroundMark x1="10834" y1="69982" x2="10834" y2="69982"/>
                        <a14:backgroundMark x1="9888" y1="33535" x2="9888" y2="33535"/>
                        <a14:backgroundMark x1="9630" y1="67071" x2="9630" y2="67071"/>
                        <a14:backgroundMark x1="10232" y1="68769" x2="10232" y2="68769"/>
                        <a14:backgroundMark x1="13500" y1="72711" x2="13500" y2="72711"/>
                        <a14:backgroundMark x1="18229" y1="75197" x2="18229" y2="75197"/>
                        <a14:backgroundMark x1="26139" y1="78108" x2="26139" y2="78108"/>
                      </a14:backgroundRemoval>
                    </a14:imgEffect>
                  </a14:imgLayer>
                </a14:imgProps>
              </a:ext>
              <a:ext uri="{28A0092B-C50C-407E-A947-70E740481C1C}">
                <a14:useLocalDpi xmlns:a14="http://schemas.microsoft.com/office/drawing/2010/main" val="0"/>
              </a:ext>
            </a:extLst>
          </a:blip>
          <a:stretch>
            <a:fillRect/>
          </a:stretch>
        </p:blipFill>
        <p:spPr>
          <a:xfrm>
            <a:off x="4160970" y="2085155"/>
            <a:ext cx="1216546" cy="1724845"/>
          </a:xfrm>
          <a:prstGeom prst="rect">
            <a:avLst/>
          </a:prstGeom>
        </p:spPr>
      </p:pic>
      <p:sp>
        <p:nvSpPr>
          <p:cNvPr id="15" name="Oval 14"/>
          <p:cNvSpPr/>
          <p:nvPr/>
        </p:nvSpPr>
        <p:spPr>
          <a:xfrm>
            <a:off x="4360746" y="6084200"/>
            <a:ext cx="608273" cy="6096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954802" y="172253"/>
            <a:ext cx="4083170"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Cladogram</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Rectangle 2"/>
          <p:cNvSpPr/>
          <p:nvPr/>
        </p:nvSpPr>
        <p:spPr>
          <a:xfrm>
            <a:off x="2909643" y="913313"/>
            <a:ext cx="6173486"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Phylogenetic Tree</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4" name="Right Arrow 3"/>
          <p:cNvSpPr/>
          <p:nvPr/>
        </p:nvSpPr>
        <p:spPr>
          <a:xfrm>
            <a:off x="2547519" y="5764516"/>
            <a:ext cx="1524000" cy="62448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19576" y="6183900"/>
            <a:ext cx="5677024"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Last Common Ancestor</a:t>
            </a:r>
            <a:endParaRPr lang="en-US" sz="3200" dirty="0">
              <a:solidFill>
                <a:schemeClr val="bg1"/>
              </a:solidFill>
              <a:latin typeface="Century Gothic" panose="020B0502020202020204" pitchFamily="34" charset="0"/>
            </a:endParaRPr>
          </a:p>
        </p:txBody>
      </p:sp>
      <p:pic>
        <p:nvPicPr>
          <p:cNvPr id="16" name="Picture 15"/>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8162769" y="2289919"/>
            <a:ext cx="1962461" cy="1515652"/>
          </a:xfrm>
          <a:prstGeom prst="rect">
            <a:avLst/>
          </a:prstGeom>
        </p:spPr>
      </p:pic>
    </p:spTree>
    <p:custDataLst>
      <p:tags r:id="rId1"/>
    </p:custDataLst>
    <p:extLst>
      <p:ext uri="{BB962C8B-B14F-4D97-AF65-F5344CB8AC3E}">
        <p14:creationId xmlns:p14="http://schemas.microsoft.com/office/powerpoint/2010/main" val="1461221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6"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out)">
                                      <p:cBhvr>
                                        <p:cTn id="15" dur="2000"/>
                                        <p:tgtEl>
                                          <p:spTgt spid="15"/>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par>
                          <p:cTn id="24" fill="hold">
                            <p:stCondLst>
                              <p:cond delay="0"/>
                            </p:stCondLst>
                            <p:childTnLst>
                              <p:par>
                                <p:cTn id="25" presetID="64" presetClass="path" presetSubtype="0" accel="50000" decel="50000" fill="hold" grpId="0" nodeType="afterEffect">
                                  <p:stCondLst>
                                    <p:cond delay="0"/>
                                  </p:stCondLst>
                                  <p:childTnLst>
                                    <p:animMotion origin="layout" path="M -4.375E-6 -1.11111E-6 L -0.10429 -0.24167 " pathEditMode="relative" rAng="0" ptsTypes="AA">
                                      <p:cBhvr>
                                        <p:cTn id="26" dur="2000" fill="hold"/>
                                        <p:tgtEl>
                                          <p:spTgt spid="4"/>
                                        </p:tgtEl>
                                        <p:attrNameLst>
                                          <p:attrName>ppt_x</p:attrName>
                                          <p:attrName>ppt_y</p:attrName>
                                        </p:attrNameLst>
                                      </p:cBhvr>
                                      <p:rCtr x="-5221" y="-1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3" grpId="0"/>
      <p:bldP spid="4" grpId="0" animBg="1"/>
      <p:bldP spid="4" grpId="1"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4110189" y="3805571"/>
            <a:ext cx="4800600" cy="29738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95270" y="3586353"/>
            <a:ext cx="1969613" cy="280264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25535" y="3805571"/>
            <a:ext cx="1228635" cy="172484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7138" y="3797183"/>
            <a:ext cx="553354" cy="71856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7605" y="2135318"/>
            <a:ext cx="1291841" cy="1674682"/>
          </a:xfrm>
          <a:prstGeom prst="rect">
            <a:avLst/>
          </a:prstGeom>
        </p:spPr>
      </p:pic>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1093" r="100000"/>
                    </a14:imgEffect>
                  </a14:imgLayer>
                </a14:imgProps>
              </a:ext>
              <a:ext uri="{28A0092B-C50C-407E-A947-70E740481C1C}">
                <a14:useLocalDpi xmlns:a14="http://schemas.microsoft.com/office/drawing/2010/main" val="0"/>
              </a:ext>
            </a:extLst>
          </a:blip>
          <a:stretch>
            <a:fillRect/>
          </a:stretch>
        </p:blipFill>
        <p:spPr>
          <a:xfrm>
            <a:off x="6191765" y="2486993"/>
            <a:ext cx="1318578" cy="1318578"/>
          </a:xfrm>
          <a:prstGeom prst="rect">
            <a:avLst/>
          </a:prstGeom>
        </p:spPr>
      </p:pic>
      <p:pic>
        <p:nvPicPr>
          <p:cNvPr id="58" name="Picture 57"/>
          <p:cNvPicPr>
            <a:picLocks noChangeAspect="1"/>
          </p:cNvPicPr>
          <p:nvPr/>
        </p:nvPicPr>
        <p:blipFill>
          <a:blip r:embed="rId7" cstate="print">
            <a:extLst>
              <a:ext uri="{BEBA8EAE-BF5A-486C-A8C5-ECC9F3942E4B}">
                <a14:imgProps xmlns:a14="http://schemas.microsoft.com/office/drawing/2010/main">
                  <a14:imgLayer r:embed="rId8">
                    <a14:imgEffect>
                      <a14:backgroundRemoval t="9885" b="99151" l="0" r="99656">
                        <a14:foregroundMark x1="48581" y1="76895" x2="48581" y2="76895"/>
                        <a14:foregroundMark x1="64832" y1="69557" x2="64832" y2="69557"/>
                        <a14:backgroundMark x1="13500" y1="26683" x2="13500" y2="26683"/>
                        <a14:backgroundMark x1="10232" y1="29594" x2="10232" y2="29594"/>
                        <a14:backgroundMark x1="8770" y1="52941" x2="8770" y2="52941"/>
                        <a14:backgroundMark x1="11694" y1="48150" x2="11694" y2="48150"/>
                        <a14:backgroundMark x1="10834" y1="69982" x2="10834" y2="69982"/>
                        <a14:backgroundMark x1="9888" y1="33535" x2="9888" y2="33535"/>
                        <a14:backgroundMark x1="9630" y1="67071" x2="9630" y2="67071"/>
                        <a14:backgroundMark x1="10232" y1="68769" x2="10232" y2="68769"/>
                        <a14:backgroundMark x1="13500" y1="72711" x2="13500" y2="72711"/>
                        <a14:backgroundMark x1="18229" y1="75197" x2="18229" y2="75197"/>
                        <a14:backgroundMark x1="26139" y1="78108" x2="26139" y2="78108"/>
                      </a14:backgroundRemoval>
                    </a14:imgEffect>
                  </a14:imgLayer>
                </a14:imgProps>
              </a:ext>
              <a:ext uri="{28A0092B-C50C-407E-A947-70E740481C1C}">
                <a14:useLocalDpi xmlns:a14="http://schemas.microsoft.com/office/drawing/2010/main" val="0"/>
              </a:ext>
            </a:extLst>
          </a:blip>
          <a:stretch>
            <a:fillRect/>
          </a:stretch>
        </p:blipFill>
        <p:spPr>
          <a:xfrm>
            <a:off x="4160970" y="2085155"/>
            <a:ext cx="1216546" cy="1724845"/>
          </a:xfrm>
          <a:prstGeom prst="rect">
            <a:avLst/>
          </a:prstGeom>
        </p:spPr>
      </p:pic>
      <p:sp>
        <p:nvSpPr>
          <p:cNvPr id="15" name="Oval 14"/>
          <p:cNvSpPr/>
          <p:nvPr/>
        </p:nvSpPr>
        <p:spPr>
          <a:xfrm>
            <a:off x="5834118" y="5193548"/>
            <a:ext cx="608273" cy="6096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954802" y="172253"/>
            <a:ext cx="4083170"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Cladogram</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Rectangle 2"/>
          <p:cNvSpPr/>
          <p:nvPr/>
        </p:nvSpPr>
        <p:spPr>
          <a:xfrm>
            <a:off x="2909643" y="913313"/>
            <a:ext cx="6173486"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Phylogenetic Tree</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TextBox 5"/>
          <p:cNvSpPr txBox="1"/>
          <p:nvPr/>
        </p:nvSpPr>
        <p:spPr>
          <a:xfrm>
            <a:off x="6641600" y="5355178"/>
            <a:ext cx="5321799"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Last Common Ancestor</a:t>
            </a:r>
            <a:endParaRPr lang="en-US" sz="3200" dirty="0">
              <a:solidFill>
                <a:schemeClr val="bg1"/>
              </a:solidFill>
              <a:latin typeface="Century Gothic" panose="020B0502020202020204" pitchFamily="34" charset="0"/>
            </a:endParaRPr>
          </a:p>
        </p:txBody>
      </p:sp>
      <p:sp>
        <p:nvSpPr>
          <p:cNvPr id="16" name="Right Arrow 15"/>
          <p:cNvSpPr/>
          <p:nvPr/>
        </p:nvSpPr>
        <p:spPr>
          <a:xfrm>
            <a:off x="4189476" y="4998956"/>
            <a:ext cx="1524000" cy="62448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8162769" y="2289919"/>
            <a:ext cx="1962461" cy="1515652"/>
          </a:xfrm>
          <a:prstGeom prst="rect">
            <a:avLst/>
          </a:prstGeom>
        </p:spPr>
      </p:pic>
    </p:spTree>
    <p:custDataLst>
      <p:tags r:id="rId1"/>
    </p:custDataLst>
    <p:extLst>
      <p:ext uri="{BB962C8B-B14F-4D97-AF65-F5344CB8AC3E}">
        <p14:creationId xmlns:p14="http://schemas.microsoft.com/office/powerpoint/2010/main" val="2173817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2.08333E-7 4.44444E-6 L -0.06484 -0.1632 " pathEditMode="relative" rAng="0" ptsTypes="AA">
                                      <p:cBhvr>
                                        <p:cTn id="11" dur="2000" fill="hold"/>
                                        <p:tgtEl>
                                          <p:spTgt spid="16"/>
                                        </p:tgtEl>
                                        <p:attrNameLst>
                                          <p:attrName>ppt_x</p:attrName>
                                          <p:attrName>ppt_y</p:attrName>
                                        </p:attrNameLst>
                                      </p:cBhvr>
                                      <p:rCtr x="-3242" y="-8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4110189" y="3805571"/>
            <a:ext cx="4800600" cy="29738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95270" y="3586353"/>
            <a:ext cx="1969613" cy="280264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25535" y="3805571"/>
            <a:ext cx="1228635" cy="172484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7138" y="3797183"/>
            <a:ext cx="553354" cy="71856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605" y="2135318"/>
            <a:ext cx="1291841" cy="1674682"/>
          </a:xfrm>
          <a:prstGeom prst="rect">
            <a:avLst/>
          </a:prstGeom>
        </p:spPr>
      </p:pic>
      <p:pic>
        <p:nvPicPr>
          <p:cNvPr id="52" name="Picture 5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1093" r="100000"/>
                    </a14:imgEffect>
                  </a14:imgLayer>
                </a14:imgProps>
              </a:ext>
              <a:ext uri="{28A0092B-C50C-407E-A947-70E740481C1C}">
                <a14:useLocalDpi xmlns:a14="http://schemas.microsoft.com/office/drawing/2010/main" val="0"/>
              </a:ext>
            </a:extLst>
          </a:blip>
          <a:stretch>
            <a:fillRect/>
          </a:stretch>
        </p:blipFill>
        <p:spPr>
          <a:xfrm>
            <a:off x="6191765" y="2486993"/>
            <a:ext cx="1318578" cy="1318578"/>
          </a:xfrm>
          <a:prstGeom prst="rect">
            <a:avLst/>
          </a:prstGeom>
        </p:spPr>
      </p:pic>
      <p:pic>
        <p:nvPicPr>
          <p:cNvPr id="58" name="Picture 57"/>
          <p:cNvPicPr>
            <a:picLocks noChangeAspect="1"/>
          </p:cNvPicPr>
          <p:nvPr/>
        </p:nvPicPr>
        <p:blipFill>
          <a:blip r:embed="rId6" cstate="print">
            <a:extLst>
              <a:ext uri="{BEBA8EAE-BF5A-486C-A8C5-ECC9F3942E4B}">
                <a14:imgProps xmlns:a14="http://schemas.microsoft.com/office/drawing/2010/main">
                  <a14:imgLayer r:embed="rId7">
                    <a14:imgEffect>
                      <a14:backgroundRemoval t="9885" b="99151" l="0" r="99656">
                        <a14:foregroundMark x1="48581" y1="76895" x2="48581" y2="76895"/>
                        <a14:foregroundMark x1="64832" y1="69557" x2="64832" y2="69557"/>
                        <a14:backgroundMark x1="13500" y1="26683" x2="13500" y2="26683"/>
                        <a14:backgroundMark x1="10232" y1="29594" x2="10232" y2="29594"/>
                        <a14:backgroundMark x1="8770" y1="52941" x2="8770" y2="52941"/>
                        <a14:backgroundMark x1="11694" y1="48150" x2="11694" y2="48150"/>
                        <a14:backgroundMark x1="10834" y1="69982" x2="10834" y2="69982"/>
                        <a14:backgroundMark x1="9888" y1="33535" x2="9888" y2="33535"/>
                        <a14:backgroundMark x1="9630" y1="67071" x2="9630" y2="67071"/>
                        <a14:backgroundMark x1="10232" y1="68769" x2="10232" y2="68769"/>
                        <a14:backgroundMark x1="13500" y1="72711" x2="13500" y2="72711"/>
                        <a14:backgroundMark x1="18229" y1="75197" x2="18229" y2="75197"/>
                        <a14:backgroundMark x1="26139" y1="78108" x2="26139" y2="78108"/>
                      </a14:backgroundRemoval>
                    </a14:imgEffect>
                  </a14:imgLayer>
                </a14:imgProps>
              </a:ext>
              <a:ext uri="{28A0092B-C50C-407E-A947-70E740481C1C}">
                <a14:useLocalDpi xmlns:a14="http://schemas.microsoft.com/office/drawing/2010/main" val="0"/>
              </a:ext>
            </a:extLst>
          </a:blip>
          <a:stretch>
            <a:fillRect/>
          </a:stretch>
        </p:blipFill>
        <p:spPr>
          <a:xfrm>
            <a:off x="4160970" y="2085155"/>
            <a:ext cx="1216546" cy="1724845"/>
          </a:xfrm>
          <a:prstGeom prst="rect">
            <a:avLst/>
          </a:prstGeom>
        </p:spPr>
      </p:pic>
      <p:sp>
        <p:nvSpPr>
          <p:cNvPr id="15" name="Oval 14"/>
          <p:cNvSpPr/>
          <p:nvPr/>
        </p:nvSpPr>
        <p:spPr>
          <a:xfrm>
            <a:off x="7344643" y="4312168"/>
            <a:ext cx="608273" cy="6096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954802" y="172253"/>
            <a:ext cx="4083170" cy="923330"/>
          </a:xfrm>
          <a:prstGeom prst="rect">
            <a:avLst/>
          </a:prstGeom>
          <a:noFill/>
        </p:spPr>
        <p:txBody>
          <a:bodyPr wrap="none" lIns="91440" tIns="45720" rIns="91440" bIns="45720">
            <a:spAutoFit/>
          </a:bodyPr>
          <a:lstStyle/>
          <a:p>
            <a:pPr algn="ctr"/>
            <a:r>
              <a:rPr lang="en-US" sz="5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Cladogram</a:t>
            </a:r>
          </a:p>
        </p:txBody>
      </p:sp>
      <p:sp>
        <p:nvSpPr>
          <p:cNvPr id="3" name="Rectangle 2"/>
          <p:cNvSpPr/>
          <p:nvPr/>
        </p:nvSpPr>
        <p:spPr>
          <a:xfrm>
            <a:off x="2909643" y="913313"/>
            <a:ext cx="6173486" cy="923330"/>
          </a:xfrm>
          <a:prstGeom prst="rect">
            <a:avLst/>
          </a:prstGeom>
          <a:noFill/>
        </p:spPr>
        <p:txBody>
          <a:bodyPr wrap="none" lIns="91440" tIns="45720" rIns="91440" bIns="45720">
            <a:spAutoFit/>
          </a:bodyPr>
          <a:lstStyle/>
          <a:p>
            <a:pPr algn="ctr"/>
            <a:r>
              <a:rPr lang="en-US" sz="54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Phylogenetic Tree</a:t>
            </a:r>
            <a:endParaRPr lang="en-US" sz="54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6" name="TextBox 5"/>
          <p:cNvSpPr txBox="1"/>
          <p:nvPr/>
        </p:nvSpPr>
        <p:spPr>
          <a:xfrm>
            <a:off x="8025879" y="4375605"/>
            <a:ext cx="4773862" cy="1077218"/>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Last Common Ancestor</a:t>
            </a:r>
            <a:endParaRPr lang="en-US" sz="3200" dirty="0">
              <a:solidFill>
                <a:schemeClr val="bg1"/>
              </a:solidFill>
              <a:latin typeface="Century Gothic" panose="020B0502020202020204" pitchFamily="34" charset="0"/>
            </a:endParaRPr>
          </a:p>
        </p:txBody>
      </p:sp>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8162769" y="2289919"/>
            <a:ext cx="1962461" cy="1515652"/>
          </a:xfrm>
          <a:prstGeom prst="rect">
            <a:avLst/>
          </a:prstGeom>
        </p:spPr>
      </p:pic>
    </p:spTree>
    <p:extLst>
      <p:ext uri="{BB962C8B-B14F-4D97-AF65-F5344CB8AC3E}">
        <p14:creationId xmlns:p14="http://schemas.microsoft.com/office/powerpoint/2010/main" val="1959576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3075980" y="2512588"/>
            <a:ext cx="6753820" cy="43263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371600" y="2512588"/>
            <a:ext cx="2632724" cy="369744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147247" y="2512588"/>
            <a:ext cx="2034353" cy="29738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56468" y="2501832"/>
            <a:ext cx="1568132" cy="22987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36187" y="2512588"/>
            <a:ext cx="1055213" cy="155867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72400" y="2512588"/>
            <a:ext cx="615553" cy="91097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922459" y="2438400"/>
            <a:ext cx="265489" cy="46806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9977" y="839918"/>
            <a:ext cx="1291841" cy="1674682"/>
          </a:xfrm>
          <a:prstGeom prst="rect">
            <a:avLst/>
          </a:prstGeom>
        </p:spPr>
      </p:pic>
      <p:pic>
        <p:nvPicPr>
          <p:cNvPr id="51" name="Picture 50"/>
          <p:cNvPicPr>
            <a:picLocks noChangeAspect="1"/>
          </p:cNvPicPr>
          <p:nvPr/>
        </p:nvPicPr>
        <p:blipFill>
          <a:blip r:embed="rId4"/>
          <a:stretch>
            <a:fillRect/>
          </a:stretch>
        </p:blipFill>
        <p:spPr>
          <a:xfrm>
            <a:off x="3514526" y="385298"/>
            <a:ext cx="2210264" cy="2210264"/>
          </a:xfrm>
          <a:prstGeom prst="rect">
            <a:avLst/>
          </a:prstGeom>
        </p:spPr>
      </p:pic>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1093" r="100000"/>
                    </a14:imgEffect>
                  </a14:imgLayer>
                </a14:imgProps>
              </a:ext>
              <a:ext uri="{28A0092B-C50C-407E-A947-70E740481C1C}">
                <a14:useLocalDpi xmlns:a14="http://schemas.microsoft.com/office/drawing/2010/main" val="0"/>
              </a:ext>
            </a:extLst>
          </a:blip>
          <a:stretch>
            <a:fillRect/>
          </a:stretch>
        </p:blipFill>
        <p:spPr>
          <a:xfrm>
            <a:off x="8281914" y="1272222"/>
            <a:ext cx="1318578" cy="1318578"/>
          </a:xfrm>
          <a:prstGeom prst="rect">
            <a:avLst/>
          </a:prstGeom>
        </p:spPr>
      </p:pic>
      <p:pic>
        <p:nvPicPr>
          <p:cNvPr id="53" name="Picture 52"/>
          <p:cNvPicPr>
            <a:picLocks noChangeAspect="1"/>
          </p:cNvPicPr>
          <p:nvPr/>
        </p:nvPicPr>
        <p:blipFill>
          <a:blip r:embed="rId7"/>
          <a:stretch>
            <a:fillRect/>
          </a:stretch>
        </p:blipFill>
        <p:spPr>
          <a:xfrm>
            <a:off x="194324" y="446414"/>
            <a:ext cx="2204082" cy="2373627"/>
          </a:xfrm>
          <a:prstGeom prst="rect">
            <a:avLst/>
          </a:prstGeom>
        </p:spPr>
      </p:pic>
      <p:pic>
        <p:nvPicPr>
          <p:cNvPr id="54" name="Picture 53"/>
          <p:cNvPicPr>
            <a:picLocks noChangeAspect="1"/>
          </p:cNvPicPr>
          <p:nvPr/>
        </p:nvPicPr>
        <p:blipFill>
          <a:blip r:embed="rId8"/>
          <a:stretch>
            <a:fillRect/>
          </a:stretch>
        </p:blipFill>
        <p:spPr>
          <a:xfrm>
            <a:off x="2207527" y="561034"/>
            <a:ext cx="1646713" cy="2144386"/>
          </a:xfrm>
          <a:prstGeom prst="rect">
            <a:avLst/>
          </a:prstGeom>
        </p:spPr>
      </p:pic>
      <p:pic>
        <p:nvPicPr>
          <p:cNvPr id="58" name="Picture 57"/>
          <p:cNvPicPr>
            <a:picLocks noChangeAspect="1"/>
          </p:cNvPicPr>
          <p:nvPr/>
        </p:nvPicPr>
        <p:blipFill>
          <a:blip r:embed="rId9" cstate="print">
            <a:extLst>
              <a:ext uri="{BEBA8EAE-BF5A-486C-A8C5-ECC9F3942E4B}">
                <a14:imgProps xmlns:a14="http://schemas.microsoft.com/office/drawing/2010/main">
                  <a14:imgLayer r:embed="rId10">
                    <a14:imgEffect>
                      <a14:backgroundRemoval t="9885" b="99151" l="0" r="99656">
                        <a14:foregroundMark x1="48581" y1="76895" x2="48581" y2="76895"/>
                        <a14:foregroundMark x1="64832" y1="69557" x2="64832" y2="69557"/>
                        <a14:backgroundMark x1="13500" y1="26683" x2="13500" y2="26683"/>
                        <a14:backgroundMark x1="10232" y1="29594" x2="10232" y2="29594"/>
                        <a14:backgroundMark x1="8770" y1="52941" x2="8770" y2="52941"/>
                        <a14:backgroundMark x1="11694" y1="48150" x2="11694" y2="48150"/>
                        <a14:backgroundMark x1="10834" y1="69982" x2="10834" y2="69982"/>
                        <a14:backgroundMark x1="9888" y1="33535" x2="9888" y2="33535"/>
                        <a14:backgroundMark x1="9630" y1="67071" x2="9630" y2="67071"/>
                        <a14:backgroundMark x1="10232" y1="68769" x2="10232" y2="68769"/>
                        <a14:backgroundMark x1="13500" y1="72711" x2="13500" y2="72711"/>
                        <a14:backgroundMark x1="18229" y1="75197" x2="18229" y2="75197"/>
                        <a14:backgroundMark x1="26139" y1="78108" x2="26139" y2="78108"/>
                      </a14:backgroundRemoval>
                    </a14:imgEffect>
                  </a14:imgLayer>
                </a14:imgProps>
              </a:ext>
              <a:ext uri="{28A0092B-C50C-407E-A947-70E740481C1C}">
                <a14:useLocalDpi xmlns:a14="http://schemas.microsoft.com/office/drawing/2010/main" val="0"/>
              </a:ext>
            </a:extLst>
          </a:blip>
          <a:stretch>
            <a:fillRect/>
          </a:stretch>
        </p:blipFill>
        <p:spPr>
          <a:xfrm>
            <a:off x="7031789" y="826265"/>
            <a:ext cx="1216546" cy="1724845"/>
          </a:xfrm>
          <a:prstGeom prst="rect">
            <a:avLst/>
          </a:prstGeom>
        </p:spPr>
      </p:pic>
      <p:sp>
        <p:nvSpPr>
          <p:cNvPr id="2" name="TextBox 1"/>
          <p:cNvSpPr txBox="1"/>
          <p:nvPr/>
        </p:nvSpPr>
        <p:spPr>
          <a:xfrm rot="3305720">
            <a:off x="395695" y="3862175"/>
            <a:ext cx="3341334"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New world monkeys</a:t>
            </a:r>
            <a:endParaRPr lang="en-US" sz="2400" dirty="0">
              <a:solidFill>
                <a:schemeClr val="bg1"/>
              </a:solidFill>
              <a:latin typeface="Century Gothic" panose="020B0502020202020204" pitchFamily="34" charset="0"/>
            </a:endParaRPr>
          </a:p>
        </p:txBody>
      </p:sp>
      <p:sp>
        <p:nvSpPr>
          <p:cNvPr id="17" name="TextBox 16"/>
          <p:cNvSpPr txBox="1"/>
          <p:nvPr/>
        </p:nvSpPr>
        <p:spPr>
          <a:xfrm rot="3314540">
            <a:off x="2092211" y="3693488"/>
            <a:ext cx="3111309"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Old world monkeys</a:t>
            </a:r>
            <a:endParaRPr lang="en-US" sz="2400" dirty="0">
              <a:solidFill>
                <a:schemeClr val="bg1"/>
              </a:solidFill>
              <a:latin typeface="Century Gothic" panose="020B0502020202020204" pitchFamily="34" charset="0"/>
            </a:endParaRPr>
          </a:p>
        </p:txBody>
      </p:sp>
      <p:sp>
        <p:nvSpPr>
          <p:cNvPr id="18" name="TextBox 17"/>
          <p:cNvSpPr txBox="1"/>
          <p:nvPr/>
        </p:nvSpPr>
        <p:spPr>
          <a:xfrm rot="3324598">
            <a:off x="4102210" y="3014682"/>
            <a:ext cx="1642471"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Gibbons</a:t>
            </a:r>
            <a:endParaRPr lang="en-US" sz="2400" dirty="0">
              <a:solidFill>
                <a:schemeClr val="bg1"/>
              </a:solidFill>
              <a:latin typeface="Century Gothic" panose="020B0502020202020204" pitchFamily="34" charset="0"/>
            </a:endParaRPr>
          </a:p>
        </p:txBody>
      </p:sp>
      <p:sp>
        <p:nvSpPr>
          <p:cNvPr id="20" name="TextBox 19"/>
          <p:cNvSpPr txBox="1"/>
          <p:nvPr/>
        </p:nvSpPr>
        <p:spPr>
          <a:xfrm rot="3328598">
            <a:off x="5610107" y="3197339"/>
            <a:ext cx="2085092"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Orangutans</a:t>
            </a:r>
            <a:endParaRPr lang="en-US" sz="2400" dirty="0">
              <a:solidFill>
                <a:schemeClr val="bg1"/>
              </a:solidFill>
              <a:latin typeface="Century Gothic" panose="020B0502020202020204" pitchFamily="34" charset="0"/>
            </a:endParaRPr>
          </a:p>
        </p:txBody>
      </p:sp>
      <p:sp>
        <p:nvSpPr>
          <p:cNvPr id="21" name="TextBox 20"/>
          <p:cNvSpPr txBox="1"/>
          <p:nvPr/>
        </p:nvSpPr>
        <p:spPr>
          <a:xfrm rot="3259184">
            <a:off x="7188103" y="2891183"/>
            <a:ext cx="1351692"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Gorillas</a:t>
            </a:r>
            <a:endParaRPr lang="en-US" sz="2400" dirty="0">
              <a:solidFill>
                <a:schemeClr val="bg1"/>
              </a:solidFill>
              <a:latin typeface="Century Gothic" panose="020B0502020202020204" pitchFamily="34" charset="0"/>
            </a:endParaRPr>
          </a:p>
        </p:txBody>
      </p:sp>
      <p:sp>
        <p:nvSpPr>
          <p:cNvPr id="22" name="TextBox 21"/>
          <p:cNvSpPr txBox="1"/>
          <p:nvPr/>
        </p:nvSpPr>
        <p:spPr>
          <a:xfrm>
            <a:off x="8839537" y="3078885"/>
            <a:ext cx="1404177"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Chimps</a:t>
            </a:r>
            <a:endParaRPr lang="en-US" sz="2400" dirty="0">
              <a:solidFill>
                <a:schemeClr val="bg1"/>
              </a:solidFill>
              <a:latin typeface="Century Gothic" panose="020B0502020202020204" pitchFamily="34" charset="0"/>
            </a:endParaRPr>
          </a:p>
        </p:txBody>
      </p:sp>
      <p:sp>
        <p:nvSpPr>
          <p:cNvPr id="23" name="TextBox 22"/>
          <p:cNvSpPr txBox="1"/>
          <p:nvPr/>
        </p:nvSpPr>
        <p:spPr>
          <a:xfrm>
            <a:off x="9976463" y="2595562"/>
            <a:ext cx="1557717" cy="461665"/>
          </a:xfrm>
          <a:prstGeom prst="rect">
            <a:avLst/>
          </a:prstGeom>
          <a:noFill/>
        </p:spPr>
        <p:txBody>
          <a:bodyPr wrap="square" rtlCol="0">
            <a:spAutoFit/>
          </a:bodyPr>
          <a:lstStyle/>
          <a:p>
            <a:r>
              <a:rPr lang="en-US" sz="2400" dirty="0" smtClean="0">
                <a:solidFill>
                  <a:schemeClr val="bg1"/>
                </a:solidFill>
                <a:latin typeface="Century Gothic" panose="020B0502020202020204" pitchFamily="34" charset="0"/>
              </a:rPr>
              <a:t>Humans</a:t>
            </a:r>
            <a:endParaRPr lang="en-US" sz="2400" dirty="0">
              <a:solidFill>
                <a:schemeClr val="bg1"/>
              </a:solidFill>
              <a:latin typeface="Century Gothic" panose="020B0502020202020204" pitchFamily="34" charset="0"/>
            </a:endParaRPr>
          </a:p>
        </p:txBody>
      </p:sp>
      <p:sp>
        <p:nvSpPr>
          <p:cNvPr id="24" name="Oval 23"/>
          <p:cNvSpPr/>
          <p:nvPr/>
        </p:nvSpPr>
        <p:spPr>
          <a:xfrm>
            <a:off x="3654121" y="5868658"/>
            <a:ext cx="608273" cy="6096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9581442" y="1058252"/>
            <a:ext cx="1962461" cy="1515652"/>
          </a:xfrm>
          <a:prstGeom prst="rect">
            <a:avLst/>
          </a:prstGeom>
        </p:spPr>
      </p:pic>
    </p:spTree>
    <p:extLst>
      <p:ext uri="{BB962C8B-B14F-4D97-AF65-F5344CB8AC3E}">
        <p14:creationId xmlns:p14="http://schemas.microsoft.com/office/powerpoint/2010/main" val="31735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out)">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187657"/>
            <a:ext cx="1291841" cy="1674682"/>
          </a:xfrm>
          <a:prstGeom prst="rect">
            <a:avLst/>
          </a:prstGeom>
        </p:spPr>
      </p:pic>
      <p:pic>
        <p:nvPicPr>
          <p:cNvPr id="52" name="Picture 5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1093" r="100000"/>
                    </a14:imgEffect>
                  </a14:imgLayer>
                </a14:imgProps>
              </a:ext>
              <a:ext uri="{28A0092B-C50C-407E-A947-70E740481C1C}">
                <a14:useLocalDpi xmlns:a14="http://schemas.microsoft.com/office/drawing/2010/main" val="0"/>
              </a:ext>
            </a:extLst>
          </a:blip>
          <a:stretch>
            <a:fillRect/>
          </a:stretch>
        </p:blipFill>
        <p:spPr>
          <a:xfrm>
            <a:off x="8915400" y="2543761"/>
            <a:ext cx="1318578" cy="1318578"/>
          </a:xfrm>
          <a:prstGeom prst="rect">
            <a:avLst/>
          </a:prstGeom>
        </p:spPr>
      </p:pic>
      <p:pic>
        <p:nvPicPr>
          <p:cNvPr id="58" name="Picture 57"/>
          <p:cNvPicPr>
            <a:picLocks noChangeAspect="1"/>
          </p:cNvPicPr>
          <p:nvPr/>
        </p:nvPicPr>
        <p:blipFill>
          <a:blip r:embed="rId6" cstate="print">
            <a:extLst>
              <a:ext uri="{BEBA8EAE-BF5A-486C-A8C5-ECC9F3942E4B}">
                <a14:imgProps xmlns:a14="http://schemas.microsoft.com/office/drawing/2010/main">
                  <a14:imgLayer r:embed="rId7">
                    <a14:imgEffect>
                      <a14:backgroundRemoval t="9885" b="99151" l="0" r="99656">
                        <a14:foregroundMark x1="48581" y1="76895" x2="48581" y2="76895"/>
                        <a14:foregroundMark x1="64832" y1="69557" x2="64832" y2="69557"/>
                        <a14:backgroundMark x1="13500" y1="26683" x2="13500" y2="26683"/>
                        <a14:backgroundMark x1="10232" y1="29594" x2="10232" y2="29594"/>
                        <a14:backgroundMark x1="8770" y1="52941" x2="8770" y2="52941"/>
                        <a14:backgroundMark x1="11694" y1="48150" x2="11694" y2="48150"/>
                        <a14:backgroundMark x1="10834" y1="69982" x2="10834" y2="69982"/>
                        <a14:backgroundMark x1="9888" y1="33535" x2="9888" y2="33535"/>
                        <a14:backgroundMark x1="9630" y1="67071" x2="9630" y2="67071"/>
                        <a14:backgroundMark x1="10232" y1="68769" x2="10232" y2="68769"/>
                        <a14:backgroundMark x1="13500" y1="72711" x2="13500" y2="72711"/>
                        <a14:backgroundMark x1="18229" y1="75197" x2="18229" y2="75197"/>
                        <a14:backgroundMark x1="26139" y1="78108" x2="26139" y2="78108"/>
                      </a14:backgroundRemoval>
                    </a14:imgEffect>
                  </a14:imgLayer>
                </a14:imgProps>
              </a:ext>
              <a:ext uri="{28A0092B-C50C-407E-A947-70E740481C1C}">
                <a14:useLocalDpi xmlns:a14="http://schemas.microsoft.com/office/drawing/2010/main" val="0"/>
              </a:ext>
            </a:extLst>
          </a:blip>
          <a:stretch>
            <a:fillRect/>
          </a:stretch>
        </p:blipFill>
        <p:spPr>
          <a:xfrm>
            <a:off x="7391400" y="2110236"/>
            <a:ext cx="1216546" cy="1724845"/>
          </a:xfrm>
          <a:prstGeom prst="rect">
            <a:avLst/>
          </a:prstGeom>
        </p:spPr>
      </p:pic>
      <p:sp>
        <p:nvSpPr>
          <p:cNvPr id="14" name="Right Arrow 13"/>
          <p:cNvSpPr/>
          <p:nvPr/>
        </p:nvSpPr>
        <p:spPr>
          <a:xfrm>
            <a:off x="1752600" y="3200400"/>
            <a:ext cx="639630"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ultiply 16"/>
          <p:cNvSpPr/>
          <p:nvPr/>
        </p:nvSpPr>
        <p:spPr>
          <a:xfrm>
            <a:off x="1589971" y="3073081"/>
            <a:ext cx="914400" cy="7620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8"/>
          <a:stretch>
            <a:fillRect/>
          </a:stretch>
        </p:blipFill>
        <p:spPr>
          <a:xfrm>
            <a:off x="3505200" y="1842444"/>
            <a:ext cx="2210264" cy="2210264"/>
          </a:xfrm>
          <a:prstGeom prst="rect">
            <a:avLst/>
          </a:prstGeom>
        </p:spPr>
      </p:pic>
      <p:pic>
        <p:nvPicPr>
          <p:cNvPr id="19" name="Picture 18"/>
          <p:cNvPicPr>
            <a:picLocks noChangeAspect="1"/>
          </p:cNvPicPr>
          <p:nvPr/>
        </p:nvPicPr>
        <p:blipFill>
          <a:blip r:embed="rId9"/>
          <a:stretch>
            <a:fillRect/>
          </a:stretch>
        </p:blipFill>
        <p:spPr>
          <a:xfrm>
            <a:off x="-152400" y="1785844"/>
            <a:ext cx="2204082" cy="2373627"/>
          </a:xfrm>
          <a:prstGeom prst="rect">
            <a:avLst/>
          </a:prstGeom>
        </p:spPr>
      </p:pic>
      <p:pic>
        <p:nvPicPr>
          <p:cNvPr id="20" name="Picture 19"/>
          <p:cNvPicPr>
            <a:picLocks noChangeAspect="1"/>
          </p:cNvPicPr>
          <p:nvPr/>
        </p:nvPicPr>
        <p:blipFill>
          <a:blip r:embed="rId10"/>
          <a:stretch>
            <a:fillRect/>
          </a:stretch>
        </p:blipFill>
        <p:spPr>
          <a:xfrm>
            <a:off x="2209800" y="1990004"/>
            <a:ext cx="1646713" cy="2144386"/>
          </a:xfrm>
          <a:prstGeom prst="rect">
            <a:avLst/>
          </a:prstGeom>
        </p:spPr>
      </p:pic>
      <p:sp>
        <p:nvSpPr>
          <p:cNvPr id="21" name="Right Arrow 20"/>
          <p:cNvSpPr/>
          <p:nvPr/>
        </p:nvSpPr>
        <p:spPr>
          <a:xfrm>
            <a:off x="3581400" y="3200400"/>
            <a:ext cx="639630"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4953000" y="3200400"/>
            <a:ext cx="639630"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7010400" y="3200400"/>
            <a:ext cx="639630"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8534400" y="3200400"/>
            <a:ext cx="639630"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10180770" y="3200400"/>
            <a:ext cx="639630" cy="5334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5"/>
          <p:cNvSpPr/>
          <p:nvPr/>
        </p:nvSpPr>
        <p:spPr>
          <a:xfrm>
            <a:off x="3413988" y="3100339"/>
            <a:ext cx="914400" cy="7620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ultiply 27"/>
          <p:cNvSpPr/>
          <p:nvPr/>
        </p:nvSpPr>
        <p:spPr>
          <a:xfrm>
            <a:off x="4800832" y="3086100"/>
            <a:ext cx="914400" cy="7620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ultiply 29"/>
          <p:cNvSpPr/>
          <p:nvPr/>
        </p:nvSpPr>
        <p:spPr>
          <a:xfrm>
            <a:off x="6811366" y="3049538"/>
            <a:ext cx="914400" cy="7620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y 30"/>
          <p:cNvSpPr/>
          <p:nvPr/>
        </p:nvSpPr>
        <p:spPr>
          <a:xfrm>
            <a:off x="8364468" y="3073081"/>
            <a:ext cx="914400" cy="7620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y 31"/>
          <p:cNvSpPr/>
          <p:nvPr/>
        </p:nvSpPr>
        <p:spPr>
          <a:xfrm>
            <a:off x="10043385" y="3071146"/>
            <a:ext cx="914400" cy="7620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10014" r="100000"/>
                    </a14:imgEffect>
                  </a14:imgLayer>
                </a14:imgProps>
              </a:ext>
              <a:ext uri="{28A0092B-C50C-407E-A947-70E740481C1C}">
                <a14:useLocalDpi xmlns:a14="http://schemas.microsoft.com/office/drawing/2010/main" val="0"/>
              </a:ext>
            </a:extLst>
          </a:blip>
          <a:stretch>
            <a:fillRect/>
          </a:stretch>
        </p:blipFill>
        <p:spPr>
          <a:xfrm>
            <a:off x="10541432" y="2342513"/>
            <a:ext cx="1962461" cy="1515652"/>
          </a:xfrm>
          <a:prstGeom prst="rect">
            <a:avLst/>
          </a:prstGeom>
        </p:spPr>
      </p:pic>
    </p:spTree>
    <p:extLst>
      <p:ext uri="{BB962C8B-B14F-4D97-AF65-F5344CB8AC3E}">
        <p14:creationId xmlns:p14="http://schemas.microsoft.com/office/powerpoint/2010/main" val="33787234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28" grpId="0" animBg="1"/>
      <p:bldP spid="30" grpId="0" animBg="1"/>
      <p:bldP spid="31" grpId="0" animBg="1"/>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9"/>
</p:tagLst>
</file>

<file path=ppt/tags/tag10.xml><?xml version="1.0" encoding="utf-8"?>
<p:tagLst xmlns:a="http://schemas.openxmlformats.org/drawingml/2006/main" xmlns:r="http://schemas.openxmlformats.org/officeDocument/2006/relationships" xmlns:p="http://schemas.openxmlformats.org/presentationml/2006/main">
  <p:tag name="TIMING" val="|5.9|12.1"/>
</p:tagLst>
</file>

<file path=ppt/tags/tag2.xml><?xml version="1.0" encoding="utf-8"?>
<p:tagLst xmlns:a="http://schemas.openxmlformats.org/drawingml/2006/main" xmlns:r="http://schemas.openxmlformats.org/officeDocument/2006/relationships" xmlns:p="http://schemas.openxmlformats.org/presentationml/2006/main">
  <p:tag name="TIMING" val="|4|15.4"/>
</p:tagLst>
</file>

<file path=ppt/tags/tag3.xml><?xml version="1.0" encoding="utf-8"?>
<p:tagLst xmlns:a="http://schemas.openxmlformats.org/drawingml/2006/main" xmlns:r="http://schemas.openxmlformats.org/officeDocument/2006/relationships" xmlns:p="http://schemas.openxmlformats.org/presentationml/2006/main">
  <p:tag name="TIMING" val="|5.4"/>
</p:tagLst>
</file>

<file path=ppt/tags/tag4.xml><?xml version="1.0" encoding="utf-8"?>
<p:tagLst xmlns:a="http://schemas.openxmlformats.org/drawingml/2006/main" xmlns:r="http://schemas.openxmlformats.org/officeDocument/2006/relationships" xmlns:p="http://schemas.openxmlformats.org/presentationml/2006/main">
  <p:tag name="TIMING" val="|10|7.1"/>
</p:tagLst>
</file>

<file path=ppt/tags/tag5.xml><?xml version="1.0" encoding="utf-8"?>
<p:tagLst xmlns:a="http://schemas.openxmlformats.org/drawingml/2006/main" xmlns:r="http://schemas.openxmlformats.org/officeDocument/2006/relationships" xmlns:p="http://schemas.openxmlformats.org/presentationml/2006/main">
  <p:tag name="TIMING" val="|9.4|6.1"/>
</p:tagLst>
</file>

<file path=ppt/tags/tag6.xml><?xml version="1.0" encoding="utf-8"?>
<p:tagLst xmlns:a="http://schemas.openxmlformats.org/drawingml/2006/main" xmlns:r="http://schemas.openxmlformats.org/officeDocument/2006/relationships" xmlns:p="http://schemas.openxmlformats.org/presentationml/2006/main">
  <p:tag name="TIMING" val="|12"/>
</p:tagLst>
</file>

<file path=ppt/tags/tag7.xml><?xml version="1.0" encoding="utf-8"?>
<p:tagLst xmlns:a="http://schemas.openxmlformats.org/drawingml/2006/main" xmlns:r="http://schemas.openxmlformats.org/officeDocument/2006/relationships" xmlns:p="http://schemas.openxmlformats.org/presentationml/2006/main">
  <p:tag name="TIMING" val="|8.4"/>
</p:tagLst>
</file>

<file path=ppt/tags/tag8.xml><?xml version="1.0" encoding="utf-8"?>
<p:tagLst xmlns:a="http://schemas.openxmlformats.org/drawingml/2006/main" xmlns:r="http://schemas.openxmlformats.org/officeDocument/2006/relationships" xmlns:p="http://schemas.openxmlformats.org/presentationml/2006/main">
  <p:tag name="TIMING" val="|4"/>
</p:tagLst>
</file>

<file path=ppt/tags/tag9.xml><?xml version="1.0" encoding="utf-8"?>
<p:tagLst xmlns:a="http://schemas.openxmlformats.org/drawingml/2006/main" xmlns:r="http://schemas.openxmlformats.org/officeDocument/2006/relationships" xmlns:p="http://schemas.openxmlformats.org/presentationml/2006/main">
  <p:tag name="TIMING" val="|4.1|2.5|3.9|3.8"/>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1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16221</TotalTime>
  <Words>1305</Words>
  <Application>Microsoft Office PowerPoint</Application>
  <PresentationFormat>Widescreen</PresentationFormat>
  <Paragraphs>149</Paragraphs>
  <Slides>27</Slides>
  <Notes>24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27</vt:i4>
      </vt:variant>
    </vt:vector>
  </HeadingPairs>
  <TitlesOfParts>
    <vt:vector size="37" baseType="lpstr">
      <vt:lpstr>Arial</vt:lpstr>
      <vt:lpstr>Calibri</vt:lpstr>
      <vt:lpstr>Century Gothic</vt:lpstr>
      <vt:lpstr>Garamond</vt:lpstr>
      <vt:lpstr>Tahoma</vt:lpstr>
      <vt:lpstr>Tunga</vt:lpstr>
      <vt:lpstr>Office Theme</vt:lpstr>
      <vt:lpstr>1_Office Theme</vt:lpstr>
      <vt:lpstr>BlackTie</vt:lpstr>
      <vt:lpstr>1_BlackTie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Carol Raney</cp:lastModifiedBy>
  <cp:revision>120</cp:revision>
  <dcterms:created xsi:type="dcterms:W3CDTF">2013-11-21T19:23:23Z</dcterms:created>
  <dcterms:modified xsi:type="dcterms:W3CDTF">2017-01-29T22:33:07Z</dcterms:modified>
</cp:coreProperties>
</file>