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8.xml" ContentType="application/vnd.openxmlformats-officedocument.presentationml.tags+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0.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1.xml" ContentType="application/vnd.openxmlformats-officedocument.presentationml.tags+xml"/>
  <Override PartName="/ppt/notesSlides/notesSlide31.xml" ContentType="application/vnd.openxmlformats-officedocument.presentationml.notesSlide+xml"/>
  <Override PartName="/ppt/tags/tag12.xml" ContentType="application/vnd.openxmlformats-officedocument.presentationml.tags+xml"/>
  <Override PartName="/ppt/notesSlides/notesSlide32.xml" ContentType="application/vnd.openxmlformats-officedocument.presentationml.notesSlide+xml"/>
  <Override PartName="/ppt/tags/tag1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4.xml" ContentType="application/vnd.openxmlformats-officedocument.presentationml.tags+xml"/>
  <Override PartName="/ppt/notesSlides/notesSlide35.xml" ContentType="application/vnd.openxmlformats-officedocument.presentationml.notesSlide+xml"/>
  <Override PartName="/ppt/tags/tag15.xml" ContentType="application/vnd.openxmlformats-officedocument.presentationml.tags+xml"/>
  <Override PartName="/ppt/notesSlides/notesSlide36.xml" ContentType="application/vnd.openxmlformats-officedocument.presentationml.notesSlide+xml"/>
  <Override PartName="/ppt/tags/tag16.xml" ContentType="application/vnd.openxmlformats-officedocument.presentationml.tags+xml"/>
  <Override PartName="/ppt/notesSlides/notesSlide37.xml" ContentType="application/vnd.openxmlformats-officedocument.presentationml.notesSlide+xml"/>
  <Override PartName="/ppt/tags/tag17.xml" ContentType="application/vnd.openxmlformats-officedocument.presentationml.tags+xml"/>
  <Override PartName="/ppt/notesSlides/notesSlide38.xml" ContentType="application/vnd.openxmlformats-officedocument.presentationml.notesSlide+xml"/>
  <Override PartName="/ppt/tags/tag18.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9.xml" ContentType="application/vnd.openxmlformats-officedocument.presentationml.tags+xml"/>
  <Override PartName="/ppt/notesSlides/notesSlide41.xml" ContentType="application/vnd.openxmlformats-officedocument.presentationml.notesSlide+xml"/>
  <Override PartName="/ppt/tags/tag20.xml" ContentType="application/vnd.openxmlformats-officedocument.presentationml.tags+xml"/>
  <Override PartName="/ppt/notesSlides/notesSlide42.xml" ContentType="application/vnd.openxmlformats-officedocument.presentationml.notesSlide+xml"/>
  <Override PartName="/ppt/tags/tag21.xml" ContentType="application/vnd.openxmlformats-officedocument.presentationml.tags+xml"/>
  <Override PartName="/ppt/notesSlides/notesSlide43.xml" ContentType="application/vnd.openxmlformats-officedocument.presentationml.notesSlide+xml"/>
  <Override PartName="/ppt/tags/tag22.xml" ContentType="application/vnd.openxmlformats-officedocument.presentationml.tags+xml"/>
  <Override PartName="/ppt/notesSlides/notesSlide44.xml" ContentType="application/vnd.openxmlformats-officedocument.presentationml.notesSlide+xml"/>
  <Override PartName="/ppt/tags/tag23.xml" ContentType="application/vnd.openxmlformats-officedocument.presentationml.tags+xml"/>
  <Override PartName="/ppt/notesSlides/notesSlide45.xml" ContentType="application/vnd.openxmlformats-officedocument.presentationml.notesSlide+xml"/>
  <Override PartName="/ppt/tags/tag24.xml" ContentType="application/vnd.openxmlformats-officedocument.presentationml.tags+xml"/>
  <Override PartName="/ppt/notesSlides/notesSlide46.xml" ContentType="application/vnd.openxmlformats-officedocument.presentationml.notesSlide+xml"/>
  <Override PartName="/ppt/tags/tag25.xml" ContentType="application/vnd.openxmlformats-officedocument.presentationml.tags+xml"/>
  <Override PartName="/ppt/notesSlides/notesSlide47.xml" ContentType="application/vnd.openxmlformats-officedocument.presentationml.notesSlide+xml"/>
  <Override PartName="/ppt/tags/tag26.xml" ContentType="application/vnd.openxmlformats-officedocument.presentationml.tags+xml"/>
  <Override PartName="/ppt/notesSlides/notesSlide48.xml" ContentType="application/vnd.openxmlformats-officedocument.presentationml.notesSlide+xml"/>
  <Override PartName="/ppt/tags/tag27.xml" ContentType="application/vnd.openxmlformats-officedocument.presentationml.tags+xml"/>
  <Override PartName="/ppt/notesSlides/notesSlide49.xml" ContentType="application/vnd.openxmlformats-officedocument.presentationml.notesSlide+xml"/>
  <Override PartName="/ppt/tags/tag28.xml" ContentType="application/vnd.openxmlformats-officedocument.presentationml.tags+xml"/>
  <Override PartName="/ppt/notesSlides/notesSlide50.xml" ContentType="application/vnd.openxmlformats-officedocument.presentationml.notesSlide+xml"/>
  <Override PartName="/ppt/tags/tag29.xml" ContentType="application/vnd.openxmlformats-officedocument.presentationml.tags+xml"/>
  <Override PartName="/ppt/notesSlides/notesSlide51.xml" ContentType="application/vnd.openxmlformats-officedocument.presentationml.notesSlide+xml"/>
  <Override PartName="/ppt/tags/tag30.xml" ContentType="application/vnd.openxmlformats-officedocument.presentationml.tags+xml"/>
  <Override PartName="/ppt/notesSlides/notesSlide52.xml" ContentType="application/vnd.openxmlformats-officedocument.presentationml.notesSlide+xml"/>
  <Override PartName="/ppt/tags/tag31.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32.xml" ContentType="application/vnd.openxmlformats-officedocument.presentationml.tags+xml"/>
  <Override PartName="/ppt/notesSlides/notesSlide55.xml" ContentType="application/vnd.openxmlformats-officedocument.presentationml.notesSlide+xml"/>
  <Override PartName="/ppt/tags/tag33.xml" ContentType="application/vnd.openxmlformats-officedocument.presentationml.tags+xml"/>
  <Override PartName="/ppt/notesSlides/notesSlide56.xml" ContentType="application/vnd.openxmlformats-officedocument.presentationml.notesSlide+xml"/>
  <Override PartName="/ppt/tags/tag34.xml" ContentType="application/vnd.openxmlformats-officedocument.presentationml.tags+xml"/>
  <Override PartName="/ppt/notesSlides/notesSlide57.xml" ContentType="application/vnd.openxmlformats-officedocument.presentationml.notesSlide+xml"/>
  <Override PartName="/ppt/tags/tag35.xml" ContentType="application/vnd.openxmlformats-officedocument.presentationml.tags+xml"/>
  <Override PartName="/ppt/notesSlides/notesSlide58.xml" ContentType="application/vnd.openxmlformats-officedocument.presentationml.notesSlide+xml"/>
  <Override PartName="/ppt/tags/tag36.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37.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4" r:id="rId1"/>
    <p:sldMasterId id="2147484116" r:id="rId2"/>
    <p:sldMasterId id="2147484128" r:id="rId3"/>
    <p:sldMasterId id="2147484140" r:id="rId4"/>
  </p:sldMasterIdLst>
  <p:notesMasterIdLst>
    <p:notesMasterId r:id="rId79"/>
  </p:notesMasterIdLst>
  <p:sldIdLst>
    <p:sldId id="256" r:id="rId5"/>
    <p:sldId id="264" r:id="rId6"/>
    <p:sldId id="355" r:id="rId7"/>
    <p:sldId id="356" r:id="rId8"/>
    <p:sldId id="357" r:id="rId9"/>
    <p:sldId id="336" r:id="rId10"/>
    <p:sldId id="332" r:id="rId11"/>
    <p:sldId id="333" r:id="rId12"/>
    <p:sldId id="337" r:id="rId13"/>
    <p:sldId id="335" r:id="rId14"/>
    <p:sldId id="330" r:id="rId15"/>
    <p:sldId id="265" r:id="rId16"/>
    <p:sldId id="275" r:id="rId17"/>
    <p:sldId id="300" r:id="rId18"/>
    <p:sldId id="298" r:id="rId19"/>
    <p:sldId id="299" r:id="rId20"/>
    <p:sldId id="338" r:id="rId21"/>
    <p:sldId id="339" r:id="rId22"/>
    <p:sldId id="277" r:id="rId23"/>
    <p:sldId id="278" r:id="rId24"/>
    <p:sldId id="281" r:id="rId25"/>
    <p:sldId id="279" r:id="rId26"/>
    <p:sldId id="266" r:id="rId27"/>
    <p:sldId id="280" r:id="rId28"/>
    <p:sldId id="282" r:id="rId29"/>
    <p:sldId id="283" r:id="rId30"/>
    <p:sldId id="286" r:id="rId31"/>
    <p:sldId id="287" r:id="rId32"/>
    <p:sldId id="285" r:id="rId33"/>
    <p:sldId id="301" r:id="rId34"/>
    <p:sldId id="289" r:id="rId35"/>
    <p:sldId id="290" r:id="rId36"/>
    <p:sldId id="288" r:id="rId37"/>
    <p:sldId id="302" r:id="rId38"/>
    <p:sldId id="291" r:id="rId39"/>
    <p:sldId id="268" r:id="rId40"/>
    <p:sldId id="296" r:id="rId41"/>
    <p:sldId id="340" r:id="rId42"/>
    <p:sldId id="341" r:id="rId43"/>
    <p:sldId id="294" r:id="rId44"/>
    <p:sldId id="304" r:id="rId45"/>
    <p:sldId id="354" r:id="rId46"/>
    <p:sldId id="306" r:id="rId47"/>
    <p:sldId id="307" r:id="rId48"/>
    <p:sldId id="308" r:id="rId49"/>
    <p:sldId id="309" r:id="rId50"/>
    <p:sldId id="310" r:id="rId51"/>
    <p:sldId id="311" r:id="rId52"/>
    <p:sldId id="305" r:id="rId53"/>
    <p:sldId id="313" r:id="rId54"/>
    <p:sldId id="344" r:id="rId55"/>
    <p:sldId id="314" r:id="rId56"/>
    <p:sldId id="315" r:id="rId57"/>
    <p:sldId id="317" r:id="rId58"/>
    <p:sldId id="318" r:id="rId59"/>
    <p:sldId id="322" r:id="rId60"/>
    <p:sldId id="346" r:id="rId61"/>
    <p:sldId id="347" r:id="rId62"/>
    <p:sldId id="348" r:id="rId63"/>
    <p:sldId id="345" r:id="rId64"/>
    <p:sldId id="349" r:id="rId65"/>
    <p:sldId id="323" r:id="rId66"/>
    <p:sldId id="350" r:id="rId67"/>
    <p:sldId id="351" r:id="rId68"/>
    <p:sldId id="361" r:id="rId69"/>
    <p:sldId id="370" r:id="rId70"/>
    <p:sldId id="371" r:id="rId71"/>
    <p:sldId id="372" r:id="rId72"/>
    <p:sldId id="363" r:id="rId73"/>
    <p:sldId id="365" r:id="rId74"/>
    <p:sldId id="366" r:id="rId75"/>
    <p:sldId id="367" r:id="rId76"/>
    <p:sldId id="368" r:id="rId77"/>
    <p:sldId id="369"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99" autoAdjust="0"/>
    <p:restoredTop sz="74500" autoAdjust="0"/>
  </p:normalViewPr>
  <p:slideViewPr>
    <p:cSldViewPr snapToGrid="0">
      <p:cViewPr varScale="1">
        <p:scale>
          <a:sx n="49" d="100"/>
          <a:sy n="49" d="100"/>
        </p:scale>
        <p:origin x="117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390F1-9343-4EB1-97CD-468F7C4140F3}" type="datetimeFigureOut">
              <a:rPr lang="en-US" smtClean="0"/>
              <a:t>2/15/2017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1CAA66-1C07-4687-A0B1-0F42F139F142}" type="slidenum">
              <a:rPr lang="en-US" smtClean="0"/>
              <a:t>‹#›</a:t>
            </a:fld>
            <a:endParaRPr lang="en-US"/>
          </a:p>
        </p:txBody>
      </p:sp>
    </p:spTree>
    <p:extLst>
      <p:ext uri="{BB962C8B-B14F-4D97-AF65-F5344CB8AC3E}">
        <p14:creationId xmlns:p14="http://schemas.microsoft.com/office/powerpoint/2010/main" val="16023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en.wikipedia.org/wiki/Albert_Einstein#/media/File:Einstein_1921_by_F_Schmutzer_-_restoration.jpg"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series of four presentations will explore</a:t>
            </a:r>
            <a:r>
              <a:rPr lang="en-US" baseline="0" dirty="0"/>
              <a:t> the Big Bang Theory and the origin of the universe.</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1</a:t>
            </a:fld>
            <a:endParaRPr lang="en-US"/>
          </a:p>
        </p:txBody>
      </p:sp>
    </p:spTree>
    <p:extLst>
      <p:ext uri="{BB962C8B-B14F-4D97-AF65-F5344CB8AC3E}">
        <p14:creationId xmlns:p14="http://schemas.microsoft.com/office/powerpoint/2010/main" val="2432856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the same process starts all over again.  We make predictions and compare them with the results of the experiments.</a:t>
            </a:r>
          </a:p>
        </p:txBody>
      </p:sp>
      <p:sp>
        <p:nvSpPr>
          <p:cNvPr id="4" name="Slide Number Placeholder 3"/>
          <p:cNvSpPr>
            <a:spLocks noGrp="1"/>
          </p:cNvSpPr>
          <p:nvPr>
            <p:ph type="sldNum" sz="quarter" idx="10"/>
          </p:nvPr>
        </p:nvSpPr>
        <p:spPr/>
        <p:txBody>
          <a:bodyPr/>
          <a:lstStyle/>
          <a:p>
            <a:fld id="{651CAA66-1C07-4687-A0B1-0F42F139F142}" type="slidenum">
              <a:rPr lang="en-US" smtClean="0"/>
              <a:t>10</a:t>
            </a:fld>
            <a:endParaRPr lang="en-US"/>
          </a:p>
        </p:txBody>
      </p:sp>
    </p:spTree>
    <p:extLst>
      <p:ext uri="{BB962C8B-B14F-4D97-AF65-F5344CB8AC3E}">
        <p14:creationId xmlns:p14="http://schemas.microsoft.com/office/powerpoint/2010/main" val="332552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tells the story of how</a:t>
            </a:r>
            <a:r>
              <a:rPr lang="en-US" baseline="0" dirty="0"/>
              <a:t> we have used this process to learn a lot about our universe.</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11</a:t>
            </a:fld>
            <a:endParaRPr lang="en-US"/>
          </a:p>
        </p:txBody>
      </p:sp>
    </p:spTree>
    <p:extLst>
      <p:ext uri="{BB962C8B-B14F-4D97-AF65-F5344CB8AC3E}">
        <p14:creationId xmlns:p14="http://schemas.microsoft.com/office/powerpoint/2010/main" val="1892542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information comes from a presentation by Dr. Ken Caviness called “History Highlights the Fundamental Limitations of Science” and is used with his permission.  </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12</a:t>
            </a:fld>
            <a:endParaRPr lang="en-US"/>
          </a:p>
        </p:txBody>
      </p:sp>
    </p:spTree>
    <p:extLst>
      <p:ext uri="{BB962C8B-B14F-4D97-AF65-F5344CB8AC3E}">
        <p14:creationId xmlns:p14="http://schemas.microsoft.com/office/powerpoint/2010/main" val="1745065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“Humans have been fascinated by the stars since the dawn of recorded human history.”</a:t>
            </a:r>
          </a:p>
        </p:txBody>
      </p:sp>
      <p:sp>
        <p:nvSpPr>
          <p:cNvPr id="4" name="Slide Number Placeholder 3"/>
          <p:cNvSpPr>
            <a:spLocks noGrp="1"/>
          </p:cNvSpPr>
          <p:nvPr>
            <p:ph type="sldNum" sz="quarter" idx="10"/>
          </p:nvPr>
        </p:nvSpPr>
        <p:spPr/>
        <p:txBody>
          <a:bodyPr/>
          <a:lstStyle/>
          <a:p>
            <a:fld id="{651CAA66-1C07-4687-A0B1-0F42F139F142}" type="slidenum">
              <a:rPr lang="en-US" smtClean="0"/>
              <a:t>13</a:t>
            </a:fld>
            <a:endParaRPr lang="en-US"/>
          </a:p>
        </p:txBody>
      </p:sp>
    </p:spTree>
    <p:extLst>
      <p:ext uri="{BB962C8B-B14F-4D97-AF65-F5344CB8AC3E}">
        <p14:creationId xmlns:p14="http://schemas.microsoft.com/office/powerpoint/2010/main" val="583040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in ancient times the patterns of motion of the heavenly bodies were considered significant, / and study of the patterns led to attempted explanations.” (page 3)</a:t>
            </a:r>
          </a:p>
        </p:txBody>
      </p:sp>
      <p:sp>
        <p:nvSpPr>
          <p:cNvPr id="4" name="Slide Number Placeholder 3"/>
          <p:cNvSpPr>
            <a:spLocks noGrp="1"/>
          </p:cNvSpPr>
          <p:nvPr>
            <p:ph type="sldNum" sz="quarter" idx="10"/>
          </p:nvPr>
        </p:nvSpPr>
        <p:spPr/>
        <p:txBody>
          <a:bodyPr/>
          <a:lstStyle/>
          <a:p>
            <a:fld id="{651CAA66-1C07-4687-A0B1-0F42F139F142}" type="slidenum">
              <a:rPr lang="en-US" smtClean="0"/>
              <a:t>14</a:t>
            </a:fld>
            <a:endParaRPr lang="en-US"/>
          </a:p>
        </p:txBody>
      </p:sp>
    </p:spTree>
    <p:extLst>
      <p:ext uri="{BB962C8B-B14F-4D97-AF65-F5344CB8AC3E}">
        <p14:creationId xmlns:p14="http://schemas.microsoft.com/office/powerpoint/2010/main" val="1965911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these explanations or models were constructed by humans</a:t>
            </a:r>
            <a:r>
              <a:rPr lang="en-US" baseline="0" dirty="0"/>
              <a:t> to explain observations made by humans, / it would have been reasonable to regard them as tentative…</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15</a:t>
            </a:fld>
            <a:endParaRPr lang="en-US"/>
          </a:p>
        </p:txBody>
      </p:sp>
    </p:spTree>
    <p:extLst>
      <p:ext uri="{BB962C8B-B14F-4D97-AF65-F5344CB8AC3E}">
        <p14:creationId xmlns:p14="http://schemas.microsoft.com/office/powerpoint/2010/main" val="3448955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…subject to [change in the future] when new observations and discoveries did not fit with a previously accepted model.” </a:t>
            </a:r>
            <a:r>
              <a:rPr lang="en-US" baseline="0" dirty="0" smtClean="0"/>
              <a:t>But </a:t>
            </a:r>
            <a:r>
              <a:rPr lang="en-US" baseline="0" dirty="0"/>
              <a:t>it wasn’t that simple</a:t>
            </a:r>
            <a:r>
              <a:rPr lang="en-US" baseline="0" dirty="0" smtClean="0"/>
              <a:t>…</a:t>
            </a:r>
          </a:p>
          <a:p>
            <a:endParaRPr lang="en-US" baseline="0" dirty="0" smtClean="0"/>
          </a:p>
          <a:p>
            <a:r>
              <a:rPr lang="en-US" baseline="0" dirty="0" smtClean="0"/>
              <a:t>[page 3]</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16</a:t>
            </a:fld>
            <a:endParaRPr lang="en-US"/>
          </a:p>
        </p:txBody>
      </p:sp>
    </p:spTree>
    <p:extLst>
      <p:ext uri="{BB962C8B-B14F-4D97-AF65-F5344CB8AC3E}">
        <p14:creationId xmlns:p14="http://schemas.microsoft.com/office/powerpoint/2010/main" val="850043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learn how</a:t>
            </a:r>
            <a:r>
              <a:rPr lang="en-US" baseline="0" dirty="0"/>
              <a:t> scientists from the ancient Greeks to the present </a:t>
            </a:r>
            <a:r>
              <a:rPr lang="en-US" baseline="0" dirty="0" smtClean="0"/>
              <a:t>made </a:t>
            </a:r>
            <a:r>
              <a:rPr lang="en-US" baseline="0" dirty="0"/>
              <a:t>discoveries and constructed theories  to understand the “motions of the heavens.”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Evan made the earth and orbiting moon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algn="l"/>
            <a:r>
              <a:rPr lang="en-US" dirty="0"/>
              <a:t>[17a] Geocentric Theory, </a:t>
            </a:r>
            <a:r>
              <a:rPr lang="en-US" dirty="0">
                <a:solidFill>
                  <a:srgbClr val="FF0000"/>
                </a:solidFill>
              </a:rPr>
              <a:t>Myles </a:t>
            </a:r>
            <a:r>
              <a:rPr lang="en-US" dirty="0" err="1">
                <a:solidFill>
                  <a:srgbClr val="FF0000"/>
                </a:solidFill>
              </a:rPr>
              <a:t>Ketelson</a:t>
            </a:r>
            <a:endParaRPr lang="en-US" dirty="0">
              <a:solidFill>
                <a:srgbClr val="FF0000"/>
              </a:solidFill>
            </a:endParaRPr>
          </a:p>
          <a:p>
            <a:pPr algn="l"/>
            <a:r>
              <a:rPr lang="en-US" dirty="0"/>
              <a:t>[17b] Earth and orbiting moon, Evan Robinson</a:t>
            </a:r>
            <a:endParaRPr lang="en-US" dirty="0">
              <a:solidFill>
                <a:srgbClr val="FF0000"/>
              </a:solidFill>
            </a:endParaRPr>
          </a:p>
          <a:p>
            <a:pPr algn="l"/>
            <a:r>
              <a:rPr lang="en-US" dirty="0"/>
              <a:t>[17c] Z is for Mars courtesy of Courtney Seligman, http://apod.nasa.gov/apod/ap060422.html, Credit &amp; Copyright: </a:t>
            </a:r>
            <a:r>
              <a:rPr lang="en-US" dirty="0" err="1"/>
              <a:t>Tunc</a:t>
            </a:r>
            <a:r>
              <a:rPr lang="en-US" dirty="0"/>
              <a:t> Tezel</a:t>
            </a:r>
          </a:p>
          <a:p>
            <a:pPr algn="l"/>
            <a:r>
              <a:rPr lang="en-US" dirty="0"/>
              <a:t>[17d] Heliocentric, Thomas Bartlett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432642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process, as new observational data called into question well-accepted theories…</a:t>
            </a:r>
          </a:p>
        </p:txBody>
      </p:sp>
      <p:sp>
        <p:nvSpPr>
          <p:cNvPr id="4" name="Slide Number Placeholder 3"/>
          <p:cNvSpPr>
            <a:spLocks noGrp="1"/>
          </p:cNvSpPr>
          <p:nvPr>
            <p:ph type="sldNum" sz="quarter" idx="10"/>
          </p:nvPr>
        </p:nvSpPr>
        <p:spPr/>
        <p:txBody>
          <a:bodyPr/>
          <a:lstStyle/>
          <a:p>
            <a:fld id="{651CAA66-1C07-4687-A0B1-0F42F139F142}"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092507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scientific community reacted in one of three ways:  by</a:t>
            </a:r>
          </a:p>
          <a:p>
            <a:pPr marL="228600" indent="-228600">
              <a:buAutoNum type="arabicPeriod"/>
            </a:pPr>
            <a:r>
              <a:rPr lang="en-US" dirty="0"/>
              <a:t>Denying either the observations or the theory</a:t>
            </a:r>
          </a:p>
          <a:p>
            <a:pPr marL="228600" indent="-228600">
              <a:buAutoNum type="arabicPeriod"/>
            </a:pPr>
            <a:r>
              <a:rPr lang="en-US" dirty="0"/>
              <a:t>Modifying </a:t>
            </a:r>
            <a:r>
              <a:rPr lang="en-US" baseline="0" dirty="0"/>
              <a:t>the theory     or</a:t>
            </a:r>
          </a:p>
          <a:p>
            <a:pPr marL="228600" indent="-228600">
              <a:buAutoNum type="arabicPeriod"/>
            </a:pPr>
            <a:r>
              <a:rPr lang="en-US" baseline="0" dirty="0"/>
              <a:t>Replacing the theory</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19</a:t>
            </a:fld>
            <a:endParaRPr lang="en-US"/>
          </a:p>
        </p:txBody>
      </p:sp>
    </p:spTree>
    <p:extLst>
      <p:ext uri="{BB962C8B-B14F-4D97-AF65-F5344CB8AC3E}">
        <p14:creationId xmlns:p14="http://schemas.microsoft.com/office/powerpoint/2010/main" val="3374878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first, we will explore the history of our search to understand the universe.</a:t>
            </a:r>
          </a:p>
        </p:txBody>
      </p:sp>
      <p:sp>
        <p:nvSpPr>
          <p:cNvPr id="4" name="Slide Number Placeholder 3"/>
          <p:cNvSpPr>
            <a:spLocks noGrp="1"/>
          </p:cNvSpPr>
          <p:nvPr>
            <p:ph type="sldNum" sz="quarter" idx="10"/>
          </p:nvPr>
        </p:nvSpPr>
        <p:spPr/>
        <p:txBody>
          <a:bodyPr/>
          <a:lstStyle/>
          <a:p>
            <a:fld id="{651CAA66-1C07-4687-A0B1-0F42F139F142}" type="slidenum">
              <a:rPr lang="en-US" smtClean="0"/>
              <a:t>2</a:t>
            </a:fld>
            <a:endParaRPr lang="en-US"/>
          </a:p>
        </p:txBody>
      </p:sp>
    </p:spTree>
    <p:extLst>
      <p:ext uri="{BB962C8B-B14F-4D97-AF65-F5344CB8AC3E}">
        <p14:creationId xmlns:p14="http://schemas.microsoft.com/office/powerpoint/2010/main" val="3313156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begin with an early scientific model…</a:t>
            </a:r>
          </a:p>
        </p:txBody>
      </p:sp>
      <p:sp>
        <p:nvSpPr>
          <p:cNvPr id="4" name="Slide Number Placeholder 3"/>
          <p:cNvSpPr>
            <a:spLocks noGrp="1"/>
          </p:cNvSpPr>
          <p:nvPr>
            <p:ph type="sldNum" sz="quarter" idx="10"/>
          </p:nvPr>
        </p:nvSpPr>
        <p:spPr/>
        <p:txBody>
          <a:bodyPr/>
          <a:lstStyle/>
          <a:p>
            <a:fld id="{651CAA66-1C07-4687-A0B1-0F42F139F142}" type="slidenum">
              <a:rPr lang="en-US" smtClean="0"/>
              <a:t>20</a:t>
            </a:fld>
            <a:endParaRPr lang="en-US"/>
          </a:p>
        </p:txBody>
      </p:sp>
    </p:spTree>
    <p:extLst>
      <p:ext uri="{BB962C8B-B14F-4D97-AF65-F5344CB8AC3E}">
        <p14:creationId xmlns:p14="http://schemas.microsoft.com/office/powerpoint/2010/main" val="1484780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Greek philosopher Aristotle believed that earthly matter falls to the Earth / but heavenly matter remains in the heavens, / traveling in circles, the most perfect of all possible motions (page 4)</a:t>
            </a:r>
          </a:p>
          <a:p>
            <a:endParaRPr lang="en-US" dirty="0"/>
          </a:p>
          <a:p>
            <a:r>
              <a:rPr lang="en-US" dirty="0"/>
              <a:t>(got picture from origins folder—find citation)  ADD other pics</a:t>
            </a:r>
          </a:p>
        </p:txBody>
      </p:sp>
      <p:sp>
        <p:nvSpPr>
          <p:cNvPr id="4" name="Slide Number Placeholder 3"/>
          <p:cNvSpPr>
            <a:spLocks noGrp="1"/>
          </p:cNvSpPr>
          <p:nvPr>
            <p:ph type="sldNum" sz="quarter" idx="10"/>
          </p:nvPr>
        </p:nvSpPr>
        <p:spPr/>
        <p:txBody>
          <a:bodyPr/>
          <a:lstStyle/>
          <a:p>
            <a:fld id="{651CAA66-1C07-4687-A0B1-0F42F139F142}" type="slidenum">
              <a:rPr lang="en-US" smtClean="0"/>
              <a:t>21</a:t>
            </a:fld>
            <a:endParaRPr lang="en-US"/>
          </a:p>
        </p:txBody>
      </p:sp>
    </p:spTree>
    <p:extLst>
      <p:ext uri="{BB962C8B-B14F-4D97-AF65-F5344CB8AC3E}">
        <p14:creationId xmlns:p14="http://schemas.microsoft.com/office/powerpoint/2010/main" val="2272480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geocentric theory said that the earth was stationary and at the center of the universe.</a:t>
            </a:r>
          </a:p>
          <a:p>
            <a:endParaRPr lang="en-US" dirty="0"/>
          </a:p>
          <a:p>
            <a:r>
              <a:rPr lang="en-US" dirty="0"/>
              <a:t>(Got</a:t>
            </a:r>
            <a:r>
              <a:rPr lang="en-US" baseline="0" dirty="0"/>
              <a:t> this from external drive, origins pictures folder—find documentation for it)</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22</a:t>
            </a:fld>
            <a:endParaRPr lang="en-US"/>
          </a:p>
        </p:txBody>
      </p:sp>
    </p:spTree>
    <p:extLst>
      <p:ext uri="{BB962C8B-B14F-4D97-AF65-F5344CB8AC3E}">
        <p14:creationId xmlns:p14="http://schemas.microsoft.com/office/powerpoint/2010/main" val="440017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original geocentric model could adequately</a:t>
            </a:r>
            <a:r>
              <a:rPr lang="en-US" baseline="0" dirty="0"/>
              <a:t> explain much of the data available at the time.  / We have repeated experience with dropping things to the ground.  No matter how often I pick up a stone, no matter how high I lift it, when released the stone falls back to the ground.  Earthly things remain on Earth, or when removed, try to return to Earth.  / On the other hand, the sun, moon, and stars do not fall to the ground.  It was not really so ridiculous to suppose that they were made of something different from earthly matter.  / We see the sun rise, cross the sky, and set every day.  / The moon also rises and sets.  / We see motion all around us, but feel the Earth under our feet, rock solid and unmoving.  Based on these observations, the geocentric model looks quite reasonable:  The Earth is the center of all this heavenly and earthly motion.</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23</a:t>
            </a:fld>
            <a:endParaRPr lang="en-US"/>
          </a:p>
        </p:txBody>
      </p:sp>
    </p:spTree>
    <p:extLst>
      <p:ext uri="{BB962C8B-B14F-4D97-AF65-F5344CB8AC3E}">
        <p14:creationId xmlns:p14="http://schemas.microsoft.com/office/powerpoint/2010/main" val="1404533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there were other observations that could not be explained by the Geocentric theory.  / Although celestial bodies appeared to orbit the Earth daily, / the waxing and waning of the moon varies on a monthly cycle.  / The time of sunrise and sunset, the length of the day, the height the sun reaches overhead, and which constellations are visible in the sky, as well as their rising and setting times all varied according</a:t>
            </a:r>
            <a:r>
              <a:rPr lang="en-US" baseline="0" dirty="0"/>
              <a:t> to a yearly cycle.  </a:t>
            </a:r>
            <a:r>
              <a:rPr lang="en-US" dirty="0"/>
              <a:t> / </a:t>
            </a:r>
            <a:r>
              <a:rPr lang="en-US" baseline="0" dirty="0"/>
              <a:t>More mysteriously, the movements of five stars, known to the ancient Greeks as wanderers, could not be explained by this model.</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24</a:t>
            </a:fld>
            <a:endParaRPr lang="en-US"/>
          </a:p>
        </p:txBody>
      </p:sp>
    </p:spTree>
    <p:extLst>
      <p:ext uri="{BB962C8B-B14F-4D97-AF65-F5344CB8AC3E}">
        <p14:creationId xmlns:p14="http://schemas.microsoft.com/office/powerpoint/2010/main" val="1855841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These stars, which usually moved faster than the normal “fixed” stars, would periodically seem to back up temporarily before continuing their orbit.  The Babylonians were aware of the complex motion of the five known planets probably as early as the second millennium B.C., but the first scientific model explaining the motion was not developed until the first or second century A.D.</a:t>
            </a:r>
            <a:endParaRPr lang="en-US" dirty="0"/>
          </a:p>
          <a:p>
            <a:endParaRPr lang="en-US" dirty="0"/>
          </a:p>
          <a:p>
            <a:r>
              <a:rPr lang="en-US" dirty="0"/>
              <a:t>http://apod.nasa.gov/apod/ap031216.html</a:t>
            </a:r>
          </a:p>
          <a:p>
            <a:r>
              <a:rPr lang="en-US" dirty="0"/>
              <a:t>http://cseligman.com/text/sky/retrograde.htm</a:t>
            </a:r>
          </a:p>
        </p:txBody>
      </p:sp>
      <p:sp>
        <p:nvSpPr>
          <p:cNvPr id="4" name="Slide Number Placeholder 3"/>
          <p:cNvSpPr>
            <a:spLocks noGrp="1"/>
          </p:cNvSpPr>
          <p:nvPr>
            <p:ph type="sldNum" sz="quarter" idx="10"/>
          </p:nvPr>
        </p:nvSpPr>
        <p:spPr/>
        <p:txBody>
          <a:bodyPr/>
          <a:lstStyle/>
          <a:p>
            <a:fld id="{651CAA66-1C07-4687-A0B1-0F42F139F142}" type="slidenum">
              <a:rPr lang="en-US" smtClean="0"/>
              <a:t>25</a:t>
            </a:fld>
            <a:endParaRPr lang="en-US"/>
          </a:p>
        </p:txBody>
      </p:sp>
    </p:spTree>
    <p:extLst>
      <p:ext uri="{BB962C8B-B14F-4D97-AF65-F5344CB8AC3E}">
        <p14:creationId xmlns:p14="http://schemas.microsoft.com/office/powerpoint/2010/main" val="425125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first scientific model explaining the motion was elaborated by Claudius Ptolemy of Alexandria after about A.D. 150.  </a:t>
            </a:r>
            <a:r>
              <a:rPr lang="en-US" sz="1200" kern="1200" dirty="0" smtClean="0">
                <a:solidFill>
                  <a:schemeClr val="tx1"/>
                </a:solidFill>
                <a:effectLst/>
                <a:latin typeface="+mn-lt"/>
                <a:ea typeface="+mn-ea"/>
                <a:cs typeface="+mn-cs"/>
              </a:rPr>
              <a:t>Rather </a:t>
            </a:r>
            <a:r>
              <a:rPr lang="en-US" sz="1200" kern="1200" dirty="0">
                <a:solidFill>
                  <a:schemeClr val="tx1"/>
                </a:solidFill>
                <a:effectLst/>
                <a:latin typeface="+mn-lt"/>
                <a:ea typeface="+mn-ea"/>
                <a:cs typeface="+mn-cs"/>
              </a:rPr>
              <a:t>than orbiting the Earth directly,</a:t>
            </a:r>
            <a:r>
              <a:rPr lang="en-US" sz="1200" kern="1200" baseline="0" dirty="0">
                <a:solidFill>
                  <a:schemeClr val="tx1"/>
                </a:solidFill>
                <a:effectLst/>
                <a:latin typeface="+mn-lt"/>
                <a:ea typeface="+mn-ea"/>
                <a:cs typeface="+mn-cs"/>
              </a:rPr>
              <a:t> like the yellow circle in this graphic, </a:t>
            </a:r>
            <a:r>
              <a:rPr lang="en-US" sz="1200" kern="1200" dirty="0">
                <a:solidFill>
                  <a:schemeClr val="tx1"/>
                </a:solidFill>
                <a:effectLst/>
                <a:latin typeface="+mn-lt"/>
                <a:ea typeface="+mn-ea"/>
                <a:cs typeface="+mn-cs"/>
              </a:rPr>
              <a:t>each planet’s path was an epicycle, which was still basically a circular path around the Earth, but along the way its orbit includes multiple smaller circles called epicycles—like</a:t>
            </a:r>
            <a:r>
              <a:rPr lang="en-US" sz="1200" kern="1200" baseline="0" dirty="0">
                <a:solidFill>
                  <a:schemeClr val="tx1"/>
                </a:solidFill>
                <a:effectLst/>
                <a:latin typeface="+mn-lt"/>
                <a:ea typeface="+mn-ea"/>
                <a:cs typeface="+mn-cs"/>
              </a:rPr>
              <a:t> the red circle in the graphic.</a:t>
            </a:r>
            <a:endParaRPr lang="en-US" sz="1200" kern="1200" dirty="0">
              <a:solidFill>
                <a:schemeClr val="tx1"/>
              </a:solidFill>
              <a:effectLst/>
              <a:latin typeface="+mn-lt"/>
              <a:ea typeface="+mn-ea"/>
              <a:cs typeface="+mn-cs"/>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Ptolemy: (Public domain) https://en.wikipedia.org/wiki/Ptolemy#/media/File:PSM_V78_D326_Ptolemy.png</a:t>
            </a:r>
          </a:p>
          <a:p>
            <a:endParaRPr lang="en-US" dirty="0"/>
          </a:p>
          <a:p>
            <a:r>
              <a:rPr lang="en-US" dirty="0"/>
              <a:t>http://faculty.fullerton.edu/cmcconnell/Models/ptolemy.gif</a:t>
            </a:r>
          </a:p>
          <a:p>
            <a:r>
              <a:rPr lang="en-US" dirty="0"/>
              <a:t>http://faculty.fullerton.edu/cmcconnell/Planets.html</a:t>
            </a:r>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26</a:t>
            </a:fld>
            <a:endParaRPr lang="en-US"/>
          </a:p>
        </p:txBody>
      </p:sp>
    </p:spTree>
    <p:extLst>
      <p:ext uri="{BB962C8B-B14F-4D97-AF65-F5344CB8AC3E}">
        <p14:creationId xmlns:p14="http://schemas.microsoft.com/office/powerpoint/2010/main" val="233945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animation shows how the epicycles could produce the retrograde motion of the “wandering” planets.</a:t>
            </a:r>
          </a:p>
          <a:p>
            <a:endParaRPr lang="en-US" dirty="0"/>
          </a:p>
          <a:p>
            <a:endParaRPr lang="en-US" dirty="0"/>
          </a:p>
          <a:p>
            <a:r>
              <a:rPr lang="en-US" dirty="0"/>
              <a:t>http://faculty.fullerton.edu/cmcconnell/Models/ptolemy.gif</a:t>
            </a:r>
          </a:p>
          <a:p>
            <a:r>
              <a:rPr lang="en-US" dirty="0"/>
              <a:t>http://faculty.fullerton.edu/cmcconnell/Planets.html</a:t>
            </a:r>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27</a:t>
            </a:fld>
            <a:endParaRPr lang="en-US"/>
          </a:p>
        </p:txBody>
      </p:sp>
    </p:spTree>
    <p:extLst>
      <p:ext uri="{BB962C8B-B14F-4D97-AF65-F5344CB8AC3E}">
        <p14:creationId xmlns:p14="http://schemas.microsoft.com/office/powerpoint/2010/main" val="29030132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Ptolemy modified the existing geocentric model by including epicycles.  This made the model more complicated</a:t>
            </a:r>
            <a:r>
              <a:rPr lang="en-US" baseline="0" dirty="0"/>
              <a:t> but added to its explanatory power. </a:t>
            </a:r>
            <a:r>
              <a:rPr lang="en-US" baseline="0" dirty="0" smtClean="0"/>
              <a:t>/ </a:t>
            </a:r>
            <a:r>
              <a:rPr lang="en-US" dirty="0" err="1" smtClean="0"/>
              <a:t>Geocentrism</a:t>
            </a:r>
            <a:r>
              <a:rPr lang="en-US" dirty="0" smtClean="0"/>
              <a:t> </a:t>
            </a:r>
            <a:r>
              <a:rPr lang="en-US" dirty="0"/>
              <a:t>plus epicycles </a:t>
            </a:r>
            <a:r>
              <a:rPr lang="en-US" dirty="0" smtClean="0"/>
              <a:t>could </a:t>
            </a:r>
            <a:r>
              <a:rPr lang="en-US" dirty="0"/>
              <a:t>predict planetary positions, where </a:t>
            </a:r>
            <a:r>
              <a:rPr lang="en-US" dirty="0" err="1"/>
              <a:t>geocentrism</a:t>
            </a:r>
            <a:r>
              <a:rPr lang="en-US" dirty="0"/>
              <a:t> alone could not.  / This was an extremely successful</a:t>
            </a:r>
            <a:r>
              <a:rPr lang="en-US" baseline="0" dirty="0"/>
              <a:t> theory—/ the </a:t>
            </a:r>
            <a:r>
              <a:rPr lang="en-US" dirty="0"/>
              <a:t>standard explanation of</a:t>
            </a:r>
            <a:r>
              <a:rPr lang="en-US" baseline="0" dirty="0"/>
              <a:t> </a:t>
            </a:r>
            <a:r>
              <a:rPr lang="en-US" dirty="0"/>
              <a:t>planetary orbits for more than a millennium</a:t>
            </a:r>
          </a:p>
          <a:p>
            <a:endParaRPr lang="en-US" dirty="0"/>
          </a:p>
          <a:p>
            <a:r>
              <a:rPr lang="en-US" dirty="0"/>
              <a:t>Geocentric Universe, Thomas Bartlett</a:t>
            </a:r>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28</a:t>
            </a:fld>
            <a:endParaRPr lang="en-US"/>
          </a:p>
        </p:txBody>
      </p:sp>
    </p:spTree>
    <p:extLst>
      <p:ext uri="{BB962C8B-B14F-4D97-AF65-F5344CB8AC3E}">
        <p14:creationId xmlns:p14="http://schemas.microsoft.com/office/powerpoint/2010/main" val="3874341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But</a:t>
            </a:r>
            <a:r>
              <a:rPr lang="en-US" baseline="0" dirty="0"/>
              <a:t> even this highly successful theory had problems.  Because It was too arbitrary and had too many adjustable parameters, it was eventually replaced by a simpler and more elegant model.</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29</a:t>
            </a:fld>
            <a:endParaRPr lang="en-US"/>
          </a:p>
        </p:txBody>
      </p:sp>
    </p:spTree>
    <p:extLst>
      <p:ext uri="{BB962C8B-B14F-4D97-AF65-F5344CB8AC3E}">
        <p14:creationId xmlns:p14="http://schemas.microsoft.com/office/powerpoint/2010/main" val="3633225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second, we will describe</a:t>
            </a:r>
            <a:r>
              <a:rPr lang="en-US" baseline="0" dirty="0"/>
              <a:t> what the Big Bang Theory actually claims.</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3</a:t>
            </a:fld>
            <a:endParaRPr lang="en-US"/>
          </a:p>
        </p:txBody>
      </p:sp>
    </p:spTree>
    <p:extLst>
      <p:ext uri="{BB962C8B-B14F-4D97-AF65-F5344CB8AC3E}">
        <p14:creationId xmlns:p14="http://schemas.microsoft.com/office/powerpoint/2010/main" val="405647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…published</a:t>
            </a:r>
            <a:r>
              <a:rPr lang="en-US" baseline="0" dirty="0"/>
              <a:t> by a man named Nicolaus Copernicus.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Nicolaus Copernicus, Unknown, https://commons.wikimedia.org/wiki/File:Copernicus.jpg, public domain</a:t>
            </a:r>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30</a:t>
            </a:fld>
            <a:endParaRPr lang="en-US"/>
          </a:p>
        </p:txBody>
      </p:sp>
    </p:spTree>
    <p:extLst>
      <p:ext uri="{BB962C8B-B14F-4D97-AF65-F5344CB8AC3E}">
        <p14:creationId xmlns:p14="http://schemas.microsoft.com/office/powerpoint/2010/main" val="2232565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for citation)</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 1543 Nicolaus Copernicus published his heliocentric model.  / This new</a:t>
            </a:r>
            <a:r>
              <a:rPr lang="en-US" baseline="0" dirty="0"/>
              <a:t> model did away with the complex epicycles / by simply treating the sun as the center about which the Earth and the other planets circled.  / The mysterious retrograde motion was simply and elegantly explained by planets near the sun periodically overtaking the planets further away from the sun.  / The Earth’s rotation on its axis and its orbit around the sun explained the motion of the “fixed stars”, the gradual changing of the visible constellations throughout the year, and when coupled with the tilt of its axis, the seasons.</a:t>
            </a:r>
            <a:endParaRPr lang="en-US" dirty="0"/>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31</a:t>
            </a:fld>
            <a:endParaRPr lang="en-US"/>
          </a:p>
        </p:txBody>
      </p:sp>
    </p:spTree>
    <p:extLst>
      <p:ext uri="{BB962C8B-B14F-4D97-AF65-F5344CB8AC3E}">
        <p14:creationId xmlns:p14="http://schemas.microsoft.com/office/powerpoint/2010/main" val="706419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new model, with its greater predictive power,</a:t>
            </a:r>
            <a:r>
              <a:rPr lang="en-US" baseline="0" dirty="0"/>
              <a:t> replaced the previous theory, </a:t>
            </a:r>
            <a:r>
              <a:rPr lang="en-US" baseline="0" dirty="0" smtClean="0"/>
              <a:t>/ which </a:t>
            </a:r>
            <a:r>
              <a:rPr lang="en-US" baseline="0" dirty="0"/>
              <a:t>had been widely accepted for over 1,000 years!  / In the end, though, Copernicus’s heliocentric model wasn’t true either—only perhaps, more nearly true.</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32</a:t>
            </a:fld>
            <a:endParaRPr lang="en-US"/>
          </a:p>
        </p:txBody>
      </p:sp>
    </p:spTree>
    <p:extLst>
      <p:ext uri="{BB962C8B-B14F-4D97-AF65-F5344CB8AC3E}">
        <p14:creationId xmlns:p14="http://schemas.microsoft.com/office/powerpoint/2010/main" val="11644968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What does this tell us about scientific theories?  / Very simply that all theories are tentative.  No scientific</a:t>
            </a:r>
            <a:r>
              <a:rPr lang="en-US" baseline="0" dirty="0"/>
              <a:t> model can be considered to be the last word.  / Even after years of use, something better may come along.  Indeed, science is not a means of finding truth.  / At best we may eliminate models that make incorrect predictions and hope that the explanations we end up with are approximately true, while keeping in mind that we may find a better approximation in the future. / This does not undermine the value of science, but puts it in proper perspective:  it is important to understand the uses and the limitations of any tool in order to use it effectively, and science is arguably the most powerful tool ever invented.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https://sites.google.com/a/apps.isd13.org/highland-science-3-5/</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33</a:t>
            </a:fld>
            <a:endParaRPr lang="en-US"/>
          </a:p>
        </p:txBody>
      </p:sp>
    </p:spTree>
    <p:extLst>
      <p:ext uri="{BB962C8B-B14F-4D97-AF65-F5344CB8AC3E}">
        <p14:creationId xmlns:p14="http://schemas.microsoft.com/office/powerpoint/2010/main" val="3655535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exploration of our universe</a:t>
            </a:r>
            <a:r>
              <a:rPr lang="en-US" baseline="0" dirty="0"/>
              <a:t> continued with two more scientists named Galileo Galilei and Johannes Kepler.</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Galileo Galilei, Justus </a:t>
            </a:r>
            <a:r>
              <a:rPr lang="en-US" dirty="0" err="1"/>
              <a:t>Suttermans</a:t>
            </a:r>
            <a:r>
              <a:rPr lang="en-US" dirty="0"/>
              <a:t>, https://commons.wikimedia.org/wiki/File:Galileo-sustermans.jpg, public domain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Johannes Kepler, Unknown artist, http://en.wikipedia.org/wiki/File:Johannes_Kepler_1610.jpg, Public Domain.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34</a:t>
            </a:fld>
            <a:endParaRPr lang="en-US"/>
          </a:p>
        </p:txBody>
      </p:sp>
    </p:spTree>
    <p:extLst>
      <p:ext uri="{BB962C8B-B14F-4D97-AF65-F5344CB8AC3E}">
        <p14:creationId xmlns:p14="http://schemas.microsoft.com/office/powerpoint/2010/main" val="34898407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Galileo supported the heliocentric model</a:t>
            </a:r>
            <a:r>
              <a:rPr lang="en-US" baseline="0" dirty="0"/>
              <a:t> (perhaps prematurely).  His improvements to the telescope enabled him to make several major discoveries: / Lunar craters, / sunspots, / phases of Venus, / and four largest moons of Jupiter. </a:t>
            </a:r>
            <a:r>
              <a:rPr lang="en-US" baseline="0" dirty="0" smtClean="0"/>
              <a:t>These </a:t>
            </a:r>
            <a:r>
              <a:rPr lang="en-US" baseline="0" dirty="0"/>
              <a:t>discoveries added support for the heliocentric model but did not provide direct evidence that the Earth moves.  / Lunar craters and sunspots indicate that the heavenly bodies are not as perfect as previously assumed.  / The phases of Venus pointed strongly to both Venus and Earth orbiting the sun.  / The moons of Jupiter show that Earth is not the center of all motion.  Yet for most scholars this was not enough to tip the balance in favor of </a:t>
            </a:r>
            <a:r>
              <a:rPr lang="en-US" baseline="0" dirty="0" err="1"/>
              <a:t>heliocentrism</a:t>
            </a:r>
            <a:r>
              <a:rPr lang="en-US" baseline="0" dirty="0"/>
              <a:t>.  There was then, as now, a tendency to cling to the explanation consistent with the current popular worldview, even in the face of mounting evidence against it. </a:t>
            </a:r>
            <a:r>
              <a:rPr lang="en-US" sz="1200" dirty="0"/>
              <a:t>The</a:t>
            </a:r>
            <a:r>
              <a:rPr lang="en-US" sz="1200" baseline="0" dirty="0"/>
              <a:t> large amount of observational data gathered by Galileo was instrumental in the next leap forward in our knowledge of the universe.</a:t>
            </a:r>
            <a:endParaRPr lang="en-US" sz="1200" dirty="0"/>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35</a:t>
            </a:fld>
            <a:endParaRPr lang="en-US"/>
          </a:p>
        </p:txBody>
      </p:sp>
    </p:spTree>
    <p:extLst>
      <p:ext uri="{BB962C8B-B14F-4D97-AF65-F5344CB8AC3E}">
        <p14:creationId xmlns:p14="http://schemas.microsoft.com/office/powerpoint/2010/main" val="29182941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Using </a:t>
            </a:r>
            <a:r>
              <a:rPr lang="en-US" baseline="0" dirty="0"/>
              <a:t>large amounts of recently collected data, Kepler created an astronomical model that provided the needed correction to the heliocentric model / and could explain more about planetary motion than ever before.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Johannes Kepler, Unknown artist, http://en.wikipedia.org/wiki/File:Johannes_Kepler_1610.jpg, Public Domain.</a:t>
            </a:r>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36</a:t>
            </a:fld>
            <a:endParaRPr lang="en-US"/>
          </a:p>
        </p:txBody>
      </p:sp>
    </p:spTree>
    <p:extLst>
      <p:ext uri="{BB962C8B-B14F-4D97-AF65-F5344CB8AC3E}">
        <p14:creationId xmlns:p14="http://schemas.microsoft.com/office/powerpoint/2010/main" val="18321952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Copernicus, </a:t>
            </a:r>
            <a:r>
              <a:rPr lang="en-US" baseline="0" dirty="0"/>
              <a:t>Kepler thought </a:t>
            </a:r>
            <a:r>
              <a:rPr lang="en-US" dirty="0"/>
              <a:t>the sun is in the center.  / But unlike previous scientists, Kepler recognized that the shape</a:t>
            </a:r>
            <a:r>
              <a:rPr lang="en-US" baseline="0" dirty="0"/>
              <a:t> of the orbit is elliptical not circular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37</a:t>
            </a:fld>
            <a:endParaRPr lang="en-US"/>
          </a:p>
        </p:txBody>
      </p:sp>
    </p:spTree>
    <p:extLst>
      <p:ext uri="{BB962C8B-B14F-4D97-AF65-F5344CB8AC3E}">
        <p14:creationId xmlns:p14="http://schemas.microsoft.com/office/powerpoint/2010/main" val="14063232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became Kepler’s first law, and it required that they abandon the Greek idea that circles were perfect.  / His second law states that a planet’s speed</a:t>
            </a:r>
            <a:r>
              <a:rPr lang="en-US" sz="1200" baseline="0" dirty="0"/>
              <a:t> does not remain constant, but varies in a predictable way.  You can learn the third one some day </a:t>
            </a:r>
            <a:r>
              <a:rPr lang="en-US" sz="1200" baseline="0" dirty="0" smtClean="0"/>
              <a:t>too, </a:t>
            </a:r>
            <a:r>
              <a:rPr lang="en-US" sz="1200" baseline="0" dirty="0"/>
              <a:t>but for now just remember that, with </a:t>
            </a:r>
            <a:r>
              <a:rPr lang="en-US" sz="1200" i="1" baseline="0" dirty="0"/>
              <a:t>just</a:t>
            </a:r>
            <a:r>
              <a:rPr lang="en-US" sz="1200" baseline="0" dirty="0"/>
              <a:t> three general statements…</a:t>
            </a:r>
          </a:p>
          <a:p>
            <a:endParaRPr lang="en-US" sz="12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Johannes Kepler, Unknown artist, http://en.wikipedia.org/wiki/File:Johannes_Kepler_1610.jpg, Public Domain.</a:t>
            </a:r>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38</a:t>
            </a:fld>
            <a:endParaRPr lang="en-US"/>
          </a:p>
        </p:txBody>
      </p:sp>
    </p:spTree>
    <p:extLst>
      <p:ext uri="{BB962C8B-B14F-4D97-AF65-F5344CB8AC3E}">
        <p14:creationId xmlns:p14="http://schemas.microsoft.com/office/powerpoint/2010/main" val="8033421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…Kepler could explain all the data available to him from past observations of the planets.  / Not only that, but they also allowed him to predict where the planets would be in the future with better accuracy than the models of either Ptolemy or Copernicus.  / As scientists compared the data with Kepler’s 3 laws, his model was recognized as true, and the others false.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Johannes Kepler, Unknown artist, http://en.wikipedia.org/wiki/File:Johannes_Kepler_1610.jpg, Public Domain.</a:t>
            </a:r>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39</a:t>
            </a:fld>
            <a:endParaRPr lang="en-US"/>
          </a:p>
        </p:txBody>
      </p:sp>
    </p:spTree>
    <p:extLst>
      <p:ext uri="{BB962C8B-B14F-4D97-AF65-F5344CB8AC3E}">
        <p14:creationId xmlns:p14="http://schemas.microsoft.com/office/powerpoint/2010/main" val="927094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will examine whether</a:t>
            </a:r>
            <a:r>
              <a:rPr lang="en-US" baseline="0" dirty="0"/>
              <a:t> the Big Bang Theory is based on observable evidence or just on speculation.</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4</a:t>
            </a:fld>
            <a:endParaRPr lang="en-US"/>
          </a:p>
        </p:txBody>
      </p:sp>
    </p:spTree>
    <p:extLst>
      <p:ext uri="{BB962C8B-B14F-4D97-AF65-F5344CB8AC3E}">
        <p14:creationId xmlns:p14="http://schemas.microsoft.com/office/powerpoint/2010/main" val="15628457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Yet,</a:t>
            </a:r>
            <a:r>
              <a:rPr lang="en-US" baseline="0" dirty="0"/>
              <a:t> no guarantee of truth could reasonably be given to Kepler’s model of the solar system, any more than to its predecessors.  All that could be said is that it fit the data better than the others.  Truth cannot be determined by human theories.  One must acknowledge that a better model providing even more accurate predictions and better fit to the data might be invented at any time.  And sure enough, a better model soon emerged.</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40</a:t>
            </a:fld>
            <a:endParaRPr lang="en-US"/>
          </a:p>
        </p:txBody>
      </p:sp>
    </p:spTree>
    <p:extLst>
      <p:ext uri="{BB962C8B-B14F-4D97-AF65-F5344CB8AC3E}">
        <p14:creationId xmlns:p14="http://schemas.microsoft.com/office/powerpoint/2010/main" val="26759985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work done by Galileo and Kepler eventually led t</a:t>
            </a:r>
            <a:r>
              <a:rPr lang="en-US" baseline="0" dirty="0"/>
              <a:t>o Newton’s law of universal gravitation, / which states that the force between any two bodies is proportional to the product of their masses and inversely proportional to the square of the distance between them.  / Using just this </a:t>
            </a:r>
            <a:r>
              <a:rPr lang="en-US" i="1" baseline="0" dirty="0"/>
              <a:t>one</a:t>
            </a:r>
            <a:r>
              <a:rPr lang="en-US" baseline="0" dirty="0"/>
              <a:t> formula, Newton was able to explain all the known observational data of the time either as well as or better than previous paradigms, which was a huge triumph for science! /  It explained everything that Kepler’s three laws explained, but did it with simpler and fewer assumptions. </a:t>
            </a:r>
            <a:r>
              <a:rPr lang="en-US" dirty="0"/>
              <a:t>As it was used, additional implications became apparent, new predictions were made and confirmed by experiment and observation and the stage was set for a new era of astronomical discovery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a typeface="Calibri" panose="020F0502020204030204" pitchFamily="34" charset="0"/>
              </a:rPr>
              <a:t>Newton from </a:t>
            </a:r>
            <a:r>
              <a:rPr lang="en-US" sz="1200" dirty="0" err="1">
                <a:ea typeface="Calibri" panose="020F0502020204030204" pitchFamily="34" charset="0"/>
              </a:rPr>
              <a:t>iStock</a:t>
            </a:r>
            <a:r>
              <a:rPr lang="en-US" sz="1200" dirty="0">
                <a:ea typeface="Calibri" panose="020F0502020204030204" pitchFamily="34" charset="0"/>
              </a:rPr>
              <a:t> 11723925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41</a:t>
            </a:fld>
            <a:endParaRPr lang="en-US"/>
          </a:p>
        </p:txBody>
      </p:sp>
    </p:spTree>
    <p:extLst>
      <p:ext uri="{BB962C8B-B14F-4D97-AF65-F5344CB8AC3E}">
        <p14:creationId xmlns:p14="http://schemas.microsoft.com/office/powerpoint/2010/main" val="37280795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a:t>
            </a:r>
            <a:r>
              <a:rPr lang="en-US" baseline="0" dirty="0"/>
              <a:t> just one theory, scientists could now explain that gravitational attraction keeps the planets, comets, and asteroids orbiting the sun in elliptical paths, </a:t>
            </a:r>
            <a:r>
              <a:rPr lang="en-US" baseline="0" dirty="0" smtClean="0"/>
              <a:t>/ keeps </a:t>
            </a:r>
            <a:r>
              <a:rPr lang="en-US" baseline="0" dirty="0"/>
              <a:t>Earth’s moon orbiting Earth </a:t>
            </a:r>
            <a:r>
              <a:rPr lang="en-US" baseline="0" dirty="0" smtClean="0"/>
              <a:t>/ and </a:t>
            </a:r>
            <a:r>
              <a:rPr lang="en-US" baseline="0" dirty="0"/>
              <a:t>Jupiter’s moons orbiting Jupiter, </a:t>
            </a:r>
            <a:r>
              <a:rPr lang="en-US" baseline="0" dirty="0" smtClean="0"/>
              <a:t>/ makes </a:t>
            </a:r>
            <a:r>
              <a:rPr lang="en-US" baseline="0" dirty="0"/>
              <a:t>the apple fall from the tree to the ground below, </a:t>
            </a:r>
            <a:r>
              <a:rPr lang="en-US" baseline="0" dirty="0" smtClean="0"/>
              <a:t>/ causes </a:t>
            </a:r>
            <a:r>
              <a:rPr lang="en-US" baseline="0" dirty="0"/>
              <a:t>the tides, and even pulls the Earth into a spherical shape—a genuinely new and unexpected idea at the time.</a:t>
            </a:r>
          </a:p>
          <a:p>
            <a:endParaRPr lang="en-US" baseline="0" dirty="0"/>
          </a:p>
          <a:p>
            <a:r>
              <a:rPr lang="en-US" dirty="0"/>
              <a:t>Apple falling graphic from </a:t>
            </a:r>
            <a:r>
              <a:rPr lang="en-US" dirty="0" err="1"/>
              <a:t>iStock</a:t>
            </a:r>
            <a:r>
              <a:rPr lang="en-US" dirty="0"/>
              <a:t> 57569842</a:t>
            </a:r>
          </a:p>
        </p:txBody>
      </p:sp>
      <p:sp>
        <p:nvSpPr>
          <p:cNvPr id="4" name="Slide Number Placeholder 3"/>
          <p:cNvSpPr>
            <a:spLocks noGrp="1"/>
          </p:cNvSpPr>
          <p:nvPr>
            <p:ph type="sldNum" sz="quarter" idx="10"/>
          </p:nvPr>
        </p:nvSpPr>
        <p:spPr/>
        <p:txBody>
          <a:bodyPr/>
          <a:lstStyle/>
          <a:p>
            <a:fld id="{651CAA66-1C07-4687-A0B1-0F42F139F142}"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41829943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 opportunity to test the theory came when Sir William Herschel accidentally discovered the</a:t>
            </a:r>
            <a:r>
              <a:rPr lang="en-US" baseline="0" dirty="0"/>
              <a:t> planet Uranus in 1781.  / Astronomers tracked the new planet and discovered that it obeyed the same laws proposed for the already known planets, / providing the first new supportive evidence – but not proof – for the new model.</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William Herschel 92831586, Photos.com, Thinkstock, </a:t>
            </a:r>
            <a:r>
              <a:rPr lang="en-US" sz="1200" dirty="0">
                <a:ea typeface="Calibri" panose="020F0502020204030204" pitchFamily="34" charset="0"/>
              </a:rPr>
              <a:t>Thinkstock Image Subscription </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43</a:t>
            </a:fld>
            <a:endParaRPr lang="en-US"/>
          </a:p>
        </p:txBody>
      </p:sp>
    </p:spTree>
    <p:extLst>
      <p:ext uri="{BB962C8B-B14F-4D97-AF65-F5344CB8AC3E}">
        <p14:creationId xmlns:p14="http://schemas.microsoft.com/office/powerpoint/2010/main" val="16488464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over the following years,</a:t>
            </a:r>
            <a:r>
              <a:rPr lang="en-US" baseline="0" dirty="0"/>
              <a:t> more precise observations showed a discrepancy between theory and experiment, leaving astronomers in a quandary.  / They could ignore the conflicting observations (perhaps the default human reaction much of the time), / or in light of this new evidence, they could abandon the theory and seek a new explanation, as Copernicus had done.  / The remaining option was to trust the theory and deduce the existence of factors not yet taken into account.  </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44</a:t>
            </a:fld>
            <a:endParaRPr lang="en-US"/>
          </a:p>
        </p:txBody>
      </p:sp>
    </p:spTree>
    <p:extLst>
      <p:ext uri="{BB962C8B-B14F-4D97-AF65-F5344CB8AC3E}">
        <p14:creationId xmlns:p14="http://schemas.microsoft.com/office/powerpoint/2010/main" val="30996391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Two men, working independently in the 1840s, decided</a:t>
            </a:r>
            <a:r>
              <a:rPr lang="en-US" baseline="0" dirty="0"/>
              <a:t> to trust the theory / and predicted the existence and position of a previously unsuspected planet beyond the orbit of Uranus.  Le </a:t>
            </a:r>
            <a:r>
              <a:rPr lang="en-US" baseline="0" dirty="0" err="1"/>
              <a:t>Verrier</a:t>
            </a:r>
            <a:r>
              <a:rPr lang="en-US" baseline="0" dirty="0"/>
              <a:t> presented his final prediction for the location of the unknown planet to the French Academy / and in a private communication to Johann Galle of the Berlin Observatory.  The same evening the letter arrived, / Galle discovered Neptune at a point within one degree of the predicted position.  / This discovery was acclaimed as “the noblest triumph of theory” / and no serious doubts remained about the truth of Kepler’s laws and Newton’s theory of universal gravitation.  Yet it is still worth insisting on the distinction between supporting evidence and proof.</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http://www.publicdomainpictures.net/view-image.php?image=66396&amp;picture=old-envelope</a:t>
            </a:r>
          </a:p>
        </p:txBody>
      </p:sp>
      <p:sp>
        <p:nvSpPr>
          <p:cNvPr id="4" name="Slide Number Placeholder 3"/>
          <p:cNvSpPr>
            <a:spLocks noGrp="1"/>
          </p:cNvSpPr>
          <p:nvPr>
            <p:ph type="sldNum" sz="quarter" idx="10"/>
          </p:nvPr>
        </p:nvSpPr>
        <p:spPr/>
        <p:txBody>
          <a:bodyPr/>
          <a:lstStyle/>
          <a:p>
            <a:fld id="{651CAA66-1C07-4687-A0B1-0F42F139F142}" type="slidenum">
              <a:rPr lang="en-US" smtClean="0"/>
              <a:t>45</a:t>
            </a:fld>
            <a:endParaRPr lang="en-US"/>
          </a:p>
        </p:txBody>
      </p:sp>
    </p:spTree>
    <p:extLst>
      <p:ext uri="{BB962C8B-B14F-4D97-AF65-F5344CB8AC3E}">
        <p14:creationId xmlns:p14="http://schemas.microsoft.com/office/powerpoint/2010/main" val="6058806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interesting how history sometimes repeats itself.  / Astronomers tracking the orbits of Uranus and Neptune reported a slight divergence from the theoretical orbits predicted by Newton’s </a:t>
            </a:r>
            <a:r>
              <a:rPr lang="en-US" dirty="0" smtClean="0"/>
              <a:t>model. </a:t>
            </a:r>
            <a:r>
              <a:rPr lang="en-US" dirty="0"/>
              <a:t>/   The model was by now so</a:t>
            </a:r>
            <a:r>
              <a:rPr lang="en-US" baseline="0" dirty="0"/>
              <a:t> thoroughly established that the most natural thing in the world / was to predict yet another planet in orbit beyond Neptune.  / Sure enough—astronomers found what they thought was another planet—Pluto.  In this case, however, it turns that the discovery was a combination of human error and coincidence.  / The primary source of the original divergence was an incorrect estimate of Neptune’s mass, which was eventually corrected from data collected by the Voyager flyby mission. </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46</a:t>
            </a:fld>
            <a:endParaRPr lang="en-US"/>
          </a:p>
        </p:txBody>
      </p:sp>
    </p:spTree>
    <p:extLst>
      <p:ext uri="{BB962C8B-B14F-4D97-AF65-F5344CB8AC3E}">
        <p14:creationId xmlns:p14="http://schemas.microsoft.com/office/powerpoint/2010/main" val="11523204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2006, Pluto was reclassified by the International Astronomical Union as a dwarf planet—a new category that encompassed many recently discovered objects beyond Neptune.  / </a:t>
            </a:r>
            <a:r>
              <a:rPr lang="en-US" baseline="0" dirty="0"/>
              <a:t>In this case, the past success of a theory, / coupled with erroneous data, / led to an incorrect interpretation and a discovery hailed as further confirmation of the theory, / but which turned out to be only wishful thinking.</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47</a:t>
            </a:fld>
            <a:endParaRPr lang="en-US"/>
          </a:p>
        </p:txBody>
      </p:sp>
    </p:spTree>
    <p:extLst>
      <p:ext uri="{BB962C8B-B14F-4D97-AF65-F5344CB8AC3E}">
        <p14:creationId xmlns:p14="http://schemas.microsoft.com/office/powerpoint/2010/main" val="3212330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a real but often unrecognized danger of over-reliance on any given scientific model, / and a weakness of the way humans think—/ too often ignoring any data seeming to disagree with a cherished model, / while considering as confirmation (or even proof) any data that seem to agree.</a:t>
            </a:r>
          </a:p>
        </p:txBody>
      </p:sp>
      <p:sp>
        <p:nvSpPr>
          <p:cNvPr id="4" name="Slide Number Placeholder 3"/>
          <p:cNvSpPr>
            <a:spLocks noGrp="1"/>
          </p:cNvSpPr>
          <p:nvPr>
            <p:ph type="sldNum" sz="quarter" idx="10"/>
          </p:nvPr>
        </p:nvSpPr>
        <p:spPr/>
        <p:txBody>
          <a:bodyPr/>
          <a:lstStyle/>
          <a:p>
            <a:fld id="{651CAA66-1C07-4687-A0B1-0F42F139F142}" type="slidenum">
              <a:rPr lang="en-US" smtClean="0"/>
              <a:t>48</a:t>
            </a:fld>
            <a:endParaRPr lang="en-US"/>
          </a:p>
        </p:txBody>
      </p:sp>
    </p:spTree>
    <p:extLst>
      <p:ext uri="{BB962C8B-B14F-4D97-AF65-F5344CB8AC3E}">
        <p14:creationId xmlns:p14="http://schemas.microsoft.com/office/powerpoint/2010/main" val="11950368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Pluto fiasco was a failure of observation and interpretation, / but it did not shake the universal acceptance of Newton’s model as the truth about celestial mechanics.  However it eventually WAS shaken by</a:t>
            </a:r>
            <a:r>
              <a:rPr lang="en-US" baseline="0" dirty="0"/>
              <a:t> other evidence.  / A tiny discrepancy in Mercury’s orbit, which could not be explained by Newton’s theory, made astronomers wonder if there could be another planet between Mercury and the sun.  So certain were the searchers that the proposed new planet was even given a name—Vulcan.  But Vulcan was never found and its existence was eventually ruled out.  Although not realized at the time, / this was the death-knell for a so-called “Universal Law”  </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49</a:t>
            </a:fld>
            <a:endParaRPr lang="en-US"/>
          </a:p>
        </p:txBody>
      </p:sp>
    </p:spTree>
    <p:extLst>
      <p:ext uri="{BB962C8B-B14F-4D97-AF65-F5344CB8AC3E}">
        <p14:creationId xmlns:p14="http://schemas.microsoft.com/office/powerpoint/2010/main" val="1386067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will look</a:t>
            </a:r>
            <a:r>
              <a:rPr lang="en-US" baseline="0" dirty="0"/>
              <a:t> at some interesting implications of the Big Bang Theory.</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5</a:t>
            </a:fld>
            <a:endParaRPr lang="en-US"/>
          </a:p>
        </p:txBody>
      </p:sp>
    </p:spTree>
    <p:extLst>
      <p:ext uri="{BB962C8B-B14F-4D97-AF65-F5344CB8AC3E}">
        <p14:creationId xmlns:p14="http://schemas.microsoft.com/office/powerpoint/2010/main" val="26308085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modifications of the theory were attempted but failed.  / Only abandoning Newtonian theory in favor of another could</a:t>
            </a:r>
            <a:r>
              <a:rPr lang="en-US" baseline="0" dirty="0"/>
              <a:t> the scientific explanation of planetary motion be saved.</a:t>
            </a:r>
          </a:p>
          <a:p>
            <a:endParaRPr lang="en-US" baseline="0" dirty="0"/>
          </a:p>
          <a:p>
            <a:r>
              <a:rPr lang="en-US" baseline="0" dirty="0"/>
              <a:t>Replace Newton here as well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Einstein:  </a:t>
            </a:r>
            <a:r>
              <a:rPr lang="en-US" sz="1200" u="sng" kern="1200" dirty="0">
                <a:solidFill>
                  <a:schemeClr val="tx1"/>
                </a:solidFill>
                <a:effectLst/>
                <a:latin typeface="+mn-lt"/>
                <a:ea typeface="+mn-ea"/>
                <a:cs typeface="+mn-cs"/>
                <a:hlinkClick r:id="rId3"/>
              </a:rPr>
              <a:t>https://en.wikipedia.org/wiki/Albert_Einstein#/media/File:Einstein_1921_by_F_Schmutzer_-_restoration.jpg</a:t>
            </a:r>
            <a:endParaRPr lang="en-US" sz="1200" kern="1200" dirty="0">
              <a:solidFill>
                <a:schemeClr val="tx1"/>
              </a:solidFill>
              <a:effectLst/>
              <a:latin typeface="+mn-lt"/>
              <a:ea typeface="+mn-ea"/>
              <a:cs typeface="+mn-cs"/>
            </a:endParaRPr>
          </a:p>
          <a:p>
            <a:r>
              <a:rPr lang="en-US" dirty="0"/>
              <a:t>Formula Shutterstock</a:t>
            </a:r>
            <a:r>
              <a:rPr lang="en-US" baseline="0" dirty="0"/>
              <a:t> 72186403</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50</a:t>
            </a:fld>
            <a:endParaRPr lang="en-US"/>
          </a:p>
        </p:txBody>
      </p:sp>
    </p:spTree>
    <p:extLst>
      <p:ext uri="{BB962C8B-B14F-4D97-AF65-F5344CB8AC3E}">
        <p14:creationId xmlns:p14="http://schemas.microsoft.com/office/powerpoint/2010/main" val="25931641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same way that</a:t>
            </a:r>
            <a:r>
              <a:rPr lang="en-US" baseline="0" dirty="0"/>
              <a:t> each of these models </a:t>
            </a:r>
            <a:r>
              <a:rPr lang="en-US" dirty="0"/>
              <a:t>were replaced by</a:t>
            </a:r>
            <a:r>
              <a:rPr lang="en-US" baseline="0" dirty="0"/>
              <a:t> theories that could explain more </a:t>
            </a:r>
            <a:r>
              <a:rPr lang="en-US" baseline="0" dirty="0" smtClean="0"/>
              <a:t>data, / even </a:t>
            </a:r>
            <a:r>
              <a:rPr lang="en-US" baseline="0" dirty="0"/>
              <a:t>Newton’s theory of universal gravitation has been superseded.</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Evan made the earth and orbiting moon</a:t>
            </a:r>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5317748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 that eventually replaced Newton’s </a:t>
            </a:r>
            <a:r>
              <a:rPr lang="en-US" dirty="0" smtClean="0"/>
              <a:t>theory </a:t>
            </a:r>
            <a:r>
              <a:rPr lang="en-US" dirty="0"/>
              <a:t>is Einstein’s Theory of General Relativity.  / This theory delivers more accurate predictions and additional predictive power.  / It explains the discrepancy in Mercury’s orbit / as well as smaller </a:t>
            </a:r>
            <a:r>
              <a:rPr lang="en-US" dirty="0" smtClean="0"/>
              <a:t>/ And </a:t>
            </a:r>
            <a:r>
              <a:rPr lang="en-US" dirty="0"/>
              <a:t>it explains the cause of gravity itself, about</a:t>
            </a:r>
            <a:r>
              <a:rPr lang="en-US" baseline="0" dirty="0"/>
              <a:t> which Newton refused to speculate.</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52</a:t>
            </a:fld>
            <a:endParaRPr lang="en-US"/>
          </a:p>
        </p:txBody>
      </p:sp>
    </p:spTree>
    <p:extLst>
      <p:ext uri="{BB962C8B-B14F-4D97-AF65-F5344CB8AC3E}">
        <p14:creationId xmlns:p14="http://schemas.microsoft.com/office/powerpoint/2010/main" val="6213444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Einstein , orbits</a:t>
            </a:r>
            <a:r>
              <a:rPr lang="en-US" baseline="0" dirty="0"/>
              <a:t> are not caused by a force reaching out from one mass to another across empty space.  / Instead, he suggests that the fabric of </a:t>
            </a:r>
            <a:r>
              <a:rPr lang="en-US" baseline="0" dirty="0" err="1"/>
              <a:t>spacetime</a:t>
            </a:r>
            <a:r>
              <a:rPr lang="en-US" baseline="0" dirty="0"/>
              <a:t> itself is warped by the presence of mass—similar to the “dimple” formed on the surface of a trampoline when a large weight is set on it.  Just like a marble rolling on the trampoline might be caught in the depression and orbit the central weight, the planets are actually traveling “straight ahead” in the region of curved </a:t>
            </a:r>
            <a:r>
              <a:rPr lang="en-US" baseline="0" dirty="0" err="1"/>
              <a:t>spacetime</a:t>
            </a:r>
            <a:r>
              <a:rPr lang="en-US" baseline="0" dirty="0"/>
              <a:t> caused by the sun and our moon is actually traveling “straight ahead” in the region of curved </a:t>
            </a:r>
            <a:r>
              <a:rPr lang="en-US" baseline="0" dirty="0" err="1"/>
              <a:t>spacetime</a:t>
            </a:r>
            <a:r>
              <a:rPr lang="en-US" baseline="0" dirty="0"/>
              <a:t> caused by the Earth.  The central idea of general relativity can be described this way:  / Mass warps space / and warped space tells matter (and light) how to move.  / Einstein’s  equivalence principle states that it is impossible to distinguish locally between acceleration and gravitation, an exciting and productive unification of ideas previously considered distinct.</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53</a:t>
            </a:fld>
            <a:endParaRPr lang="en-US"/>
          </a:p>
        </p:txBody>
      </p:sp>
    </p:spTree>
    <p:extLst>
      <p:ext uri="{BB962C8B-B14F-4D97-AF65-F5344CB8AC3E}">
        <p14:creationId xmlns:p14="http://schemas.microsoft.com/office/powerpoint/2010/main" val="42318824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relativity also explains phenomena undreamed of in Newton’s day.</a:t>
            </a:r>
          </a:p>
        </p:txBody>
      </p:sp>
      <p:sp>
        <p:nvSpPr>
          <p:cNvPr id="4" name="Slide Number Placeholder 3"/>
          <p:cNvSpPr>
            <a:spLocks noGrp="1"/>
          </p:cNvSpPr>
          <p:nvPr>
            <p:ph type="sldNum" sz="quarter" idx="10"/>
          </p:nvPr>
        </p:nvSpPr>
        <p:spPr/>
        <p:txBody>
          <a:bodyPr/>
          <a:lstStyle/>
          <a:p>
            <a:fld id="{651CAA66-1C07-4687-A0B1-0F42F139F142}" type="slidenum">
              <a:rPr lang="en-US" smtClean="0"/>
              <a:t>54</a:t>
            </a:fld>
            <a:endParaRPr lang="en-US"/>
          </a:p>
        </p:txBody>
      </p:sp>
    </p:spTree>
    <p:extLst>
      <p:ext uri="{BB962C8B-B14F-4D97-AF65-F5344CB8AC3E}">
        <p14:creationId xmlns:p14="http://schemas.microsoft.com/office/powerpoint/2010/main" val="23995050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Newton’s Law and General Relativity often agree.  But when they disagree,  / General Relativity gets the right answers.  It has all the earmarks of being truth about how</a:t>
            </a:r>
            <a:r>
              <a:rPr lang="en-US" baseline="0" dirty="0"/>
              <a:t> </a:t>
            </a:r>
            <a:r>
              <a:rPr lang="en-US" dirty="0"/>
              <a:t>the universe operates.  / The irony, of course,</a:t>
            </a:r>
            <a:r>
              <a:rPr lang="en-US" baseline="0" dirty="0"/>
              <a:t> is that a “natural law”—tested and trusted over hundreds of years—/ was replaced by a “theory”—as we refer to the General Theory of Relativity.  But the theory is right where the law was wrong.  / Despite the insights that came from using Newton’s explanations, despite the fact that they gave the right answers, </a:t>
            </a:r>
            <a:r>
              <a:rPr lang="en-US" baseline="0" dirty="0" smtClean="0"/>
              <a:t>/ the </a:t>
            </a:r>
            <a:r>
              <a:rPr lang="en-US" baseline="0" dirty="0"/>
              <a:t>Newtonian view of the universe was simply not true.</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55</a:t>
            </a:fld>
            <a:endParaRPr lang="en-US"/>
          </a:p>
        </p:txBody>
      </p:sp>
    </p:spTree>
    <p:extLst>
      <p:ext uri="{BB962C8B-B14F-4D97-AF65-F5344CB8AC3E}">
        <p14:creationId xmlns:p14="http://schemas.microsoft.com/office/powerpoint/2010/main" val="5250606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better model, now – finally– true?  / In fact, we already know it is not.  At the very small scale, at distances comparable to or smaller than the size of molecules and atoms, both Newtonian physics and General Relativity give wrong answers</a:t>
            </a:r>
            <a:r>
              <a:rPr lang="en-US" baseline="0" dirty="0"/>
              <a:t> / and </a:t>
            </a:r>
            <a:r>
              <a:rPr lang="en-US" dirty="0"/>
              <a:t>Quantum physics must be used.  / But it too must be considered only an approximation of</a:t>
            </a:r>
            <a:r>
              <a:rPr lang="en-US" baseline="0" dirty="0"/>
              <a:t> the truth</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56</a:t>
            </a:fld>
            <a:endParaRPr lang="en-US"/>
          </a:p>
        </p:txBody>
      </p:sp>
    </p:spTree>
    <p:extLst>
      <p:ext uri="{BB962C8B-B14F-4D97-AF65-F5344CB8AC3E}">
        <p14:creationId xmlns:p14="http://schemas.microsoft.com/office/powerpoint/2010/main" val="30542262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return to the process which creates scientific theories</a:t>
            </a:r>
            <a:r>
              <a:rPr lang="en-US" baseline="0" dirty="0"/>
              <a:t> / and then uses those theories to learn more.</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6302768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making predictions / and then performing experiments</a:t>
            </a:r>
            <a:r>
              <a:rPr lang="en-US" baseline="0" dirty="0"/>
              <a:t> to test them, scientists often amass quite a lot of evidence over time to support a particular theory.</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1194955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eventually, </a:t>
            </a:r>
            <a:r>
              <a:rPr lang="en-US" baseline="0" dirty="0"/>
              <a:t>the results of the new experiments may no longer </a:t>
            </a:r>
            <a:r>
              <a:rPr lang="en-US" i="0" baseline="0" dirty="0"/>
              <a:t>support the theory.  </a:t>
            </a:r>
            <a:r>
              <a:rPr lang="en-US" i="0" baseline="0" smtClean="0"/>
              <a:t>/ And </a:t>
            </a:r>
            <a:r>
              <a:rPr lang="en-US" i="0" baseline="0" dirty="0"/>
              <a:t>eventually the theory may need to be improved or even replaced.</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695525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begin by reviewing the scientific process, which is </a:t>
            </a:r>
            <a:r>
              <a:rPr lang="en-US" baseline="0" dirty="0"/>
              <a:t>incredibly useful and powerful.  However, as we will see throughout this presentation, it never provides more than tentative conclusions.</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7368000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the same process starts all over again.  </a:t>
            </a:r>
          </a:p>
        </p:txBody>
      </p:sp>
      <p:sp>
        <p:nvSpPr>
          <p:cNvPr id="4" name="Slide Number Placeholder 3"/>
          <p:cNvSpPr>
            <a:spLocks noGrp="1"/>
          </p:cNvSpPr>
          <p:nvPr>
            <p:ph type="sldNum" sz="quarter" idx="10"/>
          </p:nvPr>
        </p:nvSpPr>
        <p:spPr/>
        <p:txBody>
          <a:bodyPr/>
          <a:lstStyle/>
          <a:p>
            <a:fld id="{651CAA66-1C07-4687-A0B1-0F42F139F142}"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21835123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seen this process at</a:t>
            </a:r>
            <a:r>
              <a:rPr lang="en-US" baseline="0" dirty="0"/>
              <a:t> work as scientists through the centuries have tried to understand our universe.  This historical sequence of scientific models and paradigm shifts should bring home a fundamental truth about science itself.</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1128336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is tentative, limited,  and cannot guarantee truth.  The results of science are undoubtedly useful, but may not be true in any real sense.  / New theories that explain more than previous models should be thought of as “approaching truth more closely,” but history gives us no reason to believe that all errors of observation or interpretation have now been eliminated.  / Although science is</a:t>
            </a:r>
            <a:r>
              <a:rPr lang="en-US" baseline="0" dirty="0"/>
              <a:t> an incredibly valuable tool, it is inadequate as a way of learning truth.  </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62</a:t>
            </a:fld>
            <a:endParaRPr lang="en-US"/>
          </a:p>
        </p:txBody>
      </p:sp>
    </p:spTree>
    <p:extLst>
      <p:ext uri="{BB962C8B-B14F-4D97-AF65-F5344CB8AC3E}">
        <p14:creationId xmlns:p14="http://schemas.microsoft.com/office/powerpoint/2010/main" val="29497185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story provides an important backdrop, for</a:t>
            </a:r>
            <a:r>
              <a:rPr lang="en-US" baseline="0" dirty="0"/>
              <a:t> </a:t>
            </a:r>
            <a:r>
              <a:rPr lang="en-US" dirty="0"/>
              <a:t>a fairly recent theory about the origin of the universe.  </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9987188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t>
            </a:r>
            <a:r>
              <a:rPr lang="en-US" baseline="0" dirty="0"/>
              <a:t>will explore The Big Bang Theory in our next presentation.</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64</a:t>
            </a:fld>
            <a:endParaRPr lang="en-US"/>
          </a:p>
        </p:txBody>
      </p:sp>
    </p:spTree>
    <p:extLst>
      <p:ext uri="{BB962C8B-B14F-4D97-AF65-F5344CB8AC3E}">
        <p14:creationId xmlns:p14="http://schemas.microsoft.com/office/powerpoint/2010/main" val="5296589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Special thanks to Dr. </a:t>
            </a:r>
            <a:r>
              <a:rPr lang="en-US" sz="1200" kern="1200">
                <a:solidFill>
                  <a:schemeClr val="tx1"/>
                </a:solidFill>
                <a:effectLst/>
                <a:latin typeface="+mn-lt"/>
                <a:ea typeface="+mn-ea"/>
                <a:cs typeface="+mn-cs"/>
              </a:rPr>
              <a:t>Ken Caviness for permission to use the content of his paper as the basis for this presentation.</a:t>
            </a:r>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15658186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B56A79-D040-421C-96E2-E7CB5190CB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87300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B56A79-D040-421C-96E2-E7CB5190CB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20980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B56A79-D040-421C-96E2-E7CB5190CB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56633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B56A79-D040-421C-96E2-E7CB5190CB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1586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a:t>
            </a:r>
            <a:r>
              <a:rPr lang="en-US" baseline="0" dirty="0"/>
              <a:t> begins with an idea—maybe from an observation, or a question.  / The scientist performs experiments to test his or her idea, </a:t>
            </a:r>
            <a:r>
              <a:rPr lang="en-US" baseline="0" dirty="0" smtClean="0"/>
              <a:t>/ and </a:t>
            </a:r>
            <a:r>
              <a:rPr lang="en-US" baseline="0" dirty="0"/>
              <a:t>if the results of the experiments are consistent with the idea, a theory is created.  / If the results of the experiment </a:t>
            </a:r>
            <a:r>
              <a:rPr lang="en-US" i="1" baseline="0" dirty="0"/>
              <a:t>don’t </a:t>
            </a:r>
            <a:r>
              <a:rPr lang="en-US" i="0" baseline="0" dirty="0"/>
              <a:t>match the idea, it will be revised or replaced.  / Once scientists have created a theory, they will use it to learn more about the world around them.  </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7</a:t>
            </a:fld>
            <a:endParaRPr lang="en-US"/>
          </a:p>
        </p:txBody>
      </p:sp>
    </p:spTree>
    <p:extLst>
      <p:ext uri="{BB962C8B-B14F-4D97-AF65-F5344CB8AC3E}">
        <p14:creationId xmlns:p14="http://schemas.microsoft.com/office/powerpoint/2010/main" val="3358406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Scientists</a:t>
            </a:r>
            <a:r>
              <a:rPr lang="en-US" baseline="0" dirty="0"/>
              <a:t> use the theory to make predictions, / and then they perform experiments to test their predictions. /  Over time, they may amass quite a lot of evidence that supports the theory.</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8</a:t>
            </a:fld>
            <a:endParaRPr lang="en-US"/>
          </a:p>
        </p:txBody>
      </p:sp>
    </p:spTree>
    <p:extLst>
      <p:ext uri="{BB962C8B-B14F-4D97-AF65-F5344CB8AC3E}">
        <p14:creationId xmlns:p14="http://schemas.microsoft.com/office/powerpoint/2010/main" val="3701371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however,</a:t>
            </a:r>
            <a:r>
              <a:rPr lang="en-US" baseline="0" dirty="0"/>
              <a:t> the results of the experiments </a:t>
            </a:r>
            <a:r>
              <a:rPr lang="en-US" i="1" baseline="0" dirty="0"/>
              <a:t>don’t</a:t>
            </a:r>
            <a:r>
              <a:rPr lang="en-US" i="0" baseline="0" dirty="0"/>
              <a:t> support the theory.  / And eventually the theory may need to be improved or even replaced.</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9</a:t>
            </a:fld>
            <a:endParaRPr lang="en-US"/>
          </a:p>
        </p:txBody>
      </p:sp>
    </p:spTree>
    <p:extLst>
      <p:ext uri="{BB962C8B-B14F-4D97-AF65-F5344CB8AC3E}">
        <p14:creationId xmlns:p14="http://schemas.microsoft.com/office/powerpoint/2010/main" val="1451139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CA7F23-992B-4949-A6AB-C41ACD105939}"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DBA36-E8A1-4952-B1DE-F23A31C9A5AD}" type="slidenum">
              <a:rPr lang="en-US" smtClean="0"/>
              <a:t>‹#›</a:t>
            </a:fld>
            <a:endParaRPr lang="en-US"/>
          </a:p>
        </p:txBody>
      </p:sp>
    </p:spTree>
    <p:extLst>
      <p:ext uri="{BB962C8B-B14F-4D97-AF65-F5344CB8AC3E}">
        <p14:creationId xmlns:p14="http://schemas.microsoft.com/office/powerpoint/2010/main" val="195185030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A7F23-992B-4949-A6AB-C41ACD105939}"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DBA36-E8A1-4952-B1DE-F23A31C9A5AD}" type="slidenum">
              <a:rPr lang="en-US" smtClean="0"/>
              <a:t>‹#›</a:t>
            </a:fld>
            <a:endParaRPr lang="en-US"/>
          </a:p>
        </p:txBody>
      </p:sp>
    </p:spTree>
    <p:extLst>
      <p:ext uri="{BB962C8B-B14F-4D97-AF65-F5344CB8AC3E}">
        <p14:creationId xmlns:p14="http://schemas.microsoft.com/office/powerpoint/2010/main" val="498658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A7F23-992B-4949-A6AB-C41ACD105939}"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DBA36-E8A1-4952-B1DE-F23A31C9A5AD}" type="slidenum">
              <a:rPr lang="en-US" smtClean="0"/>
              <a:t>‹#›</a:t>
            </a:fld>
            <a:endParaRPr lang="en-US"/>
          </a:p>
        </p:txBody>
      </p:sp>
    </p:spTree>
    <p:extLst>
      <p:ext uri="{BB962C8B-B14F-4D97-AF65-F5344CB8AC3E}">
        <p14:creationId xmlns:p14="http://schemas.microsoft.com/office/powerpoint/2010/main" val="297123630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CA7F23-992B-4949-A6AB-C41ACD105939}" type="datetimeFigureOut">
              <a:rPr lang="en-US" smtClean="0">
                <a:solidFill>
                  <a:prstClr val="white">
                    <a:tint val="75000"/>
                  </a:prstClr>
                </a:solidFill>
              </a:rPr>
              <a:pPr/>
              <a:t>2/15/2017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C2DBA36-E8A1-4952-B1DE-F23A31C9A5A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8777245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A7F23-992B-4949-A6AB-C41ACD105939}" type="datetimeFigureOut">
              <a:rPr lang="en-US" smtClean="0">
                <a:solidFill>
                  <a:prstClr val="white">
                    <a:tint val="75000"/>
                  </a:prstClr>
                </a:solidFill>
              </a:rPr>
              <a:pPr/>
              <a:t>2/15/2017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C2DBA36-E8A1-4952-B1DE-F23A31C9A5A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13597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CA7F23-992B-4949-A6AB-C41ACD105939}" type="datetimeFigureOut">
              <a:rPr lang="en-US" smtClean="0">
                <a:solidFill>
                  <a:prstClr val="white">
                    <a:tint val="75000"/>
                  </a:prstClr>
                </a:solidFill>
              </a:rPr>
              <a:pPr/>
              <a:t>2/15/2017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C2DBA36-E8A1-4952-B1DE-F23A31C9A5A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9371793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CA7F23-992B-4949-A6AB-C41ACD105939}" type="datetimeFigureOut">
              <a:rPr lang="en-US" smtClean="0">
                <a:solidFill>
                  <a:prstClr val="white">
                    <a:tint val="75000"/>
                  </a:prstClr>
                </a:solidFill>
              </a:rPr>
              <a:pPr/>
              <a:t>2/15/2017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C2DBA36-E8A1-4952-B1DE-F23A31C9A5A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79229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CA7F23-992B-4949-A6AB-C41ACD105939}" type="datetimeFigureOut">
              <a:rPr lang="en-US" smtClean="0">
                <a:solidFill>
                  <a:prstClr val="white">
                    <a:tint val="75000"/>
                  </a:prstClr>
                </a:solidFill>
              </a:rPr>
              <a:pPr/>
              <a:t>2/15/2017</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BC2DBA36-E8A1-4952-B1DE-F23A31C9A5A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5566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CA7F23-992B-4949-A6AB-C41ACD105939}" type="datetimeFigureOut">
              <a:rPr lang="en-US" smtClean="0">
                <a:solidFill>
                  <a:prstClr val="white">
                    <a:tint val="75000"/>
                  </a:prstClr>
                </a:solidFill>
              </a:rPr>
              <a:pPr/>
              <a:t>2/15/2017</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BC2DBA36-E8A1-4952-B1DE-F23A31C9A5A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57030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A7F23-992B-4949-A6AB-C41ACD105939}" type="datetimeFigureOut">
              <a:rPr lang="en-US" smtClean="0">
                <a:solidFill>
                  <a:prstClr val="white">
                    <a:tint val="75000"/>
                  </a:prstClr>
                </a:solidFill>
              </a:rPr>
              <a:pPr/>
              <a:t>2/15/2017</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C2DBA36-E8A1-4952-B1DE-F23A31C9A5A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19760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CA7F23-992B-4949-A6AB-C41ACD105939}" type="datetimeFigureOut">
              <a:rPr lang="en-US" smtClean="0">
                <a:solidFill>
                  <a:prstClr val="white">
                    <a:tint val="75000"/>
                  </a:prstClr>
                </a:solidFill>
              </a:rPr>
              <a:pPr/>
              <a:t>2/15/2017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C2DBA36-E8A1-4952-B1DE-F23A31C9A5A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79552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A7F23-992B-4949-A6AB-C41ACD105939}"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DBA36-E8A1-4952-B1DE-F23A31C9A5AD}" type="slidenum">
              <a:rPr lang="en-US" smtClean="0"/>
              <a:t>‹#›</a:t>
            </a:fld>
            <a:endParaRPr lang="en-US"/>
          </a:p>
        </p:txBody>
      </p:sp>
    </p:spTree>
    <p:extLst>
      <p:ext uri="{BB962C8B-B14F-4D97-AF65-F5344CB8AC3E}">
        <p14:creationId xmlns:p14="http://schemas.microsoft.com/office/powerpoint/2010/main" val="1711660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CA7F23-992B-4949-A6AB-C41ACD105939}" type="datetimeFigureOut">
              <a:rPr lang="en-US" smtClean="0">
                <a:solidFill>
                  <a:prstClr val="white">
                    <a:tint val="75000"/>
                  </a:prstClr>
                </a:solidFill>
              </a:rPr>
              <a:pPr/>
              <a:t>2/15/2017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C2DBA36-E8A1-4952-B1DE-F23A31C9A5A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44569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A7F23-992B-4949-A6AB-C41ACD105939}" type="datetimeFigureOut">
              <a:rPr lang="en-US" smtClean="0">
                <a:solidFill>
                  <a:prstClr val="white">
                    <a:tint val="75000"/>
                  </a:prstClr>
                </a:solidFill>
              </a:rPr>
              <a:pPr/>
              <a:t>2/15/2017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C2DBA36-E8A1-4952-B1DE-F23A31C9A5A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87402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A7F23-992B-4949-A6AB-C41ACD105939}" type="datetimeFigureOut">
              <a:rPr lang="en-US" smtClean="0">
                <a:solidFill>
                  <a:prstClr val="white">
                    <a:tint val="75000"/>
                  </a:prstClr>
                </a:solidFill>
              </a:rPr>
              <a:pPr/>
              <a:t>2/15/2017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C2DBA36-E8A1-4952-B1DE-F23A31C9A5A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8591990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2/15/2017</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01437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2/15/2017</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28861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2/15/2017</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35969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2/15/2017</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341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2/15/2017</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194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2/15/2017</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51796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2/15/2017</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43941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CA7F23-992B-4949-A6AB-C41ACD105939}"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DBA36-E8A1-4952-B1DE-F23A31C9A5AD}" type="slidenum">
              <a:rPr lang="en-US" smtClean="0"/>
              <a:t>‹#›</a:t>
            </a:fld>
            <a:endParaRPr lang="en-US"/>
          </a:p>
        </p:txBody>
      </p:sp>
    </p:spTree>
    <p:extLst>
      <p:ext uri="{BB962C8B-B14F-4D97-AF65-F5344CB8AC3E}">
        <p14:creationId xmlns:p14="http://schemas.microsoft.com/office/powerpoint/2010/main" val="296408660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itle 12"/>
          <p:cNvSpPr>
            <a:spLocks noGrp="1"/>
          </p:cNvSpPr>
          <p:nvPr>
            <p:ph type="title"/>
          </p:nvPr>
        </p:nvSpPr>
        <p:spPr/>
        <p:txBody>
          <a:bodyPr/>
          <a:lstStyle/>
          <a:p>
            <a:r>
              <a:rPr lang="en-US"/>
              <a:t>Click to edit Master title style</a:t>
            </a:r>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2/15/2017</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46169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a:t>Click to edit Master text styles</a:t>
            </a:r>
          </a:p>
        </p:txBody>
      </p:sp>
      <p:sp>
        <p:nvSpPr>
          <p:cNvPr id="12" name="Title 11"/>
          <p:cNvSpPr>
            <a:spLocks noGrp="1"/>
          </p:cNvSpPr>
          <p:nvPr>
            <p:ph type="title"/>
          </p:nvPr>
        </p:nvSpPr>
        <p:spPr>
          <a:xfrm>
            <a:off x="3352800" y="975360"/>
            <a:ext cx="5486400" cy="701040"/>
          </a:xfrm>
        </p:spPr>
        <p:txBody>
          <a:bodyPr/>
          <a:lstStyle/>
          <a:p>
            <a:r>
              <a:rPr lang="en-US"/>
              <a:t>Click to edit Master title style</a:t>
            </a:r>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2/15/2017</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379029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2/15/2017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976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2/15/2017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a:t>Click to edit Master title style</a:t>
            </a:r>
          </a:p>
        </p:txBody>
      </p:sp>
    </p:spTree>
    <p:extLst>
      <p:ext uri="{BB962C8B-B14F-4D97-AF65-F5344CB8AC3E}">
        <p14:creationId xmlns:p14="http://schemas.microsoft.com/office/powerpoint/2010/main" val="258819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a:solidFill>
                <a:schemeClr val="bg1"/>
              </a:solidFill>
              <a:latin typeface="+mj-lt"/>
              <a:ea typeface="+mj-ea"/>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t>2/15/2017</a:t>
            </a:fld>
            <a:endParaRPr lang="en-US"/>
          </a:p>
        </p:txBody>
      </p:sp>
      <p:sp>
        <p:nvSpPr>
          <p:cNvPr id="17" name="Slide Number Placeholder 16"/>
          <p:cNvSpPr>
            <a:spLocks noGrp="1"/>
          </p:cNvSpPr>
          <p:nvPr>
            <p:ph type="sldNum" sz="quarter" idx="11"/>
          </p:nvPr>
        </p:nvSpPr>
        <p:spPr/>
        <p:txBody>
          <a:bodyPr/>
          <a:lstStyle/>
          <a:p>
            <a:fld id="{B5B24F56-6508-494E-A782-705ACA4FB20F}" type="slidenum">
              <a:rPr lang="en-US" smtClean="0"/>
              <a:t>‹#›</a:t>
            </a:fld>
            <a:endParaRPr lang="en-US"/>
          </a:p>
        </p:txBody>
      </p:sp>
      <p:sp>
        <p:nvSpPr>
          <p:cNvPr id="19" name="Footer Placeholder 18"/>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8019789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
        <p:nvSpPr>
          <p:cNvPr id="11" name="Date Placeholder 10"/>
          <p:cNvSpPr>
            <a:spLocks noGrp="1"/>
          </p:cNvSpPr>
          <p:nvPr>
            <p:ph type="dt" sz="half" idx="14"/>
          </p:nvPr>
        </p:nvSpPr>
        <p:spPr/>
        <p:txBody>
          <a:bodyPr/>
          <a:lstStyle/>
          <a:p>
            <a:fld id="{32F59413-8DEC-4AA1-B0E6-B8D1FF55C118}" type="datetimeFigureOut">
              <a:rPr lang="en-US" smtClean="0"/>
              <a:t>2/15/2017</a:t>
            </a:fld>
            <a:endParaRPr lang="en-US"/>
          </a:p>
        </p:txBody>
      </p:sp>
      <p:sp>
        <p:nvSpPr>
          <p:cNvPr id="12" name="Slide Number Placeholder 11"/>
          <p:cNvSpPr>
            <a:spLocks noGrp="1"/>
          </p:cNvSpPr>
          <p:nvPr>
            <p:ph type="sldNum" sz="quarter" idx="15"/>
          </p:nvPr>
        </p:nvSpPr>
        <p:spPr/>
        <p:txBody>
          <a:bodyPr/>
          <a:lstStyle/>
          <a:p>
            <a:fld id="{B5B24F56-6508-494E-A782-705ACA4FB20F}" type="slidenum">
              <a:rPr lang="en-US" smtClean="0"/>
              <a:t>‹#›</a:t>
            </a:fld>
            <a:endParaRPr lang="en-US"/>
          </a:p>
        </p:txBody>
      </p:sp>
      <p:sp>
        <p:nvSpPr>
          <p:cNvPr id="13" name="Footer Placeholder 12"/>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40127270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t>2/15/2017</a:t>
            </a:fld>
            <a:endParaRPr lang="en-US"/>
          </a:p>
        </p:txBody>
      </p:sp>
      <p:sp>
        <p:nvSpPr>
          <p:cNvPr id="14" name="Slide Number Placeholder 13"/>
          <p:cNvSpPr>
            <a:spLocks noGrp="1"/>
          </p:cNvSpPr>
          <p:nvPr>
            <p:ph type="sldNum" sz="quarter" idx="11"/>
          </p:nvPr>
        </p:nvSpPr>
        <p:spPr/>
        <p:txBody>
          <a:bodyPr/>
          <a:lstStyle/>
          <a:p>
            <a:fld id="{B5B24F56-6508-494E-A782-705ACA4FB20F}"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492772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t>2/15/2017</a:t>
            </a:fld>
            <a:endParaRPr lang="en-US"/>
          </a:p>
        </p:txBody>
      </p:sp>
      <p:sp>
        <p:nvSpPr>
          <p:cNvPr id="12" name="Slide Number Placeholder 11"/>
          <p:cNvSpPr>
            <a:spLocks noGrp="1"/>
          </p:cNvSpPr>
          <p:nvPr>
            <p:ph type="sldNum" sz="quarter" idx="16"/>
          </p:nvPr>
        </p:nvSpPr>
        <p:spPr/>
        <p:txBody>
          <a:bodyPr/>
          <a:lstStyle/>
          <a:p>
            <a:fld id="{B5B24F56-6508-494E-A782-705ACA4FB20F}" type="slidenum">
              <a:rPr lang="en-US" smtClean="0"/>
              <a:t>‹#›</a:t>
            </a:fld>
            <a:endParaRPr lang="en-US"/>
          </a:p>
        </p:txBody>
      </p:sp>
      <p:sp>
        <p:nvSpPr>
          <p:cNvPr id="13" name="Footer Placeholder 12"/>
          <p:cNvSpPr>
            <a:spLocks noGrp="1"/>
          </p:cNvSpPr>
          <p:nvPr>
            <p:ph type="ftr" sz="quarter" idx="17"/>
          </p:nvPr>
        </p:nvSpPr>
        <p:spPr/>
        <p:txBody>
          <a:bodyPr/>
          <a:lstStyle/>
          <a:p>
            <a:endParaRPr lang="en-US"/>
          </a:p>
        </p:txBody>
      </p:sp>
      <p:sp>
        <p:nvSpPr>
          <p:cNvPr id="16" name="Title 1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47265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t>2/15/2017</a:t>
            </a:fld>
            <a:endParaRPr lang="en-US"/>
          </a:p>
        </p:txBody>
      </p:sp>
      <p:sp>
        <p:nvSpPr>
          <p:cNvPr id="12" name="Slide Number Placeholder 11"/>
          <p:cNvSpPr>
            <a:spLocks noGrp="1"/>
          </p:cNvSpPr>
          <p:nvPr>
            <p:ph type="sldNum" sz="quarter" idx="17"/>
          </p:nvPr>
        </p:nvSpPr>
        <p:spPr/>
        <p:txBody>
          <a:bodyPr/>
          <a:lstStyle/>
          <a:p>
            <a:fld id="{B5B24F56-6508-494E-A782-705ACA4FB20F}" type="slidenum">
              <a:rPr lang="en-US" smtClean="0"/>
              <a:t>‹#›</a:t>
            </a:fld>
            <a:endParaRPr lang="en-US"/>
          </a:p>
        </p:txBody>
      </p:sp>
      <p:sp>
        <p:nvSpPr>
          <p:cNvPr id="13" name="Footer Placeholder 12"/>
          <p:cNvSpPr>
            <a:spLocks noGrp="1"/>
          </p:cNvSpPr>
          <p:nvPr>
            <p:ph type="ftr" sz="quarter" idx="18"/>
          </p:nvPr>
        </p:nvSpPr>
        <p:spPr/>
        <p:txBody>
          <a:bodyPr/>
          <a:lstStyle/>
          <a:p>
            <a:endParaRPr lang="en-US"/>
          </a:p>
        </p:txBody>
      </p:sp>
      <p:sp>
        <p:nvSpPr>
          <p:cNvPr id="18" name="Title 1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68852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p>
        </p:txBody>
      </p:sp>
      <p:sp>
        <p:nvSpPr>
          <p:cNvPr id="15" name="Date Placeholder 14"/>
          <p:cNvSpPr>
            <a:spLocks noGrp="1"/>
          </p:cNvSpPr>
          <p:nvPr>
            <p:ph type="dt" sz="half" idx="10"/>
          </p:nvPr>
        </p:nvSpPr>
        <p:spPr/>
        <p:txBody>
          <a:bodyPr/>
          <a:lstStyle/>
          <a:p>
            <a:fld id="{32F59413-8DEC-4AA1-B0E6-B8D1FF55C118}" type="datetimeFigureOut">
              <a:rPr lang="en-US" smtClean="0"/>
              <a:t>2/15/2017</a:t>
            </a:fld>
            <a:endParaRPr lang="en-US"/>
          </a:p>
        </p:txBody>
      </p:sp>
      <p:sp>
        <p:nvSpPr>
          <p:cNvPr id="16" name="Slide Number Placeholder 15"/>
          <p:cNvSpPr>
            <a:spLocks noGrp="1"/>
          </p:cNvSpPr>
          <p:nvPr>
            <p:ph type="sldNum" sz="quarter" idx="11"/>
          </p:nvPr>
        </p:nvSpPr>
        <p:spPr/>
        <p:txBody>
          <a:bodyPr/>
          <a:lstStyle/>
          <a:p>
            <a:fld id="{B5B24F56-6508-494E-A782-705ACA4FB20F}"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076488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CA7F23-992B-4949-A6AB-C41ACD105939}" type="datetimeFigureOut">
              <a:rPr lang="en-US" smtClean="0"/>
              <a:t>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2DBA36-E8A1-4952-B1DE-F23A31C9A5AD}" type="slidenum">
              <a:rPr lang="en-US" smtClean="0"/>
              <a:t>‹#›</a:t>
            </a:fld>
            <a:endParaRPr lang="en-US"/>
          </a:p>
        </p:txBody>
      </p:sp>
    </p:spTree>
    <p:extLst>
      <p:ext uri="{BB962C8B-B14F-4D97-AF65-F5344CB8AC3E}">
        <p14:creationId xmlns:p14="http://schemas.microsoft.com/office/powerpoint/2010/main" val="108188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t>2/15/2017</a:t>
            </a:fld>
            <a:endParaRPr lang="en-US"/>
          </a:p>
        </p:txBody>
      </p:sp>
      <p:sp>
        <p:nvSpPr>
          <p:cNvPr id="8" name="Slide Number Placeholder 7"/>
          <p:cNvSpPr>
            <a:spLocks noGrp="1"/>
          </p:cNvSpPr>
          <p:nvPr>
            <p:ph type="sldNum" sz="quarter" idx="11"/>
          </p:nvPr>
        </p:nvSpPr>
        <p:spPr/>
        <p:txBody>
          <a:bodyPr/>
          <a:lstStyle/>
          <a:p>
            <a:fld id="{B5B24F56-6508-494E-A782-705ACA4FB20F}"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7782178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itle 12"/>
          <p:cNvSpPr>
            <a:spLocks noGrp="1"/>
          </p:cNvSpPr>
          <p:nvPr>
            <p:ph type="title"/>
          </p:nvPr>
        </p:nvSpPr>
        <p:spPr/>
        <p:txBody>
          <a:bodyPr/>
          <a:lstStyle/>
          <a:p>
            <a:r>
              <a:rPr lang="en-US"/>
              <a:t>Click to edit Master title style</a:t>
            </a:r>
          </a:p>
        </p:txBody>
      </p:sp>
      <p:sp>
        <p:nvSpPr>
          <p:cNvPr id="16" name="Date Placeholder 15"/>
          <p:cNvSpPr>
            <a:spLocks noGrp="1"/>
          </p:cNvSpPr>
          <p:nvPr>
            <p:ph type="dt" sz="half" idx="15"/>
          </p:nvPr>
        </p:nvSpPr>
        <p:spPr/>
        <p:txBody>
          <a:bodyPr/>
          <a:lstStyle/>
          <a:p>
            <a:fld id="{32F59413-8DEC-4AA1-B0E6-B8D1FF55C118}" type="datetimeFigureOut">
              <a:rPr lang="en-US" smtClean="0"/>
              <a:t>2/15/2017</a:t>
            </a:fld>
            <a:endParaRPr lang="en-US"/>
          </a:p>
        </p:txBody>
      </p:sp>
      <p:sp>
        <p:nvSpPr>
          <p:cNvPr id="19" name="Slide Number Placeholder 18"/>
          <p:cNvSpPr>
            <a:spLocks noGrp="1"/>
          </p:cNvSpPr>
          <p:nvPr>
            <p:ph type="sldNum" sz="quarter" idx="16"/>
          </p:nvPr>
        </p:nvSpPr>
        <p:spPr/>
        <p:txBody>
          <a:bodyPr/>
          <a:lstStyle/>
          <a:p>
            <a:fld id="{B5B24F56-6508-494E-A782-705ACA4FB20F}" type="slidenum">
              <a:rPr lang="en-US" smtClean="0"/>
              <a:t>‹#›</a:t>
            </a:fld>
            <a:endParaRPr lang="en-US"/>
          </a:p>
        </p:txBody>
      </p:sp>
      <p:sp>
        <p:nvSpPr>
          <p:cNvPr id="23" name="Footer Placeholder 22"/>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22949560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a:t>Click to edit Master text styles</a:t>
            </a:r>
          </a:p>
        </p:txBody>
      </p:sp>
      <p:sp>
        <p:nvSpPr>
          <p:cNvPr id="12" name="Title 11"/>
          <p:cNvSpPr>
            <a:spLocks noGrp="1"/>
          </p:cNvSpPr>
          <p:nvPr>
            <p:ph type="title"/>
          </p:nvPr>
        </p:nvSpPr>
        <p:spPr>
          <a:xfrm>
            <a:off x="3352800" y="975360"/>
            <a:ext cx="5486400" cy="701040"/>
          </a:xfrm>
        </p:spPr>
        <p:txBody>
          <a:bodyPr/>
          <a:lstStyle/>
          <a:p>
            <a:r>
              <a:rPr lang="en-US"/>
              <a:t>Click to edit Master title style</a:t>
            </a:r>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t>2/15/2017</a:t>
            </a:fld>
            <a:endParaRPr lang="en-US"/>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t>‹#›</a:t>
            </a:fld>
            <a:endParaRPr lang="en-US"/>
          </a:p>
        </p:txBody>
      </p:sp>
      <p:sp>
        <p:nvSpPr>
          <p:cNvPr id="15" name="Footer Placeholder 14"/>
          <p:cNvSpPr>
            <a:spLocks noGrp="1"/>
          </p:cNvSpPr>
          <p:nvPr>
            <p:ph type="ftr" sz="quarter" idx="16"/>
          </p:nvPr>
        </p:nvSpPr>
        <p:spPr>
          <a:xfrm>
            <a:off x="1930400" y="6486525"/>
            <a:ext cx="8331200" cy="292100"/>
          </a:xfrm>
        </p:spPr>
        <p:txBody>
          <a:bodyPr/>
          <a:lstStyle/>
          <a:p>
            <a:endParaRPr lang="en-US"/>
          </a:p>
        </p:txBody>
      </p:sp>
    </p:spTree>
    <p:extLst>
      <p:ext uri="{BB962C8B-B14F-4D97-AF65-F5344CB8AC3E}">
        <p14:creationId xmlns:p14="http://schemas.microsoft.com/office/powerpoint/2010/main" val="13174414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F59413-8DEC-4AA1-B0E6-B8D1FF55C118}"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4F56-6508-494E-A782-705ACA4FB20F}" type="slidenum">
              <a:rPr lang="en-US" smtClean="0"/>
              <a:t>‹#›</a:t>
            </a:fld>
            <a:endParaRPr lang="en-US"/>
          </a:p>
        </p:txBody>
      </p:sp>
    </p:spTree>
    <p:extLst>
      <p:ext uri="{BB962C8B-B14F-4D97-AF65-F5344CB8AC3E}">
        <p14:creationId xmlns:p14="http://schemas.microsoft.com/office/powerpoint/2010/main" val="30109467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F59413-8DEC-4AA1-B0E6-B8D1FF55C118}"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4F56-6508-494E-A782-705ACA4FB20F}" type="slidenum">
              <a:rPr lang="en-US" smtClean="0"/>
              <a:t>‹#›</a:t>
            </a:fld>
            <a:endParaRPr lang="en-US"/>
          </a:p>
        </p:txBody>
      </p:sp>
      <p:sp>
        <p:nvSpPr>
          <p:cNvPr id="2" name="Vertical Title 1"/>
          <p:cNvSpPr>
            <a:spLocks noGrp="1"/>
          </p:cNvSpPr>
          <p:nvPr>
            <p:ph type="title" orient="vert"/>
          </p:nvPr>
        </p:nvSpPr>
        <p:spPr>
          <a:xfrm>
            <a:off x="9652000" y="914401"/>
            <a:ext cx="1235973" cy="5029200"/>
          </a:xfrm>
        </p:spPr>
        <p:txBody>
          <a:bodyPr vert="eaVert"/>
          <a:lstStyle/>
          <a:p>
            <a:r>
              <a:rPr lang="en-US"/>
              <a:t>Click to edit Master title style</a:t>
            </a:r>
          </a:p>
        </p:txBody>
      </p:sp>
    </p:spTree>
    <p:extLst>
      <p:ext uri="{BB962C8B-B14F-4D97-AF65-F5344CB8AC3E}">
        <p14:creationId xmlns:p14="http://schemas.microsoft.com/office/powerpoint/2010/main" val="386646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CA7F23-992B-4949-A6AB-C41ACD105939}" type="datetimeFigureOut">
              <a:rPr lang="en-US" smtClean="0"/>
              <a:t>2/15/2017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2DBA36-E8A1-4952-B1DE-F23A31C9A5AD}" type="slidenum">
              <a:rPr lang="en-US" smtClean="0"/>
              <a:t>‹#›</a:t>
            </a:fld>
            <a:endParaRPr lang="en-US"/>
          </a:p>
        </p:txBody>
      </p:sp>
    </p:spTree>
    <p:extLst>
      <p:ext uri="{BB962C8B-B14F-4D97-AF65-F5344CB8AC3E}">
        <p14:creationId xmlns:p14="http://schemas.microsoft.com/office/powerpoint/2010/main" val="4151525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CA7F23-992B-4949-A6AB-C41ACD105939}" type="datetimeFigureOut">
              <a:rPr lang="en-US" smtClean="0"/>
              <a:t>2/15/2017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2DBA36-E8A1-4952-B1DE-F23A31C9A5AD}" type="slidenum">
              <a:rPr lang="en-US" smtClean="0"/>
              <a:t>‹#›</a:t>
            </a:fld>
            <a:endParaRPr lang="en-US"/>
          </a:p>
        </p:txBody>
      </p:sp>
    </p:spTree>
    <p:extLst>
      <p:ext uri="{BB962C8B-B14F-4D97-AF65-F5344CB8AC3E}">
        <p14:creationId xmlns:p14="http://schemas.microsoft.com/office/powerpoint/2010/main" val="3314503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A7F23-992B-4949-A6AB-C41ACD105939}" type="datetimeFigureOut">
              <a:rPr lang="en-US" smtClean="0"/>
              <a:t>2/15/2017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2DBA36-E8A1-4952-B1DE-F23A31C9A5AD}" type="slidenum">
              <a:rPr lang="en-US" smtClean="0"/>
              <a:t>‹#›</a:t>
            </a:fld>
            <a:endParaRPr lang="en-US"/>
          </a:p>
        </p:txBody>
      </p:sp>
    </p:spTree>
    <p:extLst>
      <p:ext uri="{BB962C8B-B14F-4D97-AF65-F5344CB8AC3E}">
        <p14:creationId xmlns:p14="http://schemas.microsoft.com/office/powerpoint/2010/main" val="3396882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CA7F23-992B-4949-A6AB-C41ACD105939}" type="datetimeFigureOut">
              <a:rPr lang="en-US" smtClean="0"/>
              <a:t>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2DBA36-E8A1-4952-B1DE-F23A31C9A5AD}" type="slidenum">
              <a:rPr lang="en-US" smtClean="0"/>
              <a:t>‹#›</a:t>
            </a:fld>
            <a:endParaRPr lang="en-US"/>
          </a:p>
        </p:txBody>
      </p:sp>
    </p:spTree>
    <p:extLst>
      <p:ext uri="{BB962C8B-B14F-4D97-AF65-F5344CB8AC3E}">
        <p14:creationId xmlns:p14="http://schemas.microsoft.com/office/powerpoint/2010/main" val="3697912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CA7F23-992B-4949-A6AB-C41ACD105939}" type="datetimeFigureOut">
              <a:rPr lang="en-US" smtClean="0"/>
              <a:t>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2DBA36-E8A1-4952-B1DE-F23A31C9A5AD}" type="slidenum">
              <a:rPr lang="en-US" smtClean="0"/>
              <a:t>‹#›</a:t>
            </a:fld>
            <a:endParaRPr lang="en-US"/>
          </a:p>
        </p:txBody>
      </p:sp>
    </p:spTree>
    <p:extLst>
      <p:ext uri="{BB962C8B-B14F-4D97-AF65-F5344CB8AC3E}">
        <p14:creationId xmlns:p14="http://schemas.microsoft.com/office/powerpoint/2010/main" val="40794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A7F23-992B-4949-A6AB-C41ACD105939}" type="datetimeFigureOut">
              <a:rPr lang="en-US" smtClean="0"/>
              <a:t>2/15/2017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2DBA36-E8A1-4952-B1DE-F23A31C9A5AD}" type="slidenum">
              <a:rPr lang="en-US" smtClean="0"/>
              <a:t>‹#›</a:t>
            </a:fld>
            <a:endParaRPr lang="en-US"/>
          </a:p>
        </p:txBody>
      </p:sp>
    </p:spTree>
    <p:extLst>
      <p:ext uri="{BB962C8B-B14F-4D97-AF65-F5344CB8AC3E}">
        <p14:creationId xmlns:p14="http://schemas.microsoft.com/office/powerpoint/2010/main" val="791233040"/>
      </p:ext>
    </p:extLst>
  </p:cSld>
  <p:clrMap bg1="dk1" tx1="lt1" bg2="dk2" tx2="lt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A7F23-992B-4949-A6AB-C41ACD105939}" type="datetimeFigureOut">
              <a:rPr lang="en-US" smtClean="0">
                <a:solidFill>
                  <a:prstClr val="white">
                    <a:tint val="75000"/>
                  </a:prstClr>
                </a:solidFill>
              </a:rPr>
              <a:pPr/>
              <a:t>2/15/2017</a:t>
            </a:fld>
            <a:endParaRPr lang="en-US">
              <a:solidFill>
                <a:prstClr val="white">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2DBA36-E8A1-4952-B1DE-F23A31C9A5A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65228726"/>
      </p:ext>
    </p:extLst>
  </p:cSld>
  <p:clrMap bg1="dk1" tx1="lt1" bg2="dk2" tx2="lt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2/15/2017</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a:t>Click to edit Master title style</a:t>
            </a:r>
            <a:endParaRPr lang="en-US" dirty="0"/>
          </a:p>
        </p:txBody>
      </p:sp>
    </p:spTree>
    <p:extLst>
      <p:ext uri="{BB962C8B-B14F-4D97-AF65-F5344CB8AC3E}">
        <p14:creationId xmlns:p14="http://schemas.microsoft.com/office/powerpoint/2010/main" val="4104765398"/>
      </p:ext>
    </p:extLst>
  </p:cSld>
  <p:clrMap bg1="dk1" tx1="lt1" bg2="dk2" tx2="lt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t>2/15/2017</a:t>
            </a:fld>
            <a:endParaRPr lang="en-US"/>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t>‹#›</a:t>
            </a:fld>
            <a:endParaRPr lang="en-US"/>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a:t>Click to edit Master title style</a:t>
            </a:r>
            <a:endParaRPr lang="en-US" dirty="0"/>
          </a:p>
        </p:txBody>
      </p:sp>
    </p:spTree>
    <p:extLst>
      <p:ext uri="{BB962C8B-B14F-4D97-AF65-F5344CB8AC3E}">
        <p14:creationId xmlns:p14="http://schemas.microsoft.com/office/powerpoint/2010/main" val="264110755"/>
      </p:ext>
    </p:extLst>
  </p:cSld>
  <p:clrMap bg1="dk1" tx1="lt1" bg2="dk2" tx2="lt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video" Target="../media/media1.mp4"/><Relationship Id="rId7" Type="http://schemas.openxmlformats.org/officeDocument/2006/relationships/image" Target="../media/image21.png"/><Relationship Id="rId2" Type="http://schemas.microsoft.com/office/2007/relationships/media" Target="../media/media1.mp4"/><Relationship Id="rId1" Type="http://schemas.openxmlformats.org/officeDocument/2006/relationships/tags" Target="../tags/tag10.xml"/><Relationship Id="rId6" Type="http://schemas.openxmlformats.org/officeDocument/2006/relationships/image" Target="../media/image18.png"/><Relationship Id="rId5" Type="http://schemas.openxmlformats.org/officeDocument/2006/relationships/notesSlide" Target="../notesSlides/notesSlide28.xml"/><Relationship Id="rId4"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30.png"/><Relationship Id="rId5" Type="http://schemas.openxmlformats.org/officeDocument/2006/relationships/image" Target="../media/image22.jpe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19.xml"/><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42.xml"/><Relationship Id="rId7" Type="http://schemas.openxmlformats.org/officeDocument/2006/relationships/image" Target="../media/image35.gif"/><Relationship Id="rId2" Type="http://schemas.openxmlformats.org/officeDocument/2006/relationships/slideLayout" Target="../slideLayouts/slideLayout13.xml"/><Relationship Id="rId1" Type="http://schemas.openxmlformats.org/officeDocument/2006/relationships/tags" Target="../tags/tag20.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21.xml"/><Relationship Id="rId5" Type="http://schemas.openxmlformats.org/officeDocument/2006/relationships/image" Target="../media/image37.jpeg"/><Relationship Id="rId4" Type="http://schemas.openxmlformats.org/officeDocument/2006/relationships/image" Target="../media/image22.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23.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22.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24.xml"/><Relationship Id="rId4" Type="http://schemas.openxmlformats.org/officeDocument/2006/relationships/image" Target="../media/image22.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xml"/><Relationship Id="rId1" Type="http://schemas.openxmlformats.org/officeDocument/2006/relationships/tags" Target="../tags/tag25.xml"/><Relationship Id="rId4" Type="http://schemas.openxmlformats.org/officeDocument/2006/relationships/image" Target="../media/image22.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42.png"/><Relationship Id="rId5" Type="http://schemas.openxmlformats.org/officeDocument/2006/relationships/image" Target="../media/image9.jpeg"/><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image" Target="../media/image22.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tags" Target="../tags/tag32.xml"/><Relationship Id="rId5" Type="http://schemas.openxmlformats.org/officeDocument/2006/relationships/image" Target="../media/image43.PNG"/><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tags" Target="../tags/tag33.xml"/><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tags" Target="../tags/tag34.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tags" Target="../tags/tag3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9.png"/><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7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7.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8.xml"/><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9.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Big Bang Theory</a:t>
            </a:r>
          </a:p>
        </p:txBody>
      </p:sp>
      <p:sp>
        <p:nvSpPr>
          <p:cNvPr id="3" name="Subtitle 2"/>
          <p:cNvSpPr>
            <a:spLocks noGrp="1"/>
          </p:cNvSpPr>
          <p:nvPr>
            <p:ph type="subTitle" idx="1"/>
          </p:nvPr>
        </p:nvSpPr>
        <p:spPr/>
        <p:txBody>
          <a:bodyPr/>
          <a:lstStyle/>
          <a:p>
            <a:r>
              <a:rPr lang="en-US" dirty="0"/>
              <a:t>And the Origin of the Universe</a:t>
            </a:r>
          </a:p>
        </p:txBody>
      </p:sp>
      <p:sp>
        <p:nvSpPr>
          <p:cNvPr id="4" name="Rectangle 3"/>
          <p:cNvSpPr/>
          <p:nvPr/>
        </p:nvSpPr>
        <p:spPr>
          <a:xfrm>
            <a:off x="5389717" y="3952488"/>
            <a:ext cx="1412567" cy="923330"/>
          </a:xfrm>
          <a:prstGeom prst="rect">
            <a:avLst/>
          </a:prstGeom>
          <a:noFill/>
        </p:spPr>
        <p:txBody>
          <a:bodyPr wrap="none" lIns="91440" tIns="45720" rIns="91440" bIns="45720">
            <a:spAutoFit/>
          </a:bodyPr>
          <a:lstStyle/>
          <a:p>
            <a:pPr algn="ctr"/>
            <a:r>
              <a:rPr lang="en-US" sz="5400" b="0" cap="none" spc="0" dirty="0">
                <a:ln w="0"/>
                <a:solidFill>
                  <a:srgbClr val="FFFF00"/>
                </a:solidFill>
                <a:effectLst>
                  <a:reflection blurRad="6350" stA="53000" endA="300" endPos="35500" dir="5400000" sy="-90000" algn="bl" rotWithShape="0"/>
                </a:effectLst>
              </a:rPr>
              <a:t>1 - 4</a:t>
            </a:r>
          </a:p>
        </p:txBody>
      </p:sp>
    </p:spTree>
    <p:extLst>
      <p:ext uri="{BB962C8B-B14F-4D97-AF65-F5344CB8AC3E}">
        <p14:creationId xmlns:p14="http://schemas.microsoft.com/office/powerpoint/2010/main" val="33921816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Scientific Process</a:t>
            </a:r>
          </a:p>
        </p:txBody>
      </p:sp>
      <p:sp>
        <p:nvSpPr>
          <p:cNvPr id="7" name="Rounded Rectangle 6"/>
          <p:cNvSpPr/>
          <p:nvPr/>
        </p:nvSpPr>
        <p:spPr>
          <a:xfrm>
            <a:off x="398316" y="2697668"/>
            <a:ext cx="1593273" cy="15640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Get an idea</a:t>
            </a:r>
          </a:p>
        </p:txBody>
      </p:sp>
      <p:sp>
        <p:nvSpPr>
          <p:cNvPr id="8" name="Rounded Rectangle 7"/>
          <p:cNvSpPr/>
          <p:nvPr/>
        </p:nvSpPr>
        <p:spPr>
          <a:xfrm>
            <a:off x="2194033" y="2697668"/>
            <a:ext cx="2712388" cy="156404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Perform</a:t>
            </a:r>
          </a:p>
          <a:p>
            <a:pPr algn="ctr"/>
            <a:r>
              <a:rPr lang="en-US" sz="3600" dirty="0"/>
              <a:t>experiments</a:t>
            </a:r>
          </a:p>
        </p:txBody>
      </p:sp>
      <p:sp>
        <p:nvSpPr>
          <p:cNvPr id="9" name="Rounded Rectangle 8"/>
          <p:cNvSpPr/>
          <p:nvPr/>
        </p:nvSpPr>
        <p:spPr>
          <a:xfrm>
            <a:off x="5108864" y="2687115"/>
            <a:ext cx="1974272" cy="157459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Create theory</a:t>
            </a:r>
          </a:p>
        </p:txBody>
      </p:sp>
      <p:sp>
        <p:nvSpPr>
          <p:cNvPr id="10" name="Rounded Rectangle 9"/>
          <p:cNvSpPr/>
          <p:nvPr/>
        </p:nvSpPr>
        <p:spPr>
          <a:xfrm>
            <a:off x="7285579" y="2676363"/>
            <a:ext cx="1794880" cy="157459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Use theory</a:t>
            </a:r>
          </a:p>
        </p:txBody>
      </p:sp>
      <p:sp>
        <p:nvSpPr>
          <p:cNvPr id="11" name="Rounded Rectangle 10"/>
          <p:cNvSpPr/>
          <p:nvPr/>
        </p:nvSpPr>
        <p:spPr>
          <a:xfrm>
            <a:off x="9961658" y="2255356"/>
            <a:ext cx="2036618" cy="2448670"/>
          </a:xfrm>
          <a:prstGeom prst="roundRect">
            <a:avLst/>
          </a:prstGeom>
          <a:solidFill>
            <a:srgbClr val="FF6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New</a:t>
            </a:r>
          </a:p>
          <a:p>
            <a:pPr algn="ctr"/>
            <a:r>
              <a:rPr lang="en-US" sz="3600" dirty="0"/>
              <a:t>theory</a:t>
            </a:r>
          </a:p>
        </p:txBody>
      </p:sp>
      <p:sp>
        <p:nvSpPr>
          <p:cNvPr id="12" name="Curved Up Arrow 11"/>
          <p:cNvSpPr/>
          <p:nvPr/>
        </p:nvSpPr>
        <p:spPr>
          <a:xfrm rot="257289">
            <a:off x="2756878" y="4720040"/>
            <a:ext cx="7807516" cy="1428151"/>
          </a:xfrm>
          <a:prstGeom prst="curvedUpArrow">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rved Up Arrow 12"/>
          <p:cNvSpPr/>
          <p:nvPr/>
        </p:nvSpPr>
        <p:spPr>
          <a:xfrm rot="21313074" flipH="1" flipV="1">
            <a:off x="3658675" y="629263"/>
            <a:ext cx="7633140" cy="1533568"/>
          </a:xfrm>
          <a:prstGeom prst="curvedUpArrow">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p:cNvSpPr/>
          <p:nvPr/>
        </p:nvSpPr>
        <p:spPr>
          <a:xfrm>
            <a:off x="5931313" y="1111499"/>
            <a:ext cx="3333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predictions</a:t>
            </a:r>
          </a:p>
        </p:txBody>
      </p:sp>
    </p:spTree>
    <p:extLst>
      <p:ext uri="{BB962C8B-B14F-4D97-AF65-F5344CB8AC3E}">
        <p14:creationId xmlns:p14="http://schemas.microsoft.com/office/powerpoint/2010/main" val="20819875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solidFill>
                  <a:schemeClr val="tx2"/>
                </a:solidFill>
              </a:rPr>
              <a:t>Exploring Our Universe – A Story</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828880"/>
            <a:ext cx="12192000" cy="4408025"/>
          </a:xfrm>
        </p:spPr>
      </p:pic>
    </p:spTree>
    <p:extLst>
      <p:ext uri="{BB962C8B-B14F-4D97-AF65-F5344CB8AC3E}">
        <p14:creationId xmlns:p14="http://schemas.microsoft.com/office/powerpoint/2010/main" val="23698034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76041" y="581394"/>
            <a:ext cx="5796455" cy="2387600"/>
          </a:xfrm>
        </p:spPr>
        <p:txBody>
          <a:bodyPr>
            <a:normAutofit/>
          </a:bodyPr>
          <a:lstStyle/>
          <a:p>
            <a:pPr algn="l"/>
            <a:r>
              <a:rPr lang="en-US" sz="4800" dirty="0"/>
              <a:t>History Highlights the</a:t>
            </a:r>
            <a:br>
              <a:rPr lang="en-US" sz="4800" dirty="0"/>
            </a:br>
            <a:r>
              <a:rPr lang="en-US" sz="4800" dirty="0"/>
              <a:t>Fundamental Limitations of Science</a:t>
            </a:r>
          </a:p>
        </p:txBody>
      </p:sp>
      <p:sp>
        <p:nvSpPr>
          <p:cNvPr id="7" name="Subtitle 6"/>
          <p:cNvSpPr>
            <a:spLocks noGrp="1"/>
          </p:cNvSpPr>
          <p:nvPr>
            <p:ph type="subTitle" idx="1"/>
          </p:nvPr>
        </p:nvSpPr>
        <p:spPr>
          <a:xfrm>
            <a:off x="5376041" y="3304951"/>
            <a:ext cx="5796455" cy="3238089"/>
          </a:xfrm>
        </p:spPr>
        <p:txBody>
          <a:bodyPr>
            <a:normAutofit fontScale="92500"/>
          </a:bodyPr>
          <a:lstStyle/>
          <a:p>
            <a:pPr algn="l"/>
            <a:r>
              <a:rPr lang="en-US" dirty="0"/>
              <a:t>Presented in 2015 at the  Biblical Foundations of Faith and Learning Conference and published in the conference proceedings:</a:t>
            </a:r>
          </a:p>
          <a:p>
            <a:pPr algn="l"/>
            <a:endParaRPr lang="en-US" dirty="0"/>
          </a:p>
          <a:p>
            <a:pPr algn="l"/>
            <a:r>
              <a:rPr lang="en-US" dirty="0"/>
              <a:t>Caviness, Ph.D., Ken (2016) "History Highlights the Fundamental Limitations of Science," </a:t>
            </a:r>
            <a:r>
              <a:rPr lang="en-US" i="1" dirty="0"/>
              <a:t>The Journal of Biblical Foundations of Faith and Learning</a:t>
            </a:r>
            <a:r>
              <a:rPr lang="en-US" dirty="0"/>
              <a:t>: Vol. 1 : </a:t>
            </a:r>
            <a:r>
              <a:rPr lang="en-US" dirty="0" err="1"/>
              <a:t>Iss</a:t>
            </a:r>
            <a:r>
              <a:rPr lang="en-US" dirty="0"/>
              <a:t>. 1 , Article 1. </a:t>
            </a:r>
            <a:br>
              <a:rPr lang="en-US" dirty="0"/>
            </a:br>
            <a:endParaRPr lang="en-US" dirty="0"/>
          </a:p>
        </p:txBody>
      </p:sp>
      <p:pic>
        <p:nvPicPr>
          <p:cNvPr id="4" name="Picture 3"/>
          <p:cNvPicPr>
            <a:picLocks noChangeAspect="1"/>
          </p:cNvPicPr>
          <p:nvPr/>
        </p:nvPicPr>
        <p:blipFill>
          <a:blip r:embed="rId3"/>
          <a:stretch>
            <a:fillRect/>
          </a:stretch>
        </p:blipFill>
        <p:spPr>
          <a:xfrm>
            <a:off x="885495" y="802058"/>
            <a:ext cx="4000698" cy="4018559"/>
          </a:xfrm>
          <a:prstGeom prst="rect">
            <a:avLst/>
          </a:prstGeom>
        </p:spPr>
      </p:pic>
      <p:sp>
        <p:nvSpPr>
          <p:cNvPr id="8" name="Subtitle 6"/>
          <p:cNvSpPr txBox="1">
            <a:spLocks/>
          </p:cNvSpPr>
          <p:nvPr/>
        </p:nvSpPr>
        <p:spPr>
          <a:xfrm>
            <a:off x="743046" y="5072812"/>
            <a:ext cx="4285595" cy="120398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t>Kenneth E. Caviness</a:t>
            </a:r>
          </a:p>
          <a:p>
            <a:r>
              <a:rPr lang="en-US" dirty="0"/>
              <a:t>Southern Adventist University</a:t>
            </a:r>
          </a:p>
        </p:txBody>
      </p:sp>
    </p:spTree>
    <p:extLst>
      <p:ext uri="{BB962C8B-B14F-4D97-AF65-F5344CB8AC3E}">
        <p14:creationId xmlns:p14="http://schemas.microsoft.com/office/powerpoint/2010/main" val="3121130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077" y="0"/>
            <a:ext cx="10979846" cy="6858000"/>
          </a:xfrm>
          <a:prstGeom prst="rect">
            <a:avLst/>
          </a:prstGeom>
        </p:spPr>
      </p:pic>
    </p:spTree>
    <p:extLst>
      <p:ext uri="{BB962C8B-B14F-4D97-AF65-F5344CB8AC3E}">
        <p14:creationId xmlns:p14="http://schemas.microsoft.com/office/powerpoint/2010/main" val="35990376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979" y="0"/>
            <a:ext cx="10290791" cy="6858001"/>
          </a:xfrm>
          <a:prstGeom prst="rect">
            <a:avLst/>
          </a:prstGeom>
        </p:spPr>
      </p:pic>
      <p:sp>
        <p:nvSpPr>
          <p:cNvPr id="4" name="TextBox 3"/>
          <p:cNvSpPr txBox="1"/>
          <p:nvPr/>
        </p:nvSpPr>
        <p:spPr>
          <a:xfrm>
            <a:off x="3324822" y="341191"/>
            <a:ext cx="5439104" cy="646331"/>
          </a:xfrm>
          <a:prstGeom prst="rect">
            <a:avLst/>
          </a:prstGeom>
          <a:noFill/>
        </p:spPr>
        <p:txBody>
          <a:bodyPr wrap="square" rtlCol="0">
            <a:spAutoFit/>
          </a:bodyPr>
          <a:lstStyle/>
          <a:p>
            <a:r>
              <a:rPr lang="en-US" sz="3600" dirty="0"/>
              <a:t>Patterns led to explanations</a:t>
            </a:r>
          </a:p>
        </p:txBody>
      </p:sp>
    </p:spTree>
    <p:custDataLst>
      <p:tags r:id="rId1"/>
    </p:custDataLst>
    <p:extLst>
      <p:ext uri="{BB962C8B-B14F-4D97-AF65-F5344CB8AC3E}">
        <p14:creationId xmlns:p14="http://schemas.microsoft.com/office/powerpoint/2010/main" val="18804374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09" y="0"/>
            <a:ext cx="10290789" cy="6858000"/>
          </a:xfrm>
          <a:prstGeom prst="rect">
            <a:avLst/>
          </a:prstGeom>
        </p:spPr>
      </p:pic>
      <p:sp>
        <p:nvSpPr>
          <p:cNvPr id="4" name="TextBox 3"/>
          <p:cNvSpPr txBox="1"/>
          <p:nvPr/>
        </p:nvSpPr>
        <p:spPr>
          <a:xfrm>
            <a:off x="394138" y="5843356"/>
            <a:ext cx="4335517" cy="646331"/>
          </a:xfrm>
          <a:prstGeom prst="rect">
            <a:avLst/>
          </a:prstGeom>
          <a:noFill/>
        </p:spPr>
        <p:txBody>
          <a:bodyPr wrap="square" rtlCol="0">
            <a:spAutoFit/>
          </a:bodyPr>
          <a:lstStyle/>
          <a:p>
            <a:r>
              <a:rPr lang="en-US" sz="3600" dirty="0"/>
              <a:t>Human = tentative</a:t>
            </a:r>
          </a:p>
        </p:txBody>
      </p:sp>
    </p:spTree>
    <p:custDataLst>
      <p:tags r:id="rId1"/>
    </p:custDataLst>
    <p:extLst>
      <p:ext uri="{BB962C8B-B14F-4D97-AF65-F5344CB8AC3E}">
        <p14:creationId xmlns:p14="http://schemas.microsoft.com/office/powerpoint/2010/main" val="6414406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737" y="0"/>
            <a:ext cx="9820525" cy="6858000"/>
          </a:xfrm>
          <a:prstGeom prst="rect">
            <a:avLst/>
          </a:prstGeom>
        </p:spPr>
      </p:pic>
      <p:sp>
        <p:nvSpPr>
          <p:cNvPr id="3" name="TextBox 2"/>
          <p:cNvSpPr txBox="1"/>
          <p:nvPr/>
        </p:nvSpPr>
        <p:spPr>
          <a:xfrm>
            <a:off x="6968358" y="309659"/>
            <a:ext cx="4335517" cy="646331"/>
          </a:xfrm>
          <a:prstGeom prst="rect">
            <a:avLst/>
          </a:prstGeom>
          <a:noFill/>
        </p:spPr>
        <p:txBody>
          <a:bodyPr wrap="square" rtlCol="0">
            <a:spAutoFit/>
          </a:bodyPr>
          <a:lstStyle/>
          <a:p>
            <a:r>
              <a:rPr lang="en-US" sz="3600" dirty="0"/>
              <a:t>Subject to change</a:t>
            </a:r>
          </a:p>
        </p:txBody>
      </p:sp>
    </p:spTree>
    <p:extLst>
      <p:ext uri="{BB962C8B-B14F-4D97-AF65-F5344CB8AC3E}">
        <p14:creationId xmlns:p14="http://schemas.microsoft.com/office/powerpoint/2010/main" val="15714896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85236" y="-378372"/>
            <a:ext cx="5880383" cy="3687913"/>
          </a:xfrm>
          <a:prstGeom prst="rect">
            <a:avLst/>
          </a:prstGeom>
        </p:spPr>
      </p:pic>
      <p:pic>
        <p:nvPicPr>
          <p:cNvPr id="5" name="Picture 2" descr="See Explanation.  Clicking on the picture will download&#10; the highest resolution version avail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5258" y="2462869"/>
            <a:ext cx="3321424" cy="25293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8790202" y="1757374"/>
            <a:ext cx="2992821" cy="1552167"/>
            <a:chOff x="5430065" y="2194825"/>
            <a:chExt cx="3435070" cy="1810302"/>
          </a:xfrm>
        </p:grpSpPr>
        <p:sp>
          <p:nvSpPr>
            <p:cNvPr id="9" name="Rectangle 8"/>
            <p:cNvSpPr/>
            <p:nvPr/>
          </p:nvSpPr>
          <p:spPr>
            <a:xfrm>
              <a:off x="5430065" y="2434021"/>
              <a:ext cx="1003801" cy="923330"/>
            </a:xfrm>
            <a:prstGeom prst="rect">
              <a:avLst/>
            </a:prstGeom>
            <a:noFill/>
          </p:spPr>
          <p:txBody>
            <a:bodyPr wrap="none" lIns="91440" tIns="45720" rIns="91440" bIns="45720">
              <a:spAutoFit/>
            </a:bodyPr>
            <a:lstStyle/>
            <a:p>
              <a:pPr algn="ctr"/>
              <a:r>
                <a:rPr lang="en-US" sz="5400" dirty="0">
                  <a:ln w="0"/>
                  <a:solidFill>
                    <a:prstClr val="white"/>
                  </a:solidFill>
                  <a:effectLst>
                    <a:outerShdw blurRad="38100" dist="19050" dir="2700000" algn="tl" rotWithShape="0">
                      <a:prstClr val="black">
                        <a:alpha val="40000"/>
                      </a:prstClr>
                    </a:outerShdw>
                  </a:effectLst>
                </a:rPr>
                <a:t>F =</a:t>
              </a:r>
            </a:p>
          </p:txBody>
        </p:sp>
        <p:sp>
          <p:nvSpPr>
            <p:cNvPr id="10" name="Rectangle 9"/>
            <p:cNvSpPr/>
            <p:nvPr/>
          </p:nvSpPr>
          <p:spPr>
            <a:xfrm>
              <a:off x="6768321" y="2194825"/>
              <a:ext cx="2092239" cy="923330"/>
            </a:xfrm>
            <a:prstGeom prst="rect">
              <a:avLst/>
            </a:prstGeom>
            <a:noFill/>
          </p:spPr>
          <p:txBody>
            <a:bodyPr wrap="none" lIns="91440" tIns="45720" rIns="91440" bIns="45720">
              <a:spAutoFit/>
            </a:bodyPr>
            <a:lstStyle/>
            <a:p>
              <a:pPr algn="ctr"/>
              <a:r>
                <a:rPr lang="en-US" sz="5400" dirty="0">
                  <a:ln w="0"/>
                  <a:solidFill>
                    <a:prstClr val="white"/>
                  </a:solidFill>
                  <a:effectLst>
                    <a:outerShdw blurRad="38100" dist="19050" dir="2700000" algn="tl" rotWithShape="0">
                      <a:prstClr val="black">
                        <a:alpha val="40000"/>
                      </a:prstClr>
                    </a:outerShdw>
                  </a:effectLst>
                </a:rPr>
                <a:t>Gm</a:t>
              </a:r>
              <a:r>
                <a:rPr lang="en-US" sz="2400" dirty="0">
                  <a:ln w="0"/>
                  <a:solidFill>
                    <a:prstClr val="white"/>
                  </a:solidFill>
                  <a:effectLst>
                    <a:outerShdw blurRad="38100" dist="19050" dir="2700000" algn="tl" rotWithShape="0">
                      <a:prstClr val="black">
                        <a:alpha val="40000"/>
                      </a:prstClr>
                    </a:outerShdw>
                  </a:effectLst>
                </a:rPr>
                <a:t>1</a:t>
              </a:r>
              <a:r>
                <a:rPr lang="en-US" sz="5400" dirty="0">
                  <a:ln w="0"/>
                  <a:solidFill>
                    <a:prstClr val="white"/>
                  </a:solidFill>
                  <a:effectLst>
                    <a:outerShdw blurRad="38100" dist="19050" dir="2700000" algn="tl" rotWithShape="0">
                      <a:prstClr val="black">
                        <a:alpha val="40000"/>
                      </a:prstClr>
                    </a:outerShdw>
                  </a:effectLst>
                </a:rPr>
                <a:t>m</a:t>
              </a:r>
              <a:r>
                <a:rPr lang="en-US" sz="2400" dirty="0">
                  <a:ln w="0"/>
                  <a:solidFill>
                    <a:prstClr val="white"/>
                  </a:solidFill>
                  <a:effectLst>
                    <a:outerShdw blurRad="38100" dist="19050" dir="2700000" algn="tl" rotWithShape="0">
                      <a:prstClr val="black">
                        <a:alpha val="40000"/>
                      </a:prstClr>
                    </a:outerShdw>
                  </a:effectLst>
                </a:rPr>
                <a:t>2</a:t>
              </a:r>
            </a:p>
          </p:txBody>
        </p:sp>
        <p:sp>
          <p:nvSpPr>
            <p:cNvPr id="11" name="Rectangle 10"/>
            <p:cNvSpPr/>
            <p:nvPr/>
          </p:nvSpPr>
          <p:spPr>
            <a:xfrm>
              <a:off x="7601080" y="3081797"/>
              <a:ext cx="426719" cy="923330"/>
            </a:xfrm>
            <a:prstGeom prst="rect">
              <a:avLst/>
            </a:prstGeom>
            <a:noFill/>
          </p:spPr>
          <p:txBody>
            <a:bodyPr wrap="none" lIns="91440" tIns="45720" rIns="91440" bIns="45720">
              <a:spAutoFit/>
            </a:bodyPr>
            <a:lstStyle/>
            <a:p>
              <a:pPr algn="ctr"/>
              <a:r>
                <a:rPr lang="en-US" sz="5400" dirty="0">
                  <a:ln w="0"/>
                  <a:solidFill>
                    <a:prstClr val="white"/>
                  </a:solidFill>
                  <a:effectLst>
                    <a:outerShdw blurRad="38100" dist="19050" dir="2700000" algn="tl" rotWithShape="0">
                      <a:prstClr val="black">
                        <a:alpha val="40000"/>
                      </a:prstClr>
                    </a:outerShdw>
                  </a:effectLst>
                </a:rPr>
                <a:t>r</a:t>
              </a:r>
            </a:p>
          </p:txBody>
        </p:sp>
        <p:sp>
          <p:nvSpPr>
            <p:cNvPr id="12" name="Rectangle 11"/>
            <p:cNvSpPr/>
            <p:nvPr/>
          </p:nvSpPr>
          <p:spPr>
            <a:xfrm>
              <a:off x="7937334" y="3183925"/>
              <a:ext cx="340157" cy="461665"/>
            </a:xfrm>
            <a:prstGeom prst="rect">
              <a:avLst/>
            </a:prstGeom>
            <a:noFill/>
          </p:spPr>
          <p:txBody>
            <a:bodyPr wrap="none" lIns="91440" tIns="45720" rIns="91440" bIns="45720">
              <a:spAutoFit/>
            </a:bodyPr>
            <a:lstStyle/>
            <a:p>
              <a:pPr algn="ctr"/>
              <a:r>
                <a:rPr lang="en-US" sz="2400" dirty="0">
                  <a:ln w="0"/>
                  <a:solidFill>
                    <a:prstClr val="white"/>
                  </a:solidFill>
                  <a:effectLst>
                    <a:outerShdw blurRad="38100" dist="19050" dir="2700000" algn="tl" rotWithShape="0">
                      <a:prstClr val="black">
                        <a:alpha val="40000"/>
                      </a:prstClr>
                    </a:outerShdw>
                  </a:effectLst>
                </a:rPr>
                <a:t>2</a:t>
              </a:r>
            </a:p>
          </p:txBody>
        </p:sp>
        <p:cxnSp>
          <p:nvCxnSpPr>
            <p:cNvPr id="13" name="Straight Connector 12"/>
            <p:cNvCxnSpPr/>
            <p:nvPr/>
          </p:nvCxnSpPr>
          <p:spPr>
            <a:xfrm>
              <a:off x="6768321" y="3118155"/>
              <a:ext cx="20968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863470" y="5678896"/>
            <a:ext cx="4253053" cy="646331"/>
          </a:xfrm>
          <a:prstGeom prst="rect">
            <a:avLst/>
          </a:prstGeom>
          <a:noFill/>
        </p:spPr>
        <p:txBody>
          <a:bodyPr wrap="square" rtlCol="0">
            <a:spAutoFit/>
          </a:bodyPr>
          <a:lstStyle/>
          <a:p>
            <a:r>
              <a:rPr lang="en-US" sz="3600" dirty="0"/>
              <a:t>Made discoveries</a:t>
            </a:r>
          </a:p>
        </p:txBody>
      </p:sp>
      <p:sp>
        <p:nvSpPr>
          <p:cNvPr id="15" name="TextBox 14"/>
          <p:cNvSpPr txBox="1"/>
          <p:nvPr/>
        </p:nvSpPr>
        <p:spPr>
          <a:xfrm>
            <a:off x="7782516" y="5678897"/>
            <a:ext cx="4614131" cy="646331"/>
          </a:xfrm>
          <a:prstGeom prst="rect">
            <a:avLst/>
          </a:prstGeom>
          <a:noFill/>
        </p:spPr>
        <p:txBody>
          <a:bodyPr wrap="square" rtlCol="0">
            <a:spAutoFit/>
          </a:bodyPr>
          <a:lstStyle/>
          <a:p>
            <a:r>
              <a:rPr lang="en-US" sz="3600" dirty="0"/>
              <a:t>Constructed theories</a:t>
            </a:r>
          </a:p>
        </p:txBody>
      </p:sp>
      <p:sp>
        <p:nvSpPr>
          <p:cNvPr id="17" name="Oval 16"/>
          <p:cNvSpPr/>
          <p:nvPr/>
        </p:nvSpPr>
        <p:spPr>
          <a:xfrm>
            <a:off x="6882667" y="2947158"/>
            <a:ext cx="3206915" cy="1988712"/>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Content Placeholder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6523" y="4417970"/>
            <a:ext cx="1842960" cy="1778828"/>
          </a:xfrm>
          <a:prstGeom prst="rect">
            <a:avLst/>
          </a:prstGeom>
          <a:solidFill>
            <a:schemeClr val="tx1"/>
          </a:solidFill>
          <a:ln>
            <a:solidFill>
              <a:schemeClr val="tx1"/>
            </a:solidFill>
          </a:ln>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095" y="634942"/>
            <a:ext cx="2194952" cy="2119191"/>
          </a:xfrm>
          <a:prstGeom prst="rect">
            <a:avLst/>
          </a:prstGeom>
        </p:spPr>
      </p:pic>
    </p:spTree>
    <p:extLst>
      <p:ext uri="{BB962C8B-B14F-4D97-AF65-F5344CB8AC3E}">
        <p14:creationId xmlns:p14="http://schemas.microsoft.com/office/powerpoint/2010/main" val="9499044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par>
                          <p:cTn id="16" fill="hold">
                            <p:stCondLst>
                              <p:cond delay="2500"/>
                            </p:stCondLst>
                            <p:childTnLst>
                              <p:par>
                                <p:cTn id="17" presetID="16" presetClass="entr" presetSubtype="21"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par>
                          <p:cTn id="20" fill="hold">
                            <p:stCondLst>
                              <p:cond delay="3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par>
                          <p:cTn id="24" fill="hold">
                            <p:stCondLst>
                              <p:cond delay="4000"/>
                            </p:stCondLst>
                            <p:childTnLst>
                              <p:par>
                                <p:cTn id="25" presetID="22" presetClass="entr" presetSubtype="4"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par>
                          <p:cTn id="28" fill="hold">
                            <p:stCondLst>
                              <p:cond delay="4500"/>
                            </p:stCondLst>
                            <p:childTnLst>
                              <p:par>
                                <p:cTn id="29" presetID="42"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000"/>
                                        <p:tgtEl>
                                          <p:spTgt spid="14"/>
                                        </p:tgtEl>
                                      </p:cBhvr>
                                    </p:animEffect>
                                    <p:anim calcmode="lin" valueType="num">
                                      <p:cBhvr>
                                        <p:cTn id="32" dur="2000" fill="hold"/>
                                        <p:tgtEl>
                                          <p:spTgt spid="14"/>
                                        </p:tgtEl>
                                        <p:attrNameLst>
                                          <p:attrName>ppt_x</p:attrName>
                                        </p:attrNameLst>
                                      </p:cBhvr>
                                      <p:tavLst>
                                        <p:tav tm="0">
                                          <p:val>
                                            <p:strVal val="#ppt_x"/>
                                          </p:val>
                                        </p:tav>
                                        <p:tav tm="100000">
                                          <p:val>
                                            <p:strVal val="#ppt_x"/>
                                          </p:val>
                                        </p:tav>
                                      </p:tavLst>
                                    </p:anim>
                                    <p:anim calcmode="lin" valueType="num">
                                      <p:cBhvr>
                                        <p:cTn id="33" dur="2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2000"/>
                                        <p:tgtEl>
                                          <p:spTgt spid="15"/>
                                        </p:tgtEl>
                                      </p:cBhvr>
                                    </p:animEffect>
                                    <p:anim calcmode="lin" valueType="num">
                                      <p:cBhvr>
                                        <p:cTn id="37" dur="2000" fill="hold"/>
                                        <p:tgtEl>
                                          <p:spTgt spid="15"/>
                                        </p:tgtEl>
                                        <p:attrNameLst>
                                          <p:attrName>ppt_x</p:attrName>
                                        </p:attrNameLst>
                                      </p:cBhvr>
                                      <p:tavLst>
                                        <p:tav tm="0">
                                          <p:val>
                                            <p:strVal val="#ppt_x"/>
                                          </p:val>
                                        </p:tav>
                                        <p:tav tm="100000">
                                          <p:val>
                                            <p:strVal val="#ppt_x"/>
                                          </p:val>
                                        </p:tav>
                                      </p:tavLst>
                                    </p:anim>
                                    <p:anim calcmode="lin" valueType="num">
                                      <p:cBhvr>
                                        <p:cTn id="38" dur="2000" fill="hold"/>
                                        <p:tgtEl>
                                          <p:spTgt spid="15"/>
                                        </p:tgtEl>
                                        <p:attrNameLst>
                                          <p:attrName>ppt_y</p:attrName>
                                        </p:attrNameLst>
                                      </p:cBhvr>
                                      <p:tavLst>
                                        <p:tav tm="0">
                                          <p:val>
                                            <p:strVal val="#ppt_y+.1"/>
                                          </p:val>
                                        </p:tav>
                                        <p:tav tm="100000">
                                          <p:val>
                                            <p:strVal val="#ppt_y"/>
                                          </p:val>
                                        </p:tav>
                                      </p:tavLst>
                                    </p:anim>
                                  </p:childTnLst>
                                </p:cTn>
                              </p:par>
                            </p:childTnLst>
                          </p:cTn>
                        </p:par>
                        <p:par>
                          <p:cTn id="39" fill="hold">
                            <p:stCondLst>
                              <p:cond delay="6500"/>
                            </p:stCondLst>
                            <p:childTnLst>
                              <p:par>
                                <p:cTn id="40" presetID="22" presetClass="exit" presetSubtype="4" fill="hold" grpId="1" nodeType="afterEffect">
                                  <p:stCondLst>
                                    <p:cond delay="0"/>
                                  </p:stCondLst>
                                  <p:childTnLst>
                                    <p:animEffect transition="out" filter="wipe(down)">
                                      <p:cBhvr>
                                        <p:cTn id="41" dur="1500"/>
                                        <p:tgtEl>
                                          <p:spTgt spid="14"/>
                                        </p:tgtEl>
                                      </p:cBhvr>
                                    </p:animEffect>
                                    <p:set>
                                      <p:cBhvr>
                                        <p:cTn id="42" dur="1" fill="hold">
                                          <p:stCondLst>
                                            <p:cond delay="1499"/>
                                          </p:stCondLst>
                                        </p:cTn>
                                        <p:tgtEl>
                                          <p:spTgt spid="14"/>
                                        </p:tgtEl>
                                        <p:attrNameLst>
                                          <p:attrName>style.visibility</p:attrName>
                                        </p:attrNameLst>
                                      </p:cBhvr>
                                      <p:to>
                                        <p:strVal val="hidden"/>
                                      </p:to>
                                    </p:set>
                                  </p:childTnLst>
                                </p:cTn>
                              </p:par>
                              <p:par>
                                <p:cTn id="43" presetID="22" presetClass="exit" presetSubtype="4" fill="hold" grpId="1" nodeType="withEffect">
                                  <p:stCondLst>
                                    <p:cond delay="0"/>
                                  </p:stCondLst>
                                  <p:childTnLst>
                                    <p:animEffect transition="out" filter="wipe(down)">
                                      <p:cBhvr>
                                        <p:cTn id="44" dur="1500"/>
                                        <p:tgtEl>
                                          <p:spTgt spid="15"/>
                                        </p:tgtEl>
                                      </p:cBhvr>
                                    </p:animEffect>
                                    <p:set>
                                      <p:cBhvr>
                                        <p:cTn id="45"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85236" y="-378372"/>
            <a:ext cx="5880383" cy="3687913"/>
          </a:xfrm>
          <a:prstGeom prst="rect">
            <a:avLst/>
          </a:prstGeom>
        </p:spPr>
      </p:pic>
      <p:pic>
        <p:nvPicPr>
          <p:cNvPr id="5" name="Picture 2" descr="See Explanation.  Clicking on the picture will download&#10; the highest resolution version avail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5258" y="2462869"/>
            <a:ext cx="3321424" cy="2529392"/>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6882667" y="2947158"/>
            <a:ext cx="3206915" cy="1988712"/>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p:cNvGrpSpPr/>
          <p:nvPr/>
        </p:nvGrpSpPr>
        <p:grpSpPr>
          <a:xfrm>
            <a:off x="8790202" y="1757374"/>
            <a:ext cx="2992821" cy="1552167"/>
            <a:chOff x="5430065" y="2194825"/>
            <a:chExt cx="3435070" cy="1810302"/>
          </a:xfrm>
        </p:grpSpPr>
        <p:sp>
          <p:nvSpPr>
            <p:cNvPr id="9" name="Rectangle 8"/>
            <p:cNvSpPr/>
            <p:nvPr/>
          </p:nvSpPr>
          <p:spPr>
            <a:xfrm>
              <a:off x="5430065" y="2434021"/>
              <a:ext cx="1003801" cy="923330"/>
            </a:xfrm>
            <a:prstGeom prst="rect">
              <a:avLst/>
            </a:prstGeom>
            <a:noFill/>
          </p:spPr>
          <p:txBody>
            <a:bodyPr wrap="none" lIns="91440" tIns="45720" rIns="91440" bIns="45720">
              <a:spAutoFit/>
            </a:bodyPr>
            <a:lstStyle/>
            <a:p>
              <a:pPr algn="ctr"/>
              <a:r>
                <a:rPr lang="en-US" sz="5400" dirty="0">
                  <a:ln w="0"/>
                  <a:solidFill>
                    <a:prstClr val="white"/>
                  </a:solidFill>
                  <a:effectLst>
                    <a:outerShdw blurRad="38100" dist="19050" dir="2700000" algn="tl" rotWithShape="0">
                      <a:prstClr val="black">
                        <a:alpha val="40000"/>
                      </a:prstClr>
                    </a:outerShdw>
                  </a:effectLst>
                </a:rPr>
                <a:t>F =</a:t>
              </a:r>
            </a:p>
          </p:txBody>
        </p:sp>
        <p:sp>
          <p:nvSpPr>
            <p:cNvPr id="10" name="Rectangle 9"/>
            <p:cNvSpPr/>
            <p:nvPr/>
          </p:nvSpPr>
          <p:spPr>
            <a:xfrm>
              <a:off x="6768321" y="2194825"/>
              <a:ext cx="2092239" cy="923330"/>
            </a:xfrm>
            <a:prstGeom prst="rect">
              <a:avLst/>
            </a:prstGeom>
            <a:noFill/>
          </p:spPr>
          <p:txBody>
            <a:bodyPr wrap="none" lIns="91440" tIns="45720" rIns="91440" bIns="45720">
              <a:spAutoFit/>
            </a:bodyPr>
            <a:lstStyle/>
            <a:p>
              <a:pPr algn="ctr"/>
              <a:r>
                <a:rPr lang="en-US" sz="5400" dirty="0">
                  <a:ln w="0"/>
                  <a:solidFill>
                    <a:prstClr val="white"/>
                  </a:solidFill>
                  <a:effectLst>
                    <a:outerShdw blurRad="38100" dist="19050" dir="2700000" algn="tl" rotWithShape="0">
                      <a:prstClr val="black">
                        <a:alpha val="40000"/>
                      </a:prstClr>
                    </a:outerShdw>
                  </a:effectLst>
                </a:rPr>
                <a:t>Gm</a:t>
              </a:r>
              <a:r>
                <a:rPr lang="en-US" sz="2400" dirty="0">
                  <a:ln w="0"/>
                  <a:solidFill>
                    <a:prstClr val="white"/>
                  </a:solidFill>
                  <a:effectLst>
                    <a:outerShdw blurRad="38100" dist="19050" dir="2700000" algn="tl" rotWithShape="0">
                      <a:prstClr val="black">
                        <a:alpha val="40000"/>
                      </a:prstClr>
                    </a:outerShdw>
                  </a:effectLst>
                </a:rPr>
                <a:t>1</a:t>
              </a:r>
              <a:r>
                <a:rPr lang="en-US" sz="5400" dirty="0">
                  <a:ln w="0"/>
                  <a:solidFill>
                    <a:prstClr val="white"/>
                  </a:solidFill>
                  <a:effectLst>
                    <a:outerShdw blurRad="38100" dist="19050" dir="2700000" algn="tl" rotWithShape="0">
                      <a:prstClr val="black">
                        <a:alpha val="40000"/>
                      </a:prstClr>
                    </a:outerShdw>
                  </a:effectLst>
                </a:rPr>
                <a:t>m</a:t>
              </a:r>
              <a:r>
                <a:rPr lang="en-US" sz="2400" dirty="0">
                  <a:ln w="0"/>
                  <a:solidFill>
                    <a:prstClr val="white"/>
                  </a:solidFill>
                  <a:effectLst>
                    <a:outerShdw blurRad="38100" dist="19050" dir="2700000" algn="tl" rotWithShape="0">
                      <a:prstClr val="black">
                        <a:alpha val="40000"/>
                      </a:prstClr>
                    </a:outerShdw>
                  </a:effectLst>
                </a:rPr>
                <a:t>2</a:t>
              </a:r>
            </a:p>
          </p:txBody>
        </p:sp>
        <p:sp>
          <p:nvSpPr>
            <p:cNvPr id="11" name="Rectangle 10"/>
            <p:cNvSpPr/>
            <p:nvPr/>
          </p:nvSpPr>
          <p:spPr>
            <a:xfrm>
              <a:off x="7601080" y="3081797"/>
              <a:ext cx="426719" cy="923330"/>
            </a:xfrm>
            <a:prstGeom prst="rect">
              <a:avLst/>
            </a:prstGeom>
            <a:noFill/>
          </p:spPr>
          <p:txBody>
            <a:bodyPr wrap="none" lIns="91440" tIns="45720" rIns="91440" bIns="45720">
              <a:spAutoFit/>
            </a:bodyPr>
            <a:lstStyle/>
            <a:p>
              <a:pPr algn="ctr"/>
              <a:r>
                <a:rPr lang="en-US" sz="5400" dirty="0">
                  <a:ln w="0"/>
                  <a:solidFill>
                    <a:prstClr val="white"/>
                  </a:solidFill>
                  <a:effectLst>
                    <a:outerShdw blurRad="38100" dist="19050" dir="2700000" algn="tl" rotWithShape="0">
                      <a:prstClr val="black">
                        <a:alpha val="40000"/>
                      </a:prstClr>
                    </a:outerShdw>
                  </a:effectLst>
                </a:rPr>
                <a:t>r</a:t>
              </a:r>
            </a:p>
          </p:txBody>
        </p:sp>
        <p:sp>
          <p:nvSpPr>
            <p:cNvPr id="12" name="Rectangle 11"/>
            <p:cNvSpPr/>
            <p:nvPr/>
          </p:nvSpPr>
          <p:spPr>
            <a:xfrm>
              <a:off x="7937334" y="3183925"/>
              <a:ext cx="340157" cy="461665"/>
            </a:xfrm>
            <a:prstGeom prst="rect">
              <a:avLst/>
            </a:prstGeom>
            <a:noFill/>
          </p:spPr>
          <p:txBody>
            <a:bodyPr wrap="none" lIns="91440" tIns="45720" rIns="91440" bIns="45720">
              <a:spAutoFit/>
            </a:bodyPr>
            <a:lstStyle/>
            <a:p>
              <a:pPr algn="ctr"/>
              <a:r>
                <a:rPr lang="en-US" sz="2400" dirty="0">
                  <a:ln w="0"/>
                  <a:solidFill>
                    <a:prstClr val="white"/>
                  </a:solidFill>
                  <a:effectLst>
                    <a:outerShdw blurRad="38100" dist="19050" dir="2700000" algn="tl" rotWithShape="0">
                      <a:prstClr val="black">
                        <a:alpha val="40000"/>
                      </a:prstClr>
                    </a:outerShdw>
                  </a:effectLst>
                </a:rPr>
                <a:t>2</a:t>
              </a:r>
            </a:p>
          </p:txBody>
        </p:sp>
        <p:cxnSp>
          <p:nvCxnSpPr>
            <p:cNvPr id="13" name="Straight Connector 12"/>
            <p:cNvCxnSpPr/>
            <p:nvPr/>
          </p:nvCxnSpPr>
          <p:spPr>
            <a:xfrm>
              <a:off x="6768321" y="3118155"/>
              <a:ext cx="20968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4" name="Content Placeholder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6523" y="4417970"/>
            <a:ext cx="1842960" cy="1778828"/>
          </a:xfrm>
          <a:prstGeom prst="rect">
            <a:avLst/>
          </a:prstGeom>
          <a:solidFill>
            <a:schemeClr val="tx1"/>
          </a:solidFill>
          <a:ln>
            <a:solidFill>
              <a:schemeClr val="tx1"/>
            </a:solidFill>
          </a:ln>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095" y="634942"/>
            <a:ext cx="2194952" cy="2119191"/>
          </a:xfrm>
          <a:prstGeom prst="rect">
            <a:avLst/>
          </a:prstGeom>
        </p:spPr>
      </p:pic>
    </p:spTree>
    <p:extLst>
      <p:ext uri="{BB962C8B-B14F-4D97-AF65-F5344CB8AC3E}">
        <p14:creationId xmlns:p14="http://schemas.microsoft.com/office/powerpoint/2010/main" val="23503042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Reactions to new evidence</a:t>
            </a:r>
          </a:p>
        </p:txBody>
      </p:sp>
      <p:sp>
        <p:nvSpPr>
          <p:cNvPr id="3" name="Content Placeholder 2"/>
          <p:cNvSpPr>
            <a:spLocks noGrp="1"/>
          </p:cNvSpPr>
          <p:nvPr>
            <p:ph idx="1"/>
          </p:nvPr>
        </p:nvSpPr>
        <p:spPr/>
        <p:txBody>
          <a:bodyPr>
            <a:normAutofit/>
          </a:bodyPr>
          <a:lstStyle/>
          <a:p>
            <a:pPr marL="514350" indent="-514350">
              <a:buAutoNum type="arabicPeriod"/>
            </a:pPr>
            <a:r>
              <a:rPr lang="en-US" sz="4400" dirty="0">
                <a:solidFill>
                  <a:srgbClr val="FFFF00"/>
                </a:solidFill>
              </a:rPr>
              <a:t>Denying </a:t>
            </a:r>
            <a:r>
              <a:rPr lang="en-US" sz="4400" dirty="0"/>
              <a:t>either the observations or the theory</a:t>
            </a:r>
          </a:p>
          <a:p>
            <a:pPr marL="514350" indent="-514350">
              <a:buAutoNum type="arabicPeriod"/>
            </a:pPr>
            <a:endParaRPr lang="en-US" sz="4400" dirty="0"/>
          </a:p>
          <a:p>
            <a:pPr marL="514350" indent="-514350">
              <a:buAutoNum type="arabicPeriod"/>
            </a:pPr>
            <a:r>
              <a:rPr lang="en-US" sz="4400" dirty="0">
                <a:solidFill>
                  <a:srgbClr val="FFFF00"/>
                </a:solidFill>
              </a:rPr>
              <a:t>Modifying </a:t>
            </a:r>
            <a:r>
              <a:rPr lang="en-US" sz="4400" dirty="0"/>
              <a:t>the theory</a:t>
            </a:r>
          </a:p>
          <a:p>
            <a:pPr marL="514350" indent="-514350">
              <a:buAutoNum type="arabicPeriod"/>
            </a:pPr>
            <a:endParaRPr lang="en-US" sz="4400" dirty="0"/>
          </a:p>
          <a:p>
            <a:pPr marL="514350" indent="-514350">
              <a:buAutoNum type="arabicPeriod"/>
            </a:pPr>
            <a:r>
              <a:rPr lang="en-US" sz="4400" dirty="0">
                <a:solidFill>
                  <a:srgbClr val="FFFF00"/>
                </a:solidFill>
              </a:rPr>
              <a:t>Replacing </a:t>
            </a:r>
            <a:r>
              <a:rPr lang="en-US" sz="4400" dirty="0"/>
              <a:t>the theory</a:t>
            </a:r>
          </a:p>
        </p:txBody>
      </p:sp>
    </p:spTree>
    <p:custDataLst>
      <p:tags r:id="rId1"/>
    </p:custDataLst>
    <p:extLst>
      <p:ext uri="{BB962C8B-B14F-4D97-AF65-F5344CB8AC3E}">
        <p14:creationId xmlns:p14="http://schemas.microsoft.com/office/powerpoint/2010/main" val="12156756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up)">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solidFill>
                  <a:schemeClr val="tx2"/>
                </a:solidFill>
              </a:rPr>
              <a:t>1. Exploring Our Universe – A Story</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828880"/>
            <a:ext cx="12192000" cy="4408025"/>
          </a:xfrm>
        </p:spPr>
      </p:pic>
    </p:spTree>
    <p:extLst>
      <p:ext uri="{BB962C8B-B14F-4D97-AF65-F5344CB8AC3E}">
        <p14:creationId xmlns:p14="http://schemas.microsoft.com/office/powerpoint/2010/main" val="18261429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Aristotle, Ptolemy and Epicycles:</a:t>
            </a:r>
          </a:p>
        </p:txBody>
      </p:sp>
      <p:sp>
        <p:nvSpPr>
          <p:cNvPr id="5" name="Text Placeholder 4"/>
          <p:cNvSpPr>
            <a:spLocks noGrp="1"/>
          </p:cNvSpPr>
          <p:nvPr>
            <p:ph type="body" idx="1"/>
          </p:nvPr>
        </p:nvSpPr>
        <p:spPr/>
        <p:txBody>
          <a:bodyPr/>
          <a:lstStyle/>
          <a:p>
            <a:r>
              <a:rPr lang="en-US" dirty="0"/>
              <a:t>An Early Scientific Model</a:t>
            </a:r>
          </a:p>
        </p:txBody>
      </p:sp>
      <p:sp>
        <p:nvSpPr>
          <p:cNvPr id="2" name="Rectangle 1"/>
          <p:cNvSpPr/>
          <p:nvPr/>
        </p:nvSpPr>
        <p:spPr>
          <a:xfrm>
            <a:off x="0" y="0"/>
            <a:ext cx="12192000" cy="6858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See Explanation.  Clicking on the picture will download&#10; the highest resolution version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4785" y="813305"/>
            <a:ext cx="3431435" cy="26131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0535" y="813305"/>
            <a:ext cx="2706591" cy="2613170"/>
          </a:xfrm>
          <a:prstGeom prst="rect">
            <a:avLst/>
          </a:prstGeom>
        </p:spPr>
      </p:pic>
    </p:spTree>
    <p:extLst>
      <p:ext uri="{BB962C8B-B14F-4D97-AF65-F5344CB8AC3E}">
        <p14:creationId xmlns:p14="http://schemas.microsoft.com/office/powerpoint/2010/main" val="27685017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504495" y="771634"/>
            <a:ext cx="3938551" cy="5250794"/>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9193" y="2592501"/>
            <a:ext cx="2286618" cy="342992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78561" y="771634"/>
            <a:ext cx="2278632" cy="3429927"/>
          </a:xfrm>
          <a:prstGeom prst="rect">
            <a:avLst/>
          </a:prstGeom>
        </p:spPr>
      </p:pic>
      <p:sp>
        <p:nvSpPr>
          <p:cNvPr id="10" name="Rectangle 9"/>
          <p:cNvSpPr/>
          <p:nvPr/>
        </p:nvSpPr>
        <p:spPr>
          <a:xfrm>
            <a:off x="1707864" y="1040304"/>
            <a:ext cx="1776384" cy="646331"/>
          </a:xfrm>
          <a:prstGeom prst="rect">
            <a:avLst/>
          </a:prstGeom>
          <a:noFill/>
        </p:spPr>
        <p:txBody>
          <a:bodyPr wrap="none" lIns="91440" tIns="45720" rIns="91440" bIns="45720">
            <a:spAutoFit/>
          </a:bodyPr>
          <a:lstStyle/>
          <a:p>
            <a:pPr algn="ctr"/>
            <a:r>
              <a:rPr lang="en-US" sz="3600" b="0" cap="none" spc="0" dirty="0">
                <a:ln w="0"/>
                <a:solidFill>
                  <a:schemeClr val="bg1"/>
                </a:solidFill>
                <a:effectLst>
                  <a:outerShdw blurRad="38100" dist="19050" dir="2700000" algn="tl" rotWithShape="0">
                    <a:schemeClr val="dk1">
                      <a:alpha val="40000"/>
                    </a:schemeClr>
                  </a:outerShdw>
                </a:effectLst>
              </a:rPr>
              <a:t>Aristotle</a:t>
            </a:r>
          </a:p>
        </p:txBody>
      </p:sp>
      <p:sp>
        <p:nvSpPr>
          <p:cNvPr id="11" name="Down Arrow 10"/>
          <p:cNvSpPr/>
          <p:nvPr/>
        </p:nvSpPr>
        <p:spPr>
          <a:xfrm>
            <a:off x="8211437" y="4307464"/>
            <a:ext cx="409904" cy="1418897"/>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flipV="1">
            <a:off x="11496691" y="1363469"/>
            <a:ext cx="409904" cy="1418897"/>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096000" y="424458"/>
            <a:ext cx="1584898" cy="1458997"/>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12192000" cy="6858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5013434" y="0"/>
            <a:ext cx="31532" cy="6858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808137" y="0"/>
            <a:ext cx="31532" cy="6858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9701995" y="4800282"/>
            <a:ext cx="1584898" cy="1458997"/>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5029200" y="2214811"/>
            <a:ext cx="377893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808137" y="4307464"/>
            <a:ext cx="377893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496449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35521" y="837337"/>
            <a:ext cx="3234519" cy="1754326"/>
          </a:xfrm>
          <a:prstGeom prst="rect">
            <a:avLst/>
          </a:prstGeom>
          <a:noFill/>
        </p:spPr>
        <p:txBody>
          <a:bodyPr wrap="square" rtlCol="0">
            <a:spAutoFit/>
          </a:bodyPr>
          <a:lstStyle/>
          <a:p>
            <a:pPr algn="ctr"/>
            <a:r>
              <a:rPr lang="en-US" sz="3600" dirty="0"/>
              <a:t>The earth is stationary and at the center</a:t>
            </a:r>
          </a:p>
        </p:txBody>
      </p:sp>
      <p:sp>
        <p:nvSpPr>
          <p:cNvPr id="2" name="Rectangle 1"/>
          <p:cNvSpPr/>
          <p:nvPr/>
        </p:nvSpPr>
        <p:spPr>
          <a:xfrm>
            <a:off x="8263016" y="4266336"/>
            <a:ext cx="3195297"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smtClean="0">
                <a:ln/>
                <a:solidFill>
                  <a:schemeClr val="accent4"/>
                </a:solidFill>
                <a:effectLst/>
              </a:rPr>
              <a:t>Geocentric</a:t>
            </a:r>
          </a:p>
          <a:p>
            <a:pPr algn="ctr"/>
            <a:r>
              <a:rPr lang="en-US" sz="3600" b="1" cap="none" spc="0" dirty="0" smtClean="0">
                <a:ln/>
                <a:solidFill>
                  <a:schemeClr val="accent4"/>
                </a:solidFill>
                <a:effectLst/>
              </a:rPr>
              <a:t>Geo </a:t>
            </a:r>
            <a:r>
              <a:rPr lang="en-US" sz="3600" b="1" cap="none" spc="0" dirty="0">
                <a:ln/>
                <a:solidFill>
                  <a:schemeClr val="accent4"/>
                </a:solidFill>
                <a:effectLst/>
              </a:rPr>
              <a:t>= earth</a:t>
            </a:r>
          </a:p>
          <a:p>
            <a:pPr algn="ctr"/>
            <a:r>
              <a:rPr lang="en-US" sz="3600" b="1" dirty="0">
                <a:ln/>
                <a:solidFill>
                  <a:schemeClr val="accent4"/>
                </a:solidFill>
              </a:rPr>
              <a:t>Centric = center</a:t>
            </a:r>
            <a:endParaRPr lang="en-US" sz="3600" b="1" cap="none" spc="0" dirty="0">
              <a:ln/>
              <a:solidFill>
                <a:schemeClr val="accent4"/>
              </a:solidFill>
              <a:effectLst/>
            </a:endParaRPr>
          </a:p>
        </p:txBody>
      </p:sp>
      <p:sp>
        <p:nvSpPr>
          <p:cNvPr id="3" name="Rectangle 2"/>
          <p:cNvSpPr/>
          <p:nvPr/>
        </p:nvSpPr>
        <p:spPr>
          <a:xfrm>
            <a:off x="0" y="0"/>
            <a:ext cx="12192000" cy="6858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7497797" y="0"/>
            <a:ext cx="31532" cy="6858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3" idx="3"/>
          </p:cNvCxnSpPr>
          <p:nvPr/>
        </p:nvCxnSpPr>
        <p:spPr>
          <a:xfrm>
            <a:off x="7513563" y="3428999"/>
            <a:ext cx="4678437"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232" y="505155"/>
            <a:ext cx="6056742" cy="5847687"/>
          </a:xfrm>
          <a:prstGeom prst="rect">
            <a:avLst/>
          </a:prstGeom>
        </p:spPr>
      </p:pic>
    </p:spTree>
    <p:extLst>
      <p:ext uri="{BB962C8B-B14F-4D97-AF65-F5344CB8AC3E}">
        <p14:creationId xmlns:p14="http://schemas.microsoft.com/office/powerpoint/2010/main" val="36347585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Could explain much of the data</a:t>
            </a:r>
          </a:p>
        </p:txBody>
      </p:sp>
      <p:sp>
        <p:nvSpPr>
          <p:cNvPr id="9" name="Content Placeholder 8"/>
          <p:cNvSpPr>
            <a:spLocks noGrp="1"/>
          </p:cNvSpPr>
          <p:nvPr>
            <p:ph sz="half" idx="1"/>
          </p:nvPr>
        </p:nvSpPr>
        <p:spPr>
          <a:xfrm>
            <a:off x="570186" y="2055813"/>
            <a:ext cx="5181600" cy="4351338"/>
          </a:xfrm>
        </p:spPr>
        <p:txBody>
          <a:bodyPr>
            <a:normAutofit lnSpcReduction="10000"/>
          </a:bodyPr>
          <a:lstStyle/>
          <a:p>
            <a:r>
              <a:rPr lang="en-US" dirty="0"/>
              <a:t>When we drop things, they fall to the ground</a:t>
            </a:r>
          </a:p>
          <a:p>
            <a:r>
              <a:rPr lang="en-US" dirty="0"/>
              <a:t>The sun, moon, and stars do not fall to the ground</a:t>
            </a:r>
          </a:p>
          <a:p>
            <a:r>
              <a:rPr lang="en-US" dirty="0"/>
              <a:t>The sun rises, crosses the sky, and sets</a:t>
            </a:r>
          </a:p>
          <a:p>
            <a:r>
              <a:rPr lang="en-US" dirty="0"/>
              <a:t>The moon rises and sets</a:t>
            </a:r>
          </a:p>
          <a:p>
            <a:r>
              <a:rPr lang="en-US" dirty="0"/>
              <a:t>We see motion all around us but feel the Earth under our feet, rock solid and unmoving</a:t>
            </a:r>
          </a:p>
        </p:txBody>
      </p:sp>
      <p:sp>
        <p:nvSpPr>
          <p:cNvPr id="5" name="Rectangle 4"/>
          <p:cNvSpPr/>
          <p:nvPr/>
        </p:nvSpPr>
        <p:spPr>
          <a:xfrm>
            <a:off x="0" y="0"/>
            <a:ext cx="12192000" cy="6858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p:nvPr/>
        </p:nvCxnSpPr>
        <p:spPr>
          <a:xfrm flipV="1">
            <a:off x="0" y="1481959"/>
            <a:ext cx="12192000" cy="157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endCxn id="5" idx="2"/>
          </p:cNvCxnSpPr>
          <p:nvPr/>
        </p:nvCxnSpPr>
        <p:spPr>
          <a:xfrm>
            <a:off x="6096000" y="1497724"/>
            <a:ext cx="0" cy="536027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7055" y="1848357"/>
            <a:ext cx="4721771" cy="4558794"/>
          </a:xfrm>
          <a:prstGeom prst="rect">
            <a:avLst/>
          </a:prstGeom>
        </p:spPr>
      </p:pic>
    </p:spTree>
    <p:custDataLst>
      <p:tags r:id="rId1"/>
    </p:custDataLst>
    <p:extLst>
      <p:ext uri="{BB962C8B-B14F-4D97-AF65-F5344CB8AC3E}">
        <p14:creationId xmlns:p14="http://schemas.microsoft.com/office/powerpoint/2010/main" val="9326374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up)">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up)">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up)">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up)">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wipe(up)">
                                      <p:cBhvr>
                                        <p:cTn id="3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r"/>
            <a:r>
              <a:rPr lang="en-US" dirty="0"/>
              <a:t>Could </a:t>
            </a:r>
            <a:r>
              <a:rPr lang="en-US" i="1" dirty="0"/>
              <a:t>NOT</a:t>
            </a:r>
            <a:r>
              <a:rPr lang="en-US" dirty="0"/>
              <a:t> explain other data</a:t>
            </a:r>
          </a:p>
        </p:txBody>
      </p:sp>
      <p:sp>
        <p:nvSpPr>
          <p:cNvPr id="9" name="Content Placeholder 8"/>
          <p:cNvSpPr>
            <a:spLocks noGrp="1"/>
          </p:cNvSpPr>
          <p:nvPr>
            <p:ph sz="half" idx="1"/>
          </p:nvPr>
        </p:nvSpPr>
        <p:spPr>
          <a:xfrm>
            <a:off x="6590465" y="1967515"/>
            <a:ext cx="5181600" cy="4351338"/>
          </a:xfrm>
        </p:spPr>
        <p:txBody>
          <a:bodyPr/>
          <a:lstStyle/>
          <a:p>
            <a:r>
              <a:rPr lang="en-US" dirty="0"/>
              <a:t>Celestial bodies appeared to orbit the Earth daily</a:t>
            </a:r>
          </a:p>
          <a:p>
            <a:r>
              <a:rPr lang="en-US" dirty="0"/>
              <a:t>The waxing and waning of the moon varies monthly</a:t>
            </a:r>
          </a:p>
          <a:p>
            <a:r>
              <a:rPr lang="en-US" dirty="0"/>
              <a:t>Yearly seasonal cycles</a:t>
            </a:r>
          </a:p>
          <a:p>
            <a:pPr lvl="1"/>
            <a:r>
              <a:rPr lang="en-US" dirty="0"/>
              <a:t>Time of sunrise and sunset</a:t>
            </a:r>
          </a:p>
          <a:p>
            <a:pPr lvl="1"/>
            <a:r>
              <a:rPr lang="en-US" dirty="0"/>
              <a:t>Length of the day</a:t>
            </a:r>
          </a:p>
          <a:p>
            <a:pPr lvl="1"/>
            <a:r>
              <a:rPr lang="en-US" dirty="0"/>
              <a:t>Height the sun reaches</a:t>
            </a:r>
          </a:p>
          <a:p>
            <a:pPr lvl="1"/>
            <a:r>
              <a:rPr lang="en-US" dirty="0"/>
              <a:t>Which constellations are visible</a:t>
            </a:r>
          </a:p>
          <a:p>
            <a:r>
              <a:rPr lang="en-US" dirty="0"/>
              <a:t>The “Wanderers”</a:t>
            </a:r>
          </a:p>
        </p:txBody>
      </p:sp>
      <p:cxnSp>
        <p:nvCxnSpPr>
          <p:cNvPr id="5" name="Straight Connector 4"/>
          <p:cNvCxnSpPr/>
          <p:nvPr/>
        </p:nvCxnSpPr>
        <p:spPr>
          <a:xfrm flipV="1">
            <a:off x="0" y="1481959"/>
            <a:ext cx="12192000" cy="157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0"/>
            <a:ext cx="12192000" cy="6858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6096000" y="1497724"/>
            <a:ext cx="0" cy="536027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sz="half" idx="2"/>
          </p:nvPr>
        </p:nvSpPr>
        <p:spPr/>
        <p:txBody>
          <a:bodyPr/>
          <a:lstStyle/>
          <a:p>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744" y="1967515"/>
            <a:ext cx="4515056" cy="4359214"/>
          </a:xfrm>
          <a:prstGeom prst="rect">
            <a:avLst/>
          </a:prstGeom>
        </p:spPr>
      </p:pic>
    </p:spTree>
    <p:custDataLst>
      <p:tags r:id="rId1"/>
    </p:custDataLst>
    <p:extLst>
      <p:ext uri="{BB962C8B-B14F-4D97-AF65-F5344CB8AC3E}">
        <p14:creationId xmlns:p14="http://schemas.microsoft.com/office/powerpoint/2010/main" val="8021075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up)">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up)">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up)">
                                      <p:cBhvr>
                                        <p:cTn id="22" dur="500"/>
                                        <p:tgtEl>
                                          <p:spTgt spid="9">
                                            <p:txEl>
                                              <p:pRg st="2" end="2"/>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wipe(up)">
                                      <p:cBhvr>
                                        <p:cTn id="25" dur="500"/>
                                        <p:tgtEl>
                                          <p:spTgt spid="9">
                                            <p:txEl>
                                              <p:pRg st="3" end="3"/>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wipe(up)">
                                      <p:cBhvr>
                                        <p:cTn id="28" dur="500"/>
                                        <p:tgtEl>
                                          <p:spTgt spid="9">
                                            <p:txEl>
                                              <p:pRg st="4" end="4"/>
                                            </p:txEl>
                                          </p:spTgt>
                                        </p:tgtEl>
                                      </p:cBhvr>
                                    </p:animEffect>
                                  </p:childTnLst>
                                </p:cTn>
                              </p:par>
                              <p:par>
                                <p:cTn id="29" presetID="22" presetClass="entr" presetSubtype="1" fill="hold" nodeType="with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Effect transition="in" filter="wipe(up)">
                                      <p:cBhvr>
                                        <p:cTn id="31" dur="500"/>
                                        <p:tgtEl>
                                          <p:spTgt spid="9">
                                            <p:txEl>
                                              <p:pRg st="5" end="5"/>
                                            </p:txEl>
                                          </p:spTgt>
                                        </p:tgtEl>
                                      </p:cBhvr>
                                    </p:animEffect>
                                  </p:childTnLst>
                                </p:cTn>
                              </p:par>
                              <p:par>
                                <p:cTn id="32" presetID="22" presetClass="entr" presetSubtype="1" fill="hold" nodeType="withEffect">
                                  <p:stCondLst>
                                    <p:cond delay="0"/>
                                  </p:stCondLst>
                                  <p:childTnLst>
                                    <p:set>
                                      <p:cBhvr>
                                        <p:cTn id="33" dur="1" fill="hold">
                                          <p:stCondLst>
                                            <p:cond delay="0"/>
                                          </p:stCondLst>
                                        </p:cTn>
                                        <p:tgtEl>
                                          <p:spTgt spid="9">
                                            <p:txEl>
                                              <p:pRg st="6" end="6"/>
                                            </p:txEl>
                                          </p:spTgt>
                                        </p:tgtEl>
                                        <p:attrNameLst>
                                          <p:attrName>style.visibility</p:attrName>
                                        </p:attrNameLst>
                                      </p:cBhvr>
                                      <p:to>
                                        <p:strVal val="visible"/>
                                      </p:to>
                                    </p:set>
                                    <p:animEffect transition="in" filter="wipe(up)">
                                      <p:cBhvr>
                                        <p:cTn id="34" dur="500"/>
                                        <p:tgtEl>
                                          <p:spTgt spid="9">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9">
                                            <p:txEl>
                                              <p:pRg st="7" end="7"/>
                                            </p:txEl>
                                          </p:spTgt>
                                        </p:tgtEl>
                                        <p:attrNameLst>
                                          <p:attrName>style.visibility</p:attrName>
                                        </p:attrNameLst>
                                      </p:cBhvr>
                                      <p:to>
                                        <p:strVal val="visible"/>
                                      </p:to>
                                    </p:set>
                                    <p:animEffect transition="in" filter="wipe(up)">
                                      <p:cBhvr>
                                        <p:cTn id="39"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Could not explain the “Wanderers”</a:t>
            </a:r>
          </a:p>
        </p:txBody>
      </p:sp>
      <p:pic>
        <p:nvPicPr>
          <p:cNvPr id="1026" name="Picture 2" descr="See Explanation.  Clicking on the picture will download&#10; the highest resolution version availabl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324600" y="2045234"/>
            <a:ext cx="5181600" cy="39459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retrograde motion of Mars in 2005"/>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18067" y="2045234"/>
            <a:ext cx="5181600" cy="2573412"/>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10904561" y="4475689"/>
            <a:ext cx="272955" cy="27373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flipV="1">
            <a:off x="5513696" y="4230805"/>
            <a:ext cx="285971" cy="24488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6858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0" y="1481959"/>
            <a:ext cx="12192000" cy="157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72035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 0 L 0 0 C -0.00899 -0.00162 -0.00925 -0.00069 -0.01576 -0.00417 C -0.01693 -0.00463 -0.01797 -0.00556 -0.01915 -0.00602 C -0.02201 -0.00764 -0.02514 -0.00833 -0.028 -0.00995 C -0.02917 -0.01065 -0.03021 -0.01181 -0.03139 -0.01204 C -0.04102 -0.01458 -0.05235 -0.01389 -0.06159 -0.01806 C -0.06459 -0.01944 -0.06771 -0.01991 -0.07058 -0.02199 C -0.0806 -0.02917 -0.07162 -0.02338 -0.08178 -0.02801 C -0.08295 -0.02847 -0.08399 -0.02963 -0.08516 -0.02986 C -0.08777 -0.03079 -0.09037 -0.03102 -0.09297 -0.03194 C -0.09922 -0.03426 -0.1004 -0.03518 -0.10521 -0.03796 C -0.11732 -0.05208 -0.10925 -0.0456 -0.13099 -0.04792 C -0.13321 -0.04861 -0.13555 -0.04884 -0.13777 -0.04977 C -0.13998 -0.05093 -0.14441 -0.05393 -0.14441 -0.05393 C -0.15131 -0.06181 -0.14402 -0.0544 -0.15222 -0.05972 C -0.15378 -0.06088 -0.15521 -0.06273 -0.15678 -0.06389 C -0.15899 -0.06528 -0.1612 -0.06643 -0.16342 -0.06782 C -0.16459 -0.06852 -0.16589 -0.06852 -0.1668 -0.06968 C -0.17188 -0.07593 -0.16836 -0.07245 -0.17461 -0.07569 C -0.17579 -0.07639 -0.17683 -0.07755 -0.178 -0.07778 C -0.18438 -0.07893 -0.19076 -0.07917 -0.19701 -0.07963 C -0.19857 -0.08102 -0.2 -0.08264 -0.20157 -0.0838 C -0.20378 -0.08542 -0.20704 -0.08657 -0.20938 -0.08773 C -0.21042 -0.08912 -0.21146 -0.09074 -0.21277 -0.09167 C -0.21446 -0.09282 -0.21641 -0.09282 -0.21836 -0.09375 C -0.2198 -0.09421 -0.22136 -0.09491 -0.22279 -0.0956 C -0.22396 -0.0963 -0.225 -0.09699 -0.22618 -0.09768 C -0.22761 -0.09838 -0.22917 -0.09884 -0.2306 -0.09954 C -0.23178 -0.10023 -0.23282 -0.10139 -0.23399 -0.10162 C -0.23959 -0.10278 -0.24519 -0.10301 -0.25079 -0.1037 C -0.25183 -0.10417 -0.253 -0.10509 -0.25417 -0.10556 C -0.25599 -0.10648 -0.25795 -0.10648 -0.25977 -0.10764 C -0.26094 -0.10833 -0.26185 -0.11042 -0.26303 -0.11157 C -0.26446 -0.11296 -0.26602 -0.11435 -0.26758 -0.11551 C -0.2698 -0.11713 -0.27201 -0.11829 -0.27422 -0.11944 L -0.27761 -0.12153 C -0.28542 -0.13079 -0.28282 -0.12546 -0.28659 -0.13542 C -0.2862 -0.1375 -0.28633 -0.14005 -0.28542 -0.14143 C -0.2836 -0.14491 -0.27878 -0.14931 -0.27878 -0.14931 C -0.27084 -0.14838 -0.26211 -0.14768 -0.25417 -0.14537 C -0.25261 -0.14491 -0.25118 -0.14421 -0.24961 -0.14352 C -0.24844 -0.14282 -0.2474 -0.14143 -0.24623 -0.14143 C -0.2306 -0.14028 -0.21498 -0.14005 -0.19922 -0.13935 C -0.18633 -0.13171 -0.20066 -0.13958 -0.1668 -0.13542 C -0.16563 -0.13542 -0.16459 -0.13403 -0.16342 -0.13356 C -0.16159 -0.13264 -0.15977 -0.13194 -0.15782 -0.13148 C -0.15456 -0.13056 -0.15118 -0.13009 -0.14779 -0.1294 C -0.14011 -0.125 -0.14935 -0.13009 -0.13542 -0.12546 C -0.13438 -0.12523 -0.13334 -0.12384 -0.13217 -0.12361 C -0.12956 -0.12268 -0.12683 -0.12245 -0.12435 -0.12153 C -0.12123 -0.1206 -0.11928 -0.11921 -0.11641 -0.11759 C -0.11381 -0.11829 -0.11016 -0.11574 -0.1086 -0.11944 C -0.10404 -0.13032 -0.11055 -0.13356 -0.11316 -0.1375 C -0.11433 -0.13935 -0.11511 -0.1419 -0.11641 -0.14352 C -0.11745 -0.14468 -0.11875 -0.14468 -0.1198 -0.14537 C -0.12136 -0.14653 -0.12279 -0.14792 -0.12435 -0.14931 C -0.12553 -0.15046 -0.12644 -0.15231 -0.12761 -0.15347 C -0.12904 -0.1544 -0.1306 -0.15509 -0.13217 -0.15532 C -0.13998 -0.15648 -0.14779 -0.15671 -0.1556 -0.15741 C -0.16511 -0.16157 -0.15547 -0.15579 -0.16342 -0.16528 C -0.16446 -0.16643 -0.17071 -0.16898 -0.17136 -0.16921 C -0.18178 -0.17454 -0.16485 -0.16713 -0.18021 -0.17315 C -0.18178 -0.17384 -0.18321 -0.17477 -0.18477 -0.17523 C -0.18803 -0.17616 -0.19141 -0.17662 -0.1948 -0.17731 C -0.19597 -0.17801 -0.19714 -0.17824 -0.19818 -0.17917 C -0.20469 -0.18495 -0.19831 -0.18194 -0.20482 -0.18518 C -0.20639 -0.18588 -0.20782 -0.18634 -0.20938 -0.18727 C -0.21042 -0.18773 -0.21159 -0.18866 -0.21277 -0.18912 C -0.21433 -0.19005 -0.21875 -0.19167 -0.22058 -0.19306 C -0.22826 -0.2 -0.21902 -0.19491 -0.22839 -0.19907 C -0.22943 -0.20046 -0.23047 -0.20208 -0.23178 -0.20301 C -0.23282 -0.20417 -0.23399 -0.20463 -0.23503 -0.20509 C -0.24922 -0.21204 -0.23881 -0.20694 -0.25183 -0.21111 C -0.25339 -0.21157 -0.25482 -0.2125 -0.25639 -0.21296 C -0.25938 -0.21389 -0.26237 -0.21435 -0.26537 -0.21505 C -0.26641 -0.21574 -0.26758 -0.2162 -0.26862 -0.21713 C -0.27019 -0.21829 -0.27162 -0.22014 -0.27318 -0.22106 C -0.275 -0.22199 -0.27683 -0.22222 -0.27878 -0.22292 C -0.28086 -0.22384 -0.28633 -0.22801 -0.28764 -0.22893 C -0.2892 -0.23009 -0.29076 -0.23148 -0.29219 -0.23287 C -0.29336 -0.23426 -0.29415 -0.23657 -0.29558 -0.23704 C -0.30105 -0.23866 -0.30678 -0.23819 -0.31237 -0.23889 C -0.31381 -0.23958 -0.31537 -0.23981 -0.3168 -0.24097 C -0.31797 -0.2419 -0.31902 -0.24375 -0.32019 -0.24491 C -0.32162 -0.2463 -0.32318 -0.24745 -0.32461 -0.24884 C -0.32696 -0.25139 -0.32891 -0.25463 -0.33139 -0.25694 C -0.33438 -0.25949 -0.3375 -0.26157 -0.34024 -0.26481 C -0.34141 -0.2662 -0.34245 -0.26782 -0.34362 -0.26875 C -0.34506 -0.26991 -0.34662 -0.27037 -0.34818 -0.27083 C -0.37032 -0.27824 -0.35287 -0.27199 -0.37279 -0.27685 C -0.37422 -0.27708 -0.38099 -0.27963 -0.38282 -0.28079 C -0.38946 -0.28472 -0.38777 -0.28542 -0.39519 -0.28866 C -0.39662 -0.28935 -0.39805 -0.29051 -0.39961 -0.29074 C -0.40183 -0.29097 -0.40404 -0.29074 -0.40625 -0.29074 L -0.40625 -0.29074 " pathEditMode="relative" ptsTypes="AAAAAAAAAAAAAAAAAAAAAAAAAAAAAAAAAAAAAAAAAAAAAAAAAAAAAAAAAAAAAAAAAAAAAAAAAAAAAAAAAAAAAAAAAAAAAAAA">
                                      <p:cBhvr>
                                        <p:cTn id="6" dur="4000" fill="hold"/>
                                        <p:tgtEl>
                                          <p:spTgt spid="10"/>
                                        </p:tgtEl>
                                        <p:attrNameLst>
                                          <p:attrName>ppt_x</p:attrName>
                                          <p:attrName>ppt_y</p:attrName>
                                        </p:attrNameLst>
                                      </p:cBhvr>
                                    </p:animMotion>
                                  </p:childTnLst>
                                </p:cTn>
                              </p:par>
                            </p:childTnLst>
                          </p:cTn>
                        </p:par>
                        <p:par>
                          <p:cTn id="7" fill="hold">
                            <p:stCondLst>
                              <p:cond delay="4000"/>
                            </p:stCondLst>
                            <p:childTnLst>
                              <p:par>
                                <p:cTn id="8" presetID="0" presetClass="path" presetSubtype="0" accel="50000" decel="50000" fill="hold" grpId="0" nodeType="afterEffect">
                                  <p:stCondLst>
                                    <p:cond delay="0"/>
                                  </p:stCondLst>
                                  <p:childTnLst>
                                    <p:animMotion origin="layout" path="M 1.04167E-6 -3.7037E-6 L 1.04167E-6 0.00024 C -0.00339 -0.00139 -0.0069 -0.00208 -0.01016 -0.00393 C -0.01146 -0.00486 -0.01237 -0.00671 -0.01354 -0.0081 C -0.01497 -0.00949 -0.01641 -0.01088 -0.01797 -0.01203 C -0.01953 -0.01296 -0.02695 -0.01574 -0.028 -0.01597 C -0.03581 -0.01782 -0.04505 -0.01898 -0.05274 -0.0199 C -0.05378 -0.0206 -0.05495 -0.02152 -0.05599 -0.02199 C -0.05899 -0.02291 -0.06211 -0.02245 -0.06497 -0.02384 C -0.06628 -0.02453 -0.06719 -0.02685 -0.06836 -0.02777 C -0.06979 -0.02893 -0.07149 -0.0287 -0.07292 -0.02986 C -0.07591 -0.03217 -0.07852 -0.03634 -0.08177 -0.03773 C -0.08333 -0.03842 -0.08477 -0.03912 -0.08633 -0.03981 C -0.08737 -0.04027 -0.08854 -0.04143 -0.08958 -0.04189 C -0.09466 -0.04375 -0.10156 -0.0449 -0.10651 -0.04583 C -0.1181 -0.05277 -0.09688 -0.04051 -0.11654 -0.04976 C -0.11992 -0.05139 -0.12305 -0.05486 -0.12656 -0.05578 C -0.13177 -0.05694 -0.13698 -0.05902 -0.14232 -0.05972 C -0.16732 -0.06319 -0.15195 -0.06134 -0.18815 -0.06365 C -0.18971 -0.06435 -0.19115 -0.06481 -0.19271 -0.06574 C -0.19492 -0.06689 -0.19714 -0.06875 -0.19935 -0.06967 L -0.20495 -0.07176 C -0.2069 -0.07291 -0.20859 -0.07476 -0.21055 -0.07569 C -0.22057 -0.08055 -0.22383 -0.07546 -0.23633 -0.07176 C -0.24193 -0.05671 -0.23477 -0.075 -0.24193 -0.05972 C -0.24284 -0.05787 -0.24349 -0.05578 -0.24414 -0.0537 C -0.24453 -0.05115 -0.24544 -0.04861 -0.24531 -0.04583 C -0.24505 -0.04166 -0.2431 -0.02685 -0.24076 -0.02199 C -0.23997 -0.02014 -0.23854 -0.01921 -0.2375 -0.01782 C -0.23594 -0.01597 -0.23451 -0.01389 -0.23294 -0.01203 C -0.23008 -0.00856 -0.22734 -0.00393 -0.22396 -0.00208 C -0.22292 -0.00139 -0.22175 -0.00092 -0.2207 -3.7037E-6 C -0.21914 0.00116 -0.21771 0.00301 -0.21615 0.00394 C -0.21068 0.00764 -0.20469 0.00926 -0.19935 0.01389 C -0.1944 0.01829 -0.19427 0.01899 -0.18815 0.02176 C -0.18633 0.02269 -0.18438 0.02292 -0.18255 0.02385 C -0.18034 0.025 -0.17813 0.02639 -0.17591 0.02778 L -0.17253 0.02986 C -0.17136 0.03056 -0.17031 0.03102 -0.16914 0.03172 C -0.16615 0.0338 -0.16328 0.03611 -0.16016 0.03774 C -0.15469 0.04051 -0.14909 0.04213 -0.14336 0.04375 C -0.11875 0.04213 -0.12162 0.05116 -0.11094 0.03774 C -0.10938 0.03588 -0.10794 0.0338 -0.10651 0.03172 C -0.10612 0.02986 -0.10586 0.02778 -0.10534 0.02593 C -0.10404 0.02176 -0.10091 0.01389 -0.10091 0.01412 C -0.10104 0.00903 -0.10065 -0.00926 -0.10313 -0.01782 C -0.10404 -0.02129 -0.10534 -0.02453 -0.10651 -0.02777 C -0.1082 -0.04074 -0.10638 -0.0324 -0.11198 -0.04583 C -0.11289 -0.04768 -0.11341 -0.05 -0.11432 -0.05185 C -0.11641 -0.05601 -0.11849 -0.06041 -0.12096 -0.06365 C -0.13568 -0.0831 -0.11732 -0.05902 -0.12891 -0.07361 C -0.14063 -0.08842 -0.12695 -0.07106 -0.13672 -0.08564 C -0.13906 -0.08912 -0.14349 -0.09259 -0.14557 -0.0956 C -0.14688 -0.09722 -0.14766 -0.1 -0.14896 -0.10139 C -0.15 -0.10254 -0.1513 -0.10254 -0.15234 -0.10347 C -0.15391 -0.10463 -0.15534 -0.10625 -0.1569 -0.1074 C -0.15794 -0.10833 -0.15912 -0.10879 -0.16016 -0.10949 C -0.16211 -0.11064 -0.16393 -0.11203 -0.16576 -0.11342 C -0.16732 -0.11458 -0.16888 -0.11574 -0.17031 -0.11736 C -0.17188 -0.11921 -0.17305 -0.12199 -0.17474 -0.12338 C -0.17682 -0.12523 -0.1793 -0.12569 -0.18151 -0.12731 C -0.18451 -0.12963 -0.18724 -0.13333 -0.1905 -0.13541 C -0.19271 -0.13657 -0.19518 -0.13703 -0.19714 -0.13935 C -0.20143 -0.14444 -0.19922 -0.14259 -0.20391 -0.14514 C -0.21576 -0.16203 -0.20391 -0.14745 -0.21393 -0.15509 C -0.21719 -0.15764 -0.21797 -0.16111 -0.2207 -0.16504 C -0.22214 -0.16736 -0.22357 -0.16944 -0.22513 -0.17106 C -0.22617 -0.17222 -0.22747 -0.17222 -0.22852 -0.17314 C -0.23008 -0.1743 -0.23151 -0.17546 -0.23294 -0.17708 C -0.23529 -0.17963 -0.2375 -0.1824 -0.23971 -0.18495 L -0.2431 -0.18912 C -0.24414 -0.19027 -0.24518 -0.19213 -0.24649 -0.19305 L -0.24974 -0.1949 C -0.26068 -0.20949 -0.24688 -0.19236 -0.26094 -0.20486 C -0.26484 -0.20833 -0.2668 -0.21041 -0.27109 -0.21296 C -0.27253 -0.21365 -0.27409 -0.21412 -0.27552 -0.21481 C -0.28815 -0.22245 -0.27487 -0.21597 -0.28555 -0.22083 C -0.28672 -0.22222 -0.28776 -0.22384 -0.28893 -0.22476 C -0.29219 -0.22731 -0.29609 -0.22731 -0.29909 -0.23078 C -0.3155 -0.25023 -0.29818 -0.23055 -0.31029 -0.24282 C -0.31146 -0.24398 -0.31237 -0.24583 -0.31354 -0.24676 C -0.31537 -0.24791 -0.31732 -0.24791 -0.31914 -0.24861 C -0.32031 -0.25 -0.32136 -0.25162 -0.32253 -0.25277 C -0.32474 -0.25439 -0.32734 -0.25439 -0.3293 -0.25671 C -0.33034 -0.25787 -0.33138 -0.25949 -0.33268 -0.26064 C -0.33372 -0.26157 -0.33594 -0.2625 -0.33594 -0.26226 L -0.33594 -0.2625 " pathEditMode="relative" rAng="0" ptsTypes="AAAAAAAAAAAAAAAAAAAAAAAAAAAAAAAAAAAAAAAAAAAAAAAAAAAAAAAAAAAAAAAAAAAAAAAAAAAAAAAAAAAAAAA">
                                      <p:cBhvr>
                                        <p:cTn id="9" dur="4000" fill="hold"/>
                                        <p:tgtEl>
                                          <p:spTgt spid="7"/>
                                        </p:tgtEl>
                                        <p:attrNameLst>
                                          <p:attrName>ppt_x</p:attrName>
                                          <p:attrName>ppt_y</p:attrName>
                                        </p:attrNameLst>
                                      </p:cBhvr>
                                      <p:rCtr x="-16797" y="-108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Ptolemy’s Epicycles</a:t>
            </a:r>
          </a:p>
        </p:txBody>
      </p:sp>
      <p:pic>
        <p:nvPicPr>
          <p:cNvPr id="6" name="retrograd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82167" y="1926351"/>
            <a:ext cx="4114800" cy="392732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 y="1690688"/>
            <a:ext cx="3687135" cy="4398647"/>
          </a:xfrm>
          <a:prstGeom prst="rect">
            <a:avLst/>
          </a:prstGeom>
        </p:spPr>
      </p:pic>
      <p:sp>
        <p:nvSpPr>
          <p:cNvPr id="5" name="Rectangle 4"/>
          <p:cNvSpPr/>
          <p:nvPr/>
        </p:nvSpPr>
        <p:spPr>
          <a:xfrm>
            <a:off x="0" y="0"/>
            <a:ext cx="12192000" cy="6858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20141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extLst mod="1"/>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Ptolemy’s Epicycles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114" y="1690688"/>
            <a:ext cx="3121335" cy="416178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1690688"/>
            <a:ext cx="3687135" cy="4398647"/>
          </a:xfrm>
          <a:prstGeom prst="rect">
            <a:avLst/>
          </a:prstGeom>
        </p:spPr>
      </p:pic>
      <p:sp>
        <p:nvSpPr>
          <p:cNvPr id="6" name="Rectangle 5"/>
          <p:cNvSpPr/>
          <p:nvPr/>
        </p:nvSpPr>
        <p:spPr>
          <a:xfrm>
            <a:off x="0" y="0"/>
            <a:ext cx="12192000" cy="6858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3110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02" y="5560101"/>
            <a:ext cx="12192000" cy="1325563"/>
          </a:xfrm>
        </p:spPr>
        <p:txBody>
          <a:bodyPr>
            <a:normAutofit/>
          </a:bodyPr>
          <a:lstStyle/>
          <a:p>
            <a:pPr algn="ctr"/>
            <a:r>
              <a:rPr lang="en-US" sz="3600" dirty="0"/>
              <a:t>Standard explanation for planetary orbits for 1000+ years</a:t>
            </a:r>
          </a:p>
        </p:txBody>
      </p:sp>
      <p:pic>
        <p:nvPicPr>
          <p:cNvPr id="4" name="retrograde">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358711" y="2527912"/>
            <a:ext cx="2626183" cy="2506528"/>
          </a:xfrm>
          <a:prstGeom prst="rect">
            <a:avLst/>
          </a:prstGeom>
        </p:spPr>
      </p:pic>
      <p:sp>
        <p:nvSpPr>
          <p:cNvPr id="5" name="Plus 4"/>
          <p:cNvSpPr/>
          <p:nvPr/>
        </p:nvSpPr>
        <p:spPr>
          <a:xfrm>
            <a:off x="3732225" y="3489771"/>
            <a:ext cx="520262" cy="558968"/>
          </a:xfrm>
          <a:prstGeom prst="mathPlus">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7091118" y="3537068"/>
            <a:ext cx="726028" cy="511671"/>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835570" y="29787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Extremely successful theory!</a:t>
            </a:r>
          </a:p>
        </p:txBody>
      </p:sp>
      <p:sp>
        <p:nvSpPr>
          <p:cNvPr id="9" name="TextBox 8"/>
          <p:cNvSpPr txBox="1"/>
          <p:nvPr/>
        </p:nvSpPr>
        <p:spPr>
          <a:xfrm>
            <a:off x="8027065" y="1964225"/>
            <a:ext cx="3647090" cy="461665"/>
          </a:xfrm>
          <a:prstGeom prst="rect">
            <a:avLst/>
          </a:prstGeom>
          <a:noFill/>
        </p:spPr>
        <p:txBody>
          <a:bodyPr wrap="square" rtlCol="0">
            <a:spAutoFit/>
          </a:bodyPr>
          <a:lstStyle/>
          <a:p>
            <a:pPr algn="ctr"/>
            <a:r>
              <a:rPr lang="en-US" sz="2400" dirty="0"/>
              <a:t>Predict planetary positions</a:t>
            </a:r>
          </a:p>
        </p:txBody>
      </p:sp>
      <p:sp>
        <p:nvSpPr>
          <p:cNvPr id="10" name="Rectangle 9"/>
          <p:cNvSpPr/>
          <p:nvPr/>
        </p:nvSpPr>
        <p:spPr>
          <a:xfrm>
            <a:off x="0" y="0"/>
            <a:ext cx="12192000" cy="6858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V="1">
            <a:off x="0" y="1703402"/>
            <a:ext cx="12192000" cy="157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510" y="5617131"/>
            <a:ext cx="12192000" cy="157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7804" y="57804"/>
            <a:ext cx="12192000" cy="6858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8641" y="2269807"/>
            <a:ext cx="2919400" cy="2818634"/>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27065" y="2862198"/>
            <a:ext cx="3796863" cy="2131324"/>
          </a:xfrm>
          <a:prstGeom prst="rect">
            <a:avLst/>
          </a:prstGeom>
        </p:spPr>
      </p:pic>
    </p:spTree>
    <p:custDataLst>
      <p:tags r:id="rId1"/>
    </p:custDataLst>
    <p:extLst>
      <p:ext uri="{BB962C8B-B14F-4D97-AF65-F5344CB8AC3E}">
        <p14:creationId xmlns:p14="http://schemas.microsoft.com/office/powerpoint/2010/main" val="9173753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4"/>
                </p:tgtEl>
              </p:cMediaNode>
            </p:video>
          </p:childTnLst>
        </p:cTn>
      </p:par>
    </p:tnLst>
    <p:bldLst>
      <p:bldP spid="2" grpId="0"/>
      <p:bldP spid="5" grpId="0" animBg="1"/>
      <p:bldP spid="6" grpId="0" animBg="1"/>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Ptolemy’s Epicycles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690688"/>
            <a:ext cx="3687135" cy="4398647"/>
          </a:xfrm>
          <a:prstGeom prst="rect">
            <a:avLst/>
          </a:prstGeom>
        </p:spPr>
      </p:pic>
      <p:sp>
        <p:nvSpPr>
          <p:cNvPr id="4" name="TextBox 3"/>
          <p:cNvSpPr txBox="1"/>
          <p:nvPr/>
        </p:nvSpPr>
        <p:spPr>
          <a:xfrm>
            <a:off x="5178316" y="1690688"/>
            <a:ext cx="6594584" cy="4524315"/>
          </a:xfrm>
          <a:prstGeom prst="rect">
            <a:avLst/>
          </a:prstGeom>
          <a:noFill/>
        </p:spPr>
        <p:txBody>
          <a:bodyPr wrap="square" rtlCol="0">
            <a:spAutoFit/>
          </a:bodyPr>
          <a:lstStyle/>
          <a:p>
            <a:endParaRPr lang="en-US" dirty="0"/>
          </a:p>
          <a:p>
            <a:r>
              <a:rPr lang="en-US" sz="3600" dirty="0"/>
              <a:t>Very successful theory, but…</a:t>
            </a:r>
          </a:p>
          <a:p>
            <a:endParaRPr lang="en-US" sz="3600" dirty="0"/>
          </a:p>
          <a:p>
            <a:r>
              <a:rPr lang="en-US" sz="3600" dirty="0"/>
              <a:t>Two notable deficiencies</a:t>
            </a:r>
          </a:p>
          <a:p>
            <a:pPr marL="571500" indent="-571500">
              <a:buFont typeface="Arial" panose="020B0604020202020204" pitchFamily="34" charset="0"/>
              <a:buChar char="•"/>
            </a:pPr>
            <a:r>
              <a:rPr lang="en-US" sz="3600" dirty="0"/>
              <a:t>Too arbitrary </a:t>
            </a:r>
          </a:p>
          <a:p>
            <a:pPr marL="571500" indent="-571500">
              <a:buFont typeface="Arial" panose="020B0604020202020204" pitchFamily="34" charset="0"/>
              <a:buChar char="•"/>
            </a:pPr>
            <a:r>
              <a:rPr lang="en-US" sz="3600" dirty="0"/>
              <a:t>Too many adjustable parameters, so flexible it can fit any data</a:t>
            </a:r>
          </a:p>
          <a:p>
            <a:endParaRPr lang="en-US" dirty="0"/>
          </a:p>
        </p:txBody>
      </p:sp>
      <p:sp>
        <p:nvSpPr>
          <p:cNvPr id="5" name="Rectangle 4"/>
          <p:cNvSpPr/>
          <p:nvPr/>
        </p:nvSpPr>
        <p:spPr>
          <a:xfrm>
            <a:off x="0" y="0"/>
            <a:ext cx="12192000" cy="6858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5639280" y="365125"/>
            <a:ext cx="1533525" cy="1485900"/>
          </a:xfrm>
          <a:prstGeom prst="rect">
            <a:avLst/>
          </a:prstGeom>
        </p:spPr>
      </p:pic>
    </p:spTree>
    <p:extLst>
      <p:ext uri="{BB962C8B-B14F-4D97-AF65-F5344CB8AC3E}">
        <p14:creationId xmlns:p14="http://schemas.microsoft.com/office/powerpoint/2010/main" val="25320277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solidFill>
                  <a:schemeClr val="tx2"/>
                </a:solidFill>
              </a:rPr>
              <a:t>2.  The Big Bang Theory</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828880"/>
            <a:ext cx="12192000" cy="4408025"/>
          </a:xfrm>
        </p:spPr>
      </p:pic>
    </p:spTree>
    <p:extLst>
      <p:ext uri="{BB962C8B-B14F-4D97-AF65-F5344CB8AC3E}">
        <p14:creationId xmlns:p14="http://schemas.microsoft.com/office/powerpoint/2010/main" val="16608833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172704"/>
            <a:ext cx="10515600" cy="2852737"/>
          </a:xfrm>
        </p:spPr>
        <p:txBody>
          <a:bodyPr/>
          <a:lstStyle/>
          <a:p>
            <a:r>
              <a:rPr lang="en-US" dirty="0"/>
              <a:t>Copernicus</a:t>
            </a:r>
          </a:p>
        </p:txBody>
      </p:sp>
      <p:sp>
        <p:nvSpPr>
          <p:cNvPr id="5" name="Text Placeholder 4"/>
          <p:cNvSpPr>
            <a:spLocks noGrp="1"/>
          </p:cNvSpPr>
          <p:nvPr>
            <p:ph type="body" idx="1"/>
          </p:nvPr>
        </p:nvSpPr>
        <p:spPr>
          <a:xfrm>
            <a:off x="892505" y="5033827"/>
            <a:ext cx="10515600" cy="1500187"/>
          </a:xfrm>
        </p:spPr>
        <p:txBody>
          <a:bodyPr>
            <a:normAutofit/>
          </a:bodyPr>
          <a:lstStyle/>
          <a:p>
            <a:r>
              <a:rPr lang="en-US" sz="2800" dirty="0"/>
              <a:t>The heliocentric model</a:t>
            </a:r>
          </a:p>
        </p:txBody>
      </p:sp>
      <p:sp>
        <p:nvSpPr>
          <p:cNvPr id="2" name="Rectangle 1"/>
          <p:cNvSpPr/>
          <p:nvPr/>
        </p:nvSpPr>
        <p:spPr>
          <a:xfrm>
            <a:off x="0" y="0"/>
            <a:ext cx="12192000" cy="685800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1588579" y="989494"/>
            <a:ext cx="2094975" cy="2869680"/>
          </a:xfrm>
          <a:prstGeom prst="rect">
            <a:avLst/>
          </a:prstGeom>
        </p:spPr>
      </p:pic>
      <p:pic>
        <p:nvPicPr>
          <p:cNvPr id="8"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0305" y="989494"/>
            <a:ext cx="5197145" cy="5016292"/>
          </a:xfrm>
          <a:prstGeom prst="rect">
            <a:avLst/>
          </a:prstGeom>
          <a:solidFill>
            <a:schemeClr val="tx1"/>
          </a:solidFill>
        </p:spPr>
      </p:pic>
    </p:spTree>
    <p:extLst>
      <p:ext uri="{BB962C8B-B14F-4D97-AF65-F5344CB8AC3E}">
        <p14:creationId xmlns:p14="http://schemas.microsoft.com/office/powerpoint/2010/main" val="14568300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Heliocentric Model (Copernicus – 1543)</a:t>
            </a:r>
          </a:p>
        </p:txBody>
      </p:sp>
      <p:sp>
        <p:nvSpPr>
          <p:cNvPr id="4" name="Content Placeholder 3"/>
          <p:cNvSpPr>
            <a:spLocks noGrp="1"/>
          </p:cNvSpPr>
          <p:nvPr>
            <p:ph sz="half" idx="1"/>
          </p:nvPr>
        </p:nvSpPr>
        <p:spPr>
          <a:xfrm>
            <a:off x="649014" y="1965037"/>
            <a:ext cx="5181600" cy="4351338"/>
          </a:xfrm>
        </p:spPr>
        <p:txBody>
          <a:bodyPr/>
          <a:lstStyle/>
          <a:p>
            <a:r>
              <a:rPr lang="en-US" dirty="0"/>
              <a:t>Did away with complex epicycles</a:t>
            </a:r>
          </a:p>
          <a:p>
            <a:r>
              <a:rPr lang="en-US" dirty="0"/>
              <a:t>Treated the sun as the center</a:t>
            </a:r>
          </a:p>
          <a:p>
            <a:r>
              <a:rPr lang="en-US" dirty="0"/>
              <a:t>Explained retrograde motion simply and elegantly</a:t>
            </a:r>
          </a:p>
          <a:p>
            <a:r>
              <a:rPr lang="en-US" dirty="0"/>
              <a:t>Explained </a:t>
            </a:r>
          </a:p>
          <a:p>
            <a:pPr lvl="1"/>
            <a:r>
              <a:rPr lang="en-US" dirty="0"/>
              <a:t>Motion of “fixed” stars</a:t>
            </a:r>
          </a:p>
          <a:p>
            <a:pPr lvl="1"/>
            <a:r>
              <a:rPr lang="en-US" dirty="0"/>
              <a:t>Visibility of constellations</a:t>
            </a:r>
          </a:p>
          <a:p>
            <a:pPr lvl="1"/>
            <a:r>
              <a:rPr lang="en-US" dirty="0"/>
              <a:t>Seasons</a:t>
            </a:r>
          </a:p>
          <a:p>
            <a:endParaRPr lang="en-US" dirty="0"/>
          </a:p>
        </p:txBody>
      </p:sp>
      <p:sp>
        <p:nvSpPr>
          <p:cNvPr id="7" name="Rectangle 6"/>
          <p:cNvSpPr/>
          <p:nvPr/>
        </p:nvSpPr>
        <p:spPr>
          <a:xfrm>
            <a:off x="0" y="0"/>
            <a:ext cx="12192000" cy="685800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0" y="1513490"/>
            <a:ext cx="12192000" cy="1576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546304" y="1529255"/>
            <a:ext cx="0" cy="532874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8"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033279" y="1965037"/>
            <a:ext cx="4671746" cy="4509176"/>
          </a:xfrm>
          <a:solidFill>
            <a:schemeClr val="tx1"/>
          </a:solidFill>
        </p:spPr>
      </p:pic>
    </p:spTree>
    <p:custDataLst>
      <p:tags r:id="rId1"/>
    </p:custDataLst>
    <p:extLst>
      <p:ext uri="{BB962C8B-B14F-4D97-AF65-F5344CB8AC3E}">
        <p14:creationId xmlns:p14="http://schemas.microsoft.com/office/powerpoint/2010/main" val="3559851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500"/>
                                        <p:tgtEl>
                                          <p:spTgt spid="4">
                                            <p:txEl>
                                              <p:pRg st="3" end="3"/>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wipe(up)">
                                      <p:cBhvr>
                                        <p:cTn id="25" dur="500"/>
                                        <p:tgtEl>
                                          <p:spTgt spid="4">
                                            <p:txEl>
                                              <p:pRg st="4" end="4"/>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wipe(up)">
                                      <p:cBhvr>
                                        <p:cTn id="28" dur="500"/>
                                        <p:tgtEl>
                                          <p:spTgt spid="4">
                                            <p:txEl>
                                              <p:pRg st="5" end="5"/>
                                            </p:txEl>
                                          </p:spTgt>
                                        </p:tgtEl>
                                      </p:cBhvr>
                                    </p:animEffect>
                                  </p:childTnLst>
                                </p:cTn>
                              </p:par>
                              <p:par>
                                <p:cTn id="29" presetID="22" presetClass="entr" presetSubtype="1"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wipe(up)">
                                      <p:cBhvr>
                                        <p:cTn id="3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8001" y="4974134"/>
            <a:ext cx="4115456" cy="1384995"/>
          </a:xfrm>
          <a:prstGeom prst="rect">
            <a:avLst/>
          </a:prstGeom>
          <a:noFill/>
        </p:spPr>
        <p:txBody>
          <a:bodyPr wrap="square" rtlCol="0">
            <a:spAutoFit/>
          </a:bodyPr>
          <a:lstStyle/>
          <a:p>
            <a:pPr algn="ctr"/>
            <a:r>
              <a:rPr lang="en-US" sz="2400" dirty="0"/>
              <a:t>Widely accepted worldview for over 1,000 </a:t>
            </a:r>
            <a:r>
              <a:rPr lang="en-US" sz="2400" dirty="0" smtClean="0"/>
              <a:t>years was </a:t>
            </a:r>
            <a:r>
              <a:rPr lang="en-US" sz="2400" dirty="0"/>
              <a:t>REPLACED</a:t>
            </a:r>
          </a:p>
          <a:p>
            <a:endParaRPr lang="en-US" dirty="0"/>
          </a:p>
          <a:p>
            <a:endParaRPr lang="en-US" dirty="0"/>
          </a:p>
        </p:txBody>
      </p:sp>
      <p:sp>
        <p:nvSpPr>
          <p:cNvPr id="11" name="TextBox 10"/>
          <p:cNvSpPr txBox="1"/>
          <p:nvPr/>
        </p:nvSpPr>
        <p:spPr>
          <a:xfrm>
            <a:off x="6945461" y="4789468"/>
            <a:ext cx="4756014" cy="2123658"/>
          </a:xfrm>
          <a:prstGeom prst="rect">
            <a:avLst/>
          </a:prstGeom>
          <a:noFill/>
        </p:spPr>
        <p:txBody>
          <a:bodyPr wrap="square" rtlCol="0">
            <a:spAutoFit/>
          </a:bodyPr>
          <a:lstStyle/>
          <a:p>
            <a:pPr algn="ctr"/>
            <a:r>
              <a:rPr lang="en-US" sz="2400" dirty="0"/>
              <a:t>Simpler and more  “elegant”</a:t>
            </a:r>
          </a:p>
          <a:p>
            <a:pPr algn="ctr"/>
            <a:r>
              <a:rPr lang="en-US" sz="2400" dirty="0"/>
              <a:t>Greater predictive power</a:t>
            </a:r>
          </a:p>
          <a:p>
            <a:pPr algn="ctr"/>
            <a:r>
              <a:rPr lang="en-US" sz="2400" dirty="0"/>
              <a:t>Not true – only (perhaps) more nearly true</a:t>
            </a:r>
          </a:p>
          <a:p>
            <a:pPr algn="ctr"/>
            <a:endParaRPr lang="en-US" dirty="0"/>
          </a:p>
          <a:p>
            <a:endParaRPr lang="en-US" dirty="0"/>
          </a:p>
        </p:txBody>
      </p:sp>
      <p:sp>
        <p:nvSpPr>
          <p:cNvPr id="13" name="Rectangle 12"/>
          <p:cNvSpPr/>
          <p:nvPr/>
        </p:nvSpPr>
        <p:spPr>
          <a:xfrm>
            <a:off x="331076" y="365125"/>
            <a:ext cx="11414234" cy="6067206"/>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https://www.pacificcoastkids.com/PicsForPCKupdate/cs-science3_chosen3_rw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8323" y="793501"/>
            <a:ext cx="1920598" cy="1627322"/>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2797" y="1341254"/>
            <a:ext cx="3470000" cy="3349249"/>
          </a:xfrm>
          <a:prstGeom prst="rect">
            <a:avLst/>
          </a:prstGeom>
          <a:solidFill>
            <a:schemeClr val="tx1"/>
          </a:solidFill>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3511" y="1376673"/>
            <a:ext cx="3432299" cy="3313830"/>
          </a:xfrm>
          <a:prstGeom prst="rect">
            <a:avLst/>
          </a:prstGeom>
        </p:spPr>
      </p:pic>
      <p:cxnSp>
        <p:nvCxnSpPr>
          <p:cNvPr id="4" name="Straight Connector 3"/>
          <p:cNvCxnSpPr/>
          <p:nvPr/>
        </p:nvCxnSpPr>
        <p:spPr>
          <a:xfrm>
            <a:off x="1529255" y="1576552"/>
            <a:ext cx="2569779" cy="2743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560786" y="1608083"/>
            <a:ext cx="2648607" cy="27589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978371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500"/>
                                        <p:tgtEl>
                                          <p:spTgt spid="11">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wipe(up)">
                                      <p:cBhvr>
                                        <p:cTn id="11" dur="500"/>
                                        <p:tgtEl>
                                          <p:spTgt spid="11">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up)">
                                      <p:cBhvr>
                                        <p:cTn id="20" dur="500"/>
                                        <p:tgtEl>
                                          <p:spTgt spid="10">
                                            <p:txEl>
                                              <p:pRg st="0" end="0"/>
                                            </p:txEl>
                                          </p:spTgt>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par>
                          <p:cTn id="25" fill="hold">
                            <p:stCondLst>
                              <p:cond delay="1500"/>
                            </p:stCondLst>
                            <p:childTnLst>
                              <p:par>
                                <p:cTn id="26" presetID="22" presetClass="entr" presetSubtype="1"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animEffect transition="in" filter="wipe(up)">
                                      <p:cBhvr>
                                        <p:cTn id="3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theories</a:t>
            </a:r>
          </a:p>
        </p:txBody>
      </p:sp>
      <p:sp>
        <p:nvSpPr>
          <p:cNvPr id="3" name="Content Placeholder 2"/>
          <p:cNvSpPr>
            <a:spLocks noGrp="1"/>
          </p:cNvSpPr>
          <p:nvPr>
            <p:ph idx="1"/>
          </p:nvPr>
        </p:nvSpPr>
        <p:spPr/>
        <p:txBody>
          <a:bodyPr/>
          <a:lstStyle/>
          <a:p>
            <a:r>
              <a:rPr lang="en-US" sz="3600" dirty="0"/>
              <a:t>All theories are tentative</a:t>
            </a:r>
          </a:p>
          <a:p>
            <a:endParaRPr lang="en-US" sz="1800" dirty="0"/>
          </a:p>
          <a:p>
            <a:r>
              <a:rPr lang="en-US" sz="3600" dirty="0"/>
              <a:t>Something better may come along</a:t>
            </a:r>
          </a:p>
          <a:p>
            <a:endParaRPr lang="en-US" sz="1800" dirty="0"/>
          </a:p>
          <a:p>
            <a:r>
              <a:rPr lang="en-US" sz="3600" dirty="0"/>
              <a:t>We may eliminate models that make incorrect predictions</a:t>
            </a:r>
          </a:p>
          <a:p>
            <a:endParaRPr lang="en-US" dirty="0"/>
          </a:p>
          <a:p>
            <a:endParaRPr lang="en-US" dirty="0"/>
          </a:p>
        </p:txBody>
      </p:sp>
      <p:sp>
        <p:nvSpPr>
          <p:cNvPr id="4" name="Title 1"/>
          <p:cNvSpPr txBox="1">
            <a:spLocks/>
          </p:cNvSpPr>
          <p:nvPr/>
        </p:nvSpPr>
        <p:spPr>
          <a:xfrm>
            <a:off x="1120665" y="5106768"/>
            <a:ext cx="983505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rgbClr val="FFFF00"/>
                </a:solidFill>
              </a:rPr>
              <a:t>Science – Most Powerful Tool Ever</a:t>
            </a:r>
          </a:p>
        </p:txBody>
      </p:sp>
      <p:pic>
        <p:nvPicPr>
          <p:cNvPr id="2050" name="Picture 2" descr="https://www.pacificcoastkids.com/PicsForPCKupdate/cs-science3_chosen3_rw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6501" y="678994"/>
            <a:ext cx="2547299" cy="21583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31076" y="365125"/>
            <a:ext cx="11414234" cy="6067206"/>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93797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up)">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Galileo &amp; Kepler</a:t>
            </a:r>
          </a:p>
        </p:txBody>
      </p:sp>
      <p:sp>
        <p:nvSpPr>
          <p:cNvPr id="5" name="Text Placeholder 4"/>
          <p:cNvSpPr>
            <a:spLocks noGrp="1"/>
          </p:cNvSpPr>
          <p:nvPr>
            <p:ph type="body" idx="1"/>
          </p:nvPr>
        </p:nvSpPr>
        <p:spPr/>
        <p:txBody>
          <a:bodyPr>
            <a:normAutofit/>
          </a:bodyPr>
          <a:lstStyle/>
          <a:p>
            <a:endParaRPr lang="en-US" sz="2800" dirty="0"/>
          </a:p>
        </p:txBody>
      </p:sp>
      <p:sp>
        <p:nvSpPr>
          <p:cNvPr id="2" name="Rectangle 1"/>
          <p:cNvSpPr/>
          <p:nvPr/>
        </p:nvSpPr>
        <p:spPr>
          <a:xfrm>
            <a:off x="0" y="0"/>
            <a:ext cx="12192000" cy="685800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859510" y="844551"/>
            <a:ext cx="2698203" cy="2487612"/>
          </a:xfrm>
          <a:prstGeom prst="rect">
            <a:avLst/>
          </a:prstGeom>
        </p:spPr>
      </p:pic>
      <p:pic>
        <p:nvPicPr>
          <p:cNvPr id="8" name="Content Placeholder 8"/>
          <p:cNvPicPr>
            <a:picLocks noChangeAspect="1"/>
          </p:cNvPicPr>
          <p:nvPr/>
        </p:nvPicPr>
        <p:blipFill>
          <a:blip r:embed="rId4"/>
          <a:stretch>
            <a:fillRect/>
          </a:stretch>
        </p:blipFill>
        <p:spPr>
          <a:xfrm>
            <a:off x="4018402" y="844551"/>
            <a:ext cx="1849250" cy="2546350"/>
          </a:xfrm>
          <a:prstGeom prst="rect">
            <a:avLst/>
          </a:prstGeom>
        </p:spPr>
      </p:pic>
    </p:spTree>
    <p:extLst>
      <p:ext uri="{BB962C8B-B14F-4D97-AF65-F5344CB8AC3E}">
        <p14:creationId xmlns:p14="http://schemas.microsoft.com/office/powerpoint/2010/main" val="28140283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Galileo</a:t>
            </a:r>
          </a:p>
        </p:txBody>
      </p:sp>
      <p:sp>
        <p:nvSpPr>
          <p:cNvPr id="4" name="Content Placeholder 3"/>
          <p:cNvSpPr>
            <a:spLocks noGrp="1"/>
          </p:cNvSpPr>
          <p:nvPr>
            <p:ph sz="half" idx="1"/>
          </p:nvPr>
        </p:nvSpPr>
        <p:spPr>
          <a:xfrm>
            <a:off x="529459" y="1967487"/>
            <a:ext cx="3481552" cy="4351338"/>
          </a:xfrm>
        </p:spPr>
        <p:txBody>
          <a:bodyPr/>
          <a:lstStyle/>
          <a:p>
            <a:r>
              <a:rPr lang="en-US" dirty="0"/>
              <a:t>Lunar craters</a:t>
            </a:r>
          </a:p>
          <a:p>
            <a:endParaRPr lang="en-US" dirty="0"/>
          </a:p>
          <a:p>
            <a:r>
              <a:rPr lang="en-US" dirty="0"/>
              <a:t>Sunspots</a:t>
            </a:r>
          </a:p>
          <a:p>
            <a:endParaRPr lang="en-US" dirty="0"/>
          </a:p>
          <a:p>
            <a:r>
              <a:rPr lang="en-US" dirty="0"/>
              <a:t>Phases of Venus</a:t>
            </a:r>
          </a:p>
          <a:p>
            <a:endParaRPr lang="en-US" dirty="0"/>
          </a:p>
          <a:p>
            <a:r>
              <a:rPr lang="en-US" dirty="0"/>
              <a:t>Four largest moons of Jupiter</a:t>
            </a:r>
          </a:p>
        </p:txBody>
      </p:sp>
      <p:sp>
        <p:nvSpPr>
          <p:cNvPr id="5" name="Content Placeholder 4"/>
          <p:cNvSpPr>
            <a:spLocks noGrp="1"/>
          </p:cNvSpPr>
          <p:nvPr>
            <p:ph sz="half" idx="2"/>
          </p:nvPr>
        </p:nvSpPr>
        <p:spPr>
          <a:xfrm>
            <a:off x="5234152" y="1825625"/>
            <a:ext cx="6230007" cy="4351338"/>
          </a:xfrm>
        </p:spPr>
        <p:txBody>
          <a:bodyPr/>
          <a:lstStyle/>
          <a:p>
            <a:r>
              <a:rPr lang="en-US" dirty="0"/>
              <a:t>Heavenly bodies are not as perfect as previously assumed</a:t>
            </a:r>
          </a:p>
          <a:p>
            <a:endParaRPr lang="en-US" dirty="0"/>
          </a:p>
          <a:p>
            <a:endParaRPr lang="en-US" dirty="0"/>
          </a:p>
          <a:p>
            <a:r>
              <a:rPr lang="en-US" dirty="0"/>
              <a:t>Venus and Earth orbit the sun</a:t>
            </a:r>
          </a:p>
          <a:p>
            <a:endParaRPr lang="en-US" dirty="0"/>
          </a:p>
          <a:p>
            <a:r>
              <a:rPr lang="en-US" dirty="0"/>
              <a:t>Earth is not the center of all motion</a:t>
            </a:r>
          </a:p>
        </p:txBody>
      </p:sp>
      <p:sp>
        <p:nvSpPr>
          <p:cNvPr id="3" name="Rectangle 2"/>
          <p:cNvSpPr/>
          <p:nvPr/>
        </p:nvSpPr>
        <p:spPr>
          <a:xfrm>
            <a:off x="0" y="0"/>
            <a:ext cx="12192000" cy="685800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1434662"/>
            <a:ext cx="12192000"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40469" y="1434662"/>
            <a:ext cx="63062" cy="5423338"/>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46149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up)">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up)">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wipe(up)">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up)">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wipe(up)">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up)">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Kepler’s 3 laws of planetary motion</a:t>
            </a:r>
          </a:p>
        </p:txBody>
      </p:sp>
      <p:pic>
        <p:nvPicPr>
          <p:cNvPr id="5" name="Content Placeholder 8"/>
          <p:cNvPicPr>
            <a:picLocks noChangeAspect="1"/>
          </p:cNvPicPr>
          <p:nvPr/>
        </p:nvPicPr>
        <p:blipFill>
          <a:blip r:embed="rId4"/>
          <a:stretch>
            <a:fillRect/>
          </a:stretch>
        </p:blipFill>
        <p:spPr>
          <a:xfrm>
            <a:off x="7182951" y="1825625"/>
            <a:ext cx="3160097" cy="4351338"/>
          </a:xfrm>
          <a:prstGeom prst="rect">
            <a:avLst/>
          </a:prstGeom>
        </p:spPr>
      </p:pic>
      <p:sp>
        <p:nvSpPr>
          <p:cNvPr id="6" name="Rectangle 5"/>
          <p:cNvSpPr/>
          <p:nvPr/>
        </p:nvSpPr>
        <p:spPr>
          <a:xfrm>
            <a:off x="0" y="0"/>
            <a:ext cx="12192000" cy="685800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9769" y="4045639"/>
            <a:ext cx="3796863" cy="2131324"/>
          </a:xfrm>
          <a:prstGeom prst="rect">
            <a:avLst/>
          </a:prstGeom>
        </p:spPr>
      </p:pic>
      <p:sp>
        <p:nvSpPr>
          <p:cNvPr id="9" name="TextBox 8"/>
          <p:cNvSpPr txBox="1"/>
          <p:nvPr/>
        </p:nvSpPr>
        <p:spPr>
          <a:xfrm>
            <a:off x="4321504" y="2473850"/>
            <a:ext cx="2024990" cy="1200329"/>
          </a:xfrm>
          <a:prstGeom prst="rect">
            <a:avLst/>
          </a:prstGeom>
          <a:noFill/>
        </p:spPr>
        <p:txBody>
          <a:bodyPr wrap="square" rtlCol="0">
            <a:spAutoFit/>
          </a:bodyPr>
          <a:lstStyle/>
          <a:p>
            <a:r>
              <a:rPr lang="en-US" sz="2400" dirty="0"/>
              <a:t>Corrected heliocentric model</a:t>
            </a:r>
          </a:p>
        </p:txBody>
      </p:sp>
      <p:sp>
        <p:nvSpPr>
          <p:cNvPr id="10" name="TextBox 9"/>
          <p:cNvSpPr txBox="1"/>
          <p:nvPr/>
        </p:nvSpPr>
        <p:spPr>
          <a:xfrm>
            <a:off x="456318" y="4416540"/>
            <a:ext cx="2024990" cy="1569660"/>
          </a:xfrm>
          <a:prstGeom prst="rect">
            <a:avLst/>
          </a:prstGeom>
          <a:noFill/>
        </p:spPr>
        <p:txBody>
          <a:bodyPr wrap="square" rtlCol="0">
            <a:spAutoFit/>
          </a:bodyPr>
          <a:lstStyle/>
          <a:p>
            <a:pPr algn="r"/>
            <a:r>
              <a:rPr lang="en-US" sz="2400" dirty="0"/>
              <a:t>Could explain more about planetary motion</a:t>
            </a:r>
          </a:p>
        </p:txBody>
      </p:sp>
      <p:pic>
        <p:nvPicPr>
          <p:cNvPr id="11" name="Content Placeholder 6"/>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1603888" y="1573448"/>
            <a:ext cx="2298516" cy="2218531"/>
          </a:xfrm>
          <a:solidFill>
            <a:schemeClr val="tx1"/>
          </a:solidFill>
        </p:spPr>
      </p:pic>
    </p:spTree>
    <p:custDataLst>
      <p:tags r:id="rId1"/>
    </p:custDataLst>
    <p:extLst>
      <p:ext uri="{BB962C8B-B14F-4D97-AF65-F5344CB8AC3E}">
        <p14:creationId xmlns:p14="http://schemas.microsoft.com/office/powerpoint/2010/main" val="41313090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par>
                          <p:cTn id="12" fill="hold">
                            <p:stCondLst>
                              <p:cond delay="0"/>
                            </p:stCondLst>
                            <p:childTnLst>
                              <p:par>
                                <p:cTn id="13" presetID="22" presetClass="entr" presetSubtype="1"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up)">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Kepler’s 3 laws of planetary motion</a:t>
            </a:r>
          </a:p>
        </p:txBody>
      </p:sp>
      <p:sp>
        <p:nvSpPr>
          <p:cNvPr id="5" name="TextBox 4"/>
          <p:cNvSpPr txBox="1"/>
          <p:nvPr/>
        </p:nvSpPr>
        <p:spPr>
          <a:xfrm>
            <a:off x="757518" y="6015038"/>
            <a:ext cx="3841376" cy="584775"/>
          </a:xfrm>
          <a:prstGeom prst="rect">
            <a:avLst/>
          </a:prstGeom>
          <a:noFill/>
        </p:spPr>
        <p:txBody>
          <a:bodyPr wrap="square" rtlCol="0">
            <a:spAutoFit/>
          </a:bodyPr>
          <a:lstStyle/>
          <a:p>
            <a:pPr algn="ctr"/>
            <a:r>
              <a:rPr lang="en-US" sz="3200" dirty="0"/>
              <a:t>Sun at the center</a:t>
            </a:r>
          </a:p>
        </p:txBody>
      </p:sp>
      <p:sp>
        <p:nvSpPr>
          <p:cNvPr id="6" name="Oval 5"/>
          <p:cNvSpPr/>
          <p:nvPr/>
        </p:nvSpPr>
        <p:spPr>
          <a:xfrm>
            <a:off x="6096000" y="2454369"/>
            <a:ext cx="4285129" cy="2796988"/>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317876" y="6015037"/>
            <a:ext cx="3841376" cy="584775"/>
          </a:xfrm>
          <a:prstGeom prst="rect">
            <a:avLst/>
          </a:prstGeom>
          <a:noFill/>
        </p:spPr>
        <p:txBody>
          <a:bodyPr wrap="square" rtlCol="0">
            <a:spAutoFit/>
          </a:bodyPr>
          <a:lstStyle/>
          <a:p>
            <a:pPr algn="ctr"/>
            <a:r>
              <a:rPr lang="en-US" sz="3200" dirty="0"/>
              <a:t>Elliptical orbit</a:t>
            </a:r>
          </a:p>
        </p:txBody>
      </p:sp>
      <p:pic>
        <p:nvPicPr>
          <p:cNvPr id="9" name="Content Placeholder 6"/>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947750" y="2313992"/>
            <a:ext cx="3460911" cy="3340476"/>
          </a:xfrm>
          <a:prstGeom prst="rect">
            <a:avLst/>
          </a:prstGeom>
          <a:solidFill>
            <a:schemeClr val="tx1"/>
          </a:solidFill>
        </p:spPr>
      </p:pic>
    </p:spTree>
    <p:custDataLst>
      <p:tags r:id="rId1"/>
    </p:custDataLst>
    <p:extLst>
      <p:ext uri="{BB962C8B-B14F-4D97-AF65-F5344CB8AC3E}">
        <p14:creationId xmlns:p14="http://schemas.microsoft.com/office/powerpoint/2010/main" val="23584252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Kepler’s 3 laws of planetary motion</a:t>
            </a:r>
          </a:p>
        </p:txBody>
      </p:sp>
      <p:sp>
        <p:nvSpPr>
          <p:cNvPr id="3" name="Content Placeholder 2"/>
          <p:cNvSpPr>
            <a:spLocks noGrp="1"/>
          </p:cNvSpPr>
          <p:nvPr>
            <p:ph sz="half" idx="1"/>
          </p:nvPr>
        </p:nvSpPr>
        <p:spPr/>
        <p:txBody>
          <a:bodyPr>
            <a:normAutofit fontScale="92500" lnSpcReduction="20000"/>
          </a:bodyPr>
          <a:lstStyle/>
          <a:p>
            <a:pPr marL="514350" indent="-514350">
              <a:buAutoNum type="arabicPeriod"/>
            </a:pPr>
            <a:r>
              <a:rPr lang="en-US" dirty="0"/>
              <a:t>The orbits of planets are ellipses, not circles, with the sun at one focus of each ellipse.</a:t>
            </a:r>
          </a:p>
          <a:p>
            <a:pPr marL="514350" indent="-514350">
              <a:buAutoNum type="arabicPeriod"/>
            </a:pPr>
            <a:endParaRPr lang="en-US" dirty="0"/>
          </a:p>
          <a:p>
            <a:pPr marL="514350" indent="-514350">
              <a:buAutoNum type="arabicPeriod"/>
            </a:pPr>
            <a:r>
              <a:rPr lang="en-US" dirty="0"/>
              <a:t>A planet’s speed does not remain constant, but varies in a predictable way.</a:t>
            </a:r>
          </a:p>
          <a:p>
            <a:pPr marL="514350" indent="-514350">
              <a:buAutoNum type="arabicPeriod"/>
            </a:pPr>
            <a:endParaRPr lang="en-US" dirty="0"/>
          </a:p>
          <a:p>
            <a:pPr marL="514350" indent="-514350">
              <a:buAutoNum type="arabicPeriod"/>
            </a:pPr>
            <a:r>
              <a:rPr lang="en-US" dirty="0"/>
              <a:t>The square of the period of the orbit is proportional to the cube of its semi-major axis, the average of the closest and farthest distances to the sun.</a:t>
            </a:r>
          </a:p>
        </p:txBody>
      </p:sp>
      <p:sp>
        <p:nvSpPr>
          <p:cNvPr id="4" name="Content Placeholder 3"/>
          <p:cNvSpPr>
            <a:spLocks noGrp="1"/>
          </p:cNvSpPr>
          <p:nvPr>
            <p:ph sz="half" idx="2"/>
          </p:nvPr>
        </p:nvSpPr>
        <p:spPr/>
        <p:txBody>
          <a:bodyPr>
            <a:normAutofit fontScale="92500" lnSpcReduction="20000"/>
          </a:bodyPr>
          <a:lstStyle/>
          <a:p>
            <a:endParaRPr lang="en-US" dirty="0"/>
          </a:p>
        </p:txBody>
      </p:sp>
      <p:pic>
        <p:nvPicPr>
          <p:cNvPr id="5" name="Content Placeholder 8"/>
          <p:cNvPicPr>
            <a:picLocks noChangeAspect="1"/>
          </p:cNvPicPr>
          <p:nvPr/>
        </p:nvPicPr>
        <p:blipFill>
          <a:blip r:embed="rId4"/>
          <a:stretch>
            <a:fillRect/>
          </a:stretch>
        </p:blipFill>
        <p:spPr>
          <a:xfrm>
            <a:off x="7182951" y="1825625"/>
            <a:ext cx="3160097" cy="4351338"/>
          </a:xfrm>
          <a:prstGeom prst="rect">
            <a:avLst/>
          </a:prstGeom>
        </p:spPr>
      </p:pic>
      <p:sp>
        <p:nvSpPr>
          <p:cNvPr id="6" name="Rectangle 5"/>
          <p:cNvSpPr/>
          <p:nvPr/>
        </p:nvSpPr>
        <p:spPr>
          <a:xfrm>
            <a:off x="0" y="0"/>
            <a:ext cx="12192000" cy="685800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567041" y="273050"/>
            <a:ext cx="1786759" cy="1205718"/>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632730" y="583521"/>
            <a:ext cx="1655379" cy="584775"/>
          </a:xfrm>
          <a:prstGeom prst="rect">
            <a:avLst/>
          </a:prstGeom>
          <a:noFill/>
        </p:spPr>
        <p:txBody>
          <a:bodyPr wrap="square" rtlCol="0">
            <a:spAutoFit/>
          </a:bodyPr>
          <a:lstStyle/>
          <a:p>
            <a:pPr algn="ctr"/>
            <a:r>
              <a:rPr lang="en-US" sz="3200" dirty="0"/>
              <a:t>orbits</a:t>
            </a:r>
          </a:p>
        </p:txBody>
      </p:sp>
    </p:spTree>
    <p:custDataLst>
      <p:tags r:id="rId1"/>
    </p:custDataLst>
    <p:extLst>
      <p:ext uri="{BB962C8B-B14F-4D97-AF65-F5344CB8AC3E}">
        <p14:creationId xmlns:p14="http://schemas.microsoft.com/office/powerpoint/2010/main" val="17209857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up)">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up)">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Kepler’s 3 laws of planetary motion</a:t>
            </a:r>
          </a:p>
        </p:txBody>
      </p:sp>
      <p:sp>
        <p:nvSpPr>
          <p:cNvPr id="3" name="Content Placeholder 2"/>
          <p:cNvSpPr>
            <a:spLocks noGrp="1"/>
          </p:cNvSpPr>
          <p:nvPr>
            <p:ph sz="half" idx="1"/>
          </p:nvPr>
        </p:nvSpPr>
        <p:spPr/>
        <p:txBody>
          <a:bodyPr>
            <a:normAutofit/>
          </a:bodyPr>
          <a:lstStyle/>
          <a:p>
            <a:pPr marL="0" indent="0">
              <a:buNone/>
            </a:pPr>
            <a:r>
              <a:rPr lang="en-US" dirty="0"/>
              <a:t>Explain all the available data </a:t>
            </a:r>
          </a:p>
          <a:p>
            <a:pPr marL="0" indent="0">
              <a:buNone/>
            </a:pPr>
            <a:endParaRPr lang="en-US" dirty="0"/>
          </a:p>
          <a:p>
            <a:pPr marL="0" indent="0">
              <a:buNone/>
            </a:pPr>
            <a:r>
              <a:rPr lang="en-US" dirty="0"/>
              <a:t>Allowed predictions of where planets would be in the future</a:t>
            </a:r>
          </a:p>
          <a:p>
            <a:pPr marL="0" indent="0">
              <a:buNone/>
            </a:pPr>
            <a:endParaRPr lang="en-US" dirty="0"/>
          </a:p>
          <a:p>
            <a:pPr marL="0" indent="0">
              <a:buNone/>
            </a:pPr>
            <a:r>
              <a:rPr lang="en-US" dirty="0"/>
              <a:t>Comparing the data with the predictions, Kepler’s model  was  recognized as true</a:t>
            </a:r>
          </a:p>
          <a:p>
            <a:pPr marL="514350" indent="-514350">
              <a:buAutoNum type="arabicPeriod"/>
            </a:pPr>
            <a:endParaRPr lang="en-US" dirty="0"/>
          </a:p>
        </p:txBody>
      </p:sp>
      <p:sp>
        <p:nvSpPr>
          <p:cNvPr id="4" name="Content Placeholder 3"/>
          <p:cNvSpPr>
            <a:spLocks noGrp="1"/>
          </p:cNvSpPr>
          <p:nvPr>
            <p:ph sz="half" idx="2"/>
          </p:nvPr>
        </p:nvSpPr>
        <p:spPr/>
        <p:txBody>
          <a:bodyPr>
            <a:normAutofit/>
          </a:bodyPr>
          <a:lstStyle/>
          <a:p>
            <a:endParaRPr lang="en-US" dirty="0"/>
          </a:p>
        </p:txBody>
      </p:sp>
      <p:pic>
        <p:nvPicPr>
          <p:cNvPr id="5" name="Content Placeholder 8"/>
          <p:cNvPicPr>
            <a:picLocks noChangeAspect="1"/>
          </p:cNvPicPr>
          <p:nvPr/>
        </p:nvPicPr>
        <p:blipFill>
          <a:blip r:embed="rId4"/>
          <a:stretch>
            <a:fillRect/>
          </a:stretch>
        </p:blipFill>
        <p:spPr>
          <a:xfrm>
            <a:off x="7182951" y="1825625"/>
            <a:ext cx="3160097" cy="4351338"/>
          </a:xfrm>
          <a:prstGeom prst="rect">
            <a:avLst/>
          </a:prstGeom>
        </p:spPr>
      </p:pic>
      <p:sp>
        <p:nvSpPr>
          <p:cNvPr id="6" name="Rectangle 5"/>
          <p:cNvSpPr/>
          <p:nvPr/>
        </p:nvSpPr>
        <p:spPr>
          <a:xfrm>
            <a:off x="0" y="0"/>
            <a:ext cx="12192000" cy="685800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567041" y="273050"/>
            <a:ext cx="1786759" cy="1205718"/>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632730" y="583521"/>
            <a:ext cx="1655379" cy="584775"/>
          </a:xfrm>
          <a:prstGeom prst="rect">
            <a:avLst/>
          </a:prstGeom>
          <a:noFill/>
        </p:spPr>
        <p:txBody>
          <a:bodyPr wrap="square" rtlCol="0">
            <a:spAutoFit/>
          </a:bodyPr>
          <a:lstStyle/>
          <a:p>
            <a:pPr algn="ctr"/>
            <a:r>
              <a:rPr lang="en-US" sz="3200" dirty="0"/>
              <a:t>orbits</a:t>
            </a:r>
          </a:p>
        </p:txBody>
      </p:sp>
    </p:spTree>
    <p:custDataLst>
      <p:tags r:id="rId1"/>
    </p:custDataLst>
    <p:extLst>
      <p:ext uri="{BB962C8B-B14F-4D97-AF65-F5344CB8AC3E}">
        <p14:creationId xmlns:p14="http://schemas.microsoft.com/office/powerpoint/2010/main" val="4221129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up)">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up)">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solidFill>
                  <a:schemeClr val="tx2"/>
                </a:solidFill>
              </a:rPr>
              <a:t>3.  The Big Bang–Observation or Speculation?</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828880"/>
            <a:ext cx="12192000" cy="4408025"/>
          </a:xfrm>
        </p:spPr>
      </p:pic>
    </p:spTree>
    <p:extLst>
      <p:ext uri="{BB962C8B-B14F-4D97-AF65-F5344CB8AC3E}">
        <p14:creationId xmlns:p14="http://schemas.microsoft.com/office/powerpoint/2010/main" val="987043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53331"/>
            <a:ext cx="10515600" cy="4351338"/>
          </a:xfrm>
        </p:spPr>
        <p:txBody>
          <a:bodyPr>
            <a:noAutofit/>
          </a:bodyPr>
          <a:lstStyle/>
          <a:p>
            <a:pPr marL="0" indent="0">
              <a:buNone/>
            </a:pPr>
            <a:r>
              <a:rPr lang="en-US" sz="3600" dirty="0"/>
              <a:t>No guarantee of truth could reasonably be given to Kepler’s model of the solar system, any more than to its predecessors.  All that could be said is that it fit the data better than the others considered at that time.  Truth cannot be determined by human theories.  One must acknowledge that a better model providing even more accurate predictions and better fit to the data might be invented at any time.  </a:t>
            </a:r>
          </a:p>
        </p:txBody>
      </p:sp>
      <p:sp>
        <p:nvSpPr>
          <p:cNvPr id="4" name="Rectangle 3"/>
          <p:cNvSpPr/>
          <p:nvPr/>
        </p:nvSpPr>
        <p:spPr>
          <a:xfrm>
            <a:off x="0" y="0"/>
            <a:ext cx="12192000" cy="685800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2771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30849" y="523508"/>
            <a:ext cx="4545764" cy="1325563"/>
          </a:xfrm>
        </p:spPr>
        <p:txBody>
          <a:bodyPr>
            <a:normAutofit fontScale="90000"/>
          </a:bodyPr>
          <a:lstStyle/>
          <a:p>
            <a:pPr algn="ctr"/>
            <a:r>
              <a:rPr lang="en-US" sz="5400" dirty="0"/>
              <a:t>Law of Universal</a:t>
            </a:r>
            <a:br>
              <a:rPr lang="en-US" sz="5400" dirty="0"/>
            </a:br>
            <a:r>
              <a:rPr lang="en-US" sz="5400" dirty="0"/>
              <a:t>Gravitation</a:t>
            </a:r>
          </a:p>
        </p:txBody>
      </p:sp>
      <p:grpSp>
        <p:nvGrpSpPr>
          <p:cNvPr id="14" name="Group 13"/>
          <p:cNvGrpSpPr/>
          <p:nvPr/>
        </p:nvGrpSpPr>
        <p:grpSpPr>
          <a:xfrm>
            <a:off x="4599589" y="2702598"/>
            <a:ext cx="2992821" cy="1552167"/>
            <a:chOff x="5430065" y="2194825"/>
            <a:chExt cx="3435070" cy="1810302"/>
          </a:xfrm>
        </p:grpSpPr>
        <p:sp>
          <p:nvSpPr>
            <p:cNvPr id="8" name="Rectangle 7"/>
            <p:cNvSpPr/>
            <p:nvPr/>
          </p:nvSpPr>
          <p:spPr>
            <a:xfrm>
              <a:off x="5430065" y="2434021"/>
              <a:ext cx="100380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 =</a:t>
              </a:r>
            </a:p>
          </p:txBody>
        </p:sp>
        <p:sp>
          <p:nvSpPr>
            <p:cNvPr id="9" name="Rectangle 8"/>
            <p:cNvSpPr/>
            <p:nvPr/>
          </p:nvSpPr>
          <p:spPr>
            <a:xfrm>
              <a:off x="6768321" y="2194825"/>
              <a:ext cx="209223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Gm</a:t>
              </a:r>
              <a:r>
                <a:rPr lang="en-US" sz="2400" b="0" cap="none" spc="0" dirty="0">
                  <a:ln w="0"/>
                  <a:solidFill>
                    <a:schemeClr val="tx1"/>
                  </a:solidFill>
                  <a:effectLst>
                    <a:outerShdw blurRad="38100" dist="19050" dir="2700000" algn="tl" rotWithShape="0">
                      <a:schemeClr val="dk1">
                        <a:alpha val="40000"/>
                      </a:schemeClr>
                    </a:outerShdw>
                  </a:effectLst>
                </a:rPr>
                <a:t>1</a:t>
              </a:r>
              <a:r>
                <a:rPr lang="en-US" sz="5400" b="0" cap="none" spc="0" dirty="0">
                  <a:ln w="0"/>
                  <a:solidFill>
                    <a:schemeClr val="tx1"/>
                  </a:solidFill>
                  <a:effectLst>
                    <a:outerShdw blurRad="38100" dist="19050" dir="2700000" algn="tl" rotWithShape="0">
                      <a:schemeClr val="dk1">
                        <a:alpha val="40000"/>
                      </a:schemeClr>
                    </a:outerShdw>
                  </a:effectLst>
                </a:rPr>
                <a:t>m</a:t>
              </a:r>
              <a:r>
                <a:rPr lang="en-US" sz="2400" b="0" cap="none" spc="0" dirty="0">
                  <a:ln w="0"/>
                  <a:solidFill>
                    <a:schemeClr val="tx1"/>
                  </a:solidFill>
                  <a:effectLst>
                    <a:outerShdw blurRad="38100" dist="19050" dir="2700000" algn="tl" rotWithShape="0">
                      <a:schemeClr val="dk1">
                        <a:alpha val="40000"/>
                      </a:schemeClr>
                    </a:outerShdw>
                  </a:effectLst>
                </a:rPr>
                <a:t>2</a:t>
              </a:r>
            </a:p>
          </p:txBody>
        </p:sp>
        <p:sp>
          <p:nvSpPr>
            <p:cNvPr id="10" name="Rectangle 9"/>
            <p:cNvSpPr/>
            <p:nvPr/>
          </p:nvSpPr>
          <p:spPr>
            <a:xfrm>
              <a:off x="7601080" y="3081797"/>
              <a:ext cx="42671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r</a:t>
              </a:r>
            </a:p>
          </p:txBody>
        </p:sp>
        <p:sp>
          <p:nvSpPr>
            <p:cNvPr id="11" name="Rectangle 10"/>
            <p:cNvSpPr/>
            <p:nvPr/>
          </p:nvSpPr>
          <p:spPr>
            <a:xfrm>
              <a:off x="7937334" y="3183925"/>
              <a:ext cx="340157"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2</a:t>
              </a:r>
              <a:endParaRPr lang="en-US" sz="2400" b="0" cap="none" spc="0" dirty="0">
                <a:ln w="0"/>
                <a:solidFill>
                  <a:schemeClr val="tx1"/>
                </a:solidFill>
                <a:effectLst>
                  <a:outerShdw blurRad="38100" dist="19050" dir="2700000" algn="tl" rotWithShape="0">
                    <a:schemeClr val="dk1">
                      <a:alpha val="40000"/>
                    </a:schemeClr>
                  </a:outerShdw>
                </a:effectLst>
              </a:endParaRPr>
            </a:p>
          </p:txBody>
        </p:sp>
        <p:cxnSp>
          <p:nvCxnSpPr>
            <p:cNvPr id="13" name="Straight Connector 12"/>
            <p:cNvCxnSpPr/>
            <p:nvPr/>
          </p:nvCxnSpPr>
          <p:spPr>
            <a:xfrm>
              <a:off x="6768321" y="3118155"/>
              <a:ext cx="20968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4319752" y="2509032"/>
            <a:ext cx="3767958" cy="204720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flipV="1">
            <a:off x="0" y="0"/>
            <a:ext cx="4319752" cy="250903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087710" y="0"/>
            <a:ext cx="4104290" cy="250903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0" y="4556234"/>
            <a:ext cx="4319752" cy="230176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087710" y="4556234"/>
            <a:ext cx="4104290" cy="230176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49813" y="1637531"/>
            <a:ext cx="2009717"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Newton</a:t>
            </a:r>
          </a:p>
        </p:txBody>
      </p:sp>
      <p:sp>
        <p:nvSpPr>
          <p:cNvPr id="21" name="TextBox 20"/>
          <p:cNvSpPr txBox="1"/>
          <p:nvPr/>
        </p:nvSpPr>
        <p:spPr>
          <a:xfrm>
            <a:off x="3930849" y="5147186"/>
            <a:ext cx="4577009" cy="1077218"/>
          </a:xfrm>
          <a:prstGeom prst="rect">
            <a:avLst/>
          </a:prstGeom>
          <a:noFill/>
        </p:spPr>
        <p:txBody>
          <a:bodyPr wrap="square" rtlCol="0">
            <a:spAutoFit/>
          </a:bodyPr>
          <a:lstStyle/>
          <a:p>
            <a:pPr algn="ctr"/>
            <a:r>
              <a:rPr lang="en-US" sz="3200" dirty="0"/>
              <a:t>Explains all the known observational data</a:t>
            </a:r>
          </a:p>
        </p:txBody>
      </p:sp>
      <p:sp>
        <p:nvSpPr>
          <p:cNvPr id="22" name="TextBox 21"/>
          <p:cNvSpPr txBox="1"/>
          <p:nvPr/>
        </p:nvSpPr>
        <p:spPr>
          <a:xfrm>
            <a:off x="7851351" y="2544278"/>
            <a:ext cx="4577009" cy="2062103"/>
          </a:xfrm>
          <a:prstGeom prst="rect">
            <a:avLst/>
          </a:prstGeom>
          <a:noFill/>
        </p:spPr>
        <p:txBody>
          <a:bodyPr wrap="square" rtlCol="0">
            <a:spAutoFit/>
          </a:bodyPr>
          <a:lstStyle/>
          <a:p>
            <a:pPr algn="ctr"/>
            <a:r>
              <a:rPr lang="en-US" sz="3200" dirty="0"/>
              <a:t>Simpler</a:t>
            </a:r>
          </a:p>
          <a:p>
            <a:pPr algn="ctr"/>
            <a:r>
              <a:rPr lang="en-US" sz="3200" dirty="0"/>
              <a:t>Fewer assumptions</a:t>
            </a:r>
          </a:p>
          <a:p>
            <a:pPr algn="ctr"/>
            <a:r>
              <a:rPr lang="en-US" sz="3200" dirty="0"/>
              <a:t>New predictions</a:t>
            </a:r>
          </a:p>
          <a:p>
            <a:pPr algn="ctr"/>
            <a:r>
              <a:rPr lang="en-US" sz="3200" dirty="0"/>
              <a:t>Set the stage</a:t>
            </a:r>
          </a:p>
        </p:txBody>
      </p:sp>
      <p:sp>
        <p:nvSpPr>
          <p:cNvPr id="23" name="Rectangle 22"/>
          <p:cNvSpPr/>
          <p:nvPr/>
        </p:nvSpPr>
        <p:spPr>
          <a:xfrm>
            <a:off x="0" y="0"/>
            <a:ext cx="12192000" cy="68580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078" y="2537352"/>
            <a:ext cx="1981176" cy="2609834"/>
          </a:xfrm>
          <a:prstGeom prst="rect">
            <a:avLst/>
          </a:prstGeom>
        </p:spPr>
      </p:pic>
    </p:spTree>
    <p:custDataLst>
      <p:tags r:id="rId1"/>
    </p:custDataLst>
    <p:extLst>
      <p:ext uri="{BB962C8B-B14F-4D97-AF65-F5344CB8AC3E}">
        <p14:creationId xmlns:p14="http://schemas.microsoft.com/office/powerpoint/2010/main" val="16704904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up)">
                                      <p:cBhvr>
                                        <p:cTn id="7" dur="500"/>
                                        <p:tgtEl>
                                          <p:spTgt spid="20">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3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2754" y="3423599"/>
            <a:ext cx="2284682" cy="1713512"/>
          </a:xfrm>
          <a:prstGeom prst="rect">
            <a:avLst/>
          </a:prstGeom>
        </p:spPr>
      </p:pic>
      <p:sp>
        <p:nvSpPr>
          <p:cNvPr id="2" name="Title 1"/>
          <p:cNvSpPr>
            <a:spLocks noGrp="1"/>
          </p:cNvSpPr>
          <p:nvPr>
            <p:ph type="title"/>
          </p:nvPr>
        </p:nvSpPr>
        <p:spPr/>
        <p:txBody>
          <a:bodyPr/>
          <a:lstStyle/>
          <a:p>
            <a:r>
              <a:rPr lang="en-US" dirty="0"/>
              <a:t>Just 1 theory…</a:t>
            </a: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959453" y="1901110"/>
            <a:ext cx="6780506" cy="3806007"/>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04557" y="1225460"/>
            <a:ext cx="2211880" cy="2194560"/>
          </a:xfrm>
          <a:prstGeom prst="rect">
            <a:avLst/>
          </a:prstGeom>
        </p:spPr>
      </p:pic>
      <p:sp>
        <p:nvSpPr>
          <p:cNvPr id="6" name="AutoShape 2" descr="Image result for apple fall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 name="AutoShape 4" descr="Image result for apple fall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23558" name="Picture 6" descr="https://userscontent2.emaze.com/images/4d93b224-e346-4022-8ad8-2395e24ad260/40ed4e41-bde9-4712-b942-d218974b8118.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4277" y="463849"/>
            <a:ext cx="2008708" cy="17161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30091" y="4924970"/>
            <a:ext cx="2519793" cy="1536373"/>
          </a:xfrm>
          <a:prstGeom prst="rect">
            <a:avLst/>
          </a:prstGeom>
        </p:spPr>
      </p:pic>
    </p:spTree>
    <p:custDataLst>
      <p:tags r:id="rId1"/>
    </p:custDataLst>
    <p:extLst>
      <p:ext uri="{BB962C8B-B14F-4D97-AF65-F5344CB8AC3E}">
        <p14:creationId xmlns:p14="http://schemas.microsoft.com/office/powerpoint/2010/main" val="32014867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500"/>
                                        <p:tgtEl>
                                          <p:spTgt spid="235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2295" y="2540046"/>
            <a:ext cx="3399810" cy="1908444"/>
          </a:xfrm>
          <a:prstGeom prst="rect">
            <a:avLst/>
          </a:prstGeom>
        </p:spPr>
      </p:pic>
      <p:sp>
        <p:nvSpPr>
          <p:cNvPr id="4" name="Title 3"/>
          <p:cNvSpPr>
            <a:spLocks noGrp="1"/>
          </p:cNvSpPr>
          <p:nvPr>
            <p:ph type="title"/>
          </p:nvPr>
        </p:nvSpPr>
        <p:spPr>
          <a:xfrm>
            <a:off x="3667961" y="623867"/>
            <a:ext cx="5102783" cy="1325563"/>
          </a:xfrm>
        </p:spPr>
        <p:txBody>
          <a:bodyPr>
            <a:normAutofit fontScale="90000"/>
          </a:bodyPr>
          <a:lstStyle/>
          <a:p>
            <a:pPr algn="ctr"/>
            <a:r>
              <a:rPr lang="en-US" sz="5400" dirty="0"/>
              <a:t>Opportunity to test</a:t>
            </a:r>
            <a:br>
              <a:rPr lang="en-US" sz="5400" dirty="0"/>
            </a:br>
            <a:r>
              <a:rPr lang="en-US" sz="5400" dirty="0"/>
              <a:t>the theory</a:t>
            </a:r>
          </a:p>
        </p:txBody>
      </p:sp>
      <p:grpSp>
        <p:nvGrpSpPr>
          <p:cNvPr id="14" name="Group 13"/>
          <p:cNvGrpSpPr/>
          <p:nvPr/>
        </p:nvGrpSpPr>
        <p:grpSpPr>
          <a:xfrm>
            <a:off x="4599589" y="2702598"/>
            <a:ext cx="2992821" cy="1552167"/>
            <a:chOff x="5430065" y="2194825"/>
            <a:chExt cx="3435070" cy="1810302"/>
          </a:xfrm>
        </p:grpSpPr>
        <p:sp>
          <p:nvSpPr>
            <p:cNvPr id="8" name="Rectangle 7"/>
            <p:cNvSpPr/>
            <p:nvPr/>
          </p:nvSpPr>
          <p:spPr>
            <a:xfrm>
              <a:off x="5430065" y="2434021"/>
              <a:ext cx="100380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 =</a:t>
              </a:r>
            </a:p>
          </p:txBody>
        </p:sp>
        <p:sp>
          <p:nvSpPr>
            <p:cNvPr id="9" name="Rectangle 8"/>
            <p:cNvSpPr/>
            <p:nvPr/>
          </p:nvSpPr>
          <p:spPr>
            <a:xfrm>
              <a:off x="6768321" y="2194825"/>
              <a:ext cx="209223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Gm</a:t>
              </a:r>
              <a:r>
                <a:rPr lang="en-US" sz="2400" b="0" cap="none" spc="0" dirty="0">
                  <a:ln w="0"/>
                  <a:solidFill>
                    <a:schemeClr val="tx1"/>
                  </a:solidFill>
                  <a:effectLst>
                    <a:outerShdw blurRad="38100" dist="19050" dir="2700000" algn="tl" rotWithShape="0">
                      <a:schemeClr val="dk1">
                        <a:alpha val="40000"/>
                      </a:schemeClr>
                    </a:outerShdw>
                  </a:effectLst>
                </a:rPr>
                <a:t>1</a:t>
              </a:r>
              <a:r>
                <a:rPr lang="en-US" sz="5400" b="0" cap="none" spc="0" dirty="0">
                  <a:ln w="0"/>
                  <a:solidFill>
                    <a:schemeClr val="tx1"/>
                  </a:solidFill>
                  <a:effectLst>
                    <a:outerShdw blurRad="38100" dist="19050" dir="2700000" algn="tl" rotWithShape="0">
                      <a:schemeClr val="dk1">
                        <a:alpha val="40000"/>
                      </a:schemeClr>
                    </a:outerShdw>
                  </a:effectLst>
                </a:rPr>
                <a:t>m</a:t>
              </a:r>
              <a:r>
                <a:rPr lang="en-US" sz="2400" b="0" cap="none" spc="0" dirty="0">
                  <a:ln w="0"/>
                  <a:solidFill>
                    <a:schemeClr val="tx1"/>
                  </a:solidFill>
                  <a:effectLst>
                    <a:outerShdw blurRad="38100" dist="19050" dir="2700000" algn="tl" rotWithShape="0">
                      <a:schemeClr val="dk1">
                        <a:alpha val="40000"/>
                      </a:schemeClr>
                    </a:outerShdw>
                  </a:effectLst>
                </a:rPr>
                <a:t>2</a:t>
              </a:r>
            </a:p>
          </p:txBody>
        </p:sp>
        <p:sp>
          <p:nvSpPr>
            <p:cNvPr id="10" name="Rectangle 9"/>
            <p:cNvSpPr/>
            <p:nvPr/>
          </p:nvSpPr>
          <p:spPr>
            <a:xfrm>
              <a:off x="7601080" y="3081797"/>
              <a:ext cx="42671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r</a:t>
              </a:r>
            </a:p>
          </p:txBody>
        </p:sp>
        <p:sp>
          <p:nvSpPr>
            <p:cNvPr id="11" name="Rectangle 10"/>
            <p:cNvSpPr/>
            <p:nvPr/>
          </p:nvSpPr>
          <p:spPr>
            <a:xfrm>
              <a:off x="7937334" y="3183925"/>
              <a:ext cx="340157"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2</a:t>
              </a:r>
              <a:endParaRPr lang="en-US" sz="2400" b="0" cap="none" spc="0" dirty="0">
                <a:ln w="0"/>
                <a:solidFill>
                  <a:schemeClr val="tx1"/>
                </a:solidFill>
                <a:effectLst>
                  <a:outerShdw blurRad="38100" dist="19050" dir="2700000" algn="tl" rotWithShape="0">
                    <a:schemeClr val="dk1">
                      <a:alpha val="40000"/>
                    </a:schemeClr>
                  </a:outerShdw>
                </a:effectLst>
              </a:endParaRPr>
            </a:p>
          </p:txBody>
        </p:sp>
        <p:cxnSp>
          <p:nvCxnSpPr>
            <p:cNvPr id="13" name="Straight Connector 12"/>
            <p:cNvCxnSpPr/>
            <p:nvPr/>
          </p:nvCxnSpPr>
          <p:spPr>
            <a:xfrm>
              <a:off x="6768321" y="3118155"/>
              <a:ext cx="20968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4319752" y="2509032"/>
            <a:ext cx="3767958" cy="204720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flipV="1">
            <a:off x="0" y="0"/>
            <a:ext cx="4319752" cy="250903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087710" y="0"/>
            <a:ext cx="4104290" cy="250903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0" y="4556234"/>
            <a:ext cx="4319752" cy="230176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087710" y="4556234"/>
            <a:ext cx="4104290" cy="230176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69279" y="1637531"/>
            <a:ext cx="2170787"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rPr>
              <a:t>Herschel</a:t>
            </a:r>
            <a:endParaRPr lang="en-US" sz="4400" b="0" cap="none" spc="0" dirty="0">
              <a:ln w="0"/>
              <a:solidFill>
                <a:schemeClr val="tx1"/>
              </a:solidFill>
              <a:effectLst>
                <a:outerShdw blurRad="38100" dist="19050" dir="2700000" algn="tl" rotWithShape="0">
                  <a:schemeClr val="dk1">
                    <a:alpha val="40000"/>
                  </a:schemeClr>
                </a:outerShdw>
              </a:effectLst>
            </a:endParaRPr>
          </a:p>
        </p:txBody>
      </p:sp>
      <p:sp>
        <p:nvSpPr>
          <p:cNvPr id="21" name="TextBox 20"/>
          <p:cNvSpPr txBox="1"/>
          <p:nvPr/>
        </p:nvSpPr>
        <p:spPr>
          <a:xfrm>
            <a:off x="3056031" y="5143434"/>
            <a:ext cx="6326642" cy="1077218"/>
          </a:xfrm>
          <a:prstGeom prst="rect">
            <a:avLst/>
          </a:prstGeom>
          <a:noFill/>
        </p:spPr>
        <p:txBody>
          <a:bodyPr wrap="square" rtlCol="0">
            <a:spAutoFit/>
          </a:bodyPr>
          <a:lstStyle/>
          <a:p>
            <a:pPr algn="ctr"/>
            <a:r>
              <a:rPr lang="en-US" sz="3200" dirty="0"/>
              <a:t>Uranus obeyed the same </a:t>
            </a:r>
          </a:p>
          <a:p>
            <a:pPr algn="ctr"/>
            <a:r>
              <a:rPr lang="en-US" sz="3200" dirty="0"/>
              <a:t>laws proposed for the other planets</a:t>
            </a:r>
          </a:p>
        </p:txBody>
      </p:sp>
      <p:sp>
        <p:nvSpPr>
          <p:cNvPr id="22" name="TextBox 21"/>
          <p:cNvSpPr txBox="1"/>
          <p:nvPr/>
        </p:nvSpPr>
        <p:spPr>
          <a:xfrm>
            <a:off x="8512295" y="2718435"/>
            <a:ext cx="3323709" cy="1569660"/>
          </a:xfrm>
          <a:prstGeom prst="rect">
            <a:avLst/>
          </a:prstGeom>
          <a:noFill/>
        </p:spPr>
        <p:txBody>
          <a:bodyPr wrap="square" rtlCol="0">
            <a:spAutoFit/>
          </a:bodyPr>
          <a:lstStyle/>
          <a:p>
            <a:pPr algn="ctr"/>
            <a:r>
              <a:rPr lang="en-US" sz="3200" dirty="0"/>
              <a:t>Evidence</a:t>
            </a:r>
          </a:p>
          <a:p>
            <a:pPr algn="ctr"/>
            <a:r>
              <a:rPr lang="en-US" sz="3200" dirty="0"/>
              <a:t>(but not proof)</a:t>
            </a:r>
          </a:p>
          <a:p>
            <a:pPr algn="ctr"/>
            <a:r>
              <a:rPr lang="en-US" sz="3200" dirty="0"/>
              <a:t>for the new model</a:t>
            </a:r>
          </a:p>
        </p:txBody>
      </p:sp>
      <p:sp>
        <p:nvSpPr>
          <p:cNvPr id="23" name="Rectangle 22"/>
          <p:cNvSpPr/>
          <p:nvPr/>
        </p:nvSpPr>
        <p:spPr>
          <a:xfrm>
            <a:off x="0" y="0"/>
            <a:ext cx="12192000" cy="68580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744" y="2500205"/>
            <a:ext cx="1937406" cy="2646981"/>
          </a:xfrm>
          <a:prstGeom prst="rect">
            <a:avLst/>
          </a:prstGeom>
        </p:spPr>
      </p:pic>
      <p:sp>
        <p:nvSpPr>
          <p:cNvPr id="3" name="Oval 2"/>
          <p:cNvSpPr/>
          <p:nvPr/>
        </p:nvSpPr>
        <p:spPr>
          <a:xfrm>
            <a:off x="10988566" y="3303522"/>
            <a:ext cx="362606" cy="44505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731213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25"/>
                                        </p:tgtEl>
                                      </p:cBhvr>
                                    </p:animEffect>
                                    <p:set>
                                      <p:cBhvr>
                                        <p:cTn id="33" dur="1" fill="hold">
                                          <p:stCondLst>
                                            <p:cond delay="499"/>
                                          </p:stCondLst>
                                        </p:cTn>
                                        <p:tgtEl>
                                          <p:spTgt spid="25"/>
                                        </p:tgtEl>
                                        <p:attrNameLst>
                                          <p:attrName>style.visibility</p:attrName>
                                        </p:attrNameLst>
                                      </p:cBhvr>
                                      <p:to>
                                        <p:strVal val="hidden"/>
                                      </p:to>
                                    </p:set>
                                  </p:childTnLst>
                                </p:cTn>
                              </p:par>
                              <p:par>
                                <p:cTn id="34" presetID="9" presetClass="exit" presetSubtype="0" fill="hold" grpId="1" nodeType="withEffect">
                                  <p:stCondLst>
                                    <p:cond delay="0"/>
                                  </p:stCondLst>
                                  <p:childTnLst>
                                    <p:animEffect transition="out" filter="dissolv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up)">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1" grpId="0"/>
      <p:bldP spid="22" grpId="0"/>
      <p:bldP spid="3" grpId="0" animBg="1"/>
      <p:bldP spid="3"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44886" y="566241"/>
            <a:ext cx="790222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Discrepancies         </a:t>
            </a:r>
            <a:r>
              <a:rPr lang="en-US" sz="5400" b="0" cap="none" spc="0" dirty="0" err="1">
                <a:ln w="0"/>
                <a:solidFill>
                  <a:schemeClr val="tx1"/>
                </a:solidFill>
                <a:effectLst>
                  <a:outerShdw blurRad="38100" dist="19050" dir="2700000" algn="tl" rotWithShape="0">
                    <a:schemeClr val="dk1">
                      <a:alpha val="40000"/>
                    </a:schemeClr>
                  </a:outerShdw>
                </a:effectLst>
              </a:rPr>
              <a:t>Quandry</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 name="Right Arrow 6"/>
          <p:cNvSpPr/>
          <p:nvPr/>
        </p:nvSpPr>
        <p:spPr>
          <a:xfrm>
            <a:off x="6448097" y="867103"/>
            <a:ext cx="756744" cy="441435"/>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437288" y="2554010"/>
            <a:ext cx="2711669" cy="26959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Ignore the conflicting observations</a:t>
            </a:r>
          </a:p>
        </p:txBody>
      </p:sp>
      <p:sp>
        <p:nvSpPr>
          <p:cNvPr id="10" name="Rounded Rectangle 9"/>
          <p:cNvSpPr/>
          <p:nvPr/>
        </p:nvSpPr>
        <p:spPr>
          <a:xfrm>
            <a:off x="4966137" y="2554010"/>
            <a:ext cx="2711669" cy="2695903"/>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Abandon the theory</a:t>
            </a:r>
          </a:p>
        </p:txBody>
      </p:sp>
      <p:sp>
        <p:nvSpPr>
          <p:cNvPr id="11" name="Rounded Rectangle 10"/>
          <p:cNvSpPr/>
          <p:nvPr/>
        </p:nvSpPr>
        <p:spPr>
          <a:xfrm>
            <a:off x="8494986" y="2554011"/>
            <a:ext cx="2711669" cy="269590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Trust the theory and keep searching</a:t>
            </a:r>
          </a:p>
        </p:txBody>
      </p:sp>
    </p:spTree>
    <p:custDataLst>
      <p:tags r:id="rId1"/>
    </p:custDataLst>
    <p:extLst>
      <p:ext uri="{BB962C8B-B14F-4D97-AF65-F5344CB8AC3E}">
        <p14:creationId xmlns:p14="http://schemas.microsoft.com/office/powerpoint/2010/main" val="17346874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2295" y="2571577"/>
            <a:ext cx="3399810" cy="1908444"/>
          </a:xfrm>
          <a:prstGeom prst="rect">
            <a:avLst/>
          </a:prstGeom>
        </p:spPr>
      </p:pic>
      <p:grpSp>
        <p:nvGrpSpPr>
          <p:cNvPr id="14" name="Group 13"/>
          <p:cNvGrpSpPr/>
          <p:nvPr/>
        </p:nvGrpSpPr>
        <p:grpSpPr>
          <a:xfrm>
            <a:off x="4599589" y="2702598"/>
            <a:ext cx="2992821" cy="1552167"/>
            <a:chOff x="5430065" y="2194825"/>
            <a:chExt cx="3435070" cy="1810302"/>
          </a:xfrm>
        </p:grpSpPr>
        <p:sp>
          <p:nvSpPr>
            <p:cNvPr id="8" name="Rectangle 7"/>
            <p:cNvSpPr/>
            <p:nvPr/>
          </p:nvSpPr>
          <p:spPr>
            <a:xfrm>
              <a:off x="5430065" y="2434021"/>
              <a:ext cx="100380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 =</a:t>
              </a:r>
            </a:p>
          </p:txBody>
        </p:sp>
        <p:sp>
          <p:nvSpPr>
            <p:cNvPr id="9" name="Rectangle 8"/>
            <p:cNvSpPr/>
            <p:nvPr/>
          </p:nvSpPr>
          <p:spPr>
            <a:xfrm>
              <a:off x="6768321" y="2194825"/>
              <a:ext cx="209223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Gm</a:t>
              </a:r>
              <a:r>
                <a:rPr lang="en-US" sz="2400" b="0" cap="none" spc="0" dirty="0">
                  <a:ln w="0"/>
                  <a:solidFill>
                    <a:schemeClr val="tx1"/>
                  </a:solidFill>
                  <a:effectLst>
                    <a:outerShdw blurRad="38100" dist="19050" dir="2700000" algn="tl" rotWithShape="0">
                      <a:schemeClr val="dk1">
                        <a:alpha val="40000"/>
                      </a:schemeClr>
                    </a:outerShdw>
                  </a:effectLst>
                </a:rPr>
                <a:t>1</a:t>
              </a:r>
              <a:r>
                <a:rPr lang="en-US" sz="5400" b="0" cap="none" spc="0" dirty="0">
                  <a:ln w="0"/>
                  <a:solidFill>
                    <a:schemeClr val="tx1"/>
                  </a:solidFill>
                  <a:effectLst>
                    <a:outerShdw blurRad="38100" dist="19050" dir="2700000" algn="tl" rotWithShape="0">
                      <a:schemeClr val="dk1">
                        <a:alpha val="40000"/>
                      </a:schemeClr>
                    </a:outerShdw>
                  </a:effectLst>
                </a:rPr>
                <a:t>m</a:t>
              </a:r>
              <a:r>
                <a:rPr lang="en-US" sz="2400" b="0" cap="none" spc="0" dirty="0">
                  <a:ln w="0"/>
                  <a:solidFill>
                    <a:schemeClr val="tx1"/>
                  </a:solidFill>
                  <a:effectLst>
                    <a:outerShdw blurRad="38100" dist="19050" dir="2700000" algn="tl" rotWithShape="0">
                      <a:schemeClr val="dk1">
                        <a:alpha val="40000"/>
                      </a:schemeClr>
                    </a:outerShdw>
                  </a:effectLst>
                </a:rPr>
                <a:t>2</a:t>
              </a:r>
            </a:p>
          </p:txBody>
        </p:sp>
        <p:sp>
          <p:nvSpPr>
            <p:cNvPr id="10" name="Rectangle 9"/>
            <p:cNvSpPr/>
            <p:nvPr/>
          </p:nvSpPr>
          <p:spPr>
            <a:xfrm>
              <a:off x="7601080" y="3081797"/>
              <a:ext cx="42671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r</a:t>
              </a:r>
            </a:p>
          </p:txBody>
        </p:sp>
        <p:sp>
          <p:nvSpPr>
            <p:cNvPr id="11" name="Rectangle 10"/>
            <p:cNvSpPr/>
            <p:nvPr/>
          </p:nvSpPr>
          <p:spPr>
            <a:xfrm>
              <a:off x="7937334" y="3183925"/>
              <a:ext cx="340157"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2</a:t>
              </a:r>
              <a:endParaRPr lang="en-US" sz="2400" b="0" cap="none" spc="0" dirty="0">
                <a:ln w="0"/>
                <a:solidFill>
                  <a:schemeClr val="tx1"/>
                </a:solidFill>
                <a:effectLst>
                  <a:outerShdw blurRad="38100" dist="19050" dir="2700000" algn="tl" rotWithShape="0">
                    <a:schemeClr val="dk1">
                      <a:alpha val="40000"/>
                    </a:schemeClr>
                  </a:outerShdw>
                </a:effectLst>
              </a:endParaRPr>
            </a:p>
          </p:txBody>
        </p:sp>
        <p:cxnSp>
          <p:nvCxnSpPr>
            <p:cNvPr id="13" name="Straight Connector 12"/>
            <p:cNvCxnSpPr/>
            <p:nvPr/>
          </p:nvCxnSpPr>
          <p:spPr>
            <a:xfrm>
              <a:off x="6768321" y="3118155"/>
              <a:ext cx="20968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4319752" y="2509032"/>
            <a:ext cx="3767958" cy="2047202"/>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flipV="1">
            <a:off x="0" y="0"/>
            <a:ext cx="4319752" cy="2509032"/>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087710" y="0"/>
            <a:ext cx="4104290" cy="2509032"/>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0" y="4556234"/>
            <a:ext cx="4319752" cy="2301766"/>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087710" y="4556234"/>
            <a:ext cx="4104290" cy="2301766"/>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97957" y="2423049"/>
            <a:ext cx="2405594" cy="2000548"/>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rPr>
              <a:t>Adams </a:t>
            </a:r>
            <a:r>
              <a:rPr lang="en-US" sz="4400" b="0" cap="none" spc="0" dirty="0">
                <a:ln w="0"/>
                <a:solidFill>
                  <a:schemeClr val="tx1"/>
                </a:solidFill>
                <a:effectLst>
                  <a:outerShdw blurRad="38100" dist="19050" dir="2700000" algn="tl" rotWithShape="0">
                    <a:schemeClr val="dk1">
                      <a:alpha val="40000"/>
                    </a:schemeClr>
                  </a:outerShdw>
                </a:effectLst>
              </a:rPr>
              <a:t>&amp;</a:t>
            </a:r>
          </a:p>
          <a:p>
            <a:pPr algn="ctr"/>
            <a:r>
              <a:rPr lang="en-US" sz="4400" dirty="0">
                <a:ln w="0"/>
                <a:effectLst>
                  <a:outerShdw blurRad="38100" dist="19050" dir="2700000" algn="tl" rotWithShape="0">
                    <a:schemeClr val="dk1">
                      <a:alpha val="40000"/>
                    </a:schemeClr>
                  </a:outerShdw>
                </a:effectLst>
              </a:rPr>
              <a:t>Le </a:t>
            </a:r>
            <a:r>
              <a:rPr lang="en-US" sz="4400" dirty="0" err="1">
                <a:ln w="0"/>
                <a:effectLst>
                  <a:outerShdw blurRad="38100" dist="19050" dir="2700000" algn="tl" rotWithShape="0">
                    <a:schemeClr val="dk1">
                      <a:alpha val="40000"/>
                    </a:schemeClr>
                  </a:outerShdw>
                </a:effectLst>
              </a:rPr>
              <a:t>Verrier</a:t>
            </a:r>
            <a:endParaRPr lang="en-US" sz="4400" dirty="0">
              <a:ln w="0"/>
              <a:effectLst>
                <a:outerShdw blurRad="38100" dist="19050" dir="2700000" algn="tl" rotWithShape="0">
                  <a:schemeClr val="dk1">
                    <a:alpha val="40000"/>
                  </a:schemeClr>
                </a:outerShdw>
              </a:effectLst>
            </a:endParaRPr>
          </a:p>
          <a:p>
            <a:pPr algn="ctr"/>
            <a:r>
              <a:rPr lang="en-US" sz="3200" b="0" cap="none" spc="0" dirty="0">
                <a:ln w="0"/>
                <a:solidFill>
                  <a:schemeClr val="tx1"/>
                </a:solidFill>
                <a:effectLst>
                  <a:outerShdw blurRad="38100" dist="19050" dir="2700000" algn="tl" rotWithShape="0">
                    <a:schemeClr val="dk1">
                      <a:alpha val="40000"/>
                    </a:schemeClr>
                  </a:outerShdw>
                </a:effectLst>
              </a:rPr>
              <a:t>(1840s)</a:t>
            </a:r>
          </a:p>
        </p:txBody>
      </p:sp>
      <p:sp>
        <p:nvSpPr>
          <p:cNvPr id="21" name="TextBox 20"/>
          <p:cNvSpPr txBox="1"/>
          <p:nvPr/>
        </p:nvSpPr>
        <p:spPr>
          <a:xfrm>
            <a:off x="2615691" y="5168508"/>
            <a:ext cx="7207321" cy="1077218"/>
          </a:xfrm>
          <a:prstGeom prst="rect">
            <a:avLst/>
          </a:prstGeom>
          <a:noFill/>
        </p:spPr>
        <p:txBody>
          <a:bodyPr wrap="square" rtlCol="0">
            <a:spAutoFit/>
          </a:bodyPr>
          <a:lstStyle/>
          <a:p>
            <a:pPr algn="ctr"/>
            <a:r>
              <a:rPr lang="en-US" sz="3200" dirty="0"/>
              <a:t>Neptune discovered</a:t>
            </a:r>
          </a:p>
          <a:p>
            <a:pPr algn="ctr"/>
            <a:r>
              <a:rPr lang="en-US" sz="3200" dirty="0"/>
              <a:t>within 1 degree of the predicted position</a:t>
            </a:r>
          </a:p>
        </p:txBody>
      </p:sp>
      <p:sp>
        <p:nvSpPr>
          <p:cNvPr id="23" name="Rectangle 22"/>
          <p:cNvSpPr/>
          <p:nvPr/>
        </p:nvSpPr>
        <p:spPr>
          <a:xfrm>
            <a:off x="0" y="0"/>
            <a:ext cx="12192000" cy="685800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0941271" y="3028524"/>
            <a:ext cx="362606" cy="44505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4408726" y="345308"/>
            <a:ext cx="3621252" cy="1783475"/>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Trust the theory and keep searching</a:t>
            </a:r>
          </a:p>
        </p:txBody>
      </p:sp>
      <p:sp>
        <p:nvSpPr>
          <p:cNvPr id="27" name="Rounded Rectangle 26"/>
          <p:cNvSpPr/>
          <p:nvPr/>
        </p:nvSpPr>
        <p:spPr>
          <a:xfrm>
            <a:off x="3352655" y="717330"/>
            <a:ext cx="5486689" cy="92330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“noblest triumph of theory”</a:t>
            </a:r>
          </a:p>
        </p:txBody>
      </p:sp>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415429" y="2394630"/>
            <a:ext cx="3492648" cy="2312060"/>
          </a:xfrm>
          <a:prstGeom prst="rect">
            <a:avLst/>
          </a:prstGeom>
        </p:spPr>
      </p:pic>
    </p:spTree>
    <p:custDataLst>
      <p:tags r:id="rId1"/>
    </p:custDataLst>
    <p:extLst>
      <p:ext uri="{BB962C8B-B14F-4D97-AF65-F5344CB8AC3E}">
        <p14:creationId xmlns:p14="http://schemas.microsoft.com/office/powerpoint/2010/main" val="35652383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hidden"/>
                                      </p:to>
                                    </p:set>
                                  </p:childTnLst>
                                </p:cTn>
                              </p:par>
                            </p:childTnLst>
                          </p:cTn>
                        </p:par>
                        <p:par>
                          <p:cTn id="30" fill="hold">
                            <p:stCondLst>
                              <p:cond delay="0"/>
                            </p:stCondLst>
                            <p:childTnLst>
                              <p:par>
                                <p:cTn id="31" presetID="22" presetClass="entr" presetSubtype="4"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7"/>
                                        </p:tgtEl>
                                        <p:attrNameLst>
                                          <p:attrName>style.visibility</p:attrName>
                                        </p:attrNameLst>
                                      </p:cBhvr>
                                      <p:to>
                                        <p:strVal val="hidden"/>
                                      </p:to>
                                    </p:set>
                                  </p:childTnLst>
                                </p:cTn>
                              </p:par>
                            </p:childTnLst>
                          </p:cTn>
                        </p:par>
                        <p:par>
                          <p:cTn id="38" fill="hold">
                            <p:stCondLst>
                              <p:cond delay="0"/>
                            </p:stCondLst>
                            <p:childTnLst>
                              <p:par>
                                <p:cTn id="39" presetID="22" presetClass="entr" presetSubtype="8"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3" grpId="0" animBg="1"/>
      <p:bldP spid="26" grpId="0" animBg="1"/>
      <p:bldP spid="2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2295" y="2571577"/>
            <a:ext cx="3399810" cy="1908444"/>
          </a:xfrm>
          <a:prstGeom prst="rect">
            <a:avLst/>
          </a:prstGeom>
        </p:spPr>
      </p:pic>
      <p:grpSp>
        <p:nvGrpSpPr>
          <p:cNvPr id="14" name="Group 13"/>
          <p:cNvGrpSpPr/>
          <p:nvPr/>
        </p:nvGrpSpPr>
        <p:grpSpPr>
          <a:xfrm>
            <a:off x="4599589" y="2702598"/>
            <a:ext cx="2992821" cy="1552167"/>
            <a:chOff x="5430065" y="2194825"/>
            <a:chExt cx="3435070" cy="1810302"/>
          </a:xfrm>
        </p:grpSpPr>
        <p:sp>
          <p:nvSpPr>
            <p:cNvPr id="8" name="Rectangle 7"/>
            <p:cNvSpPr/>
            <p:nvPr/>
          </p:nvSpPr>
          <p:spPr>
            <a:xfrm>
              <a:off x="5430065" y="2434021"/>
              <a:ext cx="100380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 =</a:t>
              </a:r>
            </a:p>
          </p:txBody>
        </p:sp>
        <p:sp>
          <p:nvSpPr>
            <p:cNvPr id="9" name="Rectangle 8"/>
            <p:cNvSpPr/>
            <p:nvPr/>
          </p:nvSpPr>
          <p:spPr>
            <a:xfrm>
              <a:off x="6768321" y="2194825"/>
              <a:ext cx="209223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Gm</a:t>
              </a:r>
              <a:r>
                <a:rPr lang="en-US" sz="2400" b="0" cap="none" spc="0" dirty="0">
                  <a:ln w="0"/>
                  <a:solidFill>
                    <a:schemeClr val="tx1"/>
                  </a:solidFill>
                  <a:effectLst>
                    <a:outerShdw blurRad="38100" dist="19050" dir="2700000" algn="tl" rotWithShape="0">
                      <a:schemeClr val="dk1">
                        <a:alpha val="40000"/>
                      </a:schemeClr>
                    </a:outerShdw>
                  </a:effectLst>
                </a:rPr>
                <a:t>1</a:t>
              </a:r>
              <a:r>
                <a:rPr lang="en-US" sz="5400" b="0" cap="none" spc="0" dirty="0">
                  <a:ln w="0"/>
                  <a:solidFill>
                    <a:schemeClr val="tx1"/>
                  </a:solidFill>
                  <a:effectLst>
                    <a:outerShdw blurRad="38100" dist="19050" dir="2700000" algn="tl" rotWithShape="0">
                      <a:schemeClr val="dk1">
                        <a:alpha val="40000"/>
                      </a:schemeClr>
                    </a:outerShdw>
                  </a:effectLst>
                </a:rPr>
                <a:t>m</a:t>
              </a:r>
              <a:r>
                <a:rPr lang="en-US" sz="2400" b="0" cap="none" spc="0" dirty="0">
                  <a:ln w="0"/>
                  <a:solidFill>
                    <a:schemeClr val="tx1"/>
                  </a:solidFill>
                  <a:effectLst>
                    <a:outerShdw blurRad="38100" dist="19050" dir="2700000" algn="tl" rotWithShape="0">
                      <a:schemeClr val="dk1">
                        <a:alpha val="40000"/>
                      </a:schemeClr>
                    </a:outerShdw>
                  </a:effectLst>
                </a:rPr>
                <a:t>2</a:t>
              </a:r>
            </a:p>
          </p:txBody>
        </p:sp>
        <p:sp>
          <p:nvSpPr>
            <p:cNvPr id="10" name="Rectangle 9"/>
            <p:cNvSpPr/>
            <p:nvPr/>
          </p:nvSpPr>
          <p:spPr>
            <a:xfrm>
              <a:off x="7601080" y="3081797"/>
              <a:ext cx="42671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r</a:t>
              </a:r>
            </a:p>
          </p:txBody>
        </p:sp>
        <p:sp>
          <p:nvSpPr>
            <p:cNvPr id="11" name="Rectangle 10"/>
            <p:cNvSpPr/>
            <p:nvPr/>
          </p:nvSpPr>
          <p:spPr>
            <a:xfrm>
              <a:off x="7937334" y="3183925"/>
              <a:ext cx="340157"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2</a:t>
              </a:r>
              <a:endParaRPr lang="en-US" sz="2400" b="0" cap="none" spc="0" dirty="0">
                <a:ln w="0"/>
                <a:solidFill>
                  <a:schemeClr val="tx1"/>
                </a:solidFill>
                <a:effectLst>
                  <a:outerShdw blurRad="38100" dist="19050" dir="2700000" algn="tl" rotWithShape="0">
                    <a:schemeClr val="dk1">
                      <a:alpha val="40000"/>
                    </a:schemeClr>
                  </a:outerShdw>
                </a:effectLst>
              </a:endParaRPr>
            </a:p>
          </p:txBody>
        </p:sp>
        <p:cxnSp>
          <p:nvCxnSpPr>
            <p:cNvPr id="13" name="Straight Connector 12"/>
            <p:cNvCxnSpPr/>
            <p:nvPr/>
          </p:nvCxnSpPr>
          <p:spPr>
            <a:xfrm>
              <a:off x="6768321" y="3118155"/>
              <a:ext cx="20968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4319752" y="2509032"/>
            <a:ext cx="3767958" cy="204720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flipV="1">
            <a:off x="0" y="0"/>
            <a:ext cx="4319752" cy="2509032"/>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087710" y="0"/>
            <a:ext cx="4104290" cy="2509032"/>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0" y="4556234"/>
            <a:ext cx="4319752" cy="2301766"/>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087710" y="4556234"/>
            <a:ext cx="4104290" cy="2301766"/>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615691" y="5168508"/>
            <a:ext cx="7207321" cy="1077218"/>
          </a:xfrm>
          <a:prstGeom prst="rect">
            <a:avLst/>
          </a:prstGeom>
          <a:noFill/>
        </p:spPr>
        <p:txBody>
          <a:bodyPr wrap="square" rtlCol="0">
            <a:spAutoFit/>
          </a:bodyPr>
          <a:lstStyle/>
          <a:p>
            <a:pPr algn="ctr"/>
            <a:r>
              <a:rPr lang="en-US" sz="3200" dirty="0"/>
              <a:t>Pluto discovered</a:t>
            </a:r>
          </a:p>
          <a:p>
            <a:pPr algn="ctr"/>
            <a:r>
              <a:rPr lang="en-US" sz="3200" dirty="0"/>
              <a:t>Human error &amp; coincidence</a:t>
            </a:r>
          </a:p>
        </p:txBody>
      </p:sp>
      <p:sp>
        <p:nvSpPr>
          <p:cNvPr id="23" name="Rectangle 22"/>
          <p:cNvSpPr/>
          <p:nvPr/>
        </p:nvSpPr>
        <p:spPr>
          <a:xfrm>
            <a:off x="0" y="0"/>
            <a:ext cx="12192000" cy="685800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1351175" y="2907687"/>
            <a:ext cx="362606" cy="44505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615691" y="615327"/>
            <a:ext cx="7207321" cy="1077218"/>
          </a:xfrm>
          <a:prstGeom prst="rect">
            <a:avLst/>
          </a:prstGeom>
          <a:noFill/>
        </p:spPr>
        <p:txBody>
          <a:bodyPr wrap="square" rtlCol="0">
            <a:spAutoFit/>
          </a:bodyPr>
          <a:lstStyle/>
          <a:p>
            <a:pPr algn="ctr"/>
            <a:r>
              <a:rPr lang="en-US" sz="3200" dirty="0"/>
              <a:t>Slight divergence from the theoretical orbits predicted by model</a:t>
            </a:r>
          </a:p>
        </p:txBody>
      </p:sp>
      <p:sp>
        <p:nvSpPr>
          <p:cNvPr id="24" name="Rounded Rectangle 23"/>
          <p:cNvSpPr/>
          <p:nvPr/>
        </p:nvSpPr>
        <p:spPr>
          <a:xfrm>
            <a:off x="499899" y="2125627"/>
            <a:ext cx="2711669" cy="269590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Trust the theory and keep searching</a:t>
            </a:r>
          </a:p>
        </p:txBody>
      </p:sp>
      <p:sp>
        <p:nvSpPr>
          <p:cNvPr id="6" name="Oval 5"/>
          <p:cNvSpPr/>
          <p:nvPr/>
        </p:nvSpPr>
        <p:spPr>
          <a:xfrm>
            <a:off x="6091552" y="2794546"/>
            <a:ext cx="1660469" cy="840890"/>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031932" y="413626"/>
            <a:ext cx="2035970" cy="840890"/>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543495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arn(inVertical)">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500"/>
                                        <p:tgtEl>
                                          <p:spTgt spid="24"/>
                                        </p:tgtEl>
                                      </p:cBhvr>
                                    </p:animEffec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par>
                                <p:cTn id="29" presetID="22" presetClass="entr" presetSubtype="1" fill="hold" nodeType="with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wipe(up)">
                                      <p:cBhvr>
                                        <p:cTn id="31" dur="500"/>
                                        <p:tgtEl>
                                          <p:spTgt spid="2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1">
                                            <p:txEl>
                                              <p:pRg st="1" end="1"/>
                                            </p:txEl>
                                          </p:spTgt>
                                        </p:tgtEl>
                                        <p:attrNameLst>
                                          <p:attrName>style.visibility</p:attrName>
                                        </p:attrNameLst>
                                      </p:cBhvr>
                                      <p:to>
                                        <p:strVal val="visible"/>
                                      </p:to>
                                    </p:set>
                                    <p:animEffect transition="in" filter="wipe(up)">
                                      <p:cBhvr>
                                        <p:cTn id="36" dur="500"/>
                                        <p:tgtEl>
                                          <p:spTgt spid="2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p:bldP spid="24" grpId="0" animBg="1"/>
      <p:bldP spid="6" grpId="0" animBg="1"/>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2295" y="2571577"/>
            <a:ext cx="3399810" cy="1908444"/>
          </a:xfrm>
          <a:prstGeom prst="rect">
            <a:avLst/>
          </a:prstGeom>
        </p:spPr>
      </p:pic>
      <p:grpSp>
        <p:nvGrpSpPr>
          <p:cNvPr id="14" name="Group 13"/>
          <p:cNvGrpSpPr/>
          <p:nvPr/>
        </p:nvGrpSpPr>
        <p:grpSpPr>
          <a:xfrm>
            <a:off x="4599589" y="2702598"/>
            <a:ext cx="2992821" cy="1552167"/>
            <a:chOff x="5430065" y="2194825"/>
            <a:chExt cx="3435070" cy="1810302"/>
          </a:xfrm>
        </p:grpSpPr>
        <p:sp>
          <p:nvSpPr>
            <p:cNvPr id="8" name="Rectangle 7"/>
            <p:cNvSpPr/>
            <p:nvPr/>
          </p:nvSpPr>
          <p:spPr>
            <a:xfrm>
              <a:off x="5430065" y="2434021"/>
              <a:ext cx="100380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 =</a:t>
              </a:r>
            </a:p>
          </p:txBody>
        </p:sp>
        <p:sp>
          <p:nvSpPr>
            <p:cNvPr id="9" name="Rectangle 8"/>
            <p:cNvSpPr/>
            <p:nvPr/>
          </p:nvSpPr>
          <p:spPr>
            <a:xfrm>
              <a:off x="6768321" y="2194825"/>
              <a:ext cx="209223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Gm</a:t>
              </a:r>
              <a:r>
                <a:rPr lang="en-US" sz="2400" b="0" cap="none" spc="0" dirty="0">
                  <a:ln w="0"/>
                  <a:solidFill>
                    <a:schemeClr val="tx1"/>
                  </a:solidFill>
                  <a:effectLst>
                    <a:outerShdw blurRad="38100" dist="19050" dir="2700000" algn="tl" rotWithShape="0">
                      <a:schemeClr val="dk1">
                        <a:alpha val="40000"/>
                      </a:schemeClr>
                    </a:outerShdw>
                  </a:effectLst>
                </a:rPr>
                <a:t>1</a:t>
              </a:r>
              <a:r>
                <a:rPr lang="en-US" sz="5400" b="0" cap="none" spc="0" dirty="0">
                  <a:ln w="0"/>
                  <a:solidFill>
                    <a:schemeClr val="tx1"/>
                  </a:solidFill>
                  <a:effectLst>
                    <a:outerShdw blurRad="38100" dist="19050" dir="2700000" algn="tl" rotWithShape="0">
                      <a:schemeClr val="dk1">
                        <a:alpha val="40000"/>
                      </a:schemeClr>
                    </a:outerShdw>
                  </a:effectLst>
                </a:rPr>
                <a:t>m</a:t>
              </a:r>
              <a:r>
                <a:rPr lang="en-US" sz="2400" b="0" cap="none" spc="0" dirty="0">
                  <a:ln w="0"/>
                  <a:solidFill>
                    <a:schemeClr val="tx1"/>
                  </a:solidFill>
                  <a:effectLst>
                    <a:outerShdw blurRad="38100" dist="19050" dir="2700000" algn="tl" rotWithShape="0">
                      <a:schemeClr val="dk1">
                        <a:alpha val="40000"/>
                      </a:schemeClr>
                    </a:outerShdw>
                  </a:effectLst>
                </a:rPr>
                <a:t>2</a:t>
              </a:r>
            </a:p>
          </p:txBody>
        </p:sp>
        <p:sp>
          <p:nvSpPr>
            <p:cNvPr id="10" name="Rectangle 9"/>
            <p:cNvSpPr/>
            <p:nvPr/>
          </p:nvSpPr>
          <p:spPr>
            <a:xfrm>
              <a:off x="7601080" y="3081797"/>
              <a:ext cx="42671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r</a:t>
              </a:r>
            </a:p>
          </p:txBody>
        </p:sp>
        <p:sp>
          <p:nvSpPr>
            <p:cNvPr id="11" name="Rectangle 10"/>
            <p:cNvSpPr/>
            <p:nvPr/>
          </p:nvSpPr>
          <p:spPr>
            <a:xfrm>
              <a:off x="7937334" y="3183925"/>
              <a:ext cx="340157"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2</a:t>
              </a:r>
              <a:endParaRPr lang="en-US" sz="2400" b="0" cap="none" spc="0" dirty="0">
                <a:ln w="0"/>
                <a:solidFill>
                  <a:schemeClr val="tx1"/>
                </a:solidFill>
                <a:effectLst>
                  <a:outerShdw blurRad="38100" dist="19050" dir="2700000" algn="tl" rotWithShape="0">
                    <a:schemeClr val="dk1">
                      <a:alpha val="40000"/>
                    </a:schemeClr>
                  </a:outerShdw>
                </a:effectLst>
              </a:endParaRPr>
            </a:p>
          </p:txBody>
        </p:sp>
        <p:cxnSp>
          <p:nvCxnSpPr>
            <p:cNvPr id="13" name="Straight Connector 12"/>
            <p:cNvCxnSpPr/>
            <p:nvPr/>
          </p:nvCxnSpPr>
          <p:spPr>
            <a:xfrm>
              <a:off x="6768321" y="3118155"/>
              <a:ext cx="20968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4319752" y="2509032"/>
            <a:ext cx="3767958" cy="204720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flipV="1">
            <a:off x="0" y="0"/>
            <a:ext cx="4319752" cy="2509032"/>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087710" y="0"/>
            <a:ext cx="4104290" cy="2509032"/>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0" y="4556234"/>
            <a:ext cx="4319752" cy="2301766"/>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087710" y="4556234"/>
            <a:ext cx="4104290" cy="2301766"/>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0" y="0"/>
            <a:ext cx="12192000" cy="685800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1351175" y="2907687"/>
            <a:ext cx="362606" cy="44505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067902" y="2842726"/>
            <a:ext cx="1660469" cy="840890"/>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034223" y="1931412"/>
            <a:ext cx="3210329" cy="584775"/>
          </a:xfrm>
          <a:prstGeom prst="rect">
            <a:avLst/>
          </a:prstGeom>
          <a:noFill/>
        </p:spPr>
        <p:txBody>
          <a:bodyPr wrap="square" rtlCol="0">
            <a:spAutoFit/>
          </a:bodyPr>
          <a:lstStyle/>
          <a:p>
            <a:r>
              <a:rPr lang="en-US" sz="3200" dirty="0"/>
              <a:t>Wishful thinking</a:t>
            </a:r>
          </a:p>
        </p:txBody>
      </p:sp>
      <p:sp>
        <p:nvSpPr>
          <p:cNvPr id="18" name="TextBox 17"/>
          <p:cNvSpPr txBox="1"/>
          <p:nvPr/>
        </p:nvSpPr>
        <p:spPr>
          <a:xfrm>
            <a:off x="2600071" y="4889928"/>
            <a:ext cx="7207321" cy="1569660"/>
          </a:xfrm>
          <a:prstGeom prst="rect">
            <a:avLst/>
          </a:prstGeom>
          <a:noFill/>
        </p:spPr>
        <p:txBody>
          <a:bodyPr wrap="square" rtlCol="0">
            <a:spAutoFit/>
          </a:bodyPr>
          <a:lstStyle/>
          <a:p>
            <a:pPr algn="ctr"/>
            <a:r>
              <a:rPr lang="en-US" sz="3200" dirty="0"/>
              <a:t>In 2006</a:t>
            </a:r>
          </a:p>
          <a:p>
            <a:pPr algn="ctr"/>
            <a:r>
              <a:rPr lang="en-US" sz="3200" dirty="0"/>
              <a:t>Pluto was reclassified</a:t>
            </a:r>
          </a:p>
          <a:p>
            <a:pPr algn="ctr"/>
            <a:r>
              <a:rPr lang="en-US" sz="3200" dirty="0"/>
              <a:t>as a dwarf planet</a:t>
            </a:r>
          </a:p>
        </p:txBody>
      </p:sp>
    </p:spTree>
    <p:custDataLst>
      <p:tags r:id="rId1"/>
    </p:custDataLst>
    <p:extLst>
      <p:ext uri="{BB962C8B-B14F-4D97-AF65-F5344CB8AC3E}">
        <p14:creationId xmlns:p14="http://schemas.microsoft.com/office/powerpoint/2010/main" val="19353491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9752" y="2509032"/>
            <a:ext cx="3767958" cy="204720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flipV="1">
            <a:off x="0" y="0"/>
            <a:ext cx="4319752" cy="2509032"/>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087710" y="0"/>
            <a:ext cx="4104290" cy="2509032"/>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0" y="4556234"/>
            <a:ext cx="4319752" cy="2301766"/>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087710" y="4556234"/>
            <a:ext cx="4104290" cy="2301766"/>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0" y="0"/>
            <a:ext cx="12192000" cy="685800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645339" y="2494131"/>
            <a:ext cx="3210329" cy="2062103"/>
          </a:xfrm>
          <a:prstGeom prst="rect">
            <a:avLst/>
          </a:prstGeom>
          <a:noFill/>
        </p:spPr>
        <p:txBody>
          <a:bodyPr wrap="square" rtlCol="0">
            <a:spAutoFit/>
          </a:bodyPr>
          <a:lstStyle/>
          <a:p>
            <a:pPr algn="ctr"/>
            <a:r>
              <a:rPr lang="en-US" sz="3200" dirty="0"/>
              <a:t>Considering as confirmation (or even proof) any data that agree</a:t>
            </a:r>
          </a:p>
        </p:txBody>
      </p:sp>
      <p:sp>
        <p:nvSpPr>
          <p:cNvPr id="4" name="TextBox 3"/>
          <p:cNvSpPr txBox="1"/>
          <p:nvPr/>
        </p:nvSpPr>
        <p:spPr>
          <a:xfrm>
            <a:off x="3368565" y="758995"/>
            <a:ext cx="5454869" cy="1200329"/>
          </a:xfrm>
          <a:prstGeom prst="rect">
            <a:avLst/>
          </a:prstGeom>
          <a:noFill/>
        </p:spPr>
        <p:txBody>
          <a:bodyPr wrap="square" rtlCol="0">
            <a:spAutoFit/>
          </a:bodyPr>
          <a:lstStyle/>
          <a:p>
            <a:pPr algn="ctr"/>
            <a:r>
              <a:rPr lang="en-US" sz="3600" dirty="0"/>
              <a:t>Real but often unrecognized </a:t>
            </a:r>
            <a:r>
              <a:rPr lang="en-US" sz="3600" dirty="0">
                <a:solidFill>
                  <a:srgbClr val="FF0000"/>
                </a:solidFill>
              </a:rPr>
              <a:t>DANGER</a:t>
            </a:r>
          </a:p>
        </p:txBody>
      </p:sp>
      <p:sp>
        <p:nvSpPr>
          <p:cNvPr id="7" name="TextBox 6"/>
          <p:cNvSpPr txBox="1"/>
          <p:nvPr/>
        </p:nvSpPr>
        <p:spPr>
          <a:xfrm>
            <a:off x="4545038" y="2700996"/>
            <a:ext cx="3317386" cy="1754326"/>
          </a:xfrm>
          <a:prstGeom prst="rect">
            <a:avLst/>
          </a:prstGeom>
          <a:noFill/>
        </p:spPr>
        <p:txBody>
          <a:bodyPr wrap="square" rtlCol="0">
            <a:spAutoFit/>
          </a:bodyPr>
          <a:lstStyle/>
          <a:p>
            <a:pPr algn="ctr"/>
            <a:r>
              <a:rPr lang="en-US" sz="3600" dirty="0"/>
              <a:t>Over-reliance on any scientific model</a:t>
            </a:r>
          </a:p>
        </p:txBody>
      </p:sp>
      <p:sp>
        <p:nvSpPr>
          <p:cNvPr id="20" name="TextBox 19"/>
          <p:cNvSpPr txBox="1"/>
          <p:nvPr/>
        </p:nvSpPr>
        <p:spPr>
          <a:xfrm>
            <a:off x="2885088" y="5528018"/>
            <a:ext cx="6421821" cy="646331"/>
          </a:xfrm>
          <a:prstGeom prst="rect">
            <a:avLst/>
          </a:prstGeom>
          <a:noFill/>
        </p:spPr>
        <p:txBody>
          <a:bodyPr wrap="square" rtlCol="0">
            <a:spAutoFit/>
          </a:bodyPr>
          <a:lstStyle/>
          <a:p>
            <a:pPr algn="ctr"/>
            <a:r>
              <a:rPr lang="en-US" sz="3600" dirty="0"/>
              <a:t>Weakness in the way we think</a:t>
            </a:r>
          </a:p>
        </p:txBody>
      </p:sp>
      <p:sp>
        <p:nvSpPr>
          <p:cNvPr id="16" name="TextBox 15"/>
          <p:cNvSpPr txBox="1"/>
          <p:nvPr/>
        </p:nvSpPr>
        <p:spPr>
          <a:xfrm>
            <a:off x="480307" y="2644170"/>
            <a:ext cx="3359139" cy="1569660"/>
          </a:xfrm>
          <a:prstGeom prst="rect">
            <a:avLst/>
          </a:prstGeom>
          <a:noFill/>
        </p:spPr>
        <p:txBody>
          <a:bodyPr wrap="square" rtlCol="0">
            <a:spAutoFit/>
          </a:bodyPr>
          <a:lstStyle/>
          <a:p>
            <a:pPr algn="ctr"/>
            <a:r>
              <a:rPr lang="en-US" sz="3200" dirty="0"/>
              <a:t>Ignoring data that disagree with a cherished model</a:t>
            </a:r>
          </a:p>
        </p:txBody>
      </p:sp>
    </p:spTree>
    <p:custDataLst>
      <p:tags r:id="rId1"/>
    </p:custDataLst>
    <p:extLst>
      <p:ext uri="{BB962C8B-B14F-4D97-AF65-F5344CB8AC3E}">
        <p14:creationId xmlns:p14="http://schemas.microsoft.com/office/powerpoint/2010/main" val="2108409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up)">
                                      <p:cBhvr>
                                        <p:cTn id="11" dur="10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20" grpId="0"/>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734" y="663950"/>
            <a:ext cx="9545896" cy="5358478"/>
          </a:xfrm>
          <a:prstGeom prst="rect">
            <a:avLst/>
          </a:prstGeom>
        </p:spPr>
      </p:pic>
      <p:grpSp>
        <p:nvGrpSpPr>
          <p:cNvPr id="5" name="Group 4"/>
          <p:cNvGrpSpPr/>
          <p:nvPr/>
        </p:nvGrpSpPr>
        <p:grpSpPr>
          <a:xfrm>
            <a:off x="1584540" y="663950"/>
            <a:ext cx="2992821" cy="1552167"/>
            <a:chOff x="5430065" y="2194825"/>
            <a:chExt cx="3435070" cy="1810302"/>
          </a:xfrm>
        </p:grpSpPr>
        <p:sp>
          <p:nvSpPr>
            <p:cNvPr id="6" name="Rectangle 5"/>
            <p:cNvSpPr/>
            <p:nvPr/>
          </p:nvSpPr>
          <p:spPr>
            <a:xfrm>
              <a:off x="5430065" y="2434021"/>
              <a:ext cx="100380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 =</a:t>
              </a:r>
            </a:p>
          </p:txBody>
        </p:sp>
        <p:sp>
          <p:nvSpPr>
            <p:cNvPr id="7" name="Rectangle 6"/>
            <p:cNvSpPr/>
            <p:nvPr/>
          </p:nvSpPr>
          <p:spPr>
            <a:xfrm>
              <a:off x="6768321" y="2194825"/>
              <a:ext cx="209223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Gm</a:t>
              </a:r>
              <a:r>
                <a:rPr lang="en-US" sz="2400" b="0" cap="none" spc="0" dirty="0">
                  <a:ln w="0"/>
                  <a:solidFill>
                    <a:schemeClr val="tx1"/>
                  </a:solidFill>
                  <a:effectLst>
                    <a:outerShdw blurRad="38100" dist="19050" dir="2700000" algn="tl" rotWithShape="0">
                      <a:schemeClr val="dk1">
                        <a:alpha val="40000"/>
                      </a:schemeClr>
                    </a:outerShdw>
                  </a:effectLst>
                </a:rPr>
                <a:t>1</a:t>
              </a:r>
              <a:r>
                <a:rPr lang="en-US" sz="5400" b="0" cap="none" spc="0" dirty="0">
                  <a:ln w="0"/>
                  <a:solidFill>
                    <a:schemeClr val="tx1"/>
                  </a:solidFill>
                  <a:effectLst>
                    <a:outerShdw blurRad="38100" dist="19050" dir="2700000" algn="tl" rotWithShape="0">
                      <a:schemeClr val="dk1">
                        <a:alpha val="40000"/>
                      </a:schemeClr>
                    </a:outerShdw>
                  </a:effectLst>
                </a:rPr>
                <a:t>m</a:t>
              </a:r>
              <a:r>
                <a:rPr lang="en-US" sz="2400" b="0" cap="none" spc="0" dirty="0">
                  <a:ln w="0"/>
                  <a:solidFill>
                    <a:schemeClr val="tx1"/>
                  </a:solidFill>
                  <a:effectLst>
                    <a:outerShdw blurRad="38100" dist="19050" dir="2700000" algn="tl" rotWithShape="0">
                      <a:schemeClr val="dk1">
                        <a:alpha val="40000"/>
                      </a:schemeClr>
                    </a:outerShdw>
                  </a:effectLst>
                </a:rPr>
                <a:t>2</a:t>
              </a:r>
            </a:p>
          </p:txBody>
        </p:sp>
        <p:sp>
          <p:nvSpPr>
            <p:cNvPr id="8" name="Rectangle 7"/>
            <p:cNvSpPr/>
            <p:nvPr/>
          </p:nvSpPr>
          <p:spPr>
            <a:xfrm>
              <a:off x="7601080" y="3081797"/>
              <a:ext cx="42671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r</a:t>
              </a:r>
            </a:p>
          </p:txBody>
        </p:sp>
        <p:sp>
          <p:nvSpPr>
            <p:cNvPr id="9" name="Rectangle 8"/>
            <p:cNvSpPr/>
            <p:nvPr/>
          </p:nvSpPr>
          <p:spPr>
            <a:xfrm>
              <a:off x="7937334" y="3183925"/>
              <a:ext cx="340157"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2</a:t>
              </a:r>
              <a:endParaRPr lang="en-US" sz="2400" b="0" cap="none" spc="0" dirty="0">
                <a:ln w="0"/>
                <a:solidFill>
                  <a:schemeClr val="tx1"/>
                </a:solidFill>
                <a:effectLst>
                  <a:outerShdw blurRad="38100" dist="19050" dir="2700000" algn="tl" rotWithShape="0">
                    <a:schemeClr val="dk1">
                      <a:alpha val="40000"/>
                    </a:schemeClr>
                  </a:outerShdw>
                </a:effectLst>
              </a:endParaRPr>
            </a:p>
          </p:txBody>
        </p:sp>
        <p:cxnSp>
          <p:nvCxnSpPr>
            <p:cNvPr id="10" name="Straight Connector 9"/>
            <p:cNvCxnSpPr/>
            <p:nvPr/>
          </p:nvCxnSpPr>
          <p:spPr>
            <a:xfrm>
              <a:off x="6768321" y="3118155"/>
              <a:ext cx="20968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Oval 11"/>
          <p:cNvSpPr/>
          <p:nvPr/>
        </p:nvSpPr>
        <p:spPr>
          <a:xfrm>
            <a:off x="9348953" y="1771062"/>
            <a:ext cx="1072053" cy="1035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018075" y="5222934"/>
            <a:ext cx="648517" cy="55179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280391" y="4850294"/>
            <a:ext cx="820849" cy="1200329"/>
          </a:xfrm>
          <a:prstGeom prst="rect">
            <a:avLst/>
          </a:prstGeom>
          <a:noFill/>
        </p:spPr>
        <p:txBody>
          <a:bodyPr wrap="square" rtlCol="0">
            <a:spAutoFit/>
          </a:bodyPr>
          <a:lstStyle/>
          <a:p>
            <a:r>
              <a:rPr lang="en-US" sz="7200" dirty="0">
                <a:solidFill>
                  <a:srgbClr val="FF0000"/>
                </a:solidFill>
              </a:rPr>
              <a:t>?</a:t>
            </a:r>
          </a:p>
        </p:txBody>
      </p:sp>
    </p:spTree>
    <p:custDataLst>
      <p:tags r:id="rId1"/>
    </p:custDataLst>
    <p:extLst>
      <p:ext uri="{BB962C8B-B14F-4D97-AF65-F5344CB8AC3E}">
        <p14:creationId xmlns:p14="http://schemas.microsoft.com/office/powerpoint/2010/main" val="27504022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2000"/>
                                        <p:tgtEl>
                                          <p:spTgt spid="5"/>
                                        </p:tgtEl>
                                      </p:cBhvr>
                                    </p:animEffect>
                                    <p:set>
                                      <p:cBhvr>
                                        <p:cTn id="21"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solidFill>
                  <a:schemeClr val="tx2"/>
                </a:solidFill>
              </a:rPr>
              <a:t>4.  Implications of the Big Bang</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828880"/>
            <a:ext cx="12192000" cy="4408025"/>
          </a:xfrm>
        </p:spPr>
      </p:pic>
    </p:spTree>
    <p:extLst>
      <p:ext uri="{BB962C8B-B14F-4D97-AF65-F5344CB8AC3E}">
        <p14:creationId xmlns:p14="http://schemas.microsoft.com/office/powerpoint/2010/main" val="2961969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99673" y="3841518"/>
            <a:ext cx="2992821" cy="1552167"/>
            <a:chOff x="5430065" y="2194825"/>
            <a:chExt cx="3435070" cy="1810302"/>
          </a:xfrm>
        </p:grpSpPr>
        <p:sp>
          <p:nvSpPr>
            <p:cNvPr id="3" name="Rectangle 2"/>
            <p:cNvSpPr/>
            <p:nvPr/>
          </p:nvSpPr>
          <p:spPr>
            <a:xfrm>
              <a:off x="5430065" y="2434021"/>
              <a:ext cx="100380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 =</a:t>
              </a:r>
            </a:p>
          </p:txBody>
        </p:sp>
        <p:sp>
          <p:nvSpPr>
            <p:cNvPr id="4" name="Rectangle 3"/>
            <p:cNvSpPr/>
            <p:nvPr/>
          </p:nvSpPr>
          <p:spPr>
            <a:xfrm>
              <a:off x="6768321" y="2194825"/>
              <a:ext cx="209223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Gm</a:t>
              </a:r>
              <a:r>
                <a:rPr lang="en-US" sz="2400" b="0" cap="none" spc="0" dirty="0">
                  <a:ln w="0"/>
                  <a:solidFill>
                    <a:schemeClr val="tx1"/>
                  </a:solidFill>
                  <a:effectLst>
                    <a:outerShdw blurRad="38100" dist="19050" dir="2700000" algn="tl" rotWithShape="0">
                      <a:schemeClr val="dk1">
                        <a:alpha val="40000"/>
                      </a:schemeClr>
                    </a:outerShdw>
                  </a:effectLst>
                </a:rPr>
                <a:t>1</a:t>
              </a:r>
              <a:r>
                <a:rPr lang="en-US" sz="5400" b="0" cap="none" spc="0" dirty="0">
                  <a:ln w="0"/>
                  <a:solidFill>
                    <a:schemeClr val="tx1"/>
                  </a:solidFill>
                  <a:effectLst>
                    <a:outerShdw blurRad="38100" dist="19050" dir="2700000" algn="tl" rotWithShape="0">
                      <a:schemeClr val="dk1">
                        <a:alpha val="40000"/>
                      </a:schemeClr>
                    </a:outerShdw>
                  </a:effectLst>
                </a:rPr>
                <a:t>m</a:t>
              </a:r>
              <a:r>
                <a:rPr lang="en-US" sz="2400" b="0" cap="none" spc="0" dirty="0">
                  <a:ln w="0"/>
                  <a:solidFill>
                    <a:schemeClr val="tx1"/>
                  </a:solidFill>
                  <a:effectLst>
                    <a:outerShdw blurRad="38100" dist="19050" dir="2700000" algn="tl" rotWithShape="0">
                      <a:schemeClr val="dk1">
                        <a:alpha val="40000"/>
                      </a:schemeClr>
                    </a:outerShdw>
                  </a:effectLst>
                </a:rPr>
                <a:t>2</a:t>
              </a:r>
            </a:p>
          </p:txBody>
        </p:sp>
        <p:sp>
          <p:nvSpPr>
            <p:cNvPr id="5" name="Rectangle 4"/>
            <p:cNvSpPr/>
            <p:nvPr/>
          </p:nvSpPr>
          <p:spPr>
            <a:xfrm>
              <a:off x="7601080" y="3081797"/>
              <a:ext cx="42671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r</a:t>
              </a:r>
            </a:p>
          </p:txBody>
        </p:sp>
        <p:sp>
          <p:nvSpPr>
            <p:cNvPr id="6" name="Rectangle 5"/>
            <p:cNvSpPr/>
            <p:nvPr/>
          </p:nvSpPr>
          <p:spPr>
            <a:xfrm>
              <a:off x="7937334" y="3183925"/>
              <a:ext cx="340157"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2</a:t>
              </a:r>
              <a:endParaRPr lang="en-US" sz="2400" b="0" cap="none" spc="0" dirty="0">
                <a:ln w="0"/>
                <a:solidFill>
                  <a:schemeClr val="tx1"/>
                </a:solidFill>
                <a:effectLst>
                  <a:outerShdw blurRad="38100" dist="19050" dir="2700000" algn="tl" rotWithShape="0">
                    <a:schemeClr val="dk1">
                      <a:alpha val="40000"/>
                    </a:schemeClr>
                  </a:outerShdw>
                </a:effectLst>
              </a:endParaRPr>
            </a:p>
          </p:txBody>
        </p:sp>
        <p:cxnSp>
          <p:nvCxnSpPr>
            <p:cNvPr id="7" name="Straight Connector 6"/>
            <p:cNvCxnSpPr/>
            <p:nvPr/>
          </p:nvCxnSpPr>
          <p:spPr>
            <a:xfrm>
              <a:off x="6768321" y="3118155"/>
              <a:ext cx="20968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6542689" y="3817208"/>
            <a:ext cx="4461642" cy="1754326"/>
          </a:xfrm>
          <a:prstGeom prst="rect">
            <a:avLst/>
          </a:prstGeom>
          <a:noFill/>
        </p:spPr>
        <p:txBody>
          <a:bodyPr wrap="square" rtlCol="0">
            <a:spAutoFit/>
          </a:bodyPr>
          <a:lstStyle/>
          <a:p>
            <a:pPr algn="ctr"/>
            <a:r>
              <a:rPr lang="en-US" sz="5400" dirty="0"/>
              <a:t>General theory of relativity</a:t>
            </a:r>
          </a:p>
        </p:txBody>
      </p:sp>
      <p:sp>
        <p:nvSpPr>
          <p:cNvPr id="10" name="Multiply 9"/>
          <p:cNvSpPr/>
          <p:nvPr/>
        </p:nvSpPr>
        <p:spPr>
          <a:xfrm>
            <a:off x="2053612" y="3664603"/>
            <a:ext cx="2439996" cy="235433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https://upload.wikimedia.org/wikipedia/commons/3/3e/Einstein_1921_by_F_Schmutzer_-_restoratio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3303" y="793188"/>
            <a:ext cx="2318003" cy="3024020"/>
          </a:xfrm>
          <a:prstGeom prst="rect">
            <a:avLst/>
          </a:prstGeom>
          <a:noFill/>
          <a:ln>
            <a:noFill/>
          </a:ln>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7634" y="1538798"/>
            <a:ext cx="2339646" cy="1553944"/>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8474" y="620165"/>
            <a:ext cx="2402584" cy="3164962"/>
          </a:xfrm>
          <a:prstGeom prst="rect">
            <a:avLst/>
          </a:prstGeom>
        </p:spPr>
      </p:pic>
    </p:spTree>
    <p:custDataLst>
      <p:tags r:id="rId1"/>
    </p:custDataLst>
    <p:extLst>
      <p:ext uri="{BB962C8B-B14F-4D97-AF65-F5344CB8AC3E}">
        <p14:creationId xmlns:p14="http://schemas.microsoft.com/office/powerpoint/2010/main" val="42094447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785236" y="-378372"/>
            <a:ext cx="5880383" cy="3687913"/>
          </a:xfrm>
          <a:prstGeom prst="rect">
            <a:avLst/>
          </a:prstGeom>
        </p:spPr>
      </p:pic>
      <p:pic>
        <p:nvPicPr>
          <p:cNvPr id="5" name="Picture 2" descr="See Explanation.  Clicking on the picture will download&#10; the highest resolution version availa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5258" y="2462869"/>
            <a:ext cx="3321424" cy="25293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8790202" y="1757374"/>
            <a:ext cx="2992821" cy="1552167"/>
            <a:chOff x="5430065" y="2194825"/>
            <a:chExt cx="3435070" cy="1810302"/>
          </a:xfrm>
        </p:grpSpPr>
        <p:sp>
          <p:nvSpPr>
            <p:cNvPr id="9" name="Rectangle 8"/>
            <p:cNvSpPr/>
            <p:nvPr/>
          </p:nvSpPr>
          <p:spPr>
            <a:xfrm>
              <a:off x="5430065" y="2434021"/>
              <a:ext cx="1003801" cy="923330"/>
            </a:xfrm>
            <a:prstGeom prst="rect">
              <a:avLst/>
            </a:prstGeom>
            <a:noFill/>
          </p:spPr>
          <p:txBody>
            <a:bodyPr wrap="none" lIns="91440" tIns="45720" rIns="91440" bIns="45720">
              <a:spAutoFit/>
            </a:bodyPr>
            <a:lstStyle/>
            <a:p>
              <a:pPr algn="ctr"/>
              <a:r>
                <a:rPr lang="en-US" sz="5400" dirty="0">
                  <a:ln w="0"/>
                  <a:solidFill>
                    <a:prstClr val="white"/>
                  </a:solidFill>
                  <a:effectLst>
                    <a:outerShdw blurRad="38100" dist="19050" dir="2700000" algn="tl" rotWithShape="0">
                      <a:prstClr val="black">
                        <a:alpha val="40000"/>
                      </a:prstClr>
                    </a:outerShdw>
                  </a:effectLst>
                </a:rPr>
                <a:t>F =</a:t>
              </a:r>
            </a:p>
          </p:txBody>
        </p:sp>
        <p:sp>
          <p:nvSpPr>
            <p:cNvPr id="10" name="Rectangle 9"/>
            <p:cNvSpPr/>
            <p:nvPr/>
          </p:nvSpPr>
          <p:spPr>
            <a:xfrm>
              <a:off x="6768321" y="2194825"/>
              <a:ext cx="2092239" cy="923330"/>
            </a:xfrm>
            <a:prstGeom prst="rect">
              <a:avLst/>
            </a:prstGeom>
            <a:noFill/>
          </p:spPr>
          <p:txBody>
            <a:bodyPr wrap="none" lIns="91440" tIns="45720" rIns="91440" bIns="45720">
              <a:spAutoFit/>
            </a:bodyPr>
            <a:lstStyle/>
            <a:p>
              <a:pPr algn="ctr"/>
              <a:r>
                <a:rPr lang="en-US" sz="5400" dirty="0">
                  <a:ln w="0"/>
                  <a:solidFill>
                    <a:prstClr val="white"/>
                  </a:solidFill>
                  <a:effectLst>
                    <a:outerShdw blurRad="38100" dist="19050" dir="2700000" algn="tl" rotWithShape="0">
                      <a:prstClr val="black">
                        <a:alpha val="40000"/>
                      </a:prstClr>
                    </a:outerShdw>
                  </a:effectLst>
                </a:rPr>
                <a:t>Gm</a:t>
              </a:r>
              <a:r>
                <a:rPr lang="en-US" sz="2400" dirty="0">
                  <a:ln w="0"/>
                  <a:solidFill>
                    <a:prstClr val="white"/>
                  </a:solidFill>
                  <a:effectLst>
                    <a:outerShdw blurRad="38100" dist="19050" dir="2700000" algn="tl" rotWithShape="0">
                      <a:prstClr val="black">
                        <a:alpha val="40000"/>
                      </a:prstClr>
                    </a:outerShdw>
                  </a:effectLst>
                </a:rPr>
                <a:t>1</a:t>
              </a:r>
              <a:r>
                <a:rPr lang="en-US" sz="5400" dirty="0">
                  <a:ln w="0"/>
                  <a:solidFill>
                    <a:prstClr val="white"/>
                  </a:solidFill>
                  <a:effectLst>
                    <a:outerShdw blurRad="38100" dist="19050" dir="2700000" algn="tl" rotWithShape="0">
                      <a:prstClr val="black">
                        <a:alpha val="40000"/>
                      </a:prstClr>
                    </a:outerShdw>
                  </a:effectLst>
                </a:rPr>
                <a:t>m</a:t>
              </a:r>
              <a:r>
                <a:rPr lang="en-US" sz="2400" dirty="0">
                  <a:ln w="0"/>
                  <a:solidFill>
                    <a:prstClr val="white"/>
                  </a:solidFill>
                  <a:effectLst>
                    <a:outerShdw blurRad="38100" dist="19050" dir="2700000" algn="tl" rotWithShape="0">
                      <a:prstClr val="black">
                        <a:alpha val="40000"/>
                      </a:prstClr>
                    </a:outerShdw>
                  </a:effectLst>
                </a:rPr>
                <a:t>2</a:t>
              </a:r>
            </a:p>
          </p:txBody>
        </p:sp>
        <p:sp>
          <p:nvSpPr>
            <p:cNvPr id="11" name="Rectangle 10"/>
            <p:cNvSpPr/>
            <p:nvPr/>
          </p:nvSpPr>
          <p:spPr>
            <a:xfrm>
              <a:off x="7601080" y="3081797"/>
              <a:ext cx="426719" cy="923330"/>
            </a:xfrm>
            <a:prstGeom prst="rect">
              <a:avLst/>
            </a:prstGeom>
            <a:noFill/>
          </p:spPr>
          <p:txBody>
            <a:bodyPr wrap="none" lIns="91440" tIns="45720" rIns="91440" bIns="45720">
              <a:spAutoFit/>
            </a:bodyPr>
            <a:lstStyle/>
            <a:p>
              <a:pPr algn="ctr"/>
              <a:r>
                <a:rPr lang="en-US" sz="5400" dirty="0">
                  <a:ln w="0"/>
                  <a:solidFill>
                    <a:prstClr val="white"/>
                  </a:solidFill>
                  <a:effectLst>
                    <a:outerShdw blurRad="38100" dist="19050" dir="2700000" algn="tl" rotWithShape="0">
                      <a:prstClr val="black">
                        <a:alpha val="40000"/>
                      </a:prstClr>
                    </a:outerShdw>
                  </a:effectLst>
                </a:rPr>
                <a:t>r</a:t>
              </a:r>
            </a:p>
          </p:txBody>
        </p:sp>
        <p:sp>
          <p:nvSpPr>
            <p:cNvPr id="12" name="Rectangle 11"/>
            <p:cNvSpPr/>
            <p:nvPr/>
          </p:nvSpPr>
          <p:spPr>
            <a:xfrm>
              <a:off x="7937334" y="3183925"/>
              <a:ext cx="340157" cy="461665"/>
            </a:xfrm>
            <a:prstGeom prst="rect">
              <a:avLst/>
            </a:prstGeom>
            <a:noFill/>
          </p:spPr>
          <p:txBody>
            <a:bodyPr wrap="none" lIns="91440" tIns="45720" rIns="91440" bIns="45720">
              <a:spAutoFit/>
            </a:bodyPr>
            <a:lstStyle/>
            <a:p>
              <a:pPr algn="ctr"/>
              <a:r>
                <a:rPr lang="en-US" sz="2400" dirty="0">
                  <a:ln w="0"/>
                  <a:solidFill>
                    <a:prstClr val="white"/>
                  </a:solidFill>
                  <a:effectLst>
                    <a:outerShdw blurRad="38100" dist="19050" dir="2700000" algn="tl" rotWithShape="0">
                      <a:prstClr val="black">
                        <a:alpha val="40000"/>
                      </a:prstClr>
                    </a:outerShdw>
                  </a:effectLst>
                </a:rPr>
                <a:t>2</a:t>
              </a:r>
            </a:p>
          </p:txBody>
        </p:sp>
        <p:cxnSp>
          <p:nvCxnSpPr>
            <p:cNvPr id="13" name="Straight Connector 12"/>
            <p:cNvCxnSpPr/>
            <p:nvPr/>
          </p:nvCxnSpPr>
          <p:spPr>
            <a:xfrm>
              <a:off x="6768321" y="3118155"/>
              <a:ext cx="20968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Oval 16"/>
          <p:cNvSpPr/>
          <p:nvPr/>
        </p:nvSpPr>
        <p:spPr>
          <a:xfrm>
            <a:off x="6882667" y="2947158"/>
            <a:ext cx="3206915" cy="1988712"/>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Content Placeholder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5236" y="4141724"/>
            <a:ext cx="2470487" cy="2384518"/>
          </a:xfrm>
          <a:prstGeom prst="rect">
            <a:avLst/>
          </a:prstGeom>
          <a:solidFill>
            <a:schemeClr val="tx1"/>
          </a:solid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095" y="634942"/>
            <a:ext cx="2194952" cy="2119191"/>
          </a:xfrm>
          <a:prstGeom prst="rect">
            <a:avLst/>
          </a:prstGeom>
        </p:spPr>
      </p:pic>
    </p:spTree>
    <p:custDataLst>
      <p:tags r:id="rId1"/>
    </p:custDataLst>
    <p:extLst>
      <p:ext uri="{BB962C8B-B14F-4D97-AF65-F5344CB8AC3E}">
        <p14:creationId xmlns:p14="http://schemas.microsoft.com/office/powerpoint/2010/main" val="37357195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Einstein’s General Theory of Relativity</a:t>
            </a:r>
          </a:p>
        </p:txBody>
      </p:sp>
      <p:sp>
        <p:nvSpPr>
          <p:cNvPr id="6" name="TextBox 5"/>
          <p:cNvSpPr txBox="1"/>
          <p:nvPr/>
        </p:nvSpPr>
        <p:spPr>
          <a:xfrm>
            <a:off x="1098330" y="4797520"/>
            <a:ext cx="5044966" cy="584775"/>
          </a:xfrm>
          <a:prstGeom prst="rect">
            <a:avLst/>
          </a:prstGeom>
          <a:noFill/>
        </p:spPr>
        <p:txBody>
          <a:bodyPr wrap="square" rtlCol="0">
            <a:spAutoFit/>
          </a:bodyPr>
          <a:lstStyle/>
          <a:p>
            <a:pPr algn="ctr"/>
            <a:r>
              <a:rPr lang="en-US" sz="3200" dirty="0"/>
              <a:t>More accurate predictions</a:t>
            </a:r>
          </a:p>
        </p:txBody>
      </p:sp>
      <p:sp>
        <p:nvSpPr>
          <p:cNvPr id="7" name="TextBox 6"/>
          <p:cNvSpPr txBox="1"/>
          <p:nvPr/>
        </p:nvSpPr>
        <p:spPr>
          <a:xfrm>
            <a:off x="1098330" y="5434394"/>
            <a:ext cx="5044966" cy="584775"/>
          </a:xfrm>
          <a:prstGeom prst="rect">
            <a:avLst/>
          </a:prstGeom>
          <a:noFill/>
        </p:spPr>
        <p:txBody>
          <a:bodyPr wrap="square" rtlCol="0">
            <a:spAutoFit/>
          </a:bodyPr>
          <a:lstStyle/>
          <a:p>
            <a:pPr algn="ctr"/>
            <a:r>
              <a:rPr lang="en-US" sz="3200" dirty="0"/>
              <a:t>Additional predictive power</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3917" y="1879195"/>
            <a:ext cx="4451131" cy="2498590"/>
          </a:xfrm>
          <a:prstGeom prst="rect">
            <a:avLst/>
          </a:prstGeom>
        </p:spPr>
      </p:pic>
      <p:sp>
        <p:nvSpPr>
          <p:cNvPr id="9" name="Oval 8"/>
          <p:cNvSpPr/>
          <p:nvPr/>
        </p:nvSpPr>
        <p:spPr>
          <a:xfrm>
            <a:off x="7914289" y="3578773"/>
            <a:ext cx="1734206" cy="78324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611006" y="4797519"/>
            <a:ext cx="5044966" cy="584775"/>
          </a:xfrm>
          <a:prstGeom prst="rect">
            <a:avLst/>
          </a:prstGeom>
          <a:noFill/>
        </p:spPr>
        <p:txBody>
          <a:bodyPr wrap="square" rtlCol="0">
            <a:spAutoFit/>
          </a:bodyPr>
          <a:lstStyle/>
          <a:p>
            <a:pPr algn="ctr"/>
            <a:r>
              <a:rPr lang="en-US" sz="3200" dirty="0"/>
              <a:t>Explains discrepancy</a:t>
            </a:r>
          </a:p>
        </p:txBody>
      </p:sp>
      <p:sp>
        <p:nvSpPr>
          <p:cNvPr id="11" name="TextBox 10"/>
          <p:cNvSpPr txBox="1"/>
          <p:nvPr/>
        </p:nvSpPr>
        <p:spPr>
          <a:xfrm>
            <a:off x="6611006" y="5434394"/>
            <a:ext cx="5044966" cy="584775"/>
          </a:xfrm>
          <a:prstGeom prst="rect">
            <a:avLst/>
          </a:prstGeom>
          <a:noFill/>
        </p:spPr>
        <p:txBody>
          <a:bodyPr wrap="square" rtlCol="0">
            <a:spAutoFit/>
          </a:bodyPr>
          <a:lstStyle/>
          <a:p>
            <a:pPr algn="ctr"/>
            <a:r>
              <a:rPr lang="en-US" sz="3200" dirty="0"/>
              <a:t>Explains the cause of gravity</a:t>
            </a:r>
          </a:p>
        </p:txBody>
      </p:sp>
      <p:sp>
        <p:nvSpPr>
          <p:cNvPr id="12" name="Oval 11"/>
          <p:cNvSpPr/>
          <p:nvPr/>
        </p:nvSpPr>
        <p:spPr>
          <a:xfrm>
            <a:off x="8008885" y="3927155"/>
            <a:ext cx="331075" cy="3196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0"/>
            <a:ext cx="12192000" cy="6858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stretch>
            <a:fillRect/>
          </a:stretch>
        </p:blipFill>
        <p:spPr>
          <a:xfrm>
            <a:off x="1282416" y="1825306"/>
            <a:ext cx="4524549" cy="2837595"/>
          </a:xfrm>
          <a:prstGeom prst="rect">
            <a:avLst/>
          </a:prstGeom>
        </p:spPr>
      </p:pic>
    </p:spTree>
    <p:custDataLst>
      <p:tags r:id="rId1"/>
    </p:custDataLst>
    <p:extLst>
      <p:ext uri="{BB962C8B-B14F-4D97-AF65-F5344CB8AC3E}">
        <p14:creationId xmlns:p14="http://schemas.microsoft.com/office/powerpoint/2010/main" val="10480997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wipe(up)">
                                      <p:cBhvr>
                                        <p:cTn id="28" dur="500"/>
                                        <p:tgtEl>
                                          <p:spTgt spid="1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1">
                                            <p:txEl>
                                              <p:pRg st="0" end="0"/>
                                            </p:txEl>
                                          </p:spTgt>
                                        </p:tgtEl>
                                        <p:attrNameLst>
                                          <p:attrName>style.visibility</p:attrName>
                                        </p:attrNameLst>
                                      </p:cBhvr>
                                      <p:to>
                                        <p:strVal val="visible"/>
                                      </p:to>
                                    </p:set>
                                    <p:animEffect transition="in" filter="wipe(up)">
                                      <p:cBhvr>
                                        <p:cTn id="3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Einstein’s General Theory of Relativity</a:t>
            </a:r>
          </a:p>
        </p:txBody>
      </p:sp>
      <p:sp>
        <p:nvSpPr>
          <p:cNvPr id="5" name="Rectangle 4"/>
          <p:cNvSpPr/>
          <p:nvPr/>
        </p:nvSpPr>
        <p:spPr>
          <a:xfrm>
            <a:off x="0" y="0"/>
            <a:ext cx="12192000" cy="6858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p:cNvPicPr>
            <a:picLocks noGrp="1" noChangeAspect="1"/>
          </p:cNvPicPr>
          <p:nvPr>
            <p:ph idx="1"/>
          </p:nvPr>
        </p:nvPicPr>
        <p:blipFill>
          <a:blip r:embed="rId4"/>
          <a:stretch>
            <a:fillRect/>
          </a:stretch>
        </p:blipFill>
        <p:spPr>
          <a:xfrm>
            <a:off x="452610" y="2055813"/>
            <a:ext cx="5900893" cy="3700776"/>
          </a:xfrm>
          <a:prstGeom prst="rect">
            <a:avLst/>
          </a:prstGeom>
        </p:spPr>
      </p:pic>
      <p:sp>
        <p:nvSpPr>
          <p:cNvPr id="7" name="Content Placeholder 5"/>
          <p:cNvSpPr txBox="1">
            <a:spLocks/>
          </p:cNvSpPr>
          <p:nvPr/>
        </p:nvSpPr>
        <p:spPr>
          <a:xfrm>
            <a:off x="6471745" y="1872921"/>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Mass warps space</a:t>
            </a:r>
          </a:p>
          <a:p>
            <a:endParaRPr lang="en-US" dirty="0"/>
          </a:p>
          <a:p>
            <a:r>
              <a:rPr lang="en-US" dirty="0"/>
              <a:t>Warped space tells matter (and light) how to move</a:t>
            </a:r>
          </a:p>
          <a:p>
            <a:endParaRPr lang="en-US" dirty="0"/>
          </a:p>
          <a:p>
            <a:r>
              <a:rPr lang="en-US" dirty="0"/>
              <a:t>Equivalence Principle—it is impossible to distinguish locally between acceleration and gravitation</a:t>
            </a:r>
          </a:p>
        </p:txBody>
      </p:sp>
      <p:sp>
        <p:nvSpPr>
          <p:cNvPr id="3" name="Down Arrow 2"/>
          <p:cNvSpPr/>
          <p:nvPr/>
        </p:nvSpPr>
        <p:spPr>
          <a:xfrm rot="20379029">
            <a:off x="2277770" y="2684224"/>
            <a:ext cx="480967" cy="1175018"/>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352977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up)">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up)">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wipe(up)">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Relativity explains</a:t>
            </a:r>
          </a:p>
        </p:txBody>
      </p:sp>
      <p:sp>
        <p:nvSpPr>
          <p:cNvPr id="6" name="Content Placeholder 5"/>
          <p:cNvSpPr>
            <a:spLocks noGrp="1"/>
          </p:cNvSpPr>
          <p:nvPr>
            <p:ph idx="1"/>
          </p:nvPr>
        </p:nvSpPr>
        <p:spPr/>
        <p:txBody>
          <a:bodyPr/>
          <a:lstStyle/>
          <a:p>
            <a:endParaRPr lang="en-US" dirty="0"/>
          </a:p>
          <a:p>
            <a:r>
              <a:rPr lang="en-US" dirty="0"/>
              <a:t>Gravitational red shift</a:t>
            </a:r>
          </a:p>
          <a:p>
            <a:endParaRPr lang="en-US" dirty="0"/>
          </a:p>
          <a:p>
            <a:r>
              <a:rPr lang="en-US" dirty="0"/>
              <a:t>Gravitational lensing</a:t>
            </a:r>
          </a:p>
          <a:p>
            <a:endParaRPr lang="en-US" dirty="0"/>
          </a:p>
          <a:p>
            <a:r>
              <a:rPr lang="en-US" dirty="0"/>
              <a:t>Gravitational time dilation</a:t>
            </a:r>
          </a:p>
          <a:p>
            <a:endParaRPr lang="en-US" dirty="0"/>
          </a:p>
          <a:p>
            <a:r>
              <a:rPr lang="en-US" dirty="0"/>
              <a:t>Gravity waves</a:t>
            </a:r>
          </a:p>
        </p:txBody>
      </p:sp>
      <p:sp>
        <p:nvSpPr>
          <p:cNvPr id="5" name="Rectangle 4"/>
          <p:cNvSpPr/>
          <p:nvPr/>
        </p:nvSpPr>
        <p:spPr>
          <a:xfrm>
            <a:off x="0" y="0"/>
            <a:ext cx="12192000" cy="6858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5612545" y="1977546"/>
            <a:ext cx="5880383" cy="3687913"/>
          </a:xfrm>
          <a:prstGeom prst="rect">
            <a:avLst/>
          </a:prstGeom>
        </p:spPr>
      </p:pic>
    </p:spTree>
    <p:extLst>
      <p:ext uri="{BB962C8B-B14F-4D97-AF65-F5344CB8AC3E}">
        <p14:creationId xmlns:p14="http://schemas.microsoft.com/office/powerpoint/2010/main" val="8122669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up)">
                                      <p:cBhvr>
                                        <p:cTn id="7" dur="1000"/>
                                        <p:tgtEl>
                                          <p:spTgt spid="6">
                                            <p:txEl>
                                              <p:pRg st="1" end="1"/>
                                            </p:txEl>
                                          </p:spTgt>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Effect transition="in" filter="wipe(up)">
                                      <p:cBhvr>
                                        <p:cTn id="11" dur="1000"/>
                                        <p:tgtEl>
                                          <p:spTgt spid="6">
                                            <p:txEl>
                                              <p:pRg st="3" end="3"/>
                                            </p:txEl>
                                          </p:spTgt>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animEffect transition="in" filter="wipe(up)">
                                      <p:cBhvr>
                                        <p:cTn id="15" dur="1000"/>
                                        <p:tgtEl>
                                          <p:spTgt spid="6">
                                            <p:txEl>
                                              <p:pRg st="5" end="5"/>
                                            </p:txEl>
                                          </p:spTgt>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animEffect transition="in" filter="wipe(up)">
                                      <p:cBhvr>
                                        <p:cTn id="19" dur="10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t>      Newton’s Law              General Relativity</a:t>
            </a:r>
          </a:p>
        </p:txBody>
      </p:sp>
      <p:grpSp>
        <p:nvGrpSpPr>
          <p:cNvPr id="6" name="Group 5"/>
          <p:cNvGrpSpPr/>
          <p:nvPr/>
        </p:nvGrpSpPr>
        <p:grpSpPr>
          <a:xfrm>
            <a:off x="1606769" y="2703223"/>
            <a:ext cx="2992821" cy="1552167"/>
            <a:chOff x="5430065" y="2194825"/>
            <a:chExt cx="3435070" cy="1810302"/>
          </a:xfrm>
        </p:grpSpPr>
        <p:sp>
          <p:nvSpPr>
            <p:cNvPr id="7" name="Rectangle 6"/>
            <p:cNvSpPr/>
            <p:nvPr/>
          </p:nvSpPr>
          <p:spPr>
            <a:xfrm>
              <a:off x="5430065" y="2434021"/>
              <a:ext cx="1003801" cy="923330"/>
            </a:xfrm>
            <a:prstGeom prst="rect">
              <a:avLst/>
            </a:prstGeom>
            <a:noFill/>
          </p:spPr>
          <p:txBody>
            <a:bodyPr wrap="none" lIns="91440" tIns="45720" rIns="91440" bIns="45720">
              <a:spAutoFit/>
            </a:bodyPr>
            <a:lstStyle/>
            <a:p>
              <a:pPr algn="ctr"/>
              <a:r>
                <a:rPr lang="en-US" sz="5400" dirty="0">
                  <a:ln w="0"/>
                  <a:solidFill>
                    <a:prstClr val="white"/>
                  </a:solidFill>
                  <a:effectLst>
                    <a:outerShdw blurRad="38100" dist="19050" dir="2700000" algn="tl" rotWithShape="0">
                      <a:prstClr val="black">
                        <a:alpha val="40000"/>
                      </a:prstClr>
                    </a:outerShdw>
                  </a:effectLst>
                </a:rPr>
                <a:t>F =</a:t>
              </a:r>
            </a:p>
          </p:txBody>
        </p:sp>
        <p:sp>
          <p:nvSpPr>
            <p:cNvPr id="8" name="Rectangle 7"/>
            <p:cNvSpPr/>
            <p:nvPr/>
          </p:nvSpPr>
          <p:spPr>
            <a:xfrm>
              <a:off x="6768321" y="2194825"/>
              <a:ext cx="2092239" cy="923330"/>
            </a:xfrm>
            <a:prstGeom prst="rect">
              <a:avLst/>
            </a:prstGeom>
            <a:noFill/>
          </p:spPr>
          <p:txBody>
            <a:bodyPr wrap="none" lIns="91440" tIns="45720" rIns="91440" bIns="45720">
              <a:spAutoFit/>
            </a:bodyPr>
            <a:lstStyle/>
            <a:p>
              <a:pPr algn="ctr"/>
              <a:r>
                <a:rPr lang="en-US" sz="5400" dirty="0">
                  <a:ln w="0"/>
                  <a:solidFill>
                    <a:prstClr val="white"/>
                  </a:solidFill>
                  <a:effectLst>
                    <a:outerShdw blurRad="38100" dist="19050" dir="2700000" algn="tl" rotWithShape="0">
                      <a:prstClr val="black">
                        <a:alpha val="40000"/>
                      </a:prstClr>
                    </a:outerShdw>
                  </a:effectLst>
                </a:rPr>
                <a:t>Gm</a:t>
              </a:r>
              <a:r>
                <a:rPr lang="en-US" sz="2400" dirty="0">
                  <a:ln w="0"/>
                  <a:solidFill>
                    <a:prstClr val="white"/>
                  </a:solidFill>
                  <a:effectLst>
                    <a:outerShdw blurRad="38100" dist="19050" dir="2700000" algn="tl" rotWithShape="0">
                      <a:prstClr val="black">
                        <a:alpha val="40000"/>
                      </a:prstClr>
                    </a:outerShdw>
                  </a:effectLst>
                </a:rPr>
                <a:t>1</a:t>
              </a:r>
              <a:r>
                <a:rPr lang="en-US" sz="5400" dirty="0">
                  <a:ln w="0"/>
                  <a:solidFill>
                    <a:prstClr val="white"/>
                  </a:solidFill>
                  <a:effectLst>
                    <a:outerShdw blurRad="38100" dist="19050" dir="2700000" algn="tl" rotWithShape="0">
                      <a:prstClr val="black">
                        <a:alpha val="40000"/>
                      </a:prstClr>
                    </a:outerShdw>
                  </a:effectLst>
                </a:rPr>
                <a:t>m</a:t>
              </a:r>
              <a:r>
                <a:rPr lang="en-US" sz="2400" dirty="0">
                  <a:ln w="0"/>
                  <a:solidFill>
                    <a:prstClr val="white"/>
                  </a:solidFill>
                  <a:effectLst>
                    <a:outerShdw blurRad="38100" dist="19050" dir="2700000" algn="tl" rotWithShape="0">
                      <a:prstClr val="black">
                        <a:alpha val="40000"/>
                      </a:prstClr>
                    </a:outerShdw>
                  </a:effectLst>
                </a:rPr>
                <a:t>2</a:t>
              </a:r>
            </a:p>
          </p:txBody>
        </p:sp>
        <p:sp>
          <p:nvSpPr>
            <p:cNvPr id="9" name="Rectangle 8"/>
            <p:cNvSpPr/>
            <p:nvPr/>
          </p:nvSpPr>
          <p:spPr>
            <a:xfrm>
              <a:off x="7601080" y="3081797"/>
              <a:ext cx="426719" cy="923330"/>
            </a:xfrm>
            <a:prstGeom prst="rect">
              <a:avLst/>
            </a:prstGeom>
            <a:noFill/>
          </p:spPr>
          <p:txBody>
            <a:bodyPr wrap="none" lIns="91440" tIns="45720" rIns="91440" bIns="45720">
              <a:spAutoFit/>
            </a:bodyPr>
            <a:lstStyle/>
            <a:p>
              <a:pPr algn="ctr"/>
              <a:r>
                <a:rPr lang="en-US" sz="5400" dirty="0">
                  <a:ln w="0"/>
                  <a:solidFill>
                    <a:prstClr val="white"/>
                  </a:solidFill>
                  <a:effectLst>
                    <a:outerShdw blurRad="38100" dist="19050" dir="2700000" algn="tl" rotWithShape="0">
                      <a:prstClr val="black">
                        <a:alpha val="40000"/>
                      </a:prstClr>
                    </a:outerShdw>
                  </a:effectLst>
                </a:rPr>
                <a:t>r</a:t>
              </a:r>
            </a:p>
          </p:txBody>
        </p:sp>
        <p:sp>
          <p:nvSpPr>
            <p:cNvPr id="10" name="Rectangle 9"/>
            <p:cNvSpPr/>
            <p:nvPr/>
          </p:nvSpPr>
          <p:spPr>
            <a:xfrm>
              <a:off x="7937334" y="3183925"/>
              <a:ext cx="340157" cy="461665"/>
            </a:xfrm>
            <a:prstGeom prst="rect">
              <a:avLst/>
            </a:prstGeom>
            <a:noFill/>
          </p:spPr>
          <p:txBody>
            <a:bodyPr wrap="none" lIns="91440" tIns="45720" rIns="91440" bIns="45720">
              <a:spAutoFit/>
            </a:bodyPr>
            <a:lstStyle/>
            <a:p>
              <a:pPr algn="ctr"/>
              <a:r>
                <a:rPr lang="en-US" sz="2400" dirty="0">
                  <a:ln w="0"/>
                  <a:solidFill>
                    <a:prstClr val="white"/>
                  </a:solidFill>
                  <a:effectLst>
                    <a:outerShdw blurRad="38100" dist="19050" dir="2700000" algn="tl" rotWithShape="0">
                      <a:prstClr val="black">
                        <a:alpha val="40000"/>
                      </a:prstClr>
                    </a:outerShdw>
                  </a:effectLst>
                </a:rPr>
                <a:t>2</a:t>
              </a:r>
            </a:p>
          </p:txBody>
        </p:sp>
        <p:cxnSp>
          <p:nvCxnSpPr>
            <p:cNvPr id="11" name="Straight Connector 10"/>
            <p:cNvCxnSpPr/>
            <p:nvPr/>
          </p:nvCxnSpPr>
          <p:spPr>
            <a:xfrm>
              <a:off x="6768321" y="3118155"/>
              <a:ext cx="20968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0" y="0"/>
            <a:ext cx="12192000" cy="6858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5612545" y="1977546"/>
            <a:ext cx="5880383" cy="3687913"/>
          </a:xfrm>
          <a:prstGeom prst="rect">
            <a:avLst/>
          </a:prstGeom>
        </p:spPr>
      </p:pic>
      <p:sp>
        <p:nvSpPr>
          <p:cNvPr id="16" name="Rectangle 15"/>
          <p:cNvSpPr/>
          <p:nvPr/>
        </p:nvSpPr>
        <p:spPr>
          <a:xfrm>
            <a:off x="1240734" y="5143722"/>
            <a:ext cx="3927422" cy="923330"/>
          </a:xfrm>
          <a:prstGeom prst="rect">
            <a:avLst/>
          </a:prstGeom>
          <a:noFill/>
        </p:spPr>
        <p:txBody>
          <a:bodyPr wrap="none" lIns="91440" tIns="45720" rIns="91440" bIns="45720">
            <a:spAutoFit/>
          </a:bodyPr>
          <a:lstStyle/>
          <a:p>
            <a:pPr algn="ctr"/>
            <a:r>
              <a:rPr lang="en-US" sz="5400" dirty="0">
                <a:ln w="0"/>
                <a:solidFill>
                  <a:srgbClr val="FFFF00"/>
                </a:solidFill>
                <a:effectLst>
                  <a:outerShdw blurRad="38100" dist="19050" dir="2700000" algn="tl" rotWithShape="0">
                    <a:schemeClr val="dk1">
                      <a:alpha val="40000"/>
                    </a:schemeClr>
                  </a:outerShdw>
                </a:effectLst>
              </a:rPr>
              <a:t>“natural law”</a:t>
            </a:r>
            <a:endParaRPr lang="en-US" sz="5400" b="0" cap="none" spc="0" dirty="0">
              <a:ln w="0"/>
              <a:solidFill>
                <a:srgbClr val="FFFF00"/>
              </a:solidFill>
              <a:effectLst>
                <a:outerShdw blurRad="38100" dist="19050" dir="2700000" algn="tl" rotWithShape="0">
                  <a:schemeClr val="dk1">
                    <a:alpha val="40000"/>
                  </a:schemeClr>
                </a:outerShdw>
              </a:effectLst>
            </a:endParaRPr>
          </a:p>
        </p:txBody>
      </p:sp>
      <p:sp>
        <p:nvSpPr>
          <p:cNvPr id="19" name="Rectangle 18"/>
          <p:cNvSpPr/>
          <p:nvPr/>
        </p:nvSpPr>
        <p:spPr>
          <a:xfrm>
            <a:off x="7527358" y="5143722"/>
            <a:ext cx="2050754" cy="923330"/>
          </a:xfrm>
          <a:prstGeom prst="rect">
            <a:avLst/>
          </a:prstGeom>
          <a:noFill/>
        </p:spPr>
        <p:txBody>
          <a:bodyPr wrap="none" lIns="91440" tIns="45720" rIns="91440" bIns="45720">
            <a:spAutoFit/>
          </a:bodyPr>
          <a:lstStyle/>
          <a:p>
            <a:pPr algn="ctr"/>
            <a:r>
              <a:rPr lang="en-US" sz="5400" dirty="0">
                <a:ln w="0"/>
                <a:solidFill>
                  <a:srgbClr val="FFFF00"/>
                </a:solidFill>
                <a:effectLst>
                  <a:outerShdw blurRad="38100" dist="19050" dir="2700000" algn="tl" rotWithShape="0">
                    <a:schemeClr val="dk1">
                      <a:alpha val="40000"/>
                    </a:schemeClr>
                  </a:outerShdw>
                </a:effectLst>
              </a:rPr>
              <a:t>theory</a:t>
            </a:r>
            <a:endParaRPr lang="en-US" sz="5400" b="0" cap="none" spc="0" dirty="0">
              <a:ln w="0"/>
              <a:solidFill>
                <a:srgbClr val="FFFF00"/>
              </a:solidFill>
              <a:effectLst>
                <a:outerShdw blurRad="38100" dist="19050" dir="2700000" algn="tl" rotWithShape="0">
                  <a:schemeClr val="dk1">
                    <a:alpha val="40000"/>
                  </a:schemeClr>
                </a:outerShdw>
              </a:effectLst>
            </a:endParaRPr>
          </a:p>
        </p:txBody>
      </p:sp>
      <p:sp>
        <p:nvSpPr>
          <p:cNvPr id="20" name="Rectangle 19"/>
          <p:cNvSpPr/>
          <p:nvPr/>
        </p:nvSpPr>
        <p:spPr>
          <a:xfrm>
            <a:off x="1863009" y="5143722"/>
            <a:ext cx="2569935" cy="923330"/>
          </a:xfrm>
          <a:prstGeom prst="rect">
            <a:avLst/>
          </a:prstGeom>
          <a:noFill/>
        </p:spPr>
        <p:txBody>
          <a:bodyPr wrap="none" lIns="91440" tIns="45720" rIns="91440" bIns="45720">
            <a:spAutoFit/>
          </a:bodyPr>
          <a:lstStyle/>
          <a:p>
            <a:pPr algn="ctr"/>
            <a:r>
              <a:rPr lang="en-US" sz="5400" dirty="0">
                <a:ln w="0"/>
                <a:solidFill>
                  <a:srgbClr val="FFFF00"/>
                </a:solidFill>
                <a:effectLst>
                  <a:outerShdw blurRad="38100" dist="19050" dir="2700000" algn="tl" rotWithShape="0">
                    <a:schemeClr val="dk1">
                      <a:alpha val="40000"/>
                    </a:schemeClr>
                  </a:outerShdw>
                </a:effectLst>
              </a:rPr>
              <a:t>Not true</a:t>
            </a:r>
            <a:endParaRPr lang="en-US" sz="5400" b="0" cap="none" spc="0" dirty="0">
              <a:ln w="0"/>
              <a:solidFill>
                <a:srgbClr val="FFFF00"/>
              </a:solidFill>
              <a:effectLst>
                <a:outerShdw blurRad="38100" dist="19050" dir="2700000" algn="tl" rotWithShape="0">
                  <a:schemeClr val="dk1">
                    <a:alpha val="40000"/>
                  </a:schemeClr>
                </a:outerShdw>
              </a:effectLst>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3613" y="1398770"/>
            <a:ext cx="1699769" cy="1699769"/>
          </a:xfrm>
          <a:prstGeom prst="rect">
            <a:avLst/>
          </a:prstGeom>
        </p:spPr>
      </p:pic>
    </p:spTree>
    <p:custDataLst>
      <p:tags r:id="rId1"/>
    </p:custDataLst>
    <p:extLst>
      <p:ext uri="{BB962C8B-B14F-4D97-AF65-F5344CB8AC3E}">
        <p14:creationId xmlns:p14="http://schemas.microsoft.com/office/powerpoint/2010/main" val="22424506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1"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grpId="1" nodeType="clickEffect">
                                  <p:stCondLst>
                                    <p:cond delay="0"/>
                                  </p:stCondLst>
                                  <p:childTnLst>
                                    <p:animEffect transition="out" filter="wipe(up)">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22" presetClass="exit" presetSubtype="1" fill="hold" grpId="0" nodeType="withEffect">
                                  <p:stCondLst>
                                    <p:cond delay="0"/>
                                  </p:stCondLst>
                                  <p:childTnLst>
                                    <p:animEffect transition="out" filter="wipe(up)">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9" grpId="0"/>
      <p:bldP spid="19" grpId="1"/>
      <p:bldP spid="2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Einstein’s General Theory of Relativity</a:t>
            </a:r>
          </a:p>
        </p:txBody>
      </p:sp>
      <p:sp>
        <p:nvSpPr>
          <p:cNvPr id="7" name="Rectangle 6"/>
          <p:cNvSpPr/>
          <p:nvPr/>
        </p:nvSpPr>
        <p:spPr>
          <a:xfrm>
            <a:off x="0" y="0"/>
            <a:ext cx="12192000" cy="6858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2767250" y="1553512"/>
            <a:ext cx="6581701" cy="4127748"/>
          </a:xfrm>
          <a:prstGeom prst="rect">
            <a:avLst/>
          </a:prstGeom>
        </p:spPr>
      </p:pic>
      <p:sp>
        <p:nvSpPr>
          <p:cNvPr id="2" name="Rectangle 1"/>
          <p:cNvSpPr/>
          <p:nvPr/>
        </p:nvSpPr>
        <p:spPr>
          <a:xfrm>
            <a:off x="624569" y="2740223"/>
            <a:ext cx="1988045" cy="1754326"/>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Finally</a:t>
            </a:r>
          </a:p>
          <a:p>
            <a:pPr algn="ctr"/>
            <a:r>
              <a:rPr lang="en-US" sz="5400" b="0" cap="none" spc="0" dirty="0">
                <a:ln w="0"/>
                <a:solidFill>
                  <a:schemeClr val="tx1"/>
                </a:solidFill>
                <a:effectLst>
                  <a:outerShdw blurRad="38100" dist="19050" dir="2700000" algn="tl" rotWithShape="0">
                    <a:schemeClr val="dk1">
                      <a:alpha val="40000"/>
                    </a:schemeClr>
                  </a:outerShdw>
                </a:effectLst>
              </a:rPr>
              <a:t>True?</a:t>
            </a:r>
          </a:p>
        </p:txBody>
      </p:sp>
      <p:sp>
        <p:nvSpPr>
          <p:cNvPr id="6" name="Rectangle 5"/>
          <p:cNvSpPr/>
          <p:nvPr/>
        </p:nvSpPr>
        <p:spPr>
          <a:xfrm>
            <a:off x="9843285" y="2740223"/>
            <a:ext cx="1434716" cy="1754326"/>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It is not</a:t>
            </a:r>
          </a:p>
        </p:txBody>
      </p:sp>
      <p:sp>
        <p:nvSpPr>
          <p:cNvPr id="3" name="Rectangle 2"/>
          <p:cNvSpPr/>
          <p:nvPr/>
        </p:nvSpPr>
        <p:spPr>
          <a:xfrm>
            <a:off x="3547637" y="4998877"/>
            <a:ext cx="5020926" cy="923330"/>
          </a:xfrm>
          <a:prstGeom prst="rect">
            <a:avLst/>
          </a:prstGeom>
          <a:noFill/>
        </p:spPr>
        <p:txBody>
          <a:bodyPr wrap="none" lIns="91440" tIns="45720" rIns="91440" bIns="45720">
            <a:spAutoFit/>
          </a:bodyPr>
          <a:lstStyle/>
          <a:p>
            <a:pPr algn="ctr"/>
            <a:r>
              <a:rPr lang="en-US" sz="5400" b="0" cap="none" spc="0" dirty="0">
                <a:ln w="0"/>
                <a:solidFill>
                  <a:srgbClr val="FFFF00"/>
                </a:solidFill>
                <a:effectLst>
                  <a:outerShdw blurRad="38100" dist="19050" dir="2700000" algn="tl" rotWithShape="0">
                    <a:schemeClr val="dk1">
                      <a:alpha val="40000"/>
                    </a:schemeClr>
                  </a:outerShdw>
                </a:effectLst>
              </a:rPr>
              <a:t>Quantum Physics</a:t>
            </a:r>
          </a:p>
        </p:txBody>
      </p:sp>
      <p:sp>
        <p:nvSpPr>
          <p:cNvPr id="4" name="Rectangle 3"/>
          <p:cNvSpPr/>
          <p:nvPr/>
        </p:nvSpPr>
        <p:spPr>
          <a:xfrm>
            <a:off x="3440208" y="5730196"/>
            <a:ext cx="5235792"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Approximation of the truth</a:t>
            </a:r>
          </a:p>
        </p:txBody>
      </p:sp>
    </p:spTree>
    <p:custDataLst>
      <p:tags r:id="rId1"/>
    </p:custDataLst>
    <p:extLst>
      <p:ext uri="{BB962C8B-B14F-4D97-AF65-F5344CB8AC3E}">
        <p14:creationId xmlns:p14="http://schemas.microsoft.com/office/powerpoint/2010/main" val="39588148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Scientific Process</a:t>
            </a:r>
          </a:p>
        </p:txBody>
      </p:sp>
      <p:sp>
        <p:nvSpPr>
          <p:cNvPr id="7" name="Rounded Rectangle 6"/>
          <p:cNvSpPr/>
          <p:nvPr/>
        </p:nvSpPr>
        <p:spPr>
          <a:xfrm>
            <a:off x="398316" y="2697668"/>
            <a:ext cx="1593273" cy="15640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black"/>
                </a:solidFill>
              </a:rPr>
              <a:t>Get an idea</a:t>
            </a:r>
          </a:p>
        </p:txBody>
      </p:sp>
      <p:sp>
        <p:nvSpPr>
          <p:cNvPr id="8" name="Rounded Rectangle 7"/>
          <p:cNvSpPr/>
          <p:nvPr/>
        </p:nvSpPr>
        <p:spPr>
          <a:xfrm>
            <a:off x="2194033" y="2697668"/>
            <a:ext cx="2712388" cy="156404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Perform</a:t>
            </a:r>
          </a:p>
          <a:p>
            <a:pPr algn="ctr"/>
            <a:r>
              <a:rPr lang="en-US" sz="3600" dirty="0">
                <a:solidFill>
                  <a:prstClr val="white"/>
                </a:solidFill>
              </a:rPr>
              <a:t>experiments</a:t>
            </a:r>
          </a:p>
        </p:txBody>
      </p:sp>
      <p:sp>
        <p:nvSpPr>
          <p:cNvPr id="9" name="Rounded Rectangle 8"/>
          <p:cNvSpPr/>
          <p:nvPr/>
        </p:nvSpPr>
        <p:spPr>
          <a:xfrm>
            <a:off x="5108864" y="2687115"/>
            <a:ext cx="1974272" cy="157459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Create theory</a:t>
            </a:r>
          </a:p>
        </p:txBody>
      </p:sp>
      <p:sp>
        <p:nvSpPr>
          <p:cNvPr id="10" name="Rounded Rectangle 9"/>
          <p:cNvSpPr/>
          <p:nvPr/>
        </p:nvSpPr>
        <p:spPr>
          <a:xfrm>
            <a:off x="7285579" y="2676363"/>
            <a:ext cx="1794880" cy="157459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Use theory</a:t>
            </a:r>
          </a:p>
        </p:txBody>
      </p:sp>
      <p:sp>
        <p:nvSpPr>
          <p:cNvPr id="2" name="Curved Up Arrow 1"/>
          <p:cNvSpPr/>
          <p:nvPr/>
        </p:nvSpPr>
        <p:spPr>
          <a:xfrm>
            <a:off x="1194952" y="4448878"/>
            <a:ext cx="2336524" cy="790527"/>
          </a:xfrm>
          <a:prstGeom prst="curved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urved Down Arrow 2"/>
          <p:cNvSpPr/>
          <p:nvPr/>
        </p:nvSpPr>
        <p:spPr>
          <a:xfrm>
            <a:off x="3708242" y="1787109"/>
            <a:ext cx="2396358" cy="662782"/>
          </a:xfrm>
          <a:prstGeom prst="curved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Curved Up Arrow 11"/>
          <p:cNvSpPr/>
          <p:nvPr/>
        </p:nvSpPr>
        <p:spPr>
          <a:xfrm>
            <a:off x="5914874" y="4488184"/>
            <a:ext cx="2336524" cy="790527"/>
          </a:xfrm>
          <a:prstGeom prst="curvedUpArrow">
            <a:avLst/>
          </a:prstGeom>
          <a:solidFill>
            <a:srgbClr val="00B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ustDataLst>
      <p:tags r:id="rId1"/>
    </p:custDataLst>
    <p:extLst>
      <p:ext uri="{BB962C8B-B14F-4D97-AF65-F5344CB8AC3E}">
        <p14:creationId xmlns:p14="http://schemas.microsoft.com/office/powerpoint/2010/main" val="5151958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animBg="1"/>
      <p:bldP spid="3"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Scientific Process</a:t>
            </a:r>
          </a:p>
        </p:txBody>
      </p:sp>
      <p:sp>
        <p:nvSpPr>
          <p:cNvPr id="7" name="Rounded Rectangle 6"/>
          <p:cNvSpPr/>
          <p:nvPr/>
        </p:nvSpPr>
        <p:spPr>
          <a:xfrm>
            <a:off x="398316" y="2697668"/>
            <a:ext cx="1593273" cy="15640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black"/>
                </a:solidFill>
              </a:rPr>
              <a:t>Get an idea</a:t>
            </a:r>
          </a:p>
        </p:txBody>
      </p:sp>
      <p:sp>
        <p:nvSpPr>
          <p:cNvPr id="8" name="Rounded Rectangle 7"/>
          <p:cNvSpPr/>
          <p:nvPr/>
        </p:nvSpPr>
        <p:spPr>
          <a:xfrm>
            <a:off x="2194033" y="2697668"/>
            <a:ext cx="2712388" cy="156404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Perform</a:t>
            </a:r>
          </a:p>
          <a:p>
            <a:pPr algn="ctr"/>
            <a:r>
              <a:rPr lang="en-US" sz="3600" dirty="0">
                <a:solidFill>
                  <a:prstClr val="white"/>
                </a:solidFill>
              </a:rPr>
              <a:t>experiments</a:t>
            </a:r>
          </a:p>
        </p:txBody>
      </p:sp>
      <p:sp>
        <p:nvSpPr>
          <p:cNvPr id="9" name="Rounded Rectangle 8"/>
          <p:cNvSpPr/>
          <p:nvPr/>
        </p:nvSpPr>
        <p:spPr>
          <a:xfrm>
            <a:off x="5108864" y="2687115"/>
            <a:ext cx="1974272" cy="157459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Create theory</a:t>
            </a:r>
          </a:p>
        </p:txBody>
      </p:sp>
      <p:sp>
        <p:nvSpPr>
          <p:cNvPr id="10" name="Rounded Rectangle 9"/>
          <p:cNvSpPr/>
          <p:nvPr/>
        </p:nvSpPr>
        <p:spPr>
          <a:xfrm>
            <a:off x="7285579" y="2676363"/>
            <a:ext cx="1794880" cy="157459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Use theory</a:t>
            </a:r>
          </a:p>
        </p:txBody>
      </p:sp>
      <p:sp>
        <p:nvSpPr>
          <p:cNvPr id="12" name="Curved Up Arrow 11"/>
          <p:cNvSpPr/>
          <p:nvPr/>
        </p:nvSpPr>
        <p:spPr>
          <a:xfrm rot="667020">
            <a:off x="2550100" y="4621806"/>
            <a:ext cx="2336524" cy="790527"/>
          </a:xfrm>
          <a:prstGeom prst="curvedUpArrow">
            <a:avLst/>
          </a:prstGeom>
          <a:solidFill>
            <a:srgbClr val="00B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Curved Up Arrow 12"/>
          <p:cNvSpPr/>
          <p:nvPr/>
        </p:nvSpPr>
        <p:spPr>
          <a:xfrm flipH="1" flipV="1">
            <a:off x="3090040" y="1312662"/>
            <a:ext cx="5180467" cy="1184515"/>
          </a:xfrm>
          <a:prstGeom prst="curvedUpArrow">
            <a:avLst/>
          </a:prstGeom>
          <a:solidFill>
            <a:srgbClr val="7030A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le 5"/>
          <p:cNvSpPr/>
          <p:nvPr/>
        </p:nvSpPr>
        <p:spPr>
          <a:xfrm>
            <a:off x="5141857" y="4261710"/>
            <a:ext cx="3938602" cy="72019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Support theory</a:t>
            </a:r>
          </a:p>
        </p:txBody>
      </p:sp>
      <p:sp>
        <p:nvSpPr>
          <p:cNvPr id="14" name="Rounded Rectangle 13"/>
          <p:cNvSpPr/>
          <p:nvPr/>
        </p:nvSpPr>
        <p:spPr>
          <a:xfrm>
            <a:off x="5141857" y="4988810"/>
            <a:ext cx="3938602" cy="72019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Support theory</a:t>
            </a:r>
          </a:p>
        </p:txBody>
      </p:sp>
      <p:sp>
        <p:nvSpPr>
          <p:cNvPr id="16" name="Curved Up Arrow 15"/>
          <p:cNvSpPr/>
          <p:nvPr/>
        </p:nvSpPr>
        <p:spPr>
          <a:xfrm flipH="1" flipV="1">
            <a:off x="3090040" y="1071766"/>
            <a:ext cx="5180467" cy="1184515"/>
          </a:xfrm>
          <a:prstGeom prst="curvedUpArrow">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Curved Up Arrow 16"/>
          <p:cNvSpPr/>
          <p:nvPr/>
        </p:nvSpPr>
        <p:spPr>
          <a:xfrm rot="667020">
            <a:off x="2515606" y="4873429"/>
            <a:ext cx="2336524" cy="790527"/>
          </a:xfrm>
          <a:prstGeom prst="curvedUp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Curved Up Arrow 17"/>
          <p:cNvSpPr/>
          <p:nvPr/>
        </p:nvSpPr>
        <p:spPr>
          <a:xfrm flipH="1" flipV="1">
            <a:off x="3090040" y="881828"/>
            <a:ext cx="5180467" cy="1184515"/>
          </a:xfrm>
          <a:prstGeom prst="curvedUpArrow">
            <a:avLst/>
          </a:prstGeom>
          <a:solidFill>
            <a:srgbClr val="7030A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Curved Up Arrow 18"/>
          <p:cNvSpPr/>
          <p:nvPr/>
        </p:nvSpPr>
        <p:spPr>
          <a:xfrm rot="667020">
            <a:off x="2481112" y="5176897"/>
            <a:ext cx="2336524" cy="790527"/>
          </a:xfrm>
          <a:prstGeom prst="curvedUpArrow">
            <a:avLst/>
          </a:prstGeom>
          <a:solidFill>
            <a:srgbClr val="00B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ounded Rectangle 19"/>
          <p:cNvSpPr/>
          <p:nvPr/>
        </p:nvSpPr>
        <p:spPr>
          <a:xfrm>
            <a:off x="5141857" y="5677471"/>
            <a:ext cx="3938602" cy="72019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Support theory</a:t>
            </a:r>
          </a:p>
        </p:txBody>
      </p:sp>
      <p:sp>
        <p:nvSpPr>
          <p:cNvPr id="21" name="Rectangle 20"/>
          <p:cNvSpPr/>
          <p:nvPr/>
        </p:nvSpPr>
        <p:spPr>
          <a:xfrm>
            <a:off x="4134044" y="1553645"/>
            <a:ext cx="3333477" cy="923330"/>
          </a:xfrm>
          <a:prstGeom prst="rect">
            <a:avLst/>
          </a:prstGeom>
          <a:noFill/>
        </p:spPr>
        <p:txBody>
          <a:bodyPr wrap="none" lIns="91440" tIns="45720" rIns="91440" bIns="45720">
            <a:spAutoFit/>
          </a:bodyPr>
          <a:lstStyle/>
          <a:p>
            <a:pPr algn="ctr"/>
            <a:r>
              <a:rPr lang="en-US" sz="5400" dirty="0">
                <a:ln w="0"/>
                <a:solidFill>
                  <a:prstClr val="white"/>
                </a:solidFill>
                <a:effectLst>
                  <a:outerShdw blurRad="38100" dist="19050" dir="2700000" algn="tl" rotWithShape="0">
                    <a:prstClr val="black">
                      <a:alpha val="40000"/>
                    </a:prstClr>
                  </a:outerShdw>
                </a:effectLst>
              </a:rPr>
              <a:t>predictions</a:t>
            </a:r>
          </a:p>
        </p:txBody>
      </p:sp>
    </p:spTree>
    <p:custDataLst>
      <p:tags r:id="rId1"/>
    </p:custDataLst>
    <p:extLst>
      <p:ext uri="{BB962C8B-B14F-4D97-AF65-F5344CB8AC3E}">
        <p14:creationId xmlns:p14="http://schemas.microsoft.com/office/powerpoint/2010/main" val="3056239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2"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right)">
                                      <p:cBhvr>
                                        <p:cTn id="23" dur="500"/>
                                        <p:tgtEl>
                                          <p:spTgt spid="16"/>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par>
                          <p:cTn id="32" fill="hold">
                            <p:stCondLst>
                              <p:cond delay="2500"/>
                            </p:stCondLst>
                            <p:childTnLst>
                              <p:par>
                                <p:cTn id="33" presetID="22" presetClass="entr" presetSubtype="2"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right)">
                                      <p:cBhvr>
                                        <p:cTn id="35" dur="500"/>
                                        <p:tgtEl>
                                          <p:spTgt spid="18"/>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6" grpId="0" animBg="1"/>
      <p:bldP spid="14" grpId="0" animBg="1"/>
      <p:bldP spid="16" grpId="0" animBg="1"/>
      <p:bldP spid="17" grpId="0" animBg="1"/>
      <p:bldP spid="18" grpId="0" animBg="1"/>
      <p:bldP spid="19" grpId="0" animBg="1"/>
      <p:bldP spid="20" grpId="0" animBg="1"/>
      <p:bldP spid="2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Scientific Process</a:t>
            </a:r>
          </a:p>
        </p:txBody>
      </p:sp>
      <p:sp>
        <p:nvSpPr>
          <p:cNvPr id="7" name="Rounded Rectangle 6"/>
          <p:cNvSpPr/>
          <p:nvPr/>
        </p:nvSpPr>
        <p:spPr>
          <a:xfrm>
            <a:off x="398316" y="2697668"/>
            <a:ext cx="1593273" cy="15640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black"/>
                </a:solidFill>
              </a:rPr>
              <a:t>Get an idea</a:t>
            </a:r>
          </a:p>
        </p:txBody>
      </p:sp>
      <p:sp>
        <p:nvSpPr>
          <p:cNvPr id="8" name="Rounded Rectangle 7"/>
          <p:cNvSpPr/>
          <p:nvPr/>
        </p:nvSpPr>
        <p:spPr>
          <a:xfrm>
            <a:off x="2194033" y="2697668"/>
            <a:ext cx="2712388" cy="156404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Perform</a:t>
            </a:r>
          </a:p>
          <a:p>
            <a:pPr algn="ctr"/>
            <a:r>
              <a:rPr lang="en-US" sz="3600" dirty="0">
                <a:solidFill>
                  <a:prstClr val="white"/>
                </a:solidFill>
              </a:rPr>
              <a:t>experiments</a:t>
            </a:r>
          </a:p>
        </p:txBody>
      </p:sp>
      <p:sp>
        <p:nvSpPr>
          <p:cNvPr id="9" name="Rounded Rectangle 8"/>
          <p:cNvSpPr/>
          <p:nvPr/>
        </p:nvSpPr>
        <p:spPr>
          <a:xfrm>
            <a:off x="5108864" y="2687115"/>
            <a:ext cx="1974272" cy="157459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Create theory</a:t>
            </a:r>
          </a:p>
        </p:txBody>
      </p:sp>
      <p:sp>
        <p:nvSpPr>
          <p:cNvPr id="10" name="Rounded Rectangle 9"/>
          <p:cNvSpPr/>
          <p:nvPr/>
        </p:nvSpPr>
        <p:spPr>
          <a:xfrm>
            <a:off x="7285579" y="2676363"/>
            <a:ext cx="1794880" cy="157459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Use theory</a:t>
            </a:r>
          </a:p>
        </p:txBody>
      </p:sp>
      <p:sp>
        <p:nvSpPr>
          <p:cNvPr id="11" name="Rounded Rectangle 10"/>
          <p:cNvSpPr/>
          <p:nvPr/>
        </p:nvSpPr>
        <p:spPr>
          <a:xfrm>
            <a:off x="9961658" y="2255356"/>
            <a:ext cx="2036618" cy="2448670"/>
          </a:xfrm>
          <a:prstGeom prst="roundRect">
            <a:avLst/>
          </a:prstGeom>
          <a:solidFill>
            <a:srgbClr val="FF6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Improve</a:t>
            </a:r>
          </a:p>
          <a:p>
            <a:pPr algn="ctr"/>
            <a:r>
              <a:rPr lang="en-US" sz="3600" dirty="0">
                <a:solidFill>
                  <a:prstClr val="white"/>
                </a:solidFill>
              </a:rPr>
              <a:t>or replace theory</a:t>
            </a:r>
          </a:p>
        </p:txBody>
      </p:sp>
      <p:sp>
        <p:nvSpPr>
          <p:cNvPr id="12" name="Curved Up Arrow 11"/>
          <p:cNvSpPr/>
          <p:nvPr/>
        </p:nvSpPr>
        <p:spPr>
          <a:xfrm rot="600660">
            <a:off x="2811426" y="4866336"/>
            <a:ext cx="4707774" cy="1191404"/>
          </a:xfrm>
          <a:prstGeom prst="curvedUpArrow">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Curved Up Arrow 12"/>
          <p:cNvSpPr/>
          <p:nvPr/>
        </p:nvSpPr>
        <p:spPr>
          <a:xfrm flipH="1" flipV="1">
            <a:off x="3090040" y="1312662"/>
            <a:ext cx="5180467" cy="1184515"/>
          </a:xfrm>
          <a:prstGeom prst="curvedUpArrow">
            <a:avLst/>
          </a:prstGeom>
          <a:solidFill>
            <a:srgbClr val="7030A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le 5"/>
          <p:cNvSpPr/>
          <p:nvPr/>
        </p:nvSpPr>
        <p:spPr>
          <a:xfrm>
            <a:off x="5141857" y="4261710"/>
            <a:ext cx="3938602" cy="72019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Support theory</a:t>
            </a:r>
          </a:p>
        </p:txBody>
      </p:sp>
      <p:sp>
        <p:nvSpPr>
          <p:cNvPr id="2" name="TextBox 1"/>
          <p:cNvSpPr txBox="1"/>
          <p:nvPr/>
        </p:nvSpPr>
        <p:spPr>
          <a:xfrm>
            <a:off x="8214611" y="4036305"/>
            <a:ext cx="1119351" cy="1200329"/>
          </a:xfrm>
          <a:prstGeom prst="rect">
            <a:avLst/>
          </a:prstGeom>
          <a:noFill/>
        </p:spPr>
        <p:txBody>
          <a:bodyPr wrap="square" rtlCol="0">
            <a:spAutoFit/>
          </a:bodyPr>
          <a:lstStyle/>
          <a:p>
            <a:pPr algn="ctr"/>
            <a:r>
              <a:rPr lang="en-US" sz="7200" dirty="0">
                <a:solidFill>
                  <a:srgbClr val="FF6600"/>
                </a:solidFill>
              </a:rPr>
              <a:t>?</a:t>
            </a:r>
          </a:p>
        </p:txBody>
      </p:sp>
      <p:sp>
        <p:nvSpPr>
          <p:cNvPr id="20" name="TextBox 19"/>
          <p:cNvSpPr txBox="1"/>
          <p:nvPr/>
        </p:nvSpPr>
        <p:spPr>
          <a:xfrm>
            <a:off x="4879785" y="4021641"/>
            <a:ext cx="1119351" cy="1200329"/>
          </a:xfrm>
          <a:prstGeom prst="rect">
            <a:avLst/>
          </a:prstGeom>
          <a:noFill/>
        </p:spPr>
        <p:txBody>
          <a:bodyPr wrap="square" rtlCol="0">
            <a:spAutoFit/>
          </a:bodyPr>
          <a:lstStyle/>
          <a:p>
            <a:pPr algn="ctr"/>
            <a:r>
              <a:rPr lang="en-US" sz="7200" dirty="0">
                <a:solidFill>
                  <a:srgbClr val="FF6600"/>
                </a:solidFill>
              </a:rPr>
              <a:t>?</a:t>
            </a:r>
          </a:p>
        </p:txBody>
      </p:sp>
      <p:sp>
        <p:nvSpPr>
          <p:cNvPr id="14" name="Curved Up Arrow 13"/>
          <p:cNvSpPr/>
          <p:nvPr/>
        </p:nvSpPr>
        <p:spPr>
          <a:xfrm rot="21277666">
            <a:off x="7707585" y="5023419"/>
            <a:ext cx="3586911" cy="991195"/>
          </a:xfrm>
          <a:prstGeom prst="curvedUpArrow">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ustDataLst>
      <p:tags r:id="rId1"/>
    </p:custDataLst>
    <p:extLst>
      <p:ext uri="{BB962C8B-B14F-4D97-AF65-F5344CB8AC3E}">
        <p14:creationId xmlns:p14="http://schemas.microsoft.com/office/powerpoint/2010/main" val="26087748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4" fill="hold" grpId="0" nodeType="with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22" presetClass="entr" presetSubtype="4" fill="hold" grpId="0"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2" grpId="0"/>
      <p:bldP spid="20"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Scientific Process</a:t>
            </a:r>
          </a:p>
        </p:txBody>
      </p:sp>
      <p:sp>
        <p:nvSpPr>
          <p:cNvPr id="7" name="Rounded Rectangle 6"/>
          <p:cNvSpPr/>
          <p:nvPr/>
        </p:nvSpPr>
        <p:spPr>
          <a:xfrm>
            <a:off x="398316" y="2697668"/>
            <a:ext cx="1593273" cy="15640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black"/>
                </a:solidFill>
              </a:rPr>
              <a:t>Get an idea</a:t>
            </a:r>
          </a:p>
        </p:txBody>
      </p:sp>
      <p:sp>
        <p:nvSpPr>
          <p:cNvPr id="8" name="Rounded Rectangle 7"/>
          <p:cNvSpPr/>
          <p:nvPr/>
        </p:nvSpPr>
        <p:spPr>
          <a:xfrm>
            <a:off x="2194033" y="2697668"/>
            <a:ext cx="2712388" cy="156404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Perform</a:t>
            </a:r>
          </a:p>
          <a:p>
            <a:pPr algn="ctr"/>
            <a:r>
              <a:rPr lang="en-US" sz="3600" dirty="0">
                <a:solidFill>
                  <a:prstClr val="white"/>
                </a:solidFill>
              </a:rPr>
              <a:t>experiments</a:t>
            </a:r>
          </a:p>
        </p:txBody>
      </p:sp>
      <p:sp>
        <p:nvSpPr>
          <p:cNvPr id="9" name="Rounded Rectangle 8"/>
          <p:cNvSpPr/>
          <p:nvPr/>
        </p:nvSpPr>
        <p:spPr>
          <a:xfrm>
            <a:off x="5108864" y="2687115"/>
            <a:ext cx="1974272" cy="157459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Create theory</a:t>
            </a:r>
          </a:p>
        </p:txBody>
      </p:sp>
      <p:sp>
        <p:nvSpPr>
          <p:cNvPr id="10" name="Rounded Rectangle 9"/>
          <p:cNvSpPr/>
          <p:nvPr/>
        </p:nvSpPr>
        <p:spPr>
          <a:xfrm>
            <a:off x="7285579" y="2676363"/>
            <a:ext cx="1794880" cy="157459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Use theory</a:t>
            </a:r>
          </a:p>
        </p:txBody>
      </p:sp>
      <p:sp>
        <p:nvSpPr>
          <p:cNvPr id="2" name="Rectangle 1"/>
          <p:cNvSpPr/>
          <p:nvPr/>
        </p:nvSpPr>
        <p:spPr>
          <a:xfrm>
            <a:off x="838200" y="5110841"/>
            <a:ext cx="10918099" cy="1200329"/>
          </a:xfrm>
          <a:prstGeom prst="rect">
            <a:avLst/>
          </a:prstGeom>
        </p:spPr>
        <p:txBody>
          <a:bodyPr wrap="square">
            <a:spAutoFit/>
          </a:bodyPr>
          <a:lstStyle/>
          <a:p>
            <a:r>
              <a:rPr lang="en-US" sz="3600" dirty="0"/>
              <a:t>“Science, although incredibly useful and powerful, never provides more than tentative conclusions” (page 3)</a:t>
            </a:r>
          </a:p>
        </p:txBody>
      </p:sp>
      <p:cxnSp>
        <p:nvCxnSpPr>
          <p:cNvPr id="5" name="Straight Arrow Connector 4"/>
          <p:cNvCxnSpPr/>
          <p:nvPr/>
        </p:nvCxnSpPr>
        <p:spPr>
          <a:xfrm>
            <a:off x="1194952" y="4477407"/>
            <a:ext cx="8548138" cy="15765"/>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4618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up)">
                                      <p:cBhvr>
                                        <p:cTn id="1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Scientific Process</a:t>
            </a:r>
          </a:p>
        </p:txBody>
      </p:sp>
      <p:sp>
        <p:nvSpPr>
          <p:cNvPr id="7" name="Rounded Rectangle 6"/>
          <p:cNvSpPr/>
          <p:nvPr/>
        </p:nvSpPr>
        <p:spPr>
          <a:xfrm>
            <a:off x="398316" y="2697668"/>
            <a:ext cx="1593273" cy="15640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black"/>
                </a:solidFill>
              </a:rPr>
              <a:t>Get an idea</a:t>
            </a:r>
          </a:p>
        </p:txBody>
      </p:sp>
      <p:sp>
        <p:nvSpPr>
          <p:cNvPr id="8" name="Rounded Rectangle 7"/>
          <p:cNvSpPr/>
          <p:nvPr/>
        </p:nvSpPr>
        <p:spPr>
          <a:xfrm>
            <a:off x="2194033" y="2697668"/>
            <a:ext cx="2712388" cy="156404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Perform</a:t>
            </a:r>
          </a:p>
          <a:p>
            <a:pPr algn="ctr"/>
            <a:r>
              <a:rPr lang="en-US" sz="3600" dirty="0">
                <a:solidFill>
                  <a:prstClr val="white"/>
                </a:solidFill>
              </a:rPr>
              <a:t>experiments</a:t>
            </a:r>
          </a:p>
        </p:txBody>
      </p:sp>
      <p:sp>
        <p:nvSpPr>
          <p:cNvPr id="9" name="Rounded Rectangle 8"/>
          <p:cNvSpPr/>
          <p:nvPr/>
        </p:nvSpPr>
        <p:spPr>
          <a:xfrm>
            <a:off x="5108864" y="2687115"/>
            <a:ext cx="1974272" cy="157459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Create theory</a:t>
            </a:r>
          </a:p>
        </p:txBody>
      </p:sp>
      <p:sp>
        <p:nvSpPr>
          <p:cNvPr id="10" name="Rounded Rectangle 9"/>
          <p:cNvSpPr/>
          <p:nvPr/>
        </p:nvSpPr>
        <p:spPr>
          <a:xfrm>
            <a:off x="7285579" y="2676363"/>
            <a:ext cx="1794880" cy="157459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Use theory</a:t>
            </a:r>
          </a:p>
        </p:txBody>
      </p:sp>
      <p:sp>
        <p:nvSpPr>
          <p:cNvPr id="11" name="Rounded Rectangle 10"/>
          <p:cNvSpPr/>
          <p:nvPr/>
        </p:nvSpPr>
        <p:spPr>
          <a:xfrm>
            <a:off x="9961658" y="2255356"/>
            <a:ext cx="2036618" cy="2448670"/>
          </a:xfrm>
          <a:prstGeom prst="roundRect">
            <a:avLst/>
          </a:prstGeom>
          <a:solidFill>
            <a:srgbClr val="FF6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New</a:t>
            </a:r>
          </a:p>
          <a:p>
            <a:pPr algn="ctr"/>
            <a:r>
              <a:rPr lang="en-US" sz="3600" dirty="0">
                <a:solidFill>
                  <a:prstClr val="white"/>
                </a:solidFill>
              </a:rPr>
              <a:t>Theory</a:t>
            </a:r>
          </a:p>
          <a:p>
            <a:pPr algn="ctr"/>
            <a:r>
              <a:rPr lang="en-US" sz="2800" dirty="0">
                <a:solidFill>
                  <a:prstClr val="white"/>
                </a:solidFill>
              </a:rPr>
              <a:t>Supported </a:t>
            </a:r>
          </a:p>
        </p:txBody>
      </p:sp>
      <p:sp>
        <p:nvSpPr>
          <p:cNvPr id="12" name="Curved Up Arrow 11"/>
          <p:cNvSpPr/>
          <p:nvPr/>
        </p:nvSpPr>
        <p:spPr>
          <a:xfrm rot="257289">
            <a:off x="2756878" y="4720040"/>
            <a:ext cx="7807516" cy="1428151"/>
          </a:xfrm>
          <a:prstGeom prst="curvedUpArrow">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Curved Up Arrow 12"/>
          <p:cNvSpPr/>
          <p:nvPr/>
        </p:nvSpPr>
        <p:spPr>
          <a:xfrm rot="21313074" flipH="1" flipV="1">
            <a:off x="3658675" y="629263"/>
            <a:ext cx="7633140" cy="1533568"/>
          </a:xfrm>
          <a:prstGeom prst="curvedUpArrow">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5931313" y="1111499"/>
            <a:ext cx="3333477" cy="923330"/>
          </a:xfrm>
          <a:prstGeom prst="rect">
            <a:avLst/>
          </a:prstGeom>
          <a:noFill/>
        </p:spPr>
        <p:txBody>
          <a:bodyPr wrap="none" lIns="91440" tIns="45720" rIns="91440" bIns="45720">
            <a:spAutoFit/>
          </a:bodyPr>
          <a:lstStyle/>
          <a:p>
            <a:pPr algn="ctr"/>
            <a:r>
              <a:rPr lang="en-US" sz="5400" dirty="0">
                <a:ln w="0"/>
                <a:solidFill>
                  <a:prstClr val="white"/>
                </a:solidFill>
                <a:effectLst>
                  <a:outerShdw blurRad="38100" dist="19050" dir="2700000" algn="tl" rotWithShape="0">
                    <a:prstClr val="black">
                      <a:alpha val="40000"/>
                    </a:prstClr>
                  </a:outerShdw>
                </a:effectLst>
              </a:rPr>
              <a:t>predictions</a:t>
            </a:r>
          </a:p>
        </p:txBody>
      </p:sp>
    </p:spTree>
    <p:extLst>
      <p:ext uri="{BB962C8B-B14F-4D97-AF65-F5344CB8AC3E}">
        <p14:creationId xmlns:p14="http://schemas.microsoft.com/office/powerpoint/2010/main" val="25725106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Scientific Process</a:t>
            </a:r>
          </a:p>
        </p:txBody>
      </p:sp>
      <p:sp>
        <p:nvSpPr>
          <p:cNvPr id="7" name="Rounded Rectangle 6"/>
          <p:cNvSpPr/>
          <p:nvPr/>
        </p:nvSpPr>
        <p:spPr>
          <a:xfrm>
            <a:off x="398316" y="1988214"/>
            <a:ext cx="1593273" cy="15640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black"/>
                </a:solidFill>
              </a:rPr>
              <a:t>Get an idea</a:t>
            </a:r>
          </a:p>
        </p:txBody>
      </p:sp>
      <p:sp>
        <p:nvSpPr>
          <p:cNvPr id="8" name="Rounded Rectangle 7"/>
          <p:cNvSpPr/>
          <p:nvPr/>
        </p:nvSpPr>
        <p:spPr>
          <a:xfrm>
            <a:off x="2194033" y="1988214"/>
            <a:ext cx="2712388" cy="156404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Perform</a:t>
            </a:r>
          </a:p>
          <a:p>
            <a:pPr algn="ctr"/>
            <a:r>
              <a:rPr lang="en-US" sz="3600" dirty="0">
                <a:solidFill>
                  <a:prstClr val="white"/>
                </a:solidFill>
              </a:rPr>
              <a:t>experiments</a:t>
            </a:r>
          </a:p>
        </p:txBody>
      </p:sp>
      <p:sp>
        <p:nvSpPr>
          <p:cNvPr id="9" name="Rounded Rectangle 8"/>
          <p:cNvSpPr/>
          <p:nvPr/>
        </p:nvSpPr>
        <p:spPr>
          <a:xfrm>
            <a:off x="5108864" y="1977661"/>
            <a:ext cx="1974272" cy="157459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Create theory</a:t>
            </a:r>
          </a:p>
        </p:txBody>
      </p:sp>
      <p:sp>
        <p:nvSpPr>
          <p:cNvPr id="10" name="Rounded Rectangle 9"/>
          <p:cNvSpPr/>
          <p:nvPr/>
        </p:nvSpPr>
        <p:spPr>
          <a:xfrm>
            <a:off x="7285579" y="1966909"/>
            <a:ext cx="1794880" cy="157459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Use theory</a:t>
            </a:r>
          </a:p>
        </p:txBody>
      </p:sp>
      <p:sp>
        <p:nvSpPr>
          <p:cNvPr id="11" name="Rounded Rectangle 10"/>
          <p:cNvSpPr/>
          <p:nvPr/>
        </p:nvSpPr>
        <p:spPr>
          <a:xfrm>
            <a:off x="9317182" y="1966909"/>
            <a:ext cx="1829039" cy="1585347"/>
          </a:xfrm>
          <a:prstGeom prst="roundRect">
            <a:avLst/>
          </a:prstGeom>
          <a:solidFill>
            <a:srgbClr val="FF6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prstClr val="white"/>
              </a:solidFill>
            </a:endParaRPr>
          </a:p>
          <a:p>
            <a:pPr algn="ctr"/>
            <a:r>
              <a:rPr lang="en-US" sz="3600" dirty="0">
                <a:solidFill>
                  <a:prstClr val="white"/>
                </a:solidFill>
              </a:rPr>
              <a:t>New</a:t>
            </a:r>
          </a:p>
          <a:p>
            <a:pPr algn="ctr"/>
            <a:r>
              <a:rPr lang="en-US" sz="3600" dirty="0">
                <a:solidFill>
                  <a:prstClr val="white"/>
                </a:solidFill>
              </a:rPr>
              <a:t>Theory</a:t>
            </a:r>
          </a:p>
          <a:p>
            <a:pPr algn="ctr"/>
            <a:r>
              <a:rPr lang="en-US" sz="2800" dirty="0">
                <a:solidFill>
                  <a:prstClr val="white"/>
                </a:solidFill>
              </a:rPr>
              <a:t> </a:t>
            </a:r>
          </a:p>
        </p:txBody>
      </p:sp>
      <p:cxnSp>
        <p:nvCxnSpPr>
          <p:cNvPr id="15" name="Straight Arrow Connector 14"/>
          <p:cNvCxnSpPr/>
          <p:nvPr/>
        </p:nvCxnSpPr>
        <p:spPr>
          <a:xfrm>
            <a:off x="1194952" y="3767953"/>
            <a:ext cx="8548138" cy="15765"/>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2" descr="See Explanation.  Clicking on the picture will download&#10; the highest resolution version availa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101" y="4274697"/>
            <a:ext cx="1632399" cy="1243134"/>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p:cNvSpPr/>
          <p:nvPr/>
        </p:nvSpPr>
        <p:spPr>
          <a:xfrm>
            <a:off x="5309180" y="4286911"/>
            <a:ext cx="1406930" cy="1069756"/>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0" name="Group 19"/>
          <p:cNvGrpSpPr/>
          <p:nvPr/>
        </p:nvGrpSpPr>
        <p:grpSpPr>
          <a:xfrm>
            <a:off x="6870332" y="4138885"/>
            <a:ext cx="2373529" cy="1378946"/>
            <a:chOff x="5430065" y="2194825"/>
            <a:chExt cx="3435070" cy="1810302"/>
          </a:xfrm>
        </p:grpSpPr>
        <p:sp>
          <p:nvSpPr>
            <p:cNvPr id="21" name="Rectangle 20"/>
            <p:cNvSpPr/>
            <p:nvPr/>
          </p:nvSpPr>
          <p:spPr>
            <a:xfrm>
              <a:off x="5430065" y="2434021"/>
              <a:ext cx="1003801" cy="923330"/>
            </a:xfrm>
            <a:prstGeom prst="rect">
              <a:avLst/>
            </a:prstGeom>
            <a:noFill/>
          </p:spPr>
          <p:txBody>
            <a:bodyPr wrap="none" lIns="91440" tIns="45720" rIns="91440" bIns="45720">
              <a:spAutoFit/>
            </a:bodyPr>
            <a:lstStyle/>
            <a:p>
              <a:pPr algn="ctr"/>
              <a:r>
                <a:rPr lang="en-US" sz="5400" dirty="0">
                  <a:ln w="0"/>
                  <a:solidFill>
                    <a:prstClr val="white"/>
                  </a:solidFill>
                  <a:effectLst>
                    <a:outerShdw blurRad="38100" dist="19050" dir="2700000" algn="tl" rotWithShape="0">
                      <a:prstClr val="black">
                        <a:alpha val="40000"/>
                      </a:prstClr>
                    </a:outerShdw>
                  </a:effectLst>
                </a:rPr>
                <a:t>F =</a:t>
              </a:r>
            </a:p>
          </p:txBody>
        </p:sp>
        <p:sp>
          <p:nvSpPr>
            <p:cNvPr id="22" name="Rectangle 21"/>
            <p:cNvSpPr/>
            <p:nvPr/>
          </p:nvSpPr>
          <p:spPr>
            <a:xfrm>
              <a:off x="6768321" y="2194825"/>
              <a:ext cx="2092239" cy="923330"/>
            </a:xfrm>
            <a:prstGeom prst="rect">
              <a:avLst/>
            </a:prstGeom>
            <a:noFill/>
          </p:spPr>
          <p:txBody>
            <a:bodyPr wrap="none" lIns="91440" tIns="45720" rIns="91440" bIns="45720">
              <a:spAutoFit/>
            </a:bodyPr>
            <a:lstStyle/>
            <a:p>
              <a:pPr algn="ctr"/>
              <a:r>
                <a:rPr lang="en-US" sz="5400" dirty="0">
                  <a:ln w="0"/>
                  <a:solidFill>
                    <a:prstClr val="white"/>
                  </a:solidFill>
                  <a:effectLst>
                    <a:outerShdw blurRad="38100" dist="19050" dir="2700000" algn="tl" rotWithShape="0">
                      <a:prstClr val="black">
                        <a:alpha val="40000"/>
                      </a:prstClr>
                    </a:outerShdw>
                  </a:effectLst>
                </a:rPr>
                <a:t>Gm</a:t>
              </a:r>
              <a:r>
                <a:rPr lang="en-US" sz="2400" dirty="0">
                  <a:ln w="0"/>
                  <a:solidFill>
                    <a:prstClr val="white"/>
                  </a:solidFill>
                  <a:effectLst>
                    <a:outerShdw blurRad="38100" dist="19050" dir="2700000" algn="tl" rotWithShape="0">
                      <a:prstClr val="black">
                        <a:alpha val="40000"/>
                      </a:prstClr>
                    </a:outerShdw>
                  </a:effectLst>
                </a:rPr>
                <a:t>1</a:t>
              </a:r>
              <a:r>
                <a:rPr lang="en-US" sz="5400" dirty="0">
                  <a:ln w="0"/>
                  <a:solidFill>
                    <a:prstClr val="white"/>
                  </a:solidFill>
                  <a:effectLst>
                    <a:outerShdw blurRad="38100" dist="19050" dir="2700000" algn="tl" rotWithShape="0">
                      <a:prstClr val="black">
                        <a:alpha val="40000"/>
                      </a:prstClr>
                    </a:outerShdw>
                  </a:effectLst>
                </a:rPr>
                <a:t>m</a:t>
              </a:r>
              <a:r>
                <a:rPr lang="en-US" sz="2400" dirty="0">
                  <a:ln w="0"/>
                  <a:solidFill>
                    <a:prstClr val="white"/>
                  </a:solidFill>
                  <a:effectLst>
                    <a:outerShdw blurRad="38100" dist="19050" dir="2700000" algn="tl" rotWithShape="0">
                      <a:prstClr val="black">
                        <a:alpha val="40000"/>
                      </a:prstClr>
                    </a:outerShdw>
                  </a:effectLst>
                </a:rPr>
                <a:t>2</a:t>
              </a:r>
            </a:p>
          </p:txBody>
        </p:sp>
        <p:sp>
          <p:nvSpPr>
            <p:cNvPr id="23" name="Rectangle 22"/>
            <p:cNvSpPr/>
            <p:nvPr/>
          </p:nvSpPr>
          <p:spPr>
            <a:xfrm>
              <a:off x="7601080" y="3081797"/>
              <a:ext cx="426719" cy="923330"/>
            </a:xfrm>
            <a:prstGeom prst="rect">
              <a:avLst/>
            </a:prstGeom>
            <a:noFill/>
          </p:spPr>
          <p:txBody>
            <a:bodyPr wrap="none" lIns="91440" tIns="45720" rIns="91440" bIns="45720">
              <a:spAutoFit/>
            </a:bodyPr>
            <a:lstStyle/>
            <a:p>
              <a:pPr algn="ctr"/>
              <a:r>
                <a:rPr lang="en-US" sz="5400" dirty="0">
                  <a:ln w="0"/>
                  <a:solidFill>
                    <a:prstClr val="white"/>
                  </a:solidFill>
                  <a:effectLst>
                    <a:outerShdw blurRad="38100" dist="19050" dir="2700000" algn="tl" rotWithShape="0">
                      <a:prstClr val="black">
                        <a:alpha val="40000"/>
                      </a:prstClr>
                    </a:outerShdw>
                  </a:effectLst>
                </a:rPr>
                <a:t>r</a:t>
              </a:r>
            </a:p>
          </p:txBody>
        </p:sp>
        <p:sp>
          <p:nvSpPr>
            <p:cNvPr id="24" name="Rectangle 23"/>
            <p:cNvSpPr/>
            <p:nvPr/>
          </p:nvSpPr>
          <p:spPr>
            <a:xfrm>
              <a:off x="7937334" y="3183925"/>
              <a:ext cx="340157" cy="461665"/>
            </a:xfrm>
            <a:prstGeom prst="rect">
              <a:avLst/>
            </a:prstGeom>
            <a:noFill/>
          </p:spPr>
          <p:txBody>
            <a:bodyPr wrap="none" lIns="91440" tIns="45720" rIns="91440" bIns="45720">
              <a:spAutoFit/>
            </a:bodyPr>
            <a:lstStyle/>
            <a:p>
              <a:pPr algn="ctr"/>
              <a:r>
                <a:rPr lang="en-US" sz="2400" dirty="0">
                  <a:ln w="0"/>
                  <a:solidFill>
                    <a:prstClr val="white"/>
                  </a:solidFill>
                  <a:effectLst>
                    <a:outerShdw blurRad="38100" dist="19050" dir="2700000" algn="tl" rotWithShape="0">
                      <a:prstClr val="black">
                        <a:alpha val="40000"/>
                      </a:prstClr>
                    </a:outerShdw>
                  </a:effectLst>
                </a:rPr>
                <a:t>2</a:t>
              </a:r>
            </a:p>
          </p:txBody>
        </p:sp>
        <p:cxnSp>
          <p:nvCxnSpPr>
            <p:cNvPr id="25" name="Straight Connector 24"/>
            <p:cNvCxnSpPr/>
            <p:nvPr/>
          </p:nvCxnSpPr>
          <p:spPr>
            <a:xfrm>
              <a:off x="6768321" y="3118155"/>
              <a:ext cx="20968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4"/>
          <a:stretch>
            <a:fillRect/>
          </a:stretch>
        </p:blipFill>
        <p:spPr>
          <a:xfrm>
            <a:off x="9718945" y="4138886"/>
            <a:ext cx="2258649" cy="1521870"/>
          </a:xfrm>
          <a:prstGeom prst="rect">
            <a:avLst/>
          </a:prstGeom>
        </p:spPr>
      </p:pic>
      <p:pic>
        <p:nvPicPr>
          <p:cNvPr id="26" name="Content Placeholder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7605" y="4265624"/>
            <a:ext cx="1297353" cy="1252207"/>
          </a:xfrm>
          <a:prstGeom prst="rect">
            <a:avLst/>
          </a:prstGeom>
          <a:solidFill>
            <a:schemeClr val="tx1"/>
          </a:solidFill>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374" y="4275816"/>
            <a:ext cx="1286417" cy="1242015"/>
          </a:xfrm>
          <a:prstGeom prst="rect">
            <a:avLst/>
          </a:prstGeom>
        </p:spPr>
      </p:pic>
    </p:spTree>
    <p:extLst>
      <p:ext uri="{BB962C8B-B14F-4D97-AF65-F5344CB8AC3E}">
        <p14:creationId xmlns:p14="http://schemas.microsoft.com/office/powerpoint/2010/main" val="29209269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750"/>
                                        <p:tgtEl>
                                          <p:spTgt spid="17"/>
                                        </p:tgtEl>
                                      </p:cBhvr>
                                    </p:animEffect>
                                  </p:childTnLst>
                                </p:cTn>
                              </p:par>
                            </p:childTnLst>
                          </p:cTn>
                        </p:par>
                        <p:par>
                          <p:cTn id="16" fill="hold">
                            <p:stCondLst>
                              <p:cond delay="2250"/>
                            </p:stCondLst>
                            <p:childTnLst>
                              <p:par>
                                <p:cTn id="17" presetID="2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par>
                          <p:cTn id="20" fill="hold">
                            <p:stCondLst>
                              <p:cond delay="2750"/>
                            </p:stCondLst>
                            <p:childTnLst>
                              <p:par>
                                <p:cTn id="21" presetID="2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750"/>
                                        <p:tgtEl>
                                          <p:spTgt spid="19"/>
                                        </p:tgtEl>
                                      </p:cBhvr>
                                    </p:animEffect>
                                  </p:childTnLst>
                                </p:cTn>
                              </p:par>
                            </p:childTnLst>
                          </p:cTn>
                        </p:par>
                        <p:par>
                          <p:cTn id="24" fill="hold">
                            <p:stCondLst>
                              <p:cond delay="3500"/>
                            </p:stCondLst>
                            <p:childTnLst>
                              <p:par>
                                <p:cTn id="25" presetID="22" presetClass="entr" presetSubtype="8"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750"/>
                                        <p:tgtEl>
                                          <p:spTgt spid="20"/>
                                        </p:tgtEl>
                                      </p:cBhvr>
                                    </p:animEffect>
                                  </p:childTnLst>
                                </p:cTn>
                              </p:par>
                            </p:childTnLst>
                          </p:cTn>
                        </p:par>
                        <p:par>
                          <p:cTn id="28" fill="hold">
                            <p:stCondLst>
                              <p:cond delay="4250"/>
                            </p:stCondLst>
                            <p:childTnLst>
                              <p:par>
                                <p:cTn id="29" presetID="22" presetClass="entr" presetSubtype="8"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Take-Home Lessons</a:t>
            </a:r>
          </a:p>
        </p:txBody>
      </p:sp>
      <p:sp>
        <p:nvSpPr>
          <p:cNvPr id="3" name="Content Placeholder 2"/>
          <p:cNvSpPr>
            <a:spLocks noGrp="1"/>
          </p:cNvSpPr>
          <p:nvPr>
            <p:ph idx="1"/>
          </p:nvPr>
        </p:nvSpPr>
        <p:spPr/>
        <p:txBody>
          <a:bodyPr>
            <a:normAutofit/>
          </a:bodyPr>
          <a:lstStyle/>
          <a:p>
            <a:r>
              <a:rPr lang="en-US" sz="3600" dirty="0"/>
              <a:t>Science is tentative, limited, and cannot guarantee truth. </a:t>
            </a:r>
          </a:p>
          <a:p>
            <a:r>
              <a:rPr lang="en-US" sz="3600" dirty="0"/>
              <a:t>New theories that explain more than previous models should be thought of as “approaching truth more closely.”</a:t>
            </a:r>
          </a:p>
          <a:p>
            <a:r>
              <a:rPr lang="en-US" sz="3600" dirty="0"/>
              <a:t>Science is inadequate as a way of learning truth, as an epistemological foundation.</a:t>
            </a:r>
          </a:p>
          <a:p>
            <a:endParaRPr lang="en-US" dirty="0"/>
          </a:p>
          <a:p>
            <a:endParaRPr lang="en-US" dirty="0"/>
          </a:p>
        </p:txBody>
      </p:sp>
      <p:sp>
        <p:nvSpPr>
          <p:cNvPr id="4" name="Rectangle 3"/>
          <p:cNvSpPr/>
          <p:nvPr/>
        </p:nvSpPr>
        <p:spPr>
          <a:xfrm>
            <a:off x="331076" y="365125"/>
            <a:ext cx="11414234" cy="6067206"/>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https://www.pacificcoastkids.com/PicsForPCKupdate/cs-science3_chosen3_rw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38620" y="625365"/>
            <a:ext cx="1115180" cy="9448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704176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Scientific Process</a:t>
            </a:r>
          </a:p>
        </p:txBody>
      </p:sp>
      <p:sp>
        <p:nvSpPr>
          <p:cNvPr id="7" name="Rounded Rectangle 6"/>
          <p:cNvSpPr/>
          <p:nvPr/>
        </p:nvSpPr>
        <p:spPr>
          <a:xfrm>
            <a:off x="398316" y="1988214"/>
            <a:ext cx="1593273" cy="15640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black"/>
                </a:solidFill>
              </a:rPr>
              <a:t>Get an idea</a:t>
            </a:r>
          </a:p>
        </p:txBody>
      </p:sp>
      <p:sp>
        <p:nvSpPr>
          <p:cNvPr id="8" name="Rounded Rectangle 7"/>
          <p:cNvSpPr/>
          <p:nvPr/>
        </p:nvSpPr>
        <p:spPr>
          <a:xfrm>
            <a:off x="2194033" y="1988214"/>
            <a:ext cx="2712388" cy="156404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Perform</a:t>
            </a:r>
          </a:p>
          <a:p>
            <a:pPr algn="ctr"/>
            <a:r>
              <a:rPr lang="en-US" sz="3600" dirty="0">
                <a:solidFill>
                  <a:prstClr val="white"/>
                </a:solidFill>
              </a:rPr>
              <a:t>experiments</a:t>
            </a:r>
          </a:p>
        </p:txBody>
      </p:sp>
      <p:sp>
        <p:nvSpPr>
          <p:cNvPr id="9" name="Rounded Rectangle 8"/>
          <p:cNvSpPr/>
          <p:nvPr/>
        </p:nvSpPr>
        <p:spPr>
          <a:xfrm>
            <a:off x="5108864" y="1977661"/>
            <a:ext cx="1974272" cy="157459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Create theory</a:t>
            </a:r>
          </a:p>
        </p:txBody>
      </p:sp>
      <p:sp>
        <p:nvSpPr>
          <p:cNvPr id="10" name="Rounded Rectangle 9"/>
          <p:cNvSpPr/>
          <p:nvPr/>
        </p:nvSpPr>
        <p:spPr>
          <a:xfrm>
            <a:off x="7285579" y="1966909"/>
            <a:ext cx="1794880" cy="157459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Use theory</a:t>
            </a:r>
          </a:p>
        </p:txBody>
      </p:sp>
      <p:sp>
        <p:nvSpPr>
          <p:cNvPr id="11" name="Rounded Rectangle 10"/>
          <p:cNvSpPr/>
          <p:nvPr/>
        </p:nvSpPr>
        <p:spPr>
          <a:xfrm>
            <a:off x="9317182" y="1966909"/>
            <a:ext cx="1829039" cy="1585347"/>
          </a:xfrm>
          <a:prstGeom prst="roundRect">
            <a:avLst/>
          </a:prstGeom>
          <a:solidFill>
            <a:srgbClr val="FF6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prstClr val="white"/>
              </a:solidFill>
            </a:endParaRPr>
          </a:p>
          <a:p>
            <a:pPr algn="ctr"/>
            <a:r>
              <a:rPr lang="en-US" sz="3600" dirty="0">
                <a:solidFill>
                  <a:prstClr val="white"/>
                </a:solidFill>
              </a:rPr>
              <a:t>New</a:t>
            </a:r>
          </a:p>
          <a:p>
            <a:pPr algn="ctr"/>
            <a:r>
              <a:rPr lang="en-US" sz="3600" dirty="0">
                <a:solidFill>
                  <a:prstClr val="white"/>
                </a:solidFill>
              </a:rPr>
              <a:t>Theory</a:t>
            </a:r>
          </a:p>
          <a:p>
            <a:pPr algn="ctr"/>
            <a:r>
              <a:rPr lang="en-US" sz="2800" dirty="0">
                <a:solidFill>
                  <a:prstClr val="white"/>
                </a:solidFill>
              </a:rPr>
              <a:t> </a:t>
            </a:r>
          </a:p>
        </p:txBody>
      </p:sp>
      <p:cxnSp>
        <p:nvCxnSpPr>
          <p:cNvPr id="15" name="Straight Arrow Connector 14"/>
          <p:cNvCxnSpPr/>
          <p:nvPr/>
        </p:nvCxnSpPr>
        <p:spPr>
          <a:xfrm>
            <a:off x="1194952" y="3767953"/>
            <a:ext cx="8548138" cy="15765"/>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2" descr="See Explanation.  Clicking on the picture will download&#10; the highest resolution version availa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101" y="4274697"/>
            <a:ext cx="1632399" cy="1243134"/>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p:cNvSpPr/>
          <p:nvPr/>
        </p:nvSpPr>
        <p:spPr>
          <a:xfrm>
            <a:off x="5309180" y="4286911"/>
            <a:ext cx="1406930" cy="1069756"/>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0" name="Group 19"/>
          <p:cNvGrpSpPr/>
          <p:nvPr/>
        </p:nvGrpSpPr>
        <p:grpSpPr>
          <a:xfrm>
            <a:off x="7122177" y="4138885"/>
            <a:ext cx="2121684" cy="1304985"/>
            <a:chOff x="5430065" y="2194825"/>
            <a:chExt cx="3435070" cy="1810302"/>
          </a:xfrm>
        </p:grpSpPr>
        <p:sp>
          <p:nvSpPr>
            <p:cNvPr id="21" name="Rectangle 20"/>
            <p:cNvSpPr/>
            <p:nvPr/>
          </p:nvSpPr>
          <p:spPr>
            <a:xfrm>
              <a:off x="5430065" y="2434021"/>
              <a:ext cx="1003801" cy="923330"/>
            </a:xfrm>
            <a:prstGeom prst="rect">
              <a:avLst/>
            </a:prstGeom>
            <a:noFill/>
          </p:spPr>
          <p:txBody>
            <a:bodyPr wrap="none" lIns="91440" tIns="45720" rIns="91440" bIns="45720">
              <a:spAutoFit/>
            </a:bodyPr>
            <a:lstStyle/>
            <a:p>
              <a:pPr algn="ctr"/>
              <a:r>
                <a:rPr lang="en-US" sz="5400" dirty="0">
                  <a:ln w="0"/>
                  <a:solidFill>
                    <a:prstClr val="white"/>
                  </a:solidFill>
                  <a:effectLst>
                    <a:outerShdw blurRad="38100" dist="19050" dir="2700000" algn="tl" rotWithShape="0">
                      <a:prstClr val="black">
                        <a:alpha val="40000"/>
                      </a:prstClr>
                    </a:outerShdw>
                  </a:effectLst>
                </a:rPr>
                <a:t>F =</a:t>
              </a:r>
            </a:p>
          </p:txBody>
        </p:sp>
        <p:sp>
          <p:nvSpPr>
            <p:cNvPr id="22" name="Rectangle 21"/>
            <p:cNvSpPr/>
            <p:nvPr/>
          </p:nvSpPr>
          <p:spPr>
            <a:xfrm>
              <a:off x="6768321" y="2194825"/>
              <a:ext cx="2092239" cy="923330"/>
            </a:xfrm>
            <a:prstGeom prst="rect">
              <a:avLst/>
            </a:prstGeom>
            <a:noFill/>
          </p:spPr>
          <p:txBody>
            <a:bodyPr wrap="none" lIns="91440" tIns="45720" rIns="91440" bIns="45720">
              <a:spAutoFit/>
            </a:bodyPr>
            <a:lstStyle/>
            <a:p>
              <a:pPr algn="ctr"/>
              <a:r>
                <a:rPr lang="en-US" sz="5400" dirty="0">
                  <a:ln w="0"/>
                  <a:solidFill>
                    <a:prstClr val="white"/>
                  </a:solidFill>
                  <a:effectLst>
                    <a:outerShdw blurRad="38100" dist="19050" dir="2700000" algn="tl" rotWithShape="0">
                      <a:prstClr val="black">
                        <a:alpha val="40000"/>
                      </a:prstClr>
                    </a:outerShdw>
                  </a:effectLst>
                </a:rPr>
                <a:t>Gm</a:t>
              </a:r>
              <a:r>
                <a:rPr lang="en-US" sz="2400" dirty="0">
                  <a:ln w="0"/>
                  <a:solidFill>
                    <a:prstClr val="white"/>
                  </a:solidFill>
                  <a:effectLst>
                    <a:outerShdw blurRad="38100" dist="19050" dir="2700000" algn="tl" rotWithShape="0">
                      <a:prstClr val="black">
                        <a:alpha val="40000"/>
                      </a:prstClr>
                    </a:outerShdw>
                  </a:effectLst>
                </a:rPr>
                <a:t>1</a:t>
              </a:r>
              <a:r>
                <a:rPr lang="en-US" sz="5400" dirty="0">
                  <a:ln w="0"/>
                  <a:solidFill>
                    <a:prstClr val="white"/>
                  </a:solidFill>
                  <a:effectLst>
                    <a:outerShdw blurRad="38100" dist="19050" dir="2700000" algn="tl" rotWithShape="0">
                      <a:prstClr val="black">
                        <a:alpha val="40000"/>
                      </a:prstClr>
                    </a:outerShdw>
                  </a:effectLst>
                </a:rPr>
                <a:t>m</a:t>
              </a:r>
              <a:r>
                <a:rPr lang="en-US" sz="2400" dirty="0">
                  <a:ln w="0"/>
                  <a:solidFill>
                    <a:prstClr val="white"/>
                  </a:solidFill>
                  <a:effectLst>
                    <a:outerShdw blurRad="38100" dist="19050" dir="2700000" algn="tl" rotWithShape="0">
                      <a:prstClr val="black">
                        <a:alpha val="40000"/>
                      </a:prstClr>
                    </a:outerShdw>
                  </a:effectLst>
                </a:rPr>
                <a:t>2</a:t>
              </a:r>
            </a:p>
          </p:txBody>
        </p:sp>
        <p:sp>
          <p:nvSpPr>
            <p:cNvPr id="23" name="Rectangle 22"/>
            <p:cNvSpPr/>
            <p:nvPr/>
          </p:nvSpPr>
          <p:spPr>
            <a:xfrm>
              <a:off x="7601080" y="3081797"/>
              <a:ext cx="426719" cy="923330"/>
            </a:xfrm>
            <a:prstGeom prst="rect">
              <a:avLst/>
            </a:prstGeom>
            <a:noFill/>
          </p:spPr>
          <p:txBody>
            <a:bodyPr wrap="none" lIns="91440" tIns="45720" rIns="91440" bIns="45720">
              <a:spAutoFit/>
            </a:bodyPr>
            <a:lstStyle/>
            <a:p>
              <a:pPr algn="ctr"/>
              <a:r>
                <a:rPr lang="en-US" sz="5400" dirty="0">
                  <a:ln w="0"/>
                  <a:solidFill>
                    <a:prstClr val="white"/>
                  </a:solidFill>
                  <a:effectLst>
                    <a:outerShdw blurRad="38100" dist="19050" dir="2700000" algn="tl" rotWithShape="0">
                      <a:prstClr val="black">
                        <a:alpha val="40000"/>
                      </a:prstClr>
                    </a:outerShdw>
                  </a:effectLst>
                </a:rPr>
                <a:t>r</a:t>
              </a:r>
            </a:p>
          </p:txBody>
        </p:sp>
        <p:sp>
          <p:nvSpPr>
            <p:cNvPr id="24" name="Rectangle 23"/>
            <p:cNvSpPr/>
            <p:nvPr/>
          </p:nvSpPr>
          <p:spPr>
            <a:xfrm>
              <a:off x="7937334" y="3183925"/>
              <a:ext cx="340157" cy="461665"/>
            </a:xfrm>
            <a:prstGeom prst="rect">
              <a:avLst/>
            </a:prstGeom>
            <a:noFill/>
          </p:spPr>
          <p:txBody>
            <a:bodyPr wrap="none" lIns="91440" tIns="45720" rIns="91440" bIns="45720">
              <a:spAutoFit/>
            </a:bodyPr>
            <a:lstStyle/>
            <a:p>
              <a:pPr algn="ctr"/>
              <a:r>
                <a:rPr lang="en-US" sz="2400" dirty="0">
                  <a:ln w="0"/>
                  <a:solidFill>
                    <a:prstClr val="white"/>
                  </a:solidFill>
                  <a:effectLst>
                    <a:outerShdw blurRad="38100" dist="19050" dir="2700000" algn="tl" rotWithShape="0">
                      <a:prstClr val="black">
                        <a:alpha val="40000"/>
                      </a:prstClr>
                    </a:outerShdw>
                  </a:effectLst>
                </a:rPr>
                <a:t>2</a:t>
              </a:r>
            </a:p>
          </p:txBody>
        </p:sp>
        <p:cxnSp>
          <p:nvCxnSpPr>
            <p:cNvPr id="25" name="Straight Connector 24"/>
            <p:cNvCxnSpPr/>
            <p:nvPr/>
          </p:nvCxnSpPr>
          <p:spPr>
            <a:xfrm>
              <a:off x="6768321" y="3118155"/>
              <a:ext cx="20968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4"/>
          <a:stretch>
            <a:fillRect/>
          </a:stretch>
        </p:blipFill>
        <p:spPr>
          <a:xfrm>
            <a:off x="9718945" y="4138886"/>
            <a:ext cx="2258649" cy="1521870"/>
          </a:xfrm>
          <a:prstGeom prst="rect">
            <a:avLst/>
          </a:prstGeom>
        </p:spPr>
      </p:pic>
      <p:pic>
        <p:nvPicPr>
          <p:cNvPr id="27" name="Content Placeholder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0143" y="4274697"/>
            <a:ext cx="1284815" cy="1240105"/>
          </a:xfrm>
          <a:prstGeom prst="rect">
            <a:avLst/>
          </a:prstGeom>
          <a:solidFill>
            <a:schemeClr val="tx1"/>
          </a:solidFill>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374" y="4275816"/>
            <a:ext cx="1286417" cy="1242015"/>
          </a:xfrm>
          <a:prstGeom prst="rect">
            <a:avLst/>
          </a:prstGeom>
        </p:spPr>
      </p:pic>
    </p:spTree>
    <p:extLst>
      <p:ext uri="{BB962C8B-B14F-4D97-AF65-F5344CB8AC3E}">
        <p14:creationId xmlns:p14="http://schemas.microsoft.com/office/powerpoint/2010/main" val="6730082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3"/>
          <a:stretch>
            <a:fillRect/>
          </a:stretch>
        </p:blipFill>
        <p:spPr>
          <a:xfrm>
            <a:off x="456450" y="480409"/>
            <a:ext cx="11279099" cy="5810032"/>
          </a:xfrm>
          <a:prstGeom prst="rect">
            <a:avLst/>
          </a:prstGeom>
        </p:spPr>
      </p:pic>
      <p:sp>
        <p:nvSpPr>
          <p:cNvPr id="2" name="Title 1"/>
          <p:cNvSpPr>
            <a:spLocks noGrp="1"/>
          </p:cNvSpPr>
          <p:nvPr>
            <p:ph type="title"/>
          </p:nvPr>
        </p:nvSpPr>
        <p:spPr>
          <a:xfrm>
            <a:off x="1500352" y="365125"/>
            <a:ext cx="10515600" cy="1325563"/>
          </a:xfrm>
        </p:spPr>
        <p:txBody>
          <a:bodyPr>
            <a:normAutofit/>
          </a:bodyPr>
          <a:lstStyle/>
          <a:p>
            <a:r>
              <a:rPr lang="en-US" sz="6000" b="1" dirty="0">
                <a:solidFill>
                  <a:schemeClr val="bg1"/>
                </a:solidFill>
              </a:rPr>
              <a:t>The Big Bang Theory</a:t>
            </a:r>
          </a:p>
        </p:txBody>
      </p:sp>
    </p:spTree>
    <p:extLst>
      <p:ext uri="{BB962C8B-B14F-4D97-AF65-F5344CB8AC3E}">
        <p14:creationId xmlns:p14="http://schemas.microsoft.com/office/powerpoint/2010/main" val="1565608329"/>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5579241" y="1215104"/>
            <a:ext cx="5796455" cy="4371232"/>
          </a:xfrm>
        </p:spPr>
        <p:txBody>
          <a:bodyPr>
            <a:normAutofit/>
          </a:bodyPr>
          <a:lstStyle/>
          <a:p>
            <a:pPr algn="l"/>
            <a:r>
              <a:rPr lang="en-US" sz="2800" dirty="0"/>
              <a:t>Caviness, Ph.D., Ken (2016) "History Highlights the Fundamental Limitations of Science," </a:t>
            </a:r>
            <a:r>
              <a:rPr lang="en-US" sz="2800" i="1" dirty="0"/>
              <a:t>The Journal of Biblical Foundations of Faith and Learning</a:t>
            </a:r>
            <a:r>
              <a:rPr lang="en-US" sz="2800" dirty="0"/>
              <a:t>: Vol. 1 : </a:t>
            </a:r>
            <a:r>
              <a:rPr lang="en-US" sz="2800" dirty="0" err="1"/>
              <a:t>Iss</a:t>
            </a:r>
            <a:r>
              <a:rPr lang="en-US" sz="2800" dirty="0"/>
              <a:t>. 1 , Article 1. </a:t>
            </a:r>
            <a:br>
              <a:rPr lang="en-US" sz="2800" dirty="0"/>
            </a:br>
            <a:endParaRPr lang="en-US" sz="2800" dirty="0"/>
          </a:p>
          <a:p>
            <a:pPr algn="l"/>
            <a:r>
              <a:rPr lang="en-US" sz="2800" dirty="0"/>
              <a:t>Available at: http://knowledge.e.southern.edu/jbffl/vol1/iss1/1</a:t>
            </a:r>
          </a:p>
          <a:p>
            <a:pPr algn="l"/>
            <a:endParaRPr lang="en-US" dirty="0"/>
          </a:p>
        </p:txBody>
      </p:sp>
      <p:pic>
        <p:nvPicPr>
          <p:cNvPr id="4" name="Picture 3"/>
          <p:cNvPicPr>
            <a:picLocks noChangeAspect="1"/>
          </p:cNvPicPr>
          <p:nvPr/>
        </p:nvPicPr>
        <p:blipFill>
          <a:blip r:embed="rId3"/>
          <a:stretch>
            <a:fillRect/>
          </a:stretch>
        </p:blipFill>
        <p:spPr>
          <a:xfrm>
            <a:off x="885495" y="802058"/>
            <a:ext cx="4000698" cy="4018559"/>
          </a:xfrm>
          <a:prstGeom prst="rect">
            <a:avLst/>
          </a:prstGeom>
        </p:spPr>
      </p:pic>
      <p:sp>
        <p:nvSpPr>
          <p:cNvPr id="8" name="Subtitle 6"/>
          <p:cNvSpPr txBox="1">
            <a:spLocks/>
          </p:cNvSpPr>
          <p:nvPr/>
        </p:nvSpPr>
        <p:spPr>
          <a:xfrm>
            <a:off x="743046" y="5072812"/>
            <a:ext cx="4285595" cy="1490548"/>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solidFill>
                  <a:prstClr val="white"/>
                </a:solidFill>
              </a:rPr>
              <a:t>Special Thanks to</a:t>
            </a:r>
          </a:p>
          <a:p>
            <a:r>
              <a:rPr lang="en-US" sz="4000" dirty="0">
                <a:solidFill>
                  <a:prstClr val="white"/>
                </a:solidFill>
              </a:rPr>
              <a:t>Kenneth E. Caviness</a:t>
            </a:r>
          </a:p>
          <a:p>
            <a:r>
              <a:rPr lang="en-US" dirty="0">
                <a:solidFill>
                  <a:prstClr val="white"/>
                </a:solidFill>
              </a:rPr>
              <a:t>Southern Adventist University</a:t>
            </a:r>
          </a:p>
        </p:txBody>
      </p:sp>
    </p:spTree>
    <p:extLst>
      <p:ext uri="{BB962C8B-B14F-4D97-AF65-F5344CB8AC3E}">
        <p14:creationId xmlns:p14="http://schemas.microsoft.com/office/powerpoint/2010/main" val="37993502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6394175" y="1881676"/>
            <a:ext cx="5364480" cy="4005072"/>
          </a:xfrm>
          <a:prstGeom prst="rect">
            <a:avLst/>
          </a:prstGeom>
        </p:spPr>
        <p:txBody>
          <a:bodyPr/>
          <a:lstStyle/>
          <a:p>
            <a:endParaRPr lang="en-US" dirty="0"/>
          </a:p>
          <a:p>
            <a:endParaRPr lang="en-US" dirty="0"/>
          </a:p>
        </p:txBody>
      </p:sp>
      <p:sp>
        <p:nvSpPr>
          <p:cNvPr id="9" name="Content Placeholder 8"/>
          <p:cNvSpPr>
            <a:spLocks noGrp="1"/>
          </p:cNvSpPr>
          <p:nvPr>
            <p:ph sz="quarter" idx="4294967295"/>
          </p:nvPr>
        </p:nvSpPr>
        <p:spPr>
          <a:xfrm>
            <a:off x="470454" y="1273215"/>
            <a:ext cx="11451470" cy="5301205"/>
          </a:xfrm>
          <a:prstGeom prst="rect">
            <a:avLst/>
          </a:prstGeom>
        </p:spPr>
        <p:txBody>
          <a:bodyPr>
            <a:normAutofit fontScale="70000" lnSpcReduction="20000"/>
          </a:bodyPr>
          <a:lstStyle/>
          <a:p>
            <a:pPr marL="0" indent="0" algn="l">
              <a:buNone/>
            </a:pPr>
            <a:r>
              <a:rPr lang="en-US" dirty="0"/>
              <a:t>Images may appear on more than one slide. Citation is given on the first slide where each image appears.</a:t>
            </a:r>
          </a:p>
          <a:p>
            <a:pPr marL="0" indent="0" algn="l">
              <a:buNone/>
            </a:pPr>
            <a:r>
              <a:rPr lang="en-US" dirty="0"/>
              <a:t>[2] Milky Way at sunrise Silhouette of a range 77475745, </a:t>
            </a:r>
            <a:r>
              <a:rPr lang="en-US" dirty="0" err="1"/>
              <a:t>ClaudioVentrella</a:t>
            </a:r>
            <a:r>
              <a:rPr lang="en-US" dirty="0"/>
              <a:t>, </a:t>
            </a:r>
          </a:p>
          <a:p>
            <a:pPr marL="0" indent="0" algn="l">
              <a:buNone/>
            </a:pPr>
            <a:r>
              <a:rPr lang="en-US" dirty="0"/>
              <a:t>[12] Dr. Kenneth Caviness, used with permission</a:t>
            </a:r>
          </a:p>
          <a:p>
            <a:pPr marL="0" indent="0" algn="l">
              <a:buNone/>
            </a:pPr>
            <a:r>
              <a:rPr lang="en-US" dirty="0"/>
              <a:t>[13] Night Sky 90606913, </a:t>
            </a:r>
            <a:r>
              <a:rPr lang="en-US" dirty="0" err="1"/>
              <a:t>Hulya</a:t>
            </a:r>
            <a:r>
              <a:rPr lang="en-US" dirty="0"/>
              <a:t> </a:t>
            </a:r>
            <a:r>
              <a:rPr lang="en-US" dirty="0" err="1"/>
              <a:t>Erdem</a:t>
            </a:r>
            <a:r>
              <a:rPr lang="en-US" dirty="0"/>
              <a:t>, Getty Images (US), Inc. Subscription. </a:t>
            </a:r>
          </a:p>
          <a:p>
            <a:pPr marL="0" indent="0" algn="l">
              <a:buNone/>
            </a:pPr>
            <a:r>
              <a:rPr lang="en-US" dirty="0"/>
              <a:t>[14] Campfire smoke and starry skies 83243531, shells1, Getty Images (US), Inc. Subscription. </a:t>
            </a:r>
          </a:p>
          <a:p>
            <a:pPr marL="0" indent="0" algn="l">
              <a:buNone/>
            </a:pPr>
            <a:r>
              <a:rPr lang="en-US" dirty="0"/>
              <a:t>[15] Searching the </a:t>
            </a:r>
            <a:r>
              <a:rPr lang="en-US" dirty="0" err="1"/>
              <a:t>Galaxyv</a:t>
            </a:r>
            <a:r>
              <a:rPr lang="en-US" dirty="0"/>
              <a:t> 74804737, </a:t>
            </a:r>
            <a:r>
              <a:rPr lang="en-US" dirty="0" err="1"/>
              <a:t>aydinmutlu</a:t>
            </a:r>
            <a:r>
              <a:rPr lang="en-US" dirty="0"/>
              <a:t>, Getty Images (US), Inc. Subscription. </a:t>
            </a:r>
          </a:p>
          <a:p>
            <a:pPr marL="0" indent="0" algn="l">
              <a:buNone/>
            </a:pPr>
            <a:r>
              <a:rPr lang="en-US" dirty="0"/>
              <a:t>[16] </a:t>
            </a:r>
            <a:r>
              <a:rPr lang="en-US" dirty="0" smtClean="0"/>
              <a:t>Telescope </a:t>
            </a:r>
            <a:r>
              <a:rPr lang="en-US" dirty="0"/>
              <a:t>64613185, </a:t>
            </a:r>
            <a:r>
              <a:rPr lang="en-US" dirty="0" err="1"/>
              <a:t>olegkalina</a:t>
            </a:r>
            <a:r>
              <a:rPr lang="en-US" dirty="0"/>
              <a:t>, Getty Images (US), Inc. Subscription. </a:t>
            </a:r>
          </a:p>
          <a:p>
            <a:pPr marL="0" indent="0" algn="l">
              <a:buNone/>
            </a:pPr>
            <a:r>
              <a:rPr lang="en-US" dirty="0"/>
              <a:t>[17a] Geocentric </a:t>
            </a:r>
            <a:r>
              <a:rPr lang="en-US" dirty="0" smtClean="0"/>
              <a:t>Theory, Thomas Bartlett </a:t>
            </a:r>
            <a:endParaRPr lang="en-US" dirty="0">
              <a:solidFill>
                <a:srgbClr val="FF0000"/>
              </a:solidFill>
            </a:endParaRPr>
          </a:p>
          <a:p>
            <a:pPr marL="0" indent="0" algn="l">
              <a:buNone/>
            </a:pPr>
            <a:r>
              <a:rPr lang="en-US" dirty="0"/>
              <a:t>[17b] Earth and orbiting moon, Evan Robinson</a:t>
            </a:r>
            <a:endParaRPr lang="en-US" dirty="0">
              <a:solidFill>
                <a:srgbClr val="FF0000"/>
              </a:solidFill>
            </a:endParaRPr>
          </a:p>
          <a:p>
            <a:pPr marL="0" indent="0" algn="l">
              <a:buNone/>
            </a:pPr>
            <a:r>
              <a:rPr lang="en-US" dirty="0"/>
              <a:t>[17c] Z is for Mars courtesy of Courtney Seligman, http://apod.nasa.gov/apod/ap060422.html, Credit &amp; Copyright: </a:t>
            </a:r>
            <a:r>
              <a:rPr lang="en-US" dirty="0" err="1"/>
              <a:t>Tunc</a:t>
            </a:r>
            <a:r>
              <a:rPr lang="en-US" dirty="0"/>
              <a:t> Tezel</a:t>
            </a:r>
          </a:p>
          <a:p>
            <a:pPr marL="0" indent="0" algn="l">
              <a:buNone/>
            </a:pPr>
            <a:r>
              <a:rPr lang="en-US" dirty="0"/>
              <a:t>[17d] Heliocentric, Thomas Bartlett</a:t>
            </a:r>
          </a:p>
          <a:p>
            <a:pPr marL="0" indent="0" algn="l">
              <a:buNone/>
            </a:pPr>
            <a:r>
              <a:rPr lang="en-US" dirty="0"/>
              <a:t>[21a] Statue of Aristotle 164110513, </a:t>
            </a:r>
            <a:r>
              <a:rPr lang="en-US" dirty="0" err="1"/>
              <a:t>thelefty</a:t>
            </a:r>
            <a:r>
              <a:rPr lang="en-US" dirty="0"/>
              <a:t>, Thinkstock, Thinkstock Image Subscription </a:t>
            </a:r>
          </a:p>
          <a:p>
            <a:pPr marL="0" indent="0" algn="l">
              <a:buNone/>
            </a:pPr>
            <a:r>
              <a:rPr lang="en-US" dirty="0"/>
              <a:t>[21b] Summer playing 3326211, &amp;#169 </a:t>
            </a:r>
            <a:r>
              <a:rPr lang="en-US" dirty="0" err="1"/>
              <a:t>maks</a:t>
            </a:r>
            <a:r>
              <a:rPr lang="en-US" dirty="0"/>
              <a:t> </a:t>
            </a:r>
            <a:r>
              <a:rPr lang="en-US" dirty="0" err="1"/>
              <a:t>dezman</a:t>
            </a:r>
            <a:r>
              <a:rPr lang="en-US" dirty="0"/>
              <a:t>, Getty Images (US), Inc. Subscription. </a:t>
            </a:r>
          </a:p>
          <a:p>
            <a:pPr marL="0" indent="0" algn="l">
              <a:buNone/>
            </a:pPr>
            <a:r>
              <a:rPr lang="en-US" dirty="0"/>
              <a:t>[21c] Moonlight landscape 94163213, </a:t>
            </a:r>
            <a:r>
              <a:rPr lang="en-US" dirty="0" err="1"/>
              <a:t>Stolk</a:t>
            </a:r>
            <a:r>
              <a:rPr lang="en-US" dirty="0"/>
              <a:t>, Getty Images (US), Inc. Subscription. </a:t>
            </a:r>
          </a:p>
          <a:p>
            <a:pPr algn="l"/>
            <a:endParaRPr lang="en-US" dirty="0"/>
          </a:p>
          <a:p>
            <a:pPr algn="l"/>
            <a:endParaRPr lang="en-US" dirty="0"/>
          </a:p>
          <a:p>
            <a:pPr algn="l"/>
            <a:endParaRPr lang="en-US" dirty="0"/>
          </a:p>
        </p:txBody>
      </p:sp>
      <p:sp>
        <p:nvSpPr>
          <p:cNvPr id="3" name="Rectangle 2"/>
          <p:cNvSpPr/>
          <p:nvPr/>
        </p:nvSpPr>
        <p:spPr>
          <a:xfrm>
            <a:off x="5634849" y="599653"/>
            <a:ext cx="1122680" cy="369332"/>
          </a:xfrm>
          <a:prstGeom prst="rect">
            <a:avLst/>
          </a:prstGeom>
        </p:spPr>
        <p:txBody>
          <a:bodyPr wrap="none">
            <a:spAutoFit/>
          </a:bodyPr>
          <a:lstStyle/>
          <a:p>
            <a:pPr>
              <a:defRPr/>
            </a:pPr>
            <a:r>
              <a:rPr lang="en-US" kern="0" dirty="0">
                <a:solidFill>
                  <a:srgbClr val="FFFFFF"/>
                </a:solidFill>
              </a:rPr>
              <a:t>Images By</a:t>
            </a:r>
          </a:p>
        </p:txBody>
      </p:sp>
    </p:spTree>
    <p:extLst>
      <p:ext uri="{BB962C8B-B14F-4D97-AF65-F5344CB8AC3E}">
        <p14:creationId xmlns:p14="http://schemas.microsoft.com/office/powerpoint/2010/main" val="16892916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6394175" y="1881676"/>
            <a:ext cx="5364480" cy="4005072"/>
          </a:xfrm>
          <a:prstGeom prst="rect">
            <a:avLst/>
          </a:prstGeom>
        </p:spPr>
        <p:txBody>
          <a:bodyPr/>
          <a:lstStyle/>
          <a:p>
            <a:endParaRPr lang="en-US" dirty="0"/>
          </a:p>
          <a:p>
            <a:endParaRPr lang="en-US" dirty="0"/>
          </a:p>
        </p:txBody>
      </p:sp>
      <p:sp>
        <p:nvSpPr>
          <p:cNvPr id="9" name="Content Placeholder 8"/>
          <p:cNvSpPr>
            <a:spLocks noGrp="1"/>
          </p:cNvSpPr>
          <p:nvPr>
            <p:ph sz="quarter" idx="4294967295"/>
          </p:nvPr>
        </p:nvSpPr>
        <p:spPr>
          <a:xfrm>
            <a:off x="470454" y="1273215"/>
            <a:ext cx="11451470" cy="5301205"/>
          </a:xfrm>
          <a:prstGeom prst="rect">
            <a:avLst/>
          </a:prstGeom>
        </p:spPr>
        <p:txBody>
          <a:bodyPr>
            <a:normAutofit fontScale="25000" lnSpcReduction="20000"/>
          </a:bodyPr>
          <a:lstStyle/>
          <a:p>
            <a:pPr marL="0" indent="0" algn="l">
              <a:buNone/>
            </a:pPr>
            <a:r>
              <a:rPr lang="en-US" dirty="0"/>
              <a:t>[</a:t>
            </a:r>
            <a:r>
              <a:rPr lang="en-US" sz="6400" dirty="0"/>
              <a:t>25a] Retrograde Mars courtesy of Courtney Seligman, http://apod.nasa.gov/apod/ap031216.html, Credit &amp; Copyright: </a:t>
            </a:r>
            <a:r>
              <a:rPr lang="en-US" sz="6400" dirty="0" err="1"/>
              <a:t>Tunc</a:t>
            </a:r>
            <a:r>
              <a:rPr lang="en-US" sz="6400" dirty="0"/>
              <a:t> Tezel</a:t>
            </a:r>
          </a:p>
          <a:p>
            <a:pPr marL="0" indent="0" algn="l">
              <a:buNone/>
            </a:pPr>
            <a:r>
              <a:rPr lang="en-US" sz="6400" dirty="0"/>
              <a:t>[26] Representation of Ptolemy, Unknown, https://commons.wikimedia.org/wiki/File:PSM_V78_D326_Ptolemy.png, Public </a:t>
            </a:r>
            <a:r>
              <a:rPr lang="en-US" sz="6400" dirty="0" smtClean="0"/>
              <a:t>Domain</a:t>
            </a:r>
          </a:p>
          <a:p>
            <a:pPr marL="0" indent="0" algn="l">
              <a:buNone/>
            </a:pPr>
            <a:r>
              <a:rPr lang="en-US" sz="6400" dirty="0" smtClean="0">
                <a:solidFill>
                  <a:srgbClr val="FF0000"/>
                </a:solidFill>
              </a:rPr>
              <a:t>[26b} animation?</a:t>
            </a:r>
            <a:endParaRPr lang="en-US" sz="6400" dirty="0">
              <a:solidFill>
                <a:srgbClr val="FF0000"/>
              </a:solidFill>
            </a:endParaRPr>
          </a:p>
          <a:p>
            <a:pPr marL="0" indent="0">
              <a:buNone/>
            </a:pPr>
            <a:r>
              <a:rPr lang="en-US" sz="6400" dirty="0" smtClean="0"/>
              <a:t>[27] Ptolemy's epicycle on deferent model for </a:t>
            </a:r>
            <a:r>
              <a:rPr lang="en-US" sz="6400" dirty="0"/>
              <a:t>the planet Mars, Tommy Huerta and Craig McConnell, http://</a:t>
            </a:r>
            <a:r>
              <a:rPr lang="en-US" sz="6400" dirty="0" smtClean="0"/>
              <a:t>faculty.fullerton.edu/cmcconnell/Planets.html</a:t>
            </a:r>
          </a:p>
          <a:p>
            <a:pPr marL="0" indent="0" algn="l">
              <a:buNone/>
            </a:pPr>
            <a:r>
              <a:rPr lang="en-US" sz="6400" dirty="0" smtClean="0"/>
              <a:t>[</a:t>
            </a:r>
            <a:r>
              <a:rPr lang="en-US" sz="6400" dirty="0"/>
              <a:t>28c] Geocentric Universe, Thomas Bartlett</a:t>
            </a:r>
          </a:p>
          <a:p>
            <a:pPr marL="0" indent="0" algn="l">
              <a:buNone/>
            </a:pPr>
            <a:r>
              <a:rPr lang="en-US" sz="6400" dirty="0"/>
              <a:t>[30a] Nicolaus Copernicus, </a:t>
            </a:r>
            <a:r>
              <a:rPr lang="en-US" sz="6400" dirty="0" err="1"/>
              <a:t>Unkown</a:t>
            </a:r>
            <a:r>
              <a:rPr lang="en-US" sz="6400" dirty="0"/>
              <a:t>, https://commons.wikimedia.org/wiki/File:Copernicus.jpg, public domain</a:t>
            </a:r>
          </a:p>
          <a:p>
            <a:pPr marL="0" indent="0" algn="l">
              <a:buNone/>
            </a:pPr>
            <a:r>
              <a:rPr lang="en-US" sz="6400" dirty="0"/>
              <a:t>[34a] Portrait of Galileo Galilei, Justus </a:t>
            </a:r>
            <a:r>
              <a:rPr lang="en-US" sz="6400" dirty="0" err="1"/>
              <a:t>Sustermans</a:t>
            </a:r>
            <a:r>
              <a:rPr lang="en-US" sz="6400" dirty="0"/>
              <a:t>, https://commons.wikimedia.org/wiki/File:Galileo-sustermans.jpg, Public Domain</a:t>
            </a:r>
          </a:p>
          <a:p>
            <a:pPr marL="0" indent="0" algn="l">
              <a:buNone/>
            </a:pPr>
            <a:r>
              <a:rPr lang="en-US" sz="6400" dirty="0"/>
              <a:t>[34b] Johannes Kepler, Unknown artist, http://en.Wikipedia.org/wiki/File:Johannes_Kepler_1610, Public Domain.</a:t>
            </a:r>
          </a:p>
          <a:p>
            <a:pPr marL="0" indent="0" algn="l">
              <a:buNone/>
            </a:pPr>
            <a:r>
              <a:rPr lang="en-US" sz="6400" dirty="0"/>
              <a:t>[36c] Solar system 70790639, </a:t>
            </a:r>
            <a:r>
              <a:rPr lang="en-US" sz="6400" dirty="0" err="1"/>
              <a:t>sbhaumik</a:t>
            </a:r>
            <a:r>
              <a:rPr lang="en-US" sz="6400" dirty="0"/>
              <a:t>, Getty Images (US), Inc. Subscription. </a:t>
            </a:r>
          </a:p>
          <a:p>
            <a:pPr marL="0" indent="0" algn="l">
              <a:buNone/>
            </a:pPr>
            <a:r>
              <a:rPr lang="en-US" sz="6400" dirty="0"/>
              <a:t>[41a] Isaac Newton 11723925, Georgios </a:t>
            </a:r>
            <a:r>
              <a:rPr lang="en-US" sz="6400" dirty="0" err="1"/>
              <a:t>Kollidas</a:t>
            </a:r>
            <a:r>
              <a:rPr lang="en-US" sz="6400" dirty="0"/>
              <a:t>, Getty Images (US), Inc. Subscription. </a:t>
            </a:r>
          </a:p>
          <a:p>
            <a:pPr marL="0" indent="0" algn="l">
              <a:buNone/>
            </a:pPr>
            <a:r>
              <a:rPr lang="en-US" sz="6400" dirty="0"/>
              <a:t>[42a] Side by side Earth and moon size comparison 4313258, </a:t>
            </a:r>
            <a:r>
              <a:rPr lang="en-US" sz="6400" dirty="0" err="1"/>
              <a:t>pjmorley</a:t>
            </a:r>
            <a:r>
              <a:rPr lang="en-US" sz="6400" dirty="0"/>
              <a:t>, Getty Images (US), Inc. Subscription. </a:t>
            </a:r>
          </a:p>
          <a:p>
            <a:pPr marL="0" indent="0" algn="l">
              <a:buNone/>
            </a:pPr>
            <a:r>
              <a:rPr lang="en-US" sz="6400" dirty="0"/>
              <a:t>[42c] Jupiter and its moons 100127690, Aloysius </a:t>
            </a:r>
            <a:r>
              <a:rPr lang="en-US" sz="6400" dirty="0" err="1"/>
              <a:t>Patrimonio</a:t>
            </a:r>
            <a:r>
              <a:rPr lang="en-US" sz="6400" dirty="0"/>
              <a:t>, Thinkstock, Thinkstock Image Subscription </a:t>
            </a:r>
          </a:p>
          <a:p>
            <a:pPr marL="0" indent="0" algn="l">
              <a:buNone/>
            </a:pPr>
            <a:r>
              <a:rPr lang="en-US" sz="6400" dirty="0"/>
              <a:t>[42d] Apple falling Isaac Newton 57569842, </a:t>
            </a:r>
            <a:r>
              <a:rPr lang="en-US" sz="6400" dirty="0" err="1"/>
              <a:t>bilhagolan</a:t>
            </a:r>
            <a:r>
              <a:rPr lang="en-US" sz="6400" dirty="0"/>
              <a:t>, Getty Images (US), Inc. Subscription. </a:t>
            </a:r>
          </a:p>
          <a:p>
            <a:pPr marL="0" indent="0" algn="l">
              <a:buNone/>
            </a:pPr>
            <a:r>
              <a:rPr lang="en-US" sz="6400" dirty="0"/>
              <a:t>[42e] Sea sunrise 79164989, </a:t>
            </a:r>
            <a:r>
              <a:rPr lang="en-US" sz="6400" dirty="0" err="1"/>
              <a:t>VR_Studio</a:t>
            </a:r>
            <a:r>
              <a:rPr lang="en-US" sz="6400" dirty="0"/>
              <a:t>, Getty Images (US), Inc. Subscription. </a:t>
            </a:r>
          </a:p>
          <a:p>
            <a:pPr marL="0" indent="0" algn="l">
              <a:buNone/>
            </a:pPr>
            <a:r>
              <a:rPr lang="en-US" sz="6400" dirty="0"/>
              <a:t>[43a] William Herschel 92831586, Photos.com, Thinkstock, Thinkstock Image Subscription </a:t>
            </a:r>
          </a:p>
          <a:p>
            <a:pPr algn="l"/>
            <a:endParaRPr lang="en-US" dirty="0"/>
          </a:p>
          <a:p>
            <a:pPr algn="l"/>
            <a:endParaRPr lang="en-US" dirty="0"/>
          </a:p>
          <a:p>
            <a:pPr algn="l"/>
            <a:endParaRPr lang="en-US" dirty="0"/>
          </a:p>
        </p:txBody>
      </p:sp>
      <p:sp>
        <p:nvSpPr>
          <p:cNvPr id="3" name="Rectangle 2"/>
          <p:cNvSpPr/>
          <p:nvPr/>
        </p:nvSpPr>
        <p:spPr>
          <a:xfrm>
            <a:off x="5634849" y="599653"/>
            <a:ext cx="1122680" cy="369332"/>
          </a:xfrm>
          <a:prstGeom prst="rect">
            <a:avLst/>
          </a:prstGeom>
        </p:spPr>
        <p:txBody>
          <a:bodyPr wrap="none">
            <a:spAutoFit/>
          </a:bodyPr>
          <a:lstStyle/>
          <a:p>
            <a:pPr>
              <a:defRPr/>
            </a:pPr>
            <a:r>
              <a:rPr lang="en-US" kern="0" dirty="0">
                <a:solidFill>
                  <a:srgbClr val="FFFFFF"/>
                </a:solidFill>
              </a:rPr>
              <a:t>Images By</a:t>
            </a:r>
          </a:p>
        </p:txBody>
      </p:sp>
    </p:spTree>
    <p:extLst>
      <p:ext uri="{BB962C8B-B14F-4D97-AF65-F5344CB8AC3E}">
        <p14:creationId xmlns:p14="http://schemas.microsoft.com/office/powerpoint/2010/main" val="13990041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6394175" y="1881676"/>
            <a:ext cx="5364480" cy="4005072"/>
          </a:xfrm>
          <a:prstGeom prst="rect">
            <a:avLst/>
          </a:prstGeom>
        </p:spPr>
        <p:txBody>
          <a:bodyPr/>
          <a:lstStyle/>
          <a:p>
            <a:endParaRPr lang="en-US" dirty="0"/>
          </a:p>
          <a:p>
            <a:endParaRPr lang="en-US" dirty="0"/>
          </a:p>
        </p:txBody>
      </p:sp>
      <p:sp>
        <p:nvSpPr>
          <p:cNvPr id="9" name="Content Placeholder 8"/>
          <p:cNvSpPr>
            <a:spLocks noGrp="1"/>
          </p:cNvSpPr>
          <p:nvPr>
            <p:ph sz="quarter" idx="4294967295"/>
          </p:nvPr>
        </p:nvSpPr>
        <p:spPr>
          <a:xfrm>
            <a:off x="470454" y="1273215"/>
            <a:ext cx="11451470" cy="5301205"/>
          </a:xfrm>
          <a:prstGeom prst="rect">
            <a:avLst/>
          </a:prstGeom>
        </p:spPr>
        <p:txBody>
          <a:bodyPr>
            <a:normAutofit/>
          </a:bodyPr>
          <a:lstStyle/>
          <a:p>
            <a:pPr marL="0" indent="0">
              <a:lnSpc>
                <a:spcPct val="100000"/>
              </a:lnSpc>
              <a:spcBef>
                <a:spcPts val="600"/>
              </a:spcBef>
              <a:buClr>
                <a:schemeClr val="accent1"/>
              </a:buClr>
              <a:buNone/>
            </a:pPr>
            <a:r>
              <a:rPr lang="en-US" sz="2000" spc="30" dirty="0">
                <a:cs typeface="Tahoma" pitchFamily="34" charset="0"/>
              </a:rPr>
              <a:t>[45] </a:t>
            </a:r>
            <a:r>
              <a:rPr lang="en-US" sz="2000" dirty="0"/>
              <a:t>Old Envelope, George </a:t>
            </a:r>
            <a:r>
              <a:rPr lang="en-US" sz="2000" dirty="0" err="1"/>
              <a:t>Hodan</a:t>
            </a:r>
            <a:r>
              <a:rPr lang="en-US" sz="2000" dirty="0"/>
              <a:t>, http://www.publicdomainpictures.net/view-image.php?image=66396&amp;picture=old-envelope, Public Domain</a:t>
            </a:r>
            <a:endParaRPr lang="en-US" sz="2000" spc="30" dirty="0">
              <a:solidFill>
                <a:srgbClr val="FF0000"/>
              </a:solidFill>
              <a:cs typeface="Tahoma" pitchFamily="34" charset="0"/>
            </a:endParaRPr>
          </a:p>
          <a:p>
            <a:pPr marL="0" indent="0">
              <a:lnSpc>
                <a:spcPct val="100000"/>
              </a:lnSpc>
              <a:spcBef>
                <a:spcPts val="600"/>
              </a:spcBef>
              <a:buClr>
                <a:schemeClr val="accent1"/>
              </a:buClr>
              <a:buNone/>
            </a:pPr>
            <a:r>
              <a:rPr lang="en-US" sz="2000" spc="30" dirty="0">
                <a:cs typeface="Tahoma" pitchFamily="34" charset="0"/>
              </a:rPr>
              <a:t>[50b]E=MC2 72186403, </a:t>
            </a:r>
            <a:r>
              <a:rPr lang="en-US" sz="2000" spc="30" dirty="0" err="1">
                <a:cs typeface="Tahoma" pitchFamily="34" charset="0"/>
              </a:rPr>
              <a:t>maminez</a:t>
            </a:r>
            <a:r>
              <a:rPr lang="en-US" sz="2000" spc="30" dirty="0">
                <a:cs typeface="Tahoma" pitchFamily="34" charset="0"/>
              </a:rPr>
              <a:t>, Shutterstock license</a:t>
            </a:r>
          </a:p>
          <a:p>
            <a:pPr marL="0" indent="0">
              <a:lnSpc>
                <a:spcPct val="100000"/>
              </a:lnSpc>
              <a:spcBef>
                <a:spcPts val="600"/>
              </a:spcBef>
              <a:buClr>
                <a:schemeClr val="accent1"/>
              </a:buClr>
              <a:buNone/>
            </a:pPr>
            <a:r>
              <a:rPr lang="en-US" sz="2000" spc="30" dirty="0">
                <a:cs typeface="Tahoma" pitchFamily="34" charset="0"/>
              </a:rPr>
              <a:t>[50c] Einstein 1921, F </a:t>
            </a:r>
            <a:r>
              <a:rPr lang="en-US" sz="2000" spc="30" dirty="0" err="1">
                <a:cs typeface="Tahoma" pitchFamily="34" charset="0"/>
              </a:rPr>
              <a:t>Schmutze</a:t>
            </a:r>
            <a:r>
              <a:rPr lang="en-US" sz="2000" spc="30" dirty="0">
                <a:cs typeface="Tahoma" pitchFamily="34" charset="0"/>
              </a:rPr>
              <a:t>, https://commons.wikimedia.org/wiki/File:Einstein_1921_by_F_Schmutzer.jpg, Public Domain</a:t>
            </a:r>
          </a:p>
          <a:p>
            <a:pPr marL="0" indent="0">
              <a:lnSpc>
                <a:spcPct val="100000"/>
              </a:lnSpc>
              <a:spcBef>
                <a:spcPts val="600"/>
              </a:spcBef>
              <a:buClr>
                <a:schemeClr val="accent1"/>
              </a:buClr>
              <a:buNone/>
            </a:pPr>
            <a:r>
              <a:rPr lang="en-US" sz="2000" spc="30" dirty="0">
                <a:cs typeface="Tahoma" pitchFamily="34" charset="0"/>
              </a:rPr>
              <a:t>[64] Big Bang Myles </a:t>
            </a:r>
            <a:r>
              <a:rPr lang="en-US" sz="2000" spc="30" dirty="0" smtClean="0">
                <a:cs typeface="Tahoma" pitchFamily="34" charset="0"/>
              </a:rPr>
              <a:t>Ketelsen</a:t>
            </a:r>
          </a:p>
          <a:p>
            <a:pPr marL="0" indent="0">
              <a:lnSpc>
                <a:spcPct val="100000"/>
              </a:lnSpc>
              <a:spcBef>
                <a:spcPts val="600"/>
              </a:spcBef>
              <a:buClr>
                <a:schemeClr val="accent1"/>
              </a:buClr>
              <a:buNone/>
            </a:pPr>
            <a:endParaRPr lang="en-US" sz="2000" spc="30" dirty="0" smtClean="0">
              <a:cs typeface="Tahoma" pitchFamily="34" charset="0"/>
            </a:endParaRPr>
          </a:p>
          <a:p>
            <a:pPr marL="0" indent="0">
              <a:lnSpc>
                <a:spcPct val="100000"/>
              </a:lnSpc>
              <a:spcBef>
                <a:spcPts val="600"/>
              </a:spcBef>
              <a:buClr>
                <a:schemeClr val="accent1"/>
              </a:buClr>
              <a:buNone/>
            </a:pPr>
            <a:endParaRPr lang="en-US" sz="2000" spc="30" dirty="0">
              <a:cs typeface="Tahoma" pitchFamily="34" charset="0"/>
            </a:endParaRPr>
          </a:p>
        </p:txBody>
      </p:sp>
      <p:sp>
        <p:nvSpPr>
          <p:cNvPr id="3" name="Rectangle 2"/>
          <p:cNvSpPr/>
          <p:nvPr/>
        </p:nvSpPr>
        <p:spPr>
          <a:xfrm>
            <a:off x="5634849" y="599653"/>
            <a:ext cx="1122680" cy="369332"/>
          </a:xfrm>
          <a:prstGeom prst="rect">
            <a:avLst/>
          </a:prstGeom>
        </p:spPr>
        <p:txBody>
          <a:bodyPr wrap="none">
            <a:spAutoFit/>
          </a:bodyPr>
          <a:lstStyle/>
          <a:p>
            <a:pPr>
              <a:defRPr/>
            </a:pPr>
            <a:r>
              <a:rPr lang="en-US" kern="0" dirty="0">
                <a:solidFill>
                  <a:srgbClr val="FFFFFF"/>
                </a:solidFill>
              </a:rPr>
              <a:t>Images By</a:t>
            </a:r>
          </a:p>
        </p:txBody>
      </p:sp>
    </p:spTree>
    <p:extLst>
      <p:ext uri="{BB962C8B-B14F-4D97-AF65-F5344CB8AC3E}">
        <p14:creationId xmlns:p14="http://schemas.microsoft.com/office/powerpoint/2010/main" val="24920080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981200" y="914400"/>
            <a:ext cx="8229600" cy="5181600"/>
          </a:xfrm>
        </p:spPr>
        <p:txBody>
          <a:bodyPr/>
          <a:lstStyle/>
          <a:p>
            <a:endParaRPr lang="en-US" b="1" dirty="0"/>
          </a:p>
          <a:p>
            <a:endParaRPr lang="en-US" b="1" dirty="0"/>
          </a:p>
          <a:p>
            <a:r>
              <a:rPr lang="en-US" b="1" dirty="0"/>
              <a:t>Special Thanks</a:t>
            </a:r>
          </a:p>
          <a:p>
            <a:endParaRPr lang="en-US" b="1" dirty="0"/>
          </a:p>
          <a:p>
            <a:r>
              <a:rPr lang="en-US" sz="2800" dirty="0"/>
              <a:t>Foundation for Adventist Education</a:t>
            </a:r>
          </a:p>
          <a:p>
            <a:endParaRPr lang="en-US" dirty="0"/>
          </a:p>
        </p:txBody>
      </p:sp>
    </p:spTree>
    <p:extLst>
      <p:ext uri="{BB962C8B-B14F-4D97-AF65-F5344CB8AC3E}">
        <p14:creationId xmlns:p14="http://schemas.microsoft.com/office/powerpoint/2010/main" val="31310028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Scientific Process</a:t>
            </a:r>
          </a:p>
        </p:txBody>
      </p:sp>
      <p:sp>
        <p:nvSpPr>
          <p:cNvPr id="7" name="Rounded Rectangle 6"/>
          <p:cNvSpPr/>
          <p:nvPr/>
        </p:nvSpPr>
        <p:spPr>
          <a:xfrm>
            <a:off x="398316" y="2697668"/>
            <a:ext cx="1593273" cy="15640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Get an idea</a:t>
            </a:r>
          </a:p>
        </p:txBody>
      </p:sp>
      <p:sp>
        <p:nvSpPr>
          <p:cNvPr id="8" name="Rounded Rectangle 7"/>
          <p:cNvSpPr/>
          <p:nvPr/>
        </p:nvSpPr>
        <p:spPr>
          <a:xfrm>
            <a:off x="2194033" y="2697668"/>
            <a:ext cx="2712388" cy="156404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Perform</a:t>
            </a:r>
          </a:p>
          <a:p>
            <a:pPr algn="ctr"/>
            <a:r>
              <a:rPr lang="en-US" sz="3600" dirty="0"/>
              <a:t>experiments</a:t>
            </a:r>
          </a:p>
        </p:txBody>
      </p:sp>
      <p:sp>
        <p:nvSpPr>
          <p:cNvPr id="9" name="Rounded Rectangle 8"/>
          <p:cNvSpPr/>
          <p:nvPr/>
        </p:nvSpPr>
        <p:spPr>
          <a:xfrm>
            <a:off x="5108864" y="2687115"/>
            <a:ext cx="1974272" cy="157459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Create theory</a:t>
            </a:r>
          </a:p>
        </p:txBody>
      </p:sp>
      <p:sp>
        <p:nvSpPr>
          <p:cNvPr id="10" name="Rounded Rectangle 9"/>
          <p:cNvSpPr/>
          <p:nvPr/>
        </p:nvSpPr>
        <p:spPr>
          <a:xfrm>
            <a:off x="7285579" y="2676363"/>
            <a:ext cx="1794880" cy="157459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Use theory</a:t>
            </a:r>
          </a:p>
        </p:txBody>
      </p:sp>
      <p:sp>
        <p:nvSpPr>
          <p:cNvPr id="2" name="Curved Up Arrow 1"/>
          <p:cNvSpPr/>
          <p:nvPr/>
        </p:nvSpPr>
        <p:spPr>
          <a:xfrm>
            <a:off x="1194952" y="4448878"/>
            <a:ext cx="2336524" cy="790527"/>
          </a:xfrm>
          <a:prstGeom prst="curved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urved Down Arrow 2"/>
          <p:cNvSpPr/>
          <p:nvPr/>
        </p:nvSpPr>
        <p:spPr>
          <a:xfrm>
            <a:off x="3708242" y="1787109"/>
            <a:ext cx="2396358" cy="662782"/>
          </a:xfrm>
          <a:prstGeom prst="curved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Multiply 4"/>
          <p:cNvSpPr/>
          <p:nvPr/>
        </p:nvSpPr>
        <p:spPr>
          <a:xfrm>
            <a:off x="707535" y="2838777"/>
            <a:ext cx="974834" cy="1271272"/>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rved Up Arrow 11"/>
          <p:cNvSpPr/>
          <p:nvPr/>
        </p:nvSpPr>
        <p:spPr>
          <a:xfrm>
            <a:off x="5914874" y="4488184"/>
            <a:ext cx="2336524" cy="790527"/>
          </a:xfrm>
          <a:prstGeom prst="curvedUpArrow">
            <a:avLst/>
          </a:prstGeom>
          <a:solidFill>
            <a:srgbClr val="00B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4451680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outVertical)">
                                      <p:cBhvr>
                                        <p:cTn id="25" dur="500"/>
                                        <p:tgtEl>
                                          <p:spTgt spid="5"/>
                                        </p:tgtEl>
                                      </p:cBhvr>
                                    </p:animEffect>
                                  </p:childTnLst>
                                </p:cTn>
                              </p:par>
                              <p:par>
                                <p:cTn id="26" presetID="1" presetClass="exit" presetSubtype="0" fill="hold" grpId="1" nodeType="withEffect">
                                  <p:stCondLst>
                                    <p:cond delay="0"/>
                                  </p:stCondLst>
                                  <p:childTnLst>
                                    <p:set>
                                      <p:cBhvr>
                                        <p:cTn id="27" dur="1" fill="hold">
                                          <p:stCondLst>
                                            <p:cond delay="0"/>
                                          </p:stCondLst>
                                        </p:cTn>
                                        <p:tgtEl>
                                          <p:spTgt spid="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par>
                                <p:cTn id="37" presetID="1" presetClass="exit" presetSubtype="0" fill="hold" grpId="1"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animBg="1"/>
      <p:bldP spid="2" grpId="1" animBg="1"/>
      <p:bldP spid="3" grpId="0" animBg="1"/>
      <p:bldP spid="5" grpId="0" animBg="1"/>
      <p:bldP spid="5" grpId="1" animBg="1"/>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86200" y="1272138"/>
            <a:ext cx="4568511" cy="4075112"/>
          </a:xfrm>
        </p:spPr>
      </p:pic>
      <p:sp>
        <p:nvSpPr>
          <p:cNvPr id="2" name="TextBox 1"/>
          <p:cNvSpPr txBox="1"/>
          <p:nvPr/>
        </p:nvSpPr>
        <p:spPr>
          <a:xfrm>
            <a:off x="3808255" y="5317434"/>
            <a:ext cx="4724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Garamond"/>
                <a:ea typeface="+mn-ea"/>
                <a:cs typeface="+mn-cs"/>
              </a:rPr>
              <a:t>© Origins Resources 2017</a:t>
            </a:r>
          </a:p>
        </p:txBody>
      </p:sp>
    </p:spTree>
    <p:extLst>
      <p:ext uri="{BB962C8B-B14F-4D97-AF65-F5344CB8AC3E}">
        <p14:creationId xmlns:p14="http://schemas.microsoft.com/office/powerpoint/2010/main" val="505058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72428"/>
            <a:ext cx="9117496" cy="5134539"/>
          </a:xfrm>
          <a:prstGeom prst="rect">
            <a:avLst/>
          </a:prstGeom>
        </p:spPr>
      </p:pic>
      <p:sp>
        <p:nvSpPr>
          <p:cNvPr id="7" name="TextBox 6"/>
          <p:cNvSpPr txBox="1"/>
          <p:nvPr/>
        </p:nvSpPr>
        <p:spPr>
          <a:xfrm>
            <a:off x="2705101" y="5410201"/>
            <a:ext cx="67817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Garamond"/>
                <a:ea typeface="+mn-ea"/>
                <a:cs typeface="+mn-cs"/>
              </a:rPr>
              <a:t>© Southern Adventist University 2017</a:t>
            </a:r>
          </a:p>
        </p:txBody>
      </p:sp>
    </p:spTree>
    <p:extLst>
      <p:ext uri="{BB962C8B-B14F-4D97-AF65-F5344CB8AC3E}">
        <p14:creationId xmlns:p14="http://schemas.microsoft.com/office/powerpoint/2010/main" val="31497163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4654" y="1295401"/>
            <a:ext cx="6202693" cy="3602743"/>
          </a:xfrm>
          <a:prstGeom prst="rect">
            <a:avLst/>
          </a:prstGeom>
        </p:spPr>
      </p:pic>
      <p:sp>
        <p:nvSpPr>
          <p:cNvPr id="8" name="TextBox 7"/>
          <p:cNvSpPr txBox="1"/>
          <p:nvPr/>
        </p:nvSpPr>
        <p:spPr>
          <a:xfrm>
            <a:off x="2590802" y="5410201"/>
            <a:ext cx="70865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Garamond"/>
                <a:ea typeface="+mn-ea"/>
                <a:cs typeface="+mn-cs"/>
              </a:rPr>
              <a:t>© Seventh-day Adventist North American Division 2017</a:t>
            </a:r>
          </a:p>
        </p:txBody>
      </p:sp>
    </p:spTree>
    <p:extLst>
      <p:ext uri="{BB962C8B-B14F-4D97-AF65-F5344CB8AC3E}">
        <p14:creationId xmlns:p14="http://schemas.microsoft.com/office/powerpoint/2010/main" val="3265708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1" y="1676401"/>
            <a:ext cx="5230895" cy="3024715"/>
          </a:xfrm>
          <a:prstGeom prst="rect">
            <a:avLst/>
          </a:prstGeom>
        </p:spPr>
      </p:pic>
      <p:sp>
        <p:nvSpPr>
          <p:cNvPr id="3" name="TextBox 2"/>
          <p:cNvSpPr txBox="1"/>
          <p:nvPr/>
        </p:nvSpPr>
        <p:spPr>
          <a:xfrm>
            <a:off x="2743201" y="5410201"/>
            <a:ext cx="67817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Garamond"/>
                <a:ea typeface="+mn-ea"/>
                <a:cs typeface="+mn-cs"/>
              </a:rPr>
              <a:t>© General Conference of Seventh-day Adventists 2017</a:t>
            </a:r>
          </a:p>
        </p:txBody>
      </p:sp>
    </p:spTree>
    <p:extLst>
      <p:ext uri="{BB962C8B-B14F-4D97-AF65-F5344CB8AC3E}">
        <p14:creationId xmlns:p14="http://schemas.microsoft.com/office/powerpoint/2010/main" val="40730863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905000" y="5269469"/>
            <a:ext cx="8458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Garamond"/>
                <a:ea typeface="+mn-ea"/>
                <a:cs typeface="+mn-cs"/>
              </a:rPr>
              <a:t>© SCORE Southern Center for Origins Research &amp; Education 2017</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981339"/>
            <a:ext cx="9144000" cy="2895322"/>
          </a:xfrm>
          <a:prstGeom prst="rect">
            <a:avLst/>
          </a:prstGeom>
        </p:spPr>
      </p:pic>
    </p:spTree>
    <p:extLst>
      <p:ext uri="{BB962C8B-B14F-4D97-AF65-F5344CB8AC3E}">
        <p14:creationId xmlns:p14="http://schemas.microsoft.com/office/powerpoint/2010/main" val="24365119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Scientific Process</a:t>
            </a:r>
          </a:p>
        </p:txBody>
      </p:sp>
      <p:sp>
        <p:nvSpPr>
          <p:cNvPr id="7" name="Rounded Rectangle 6"/>
          <p:cNvSpPr/>
          <p:nvPr/>
        </p:nvSpPr>
        <p:spPr>
          <a:xfrm>
            <a:off x="398316" y="2697668"/>
            <a:ext cx="1593273" cy="15640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Get an idea</a:t>
            </a:r>
          </a:p>
        </p:txBody>
      </p:sp>
      <p:sp>
        <p:nvSpPr>
          <p:cNvPr id="8" name="Rounded Rectangle 7"/>
          <p:cNvSpPr/>
          <p:nvPr/>
        </p:nvSpPr>
        <p:spPr>
          <a:xfrm>
            <a:off x="2194033" y="2697668"/>
            <a:ext cx="2712388" cy="156404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Perform</a:t>
            </a:r>
          </a:p>
          <a:p>
            <a:pPr algn="ctr"/>
            <a:r>
              <a:rPr lang="en-US" sz="3600" dirty="0"/>
              <a:t>experiments</a:t>
            </a:r>
          </a:p>
        </p:txBody>
      </p:sp>
      <p:sp>
        <p:nvSpPr>
          <p:cNvPr id="9" name="Rounded Rectangle 8"/>
          <p:cNvSpPr/>
          <p:nvPr/>
        </p:nvSpPr>
        <p:spPr>
          <a:xfrm>
            <a:off x="5108864" y="2687115"/>
            <a:ext cx="1974272" cy="157459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Create theory</a:t>
            </a:r>
          </a:p>
        </p:txBody>
      </p:sp>
      <p:sp>
        <p:nvSpPr>
          <p:cNvPr id="10" name="Rounded Rectangle 9"/>
          <p:cNvSpPr/>
          <p:nvPr/>
        </p:nvSpPr>
        <p:spPr>
          <a:xfrm>
            <a:off x="7285579" y="2676363"/>
            <a:ext cx="1794880" cy="157459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Use theory</a:t>
            </a:r>
          </a:p>
        </p:txBody>
      </p:sp>
      <p:sp>
        <p:nvSpPr>
          <p:cNvPr id="12" name="Curved Up Arrow 11"/>
          <p:cNvSpPr/>
          <p:nvPr/>
        </p:nvSpPr>
        <p:spPr>
          <a:xfrm rot="667020">
            <a:off x="2550100" y="4621806"/>
            <a:ext cx="2336524" cy="790527"/>
          </a:xfrm>
          <a:prstGeom prst="curvedUpArrow">
            <a:avLst/>
          </a:prstGeom>
          <a:solidFill>
            <a:srgbClr val="00B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rved Up Arrow 12"/>
          <p:cNvSpPr/>
          <p:nvPr/>
        </p:nvSpPr>
        <p:spPr>
          <a:xfrm flipH="1" flipV="1">
            <a:off x="3090040" y="1312662"/>
            <a:ext cx="5180467" cy="1184515"/>
          </a:xfrm>
          <a:prstGeom prst="curvedUpArrow">
            <a:avLst/>
          </a:prstGeom>
          <a:solidFill>
            <a:srgbClr val="7030A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ounded Rectangle 5"/>
          <p:cNvSpPr/>
          <p:nvPr/>
        </p:nvSpPr>
        <p:spPr>
          <a:xfrm>
            <a:off x="5141857" y="4261710"/>
            <a:ext cx="3938602" cy="72019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Support theory</a:t>
            </a:r>
          </a:p>
        </p:txBody>
      </p:sp>
      <p:sp>
        <p:nvSpPr>
          <p:cNvPr id="14" name="Rounded Rectangle 13"/>
          <p:cNvSpPr/>
          <p:nvPr/>
        </p:nvSpPr>
        <p:spPr>
          <a:xfrm>
            <a:off x="5141857" y="4988810"/>
            <a:ext cx="3938602" cy="72019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Support theory</a:t>
            </a:r>
          </a:p>
        </p:txBody>
      </p:sp>
      <p:sp>
        <p:nvSpPr>
          <p:cNvPr id="16" name="Curved Up Arrow 15"/>
          <p:cNvSpPr/>
          <p:nvPr/>
        </p:nvSpPr>
        <p:spPr>
          <a:xfrm flipH="1" flipV="1">
            <a:off x="3090040" y="1071766"/>
            <a:ext cx="5180467" cy="1184515"/>
          </a:xfrm>
          <a:prstGeom prst="curvedUpArrow">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urved Up Arrow 16"/>
          <p:cNvSpPr/>
          <p:nvPr/>
        </p:nvSpPr>
        <p:spPr>
          <a:xfrm rot="667020">
            <a:off x="2515606" y="4873429"/>
            <a:ext cx="2336524" cy="790527"/>
          </a:xfrm>
          <a:prstGeom prst="curvedUp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urved Up Arrow 17"/>
          <p:cNvSpPr/>
          <p:nvPr/>
        </p:nvSpPr>
        <p:spPr>
          <a:xfrm flipH="1" flipV="1">
            <a:off x="3090040" y="881828"/>
            <a:ext cx="5180467" cy="1184515"/>
          </a:xfrm>
          <a:prstGeom prst="curvedUpArrow">
            <a:avLst/>
          </a:prstGeom>
          <a:solidFill>
            <a:srgbClr val="7030A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urved Up Arrow 18"/>
          <p:cNvSpPr/>
          <p:nvPr/>
        </p:nvSpPr>
        <p:spPr>
          <a:xfrm rot="667020">
            <a:off x="2481112" y="5176897"/>
            <a:ext cx="2336524" cy="790527"/>
          </a:xfrm>
          <a:prstGeom prst="curvedUpArrow">
            <a:avLst/>
          </a:prstGeom>
          <a:solidFill>
            <a:srgbClr val="00B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ounded Rectangle 19"/>
          <p:cNvSpPr/>
          <p:nvPr/>
        </p:nvSpPr>
        <p:spPr>
          <a:xfrm>
            <a:off x="5141857" y="5677471"/>
            <a:ext cx="3938602" cy="72019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Support theory</a:t>
            </a:r>
          </a:p>
        </p:txBody>
      </p:sp>
      <p:sp>
        <p:nvSpPr>
          <p:cNvPr id="21" name="Rectangle 20"/>
          <p:cNvSpPr/>
          <p:nvPr/>
        </p:nvSpPr>
        <p:spPr>
          <a:xfrm>
            <a:off x="4134044" y="1553645"/>
            <a:ext cx="3333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predictions</a:t>
            </a:r>
          </a:p>
        </p:txBody>
      </p:sp>
    </p:spTree>
    <p:custDataLst>
      <p:tags r:id="rId1"/>
    </p:custDataLst>
    <p:extLst>
      <p:ext uri="{BB962C8B-B14F-4D97-AF65-F5344CB8AC3E}">
        <p14:creationId xmlns:p14="http://schemas.microsoft.com/office/powerpoint/2010/main" val="1026338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right)">
                                      <p:cBhvr>
                                        <p:cTn id="24" dur="500"/>
                                        <p:tgtEl>
                                          <p:spTgt spid="16"/>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par>
                          <p:cTn id="33" fill="hold">
                            <p:stCondLst>
                              <p:cond delay="1500"/>
                            </p:stCondLst>
                            <p:childTnLst>
                              <p:par>
                                <p:cTn id="34" presetID="22" presetClass="entr" presetSubtype="2"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right)">
                                      <p:cBhvr>
                                        <p:cTn id="36" dur="500"/>
                                        <p:tgtEl>
                                          <p:spTgt spid="18"/>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6" grpId="0" animBg="1"/>
      <p:bldP spid="14" grpId="0" animBg="1"/>
      <p:bldP spid="16" grpId="0" animBg="1"/>
      <p:bldP spid="17" grpId="0" animBg="1"/>
      <p:bldP spid="18" grpId="0" animBg="1"/>
      <p:bldP spid="19" grpId="0" animBg="1"/>
      <p:bldP spid="20" grpId="0" animBg="1"/>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Scientific Process</a:t>
            </a:r>
          </a:p>
        </p:txBody>
      </p:sp>
      <p:sp>
        <p:nvSpPr>
          <p:cNvPr id="7" name="Rounded Rectangle 6"/>
          <p:cNvSpPr/>
          <p:nvPr/>
        </p:nvSpPr>
        <p:spPr>
          <a:xfrm>
            <a:off x="398316" y="2697668"/>
            <a:ext cx="1593273" cy="15640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Get an idea</a:t>
            </a:r>
          </a:p>
        </p:txBody>
      </p:sp>
      <p:sp>
        <p:nvSpPr>
          <p:cNvPr id="8" name="Rounded Rectangle 7"/>
          <p:cNvSpPr/>
          <p:nvPr/>
        </p:nvSpPr>
        <p:spPr>
          <a:xfrm>
            <a:off x="2194033" y="2697668"/>
            <a:ext cx="2712388" cy="156404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Perform</a:t>
            </a:r>
          </a:p>
          <a:p>
            <a:pPr algn="ctr"/>
            <a:r>
              <a:rPr lang="en-US" sz="3600" dirty="0"/>
              <a:t>experiments</a:t>
            </a:r>
          </a:p>
        </p:txBody>
      </p:sp>
      <p:sp>
        <p:nvSpPr>
          <p:cNvPr id="9" name="Rounded Rectangle 8"/>
          <p:cNvSpPr/>
          <p:nvPr/>
        </p:nvSpPr>
        <p:spPr>
          <a:xfrm>
            <a:off x="5108864" y="2687115"/>
            <a:ext cx="1974272" cy="157459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Create theory</a:t>
            </a:r>
          </a:p>
        </p:txBody>
      </p:sp>
      <p:sp>
        <p:nvSpPr>
          <p:cNvPr id="10" name="Rounded Rectangle 9"/>
          <p:cNvSpPr/>
          <p:nvPr/>
        </p:nvSpPr>
        <p:spPr>
          <a:xfrm>
            <a:off x="7285579" y="2676363"/>
            <a:ext cx="1794880" cy="157459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Use theory</a:t>
            </a:r>
          </a:p>
        </p:txBody>
      </p:sp>
      <p:sp>
        <p:nvSpPr>
          <p:cNvPr id="11" name="Rounded Rectangle 10"/>
          <p:cNvSpPr/>
          <p:nvPr/>
        </p:nvSpPr>
        <p:spPr>
          <a:xfrm>
            <a:off x="9961658" y="2255356"/>
            <a:ext cx="2036618" cy="2448670"/>
          </a:xfrm>
          <a:prstGeom prst="roundRect">
            <a:avLst/>
          </a:prstGeom>
          <a:solidFill>
            <a:srgbClr val="FF6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Improve</a:t>
            </a:r>
          </a:p>
          <a:p>
            <a:pPr algn="ctr"/>
            <a:r>
              <a:rPr lang="en-US" sz="3600" dirty="0"/>
              <a:t>or replace theory</a:t>
            </a:r>
          </a:p>
        </p:txBody>
      </p:sp>
      <p:sp>
        <p:nvSpPr>
          <p:cNvPr id="12" name="Curved Up Arrow 11"/>
          <p:cNvSpPr/>
          <p:nvPr/>
        </p:nvSpPr>
        <p:spPr>
          <a:xfrm rot="600660">
            <a:off x="2811426" y="4866336"/>
            <a:ext cx="4707774" cy="1191404"/>
          </a:xfrm>
          <a:prstGeom prst="curvedUpArrow">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rved Up Arrow 12"/>
          <p:cNvSpPr/>
          <p:nvPr/>
        </p:nvSpPr>
        <p:spPr>
          <a:xfrm flipH="1" flipV="1">
            <a:off x="3090040" y="1312662"/>
            <a:ext cx="5180467" cy="1184515"/>
          </a:xfrm>
          <a:prstGeom prst="curvedUpArrow">
            <a:avLst/>
          </a:prstGeom>
          <a:solidFill>
            <a:srgbClr val="7030A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ounded Rectangle 5"/>
          <p:cNvSpPr/>
          <p:nvPr/>
        </p:nvSpPr>
        <p:spPr>
          <a:xfrm>
            <a:off x="5141857" y="4261710"/>
            <a:ext cx="3938602" cy="72019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Support theory</a:t>
            </a:r>
          </a:p>
        </p:txBody>
      </p:sp>
      <p:sp>
        <p:nvSpPr>
          <p:cNvPr id="2" name="TextBox 1"/>
          <p:cNvSpPr txBox="1"/>
          <p:nvPr/>
        </p:nvSpPr>
        <p:spPr>
          <a:xfrm>
            <a:off x="8214611" y="4036305"/>
            <a:ext cx="1119351" cy="1200329"/>
          </a:xfrm>
          <a:prstGeom prst="rect">
            <a:avLst/>
          </a:prstGeom>
          <a:noFill/>
        </p:spPr>
        <p:txBody>
          <a:bodyPr wrap="square" rtlCol="0">
            <a:spAutoFit/>
          </a:bodyPr>
          <a:lstStyle/>
          <a:p>
            <a:pPr algn="ctr"/>
            <a:r>
              <a:rPr lang="en-US" sz="7200" dirty="0">
                <a:solidFill>
                  <a:srgbClr val="FF6600"/>
                </a:solidFill>
              </a:rPr>
              <a:t>?</a:t>
            </a:r>
          </a:p>
        </p:txBody>
      </p:sp>
      <p:sp>
        <p:nvSpPr>
          <p:cNvPr id="20" name="TextBox 19"/>
          <p:cNvSpPr txBox="1"/>
          <p:nvPr/>
        </p:nvSpPr>
        <p:spPr>
          <a:xfrm>
            <a:off x="4879785" y="4021641"/>
            <a:ext cx="1119351" cy="1200329"/>
          </a:xfrm>
          <a:prstGeom prst="rect">
            <a:avLst/>
          </a:prstGeom>
          <a:noFill/>
        </p:spPr>
        <p:txBody>
          <a:bodyPr wrap="square" rtlCol="0">
            <a:spAutoFit/>
          </a:bodyPr>
          <a:lstStyle/>
          <a:p>
            <a:pPr algn="ctr"/>
            <a:r>
              <a:rPr lang="en-US" sz="7200" dirty="0">
                <a:solidFill>
                  <a:srgbClr val="FF6600"/>
                </a:solidFill>
              </a:rPr>
              <a:t>?</a:t>
            </a:r>
          </a:p>
        </p:txBody>
      </p:sp>
      <p:sp>
        <p:nvSpPr>
          <p:cNvPr id="14" name="Curved Up Arrow 13"/>
          <p:cNvSpPr/>
          <p:nvPr/>
        </p:nvSpPr>
        <p:spPr>
          <a:xfrm rot="21277666">
            <a:off x="7707585" y="5023419"/>
            <a:ext cx="3586911" cy="991195"/>
          </a:xfrm>
          <a:prstGeom prst="curvedUpArrow">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18285400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4" fill="hold" grpId="0" nodeType="with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22" presetClass="entr" presetSubtype="4" fill="hold" grpId="0"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2" grpId="0"/>
      <p:bldP spid="20" grpId="0"/>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3|4.1|5.2|5.2"/>
</p:tagLst>
</file>

<file path=ppt/tags/tag10.xml><?xml version="1.0" encoding="utf-8"?>
<p:tagLst xmlns:a="http://schemas.openxmlformats.org/drawingml/2006/main" xmlns:r="http://schemas.openxmlformats.org/officeDocument/2006/relationships" xmlns:p="http://schemas.openxmlformats.org/presentationml/2006/main">
  <p:tag name="TIMING" val="|9.6|9|2.7"/>
</p:tagLst>
</file>

<file path=ppt/tags/tag11.xml><?xml version="1.0" encoding="utf-8"?>
<p:tagLst xmlns:a="http://schemas.openxmlformats.org/drawingml/2006/main" xmlns:r="http://schemas.openxmlformats.org/officeDocument/2006/relationships" xmlns:p="http://schemas.openxmlformats.org/presentationml/2006/main">
  <p:tag name="TIMING" val="|5.8|3.4|5.5|9.6"/>
</p:tagLst>
</file>

<file path=ppt/tags/tag12.xml><?xml version="1.0" encoding="utf-8"?>
<p:tagLst xmlns:a="http://schemas.openxmlformats.org/drawingml/2006/main" xmlns:r="http://schemas.openxmlformats.org/officeDocument/2006/relationships" xmlns:p="http://schemas.openxmlformats.org/presentationml/2006/main">
  <p:tag name="TIMING" val="|5.4|4"/>
</p:tagLst>
</file>

<file path=ppt/tags/tag13.xml><?xml version="1.0" encoding="utf-8"?>
<p:tagLst xmlns:a="http://schemas.openxmlformats.org/drawingml/2006/main" xmlns:r="http://schemas.openxmlformats.org/officeDocument/2006/relationships" xmlns:p="http://schemas.openxmlformats.org/presentationml/2006/main">
  <p:tag name="TIMING" val="|4|6.6|7.4|13.2"/>
</p:tagLst>
</file>

<file path=ppt/tags/tag14.xml><?xml version="1.0" encoding="utf-8"?>
<p:tagLst xmlns:a="http://schemas.openxmlformats.org/drawingml/2006/main" xmlns:r="http://schemas.openxmlformats.org/officeDocument/2006/relationships" xmlns:p="http://schemas.openxmlformats.org/presentationml/2006/main">
  <p:tag name="TIMING" val="|10.1|1.7|1.3|1.4|9.8|6.3|5.7"/>
</p:tagLst>
</file>

<file path=ppt/tags/tag15.xml><?xml version="1.0" encoding="utf-8"?>
<p:tagLst xmlns:a="http://schemas.openxmlformats.org/drawingml/2006/main" xmlns:r="http://schemas.openxmlformats.org/officeDocument/2006/relationships" xmlns:p="http://schemas.openxmlformats.org/presentationml/2006/main">
  <p:tag name="TIMING" val="|10.8"/>
</p:tagLst>
</file>

<file path=ppt/tags/tag16.xml><?xml version="1.0" encoding="utf-8"?>
<p:tagLst xmlns:a="http://schemas.openxmlformats.org/drawingml/2006/main" xmlns:r="http://schemas.openxmlformats.org/officeDocument/2006/relationships" xmlns:p="http://schemas.openxmlformats.org/presentationml/2006/main">
  <p:tag name="TIMING" val="|4.2"/>
</p:tagLst>
</file>

<file path=ppt/tags/tag17.xml><?xml version="1.0" encoding="utf-8"?>
<p:tagLst xmlns:a="http://schemas.openxmlformats.org/drawingml/2006/main" xmlns:r="http://schemas.openxmlformats.org/officeDocument/2006/relationships" xmlns:p="http://schemas.openxmlformats.org/presentationml/2006/main">
  <p:tag name="TIMING" val="|7|7.5"/>
</p:tagLst>
</file>

<file path=ppt/tags/tag18.xml><?xml version="1.0" encoding="utf-8"?>
<p:tagLst xmlns:a="http://schemas.openxmlformats.org/drawingml/2006/main" xmlns:r="http://schemas.openxmlformats.org/officeDocument/2006/relationships" xmlns:p="http://schemas.openxmlformats.org/presentationml/2006/main">
  <p:tag name="TIMING" val="|5.4|9.9"/>
</p:tagLst>
</file>

<file path=ppt/tags/tag19.xml><?xml version="1.0" encoding="utf-8"?>
<p:tagLst xmlns:a="http://schemas.openxmlformats.org/drawingml/2006/main" xmlns:r="http://schemas.openxmlformats.org/officeDocument/2006/relationships" xmlns:p="http://schemas.openxmlformats.org/presentationml/2006/main">
  <p:tag name="TIMING" val="|6.2|10.8|13.4"/>
</p:tagLst>
</file>

<file path=ppt/tags/tag2.xml><?xml version="1.0" encoding="utf-8"?>
<p:tagLst xmlns:a="http://schemas.openxmlformats.org/drawingml/2006/main" xmlns:r="http://schemas.openxmlformats.org/officeDocument/2006/relationships" xmlns:p="http://schemas.openxmlformats.org/presentationml/2006/main">
  <p:tag name="TIMING" val="|3.9|3.5"/>
</p:tagLst>
</file>

<file path=ppt/tags/tag20.xml><?xml version="1.0" encoding="utf-8"?>
<p:tagLst xmlns:a="http://schemas.openxmlformats.org/drawingml/2006/main" xmlns:r="http://schemas.openxmlformats.org/officeDocument/2006/relationships" xmlns:p="http://schemas.openxmlformats.org/presentationml/2006/main">
  <p:tag name="TIMING" val="|10.9|2.8|2.9|3.2"/>
</p:tagLst>
</file>

<file path=ppt/tags/tag21.xml><?xml version="1.0" encoding="utf-8"?>
<p:tagLst xmlns:a="http://schemas.openxmlformats.org/drawingml/2006/main" xmlns:r="http://schemas.openxmlformats.org/officeDocument/2006/relationships" xmlns:p="http://schemas.openxmlformats.org/presentationml/2006/main">
  <p:tag name="TIMING" val="|9.3|7.4"/>
</p:tagLst>
</file>

<file path=ppt/tags/tag22.xml><?xml version="1.0" encoding="utf-8"?>
<p:tagLst xmlns:a="http://schemas.openxmlformats.org/drawingml/2006/main" xmlns:r="http://schemas.openxmlformats.org/officeDocument/2006/relationships" xmlns:p="http://schemas.openxmlformats.org/presentationml/2006/main">
  <p:tag name="TIMING" val="|9.6|6.5|7.4"/>
</p:tagLst>
</file>

<file path=ppt/tags/tag23.xml><?xml version="1.0" encoding="utf-8"?>
<p:tagLst xmlns:a="http://schemas.openxmlformats.org/drawingml/2006/main" xmlns:r="http://schemas.openxmlformats.org/officeDocument/2006/relationships" xmlns:p="http://schemas.openxmlformats.org/presentationml/2006/main">
  <p:tag name="TIMING" val="|6.4|12.8|7|5.4|3.4"/>
</p:tagLst>
</file>

<file path=ppt/tags/tag24.xml><?xml version="1.0" encoding="utf-8"?>
<p:tagLst xmlns:a="http://schemas.openxmlformats.org/drawingml/2006/main" xmlns:r="http://schemas.openxmlformats.org/officeDocument/2006/relationships" xmlns:p="http://schemas.openxmlformats.org/presentationml/2006/main">
  <p:tag name="TIMING" val="|4|8.7|5.4|5.6|10.2|6.6"/>
</p:tagLst>
</file>

<file path=ppt/tags/tag25.xml><?xml version="1.0" encoding="utf-8"?>
<p:tagLst xmlns:a="http://schemas.openxmlformats.org/drawingml/2006/main" xmlns:r="http://schemas.openxmlformats.org/officeDocument/2006/relationships" xmlns:p="http://schemas.openxmlformats.org/presentationml/2006/main">
  <p:tag name="TIMING" val="|12.8|4.9|5.4"/>
</p:tagLst>
</file>

<file path=ppt/tags/tag26.xml><?xml version="1.0" encoding="utf-8"?>
<p:tagLst xmlns:a="http://schemas.openxmlformats.org/drawingml/2006/main" xmlns:r="http://schemas.openxmlformats.org/officeDocument/2006/relationships" xmlns:p="http://schemas.openxmlformats.org/presentationml/2006/main">
  <p:tag name="TIMING" val="|6.8|2.8|3.9"/>
</p:tagLst>
</file>

<file path=ppt/tags/tag27.xml><?xml version="1.0" encoding="utf-8"?>
<p:tagLst xmlns:a="http://schemas.openxmlformats.org/drawingml/2006/main" xmlns:r="http://schemas.openxmlformats.org/officeDocument/2006/relationships" xmlns:p="http://schemas.openxmlformats.org/presentationml/2006/main">
  <p:tag name="TIMING" val="|5.1|10.3|25.2"/>
</p:tagLst>
</file>

<file path=ppt/tags/tag28.xml><?xml version="1.0" encoding="utf-8"?>
<p:tagLst xmlns:a="http://schemas.openxmlformats.org/drawingml/2006/main" xmlns:r="http://schemas.openxmlformats.org/officeDocument/2006/relationships" xmlns:p="http://schemas.openxmlformats.org/presentationml/2006/main">
  <p:tag name="TIMING" val="|4.9"/>
</p:tagLst>
</file>

<file path=ppt/tags/tag29.xml><?xml version="1.0" encoding="utf-8"?>
<p:tagLst xmlns:a="http://schemas.openxmlformats.org/drawingml/2006/main" xmlns:r="http://schemas.openxmlformats.org/officeDocument/2006/relationships" xmlns:p="http://schemas.openxmlformats.org/presentationml/2006/main">
  <p:tag name="TIMING" val="|6"/>
</p:tagLst>
</file>

<file path=ppt/tags/tag3.xml><?xml version="1.0" encoding="utf-8"?>
<p:tagLst xmlns:a="http://schemas.openxmlformats.org/drawingml/2006/main" xmlns:r="http://schemas.openxmlformats.org/officeDocument/2006/relationships" xmlns:p="http://schemas.openxmlformats.org/presentationml/2006/main">
  <p:tag name="TIMING" val="|4.7"/>
</p:tagLst>
</file>

<file path=ppt/tags/tag30.xml><?xml version="1.0" encoding="utf-8"?>
<p:tagLst xmlns:a="http://schemas.openxmlformats.org/drawingml/2006/main" xmlns:r="http://schemas.openxmlformats.org/officeDocument/2006/relationships" xmlns:p="http://schemas.openxmlformats.org/presentationml/2006/main">
  <p:tag name="TIMING" val="|7|4.8|2.9|6.4"/>
</p:tagLst>
</file>

<file path=ppt/tags/tag31.xml><?xml version="1.0" encoding="utf-8"?>
<p:tagLst xmlns:a="http://schemas.openxmlformats.org/drawingml/2006/main" xmlns:r="http://schemas.openxmlformats.org/officeDocument/2006/relationships" xmlns:p="http://schemas.openxmlformats.org/presentationml/2006/main">
  <p:tag name="TIMING" val="|7.7|35.5|2.3|5.1"/>
</p:tagLst>
</file>

<file path=ppt/tags/tag32.xml><?xml version="1.0" encoding="utf-8"?>
<p:tagLst xmlns:a="http://schemas.openxmlformats.org/drawingml/2006/main" xmlns:r="http://schemas.openxmlformats.org/officeDocument/2006/relationships" xmlns:p="http://schemas.openxmlformats.org/presentationml/2006/main">
  <p:tag name="TIMING" val="|5.2|7.1|6.4|9.1|6.9"/>
</p:tagLst>
</file>

<file path=ppt/tags/tag33.xml><?xml version="1.0" encoding="utf-8"?>
<p:tagLst xmlns:a="http://schemas.openxmlformats.org/drawingml/2006/main" xmlns:r="http://schemas.openxmlformats.org/officeDocument/2006/relationships" xmlns:p="http://schemas.openxmlformats.org/presentationml/2006/main">
  <p:tag name="TIMING" val="|4.1|13.6|3"/>
</p:tagLst>
</file>

<file path=ppt/tags/tag34.xml><?xml version="1.0" encoding="utf-8"?>
<p:tagLst xmlns:a="http://schemas.openxmlformats.org/drawingml/2006/main" xmlns:r="http://schemas.openxmlformats.org/officeDocument/2006/relationships" xmlns:p="http://schemas.openxmlformats.org/presentationml/2006/main">
  <p:tag name="TIMING" val="|4.8"/>
</p:tagLst>
</file>

<file path=ppt/tags/tag35.xml><?xml version="1.0" encoding="utf-8"?>
<p:tagLst xmlns:a="http://schemas.openxmlformats.org/drawingml/2006/main" xmlns:r="http://schemas.openxmlformats.org/officeDocument/2006/relationships" xmlns:p="http://schemas.openxmlformats.org/presentationml/2006/main">
  <p:tag name="TIMING" val="|2"/>
</p:tagLst>
</file>

<file path=ppt/tags/tag36.xml><?xml version="1.0" encoding="utf-8"?>
<p:tagLst xmlns:a="http://schemas.openxmlformats.org/drawingml/2006/main" xmlns:r="http://schemas.openxmlformats.org/officeDocument/2006/relationships" xmlns:p="http://schemas.openxmlformats.org/presentationml/2006/main">
  <p:tag name="TIMING" val="|4.8"/>
</p:tagLst>
</file>

<file path=ppt/tags/tag37.xml><?xml version="1.0" encoding="utf-8"?>
<p:tagLst xmlns:a="http://schemas.openxmlformats.org/drawingml/2006/main" xmlns:r="http://schemas.openxmlformats.org/officeDocument/2006/relationships" xmlns:p="http://schemas.openxmlformats.org/presentationml/2006/main">
  <p:tag name="TIMING" val="|10.6|12.9"/>
</p:tagLst>
</file>

<file path=ppt/tags/tag4.xml><?xml version="1.0" encoding="utf-8"?>
<p:tagLst xmlns:a="http://schemas.openxmlformats.org/drawingml/2006/main" xmlns:r="http://schemas.openxmlformats.org/officeDocument/2006/relationships" xmlns:p="http://schemas.openxmlformats.org/presentationml/2006/main">
  <p:tag name="TIMING" val="|6.1"/>
</p:tagLst>
</file>

<file path=ppt/tags/tag5.xml><?xml version="1.0" encoding="utf-8"?>
<p:tagLst xmlns:a="http://schemas.openxmlformats.org/drawingml/2006/main" xmlns:r="http://schemas.openxmlformats.org/officeDocument/2006/relationships" xmlns:p="http://schemas.openxmlformats.org/presentationml/2006/main">
  <p:tag name="TIMING" val="|7"/>
</p:tagLst>
</file>

<file path=ppt/tags/tag6.xml><?xml version="1.0" encoding="utf-8"?>
<p:tagLst xmlns:a="http://schemas.openxmlformats.org/drawingml/2006/main" xmlns:r="http://schemas.openxmlformats.org/officeDocument/2006/relationships" xmlns:p="http://schemas.openxmlformats.org/presentationml/2006/main">
  <p:tag name="TIMING" val="|3.9|3.9|2.2"/>
</p:tagLst>
</file>

<file path=ppt/tags/tag7.xml><?xml version="1.0" encoding="utf-8"?>
<p:tagLst xmlns:a="http://schemas.openxmlformats.org/drawingml/2006/main" xmlns:r="http://schemas.openxmlformats.org/officeDocument/2006/relationships" xmlns:p="http://schemas.openxmlformats.org/presentationml/2006/main">
  <p:tag name="TIMING" val="|5.1|2.7"/>
</p:tagLst>
</file>

<file path=ppt/tags/tag8.xml><?xml version="1.0" encoding="utf-8"?>
<p:tagLst xmlns:a="http://schemas.openxmlformats.org/drawingml/2006/main" xmlns:r="http://schemas.openxmlformats.org/officeDocument/2006/relationships" xmlns:p="http://schemas.openxmlformats.org/presentationml/2006/main">
  <p:tag name="TIMING" val="|6.8|15.1|9.2|3.9|2.4"/>
</p:tagLst>
</file>

<file path=ppt/tags/tag9.xml><?xml version="1.0" encoding="utf-8"?>
<p:tagLst xmlns:a="http://schemas.openxmlformats.org/drawingml/2006/main" xmlns:r="http://schemas.openxmlformats.org/officeDocument/2006/relationships" xmlns:p="http://schemas.openxmlformats.org/presentationml/2006/main">
  <p:tag name="TIMING" val="|5.6|3.7|3.6|14.1"/>
</p:tagLst>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3.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4.xml><?xml version="1.0" encoding="utf-8"?>
<a:theme xmlns:a="http://schemas.openxmlformats.org/drawingml/2006/main" name="1_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3140</TotalTime>
  <Words>5665</Words>
  <Application>Microsoft Office PowerPoint</Application>
  <PresentationFormat>Widescreen</PresentationFormat>
  <Paragraphs>598</Paragraphs>
  <Slides>74</Slides>
  <Notes>69</Notes>
  <HiddenSlides>0</HiddenSlides>
  <MMClips>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74</vt:i4>
      </vt:variant>
    </vt:vector>
  </HeadingPairs>
  <TitlesOfParts>
    <vt:vector size="84" baseType="lpstr">
      <vt:lpstr>Arial</vt:lpstr>
      <vt:lpstr>Calibri</vt:lpstr>
      <vt:lpstr>Calibri Light</vt:lpstr>
      <vt:lpstr>Garamond</vt:lpstr>
      <vt:lpstr>Tahoma</vt:lpstr>
      <vt:lpstr>Tunga</vt:lpstr>
      <vt:lpstr>Office Theme</vt:lpstr>
      <vt:lpstr>1_Office Theme</vt:lpstr>
      <vt:lpstr>BlackTie</vt:lpstr>
      <vt:lpstr>1_BlackTie</vt:lpstr>
      <vt:lpstr>The Big Bang Theory</vt:lpstr>
      <vt:lpstr>1. Exploring Our Universe – A Story</vt:lpstr>
      <vt:lpstr>2.  The Big Bang Theory</vt:lpstr>
      <vt:lpstr>3.  The Big Bang–Observation or Speculation?</vt:lpstr>
      <vt:lpstr>4.  Implications of the Big Bang</vt:lpstr>
      <vt:lpstr>Scientific Process</vt:lpstr>
      <vt:lpstr>Scientific Process</vt:lpstr>
      <vt:lpstr>Scientific Process</vt:lpstr>
      <vt:lpstr>Scientific Process</vt:lpstr>
      <vt:lpstr>Scientific Process</vt:lpstr>
      <vt:lpstr>Exploring Our Universe – A Story</vt:lpstr>
      <vt:lpstr>History Highlights the Fundamental Limitations of Science</vt:lpstr>
      <vt:lpstr>PowerPoint Presentation</vt:lpstr>
      <vt:lpstr>PowerPoint Presentation</vt:lpstr>
      <vt:lpstr>PowerPoint Presentation</vt:lpstr>
      <vt:lpstr>PowerPoint Presentation</vt:lpstr>
      <vt:lpstr>PowerPoint Presentation</vt:lpstr>
      <vt:lpstr>PowerPoint Presentation</vt:lpstr>
      <vt:lpstr>Reactions to new evidence</vt:lpstr>
      <vt:lpstr>Aristotle, Ptolemy and Epicycles:</vt:lpstr>
      <vt:lpstr>PowerPoint Presentation</vt:lpstr>
      <vt:lpstr>PowerPoint Presentation</vt:lpstr>
      <vt:lpstr>Could explain much of the data</vt:lpstr>
      <vt:lpstr>Could NOT explain other data</vt:lpstr>
      <vt:lpstr>Could not explain the “Wanderers”</vt:lpstr>
      <vt:lpstr>Ptolemy’s Epicycles</vt:lpstr>
      <vt:lpstr>Ptolemy’s Epicycles</vt:lpstr>
      <vt:lpstr>Standard explanation for planetary orbits for 1000+ years</vt:lpstr>
      <vt:lpstr>Ptolemy’s Epicycles</vt:lpstr>
      <vt:lpstr>Copernicus</vt:lpstr>
      <vt:lpstr>Heliocentric Model (Copernicus – 1543)</vt:lpstr>
      <vt:lpstr>PowerPoint Presentation</vt:lpstr>
      <vt:lpstr>Scientific theories</vt:lpstr>
      <vt:lpstr>Galileo &amp; Kepler</vt:lpstr>
      <vt:lpstr>Galileo</vt:lpstr>
      <vt:lpstr>Kepler’s 3 laws of planetary motion</vt:lpstr>
      <vt:lpstr>Kepler’s 3 laws of planetary motion</vt:lpstr>
      <vt:lpstr>Kepler’s 3 laws of planetary motion</vt:lpstr>
      <vt:lpstr>Kepler’s 3 laws of planetary motion</vt:lpstr>
      <vt:lpstr>PowerPoint Presentation</vt:lpstr>
      <vt:lpstr>Law of Universal Gravitation</vt:lpstr>
      <vt:lpstr>Just 1 theory…</vt:lpstr>
      <vt:lpstr>Opportunity to test the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Einstein’s General Theory of Relativity</vt:lpstr>
      <vt:lpstr>Einstein’s General Theory of Relativity</vt:lpstr>
      <vt:lpstr>General Relativity explains</vt:lpstr>
      <vt:lpstr>      Newton’s Law              General Relativity</vt:lpstr>
      <vt:lpstr>Einstein’s General Theory of Relativity</vt:lpstr>
      <vt:lpstr>Scientific Process</vt:lpstr>
      <vt:lpstr>Scientific Process</vt:lpstr>
      <vt:lpstr>Scientific Process</vt:lpstr>
      <vt:lpstr>Scientific Process</vt:lpstr>
      <vt:lpstr>Scientific Process</vt:lpstr>
      <vt:lpstr>Take-Home Lessons</vt:lpstr>
      <vt:lpstr>Scientific Process</vt:lpstr>
      <vt:lpstr>The Big Bang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Raney</dc:creator>
  <cp:lastModifiedBy>Carol Raney</cp:lastModifiedBy>
  <cp:revision>177</cp:revision>
  <dcterms:created xsi:type="dcterms:W3CDTF">2016-05-25T13:30:10Z</dcterms:created>
  <dcterms:modified xsi:type="dcterms:W3CDTF">2017-02-15T18:10:30Z</dcterms:modified>
</cp:coreProperties>
</file>