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16" r:id="rId2"/>
    <p:sldMasterId id="2147484128" r:id="rId3"/>
  </p:sldMasterIdLst>
  <p:notesMasterIdLst>
    <p:notesMasterId r:id="rId29"/>
  </p:notesMasterIdLst>
  <p:sldIdLst>
    <p:sldId id="256" r:id="rId4"/>
    <p:sldId id="264" r:id="rId5"/>
    <p:sldId id="349" r:id="rId6"/>
    <p:sldId id="350" r:id="rId7"/>
    <p:sldId id="331" r:id="rId8"/>
    <p:sldId id="336" r:id="rId9"/>
    <p:sldId id="332" r:id="rId10"/>
    <p:sldId id="334" r:id="rId11"/>
    <p:sldId id="351" r:id="rId12"/>
    <p:sldId id="338" r:id="rId13"/>
    <p:sldId id="361" r:id="rId14"/>
    <p:sldId id="352" r:id="rId15"/>
    <p:sldId id="343" r:id="rId16"/>
    <p:sldId id="340" r:id="rId17"/>
    <p:sldId id="358" r:id="rId18"/>
    <p:sldId id="357" r:id="rId19"/>
    <p:sldId id="359" r:id="rId20"/>
    <p:sldId id="344" r:id="rId21"/>
    <p:sldId id="362" r:id="rId22"/>
    <p:sldId id="365" r:id="rId23"/>
    <p:sldId id="366" r:id="rId24"/>
    <p:sldId id="367" r:id="rId25"/>
    <p:sldId id="368" r:id="rId26"/>
    <p:sldId id="369" r:id="rId27"/>
    <p:sldId id="3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8" autoAdjust="0"/>
    <p:restoredTop sz="74500" autoAdjust="0"/>
  </p:normalViewPr>
  <p:slideViewPr>
    <p:cSldViewPr snapToGrid="0">
      <p:cViewPr varScale="1">
        <p:scale>
          <a:sx n="49" d="100"/>
          <a:sy n="49" d="100"/>
        </p:scale>
        <p:origin x="11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90F1-9343-4EB1-97CD-468F7C4140F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AA66-1C07-4687-A0B1-0F42F139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Big Bang Theory and the Origin of the Universe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Singularity is a mathematical term</a:t>
            </a:r>
            <a:r>
              <a:rPr lang="en-US" baseline="0" dirty="0"/>
              <a:t> for a point that has no size or dimension.  /  No matter how big or small we draw the dot, it still represents a point without any size or dimension.  / Look at this rectangular prism.  / It has three dimensions—length, width, and height.  / Using these three dimensions, we could calculate its volume.  / This square has only two dimensions—length and width, / from which we could calculate area.  / This line has only one dimension, which we could measure.  / Contrast all those with this dot, which represents a point with no dimensions / and no size/  How could the whole universe have </a:t>
            </a:r>
            <a:r>
              <a:rPr lang="en-US" i="1" baseline="0" dirty="0"/>
              <a:t>possibly </a:t>
            </a:r>
            <a:r>
              <a:rPr lang="en-US" baseline="0" dirty="0"/>
              <a:t>fit into a point with no size or dimension?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Something that may help us understand, is the fact that matter and energy can change back and forth from one to the other.  / Matter can become energy.  / And energy can become matter. </a:t>
            </a:r>
            <a:r>
              <a:rPr lang="en-US" dirty="0" smtClean="0"/>
              <a:t>/</a:t>
            </a:r>
            <a:r>
              <a:rPr lang="en-US" b="1" baseline="0" dirty="0" smtClean="0"/>
              <a:t>(Wait for it to repeat)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singularity would have begun</a:t>
            </a:r>
            <a:r>
              <a:rPr lang="en-US" baseline="0" dirty="0"/>
              <a:t> as energy.  / Since energy does not take up space, / it makes it a little easier to imagine the whole universe being condensed into a dimensionless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Scientists don’t know what made</a:t>
            </a:r>
            <a:r>
              <a:rPr lang="en-US" baseline="0" dirty="0"/>
              <a:t> the singularity begin to expand in the first place.  But they think they have some pretty good ideas about what happened after.  </a:t>
            </a:r>
            <a:r>
              <a:rPr lang="en-US" baseline="0" smtClean="0"/>
              <a:t>/ Notice </a:t>
            </a:r>
            <a:r>
              <a:rPr lang="en-US" baseline="0" dirty="0"/>
              <a:t>three things about this illustration:  / These circles represent the universe getting larger.  / The color changing from red to blue represents the universe cooling as it expands. / The yellow shapes and swirls represent the galaxies forming and moving away from each other.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easy way to picture the expansion is to imagine blowing up a balloon.  If you were to draw dots on the balloon, the dots would get further apart as the balloon expands.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 blow up balloon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484646920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NiwatSingsamarn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Getty Images (US), Inc. Subscription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34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</a:t>
            </a:r>
            <a:r>
              <a:rPr lang="en-US" baseline="0" dirty="0"/>
              <a:t> though scientists don’t know where all that energy came from to begin with / or what caused it to expand, they all agree on one thing:  / The Big Bang points back to a definite beginning of the universe, which made a lot of scientists uncomfortable.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57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Scientists are using the theory to make</a:t>
            </a:r>
            <a:r>
              <a:rPr lang="en-US" baseline="0" dirty="0"/>
              <a:t> predictions and learn more about the universe.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5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We’ll learn more about that next time as we consider whether the Big Bang is based on observable data or mere speculation.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7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56A79-D040-421C-96E2-E7CB5190C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77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56A79-D040-421C-96E2-E7CB5190C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2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first presentation of this series…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83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56A79-D040-421C-96E2-E7CB5190C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75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56A79-D040-421C-96E2-E7CB5190C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3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…we learned about the scientific process and the seq</a:t>
            </a:r>
            <a:r>
              <a:rPr lang="en-US" baseline="0" dirty="0"/>
              <a:t>uence of theories scientists have used to explain the universe. / </a:t>
            </a:r>
            <a:r>
              <a:rPr lang="en-US" dirty="0"/>
              <a:t>The original geocentric model could explain some phenomena, but not the retrograde motion of certain planets.  / Ptolemy’s modification of the model explained the retrograde motion with epicycles but wasn’t perfect either / and was eventually replaced by Copernicus’s heliocentric model of the universe.  / Additional work by Galileo and Kepler amassed</a:t>
            </a:r>
            <a:r>
              <a:rPr lang="en-US" baseline="0" dirty="0"/>
              <a:t> additional explanations / and led to Newton’s law of gravity, which eventually superseded previous ideas.  In spite of its great explanatory power, / even that was eventually replaced by Einstein’s General Theory of Relativity, which now vies with quantum physics to explain the mysteries of the universe.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7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history we learn that</a:t>
            </a:r>
            <a:r>
              <a:rPr lang="en-US" baseline="0" dirty="0"/>
              <a:t> all scientific theories are tentative, </a:t>
            </a:r>
            <a:r>
              <a:rPr lang="en-US" baseline="0" dirty="0" smtClean="0"/>
              <a:t>/ that </a:t>
            </a:r>
            <a:r>
              <a:rPr lang="en-US" baseline="0" dirty="0"/>
              <a:t>a more accurate theory may come along at any time, </a:t>
            </a:r>
            <a:r>
              <a:rPr lang="en-US" baseline="0" dirty="0" smtClean="0"/>
              <a:t>/ and </a:t>
            </a:r>
            <a:r>
              <a:rPr lang="en-US" baseline="0" dirty="0"/>
              <a:t>therefore that science is inadequate as way of determining truth. With that in mind…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…let’s look at a specific theory that many people think best explains the origin of our universe—The Big Bang Theory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4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big bang model suggests that at one point,</a:t>
            </a:r>
            <a:r>
              <a:rPr lang="en-US" baseline="0" dirty="0"/>
              <a:t> over 13 billion years ago, everything in the universe was packed into an infinitely small space—so small, in fact, that it didn’t really take up any space at all.  / This situation is referred to as a singularity.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8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</a:t>
            </a:r>
            <a:r>
              <a:rPr lang="en-US" baseline="0" dirty="0"/>
              <a:t> to the theory…/ something happened that made all that energy begin expanding.  / We often refer to it as an explosion, / but that really isn’t accurate.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 universe continued to expand and galaxies formed.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extremely difficult</a:t>
            </a:r>
            <a:r>
              <a:rPr lang="en-US" baseline="0" dirty="0"/>
              <a:t> to imagine how everything in the universe could once have been a singularity, so let’s think a little more about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AA66-1C07-4687-A0B1-0F42F139F14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0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0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6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46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2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0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9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3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983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9191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86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88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01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4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44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7F23-992B-4949-A6AB-C41ACD105939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BA36-E8A1-4952-B1DE-F23A31C9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3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44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F59413-8DEC-4AA1-B0E6-B8D1FF55C11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5B24F56-6508-494E-A782-705ACA4FB2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16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Big Bang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the Origin of the Universe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28138" y="39682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218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Singularity</a:t>
            </a:r>
          </a:p>
        </p:txBody>
      </p:sp>
      <p:sp>
        <p:nvSpPr>
          <p:cNvPr id="14" name="Oval 13"/>
          <p:cNvSpPr/>
          <p:nvPr/>
        </p:nvSpPr>
        <p:spPr>
          <a:xfrm>
            <a:off x="1125911" y="4271295"/>
            <a:ext cx="119565" cy="127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401411" y="4353915"/>
            <a:ext cx="11824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64330" y="3263462"/>
            <a:ext cx="1418896" cy="1090447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8865486" y="3133563"/>
            <a:ext cx="2384537" cy="1216571"/>
          </a:xfrm>
          <a:prstGeom prst="cube">
            <a:avLst/>
          </a:prstGeom>
          <a:solidFill>
            <a:schemeClr val="tx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3674669" y="929953"/>
            <a:ext cx="183937" cy="195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4511563" y="756745"/>
            <a:ext cx="438810" cy="455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5603330" y="599090"/>
            <a:ext cx="718642" cy="61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19461" y="5032617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volume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22716" y="4398732"/>
            <a:ext cx="96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4330" y="5032617"/>
            <a:ext cx="14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53089" y="4398732"/>
            <a:ext cx="96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28585" y="5032617"/>
            <a:ext cx="252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11555" y="4398732"/>
            <a:ext cx="96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4204" y="4398732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2697" y="5032617"/>
            <a:ext cx="2187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size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79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3" grpId="0" animBg="1"/>
      <p:bldP spid="15" grpId="0" animBg="1"/>
      <p:bldP spid="19" grpId="0" animBg="1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8" y="522780"/>
            <a:ext cx="10515600" cy="1325563"/>
          </a:xfrm>
        </p:spPr>
        <p:txBody>
          <a:bodyPr/>
          <a:lstStyle/>
          <a:p>
            <a:r>
              <a:rPr lang="en-US" dirty="0"/>
              <a:t>Matter and energy can change back and forth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6290" y="3082157"/>
            <a:ext cx="3563007" cy="160808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Matter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754414" y="2065282"/>
            <a:ext cx="5896304" cy="3389587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903076" y="3578770"/>
            <a:ext cx="851338" cy="61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4903076" y="3657907"/>
            <a:ext cx="851338" cy="61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70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7" grpId="0" animBg="1"/>
      <p:bldP spid="7" grpId="1" animBg="1"/>
      <p:bldP spid="8" grpId="0" animBg="1"/>
      <p:bldP spid="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3147848" y="2175641"/>
            <a:ext cx="5896304" cy="3389587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440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Energy doesn’t take up 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17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7540" y="912596"/>
            <a:ext cx="9928137" cy="511413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539" y="909709"/>
            <a:ext cx="1093867" cy="511701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628900" y="2400301"/>
            <a:ext cx="506186" cy="7511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V="1">
            <a:off x="2628900" y="4087211"/>
            <a:ext cx="506186" cy="7511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662121" y="2504671"/>
            <a:ext cx="472965" cy="7882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59542" y="2006163"/>
            <a:ext cx="472965" cy="78827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64160" y="2442811"/>
            <a:ext cx="472965" cy="6660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181589" y="2802123"/>
            <a:ext cx="472965" cy="6660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389525" y="3497702"/>
            <a:ext cx="472965" cy="6660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692609" y="2277965"/>
            <a:ext cx="472965" cy="6660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764160" y="3403305"/>
            <a:ext cx="472965" cy="6660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51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57057 -0.271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9" y="-136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56666 0.2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57" y="470354"/>
            <a:ext cx="5943600" cy="5941433"/>
          </a:xfrm>
        </p:spPr>
      </p:pic>
    </p:spTree>
    <p:extLst>
      <p:ext uri="{BB962C8B-B14F-4D97-AF65-F5344CB8AC3E}">
        <p14:creationId xmlns:p14="http://schemas.microsoft.com/office/powerpoint/2010/main" val="25493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00777" y="3302679"/>
            <a:ext cx="350264" cy="3310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7540" y="912596"/>
            <a:ext cx="9928137" cy="5114131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1318254" y="3052481"/>
            <a:ext cx="2307021" cy="1166649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Energy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Process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8316" y="1988214"/>
            <a:ext cx="1593273" cy="15640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Get an idea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94033" y="1988214"/>
            <a:ext cx="2712388" cy="15640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Perform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experiments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8864" y="1977661"/>
            <a:ext cx="1974272" cy="15745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Create theory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85579" y="1966909"/>
            <a:ext cx="1794880" cy="15745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Use theory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94952" y="3767953"/>
            <a:ext cx="8548138" cy="1576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69" y="4150879"/>
            <a:ext cx="4305733" cy="22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8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3.  The Big Bang–Observation or Speculation?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80"/>
            <a:ext cx="12192000" cy="4408025"/>
          </a:xfrm>
        </p:spPr>
      </p:pic>
    </p:spTree>
    <p:extLst>
      <p:ext uri="{BB962C8B-B14F-4D97-AF65-F5344CB8AC3E}">
        <p14:creationId xmlns:p14="http://schemas.microsoft.com/office/powerpoint/2010/main" val="396443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Hawking, Stephen. </a:t>
            </a:r>
            <a:r>
              <a:rPr lang="en-US" i="1" dirty="0"/>
              <a:t>A Brief History of Time, the updated and expanded tenth anniversary edition</a:t>
            </a:r>
            <a:r>
              <a:rPr lang="en-US" dirty="0"/>
              <a:t>. New York: Telegraph Group Ltd., 1996.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Heeren, Fred. </a:t>
            </a:r>
            <a:r>
              <a:rPr lang="en-US" i="1" dirty="0"/>
              <a:t>Show Me God:  What the Message from Space is Telling Us About God</a:t>
            </a:r>
            <a:r>
              <a:rPr lang="en-US" dirty="0"/>
              <a:t>. Olathe, KS: Day Star Publications, 2004.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Jastrow, Robert. </a:t>
            </a:r>
            <a:r>
              <a:rPr lang="en-US" i="1" dirty="0"/>
              <a:t>God and the Astronomers.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</a:t>
            </a:r>
            <a:r>
              <a:rPr lang="en-US" i="1" dirty="0"/>
              <a:t>. </a:t>
            </a:r>
            <a:r>
              <a:rPr lang="en-US" dirty="0"/>
              <a:t>New York: Norton, 1992.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Jastrow, Robert, and Michael R. Rampino. </a:t>
            </a:r>
            <a:r>
              <a:rPr lang="en-US" i="1" dirty="0"/>
              <a:t>Origins of Life in the Universe. </a:t>
            </a:r>
            <a:r>
              <a:rPr lang="en-US" dirty="0"/>
              <a:t>Cambridge: Cambridge University Press, 2008.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Pandit, Subodh K. </a:t>
            </a:r>
            <a:r>
              <a:rPr lang="en-US" i="1" dirty="0"/>
              <a:t>Does God Really Exist?</a:t>
            </a:r>
            <a:r>
              <a:rPr lang="en-US" dirty="0"/>
              <a:t> Come Search with Me. 4th ed. United States of America: SearchSeminars, 2015. (Illustration from Slide 10)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5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394175" y="1881676"/>
            <a:ext cx="5364480" cy="400507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0454" y="1273215"/>
            <a:ext cx="11451470" cy="530120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Images may appear on more than one slide. Citation is given on the first slide where each image appears</a:t>
            </a:r>
          </a:p>
          <a:p>
            <a:pPr algn="l"/>
            <a:r>
              <a:rPr lang="en-US" dirty="0"/>
              <a:t>[2] Milky Way at sunrise Silhouette of a range 77475745, </a:t>
            </a:r>
            <a:r>
              <a:rPr lang="en-US" dirty="0" err="1"/>
              <a:t>ClaudioVentrella</a:t>
            </a:r>
            <a:r>
              <a:rPr lang="en-US" dirty="0"/>
              <a:t>, </a:t>
            </a:r>
          </a:p>
          <a:p>
            <a:pPr algn="l"/>
            <a:r>
              <a:rPr lang="en-US" dirty="0"/>
              <a:t>[3a] Geocentric Theory, </a:t>
            </a:r>
            <a:r>
              <a:rPr lang="en-US" dirty="0" smtClean="0"/>
              <a:t>Thomas Bartlett</a:t>
            </a:r>
            <a:endParaRPr lang="en-US" dirty="0"/>
          </a:p>
          <a:p>
            <a:pPr algn="l"/>
            <a:r>
              <a:rPr lang="en-US" dirty="0"/>
              <a:t>[3b] Z is for Mars courtesy of Courtney Seligman, http://apod.nasa.gov/apod/ap060422.html, Credit &amp; Copyright: </a:t>
            </a:r>
            <a:r>
              <a:rPr lang="en-US" dirty="0" err="1"/>
              <a:t>Tunc</a:t>
            </a:r>
            <a:r>
              <a:rPr lang="en-US" dirty="0"/>
              <a:t> Tezel</a:t>
            </a:r>
          </a:p>
          <a:p>
            <a:pPr algn="l"/>
            <a:r>
              <a:rPr lang="en-US" dirty="0"/>
              <a:t>[3c] Geocentric Universe Thomas Bartlett</a:t>
            </a:r>
          </a:p>
          <a:p>
            <a:pPr algn="l"/>
            <a:r>
              <a:rPr lang="en-US" dirty="0"/>
              <a:t>[3d] Earth and orbiting moon, Evan Robinson</a:t>
            </a:r>
          </a:p>
          <a:p>
            <a:pPr algn="l"/>
            <a:r>
              <a:rPr lang="en-US" dirty="0"/>
              <a:t>[5] Big Bang Myles Ketelsen</a:t>
            </a:r>
          </a:p>
          <a:p>
            <a:pPr lvl="0" algn="l">
              <a:spcBef>
                <a:spcPts val="0"/>
              </a:spcBef>
              <a:buClrTx/>
              <a:defRPr/>
            </a:pPr>
            <a:r>
              <a:rPr lang="en-US" dirty="0"/>
              <a:t>[14] Boy </a:t>
            </a:r>
            <a:r>
              <a:rPr lang="en-US" dirty="0" smtClean="0"/>
              <a:t>blowing </a:t>
            </a:r>
            <a:r>
              <a:rPr lang="en-US" dirty="0"/>
              <a:t>up balloon 484646920, </a:t>
            </a:r>
            <a:r>
              <a:rPr lang="en-US" dirty="0" err="1"/>
              <a:t>NiwatSingsamarn</a:t>
            </a:r>
            <a:r>
              <a:rPr lang="en-US" dirty="0"/>
              <a:t>, Getty Images (US), Inc. Subscription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34849" y="599653"/>
            <a:ext cx="112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</a:rPr>
              <a:t>Images By</a:t>
            </a:r>
          </a:p>
        </p:txBody>
      </p:sp>
    </p:spTree>
    <p:extLst>
      <p:ext uri="{BB962C8B-B14F-4D97-AF65-F5344CB8AC3E}">
        <p14:creationId xmlns:p14="http://schemas.microsoft.com/office/powerpoint/2010/main" val="223729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1. Our Exploration of the Universe – A Story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80"/>
            <a:ext cx="12192000" cy="4408025"/>
          </a:xfrm>
        </p:spPr>
      </p:pic>
    </p:spTree>
    <p:extLst>
      <p:ext uri="{BB962C8B-B14F-4D97-AF65-F5344CB8AC3E}">
        <p14:creationId xmlns:p14="http://schemas.microsoft.com/office/powerpoint/2010/main" val="182614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0" y="914400"/>
            <a:ext cx="8229600" cy="5181600"/>
          </a:xfrm>
        </p:spPr>
        <p:txBody>
          <a:bodyPr/>
          <a:lstStyle/>
          <a:p>
            <a:r>
              <a:rPr lang="en-US" b="1" dirty="0"/>
              <a:t>Special Thanks</a:t>
            </a:r>
          </a:p>
          <a:p>
            <a:endParaRPr lang="en-US" b="1" dirty="0"/>
          </a:p>
          <a:p>
            <a:endParaRPr lang="en-US" sz="2800" dirty="0" smtClean="0"/>
          </a:p>
          <a:p>
            <a:r>
              <a:rPr lang="en-US" sz="2800" dirty="0" smtClean="0"/>
              <a:t>Kenneth Caviness, </a:t>
            </a:r>
            <a:r>
              <a:rPr lang="en-US" sz="2800" dirty="0"/>
              <a:t>PhD</a:t>
            </a:r>
          </a:p>
          <a:p>
            <a:r>
              <a:rPr lang="en-US" dirty="0"/>
              <a:t>Physics Professor, Southern Adventist University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nd the</a:t>
            </a:r>
            <a:endParaRPr lang="en-US" dirty="0"/>
          </a:p>
          <a:p>
            <a:r>
              <a:rPr lang="en-US" sz="2800" dirty="0"/>
              <a:t>Foundation for Adventist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1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72138"/>
            <a:ext cx="4568511" cy="4075112"/>
          </a:xfrm>
        </p:spPr>
      </p:pic>
      <p:sp>
        <p:nvSpPr>
          <p:cNvPr id="2" name="TextBox 1"/>
          <p:cNvSpPr txBox="1"/>
          <p:nvPr/>
        </p:nvSpPr>
        <p:spPr>
          <a:xfrm>
            <a:off x="3808255" y="531743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© Origins Resources 2017</a:t>
            </a:r>
          </a:p>
        </p:txBody>
      </p:sp>
    </p:spTree>
    <p:extLst>
      <p:ext uri="{BB962C8B-B14F-4D97-AF65-F5344CB8AC3E}">
        <p14:creationId xmlns:p14="http://schemas.microsoft.com/office/powerpoint/2010/main" val="50505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2428"/>
            <a:ext cx="9117496" cy="5134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51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© Southern Adventist University 2017</a:t>
            </a:r>
          </a:p>
        </p:txBody>
      </p:sp>
    </p:spTree>
    <p:extLst>
      <p:ext uri="{BB962C8B-B14F-4D97-AF65-F5344CB8AC3E}">
        <p14:creationId xmlns:p14="http://schemas.microsoft.com/office/powerpoint/2010/main" val="314971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54" y="1295401"/>
            <a:ext cx="6202693" cy="3602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2" y="5410201"/>
            <a:ext cx="708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© Seventh-day Adventist North American Division 2017</a:t>
            </a:r>
          </a:p>
        </p:txBody>
      </p:sp>
    </p:spTree>
    <p:extLst>
      <p:ext uri="{BB962C8B-B14F-4D97-AF65-F5344CB8AC3E}">
        <p14:creationId xmlns:p14="http://schemas.microsoft.com/office/powerpoint/2010/main" val="326570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676401"/>
            <a:ext cx="5230895" cy="302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© General Conference of Seventh-day Adventists 2017</a:t>
            </a:r>
          </a:p>
        </p:txBody>
      </p:sp>
    </p:spTree>
    <p:extLst>
      <p:ext uri="{BB962C8B-B14F-4D97-AF65-F5344CB8AC3E}">
        <p14:creationId xmlns:p14="http://schemas.microsoft.com/office/powerpoint/2010/main" val="407308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26946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© SCORE Southern Center for Origins Research &amp; Education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339"/>
            <a:ext cx="9144000" cy="28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1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Process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8316" y="1988214"/>
            <a:ext cx="1593273" cy="15640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Get an idea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94033" y="1988214"/>
            <a:ext cx="2712388" cy="15640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Perform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experiments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8864" y="1977661"/>
            <a:ext cx="1974272" cy="15745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Create theory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85579" y="1966909"/>
            <a:ext cx="1794880" cy="15745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Use theory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17182" y="1966909"/>
            <a:ext cx="1829039" cy="1585347"/>
          </a:xfrm>
          <a:prstGeom prst="roundRect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New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Theory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94952" y="3910193"/>
            <a:ext cx="8548138" cy="1576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01" y="4274697"/>
            <a:ext cx="1632399" cy="12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5309180" y="4286911"/>
            <a:ext cx="1406930" cy="106975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907071" y="4045363"/>
            <a:ext cx="2620913" cy="1615393"/>
            <a:chOff x="5430065" y="2194825"/>
            <a:chExt cx="3435070" cy="1810302"/>
          </a:xfrm>
        </p:grpSpPr>
        <p:sp>
          <p:nvSpPr>
            <p:cNvPr id="21" name="Rectangle 20"/>
            <p:cNvSpPr/>
            <p:nvPr/>
          </p:nvSpPr>
          <p:spPr>
            <a:xfrm>
              <a:off x="5430065" y="2434021"/>
              <a:ext cx="10038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 =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68321" y="2194825"/>
              <a:ext cx="20922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Gm</a:t>
              </a: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r>
                <a:rPr lang="en-US" sz="5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</a:t>
              </a: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1080" y="3081797"/>
              <a:ext cx="4267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37334" y="3183925"/>
              <a:ext cx="34015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68321" y="3118155"/>
              <a:ext cx="20968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945" y="4138886"/>
            <a:ext cx="2258649" cy="1521870"/>
          </a:xfrm>
          <a:prstGeom prst="rect">
            <a:avLst/>
          </a:prstGeom>
        </p:spPr>
      </p:pic>
      <p:pic>
        <p:nvPicPr>
          <p:cNvPr id="26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05" y="4265624"/>
            <a:ext cx="1297353" cy="125220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4" y="4275816"/>
            <a:ext cx="1286417" cy="1242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517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Scientific theories are tentative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r>
              <a:rPr lang="en-US" sz="3600" dirty="0"/>
              <a:t>A more accurate theory may come along</a:t>
            </a:r>
          </a:p>
          <a:p>
            <a:endParaRPr lang="en-US" sz="3600" dirty="0"/>
          </a:p>
          <a:p>
            <a:r>
              <a:rPr lang="en-US" sz="3600" dirty="0"/>
              <a:t>Science is inadequate as a way of determining truth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1076" y="365125"/>
            <a:ext cx="11414234" cy="60672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https://www.pacificcoastkids.com/PicsForPCKupdate/cs-science3_chosen3_rw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620" y="625365"/>
            <a:ext cx="1115180" cy="9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1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Big Bang as a Scientific Theory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7412" y="1972469"/>
            <a:ext cx="78771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1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9014" y="170301"/>
            <a:ext cx="10938641" cy="651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Singularity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61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413" y="1954923"/>
            <a:ext cx="901098" cy="4075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6929" y="2801177"/>
            <a:ext cx="589937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02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7412" y="1972469"/>
            <a:ext cx="7877175" cy="40576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413" y="1972469"/>
            <a:ext cx="901098" cy="4057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317371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9014" y="170301"/>
            <a:ext cx="10938641" cy="651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Singularity</a:t>
            </a:r>
          </a:p>
        </p:txBody>
      </p:sp>
    </p:spTree>
    <p:extLst>
      <p:ext uri="{BB962C8B-B14F-4D97-AF65-F5344CB8AC3E}">
        <p14:creationId xmlns:p14="http://schemas.microsoft.com/office/powerpoint/2010/main" val="422701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6.8|6.8|5.2|4.8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3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2|2.4|7.2|5.6|4.1|5.7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1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|3.4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1107</Words>
  <Application>Microsoft Office PowerPoint</Application>
  <PresentationFormat>Widescreen</PresentationFormat>
  <Paragraphs>125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Tahoma</vt:lpstr>
      <vt:lpstr>Tunga</vt:lpstr>
      <vt:lpstr>Office Theme</vt:lpstr>
      <vt:lpstr>BlackTie</vt:lpstr>
      <vt:lpstr>1_BlackTie</vt:lpstr>
      <vt:lpstr>The Big Bang Theory</vt:lpstr>
      <vt:lpstr> 1. Our Exploration of the Universe – A Story</vt:lpstr>
      <vt:lpstr>Scientific Process</vt:lpstr>
      <vt:lpstr>Take-Home Lessons</vt:lpstr>
      <vt:lpstr>The Big Bang as a Scientific Theory</vt:lpstr>
      <vt:lpstr>Singularity</vt:lpstr>
      <vt:lpstr>PowerPoint Presentation</vt:lpstr>
      <vt:lpstr>Expansion</vt:lpstr>
      <vt:lpstr>Singularity</vt:lpstr>
      <vt:lpstr>Singularity</vt:lpstr>
      <vt:lpstr>Matter and energy can change back and forth</vt:lpstr>
      <vt:lpstr>PowerPoint Presentation</vt:lpstr>
      <vt:lpstr>PowerPoint Presentation</vt:lpstr>
      <vt:lpstr>PowerPoint Presentation</vt:lpstr>
      <vt:lpstr>PowerPoint Presentation</vt:lpstr>
      <vt:lpstr>Scientific Process</vt:lpstr>
      <vt:lpstr>3.  The Big Bang–Observation or Speculation?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Raney</dc:creator>
  <cp:lastModifiedBy>Carol Raney</cp:lastModifiedBy>
  <cp:revision>133</cp:revision>
  <dcterms:created xsi:type="dcterms:W3CDTF">2016-05-25T13:30:10Z</dcterms:created>
  <dcterms:modified xsi:type="dcterms:W3CDTF">2017-02-15T18:16:14Z</dcterms:modified>
</cp:coreProperties>
</file>