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4" r:id="rId1"/>
    <p:sldMasterId id="2147484128" r:id="rId2"/>
    <p:sldMasterId id="2147484140" r:id="rId3"/>
    <p:sldMasterId id="2147484152" r:id="rId4"/>
  </p:sldMasterIdLst>
  <p:notesMasterIdLst>
    <p:notesMasterId r:id="rId45"/>
  </p:notesMasterIdLst>
  <p:sldIdLst>
    <p:sldId id="256" r:id="rId5"/>
    <p:sldId id="333" r:id="rId6"/>
    <p:sldId id="334" r:id="rId7"/>
    <p:sldId id="335" r:id="rId8"/>
    <p:sldId id="336" r:id="rId9"/>
    <p:sldId id="264" r:id="rId10"/>
    <p:sldId id="329" r:id="rId11"/>
    <p:sldId id="339" r:id="rId12"/>
    <p:sldId id="338" r:id="rId13"/>
    <p:sldId id="330" r:id="rId14"/>
    <p:sldId id="342" r:id="rId15"/>
    <p:sldId id="343" r:id="rId16"/>
    <p:sldId id="345" r:id="rId17"/>
    <p:sldId id="346" r:id="rId18"/>
    <p:sldId id="350" r:id="rId19"/>
    <p:sldId id="380" r:id="rId20"/>
    <p:sldId id="354" r:id="rId21"/>
    <p:sldId id="360" r:id="rId22"/>
    <p:sldId id="359" r:id="rId23"/>
    <p:sldId id="357" r:id="rId24"/>
    <p:sldId id="358" r:id="rId25"/>
    <p:sldId id="361" r:id="rId26"/>
    <p:sldId id="344" r:id="rId27"/>
    <p:sldId id="383" r:id="rId28"/>
    <p:sldId id="384" r:id="rId29"/>
    <p:sldId id="385" r:id="rId30"/>
    <p:sldId id="386" r:id="rId31"/>
    <p:sldId id="382" r:id="rId32"/>
    <p:sldId id="348" r:id="rId33"/>
    <p:sldId id="275" r:id="rId34"/>
    <p:sldId id="299" r:id="rId35"/>
    <p:sldId id="366" r:id="rId36"/>
    <p:sldId id="363" r:id="rId37"/>
    <p:sldId id="365" r:id="rId38"/>
    <p:sldId id="364" r:id="rId39"/>
    <p:sldId id="387" r:id="rId40"/>
    <p:sldId id="372" r:id="rId41"/>
    <p:sldId id="373" r:id="rId42"/>
    <p:sldId id="374" r:id="rId43"/>
    <p:sldId id="37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3144" autoAdjust="0"/>
  </p:normalViewPr>
  <p:slideViewPr>
    <p:cSldViewPr snapToGrid="0">
      <p:cViewPr varScale="1">
        <p:scale>
          <a:sx n="55" d="100"/>
          <a:sy n="55" d="100"/>
        </p:scale>
        <p:origin x="8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390F1-9343-4EB1-97CD-468F7C4140F3}" type="datetimeFigureOut">
              <a:rPr lang="en-US" smtClean="0"/>
              <a:t>2/15/2017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CAA66-1C07-4687-A0B1-0F42F139F142}" type="slidenum">
              <a:rPr lang="en-US" smtClean="0"/>
              <a:t>‹#›</a:t>
            </a:fld>
            <a:endParaRPr lang="en-US"/>
          </a:p>
        </p:txBody>
      </p:sp>
    </p:spTree>
    <p:extLst>
      <p:ext uri="{BB962C8B-B14F-4D97-AF65-F5344CB8AC3E}">
        <p14:creationId xmlns:p14="http://schemas.microsoft.com/office/powerpoint/2010/main" val="1602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His_Holiness_Pope_Pius_XII.p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ommons.wikimedia.org/wiki/File:JohannesPaul2-portrait.jp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a:t>
            </a:r>
            <a:r>
              <a:rPr lang="en-US" baseline="0" dirty="0"/>
              <a:t> Bang Theory, number 4</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a:t>
            </a:fld>
            <a:endParaRPr lang="en-US"/>
          </a:p>
        </p:txBody>
      </p:sp>
    </p:spTree>
    <p:extLst>
      <p:ext uri="{BB962C8B-B14F-4D97-AF65-F5344CB8AC3E}">
        <p14:creationId xmlns:p14="http://schemas.microsoft.com/office/powerpoint/2010/main" val="2716683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Implication number two involves the precision</a:t>
            </a:r>
            <a:r>
              <a:rPr lang="en-US" baseline="0" dirty="0"/>
              <a:t> with which the expansion happened.  / </a:t>
            </a:r>
            <a:r>
              <a:rPr lang="en-US" dirty="0"/>
              <a:t>If the particles which formed after the big bang stayed too close together, a giant black hole should have formed.  / If the particles hadn’t been close enough, they would not have been able to coalesce</a:t>
            </a:r>
            <a:r>
              <a:rPr lang="en-US" baseline="0" dirty="0"/>
              <a:t> into matter and eventually form galaxies.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51CAA66-1C07-4687-A0B1-0F42F139F142}" type="slidenum">
              <a:rPr lang="en-US" smtClean="0"/>
              <a:t>10</a:t>
            </a:fld>
            <a:endParaRPr lang="en-US"/>
          </a:p>
        </p:txBody>
      </p:sp>
    </p:spTree>
    <p:extLst>
      <p:ext uri="{BB962C8B-B14F-4D97-AF65-F5344CB8AC3E}">
        <p14:creationId xmlns:p14="http://schemas.microsoft.com/office/powerpoint/2010/main" val="345454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Scientists marvel at </a:t>
            </a:r>
            <a:r>
              <a:rPr lang="en-US" sz="1200" dirty="0" smtClean="0"/>
              <a:t>the fact </a:t>
            </a:r>
            <a:r>
              <a:rPr lang="en-US" sz="1200" dirty="0"/>
              <a:t>that the particles did manage to get close enough to form matter / without forming a black hole.  / The </a:t>
            </a:r>
            <a:r>
              <a:rPr lang="en-US" sz="1200" dirty="0" smtClean="0"/>
              <a:t>expansion of the universe in precisely </a:t>
            </a:r>
            <a:r>
              <a:rPr lang="en-US" sz="1200" dirty="0"/>
              <a:t>the right way suggests design and purpose.</a:t>
            </a: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11</a:t>
            </a:fld>
            <a:endParaRPr lang="en-US"/>
          </a:p>
        </p:txBody>
      </p:sp>
    </p:spTree>
    <p:extLst>
      <p:ext uri="{BB962C8B-B14F-4D97-AF65-F5344CB8AC3E}">
        <p14:creationId xmlns:p14="http://schemas.microsoft.com/office/powerpoint/2010/main" val="362354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third implication we will look at involves the relationship between science and Scripture.  / At least one possible similarity between the big bang theory and creation was noticed by both scientists and theologians.  / Astronomer Robert Jastrow described it this way: “the essential element in the astronomical and biblical accounts of Genesis is the same; the chain of events leading to man commenced suddenly and sharply, at a definite moment in time, in a flash of light and energy.” </a:t>
            </a:r>
            <a:endParaRPr lang="en-US" baseline="0" dirty="0"/>
          </a:p>
        </p:txBody>
      </p:sp>
      <p:sp>
        <p:nvSpPr>
          <p:cNvPr id="4" name="Slide Number Placeholder 3"/>
          <p:cNvSpPr>
            <a:spLocks noGrp="1"/>
          </p:cNvSpPr>
          <p:nvPr>
            <p:ph type="sldNum" sz="quarter" idx="10"/>
          </p:nvPr>
        </p:nvSpPr>
        <p:spPr/>
        <p:txBody>
          <a:bodyPr/>
          <a:lstStyle/>
          <a:p>
            <a:fld id="{651CAA66-1C07-4687-A0B1-0F42F139F142}" type="slidenum">
              <a:rPr lang="en-US" smtClean="0"/>
              <a:t>12</a:t>
            </a:fld>
            <a:endParaRPr lang="en-US"/>
          </a:p>
        </p:txBody>
      </p:sp>
    </p:spTree>
    <p:extLst>
      <p:ext uri="{BB962C8B-B14F-4D97-AF65-F5344CB8AC3E}">
        <p14:creationId xmlns:p14="http://schemas.microsoft.com/office/powerpoint/2010/main" val="2027508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Influenced by the potential similarities between creation and the new scientific theory, the Catholic Church adjusted its position on origins.  Speaking to the Pontifical Academy of Sciences, Pope Pius the 12th in 1951 and Pope John Paul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in 1996 indicated that the Big Bang theory does not conflict with the Catholic concept of creation.  </a:t>
            </a:r>
          </a:p>
          <a:p>
            <a:endParaRPr lang="en-US" baseline="0" dirty="0"/>
          </a:p>
          <a:p>
            <a:r>
              <a:rPr lang="en-US" baseline="0" dirty="0"/>
              <a:t>Pope Pius XII:  </a:t>
            </a:r>
            <a:r>
              <a:rPr lang="en-US" sz="1200" b="0" i="0" u="sng" strike="noStrike" kern="1200" dirty="0">
                <a:solidFill>
                  <a:schemeClr val="tx1"/>
                </a:solidFill>
                <a:effectLst/>
                <a:latin typeface="+mn-lt"/>
                <a:ea typeface="+mn-ea"/>
                <a:cs typeface="+mn-cs"/>
                <a:hlinkClick r:id="rId3"/>
              </a:rPr>
              <a:t>https://commons.wikimedia.org/wiki/File:His_Holiness_Pope_Pius_XII.png</a:t>
            </a:r>
            <a:endParaRPr lang="en-US" baseline="0" dirty="0"/>
          </a:p>
          <a:p>
            <a:pPr rtl="0"/>
            <a:r>
              <a:rPr lang="en-US" baseline="0" dirty="0"/>
              <a:t>Pope John Paul </a:t>
            </a:r>
            <a:r>
              <a:rPr lang="en-US" baseline="0" dirty="0" err="1"/>
              <a:t>II:</a:t>
            </a:r>
            <a:r>
              <a:rPr lang="en-US" sz="1200" b="0" i="0" u="sng" strike="noStrike" kern="1200" dirty="0" err="1">
                <a:solidFill>
                  <a:schemeClr val="tx1"/>
                </a:solidFill>
                <a:effectLst/>
                <a:latin typeface="+mn-lt"/>
                <a:ea typeface="+mn-ea"/>
                <a:cs typeface="+mn-cs"/>
                <a:hlinkClick r:id="rId4"/>
              </a:rPr>
              <a:t>https</a:t>
            </a:r>
            <a:r>
              <a:rPr lang="en-US" sz="1200" b="0" i="0" u="sng" strike="noStrike" kern="1200" dirty="0">
                <a:solidFill>
                  <a:schemeClr val="tx1"/>
                </a:solidFill>
                <a:effectLst/>
                <a:latin typeface="+mn-lt"/>
                <a:ea typeface="+mn-ea"/>
                <a:cs typeface="+mn-cs"/>
                <a:hlinkClick r:id="rId4"/>
              </a:rPr>
              <a:t>://commons.wikimedia.org/wiki/File:JohannesPaul2-portrait.jpg</a:t>
            </a:r>
            <a:endParaRPr lang="en-US" b="0" dirty="0">
              <a:effectLst/>
            </a:endParaRPr>
          </a:p>
          <a:p>
            <a:r>
              <a:rPr lang="en-US" dirty="0"/>
              <a:t/>
            </a:r>
            <a:br>
              <a:rPr lang="en-US" dirty="0"/>
            </a:br>
            <a:r>
              <a:rPr lang="en-US" baseline="0" dirty="0"/>
              <a:t>Sources:</a:t>
            </a:r>
          </a:p>
          <a:p>
            <a:r>
              <a:rPr lang="en-US" baseline="0" dirty="0"/>
              <a:t>https://en.wikipedia.org/wiki/Religious_interpretations_of_the_Big_Bang_theory</a:t>
            </a:r>
          </a:p>
          <a:p>
            <a:r>
              <a:rPr lang="en-US" baseline="0" dirty="0"/>
              <a:t>http://www.catholicherald.co.uk/commentandblogs/2014/10/31/pope-franciss-comments-on-the-big-bang-are-not-revolutionary-catholic-teaching-has-long-professed-the-likelihood-of-human-evolution/</a:t>
            </a:r>
          </a:p>
          <a:p>
            <a:r>
              <a:rPr lang="en-US" baseline="0" dirty="0"/>
              <a:t>http://www.catholicherald.co.uk/commentandblogs/2014/10/31/pope-franciss-comments-on-the-big-bang-are-not-revolutionary-catholic-teaching-has-long-professed-the-likelihood-of-human-evolution/</a:t>
            </a:r>
          </a:p>
          <a:p>
            <a:endParaRPr lang="en-US" baseline="0" dirty="0"/>
          </a:p>
          <a:p>
            <a:r>
              <a:rPr lang="en-US" sz="1200" b="0" i="0" kern="1200" dirty="0">
                <a:solidFill>
                  <a:schemeClr val="tx1"/>
                </a:solidFill>
                <a:effectLst/>
                <a:latin typeface="+mn-lt"/>
                <a:ea typeface="+mn-ea"/>
                <a:cs typeface="+mn-cs"/>
              </a:rPr>
              <a:t>“The Big Bang, which is today posited as the origin of the world, does not contradict the divine act of creation; rather, it requires it”, he stated. Similarly, he argued, “evolution of nature is not inconsistent with the notion of creation because evolution pre-supposes the creation of beings which evolve.”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13</a:t>
            </a:fld>
            <a:endParaRPr lang="en-US"/>
          </a:p>
        </p:txBody>
      </p:sp>
    </p:spTree>
    <p:extLst>
      <p:ext uri="{BB962C8B-B14F-4D97-AF65-F5344CB8AC3E}">
        <p14:creationId xmlns:p14="http://schemas.microsoft.com/office/powerpoint/2010/main" val="10107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Speaking to the same Academy in 2014, Pope Francis said “The Big Bang does not contradict the divine act of creation; rather, it requires it.”</a:t>
            </a:r>
          </a:p>
          <a:p>
            <a:endParaRPr lang="en-US" baseline="0" dirty="0"/>
          </a:p>
          <a:p>
            <a:r>
              <a:rPr lang="en-US" baseline="0" dirty="0"/>
              <a:t>Pontifical Academy of Sciences</a:t>
            </a:r>
          </a:p>
          <a:p>
            <a:r>
              <a:rPr lang="en-US" baseline="0" dirty="0"/>
              <a:t>https://en.wikipedia.org/wiki/Religious_interpretations_of_the_Big_Bang_theory</a:t>
            </a:r>
          </a:p>
          <a:p>
            <a:endParaRPr lang="en-US" baseline="0" dirty="0"/>
          </a:p>
          <a:p>
            <a:r>
              <a:rPr lang="en-US" baseline="0" dirty="0"/>
              <a:t>http://www.catholicherald.co.uk/commentandblogs/2014/10/31/pope-franciss-comments-on-the-big-bang-are-not-revolutionary-catholic-teaching-has-long-professed-the-likelihood-of-human-evolution/</a:t>
            </a:r>
          </a:p>
          <a:p>
            <a:endParaRPr lang="en-US" baseline="0" dirty="0"/>
          </a:p>
          <a:p>
            <a:r>
              <a:rPr lang="en-US" baseline="0" dirty="0"/>
              <a:t>http://www.catholicherald.co.uk/commentandblogs/2014/10/31/pope-franciss-comments-on-the-big-bang-are-not-revolutionary-catholic-teaching-has-long-professed-the-likelihood-of-human-evolution/</a:t>
            </a:r>
          </a:p>
          <a:p>
            <a:endParaRPr lang="en-US" baseline="0" dirty="0"/>
          </a:p>
          <a:p>
            <a:endParaRPr lang="en-US" baseline="0" dirty="0"/>
          </a:p>
          <a:p>
            <a:endParaRPr lang="en-US" baseline="0" dirty="0"/>
          </a:p>
          <a:p>
            <a:r>
              <a:rPr lang="en-US" baseline="0" dirty="0"/>
              <a:t>Avoid interpretations of scripture based on the latest scientific theory</a:t>
            </a:r>
          </a:p>
          <a:p>
            <a:endParaRPr lang="en-US" baseline="0" dirty="0"/>
          </a:p>
          <a:p>
            <a:r>
              <a:rPr lang="en-US" sz="1200" b="0" i="0" kern="1200" dirty="0">
                <a:solidFill>
                  <a:schemeClr val="tx1"/>
                </a:solidFill>
                <a:effectLst/>
                <a:latin typeface="+mn-lt"/>
                <a:ea typeface="+mn-ea"/>
                <a:cs typeface="+mn-cs"/>
              </a:rPr>
              <a:t>“The Big Bang, which is today posited as the origin of the world, does not contradict the divine act of creation; rather, it requires it”, he stated. Similarly, he argued, “evolution of nature is not inconsistent with the notion of creation because evolution pre-supposes the creation of beings which evolve.”</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14</a:t>
            </a:fld>
            <a:endParaRPr lang="en-US"/>
          </a:p>
        </p:txBody>
      </p:sp>
    </p:spTree>
    <p:extLst>
      <p:ext uri="{BB962C8B-B14F-4D97-AF65-F5344CB8AC3E}">
        <p14:creationId xmlns:p14="http://schemas.microsoft.com/office/powerpoint/2010/main" val="27751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evaluate whether these statements are true or not, Christians need to ask how the Big Bang theory matches the Bible’s description of creation, which might not be quite as simple as it sounds.  </a:t>
            </a:r>
          </a:p>
          <a:p>
            <a:endParaRPr lang="en-US" baseline="0" dirty="0"/>
          </a:p>
          <a:p>
            <a:r>
              <a:rPr lang="en-US" baseline="0" dirty="0"/>
              <a:t>Left:  Vintage old book 95272278, Sharon Bronte, Thinkstock</a:t>
            </a:r>
          </a:p>
          <a:p>
            <a:r>
              <a:rPr lang="en-US" baseline="0" dirty="0"/>
              <a:t>Right:  Miles Ketelsen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15</a:t>
            </a:fld>
            <a:endParaRPr lang="en-US"/>
          </a:p>
        </p:txBody>
      </p:sp>
    </p:spTree>
    <p:extLst>
      <p:ext uri="{BB962C8B-B14F-4D97-AF65-F5344CB8AC3E}">
        <p14:creationId xmlns:p14="http://schemas.microsoft.com/office/powerpoint/2010/main" val="363957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like scientists use the tools of their trade to gather and interpret data, / Bible scholars use a different set of tools to interpret the meaning of the biblical text, and not everyone reaches the same conclusion.  </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16</a:t>
            </a:fld>
            <a:endParaRPr lang="en-US"/>
          </a:p>
        </p:txBody>
      </p:sp>
    </p:spTree>
    <p:extLst>
      <p:ext uri="{BB962C8B-B14F-4D97-AF65-F5344CB8AC3E}">
        <p14:creationId xmlns:p14="http://schemas.microsoft.com/office/powerpoint/2010/main" val="961833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Those who believe the Bible teaches that the entire universe was created during the six-day creation week /  believe there is a time problem with the Big Bang theory.   </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17</a:t>
            </a:fld>
            <a:endParaRPr lang="en-US"/>
          </a:p>
        </p:txBody>
      </p:sp>
    </p:spTree>
    <p:extLst>
      <p:ext uri="{BB962C8B-B14F-4D97-AF65-F5344CB8AC3E}">
        <p14:creationId xmlns:p14="http://schemas.microsoft.com/office/powerpoint/2010/main" val="273316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Chronogenealogies in Genesis 5 and 11—described in these two articles by Gerhard Hasel--</a:t>
            </a:r>
          </a:p>
        </p:txBody>
      </p:sp>
      <p:sp>
        <p:nvSpPr>
          <p:cNvPr id="4" name="Slide Number Placeholder 3"/>
          <p:cNvSpPr>
            <a:spLocks noGrp="1"/>
          </p:cNvSpPr>
          <p:nvPr>
            <p:ph type="sldNum" sz="quarter" idx="10"/>
          </p:nvPr>
        </p:nvSpPr>
        <p:spPr/>
        <p:txBody>
          <a:bodyPr/>
          <a:lstStyle/>
          <a:p>
            <a:fld id="{651CAA66-1C07-4687-A0B1-0F42F139F142}" type="slidenum">
              <a:rPr lang="en-US" smtClean="0"/>
              <a:t>18</a:t>
            </a:fld>
            <a:endParaRPr lang="en-US"/>
          </a:p>
        </p:txBody>
      </p:sp>
    </p:spTree>
    <p:extLst>
      <p:ext uri="{BB962C8B-B14F-4D97-AF65-F5344CB8AC3E}">
        <p14:creationId xmlns:p14="http://schemas.microsoft.com/office/powerpoint/2010/main" val="2700775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 happened several</a:t>
            </a:r>
            <a:r>
              <a:rPr lang="en-US" baseline="0" dirty="0"/>
              <a:t> thousand years ago, / not billions of ago as the Big Bang theory claims.</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19</a:t>
            </a:fld>
            <a:endParaRPr lang="en-US"/>
          </a:p>
        </p:txBody>
      </p:sp>
    </p:spTree>
    <p:extLst>
      <p:ext uri="{BB962C8B-B14F-4D97-AF65-F5344CB8AC3E}">
        <p14:creationId xmlns:p14="http://schemas.microsoft.com/office/powerpoint/2010/main" val="225491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learned</a:t>
            </a:r>
            <a:r>
              <a:rPr lang="en-US" baseline="0" dirty="0"/>
              <a:t> that the Big Bang Theory originated with observable data.  </a:t>
            </a:r>
            <a:r>
              <a:rPr lang="en-US" baseline="0" dirty="0" smtClean="0"/>
              <a:t>/ After </a:t>
            </a:r>
            <a:r>
              <a:rPr lang="en-US" baseline="0" dirty="0"/>
              <a:t>noticing the red shift, s</a:t>
            </a:r>
            <a:r>
              <a:rPr lang="en-US" dirty="0"/>
              <a:t>cientists</a:t>
            </a:r>
            <a:r>
              <a:rPr lang="en-US" baseline="0" dirty="0"/>
              <a:t> interpreted that data to mean that g</a:t>
            </a:r>
            <a:r>
              <a:rPr lang="en-US" dirty="0"/>
              <a:t>alaxies were speeding away from our earth.</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0318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Dr. Richard Davidson offers insights about the creation account in his article. / He affirms the literal, historical nature of Genesis 1 and 2; / affirms that God created “the heavens and the earth” out of nothing at the time of their absolute beginning; / recognizes that the earth was unformed and unfilled at first; / </a:t>
            </a:r>
            <a:r>
              <a:rPr lang="en-US" baseline="0" dirty="0" smtClean="0"/>
              <a:t>and affirms </a:t>
            </a:r>
            <a:r>
              <a:rPr lang="en-US" baseline="0" dirty="0"/>
              <a:t>that the forming and filling happened during six successive, literal, 24-hour days.  / Although he rejects the active gap </a:t>
            </a:r>
            <a:r>
              <a:rPr lang="en-US" baseline="0" dirty="0" smtClean="0"/>
              <a:t>theory, </a:t>
            </a:r>
            <a:r>
              <a:rPr lang="en-US" baseline="0" dirty="0"/>
              <a:t>/ he concludes that the biblical text allows for either the “no gap” or the “passive gap.”</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20</a:t>
            </a:fld>
            <a:endParaRPr lang="en-US"/>
          </a:p>
        </p:txBody>
      </p:sp>
    </p:spTree>
    <p:extLst>
      <p:ext uri="{BB962C8B-B14F-4D97-AF65-F5344CB8AC3E}">
        <p14:creationId xmlns:p14="http://schemas.microsoft.com/office/powerpoint/2010/main" val="226349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“no gap” option, Genesis 1:1-2 are on day one.  / All the raw materials are included in the first day of the seven-day creation week. / In this scenario—where the entire universe is created during creation week—there would be a conflict with the billions of years that accompany the Big Bang theory.  / In the “passive gap” option, Genesis 1:1-2 go together but are separated from verse 3 by a gap.  / The raw materials in their unformed unfilled state were created before—perhaps long before—the seven days of creation week.  / If this is the case, there might not be a time conflict with the Big Bang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author prefers the passive gap theory, he acknowledges a possible openness of Genesis 1:1-2 that allows for either option.</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21</a:t>
            </a:fld>
            <a:endParaRPr lang="en-US"/>
          </a:p>
        </p:txBody>
      </p:sp>
    </p:spTree>
    <p:extLst>
      <p:ext uri="{BB962C8B-B14F-4D97-AF65-F5344CB8AC3E}">
        <p14:creationId xmlns:p14="http://schemas.microsoft.com/office/powerpoint/2010/main" val="205649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even if there isn’t a definite time</a:t>
            </a:r>
            <a:r>
              <a:rPr lang="en-US" baseline="0" dirty="0"/>
              <a:t> problem, </a:t>
            </a:r>
            <a:r>
              <a:rPr lang="en-US" dirty="0"/>
              <a:t>/ there is still a danger in relating our interpretation of Scripture too closely with the latest</a:t>
            </a:r>
            <a:r>
              <a:rPr lang="en-US" baseline="0" dirty="0"/>
              <a:t> </a:t>
            </a:r>
            <a:r>
              <a:rPr lang="en-US" dirty="0"/>
              <a:t>scientific theory,</a:t>
            </a:r>
            <a:r>
              <a:rPr lang="en-US" baseline="0" dirty="0"/>
              <a:t> even when they seem to have similarities.</a:t>
            </a: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22</a:t>
            </a:fld>
            <a:endParaRPr lang="en-US"/>
          </a:p>
        </p:txBody>
      </p:sp>
    </p:spTree>
    <p:extLst>
      <p:ext uri="{BB962C8B-B14F-4D97-AF65-F5344CB8AC3E}">
        <p14:creationId xmlns:p14="http://schemas.microsoft.com/office/powerpoint/2010/main" val="1821503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take-home lessons from the</a:t>
            </a:r>
            <a:r>
              <a:rPr lang="en-US" baseline="0" dirty="0"/>
              <a:t> first presentation in this series.  / All scientific theories are tentative.  / If we have associated our interpretation of Scripture with a particular scientific theory, / what happens when that theory is displaced by another theory?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7374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example from history illustrates this point.  During</a:t>
            </a:r>
            <a:r>
              <a:rPr lang="en-US" baseline="0" dirty="0" smtClean="0"/>
              <a:t> Galileo’s lifetime, a geocentric universe—where the sun orbits the earth—/ was both standard</a:t>
            </a:r>
            <a:endParaRPr lang="en-US" dirty="0" smtClean="0"/>
          </a:p>
          <a:p>
            <a:r>
              <a:rPr lang="en-US" dirty="0" smtClean="0"/>
              <a:t>science / and orthodox Christian belief.  / Before Copernicus and Galileo,</a:t>
            </a:r>
            <a:r>
              <a:rPr lang="en-US" baseline="0" dirty="0" smtClean="0"/>
              <a:t> t</a:t>
            </a:r>
            <a:r>
              <a:rPr lang="en-US" dirty="0" smtClean="0"/>
              <a:t>here</a:t>
            </a:r>
            <a:r>
              <a:rPr lang="en-US" baseline="0" dirty="0" smtClean="0"/>
              <a:t> had been no reason to question it.</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24</a:t>
            </a:fld>
            <a:endParaRPr lang="en-US"/>
          </a:p>
        </p:txBody>
      </p:sp>
    </p:spTree>
    <p:extLst>
      <p:ext uri="{BB962C8B-B14F-4D97-AF65-F5344CB8AC3E}">
        <p14:creationId xmlns:p14="http://schemas.microsoft.com/office/powerpoint/2010/main" val="2518513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 new scientific claim that the earth turns on its axis and revolves around the sun instead, created a conflict.</a:t>
            </a:r>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25</a:t>
            </a:fld>
            <a:endParaRPr lang="en-US"/>
          </a:p>
        </p:txBody>
      </p:sp>
    </p:spTree>
    <p:extLst>
      <p:ext uri="{BB962C8B-B14F-4D97-AF65-F5344CB8AC3E}">
        <p14:creationId xmlns:p14="http://schemas.microsoft.com/office/powerpoint/2010/main" val="3215121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appeared that the heliocentric model of the universe conflicted with verses from the Bible that seemed to indicate that the sun moved but the earth stood still.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(Include examples or not?) For example, Ecclesiastes 1:5 describes the sun rising and setting, and multiple verses in Psalms describe the world as not moving</a:t>
            </a:r>
            <a:endParaRPr lang="en-US" sz="120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26</a:t>
            </a:fld>
            <a:endParaRPr lang="en-US"/>
          </a:p>
        </p:txBody>
      </p:sp>
    </p:spTree>
    <p:extLst>
      <p:ext uri="{BB962C8B-B14F-4D97-AF65-F5344CB8AC3E}">
        <p14:creationId xmlns:p14="http://schemas.microsoft.com/office/powerpoint/2010/main" val="1868023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scientists continued to collect more data, it was eventually determined that the earth does, in fact, orbit the sun.  / Because their interpretation of Scripture was so closely tied to the science of the day, / the rejection of the old model in favor of the new one shook the faith of some in the reliability of the Bible. </a:t>
            </a:r>
            <a:endParaRPr lang="en-US" dirty="0" smtClean="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7702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Bible scholars eventually realized that the idea of a geocentric universe actually came more from Greek philosophy than from the Bible itself, but for some, the damage to their faith in Scripture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already been done.</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28</a:t>
            </a:fld>
            <a:endParaRPr lang="en-US"/>
          </a:p>
        </p:txBody>
      </p:sp>
    </p:spTree>
    <p:extLst>
      <p:ext uri="{BB962C8B-B14F-4D97-AF65-F5344CB8AC3E}">
        <p14:creationId xmlns:p14="http://schemas.microsoft.com/office/powerpoint/2010/main" val="339627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can learn from this story that it is not wise to base interpretations of scripture on the latest scientific theory.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3103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Extrapolation back in time led to the big bang theory</a:t>
            </a:r>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12980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three implications we’ve looked at:  / Number 1:  The evidence points to an absolute beginning.</a:t>
            </a:r>
            <a:r>
              <a:rPr lang="en-US" baseline="0" dirty="0"/>
              <a:t>  This makes </a:t>
            </a:r>
            <a:r>
              <a:rPr lang="en-US" dirty="0"/>
              <a:t>some scientists uncomfortable because that</a:t>
            </a:r>
            <a:r>
              <a:rPr lang="en-US" baseline="0" dirty="0"/>
              <a:t> could suggest a Creator.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30</a:t>
            </a:fld>
            <a:endParaRPr lang="en-US"/>
          </a:p>
        </p:txBody>
      </p:sp>
    </p:spTree>
    <p:extLst>
      <p:ext uri="{BB962C8B-B14F-4D97-AF65-F5344CB8AC3E}">
        <p14:creationId xmlns:p14="http://schemas.microsoft.com/office/powerpoint/2010/main" val="58304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…which is exactly what the Bible says.</a:t>
            </a:r>
          </a:p>
          <a:p>
            <a:pPr marL="0" indent="0">
              <a:buNone/>
            </a:pPr>
            <a:endParaRPr lang="en-US" dirty="0"/>
          </a:p>
          <a:p>
            <a:pPr marL="0" indent="0">
              <a:buNone/>
            </a:pPr>
            <a:endParaRPr lang="en-US" dirty="0"/>
          </a:p>
          <a:p>
            <a:pPr marL="0" indent="0">
              <a:buNone/>
            </a:pPr>
            <a:r>
              <a:rPr lang="en-US" dirty="0"/>
              <a:t>By the word of the Lord the heavens were made,</a:t>
            </a:r>
          </a:p>
          <a:p>
            <a:pPr marL="0" indent="0">
              <a:buNone/>
            </a:pPr>
            <a:r>
              <a:rPr lang="en-US" dirty="0"/>
              <a:t>And by the breath of His mouth all their host. Ps. 33:6</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31</a:t>
            </a:fld>
            <a:endParaRPr lang="en-US"/>
          </a:p>
        </p:txBody>
      </p:sp>
    </p:spTree>
    <p:extLst>
      <p:ext uri="{BB962C8B-B14F-4D97-AF65-F5344CB8AC3E}">
        <p14:creationId xmlns:p14="http://schemas.microsoft.com/office/powerpoint/2010/main" val="85004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Number 2:  The precision with which the universe expanded also suggests design and purpose.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32</a:t>
            </a:fld>
            <a:endParaRPr lang="en-US"/>
          </a:p>
        </p:txBody>
      </p:sp>
    </p:spTree>
    <p:extLst>
      <p:ext uri="{BB962C8B-B14F-4D97-AF65-F5344CB8AC3E}">
        <p14:creationId xmlns:p14="http://schemas.microsoft.com/office/powerpoint/2010/main" val="2643948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is </a:t>
            </a:r>
            <a:r>
              <a:rPr lang="en-US" dirty="0" smtClean="0"/>
              <a:t>also consistent </a:t>
            </a:r>
            <a:r>
              <a:rPr lang="en-US" dirty="0"/>
              <a:t>with what the Bible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stretched out the heavens with My hands  Is. 45:12</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33</a:t>
            </a:fld>
            <a:endParaRPr lang="en-US"/>
          </a:p>
        </p:txBody>
      </p:sp>
    </p:spTree>
    <p:extLst>
      <p:ext uri="{BB962C8B-B14F-4D97-AF65-F5344CB8AC3E}">
        <p14:creationId xmlns:p14="http://schemas.microsoft.com/office/powerpoint/2010/main" val="470131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because history shows us that all scientific theories are tentative, it’s best not to tie our interpretations of Scripture to the latest scientific theory, including the Big Bang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394193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should continue to learn all we can about our universe, though, and the Bible says that as we do,  we can understand</a:t>
            </a:r>
            <a:r>
              <a:rPr lang="en-US" baseline="0" dirty="0"/>
              <a:t> more about the glory, / righteousness, / and faithfulness / of our Creator God.</a:t>
            </a:r>
            <a:endParaRPr lang="en-US" dirty="0"/>
          </a:p>
          <a:p>
            <a:pPr marL="0" indent="0">
              <a:buNone/>
            </a:pPr>
            <a:endParaRPr lang="en-US" dirty="0"/>
          </a:p>
          <a:p>
            <a:pPr marL="0" indent="0">
              <a:buNone/>
            </a:pPr>
            <a:r>
              <a:rPr lang="en-US" dirty="0"/>
              <a:t>The heavens are telling of the glory of God;</a:t>
            </a:r>
          </a:p>
          <a:p>
            <a:pPr marL="0" indent="0">
              <a:buNone/>
            </a:pPr>
            <a:r>
              <a:rPr lang="en-US" dirty="0"/>
              <a:t>And their expanse is declaring the work of His hands Ps. 19:1</a:t>
            </a:r>
          </a:p>
          <a:p>
            <a:pPr marL="0" indent="0">
              <a:buNone/>
            </a:pPr>
            <a:r>
              <a:rPr lang="en-US" dirty="0"/>
              <a:t>And the heavens declare His righteousness Ps. 50:6 and Ps. 97:6</a:t>
            </a:r>
          </a:p>
          <a:p>
            <a:pPr marL="0" indent="0">
              <a:buNone/>
            </a:pPr>
            <a:r>
              <a:rPr lang="en-US" dirty="0"/>
              <a:t>In the heavens You will establish Your faithfulness.  Ps. 89:2</a:t>
            </a:r>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35</a:t>
            </a:fld>
            <a:endParaRPr lang="en-US"/>
          </a:p>
        </p:txBody>
      </p:sp>
    </p:spTree>
    <p:extLst>
      <p:ext uri="{BB962C8B-B14F-4D97-AF65-F5344CB8AC3E}">
        <p14:creationId xmlns:p14="http://schemas.microsoft.com/office/powerpoint/2010/main" val="2593842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662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56A79-D040-421C-96E2-E7CB5190C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01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Based on this theory, / scientists predicted the existence of cosmic microwave background radiation / and the ratio of </a:t>
            </a:r>
            <a:r>
              <a:rPr lang="en-US" dirty="0" smtClean="0"/>
              <a:t>hydrogen to helium </a:t>
            </a:r>
            <a:r>
              <a:rPr lang="en-US" dirty="0"/>
              <a:t>and other lighter </a:t>
            </a:r>
            <a:r>
              <a:rPr lang="en-US" dirty="0" smtClean="0"/>
              <a:t>elements.  </a:t>
            </a:r>
            <a:r>
              <a:rPr lang="en-US" baseline="0" dirty="0" smtClean="0"/>
              <a:t>/ </a:t>
            </a:r>
            <a:r>
              <a:rPr lang="en-US" baseline="0" dirty="0"/>
              <a:t>As it turned out, the observable data matched these predictions.</a:t>
            </a:r>
            <a:endParaRPr lang="en-US"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6789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is no observable data that can explain the source of all the energy contained in the original singularity, </a:t>
            </a:r>
            <a:r>
              <a:rPr lang="en-US" dirty="0" smtClean="0"/>
              <a:t>/ what</a:t>
            </a:r>
            <a:r>
              <a:rPr lang="en-US" baseline="0" dirty="0" smtClean="0"/>
              <a:t> </a:t>
            </a:r>
            <a:r>
              <a:rPr lang="en-US" baseline="0" dirty="0"/>
              <a:t>caused the universe to begin expanding in the first place, </a:t>
            </a:r>
            <a:r>
              <a:rPr lang="en-US" baseline="0" dirty="0" smtClean="0"/>
              <a:t>/ or </a:t>
            </a:r>
            <a:r>
              <a:rPr lang="en-US" baseline="0" dirty="0"/>
              <a:t>how the particles which formed after the big bang were able to coalesce into matter.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53044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final</a:t>
            </a:r>
            <a:r>
              <a:rPr lang="en-US" baseline="0" dirty="0"/>
              <a:t> presentation of this series, </a:t>
            </a:r>
            <a:r>
              <a:rPr lang="en-US" dirty="0"/>
              <a:t>we will explore a few interesting implications of the</a:t>
            </a:r>
            <a:r>
              <a:rPr lang="en-US" baseline="0" dirty="0"/>
              <a:t> Big Bang theory.</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6</a:t>
            </a:fld>
            <a:endParaRPr lang="en-US"/>
          </a:p>
        </p:txBody>
      </p:sp>
    </p:spTree>
    <p:extLst>
      <p:ext uri="{BB962C8B-B14F-4D97-AF65-F5344CB8AC3E}">
        <p14:creationId xmlns:p14="http://schemas.microsoft.com/office/powerpoint/2010/main" val="138548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agree that the evidence points to an absolute beginning of the universe.  </a:t>
            </a:r>
            <a:r>
              <a:rPr lang="en-US" dirty="0" smtClean="0"/>
              <a:t>/ But</a:t>
            </a:r>
            <a:r>
              <a:rPr lang="en-US" dirty="0"/>
              <a:t>, for many who had previously  accepted the idea</a:t>
            </a:r>
            <a:r>
              <a:rPr lang="en-US" baseline="0" dirty="0"/>
              <a:t> of an eternal universe, this was unsettling.</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7</a:t>
            </a:fld>
            <a:endParaRPr lang="en-US"/>
          </a:p>
        </p:txBody>
      </p:sp>
    </p:spTree>
    <p:extLst>
      <p:ext uri="{BB962C8B-B14F-4D97-AF65-F5344CB8AC3E}">
        <p14:creationId xmlns:p14="http://schemas.microsoft.com/office/powerpoint/2010/main" val="362907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According to an ancient logical argument,</a:t>
            </a:r>
            <a:r>
              <a:rPr lang="en-US" sz="1200" baseline="0" dirty="0"/>
              <a:t> </a:t>
            </a:r>
            <a:r>
              <a:rPr lang="en-US" sz="1200" baseline="0" dirty="0" smtClean="0"/>
              <a:t>e</a:t>
            </a:r>
            <a:r>
              <a:rPr lang="en-US" sz="1200" dirty="0" smtClean="0"/>
              <a:t>verything </a:t>
            </a:r>
            <a:r>
              <a:rPr lang="en-US" sz="1200" dirty="0"/>
              <a:t>that has a beginning </a:t>
            </a:r>
            <a:r>
              <a:rPr lang="en-US" sz="1200" dirty="0" smtClean="0"/>
              <a:t>/ has </a:t>
            </a:r>
            <a:r>
              <a:rPr lang="en-US" sz="1200" dirty="0"/>
              <a:t>a cause.  </a:t>
            </a:r>
            <a:r>
              <a:rPr lang="en-US" sz="1200" dirty="0" smtClean="0"/>
              <a:t>/ So</a:t>
            </a:r>
            <a:r>
              <a:rPr lang="en-US" sz="1200" dirty="0"/>
              <a:t>, if the universe has a beginning, </a:t>
            </a:r>
            <a:r>
              <a:rPr lang="en-US" sz="1200" dirty="0" smtClean="0"/>
              <a:t>/ it </a:t>
            </a:r>
            <a:r>
              <a:rPr lang="en-US" sz="1200" dirty="0"/>
              <a:t>would have</a:t>
            </a:r>
            <a:r>
              <a:rPr lang="en-US" sz="1200" baseline="0" dirty="0"/>
              <a:t> a cause.</a:t>
            </a:r>
            <a:endParaRPr lang="en-US" sz="1200" dirty="0"/>
          </a:p>
          <a:p>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8</a:t>
            </a:fld>
            <a:endParaRPr lang="en-US"/>
          </a:p>
        </p:txBody>
      </p:sp>
    </p:spTree>
    <p:extLst>
      <p:ext uri="{BB962C8B-B14F-4D97-AF65-F5344CB8AC3E}">
        <p14:creationId xmlns:p14="http://schemas.microsoft.com/office/powerpoint/2010/main" val="245040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universe has</a:t>
            </a:r>
            <a:r>
              <a:rPr lang="en-US" baseline="0" dirty="0"/>
              <a:t> a cause, / that opens the door to the possibility of a Creator, which is why some scientists found the Big Bang unsettling.  The idea of a Creator would be incompatible with their naturalistic worldview.  </a:t>
            </a:r>
            <a:endParaRPr lang="en-US" dirty="0"/>
          </a:p>
        </p:txBody>
      </p:sp>
      <p:sp>
        <p:nvSpPr>
          <p:cNvPr id="4" name="Slide Number Placeholder 3"/>
          <p:cNvSpPr>
            <a:spLocks noGrp="1"/>
          </p:cNvSpPr>
          <p:nvPr>
            <p:ph type="sldNum" sz="quarter" idx="10"/>
          </p:nvPr>
        </p:nvSpPr>
        <p:spPr/>
        <p:txBody>
          <a:bodyPr/>
          <a:lstStyle/>
          <a:p>
            <a:fld id="{651CAA66-1C07-4687-A0B1-0F42F139F142}" type="slidenum">
              <a:rPr lang="en-US" smtClean="0"/>
              <a:t>9</a:t>
            </a:fld>
            <a:endParaRPr lang="en-US"/>
          </a:p>
        </p:txBody>
      </p:sp>
    </p:spTree>
    <p:extLst>
      <p:ext uri="{BB962C8B-B14F-4D97-AF65-F5344CB8AC3E}">
        <p14:creationId xmlns:p14="http://schemas.microsoft.com/office/powerpoint/2010/main" val="111636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9518503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9865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29712363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294605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224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694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6077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1210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3428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984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7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711660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842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7151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1941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6907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80891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76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422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220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33869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2050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A7F23-992B-4949-A6AB-C41ACD105939}"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29640866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9703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83016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411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6656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t>2/15/2017</a:t>
            </a:fld>
            <a:endParaRPr lang="en-US"/>
          </a:p>
        </p:txBody>
      </p:sp>
      <p:sp>
        <p:nvSpPr>
          <p:cNvPr id="17" name="Slide Number Placeholder 16"/>
          <p:cNvSpPr>
            <a:spLocks noGrp="1"/>
          </p:cNvSpPr>
          <p:nvPr>
            <p:ph type="sldNum" sz="quarter" idx="11"/>
          </p:nvPr>
        </p:nvSpPr>
        <p:spPr/>
        <p:txBody>
          <a:bodyPr/>
          <a:lstStyle/>
          <a:p>
            <a:fld id="{B5B24F56-6508-494E-A782-705ACA4FB20F}"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981964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5"/>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92760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t>2/15/2017</a:t>
            </a:fld>
            <a:endParaRPr lang="en-US"/>
          </a:p>
        </p:txBody>
      </p:sp>
      <p:sp>
        <p:nvSpPr>
          <p:cNvPr id="14" name="Slide Number Placeholder 13"/>
          <p:cNvSpPr>
            <a:spLocks noGrp="1"/>
          </p:cNvSpPr>
          <p:nvPr>
            <p:ph type="sldNum" sz="quarter" idx="11"/>
          </p:nvPr>
        </p:nvSpPr>
        <p:spPr/>
        <p:txBody>
          <a:bodyPr/>
          <a:lstStyle/>
          <a:p>
            <a:fld id="{B5B24F56-6508-494E-A782-705ACA4FB20F}"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56915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6"/>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2226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t>2/15/2017</a:t>
            </a:fld>
            <a:endParaRPr lang="en-US"/>
          </a:p>
        </p:txBody>
      </p:sp>
      <p:sp>
        <p:nvSpPr>
          <p:cNvPr id="12" name="Slide Number Placeholder 11"/>
          <p:cNvSpPr>
            <a:spLocks noGrp="1"/>
          </p:cNvSpPr>
          <p:nvPr>
            <p:ph type="sldNum" sz="quarter" idx="17"/>
          </p:nvPr>
        </p:nvSpPr>
        <p:spPr/>
        <p:txBody>
          <a:bodyPr/>
          <a:lstStyle/>
          <a:p>
            <a:fld id="{B5B24F56-6508-494E-A782-705ACA4FB20F}"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32F59413-8DEC-4AA1-B0E6-B8D1FF55C118}" type="datetimeFigureOut">
              <a:rPr lang="en-US" smtClean="0"/>
              <a:t>2/15/2017</a:t>
            </a:fld>
            <a:endParaRPr lang="en-US"/>
          </a:p>
        </p:txBody>
      </p:sp>
      <p:sp>
        <p:nvSpPr>
          <p:cNvPr id="16" name="Slide Number Placeholder 15"/>
          <p:cNvSpPr>
            <a:spLocks noGrp="1"/>
          </p:cNvSpPr>
          <p:nvPr>
            <p:ph type="sldNum" sz="quarter" idx="11"/>
          </p:nvPr>
        </p:nvSpPr>
        <p:spPr/>
        <p:txBody>
          <a:bodyPr/>
          <a:lstStyle/>
          <a:p>
            <a:fld id="{B5B24F56-6508-494E-A782-705ACA4FB20F}"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26214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108188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t>2/15/2017</a:t>
            </a:fld>
            <a:endParaRPr lang="en-US"/>
          </a:p>
        </p:txBody>
      </p:sp>
      <p:sp>
        <p:nvSpPr>
          <p:cNvPr id="8" name="Slide Number Placeholder 7"/>
          <p:cNvSpPr>
            <a:spLocks noGrp="1"/>
          </p:cNvSpPr>
          <p:nvPr>
            <p:ph type="sldNum" sz="quarter" idx="11"/>
          </p:nvPr>
        </p:nvSpPr>
        <p:spPr/>
        <p:txBody>
          <a:bodyPr/>
          <a:lstStyle/>
          <a:p>
            <a:fld id="{B5B24F56-6508-494E-A782-705ACA4FB20F}"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39799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32F59413-8DEC-4AA1-B0E6-B8D1FF55C118}" type="datetimeFigureOut">
              <a:rPr lang="en-US" smtClean="0"/>
              <a:t>2/15/2017</a:t>
            </a:fld>
            <a:endParaRPr lang="en-US"/>
          </a:p>
        </p:txBody>
      </p:sp>
      <p:sp>
        <p:nvSpPr>
          <p:cNvPr id="19" name="Slide Number Placeholder 18"/>
          <p:cNvSpPr>
            <a:spLocks noGrp="1"/>
          </p:cNvSpPr>
          <p:nvPr>
            <p:ph type="sldNum" sz="quarter" idx="16"/>
          </p:nvPr>
        </p:nvSpPr>
        <p:spPr/>
        <p:txBody>
          <a:bodyPr/>
          <a:lstStyle/>
          <a:p>
            <a:fld id="{B5B24F56-6508-494E-A782-705ACA4FB20F}"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430848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t>2/15/2017</a:t>
            </a:fld>
            <a:endParaRPr lang="en-US"/>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t>‹#›</a:t>
            </a:fld>
            <a:endParaRPr lang="en-US"/>
          </a:p>
        </p:txBody>
      </p:sp>
      <p:sp>
        <p:nvSpPr>
          <p:cNvPr id="15" name="Footer Placeholder 14"/>
          <p:cNvSpPr>
            <a:spLocks noGrp="1"/>
          </p:cNvSpPr>
          <p:nvPr>
            <p:ph type="ftr" sz="quarter" idx="16"/>
          </p:nvPr>
        </p:nvSpPr>
        <p:spPr>
          <a:xfrm>
            <a:off x="1930400" y="6486525"/>
            <a:ext cx="8331200" cy="292100"/>
          </a:xfrm>
        </p:spPr>
        <p:txBody>
          <a:bodyPr/>
          <a:lstStyle/>
          <a:p>
            <a:endParaRPr lang="en-US"/>
          </a:p>
        </p:txBody>
      </p:sp>
    </p:spTree>
    <p:extLst>
      <p:ext uri="{BB962C8B-B14F-4D97-AF65-F5344CB8AC3E}">
        <p14:creationId xmlns:p14="http://schemas.microsoft.com/office/powerpoint/2010/main" val="1130995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4F56-6508-494E-A782-705ACA4FB20F}" type="slidenum">
              <a:rPr lang="en-US" smtClean="0"/>
              <a:t>‹#›</a:t>
            </a:fld>
            <a:endParaRPr lang="en-US"/>
          </a:p>
        </p:txBody>
      </p:sp>
    </p:spTree>
    <p:extLst>
      <p:ext uri="{BB962C8B-B14F-4D97-AF65-F5344CB8AC3E}">
        <p14:creationId xmlns:p14="http://schemas.microsoft.com/office/powerpoint/2010/main" val="1320660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59413-8DEC-4AA1-B0E6-B8D1FF55C118}"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4F56-6508-494E-A782-705ACA4FB20F}" type="slidenum">
              <a:rPr lang="en-US" smtClean="0"/>
              <a:t>‹#›</a:t>
            </a:fld>
            <a:endParaRPr lang="en-US"/>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149778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A7F23-992B-4949-A6AB-C41ACD105939}" type="datetimeFigureOut">
              <a:rPr lang="en-US" smtClean="0"/>
              <a:t>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15152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A7F23-992B-4949-A6AB-C41ACD105939}" type="datetimeFigureOut">
              <a:rPr lang="en-US" smtClean="0"/>
              <a:t>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31450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A7F23-992B-4949-A6AB-C41ACD105939}" type="datetimeFigureOut">
              <a:rPr lang="en-US" smtClean="0"/>
              <a:t>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39688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369791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CA7F23-992B-4949-A6AB-C41ACD105939}"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BA36-E8A1-4952-B1DE-F23A31C9A5AD}" type="slidenum">
              <a:rPr lang="en-US" smtClean="0"/>
              <a:t>‹#›</a:t>
            </a:fld>
            <a:endParaRPr lang="en-US"/>
          </a:p>
        </p:txBody>
      </p:sp>
    </p:spTree>
    <p:extLst>
      <p:ext uri="{BB962C8B-B14F-4D97-AF65-F5344CB8AC3E}">
        <p14:creationId xmlns:p14="http://schemas.microsoft.com/office/powerpoint/2010/main" val="4079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A7F23-992B-4949-A6AB-C41ACD105939}" type="datetimeFigureOut">
              <a:rPr lang="en-US" smtClean="0"/>
              <a:t>2/15/2017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DBA36-E8A1-4952-B1DE-F23A31C9A5AD}" type="slidenum">
              <a:rPr lang="en-US" smtClean="0"/>
              <a:t>‹#›</a:t>
            </a:fld>
            <a:endParaRPr lang="en-US"/>
          </a:p>
        </p:txBody>
      </p:sp>
    </p:spTree>
    <p:extLst>
      <p:ext uri="{BB962C8B-B14F-4D97-AF65-F5344CB8AC3E}">
        <p14:creationId xmlns:p14="http://schemas.microsoft.com/office/powerpoint/2010/main" val="791233040"/>
      </p:ext>
    </p:extLst>
  </p:cSld>
  <p:clrMap bg1="dk1" tx1="lt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616A55E-18CD-4C59-B5B6-978F4C861A26}"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A4B7BE40-0CE5-46E8-9FF4-3A38B23778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9482764"/>
      </p:ext>
    </p:extLst>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2/15/2017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3818792923"/>
      </p:ext>
    </p:extLst>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t>2/15/2017</a:t>
            </a:fld>
            <a:endParaRPr lang="en-US"/>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t>‹#›</a:t>
            </a:fld>
            <a:endParaRPr lang="en-US"/>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2753032431"/>
      </p:ext>
    </p:extLst>
  </p:cSld>
  <p:clrMap bg1="dk1" tx1="lt1" bg2="dk2"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Big Bang Theory</a:t>
            </a:r>
          </a:p>
        </p:txBody>
      </p:sp>
      <p:sp>
        <p:nvSpPr>
          <p:cNvPr id="3" name="Subtitle 2"/>
          <p:cNvSpPr>
            <a:spLocks noGrp="1"/>
          </p:cNvSpPr>
          <p:nvPr>
            <p:ph type="subTitle" idx="1"/>
          </p:nvPr>
        </p:nvSpPr>
        <p:spPr/>
        <p:txBody>
          <a:bodyPr/>
          <a:lstStyle/>
          <a:p>
            <a:r>
              <a:rPr lang="en-US" dirty="0"/>
              <a:t>And the Origin of the Universe</a:t>
            </a:r>
          </a:p>
        </p:txBody>
      </p:sp>
      <p:sp>
        <p:nvSpPr>
          <p:cNvPr id="4" name="Rectangle 3"/>
          <p:cNvSpPr/>
          <p:nvPr/>
        </p:nvSpPr>
        <p:spPr>
          <a:xfrm>
            <a:off x="5828137" y="3968254"/>
            <a:ext cx="535724" cy="923330"/>
          </a:xfrm>
          <a:prstGeom prst="rect">
            <a:avLst/>
          </a:prstGeom>
          <a:noFill/>
        </p:spPr>
        <p:txBody>
          <a:bodyPr wrap="none" lIns="91440" tIns="45720" rIns="91440" bIns="45720">
            <a:spAutoFit/>
          </a:bodyPr>
          <a:lstStyle/>
          <a:p>
            <a:pPr algn="ctr"/>
            <a:r>
              <a:rPr lang="en-US" sz="5400" dirty="0">
                <a:ln w="0"/>
                <a:solidFill>
                  <a:srgbClr val="FFFF00"/>
                </a:solidFill>
                <a:effectLst>
                  <a:reflection blurRad="6350" stA="53000" endA="300" endPos="35500" dir="5400000" sy="-90000" algn="bl" rotWithShape="0"/>
                </a:effectLst>
              </a:rPr>
              <a:t>4</a:t>
            </a:r>
            <a:endParaRPr lang="en-US" sz="54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392181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#2 -- Organized Precision </a:t>
            </a:r>
          </a:p>
        </p:txBody>
      </p:sp>
      <p:sp>
        <p:nvSpPr>
          <p:cNvPr id="4" name="Rounded Rectangle 3"/>
          <p:cNvSpPr/>
          <p:nvPr/>
        </p:nvSpPr>
        <p:spPr>
          <a:xfrm>
            <a:off x="1797269" y="2333286"/>
            <a:ext cx="3090041" cy="29166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Too close together</a:t>
            </a:r>
          </a:p>
          <a:p>
            <a:pPr algn="ctr"/>
            <a:r>
              <a:rPr lang="en-US" sz="4400" dirty="0">
                <a:solidFill>
                  <a:schemeClr val="bg1"/>
                </a:solidFill>
              </a:rPr>
              <a:t>=</a:t>
            </a:r>
          </a:p>
          <a:p>
            <a:pPr algn="ctr"/>
            <a:r>
              <a:rPr lang="en-US" sz="4400" dirty="0">
                <a:solidFill>
                  <a:schemeClr val="bg1"/>
                </a:solidFill>
              </a:rPr>
              <a:t>Black hole</a:t>
            </a:r>
          </a:p>
        </p:txBody>
      </p:sp>
      <p:sp>
        <p:nvSpPr>
          <p:cNvPr id="5" name="Rounded Rectangle 4"/>
          <p:cNvSpPr/>
          <p:nvPr/>
        </p:nvSpPr>
        <p:spPr>
          <a:xfrm>
            <a:off x="7656786" y="2333285"/>
            <a:ext cx="3090041" cy="29166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Not close enough</a:t>
            </a:r>
          </a:p>
          <a:p>
            <a:pPr algn="ctr"/>
            <a:r>
              <a:rPr lang="en-US" sz="4400" dirty="0">
                <a:solidFill>
                  <a:schemeClr val="bg1"/>
                </a:solidFill>
              </a:rPr>
              <a:t>=</a:t>
            </a:r>
          </a:p>
          <a:p>
            <a:pPr algn="ctr"/>
            <a:r>
              <a:rPr lang="en-US" sz="4400" dirty="0">
                <a:solidFill>
                  <a:schemeClr val="bg1"/>
                </a:solidFill>
              </a:rPr>
              <a:t>No galaxies</a:t>
            </a:r>
          </a:p>
        </p:txBody>
      </p:sp>
    </p:spTree>
    <p:custDataLst>
      <p:tags r:id="rId1"/>
    </p:custDataLst>
    <p:extLst>
      <p:ext uri="{BB962C8B-B14F-4D97-AF65-F5344CB8AC3E}">
        <p14:creationId xmlns:p14="http://schemas.microsoft.com/office/powerpoint/2010/main" val="4091057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#2 -- Organized Precision </a:t>
            </a:r>
          </a:p>
        </p:txBody>
      </p:sp>
      <p:sp>
        <p:nvSpPr>
          <p:cNvPr id="4" name="Rounded Rectangle 3"/>
          <p:cNvSpPr/>
          <p:nvPr/>
        </p:nvSpPr>
        <p:spPr>
          <a:xfrm>
            <a:off x="1797269" y="2333286"/>
            <a:ext cx="3090041" cy="29166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No black hole</a:t>
            </a:r>
          </a:p>
        </p:txBody>
      </p:sp>
      <p:sp>
        <p:nvSpPr>
          <p:cNvPr id="5" name="Rounded Rectangle 4"/>
          <p:cNvSpPr/>
          <p:nvPr/>
        </p:nvSpPr>
        <p:spPr>
          <a:xfrm>
            <a:off x="7656786" y="2333285"/>
            <a:ext cx="3090041" cy="29166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Close enough to form matter</a:t>
            </a:r>
          </a:p>
        </p:txBody>
      </p:sp>
      <p:sp>
        <p:nvSpPr>
          <p:cNvPr id="6" name="Content Placeholder 2"/>
          <p:cNvSpPr txBox="1">
            <a:spLocks/>
          </p:cNvSpPr>
          <p:nvPr/>
        </p:nvSpPr>
        <p:spPr>
          <a:xfrm>
            <a:off x="2504088" y="5681552"/>
            <a:ext cx="7743497" cy="642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Precision suggests design and purpose</a:t>
            </a:r>
          </a:p>
          <a:p>
            <a:pPr marL="0" indent="0">
              <a:buFont typeface="Arial" panose="020B0604020202020204" pitchFamily="34" charset="0"/>
              <a:buNone/>
            </a:pPr>
            <a:endParaRPr lang="en-US" sz="3600" dirty="0"/>
          </a:p>
        </p:txBody>
      </p:sp>
    </p:spTree>
    <p:custDataLst>
      <p:tags r:id="rId1"/>
    </p:custDataLst>
    <p:extLst>
      <p:ext uri="{BB962C8B-B14F-4D97-AF65-F5344CB8AC3E}">
        <p14:creationId xmlns:p14="http://schemas.microsoft.com/office/powerpoint/2010/main" val="4281394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idx="1"/>
          </p:nvPr>
        </p:nvSpPr>
        <p:spPr/>
        <p:txBody>
          <a:bodyPr>
            <a:normAutofit fontScale="92500" lnSpcReduction="10000"/>
          </a:bodyPr>
          <a:lstStyle/>
          <a:p>
            <a:pPr marL="0" indent="0">
              <a:buNone/>
            </a:pPr>
            <a:endParaRPr lang="en-US" sz="3600" dirty="0"/>
          </a:p>
          <a:p>
            <a:pPr marL="0" indent="0">
              <a:buNone/>
            </a:pPr>
            <a:r>
              <a:rPr lang="en-US" sz="3600" dirty="0"/>
              <a:t>The big bang and creation are similar in at least one important way</a:t>
            </a:r>
          </a:p>
          <a:p>
            <a:pPr marL="0" indent="0">
              <a:buNone/>
            </a:pPr>
            <a:endParaRPr lang="en-US" sz="3600" dirty="0"/>
          </a:p>
          <a:p>
            <a:pPr marL="0" indent="0">
              <a:buNone/>
            </a:pPr>
            <a:r>
              <a:rPr lang="en-US" sz="3600" dirty="0"/>
              <a:t>“The essential element in the astronomical and biblical accounts of Genesis is the same; the chain of events leading to man commenced </a:t>
            </a:r>
            <a:r>
              <a:rPr lang="en-US" sz="3600" dirty="0">
                <a:solidFill>
                  <a:srgbClr val="FFFF00"/>
                </a:solidFill>
              </a:rPr>
              <a:t>suddenly and sharply, at a definite moment in time, in a flash of light and energy</a:t>
            </a:r>
            <a:r>
              <a:rPr lang="en-US" sz="3600" dirty="0"/>
              <a:t>.”  Robert Jastrow, </a:t>
            </a:r>
            <a:r>
              <a:rPr lang="en-US" sz="3600" i="1" dirty="0"/>
              <a:t>God and the Astronomers</a:t>
            </a:r>
            <a:r>
              <a:rPr lang="en-US" sz="3600" dirty="0"/>
              <a:t>, p. 14</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Tree>
    <p:custDataLst>
      <p:tags r:id="rId1"/>
    </p:custDataLst>
    <p:extLst>
      <p:ext uri="{BB962C8B-B14F-4D97-AF65-F5344CB8AC3E}">
        <p14:creationId xmlns:p14="http://schemas.microsoft.com/office/powerpoint/2010/main" val="3618289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sz="half" idx="1"/>
          </p:nvPr>
        </p:nvSpPr>
        <p:spPr/>
        <p:txBody>
          <a:bodyPr>
            <a:normAutofit fontScale="85000" lnSpcReduction="10000"/>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6" name="Content Placeholder 5"/>
          <p:cNvSpPr>
            <a:spLocks noGrp="1"/>
          </p:cNvSpPr>
          <p:nvPr>
            <p:ph sz="half" idx="2"/>
          </p:nvPr>
        </p:nvSpPr>
        <p:spPr>
          <a:xfrm>
            <a:off x="4931237" y="2405829"/>
            <a:ext cx="2557383" cy="2166171"/>
          </a:xfrm>
        </p:spPr>
        <p:txBody>
          <a:bodyPr>
            <a:normAutofit fontScale="85000" lnSpcReduction="10000"/>
          </a:bodyPr>
          <a:lstStyle/>
          <a:p>
            <a:pPr marL="0" indent="0" algn="ctr">
              <a:buNone/>
            </a:pPr>
            <a:r>
              <a:rPr lang="en-US" sz="3300" dirty="0"/>
              <a:t>The Big Bang theory does not conflict with the Catholic concept of creation.</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2943">
            <a:off x="1748268" y="1989952"/>
            <a:ext cx="2531624" cy="36278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9810">
            <a:off x="8267489" y="1994193"/>
            <a:ext cx="2890223" cy="3542854"/>
          </a:xfrm>
          <a:prstGeom prst="rect">
            <a:avLst/>
          </a:prstGeom>
        </p:spPr>
      </p:pic>
      <p:sp>
        <p:nvSpPr>
          <p:cNvPr id="7" name="TextBox 6"/>
          <p:cNvSpPr txBox="1"/>
          <p:nvPr/>
        </p:nvSpPr>
        <p:spPr>
          <a:xfrm rot="21294693">
            <a:off x="2068120" y="5682219"/>
            <a:ext cx="2084917" cy="461665"/>
          </a:xfrm>
          <a:prstGeom prst="rect">
            <a:avLst/>
          </a:prstGeom>
          <a:noFill/>
        </p:spPr>
        <p:txBody>
          <a:bodyPr wrap="square" rtlCol="0">
            <a:spAutoFit/>
          </a:bodyPr>
          <a:lstStyle/>
          <a:p>
            <a:pPr algn="ctr"/>
            <a:r>
              <a:rPr lang="en-US" sz="2400" dirty="0"/>
              <a:t>Pope Pius XII</a:t>
            </a:r>
          </a:p>
        </p:txBody>
      </p:sp>
      <p:sp>
        <p:nvSpPr>
          <p:cNvPr id="8" name="TextBox 7"/>
          <p:cNvSpPr txBox="1"/>
          <p:nvPr/>
        </p:nvSpPr>
        <p:spPr>
          <a:xfrm rot="418934">
            <a:off x="8233931" y="5609719"/>
            <a:ext cx="2504491" cy="461665"/>
          </a:xfrm>
          <a:prstGeom prst="rect">
            <a:avLst/>
          </a:prstGeom>
          <a:noFill/>
        </p:spPr>
        <p:txBody>
          <a:bodyPr wrap="square" rtlCol="0">
            <a:spAutoFit/>
          </a:bodyPr>
          <a:lstStyle/>
          <a:p>
            <a:pPr algn="ctr"/>
            <a:r>
              <a:rPr lang="en-US" sz="2400" dirty="0"/>
              <a:t>Pope John Paul II</a:t>
            </a:r>
          </a:p>
        </p:txBody>
      </p:sp>
    </p:spTree>
    <p:extLst>
      <p:ext uri="{BB962C8B-B14F-4D97-AF65-F5344CB8AC3E}">
        <p14:creationId xmlns:p14="http://schemas.microsoft.com/office/powerpoint/2010/main" val="4263495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sz="half" idx="1"/>
          </p:nvPr>
        </p:nvSpPr>
        <p:spPr>
          <a:xfrm>
            <a:off x="838200" y="1954924"/>
            <a:ext cx="4644615" cy="4222039"/>
          </a:xfrm>
        </p:spPr>
        <p:txBody>
          <a:bodyPr>
            <a:normAutofit/>
          </a:bodyPr>
          <a:lstStyle/>
          <a:p>
            <a:pPr marL="0" indent="0">
              <a:buNone/>
            </a:pPr>
            <a:endParaRPr lang="en-US" sz="3600" dirty="0"/>
          </a:p>
          <a:p>
            <a:pPr marL="0" indent="0">
              <a:buNone/>
            </a:pPr>
            <a:endParaRPr lang="en-US" sz="3600" dirty="0"/>
          </a:p>
          <a:p>
            <a:pPr marL="0" indent="0">
              <a:buNone/>
            </a:pPr>
            <a:r>
              <a:rPr lang="en-US" sz="3600" dirty="0"/>
              <a:t>“The Big Bang…does not contradict the divine act of creation; rather, it requires it</a:t>
            </a:r>
            <a:r>
              <a:rPr lang="en-US" sz="3600" dirty="0" smtClean="0"/>
              <a:t>.”</a:t>
            </a:r>
          </a:p>
          <a:p>
            <a:pPr marL="0" indent="0">
              <a:buNone/>
            </a:pPr>
            <a:endParaRPr lang="en-US" sz="3600" dirty="0"/>
          </a:p>
          <a:p>
            <a:pPr marL="0" indent="0">
              <a:buNone/>
            </a:pPr>
            <a:endParaRPr lang="en-US" sz="3600" dirty="0" smtClean="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193" y="1301432"/>
            <a:ext cx="5392765" cy="5083602"/>
          </a:xfrm>
          <a:prstGeom prst="rect">
            <a:avLst/>
          </a:prstGeom>
        </p:spPr>
      </p:pic>
    </p:spTree>
    <p:extLst>
      <p:ext uri="{BB962C8B-B14F-4D97-AF65-F5344CB8AC3E}">
        <p14:creationId xmlns:p14="http://schemas.microsoft.com/office/powerpoint/2010/main" val="2000430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sz="half" idx="1"/>
          </p:nvPr>
        </p:nvSpPr>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pic>
        <p:nvPicPr>
          <p:cNvPr id="4" name="Content Placeholder 3"/>
          <p:cNvPicPr>
            <a:picLocks noGrp="1" noChangeAspect="1"/>
          </p:cNvPicPr>
          <p:nvPr>
            <p:ph idx="1"/>
          </p:nvPr>
        </p:nvPicPr>
        <p:blipFill>
          <a:blip r:embed="rId3"/>
          <a:stretch>
            <a:fillRect/>
          </a:stretch>
        </p:blipFill>
        <p:spPr>
          <a:xfrm>
            <a:off x="6284897" y="2827223"/>
            <a:ext cx="4558480" cy="23481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21" y="2827222"/>
            <a:ext cx="3900073" cy="2348141"/>
          </a:xfrm>
          <a:prstGeom prst="rect">
            <a:avLst/>
          </a:prstGeom>
        </p:spPr>
      </p:pic>
      <p:sp>
        <p:nvSpPr>
          <p:cNvPr id="5" name="TextBox 4"/>
          <p:cNvSpPr txBox="1"/>
          <p:nvPr/>
        </p:nvSpPr>
        <p:spPr>
          <a:xfrm>
            <a:off x="5417127" y="3449782"/>
            <a:ext cx="429491" cy="1200329"/>
          </a:xfrm>
          <a:prstGeom prst="rect">
            <a:avLst/>
          </a:prstGeom>
          <a:noFill/>
        </p:spPr>
        <p:txBody>
          <a:bodyPr wrap="square" rtlCol="0">
            <a:spAutoFit/>
          </a:bodyPr>
          <a:lstStyle/>
          <a:p>
            <a:pPr algn="ctr"/>
            <a:r>
              <a:rPr lang="en-US" sz="7200" dirty="0" smtClean="0"/>
              <a:t>?</a:t>
            </a:r>
            <a:endParaRPr lang="en-US" sz="7200" dirty="0"/>
          </a:p>
        </p:txBody>
      </p:sp>
    </p:spTree>
    <p:extLst>
      <p:ext uri="{BB962C8B-B14F-4D97-AF65-F5344CB8AC3E}">
        <p14:creationId xmlns:p14="http://schemas.microsoft.com/office/powerpoint/2010/main" val="574567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Tools of the Trade</a:t>
            </a:r>
            <a:endParaRPr lang="en-US" dirty="0"/>
          </a:p>
        </p:txBody>
      </p:sp>
      <p:sp>
        <p:nvSpPr>
          <p:cNvPr id="6" name="Rectangle 5"/>
          <p:cNvSpPr/>
          <p:nvPr/>
        </p:nvSpPr>
        <p:spPr>
          <a:xfrm>
            <a:off x="1153886" y="3255890"/>
            <a:ext cx="4093028" cy="275302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Observations</a:t>
            </a:r>
          </a:p>
          <a:p>
            <a:pPr algn="ctr"/>
            <a:r>
              <a:rPr lang="en-US" sz="3600" dirty="0" smtClean="0">
                <a:solidFill>
                  <a:schemeClr val="tx1"/>
                </a:solidFill>
              </a:rPr>
              <a:t>Experiments</a:t>
            </a:r>
          </a:p>
          <a:p>
            <a:pPr algn="ctr"/>
            <a:r>
              <a:rPr lang="en-US" sz="3600" dirty="0" smtClean="0">
                <a:solidFill>
                  <a:schemeClr val="tx1"/>
                </a:solidFill>
              </a:rPr>
              <a:t>Analysis of data</a:t>
            </a:r>
          </a:p>
          <a:p>
            <a:pPr algn="ctr"/>
            <a:r>
              <a:rPr lang="en-US" sz="3600" dirty="0" smtClean="0">
                <a:solidFill>
                  <a:schemeClr val="tx1"/>
                </a:solidFill>
              </a:rPr>
              <a:t>Interpretation</a:t>
            </a:r>
            <a:endParaRPr lang="en-US" sz="3600" dirty="0">
              <a:solidFill>
                <a:schemeClr val="tx1"/>
              </a:solidFill>
            </a:endParaRPr>
          </a:p>
        </p:txBody>
      </p:sp>
      <p:sp>
        <p:nvSpPr>
          <p:cNvPr id="7" name="Rectangle 6"/>
          <p:cNvSpPr/>
          <p:nvPr/>
        </p:nvSpPr>
        <p:spPr>
          <a:xfrm>
            <a:off x="1153886" y="2091585"/>
            <a:ext cx="4093028" cy="1123571"/>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Science</a:t>
            </a:r>
            <a:endParaRPr lang="en-US" sz="4800" dirty="0"/>
          </a:p>
        </p:txBody>
      </p:sp>
      <p:sp>
        <p:nvSpPr>
          <p:cNvPr id="8" name="Rectangle 7"/>
          <p:cNvSpPr/>
          <p:nvPr/>
        </p:nvSpPr>
        <p:spPr>
          <a:xfrm>
            <a:off x="6479456" y="2104578"/>
            <a:ext cx="3992600" cy="1110577"/>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Bible Study</a:t>
            </a:r>
            <a:endParaRPr lang="en-US" sz="4800" dirty="0"/>
          </a:p>
        </p:txBody>
      </p:sp>
      <p:sp>
        <p:nvSpPr>
          <p:cNvPr id="9" name="Rectangle 8"/>
          <p:cNvSpPr/>
          <p:nvPr/>
        </p:nvSpPr>
        <p:spPr>
          <a:xfrm>
            <a:off x="6479455" y="3255890"/>
            <a:ext cx="3992601" cy="275302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Compare Scripture </a:t>
            </a:r>
          </a:p>
          <a:p>
            <a:pPr algn="ctr"/>
            <a:r>
              <a:rPr lang="en-US" sz="3600" dirty="0" smtClean="0">
                <a:solidFill>
                  <a:schemeClr val="tx1"/>
                </a:solidFill>
              </a:rPr>
              <a:t>with Scripture</a:t>
            </a:r>
          </a:p>
          <a:p>
            <a:pPr algn="ctr"/>
            <a:r>
              <a:rPr lang="en-US" sz="3600" dirty="0" smtClean="0">
                <a:solidFill>
                  <a:schemeClr val="tx1"/>
                </a:solidFill>
              </a:rPr>
              <a:t>Linguistic Analysis</a:t>
            </a:r>
          </a:p>
          <a:p>
            <a:pPr algn="ctr"/>
            <a:r>
              <a:rPr lang="en-US" sz="3600" dirty="0" smtClean="0">
                <a:solidFill>
                  <a:schemeClr val="tx1"/>
                </a:solidFill>
              </a:rPr>
              <a:t>Determining the Context</a:t>
            </a:r>
            <a:endParaRPr lang="en-US" sz="3600" dirty="0">
              <a:solidFill>
                <a:schemeClr val="tx1"/>
              </a:solidFill>
            </a:endParaRPr>
          </a:p>
        </p:txBody>
      </p:sp>
    </p:spTree>
    <p:custDataLst>
      <p:tags r:id="rId1"/>
    </p:custDataLst>
    <p:extLst>
      <p:ext uri="{BB962C8B-B14F-4D97-AF65-F5344CB8AC3E}">
        <p14:creationId xmlns:p14="http://schemas.microsoft.com/office/powerpoint/2010/main" val="141738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956" y="2139693"/>
            <a:ext cx="2978560" cy="3723200"/>
          </a:xfrm>
          <a:prstGeom prst="rect">
            <a:avLst/>
          </a:prstGeom>
        </p:spPr>
      </p:pic>
      <p:sp>
        <p:nvSpPr>
          <p:cNvPr id="2" name="Title 1"/>
          <p:cNvSpPr>
            <a:spLocks noGrp="1"/>
          </p:cNvSpPr>
          <p:nvPr>
            <p:ph type="title"/>
          </p:nvPr>
        </p:nvSpPr>
        <p:spPr/>
        <p:txBody>
          <a:bodyPr>
            <a:normAutofit/>
          </a:bodyPr>
          <a:lstStyle/>
          <a:p>
            <a:pPr algn="ctr"/>
            <a:r>
              <a:rPr lang="en-US" dirty="0"/>
              <a:t>If the entire universe </a:t>
            </a:r>
            <a:r>
              <a:rPr lang="en-US" dirty="0" smtClean="0"/>
              <a:t/>
            </a:r>
            <a:br>
              <a:rPr lang="en-US" dirty="0" smtClean="0"/>
            </a:br>
            <a:r>
              <a:rPr lang="en-US" dirty="0" smtClean="0"/>
              <a:t>was </a:t>
            </a:r>
            <a:r>
              <a:rPr lang="en-US" dirty="0"/>
              <a:t>created during creation </a:t>
            </a:r>
            <a:r>
              <a:rPr lang="en-US" dirty="0" smtClean="0"/>
              <a:t>week… </a:t>
            </a:r>
            <a:endParaRPr lang="en-US" dirty="0"/>
          </a:p>
        </p:txBody>
      </p:sp>
      <p:sp>
        <p:nvSpPr>
          <p:cNvPr id="3" name="Content Placeholder 2"/>
          <p:cNvSpPr>
            <a:spLocks noGrp="1"/>
          </p:cNvSpPr>
          <p:nvPr>
            <p:ph sz="half" idx="4294967295"/>
          </p:nvPr>
        </p:nvSpPr>
        <p:spPr>
          <a:xfrm>
            <a:off x="0" y="1825625"/>
            <a:ext cx="5181600" cy="4351338"/>
          </a:xfrm>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pic>
        <p:nvPicPr>
          <p:cNvPr id="11" name="Content Placeholder 3"/>
          <p:cNvPicPr>
            <a:picLocks noChangeAspect="1"/>
          </p:cNvPicPr>
          <p:nvPr/>
        </p:nvPicPr>
        <p:blipFill>
          <a:blip r:embed="rId5"/>
          <a:stretch>
            <a:fillRect/>
          </a:stretch>
        </p:blipFill>
        <p:spPr>
          <a:xfrm>
            <a:off x="5841544" y="2139693"/>
            <a:ext cx="4558480" cy="2348141"/>
          </a:xfrm>
          <a:prstGeom prst="rect">
            <a:avLst/>
          </a:prstGeom>
        </p:spPr>
      </p:pic>
      <p:sp>
        <p:nvSpPr>
          <p:cNvPr id="5" name="TextBox 4"/>
          <p:cNvSpPr txBox="1"/>
          <p:nvPr/>
        </p:nvSpPr>
        <p:spPr>
          <a:xfrm>
            <a:off x="5841543" y="4785675"/>
            <a:ext cx="4558481" cy="1077218"/>
          </a:xfrm>
          <a:prstGeom prst="rect">
            <a:avLst/>
          </a:prstGeom>
          <a:noFill/>
        </p:spPr>
        <p:txBody>
          <a:bodyPr wrap="square" rtlCol="0">
            <a:spAutoFit/>
          </a:bodyPr>
          <a:lstStyle/>
          <a:p>
            <a:pPr algn="ctr"/>
            <a:r>
              <a:rPr lang="en-US" sz="3200" dirty="0" smtClean="0"/>
              <a:t>…there is a time problem</a:t>
            </a:r>
          </a:p>
          <a:p>
            <a:pPr algn="ctr"/>
            <a:r>
              <a:rPr lang="en-US" sz="3200" dirty="0" smtClean="0"/>
              <a:t>with the Big Bang theory</a:t>
            </a:r>
            <a:endParaRPr lang="en-US" sz="3200" dirty="0"/>
          </a:p>
        </p:txBody>
      </p:sp>
    </p:spTree>
    <p:custDataLst>
      <p:tags r:id="rId1"/>
    </p:custDataLst>
    <p:extLst>
      <p:ext uri="{BB962C8B-B14F-4D97-AF65-F5344CB8AC3E}">
        <p14:creationId xmlns:p14="http://schemas.microsoft.com/office/powerpoint/2010/main" val="450156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up)">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8927" y="477503"/>
            <a:ext cx="6962775" cy="3400425"/>
          </a:xfrm>
          <a:prstGeom prst="rect">
            <a:avLst/>
          </a:prstGeom>
        </p:spPr>
      </p:pic>
      <p:pic>
        <p:nvPicPr>
          <p:cNvPr id="4" name="Picture 3"/>
          <p:cNvPicPr>
            <a:picLocks noChangeAspect="1"/>
          </p:cNvPicPr>
          <p:nvPr/>
        </p:nvPicPr>
        <p:blipFill>
          <a:blip r:embed="rId4"/>
          <a:stretch>
            <a:fillRect/>
          </a:stretch>
        </p:blipFill>
        <p:spPr>
          <a:xfrm>
            <a:off x="5178091" y="3045994"/>
            <a:ext cx="6648450" cy="3390900"/>
          </a:xfrm>
          <a:prstGeom prst="rect">
            <a:avLst/>
          </a:prstGeom>
        </p:spPr>
      </p:pic>
    </p:spTree>
    <p:extLst>
      <p:ext uri="{BB962C8B-B14F-4D97-AF65-F5344CB8AC3E}">
        <p14:creationId xmlns:p14="http://schemas.microsoft.com/office/powerpoint/2010/main" val="3668663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956" y="2139693"/>
            <a:ext cx="2978560" cy="3723200"/>
          </a:xfrm>
          <a:prstGeom prst="rect">
            <a:avLst/>
          </a:prstGeom>
        </p:spPr>
      </p:pic>
      <p:sp>
        <p:nvSpPr>
          <p:cNvPr id="2" name="Title 1"/>
          <p:cNvSpPr>
            <a:spLocks noGrp="1"/>
          </p:cNvSpPr>
          <p:nvPr>
            <p:ph type="title"/>
          </p:nvPr>
        </p:nvSpPr>
        <p:spPr/>
        <p:txBody>
          <a:bodyPr>
            <a:normAutofit/>
          </a:bodyPr>
          <a:lstStyle/>
          <a:p>
            <a:pPr algn="ctr"/>
            <a:r>
              <a:rPr lang="en-US" dirty="0"/>
              <a:t>If the entire universe was created during creation week, we have a time problem </a:t>
            </a:r>
          </a:p>
        </p:txBody>
      </p:sp>
      <p:sp>
        <p:nvSpPr>
          <p:cNvPr id="3" name="Content Placeholder 2"/>
          <p:cNvSpPr>
            <a:spLocks noGrp="1"/>
          </p:cNvSpPr>
          <p:nvPr>
            <p:ph sz="half" idx="4294967295"/>
          </p:nvPr>
        </p:nvSpPr>
        <p:spPr>
          <a:xfrm>
            <a:off x="0" y="1825625"/>
            <a:ext cx="5181600" cy="4351338"/>
          </a:xfrm>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6" name="TextBox 5"/>
          <p:cNvSpPr txBox="1"/>
          <p:nvPr/>
        </p:nvSpPr>
        <p:spPr>
          <a:xfrm>
            <a:off x="1207364" y="5862893"/>
            <a:ext cx="3761743" cy="461665"/>
          </a:xfrm>
          <a:prstGeom prst="rect">
            <a:avLst/>
          </a:prstGeom>
          <a:noFill/>
        </p:spPr>
        <p:txBody>
          <a:bodyPr wrap="square" rtlCol="0">
            <a:spAutoFit/>
          </a:bodyPr>
          <a:lstStyle/>
          <a:p>
            <a:pPr algn="ctr"/>
            <a:r>
              <a:rPr lang="en-US" sz="2400" dirty="0"/>
              <a:t>Several thousand years ago</a:t>
            </a:r>
          </a:p>
        </p:txBody>
      </p:sp>
      <p:sp>
        <p:nvSpPr>
          <p:cNvPr id="7" name="TextBox 6"/>
          <p:cNvSpPr txBox="1"/>
          <p:nvPr/>
        </p:nvSpPr>
        <p:spPr>
          <a:xfrm>
            <a:off x="6526762" y="5253633"/>
            <a:ext cx="3336758" cy="461665"/>
          </a:xfrm>
          <a:prstGeom prst="rect">
            <a:avLst/>
          </a:prstGeom>
          <a:noFill/>
        </p:spPr>
        <p:txBody>
          <a:bodyPr wrap="square" rtlCol="0">
            <a:spAutoFit/>
          </a:bodyPr>
          <a:lstStyle/>
          <a:p>
            <a:pPr algn="ctr"/>
            <a:r>
              <a:rPr lang="en-US" sz="2400" dirty="0"/>
              <a:t>Billions of years</a:t>
            </a:r>
          </a:p>
        </p:txBody>
      </p:sp>
      <p:pic>
        <p:nvPicPr>
          <p:cNvPr id="11" name="Content Placeholder 3"/>
          <p:cNvPicPr>
            <a:picLocks noChangeAspect="1"/>
          </p:cNvPicPr>
          <p:nvPr/>
        </p:nvPicPr>
        <p:blipFill>
          <a:blip r:embed="rId5"/>
          <a:stretch>
            <a:fillRect/>
          </a:stretch>
        </p:blipFill>
        <p:spPr>
          <a:xfrm>
            <a:off x="5896962" y="2827223"/>
            <a:ext cx="4558480" cy="2348141"/>
          </a:xfrm>
          <a:prstGeom prst="rect">
            <a:avLst/>
          </a:prstGeom>
        </p:spPr>
      </p:pic>
    </p:spTree>
    <p:custDataLst>
      <p:tags r:id="rId1"/>
    </p:custDataLst>
    <p:extLst>
      <p:ext uri="{BB962C8B-B14F-4D97-AF65-F5344CB8AC3E}">
        <p14:creationId xmlns:p14="http://schemas.microsoft.com/office/powerpoint/2010/main" val="2096694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8984" y="973814"/>
            <a:ext cx="1926488" cy="1631216"/>
          </a:xfrm>
          <a:prstGeom prst="rect">
            <a:avLst/>
          </a:prstGeom>
          <a:noFill/>
        </p:spPr>
        <p:txBody>
          <a:bodyPr wrap="none" lIns="91440" tIns="45720" rIns="91440" bIns="45720">
            <a:spAutoFit/>
          </a:bodyPr>
          <a:lstStyle/>
          <a:p>
            <a:pPr algn="ctr"/>
            <a:r>
              <a:rPr lang="en-US" sz="7200" dirty="0">
                <a:ln w="0"/>
                <a:solidFill>
                  <a:prstClr val="white"/>
                </a:solidFill>
                <a:effectLst>
                  <a:outerShdw blurRad="38100" dist="19050" dir="2700000" algn="tl" rotWithShape="0">
                    <a:prstClr val="black">
                      <a:alpha val="40000"/>
                    </a:prstClr>
                  </a:outerShdw>
                </a:effectLst>
              </a:rPr>
              <a:t>Data</a:t>
            </a:r>
          </a:p>
          <a:p>
            <a:pPr algn="ctr"/>
            <a:r>
              <a:rPr lang="en-US" sz="2800" dirty="0">
                <a:ln w="0"/>
                <a:solidFill>
                  <a:prstClr val="white"/>
                </a:solidFill>
                <a:effectLst>
                  <a:outerShdw blurRad="38100" dist="19050" dir="2700000" algn="tl" rotWithShape="0">
                    <a:prstClr val="black">
                      <a:alpha val="40000"/>
                    </a:prstClr>
                  </a:outerShdw>
                </a:effectLst>
              </a:rPr>
              <a:t>Red Shift </a:t>
            </a:r>
          </a:p>
        </p:txBody>
      </p:sp>
      <p:pic>
        <p:nvPicPr>
          <p:cNvPr id="28" name="Picture 27"/>
          <p:cNvPicPr>
            <a:picLocks noChangeAspect="1"/>
          </p:cNvPicPr>
          <p:nvPr/>
        </p:nvPicPr>
        <p:blipFill>
          <a:blip r:embed="rId4"/>
          <a:stretch>
            <a:fillRect/>
          </a:stretch>
        </p:blipFill>
        <p:spPr>
          <a:xfrm rot="20315895">
            <a:off x="338592" y="2369748"/>
            <a:ext cx="4913444" cy="775807"/>
          </a:xfrm>
          <a:prstGeom prst="rect">
            <a:avLst/>
          </a:prstGeom>
        </p:spPr>
      </p:pic>
      <p:pic>
        <p:nvPicPr>
          <p:cNvPr id="30" name="Picture 29"/>
          <p:cNvPicPr>
            <a:picLocks noChangeAspect="1"/>
          </p:cNvPicPr>
          <p:nvPr/>
        </p:nvPicPr>
        <p:blipFill>
          <a:blip r:embed="rId4"/>
          <a:stretch>
            <a:fillRect/>
          </a:stretch>
        </p:blipFill>
        <p:spPr>
          <a:xfrm rot="20315895">
            <a:off x="562947" y="3047710"/>
            <a:ext cx="4913444" cy="775807"/>
          </a:xfrm>
          <a:prstGeom prst="rect">
            <a:avLst/>
          </a:prstGeom>
        </p:spPr>
      </p:pic>
      <p:cxnSp>
        <p:nvCxnSpPr>
          <p:cNvPr id="22" name="Straight Arrow Connector 21"/>
          <p:cNvCxnSpPr/>
          <p:nvPr/>
        </p:nvCxnSpPr>
        <p:spPr>
          <a:xfrm flipV="1">
            <a:off x="6364941" y="3526804"/>
            <a:ext cx="2869297" cy="142171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2152" y="1932542"/>
            <a:ext cx="2181637" cy="1506915"/>
          </a:xfrm>
          <a:prstGeom prst="rect">
            <a:avLst/>
          </a:prstGeom>
        </p:spPr>
      </p:pic>
      <p:sp>
        <p:nvSpPr>
          <p:cNvPr id="10" name="Rectangle 9"/>
          <p:cNvSpPr/>
          <p:nvPr/>
        </p:nvSpPr>
        <p:spPr>
          <a:xfrm>
            <a:off x="6705798" y="4887709"/>
            <a:ext cx="5452711" cy="1692771"/>
          </a:xfrm>
          <a:prstGeom prst="rect">
            <a:avLst/>
          </a:prstGeom>
          <a:noFill/>
        </p:spPr>
        <p:txBody>
          <a:bodyPr wrap="none" lIns="91440" tIns="45720" rIns="91440" bIns="45720">
            <a:spAutoFit/>
          </a:bodyPr>
          <a:lstStyle/>
          <a:p>
            <a:pPr algn="ctr"/>
            <a:r>
              <a:rPr lang="en-US" sz="7200" dirty="0">
                <a:ln w="0"/>
                <a:solidFill>
                  <a:prstClr val="white"/>
                </a:solidFill>
                <a:effectLst>
                  <a:outerShdw blurRad="38100" dist="19050" dir="2700000" algn="tl" rotWithShape="0">
                    <a:prstClr val="black">
                      <a:alpha val="40000"/>
                    </a:prstClr>
                  </a:outerShdw>
                </a:effectLst>
              </a:rPr>
              <a:t>Interpretation</a:t>
            </a:r>
          </a:p>
          <a:p>
            <a:pPr algn="ctr"/>
            <a:r>
              <a:rPr lang="en-US" sz="2800" dirty="0">
                <a:ln w="0"/>
                <a:solidFill>
                  <a:prstClr val="white"/>
                </a:solidFill>
                <a:effectLst>
                  <a:outerShdw blurRad="38100" dist="19050" dir="2700000" algn="tl" rotWithShape="0">
                    <a:prstClr val="black">
                      <a:alpha val="40000"/>
                    </a:prstClr>
                  </a:outerShdw>
                </a:effectLst>
              </a:rPr>
              <a:t>Expanding universe </a:t>
            </a:r>
          </a:p>
        </p:txBody>
      </p:sp>
      <p:sp>
        <p:nvSpPr>
          <p:cNvPr id="4" name="Title 3"/>
          <p:cNvSpPr>
            <a:spLocks noGrp="1"/>
          </p:cNvSpPr>
          <p:nvPr>
            <p:ph type="title"/>
          </p:nvPr>
        </p:nvSpPr>
        <p:spPr/>
        <p:txBody>
          <a:bodyPr>
            <a:normAutofit/>
          </a:bodyPr>
          <a:lstStyle/>
          <a:p>
            <a:pPr algn="ctr"/>
            <a:r>
              <a:rPr lang="en-US" sz="7200" dirty="0"/>
              <a:t>Summary</a:t>
            </a: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2124" b="96420" l="1335" r="96420"/>
                    </a14:imgEffect>
                  </a14:imgLayer>
                </a14:imgProps>
              </a:ext>
              <a:ext uri="{28A0092B-C50C-407E-A947-70E740481C1C}">
                <a14:useLocalDpi xmlns:a14="http://schemas.microsoft.com/office/drawing/2010/main" val="0"/>
              </a:ext>
            </a:extLst>
          </a:blip>
          <a:stretch>
            <a:fillRect/>
          </a:stretch>
        </p:blipFill>
        <p:spPr>
          <a:xfrm>
            <a:off x="4522003" y="4693240"/>
            <a:ext cx="1672509" cy="1672509"/>
          </a:xfrm>
          <a:prstGeom prst="rect">
            <a:avLst/>
          </a:prstGeom>
        </p:spPr>
      </p:pic>
    </p:spTree>
    <p:custDataLst>
      <p:tags r:id="rId1"/>
    </p:custDataLst>
    <p:extLst>
      <p:ext uri="{BB962C8B-B14F-4D97-AF65-F5344CB8AC3E}">
        <p14:creationId xmlns:p14="http://schemas.microsoft.com/office/powerpoint/2010/main" val="2399836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sz="half" idx="1"/>
          </p:nvPr>
        </p:nvSpPr>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pic>
        <p:nvPicPr>
          <p:cNvPr id="4" name="Picture 3"/>
          <p:cNvPicPr>
            <a:picLocks noChangeAspect="1"/>
          </p:cNvPicPr>
          <p:nvPr/>
        </p:nvPicPr>
        <p:blipFill>
          <a:blip r:embed="rId4"/>
          <a:stretch>
            <a:fillRect/>
          </a:stretch>
        </p:blipFill>
        <p:spPr>
          <a:xfrm>
            <a:off x="838200" y="2246421"/>
            <a:ext cx="5963653" cy="3019985"/>
          </a:xfrm>
          <a:prstGeom prst="rect">
            <a:avLst/>
          </a:prstGeom>
        </p:spPr>
      </p:pic>
      <p:sp>
        <p:nvSpPr>
          <p:cNvPr id="5" name="TextBox 4"/>
          <p:cNvSpPr txBox="1"/>
          <p:nvPr/>
        </p:nvSpPr>
        <p:spPr>
          <a:xfrm>
            <a:off x="7427494" y="1923802"/>
            <a:ext cx="4411579" cy="4154984"/>
          </a:xfrm>
          <a:prstGeom prst="rect">
            <a:avLst/>
          </a:prstGeom>
          <a:noFill/>
        </p:spPr>
        <p:txBody>
          <a:bodyPr wrap="square" rtlCol="0">
            <a:spAutoFit/>
          </a:bodyPr>
          <a:lstStyle/>
          <a:p>
            <a:r>
              <a:rPr lang="en-US" sz="2400" dirty="0"/>
              <a:t>Affirms:</a:t>
            </a:r>
          </a:p>
          <a:p>
            <a:pPr marL="285750" indent="-285750">
              <a:buFont typeface="Arial" panose="020B0604020202020204" pitchFamily="34" charset="0"/>
              <a:buChar char="•"/>
            </a:pPr>
            <a:r>
              <a:rPr lang="en-US" sz="2400" dirty="0"/>
              <a:t>Literal, historical</a:t>
            </a:r>
          </a:p>
          <a:p>
            <a:pPr marL="285750" indent="-285750">
              <a:buFont typeface="Arial" panose="020B0604020202020204" pitchFamily="34" charset="0"/>
              <a:buChar char="•"/>
            </a:pPr>
            <a:r>
              <a:rPr lang="en-US" sz="2400" dirty="0"/>
              <a:t>Created out of nothing</a:t>
            </a:r>
          </a:p>
          <a:p>
            <a:pPr marL="285750" indent="-285750">
              <a:buFont typeface="Arial" panose="020B0604020202020204" pitchFamily="34" charset="0"/>
              <a:buChar char="•"/>
            </a:pPr>
            <a:r>
              <a:rPr lang="en-US" sz="2400" dirty="0"/>
              <a:t>Earth “unformed and unfilled”</a:t>
            </a:r>
          </a:p>
          <a:p>
            <a:pPr marL="285750" indent="-285750">
              <a:buFont typeface="Arial" panose="020B0604020202020204" pitchFamily="34" charset="0"/>
              <a:buChar char="•"/>
            </a:pPr>
            <a:r>
              <a:rPr lang="en-US" sz="2400" dirty="0"/>
              <a:t>Six literal 24-hour days </a:t>
            </a:r>
          </a:p>
          <a:p>
            <a:pPr marL="285750" indent="-285750">
              <a:buFont typeface="Arial" panose="020B0604020202020204" pitchFamily="34" charset="0"/>
              <a:buChar char="•"/>
            </a:pPr>
            <a:r>
              <a:rPr lang="en-US" sz="2400" dirty="0"/>
              <a:t>Biblical text is open to either “no gap” or “passive gap”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r>
              <a:rPr lang="en-US" sz="2400" dirty="0"/>
              <a:t>Rejects:</a:t>
            </a:r>
          </a:p>
          <a:p>
            <a:pPr marL="285750" indent="-285750">
              <a:buFont typeface="Arial" panose="020B0604020202020204" pitchFamily="34" charset="0"/>
              <a:buChar char="•"/>
            </a:pPr>
            <a:r>
              <a:rPr lang="en-US" sz="2400" dirty="0"/>
              <a:t>Active gap (ruin, restoration)</a:t>
            </a:r>
          </a:p>
        </p:txBody>
      </p:sp>
      <p:sp>
        <p:nvSpPr>
          <p:cNvPr id="6" name="TextBox 5"/>
          <p:cNvSpPr txBox="1"/>
          <p:nvPr/>
        </p:nvSpPr>
        <p:spPr>
          <a:xfrm>
            <a:off x="961697" y="5266406"/>
            <a:ext cx="5840156" cy="369332"/>
          </a:xfrm>
          <a:prstGeom prst="rect">
            <a:avLst/>
          </a:prstGeom>
          <a:noFill/>
        </p:spPr>
        <p:txBody>
          <a:bodyPr wrap="square" rtlCol="0">
            <a:spAutoFit/>
          </a:bodyPr>
          <a:lstStyle/>
          <a:p>
            <a:pPr algn="ctr"/>
            <a:r>
              <a:rPr lang="en-US" dirty="0" smtClean="0"/>
              <a:t>Southern.edu/origins/Article </a:t>
            </a:r>
            <a:r>
              <a:rPr lang="en-US" dirty="0"/>
              <a:t>Summaries</a:t>
            </a:r>
          </a:p>
        </p:txBody>
      </p:sp>
    </p:spTree>
    <p:custDataLst>
      <p:tags r:id="rId1"/>
    </p:custDataLst>
    <p:extLst>
      <p:ext uri="{BB962C8B-B14F-4D97-AF65-F5344CB8AC3E}">
        <p14:creationId xmlns:p14="http://schemas.microsoft.com/office/powerpoint/2010/main" val="2629348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wipe(up)">
                                      <p:cBhvr>
                                        <p:cTn id="35" dur="500"/>
                                        <p:tgtEl>
                                          <p:spTgt spid="5">
                                            <p:txEl>
                                              <p:pRg st="8" end="8"/>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wipe(up)">
                                      <p:cBhvr>
                                        <p:cTn id="38" dur="500"/>
                                        <p:tgtEl>
                                          <p:spTgt spid="5">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wipe(up)">
                                      <p:cBhvr>
                                        <p:cTn id="4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6248400" y="2209800"/>
            <a:ext cx="5433848" cy="3505200"/>
          </a:xfrm>
        </p:spPr>
        <p:txBody>
          <a:bodyPr>
            <a:noAutofit/>
          </a:bodyPr>
          <a:lstStyle/>
          <a:p>
            <a:r>
              <a:rPr lang="en-US" sz="2400" dirty="0"/>
              <a:t>Genesis 1:1-2 go together but are separated from verse 3 by a gap</a:t>
            </a:r>
          </a:p>
          <a:p>
            <a:r>
              <a:rPr lang="en-US" sz="2400" dirty="0"/>
              <a:t>Raw materials of the earth in their unformed-unfilled state were created before—perhaps long before—the seven days of creation week</a:t>
            </a:r>
          </a:p>
          <a:p>
            <a:r>
              <a:rPr lang="en-US" sz="2400" dirty="0">
                <a:solidFill>
                  <a:srgbClr val="FFC000"/>
                </a:solidFill>
              </a:rPr>
              <a:t>Not necessarily a time problem with Big Bang theory</a:t>
            </a:r>
          </a:p>
        </p:txBody>
      </p:sp>
      <p:sp>
        <p:nvSpPr>
          <p:cNvPr id="6" name="Content Placeholder 5"/>
          <p:cNvSpPr>
            <a:spLocks noGrp="1"/>
          </p:cNvSpPr>
          <p:nvPr>
            <p:ph sz="quarter" idx="13"/>
          </p:nvPr>
        </p:nvSpPr>
        <p:spPr/>
        <p:txBody>
          <a:bodyPr>
            <a:normAutofit/>
          </a:bodyPr>
          <a:lstStyle/>
          <a:p>
            <a:r>
              <a:rPr lang="en-US" sz="2400" dirty="0"/>
              <a:t>Genesis 1:1-2 are on day one</a:t>
            </a:r>
          </a:p>
          <a:p>
            <a:r>
              <a:rPr lang="en-US" sz="2400" dirty="0"/>
              <a:t>Raw materials are included in the first day of the seven-day creation week</a:t>
            </a:r>
          </a:p>
          <a:p>
            <a:r>
              <a:rPr lang="en-US" sz="2400" dirty="0">
                <a:solidFill>
                  <a:srgbClr val="FFC000"/>
                </a:solidFill>
              </a:rPr>
              <a:t>Time problem with Big Bang theory</a:t>
            </a:r>
          </a:p>
        </p:txBody>
      </p:sp>
      <p:sp>
        <p:nvSpPr>
          <p:cNvPr id="2" name="Title 1"/>
          <p:cNvSpPr>
            <a:spLocks noGrp="1"/>
          </p:cNvSpPr>
          <p:nvPr>
            <p:ph type="title"/>
          </p:nvPr>
        </p:nvSpPr>
        <p:spPr/>
        <p:txBody>
          <a:bodyPr>
            <a:normAutofit/>
          </a:bodyPr>
          <a:lstStyle/>
          <a:p>
            <a:pPr algn="ctr"/>
            <a:r>
              <a:rPr lang="en-US" sz="3600" dirty="0"/>
              <a:t>either option possible biblically</a:t>
            </a:r>
          </a:p>
        </p:txBody>
      </p:sp>
      <p:sp>
        <p:nvSpPr>
          <p:cNvPr id="4" name="Text Placeholder 3"/>
          <p:cNvSpPr>
            <a:spLocks noGrp="1"/>
          </p:cNvSpPr>
          <p:nvPr>
            <p:ph type="body" idx="1"/>
          </p:nvPr>
        </p:nvSpPr>
        <p:spPr/>
        <p:txBody>
          <a:bodyPr>
            <a:normAutofit/>
          </a:bodyPr>
          <a:lstStyle/>
          <a:p>
            <a:r>
              <a:rPr lang="en-US" sz="2800" dirty="0"/>
              <a:t>No Gap</a:t>
            </a:r>
          </a:p>
        </p:txBody>
      </p:sp>
      <p:sp>
        <p:nvSpPr>
          <p:cNvPr id="5" name="Text Placeholder 4"/>
          <p:cNvSpPr>
            <a:spLocks noGrp="1"/>
          </p:cNvSpPr>
          <p:nvPr>
            <p:ph type="body" sz="quarter" idx="3"/>
          </p:nvPr>
        </p:nvSpPr>
        <p:spPr/>
        <p:txBody>
          <a:bodyPr>
            <a:normAutofit/>
          </a:bodyPr>
          <a:lstStyle/>
          <a:p>
            <a:r>
              <a:rPr lang="en-US" sz="2800" dirty="0"/>
              <a:t>Passive Gap</a:t>
            </a:r>
          </a:p>
        </p:txBody>
      </p:sp>
      <p:sp>
        <p:nvSpPr>
          <p:cNvPr id="8" name="TextBox 7"/>
          <p:cNvSpPr txBox="1"/>
          <p:nvPr/>
        </p:nvSpPr>
        <p:spPr>
          <a:xfrm>
            <a:off x="3733800" y="6169967"/>
            <a:ext cx="5029200" cy="461665"/>
          </a:xfrm>
          <a:prstGeom prst="rect">
            <a:avLst/>
          </a:prstGeom>
          <a:noFill/>
        </p:spPr>
        <p:txBody>
          <a:bodyPr wrap="square" rtlCol="0">
            <a:spAutoFit/>
          </a:bodyPr>
          <a:lstStyle/>
          <a:p>
            <a:pPr algn="ctr"/>
            <a:r>
              <a:rPr lang="en-US" sz="2400" dirty="0">
                <a:solidFill>
                  <a:srgbClr val="FFC000"/>
                </a:solidFill>
              </a:rPr>
              <a:t>WHEN</a:t>
            </a:r>
            <a:r>
              <a:rPr lang="en-US" sz="2400" dirty="0">
                <a:solidFill>
                  <a:srgbClr val="FFFFFF"/>
                </a:solidFill>
              </a:rPr>
              <a:t>—Multiple or Single Beginning?</a:t>
            </a:r>
          </a:p>
        </p:txBody>
      </p:sp>
    </p:spTree>
    <p:custDataLst>
      <p:tags r:id="rId1"/>
    </p:custDataLst>
    <p:extLst>
      <p:ext uri="{BB962C8B-B14F-4D97-AF65-F5344CB8AC3E}">
        <p14:creationId xmlns:p14="http://schemas.microsoft.com/office/powerpoint/2010/main" val="3355409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up)">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up)">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956" y="2139693"/>
            <a:ext cx="2978560" cy="3723200"/>
          </a:xfrm>
          <a:prstGeom prst="rect">
            <a:avLst/>
          </a:prstGeom>
        </p:spPr>
      </p:pic>
      <p:sp>
        <p:nvSpPr>
          <p:cNvPr id="2" name="Title 1"/>
          <p:cNvSpPr>
            <a:spLocks noGrp="1"/>
          </p:cNvSpPr>
          <p:nvPr>
            <p:ph type="title"/>
          </p:nvPr>
        </p:nvSpPr>
        <p:spPr/>
        <p:txBody>
          <a:bodyPr>
            <a:normAutofit/>
          </a:bodyPr>
          <a:lstStyle/>
          <a:p>
            <a:r>
              <a:rPr lang="en-US" dirty="0"/>
              <a:t>Implication #3 – Relationship </a:t>
            </a:r>
            <a:r>
              <a:rPr lang="en-US" dirty="0" smtClean="0"/>
              <a:t>between </a:t>
            </a:r>
            <a:r>
              <a:rPr lang="en-US" dirty="0"/>
              <a:t>Science and Scripture </a:t>
            </a:r>
          </a:p>
        </p:txBody>
      </p:sp>
      <p:sp>
        <p:nvSpPr>
          <p:cNvPr id="3" name="Content Placeholder 2"/>
          <p:cNvSpPr>
            <a:spLocks noGrp="1"/>
          </p:cNvSpPr>
          <p:nvPr>
            <p:ph sz="half" idx="4294967295"/>
          </p:nvPr>
        </p:nvSpPr>
        <p:spPr>
          <a:xfrm>
            <a:off x="0" y="1825625"/>
            <a:ext cx="5181600" cy="4351338"/>
          </a:xfrm>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pic>
        <p:nvPicPr>
          <p:cNvPr id="11" name="Content Placeholder 3"/>
          <p:cNvPicPr>
            <a:picLocks noChangeAspect="1"/>
          </p:cNvPicPr>
          <p:nvPr/>
        </p:nvPicPr>
        <p:blipFill>
          <a:blip r:embed="rId5"/>
          <a:stretch>
            <a:fillRect/>
          </a:stretch>
        </p:blipFill>
        <p:spPr>
          <a:xfrm>
            <a:off x="5896962" y="2139693"/>
            <a:ext cx="4558480" cy="2348141"/>
          </a:xfrm>
          <a:prstGeom prst="rect">
            <a:avLst/>
          </a:prstGeom>
        </p:spPr>
      </p:pic>
      <p:sp>
        <p:nvSpPr>
          <p:cNvPr id="4" name="TextBox 3"/>
          <p:cNvSpPr txBox="1"/>
          <p:nvPr/>
        </p:nvSpPr>
        <p:spPr>
          <a:xfrm>
            <a:off x="5010271" y="4607303"/>
            <a:ext cx="6575251" cy="1569660"/>
          </a:xfrm>
          <a:prstGeom prst="rect">
            <a:avLst/>
          </a:prstGeom>
          <a:noFill/>
        </p:spPr>
        <p:txBody>
          <a:bodyPr wrap="square" rtlCol="0">
            <a:spAutoFit/>
          </a:bodyPr>
          <a:lstStyle/>
          <a:p>
            <a:pPr algn="ctr"/>
            <a:r>
              <a:rPr lang="en-US" sz="4800" dirty="0">
                <a:solidFill>
                  <a:srgbClr val="FFFF00"/>
                </a:solidFill>
              </a:rPr>
              <a:t>Danger:</a:t>
            </a:r>
            <a:r>
              <a:rPr lang="en-US" sz="4800" dirty="0"/>
              <a:t>  </a:t>
            </a:r>
            <a:endParaRPr lang="en-US" sz="4800" dirty="0" smtClean="0"/>
          </a:p>
          <a:p>
            <a:pPr algn="ctr"/>
            <a:r>
              <a:rPr lang="en-US" sz="2400" dirty="0" smtClean="0"/>
              <a:t>Relating </a:t>
            </a:r>
            <a:r>
              <a:rPr lang="en-US" sz="2400" dirty="0"/>
              <a:t>our interpretation of </a:t>
            </a:r>
            <a:r>
              <a:rPr lang="en-US" sz="2400" dirty="0" smtClean="0"/>
              <a:t>Scripture</a:t>
            </a:r>
          </a:p>
          <a:p>
            <a:pPr algn="ctr"/>
            <a:r>
              <a:rPr lang="en-US" sz="2400" dirty="0" smtClean="0"/>
              <a:t> </a:t>
            </a:r>
            <a:r>
              <a:rPr lang="en-US" sz="2400" dirty="0"/>
              <a:t>too closely with the latest scientific theory</a:t>
            </a:r>
          </a:p>
        </p:txBody>
      </p:sp>
    </p:spTree>
    <p:custDataLst>
      <p:tags r:id="rId1"/>
    </p:custDataLst>
    <p:extLst>
      <p:ext uri="{BB962C8B-B14F-4D97-AF65-F5344CB8AC3E}">
        <p14:creationId xmlns:p14="http://schemas.microsoft.com/office/powerpoint/2010/main" val="3173604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Take-Home Lessons</a:t>
            </a:r>
          </a:p>
        </p:txBody>
      </p:sp>
      <p:sp>
        <p:nvSpPr>
          <p:cNvPr id="3" name="Content Placeholder 2"/>
          <p:cNvSpPr>
            <a:spLocks noGrp="1"/>
          </p:cNvSpPr>
          <p:nvPr>
            <p:ph idx="1"/>
          </p:nvPr>
        </p:nvSpPr>
        <p:spPr/>
        <p:txBody>
          <a:bodyPr>
            <a:normAutofit/>
          </a:bodyPr>
          <a:lstStyle/>
          <a:p>
            <a:endParaRPr lang="en-US" sz="3600" dirty="0"/>
          </a:p>
          <a:p>
            <a:r>
              <a:rPr lang="en-US" sz="3600" dirty="0"/>
              <a:t>All scientific theories are tentative</a:t>
            </a:r>
          </a:p>
          <a:p>
            <a:endParaRPr lang="en-US" sz="3600" dirty="0"/>
          </a:p>
          <a:p>
            <a:endParaRPr lang="en-US" dirty="0"/>
          </a:p>
          <a:p>
            <a:endParaRPr lang="en-US" dirty="0"/>
          </a:p>
        </p:txBody>
      </p:sp>
      <p:sp>
        <p:nvSpPr>
          <p:cNvPr id="4" name="Rectangle 3"/>
          <p:cNvSpPr/>
          <p:nvPr/>
        </p:nvSpPr>
        <p:spPr>
          <a:xfrm>
            <a:off x="331076" y="365125"/>
            <a:ext cx="11414234" cy="6067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https://www.pacificcoastkids.com/PicsForPCKupdate/cs-science3_chosen3_rw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8965" y="625365"/>
            <a:ext cx="2294835" cy="19444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45625" y="4850387"/>
            <a:ext cx="5202620" cy="1229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Scientific Theory</a:t>
            </a:r>
          </a:p>
        </p:txBody>
      </p:sp>
      <p:sp>
        <p:nvSpPr>
          <p:cNvPr id="7" name="Rectangle 6"/>
          <p:cNvSpPr/>
          <p:nvPr/>
        </p:nvSpPr>
        <p:spPr>
          <a:xfrm>
            <a:off x="3745625" y="3620677"/>
            <a:ext cx="5202620" cy="1229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Interpretation </a:t>
            </a:r>
          </a:p>
          <a:p>
            <a:pPr algn="ctr"/>
            <a:r>
              <a:rPr lang="en-US" sz="3600" dirty="0"/>
              <a:t>of Scripture</a:t>
            </a:r>
          </a:p>
        </p:txBody>
      </p:sp>
    </p:spTree>
    <p:custDataLst>
      <p:tags r:id="rId1"/>
    </p:custDataLst>
    <p:extLst>
      <p:ext uri="{BB962C8B-B14F-4D97-AF65-F5344CB8AC3E}">
        <p14:creationId xmlns:p14="http://schemas.microsoft.com/office/powerpoint/2010/main" val="3484743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1+ppt_w/2"/>
                                          </p:val>
                                        </p:tav>
                                      </p:tavLst>
                                    </p:anim>
                                    <p:anim calcmode="lin" valueType="num">
                                      <p:cBhvr additive="base">
                                        <p:cTn id="21" dur="500"/>
                                        <p:tgtEl>
                                          <p:spTgt spid="6"/>
                                        </p:tgtEl>
                                        <p:attrNameLst>
                                          <p:attrName>ppt_y</p:attrName>
                                        </p:attrNameLst>
                                      </p:cBhvr>
                                      <p:tavLst>
                                        <p:tav tm="0">
                                          <p:val>
                                            <p:strVal val="ppt_y"/>
                                          </p:val>
                                        </p:tav>
                                        <p:tav tm="100000">
                                          <p:val>
                                            <p:strVal val="ppt_y"/>
                                          </p:val>
                                        </p:tav>
                                      </p:tavLst>
                                    </p:anim>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32" presetClass="emph" presetSubtype="0" fill="hold" grpId="2" nodeType="afterEffect">
                                  <p:stCondLst>
                                    <p:cond delay="1000"/>
                                  </p:stCondLst>
                                  <p:iterate type="lt">
                                    <p:tmPct val="0"/>
                                  </p:iterate>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par>
                          <p:cTn id="30" fill="hold">
                            <p:stCondLst>
                              <p:cond delay="2500"/>
                            </p:stCondLst>
                            <p:childTnLst>
                              <p:par>
                                <p:cTn id="31" presetID="37" presetClass="exit" presetSubtype="0" fill="hold" grpId="1" nodeType="afterEffect">
                                  <p:stCondLst>
                                    <p:cond delay="0"/>
                                  </p:stCondLst>
                                  <p:iterate type="lt">
                                    <p:tmPct val="0"/>
                                  </p:iterate>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 decel="100000"/>
                                        <p:tgtEl>
                                          <p:spTgt spid="7"/>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576283" y="2272145"/>
            <a:ext cx="5200080" cy="3119204"/>
          </a:xfrm>
          <a:solidFill>
            <a:srgbClr val="0070C0"/>
          </a:solidFill>
          <a:ln>
            <a:solidFill>
              <a:schemeClr val="tx1"/>
            </a:solidFill>
          </a:ln>
        </p:spPr>
        <p:txBody>
          <a:bodyPr>
            <a:normAutofit/>
          </a:bodyPr>
          <a:lstStyle/>
          <a:p>
            <a:endParaRPr lang="en-US" sz="3200" dirty="0" smtClean="0"/>
          </a:p>
          <a:p>
            <a:pPr marL="0" indent="0" algn="ctr">
              <a:buNone/>
            </a:pPr>
            <a:r>
              <a:rPr lang="en-US" sz="4000" dirty="0" smtClean="0"/>
              <a:t>Sun orbits earth</a:t>
            </a:r>
          </a:p>
          <a:p>
            <a:endParaRPr lang="en-US" sz="1600" dirty="0" smtClean="0"/>
          </a:p>
          <a:p>
            <a:pPr lvl="1"/>
            <a:r>
              <a:rPr lang="en-US" sz="3000" dirty="0" smtClean="0"/>
              <a:t>Standard science</a:t>
            </a:r>
          </a:p>
          <a:p>
            <a:pPr lvl="1"/>
            <a:endParaRPr lang="en-US" sz="1600" dirty="0" smtClean="0"/>
          </a:p>
          <a:p>
            <a:pPr lvl="1"/>
            <a:r>
              <a:rPr lang="en-US" sz="3000" dirty="0" smtClean="0"/>
              <a:t>Orthodox Christian belief</a:t>
            </a:r>
            <a:endParaRPr lang="en-US" sz="3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96" y="1040004"/>
            <a:ext cx="5451796" cy="5262082"/>
          </a:xfrm>
          <a:prstGeom prst="rect">
            <a:avLst/>
          </a:prstGeom>
          <a:solidFill>
            <a:schemeClr val="tx1"/>
          </a:solidFill>
        </p:spPr>
      </p:pic>
      <p:sp>
        <p:nvSpPr>
          <p:cNvPr id="6" name="TextBox 5"/>
          <p:cNvSpPr txBox="1"/>
          <p:nvPr/>
        </p:nvSpPr>
        <p:spPr>
          <a:xfrm>
            <a:off x="6939047" y="1040004"/>
            <a:ext cx="4474553" cy="769441"/>
          </a:xfrm>
          <a:prstGeom prst="rect">
            <a:avLst/>
          </a:prstGeom>
          <a:noFill/>
        </p:spPr>
        <p:txBody>
          <a:bodyPr wrap="square" rtlCol="0">
            <a:spAutoFit/>
          </a:bodyPr>
          <a:lstStyle/>
          <a:p>
            <a:r>
              <a:rPr lang="en-US" sz="4400" b="1" dirty="0" smtClean="0">
                <a:latin typeface="+mj-lt"/>
              </a:rPr>
              <a:t>Geocentric Theory</a:t>
            </a:r>
          </a:p>
        </p:txBody>
      </p:sp>
      <p:sp>
        <p:nvSpPr>
          <p:cNvPr id="3" name="TextBox 2"/>
          <p:cNvSpPr txBox="1"/>
          <p:nvPr/>
        </p:nvSpPr>
        <p:spPr>
          <a:xfrm>
            <a:off x="6691745" y="5777345"/>
            <a:ext cx="4890655" cy="461665"/>
          </a:xfrm>
          <a:prstGeom prst="rect">
            <a:avLst/>
          </a:prstGeom>
          <a:noFill/>
        </p:spPr>
        <p:txBody>
          <a:bodyPr wrap="square" rtlCol="0">
            <a:spAutoFit/>
          </a:bodyPr>
          <a:lstStyle/>
          <a:p>
            <a:pPr algn="ctr"/>
            <a:r>
              <a:rPr lang="en-US" sz="2400" dirty="0" smtClean="0"/>
              <a:t>No reason yet to question it</a:t>
            </a:r>
            <a:endParaRPr lang="en-US" sz="2400" dirty="0"/>
          </a:p>
        </p:txBody>
      </p:sp>
    </p:spTree>
    <p:custDataLst>
      <p:tags r:id="rId1"/>
    </p:custDataLst>
    <p:extLst>
      <p:ext uri="{BB962C8B-B14F-4D97-AF65-F5344CB8AC3E}">
        <p14:creationId xmlns:p14="http://schemas.microsoft.com/office/powerpoint/2010/main" val="2168698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wipe(left)">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9289" y="254627"/>
            <a:ext cx="5437999" cy="1609344"/>
          </a:xfrm>
        </p:spPr>
        <p:txBody>
          <a:bodyPr>
            <a:normAutofit/>
          </a:bodyPr>
          <a:lstStyle/>
          <a:p>
            <a:pPr algn="ctr"/>
            <a:r>
              <a:rPr lang="en-US" sz="4400" dirty="0" smtClean="0"/>
              <a:t>Heliocentric Theory</a:t>
            </a:r>
            <a:endParaRPr lang="en-US" sz="2800" dirty="0"/>
          </a:p>
        </p:txBody>
      </p:sp>
      <p:sp>
        <p:nvSpPr>
          <p:cNvPr id="5" name="Content Placeholder 4"/>
          <p:cNvSpPr>
            <a:spLocks noGrp="1"/>
          </p:cNvSpPr>
          <p:nvPr>
            <p:ph sz="half" idx="1"/>
          </p:nvPr>
        </p:nvSpPr>
        <p:spPr>
          <a:xfrm>
            <a:off x="700188" y="4694643"/>
            <a:ext cx="5300310" cy="1752116"/>
          </a:xfrm>
          <a:solidFill>
            <a:srgbClr val="FFFF00"/>
          </a:solidFill>
        </p:spPr>
        <p:txBody>
          <a:bodyPr>
            <a:normAutofit fontScale="92500" lnSpcReduction="10000"/>
          </a:bodyPr>
          <a:lstStyle/>
          <a:p>
            <a:pPr marL="0" indent="0" algn="ctr">
              <a:buNone/>
            </a:pPr>
            <a:r>
              <a:rPr lang="en-US" sz="4000" dirty="0" smtClean="0">
                <a:solidFill>
                  <a:schemeClr val="bg1"/>
                </a:solidFill>
              </a:rPr>
              <a:t>Earth turns on </a:t>
            </a:r>
            <a:r>
              <a:rPr lang="en-US" sz="4000" dirty="0">
                <a:solidFill>
                  <a:schemeClr val="bg1"/>
                </a:solidFill>
              </a:rPr>
              <a:t>its </a:t>
            </a:r>
            <a:endParaRPr lang="en-US" sz="4000" dirty="0" smtClean="0">
              <a:solidFill>
                <a:schemeClr val="bg1"/>
              </a:solidFill>
            </a:endParaRPr>
          </a:p>
          <a:p>
            <a:pPr marL="0" indent="0" algn="ctr">
              <a:buNone/>
            </a:pPr>
            <a:r>
              <a:rPr lang="en-US" sz="4000" dirty="0" smtClean="0">
                <a:solidFill>
                  <a:schemeClr val="bg1"/>
                </a:solidFill>
              </a:rPr>
              <a:t>axis </a:t>
            </a:r>
            <a:r>
              <a:rPr lang="en-US" sz="4000" dirty="0">
                <a:solidFill>
                  <a:schemeClr val="bg1"/>
                </a:solidFill>
              </a:rPr>
              <a:t>and </a:t>
            </a:r>
            <a:r>
              <a:rPr lang="en-US" sz="4000" dirty="0" smtClean="0">
                <a:solidFill>
                  <a:schemeClr val="bg1"/>
                </a:solidFill>
              </a:rPr>
              <a:t>revolves</a:t>
            </a:r>
          </a:p>
          <a:p>
            <a:pPr marL="0" indent="0" algn="ctr">
              <a:buNone/>
            </a:pPr>
            <a:r>
              <a:rPr lang="en-US" sz="4000" dirty="0" smtClean="0">
                <a:solidFill>
                  <a:schemeClr val="bg1"/>
                </a:solidFill>
              </a:rPr>
              <a:t>around </a:t>
            </a:r>
            <a:r>
              <a:rPr lang="en-US" sz="4000" dirty="0">
                <a:solidFill>
                  <a:schemeClr val="bg1"/>
                </a:solidFill>
              </a:rPr>
              <a:t>the </a:t>
            </a:r>
            <a:r>
              <a:rPr lang="en-US" sz="4000" dirty="0" smtClean="0">
                <a:solidFill>
                  <a:schemeClr val="bg1"/>
                </a:solidFill>
              </a:rPr>
              <a:t>sun</a:t>
            </a:r>
          </a:p>
          <a:p>
            <a:endParaRPr lang="en-US" sz="3200" dirty="0"/>
          </a:p>
          <a:p>
            <a:endParaRPr lang="en-US" sz="3200" dirty="0"/>
          </a:p>
        </p:txBody>
      </p:sp>
      <p:pic>
        <p:nvPicPr>
          <p:cNvPr id="3" name="Picture 2"/>
          <p:cNvPicPr>
            <a:picLocks noChangeAspect="1"/>
          </p:cNvPicPr>
          <p:nvPr/>
        </p:nvPicPr>
        <p:blipFill>
          <a:blip r:embed="rId3"/>
          <a:stretch>
            <a:fillRect/>
          </a:stretch>
        </p:blipFill>
        <p:spPr>
          <a:xfrm>
            <a:off x="466017" y="698460"/>
            <a:ext cx="2107458" cy="2886779"/>
          </a:xfrm>
          <a:prstGeom prst="rect">
            <a:avLst/>
          </a:prstGeom>
        </p:spPr>
      </p:pic>
      <p:sp>
        <p:nvSpPr>
          <p:cNvPr id="8" name="TextBox 7"/>
          <p:cNvSpPr txBox="1"/>
          <p:nvPr/>
        </p:nvSpPr>
        <p:spPr>
          <a:xfrm>
            <a:off x="475468" y="3677659"/>
            <a:ext cx="2088556" cy="461665"/>
          </a:xfrm>
          <a:prstGeom prst="rect">
            <a:avLst/>
          </a:prstGeom>
          <a:noFill/>
        </p:spPr>
        <p:txBody>
          <a:bodyPr wrap="square" rtlCol="0">
            <a:spAutoFit/>
          </a:bodyPr>
          <a:lstStyle/>
          <a:p>
            <a:pPr algn="ctr"/>
            <a:r>
              <a:rPr lang="en-US" sz="2400" dirty="0" smtClean="0"/>
              <a:t>Copernicus</a:t>
            </a:r>
            <a:endParaRPr lang="en-US" sz="2400" dirty="0"/>
          </a:p>
        </p:txBody>
      </p:sp>
      <p:pic>
        <p:nvPicPr>
          <p:cNvPr id="11" name="Picture 10"/>
          <p:cNvPicPr>
            <a:picLocks noChangeAspect="1"/>
          </p:cNvPicPr>
          <p:nvPr/>
        </p:nvPicPr>
        <p:blipFill>
          <a:blip r:embed="rId4"/>
          <a:stretch>
            <a:fillRect/>
          </a:stretch>
        </p:blipFill>
        <p:spPr>
          <a:xfrm>
            <a:off x="2769092" y="698460"/>
            <a:ext cx="3231406" cy="2979199"/>
          </a:xfrm>
          <a:prstGeom prst="rect">
            <a:avLst/>
          </a:prstGeom>
        </p:spPr>
      </p:pic>
      <p:sp>
        <p:nvSpPr>
          <p:cNvPr id="12" name="TextBox 11"/>
          <p:cNvSpPr txBox="1"/>
          <p:nvPr/>
        </p:nvSpPr>
        <p:spPr>
          <a:xfrm>
            <a:off x="3263461" y="3707781"/>
            <a:ext cx="2088556" cy="461665"/>
          </a:xfrm>
          <a:prstGeom prst="rect">
            <a:avLst/>
          </a:prstGeom>
          <a:noFill/>
        </p:spPr>
        <p:txBody>
          <a:bodyPr wrap="square" rtlCol="0">
            <a:spAutoFit/>
          </a:bodyPr>
          <a:lstStyle/>
          <a:p>
            <a:pPr algn="ctr"/>
            <a:r>
              <a:rPr lang="en-US" sz="2400" dirty="0" smtClean="0"/>
              <a:t>Galileo</a:t>
            </a:r>
            <a:endParaRPr lang="en-US" sz="2400" dirty="0"/>
          </a:p>
        </p:txBody>
      </p:sp>
      <p:pic>
        <p:nvPicPr>
          <p:cNvPr id="14"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19715" y="1430467"/>
            <a:ext cx="5197145" cy="5016292"/>
          </a:xfrm>
          <a:solidFill>
            <a:schemeClr val="tx1"/>
          </a:solidFill>
        </p:spPr>
      </p:pic>
    </p:spTree>
    <p:extLst>
      <p:ext uri="{BB962C8B-B14F-4D97-AF65-F5344CB8AC3E}">
        <p14:creationId xmlns:p14="http://schemas.microsoft.com/office/powerpoint/2010/main" val="1905150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a:t>The sun also rises, and the sun goes down, and hastens to the place where it arose.  </a:t>
            </a:r>
          </a:p>
          <a:p>
            <a:pPr marL="0" indent="0" algn="r">
              <a:buNone/>
            </a:pPr>
            <a:r>
              <a:rPr lang="en-US" sz="1400" dirty="0"/>
              <a:t>  </a:t>
            </a:r>
            <a:r>
              <a:rPr lang="en-US" sz="1800" dirty="0" smtClean="0"/>
              <a:t>Ecclesiastes </a:t>
            </a:r>
            <a:r>
              <a:rPr lang="en-US" sz="1800" dirty="0"/>
              <a:t>1:5 see also Psalm </a:t>
            </a:r>
            <a:r>
              <a:rPr lang="en-US" sz="1800" dirty="0" smtClean="0"/>
              <a:t>19:6</a:t>
            </a:r>
            <a:endParaRPr lang="en-US" sz="1800" dirty="0"/>
          </a:p>
          <a:p>
            <a:pPr marL="0" indent="0">
              <a:buNone/>
            </a:pPr>
            <a:endParaRPr lang="en-US" dirty="0" smtClean="0"/>
          </a:p>
          <a:p>
            <a:pPr marL="0" indent="0">
              <a:buNone/>
            </a:pPr>
            <a:r>
              <a:rPr lang="en-US" dirty="0" smtClean="0"/>
              <a:t>The world </a:t>
            </a:r>
            <a:r>
              <a:rPr lang="en-US" dirty="0"/>
              <a:t>is established so that it cannot be moved.</a:t>
            </a:r>
            <a:endParaRPr lang="en-US" dirty="0" smtClean="0"/>
          </a:p>
          <a:p>
            <a:pPr marL="0" indent="0" algn="r">
              <a:buNone/>
            </a:pPr>
            <a:r>
              <a:rPr lang="en-US" sz="1800" dirty="0" smtClean="0"/>
              <a:t>Psalm 93:1 see also 104:5</a:t>
            </a:r>
            <a:endParaRPr lang="en-US" sz="1800" dirty="0"/>
          </a:p>
          <a:p>
            <a:pPr marL="0" indent="0">
              <a:buNone/>
            </a:pPr>
            <a:endParaRPr lang="en-US" sz="1400" dirty="0"/>
          </a:p>
        </p:txBody>
      </p:sp>
      <p:sp>
        <p:nvSpPr>
          <p:cNvPr id="4" name="Title 3"/>
          <p:cNvSpPr>
            <a:spLocks noGrp="1"/>
          </p:cNvSpPr>
          <p:nvPr>
            <p:ph type="title"/>
          </p:nvPr>
        </p:nvSpPr>
        <p:spPr>
          <a:xfrm>
            <a:off x="6199289" y="254627"/>
            <a:ext cx="5437999" cy="1609344"/>
          </a:xfrm>
        </p:spPr>
        <p:txBody>
          <a:bodyPr>
            <a:normAutofit/>
          </a:bodyPr>
          <a:lstStyle/>
          <a:p>
            <a:pPr algn="ctr"/>
            <a:r>
              <a:rPr lang="en-US" sz="4400" dirty="0" smtClean="0"/>
              <a:t>Heliocentric Theory</a:t>
            </a:r>
            <a:endParaRPr lang="en-US" sz="2800" dirty="0"/>
          </a:p>
        </p:txBody>
      </p:sp>
      <p:pic>
        <p:nvPicPr>
          <p:cNvPr id="14"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9715" y="1430467"/>
            <a:ext cx="5197145" cy="5016292"/>
          </a:xfrm>
          <a:solidFill>
            <a:schemeClr val="tx1"/>
          </a:solidFill>
        </p:spPr>
      </p:pic>
    </p:spTree>
    <p:extLst>
      <p:ext uri="{BB962C8B-B14F-4D97-AF65-F5344CB8AC3E}">
        <p14:creationId xmlns:p14="http://schemas.microsoft.com/office/powerpoint/2010/main" val="1302599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3600" dirty="0"/>
          </a:p>
          <a:p>
            <a:endParaRPr lang="en-US" sz="3600" dirty="0"/>
          </a:p>
          <a:p>
            <a:endParaRPr lang="en-US" dirty="0"/>
          </a:p>
          <a:p>
            <a:endParaRPr lang="en-US" dirty="0"/>
          </a:p>
        </p:txBody>
      </p:sp>
      <p:sp>
        <p:nvSpPr>
          <p:cNvPr id="6" name="Rectangle 5"/>
          <p:cNvSpPr/>
          <p:nvPr/>
        </p:nvSpPr>
        <p:spPr>
          <a:xfrm>
            <a:off x="1308893" y="1782714"/>
            <a:ext cx="3586794" cy="1229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Scientific Theory</a:t>
            </a:r>
          </a:p>
        </p:txBody>
      </p:sp>
      <p:sp>
        <p:nvSpPr>
          <p:cNvPr id="7" name="Rectangle 6"/>
          <p:cNvSpPr/>
          <p:nvPr/>
        </p:nvSpPr>
        <p:spPr>
          <a:xfrm>
            <a:off x="1308893" y="553004"/>
            <a:ext cx="3586794" cy="1229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Interpretation </a:t>
            </a:r>
          </a:p>
          <a:p>
            <a:pPr algn="ctr"/>
            <a:r>
              <a:rPr lang="en-US" sz="3600" dirty="0">
                <a:solidFill>
                  <a:prstClr val="white"/>
                </a:solidFill>
              </a:rPr>
              <a:t>of Scripture</a:t>
            </a:r>
          </a:p>
        </p:txBody>
      </p:sp>
      <p:pic>
        <p:nvPicPr>
          <p:cNvPr id="8"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715" y="1430467"/>
            <a:ext cx="5197145" cy="5016292"/>
          </a:xfrm>
          <a:prstGeom prst="rect">
            <a:avLst/>
          </a:prstGeom>
          <a:solidFill>
            <a:schemeClr val="tx1"/>
          </a:solidFill>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8893" y="3023781"/>
            <a:ext cx="3586794" cy="3461979"/>
          </a:xfrm>
          <a:prstGeom prst="rect">
            <a:avLst/>
          </a:prstGeom>
          <a:solidFill>
            <a:schemeClr val="tx1"/>
          </a:solidFill>
        </p:spPr>
      </p:pic>
    </p:spTree>
    <p:custDataLst>
      <p:tags r:id="rId1"/>
    </p:custDataLst>
    <p:extLst>
      <p:ext uri="{BB962C8B-B14F-4D97-AF65-F5344CB8AC3E}">
        <p14:creationId xmlns:p14="http://schemas.microsoft.com/office/powerpoint/2010/main" val="1998513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32" presetClass="emph" presetSubtype="0" fill="hold" grpId="2" nodeType="afterEffect">
                                  <p:stCondLst>
                                    <p:cond delay="1000"/>
                                  </p:stCondLst>
                                  <p:iterate type="lt">
                                    <p:tmPct val="0"/>
                                  </p:iterate>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par>
                          <p:cTn id="30" fill="hold">
                            <p:stCondLst>
                              <p:cond delay="2500"/>
                            </p:stCondLst>
                            <p:childTnLst>
                              <p:par>
                                <p:cTn id="31" presetID="37" presetClass="exit" presetSubtype="0" fill="hold" grpId="1" nodeType="afterEffect">
                                  <p:stCondLst>
                                    <p:cond delay="0"/>
                                  </p:stCondLst>
                                  <p:iterate type="lt">
                                    <p:tmPct val="0"/>
                                  </p:iterate>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 decel="100000"/>
                                        <p:tgtEl>
                                          <p:spTgt spid="7"/>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11672" y="2431620"/>
            <a:ext cx="3279346" cy="3165230"/>
          </a:xfrm>
          <a:prstGeom prst="rect">
            <a:avLst/>
          </a:prstGeom>
          <a:solidFill>
            <a:schemeClr val="tx1"/>
          </a:solidFill>
        </p:spPr>
      </p:pic>
      <p:sp>
        <p:nvSpPr>
          <p:cNvPr id="5" name="Rectangle 4"/>
          <p:cNvSpPr/>
          <p:nvPr/>
        </p:nvSpPr>
        <p:spPr>
          <a:xfrm>
            <a:off x="1323109" y="3352515"/>
            <a:ext cx="3501946" cy="1323439"/>
          </a:xfrm>
          <a:prstGeom prst="rect">
            <a:avLst/>
          </a:prstGeom>
          <a:noFill/>
        </p:spPr>
        <p:txBody>
          <a:bodyPr wrap="squar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Greek philosophy</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6" name="Right Arrow 5"/>
          <p:cNvSpPr/>
          <p:nvPr/>
        </p:nvSpPr>
        <p:spPr>
          <a:xfrm>
            <a:off x="4714218" y="3640161"/>
            <a:ext cx="1025237" cy="748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163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Take-Home Lessons</a:t>
            </a:r>
          </a:p>
        </p:txBody>
      </p:sp>
      <p:sp>
        <p:nvSpPr>
          <p:cNvPr id="3" name="Content Placeholder 2"/>
          <p:cNvSpPr>
            <a:spLocks noGrp="1"/>
          </p:cNvSpPr>
          <p:nvPr>
            <p:ph idx="1"/>
          </p:nvPr>
        </p:nvSpPr>
        <p:spPr/>
        <p:txBody>
          <a:bodyPr>
            <a:normAutofit/>
          </a:bodyPr>
          <a:lstStyle/>
          <a:p>
            <a:endParaRPr lang="en-US" sz="3600" dirty="0"/>
          </a:p>
          <a:p>
            <a:r>
              <a:rPr lang="en-US" sz="3600" dirty="0"/>
              <a:t>All scientific theories are tentative</a:t>
            </a:r>
          </a:p>
          <a:p>
            <a:endParaRPr lang="en-US" sz="3600" dirty="0"/>
          </a:p>
          <a:p>
            <a:r>
              <a:rPr lang="en-US" sz="3600" dirty="0"/>
              <a:t>It is not wise to base interpretations of scripture on the latest scientific theory.</a:t>
            </a:r>
          </a:p>
          <a:p>
            <a:endParaRPr lang="en-US" dirty="0"/>
          </a:p>
          <a:p>
            <a:endParaRPr lang="en-US" dirty="0"/>
          </a:p>
        </p:txBody>
      </p:sp>
      <p:sp>
        <p:nvSpPr>
          <p:cNvPr id="4" name="Rectangle 3"/>
          <p:cNvSpPr/>
          <p:nvPr/>
        </p:nvSpPr>
        <p:spPr>
          <a:xfrm>
            <a:off x="331076" y="365125"/>
            <a:ext cx="11414234" cy="6067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https://www.pacificcoastkids.com/PicsForPCKupdate/cs-science3_chosen3_rw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8965" y="625365"/>
            <a:ext cx="2294835" cy="194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47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051" y="693095"/>
            <a:ext cx="2181637" cy="1506915"/>
          </a:xfrm>
          <a:prstGeom prst="rect">
            <a:avLst/>
          </a:prstGeom>
        </p:spPr>
      </p:pic>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66130" y="693094"/>
            <a:ext cx="2181637" cy="1506915"/>
          </a:xfrm>
          <a:prstGeom prst="rect">
            <a:avLst/>
          </a:prstGeom>
        </p:spPr>
      </p:pic>
      <p:pic>
        <p:nvPicPr>
          <p:cNvPr id="1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101051" y="4607135"/>
            <a:ext cx="2181637" cy="1506915"/>
          </a:xfrm>
          <a:prstGeom prst="rect">
            <a:avLst/>
          </a:prstGeom>
        </p:spPr>
      </p:pic>
      <p:pic>
        <p:nvPicPr>
          <p:cNvPr id="1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9239073" y="4607135"/>
            <a:ext cx="2181637" cy="1506915"/>
          </a:xfrm>
          <a:prstGeom prst="rect">
            <a:avLst/>
          </a:prstGeom>
        </p:spPr>
      </p:pic>
      <p:sp>
        <p:nvSpPr>
          <p:cNvPr id="20" name="Explosion 1 19"/>
          <p:cNvSpPr/>
          <p:nvPr/>
        </p:nvSpPr>
        <p:spPr>
          <a:xfrm>
            <a:off x="5282260" y="2988283"/>
            <a:ext cx="2307021" cy="1166649"/>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black"/>
              </a:solidFill>
            </a:endParaRPr>
          </a:p>
        </p:txBody>
      </p:sp>
      <p:sp>
        <p:nvSpPr>
          <p:cNvPr id="21" name="Oval 20"/>
          <p:cNvSpPr/>
          <p:nvPr/>
        </p:nvSpPr>
        <p:spPr>
          <a:xfrm>
            <a:off x="6292336" y="3437138"/>
            <a:ext cx="286871" cy="26894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3"/>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white"/>
                </a:solidFill>
              </a:rPr>
              <a:t>Summary</a:t>
            </a:r>
            <a:endParaRPr lang="en-US" sz="7200" dirty="0">
              <a:solidFill>
                <a:prstClr val="white"/>
              </a:solidFill>
            </a:endParaRPr>
          </a:p>
        </p:txBody>
      </p:sp>
      <p:sp>
        <p:nvSpPr>
          <p:cNvPr id="9" name="Rectangle 8"/>
          <p:cNvSpPr/>
          <p:nvPr/>
        </p:nvSpPr>
        <p:spPr>
          <a:xfrm>
            <a:off x="3568689" y="4799817"/>
            <a:ext cx="5204503" cy="1631216"/>
          </a:xfrm>
          <a:prstGeom prst="rect">
            <a:avLst/>
          </a:prstGeom>
          <a:noFill/>
        </p:spPr>
        <p:txBody>
          <a:bodyPr wrap="none" lIns="91440" tIns="45720" rIns="91440" bIns="45720">
            <a:spAutoFit/>
          </a:bodyPr>
          <a:lstStyle/>
          <a:p>
            <a:pPr algn="ctr"/>
            <a:r>
              <a:rPr lang="en-US" sz="7200" dirty="0">
                <a:ln w="0"/>
                <a:solidFill>
                  <a:prstClr val="white"/>
                </a:solidFill>
                <a:effectLst>
                  <a:outerShdw blurRad="38100" dist="19050" dir="2700000" algn="tl" rotWithShape="0">
                    <a:prstClr val="black">
                      <a:alpha val="40000"/>
                    </a:prstClr>
                  </a:outerShdw>
                </a:effectLst>
              </a:rPr>
              <a:t>Extrapolation</a:t>
            </a:r>
          </a:p>
          <a:p>
            <a:pPr algn="ctr"/>
            <a:r>
              <a:rPr lang="en-US" sz="2800" dirty="0">
                <a:ln w="0"/>
                <a:solidFill>
                  <a:prstClr val="white"/>
                </a:solidFill>
                <a:effectLst>
                  <a:outerShdw blurRad="38100" dist="19050" dir="2700000" algn="tl" rotWithShape="0">
                    <a:prstClr val="black">
                      <a:alpha val="40000"/>
                    </a:prstClr>
                  </a:outerShdw>
                </a:effectLst>
              </a:rPr>
              <a:t>Big Bang Theory </a:t>
            </a:r>
          </a:p>
        </p:txBody>
      </p:sp>
      <p:pic>
        <p:nvPicPr>
          <p:cNvPr id="10" name="Content Placeholder 3"/>
          <p:cNvPicPr>
            <a:picLocks noChangeAspect="1"/>
          </p:cNvPicPr>
          <p:nvPr/>
        </p:nvPicPr>
        <p:blipFill>
          <a:blip r:embed="rId4"/>
          <a:stretch>
            <a:fillRect/>
          </a:stretch>
        </p:blipFill>
        <p:spPr>
          <a:xfrm>
            <a:off x="4077853" y="2397560"/>
            <a:ext cx="4036294" cy="2079155"/>
          </a:xfrm>
          <a:prstGeom prst="rect">
            <a:avLst/>
          </a:prstGeom>
        </p:spPr>
      </p:pic>
    </p:spTree>
    <p:extLst>
      <p:ext uri="{BB962C8B-B14F-4D97-AF65-F5344CB8AC3E}">
        <p14:creationId xmlns:p14="http://schemas.microsoft.com/office/powerpoint/2010/main" val="2921999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01758 0.05486 L 0.34375 0.31458 " pathEditMode="relative" rAng="0" ptsTypes="AA">
                                      <p:cBhvr>
                                        <p:cTn id="6" dur="2000" fill="hold"/>
                                        <p:tgtEl>
                                          <p:spTgt spid="12"/>
                                        </p:tgtEl>
                                        <p:attrNameLst>
                                          <p:attrName>ppt_x</p:attrName>
                                          <p:attrName>ppt_y</p:attrName>
                                        </p:attrNameLst>
                                      </p:cBhvr>
                                      <p:rCtr x="18060" y="12986"/>
                                    </p:animMotion>
                                  </p:childTnLst>
                                </p:cTn>
                              </p:par>
                              <p:par>
                                <p:cTn id="7" presetID="42" presetClass="path" presetSubtype="0" accel="50000" decel="50000" fill="hold" nodeType="withEffect">
                                  <p:stCondLst>
                                    <p:cond delay="0"/>
                                  </p:stCondLst>
                                  <p:childTnLst>
                                    <p:animMotion origin="layout" path="M 8.33333E-7 3.7037E-7 L -0.32005 0.31458 " pathEditMode="relative" rAng="0" ptsTypes="AA">
                                      <p:cBhvr>
                                        <p:cTn id="8" dur="2000" fill="hold"/>
                                        <p:tgtEl>
                                          <p:spTgt spid="13"/>
                                        </p:tgtEl>
                                        <p:attrNameLst>
                                          <p:attrName>ppt_x</p:attrName>
                                          <p:attrName>ppt_y</p:attrName>
                                        </p:attrNameLst>
                                      </p:cBhvr>
                                      <p:rCtr x="-16003" y="15718"/>
                                    </p:animMotion>
                                  </p:childTnLst>
                                </p:cTn>
                              </p:par>
                              <p:par>
                                <p:cTn id="9" presetID="56" presetClass="path" presetSubtype="0" accel="50000" decel="50000" fill="hold" nodeType="withEffect">
                                  <p:stCondLst>
                                    <p:cond delay="0"/>
                                  </p:stCondLst>
                                  <p:childTnLst>
                                    <p:animMotion origin="layout" path="M 0.03672 0.06273 L 0.36015 -0.26898 " pathEditMode="relative" rAng="0" ptsTypes="AA">
                                      <p:cBhvr>
                                        <p:cTn id="10" dur="2000" fill="hold"/>
                                        <p:tgtEl>
                                          <p:spTgt spid="14"/>
                                        </p:tgtEl>
                                        <p:attrNameLst>
                                          <p:attrName>ppt_x</p:attrName>
                                          <p:attrName>ppt_y</p:attrName>
                                        </p:attrNameLst>
                                      </p:cBhvr>
                                      <p:rCtr x="16172" y="-16597"/>
                                    </p:animMotion>
                                  </p:childTnLst>
                                </p:cTn>
                              </p:par>
                              <p:par>
                                <p:cTn id="11" presetID="35" presetClass="path" presetSubtype="0" accel="50000" decel="50000" fill="hold" nodeType="withEffect">
                                  <p:stCondLst>
                                    <p:cond delay="0"/>
                                  </p:stCondLst>
                                  <p:childTnLst>
                                    <p:animMotion origin="layout" path="M 4.375E-6 -1.48148E-6 L -0.33164 -0.27176 " pathEditMode="relative" rAng="0" ptsTypes="AA">
                                      <p:cBhvr>
                                        <p:cTn id="12" dur="2000" fill="hold"/>
                                        <p:tgtEl>
                                          <p:spTgt spid="15"/>
                                        </p:tgtEl>
                                        <p:attrNameLst>
                                          <p:attrName>ppt_x</p:attrName>
                                          <p:attrName>ppt_y</p:attrName>
                                        </p:attrNameLst>
                                      </p:cBhvr>
                                      <p:rCtr x="-16589" y="-13588"/>
                                    </p:animMotion>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2000"/>
                            </p:stCondLst>
                            <p:childTnLst>
                              <p:par>
                                <p:cTn id="19" presetID="31" presetClass="exit" presetSubtype="0" fill="hold" nodeType="afterEffect">
                                  <p:stCondLst>
                                    <p:cond delay="0"/>
                                  </p:stCondLst>
                                  <p:childTnLst>
                                    <p:anim calcmode="lin" valueType="num">
                                      <p:cBhvr>
                                        <p:cTn id="20" dur="1000"/>
                                        <p:tgtEl>
                                          <p:spTgt spid="12"/>
                                        </p:tgtEl>
                                        <p:attrNameLst>
                                          <p:attrName>ppt_w</p:attrName>
                                        </p:attrNameLst>
                                      </p:cBhvr>
                                      <p:tavLst>
                                        <p:tav tm="0">
                                          <p:val>
                                            <p:strVal val="ppt_w"/>
                                          </p:val>
                                        </p:tav>
                                        <p:tav tm="100000">
                                          <p:val>
                                            <p:fltVal val="0"/>
                                          </p:val>
                                        </p:tav>
                                      </p:tavLst>
                                    </p:anim>
                                    <p:anim calcmode="lin" valueType="num">
                                      <p:cBhvr>
                                        <p:cTn id="21" dur="1000"/>
                                        <p:tgtEl>
                                          <p:spTgt spid="12"/>
                                        </p:tgtEl>
                                        <p:attrNameLst>
                                          <p:attrName>ppt_h</p:attrName>
                                        </p:attrNameLst>
                                      </p:cBhvr>
                                      <p:tavLst>
                                        <p:tav tm="0">
                                          <p:val>
                                            <p:strVal val="ppt_h"/>
                                          </p:val>
                                        </p:tav>
                                        <p:tav tm="100000">
                                          <p:val>
                                            <p:fltVal val="0"/>
                                          </p:val>
                                        </p:tav>
                                      </p:tavLst>
                                    </p:anim>
                                    <p:anim calcmode="lin" valueType="num">
                                      <p:cBhvr>
                                        <p:cTn id="22" dur="1000"/>
                                        <p:tgtEl>
                                          <p:spTgt spid="12"/>
                                        </p:tgtEl>
                                        <p:attrNameLst>
                                          <p:attrName>style.rotation</p:attrName>
                                        </p:attrNameLst>
                                      </p:cBhvr>
                                      <p:tavLst>
                                        <p:tav tm="0">
                                          <p:val>
                                            <p:fltVal val="0"/>
                                          </p:val>
                                        </p:tav>
                                        <p:tav tm="100000">
                                          <p:val>
                                            <p:fltVal val="90"/>
                                          </p:val>
                                        </p:tav>
                                      </p:tavLst>
                                    </p:anim>
                                    <p:animEffect transition="out" filter="fade">
                                      <p:cBhvr>
                                        <p:cTn id="23" dur="1000"/>
                                        <p:tgtEl>
                                          <p:spTgt spid="12"/>
                                        </p:tgtEl>
                                      </p:cBhvr>
                                    </p:animEffect>
                                    <p:set>
                                      <p:cBhvr>
                                        <p:cTn id="24" dur="1" fill="hold">
                                          <p:stCondLst>
                                            <p:cond delay="999"/>
                                          </p:stCondLst>
                                        </p:cTn>
                                        <p:tgtEl>
                                          <p:spTgt spid="12"/>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13"/>
                                        </p:tgtEl>
                                        <p:attrNameLst>
                                          <p:attrName>ppt_w</p:attrName>
                                        </p:attrNameLst>
                                      </p:cBhvr>
                                      <p:tavLst>
                                        <p:tav tm="0">
                                          <p:val>
                                            <p:strVal val="ppt_w"/>
                                          </p:val>
                                        </p:tav>
                                        <p:tav tm="100000">
                                          <p:val>
                                            <p:fltVal val="0"/>
                                          </p:val>
                                        </p:tav>
                                      </p:tavLst>
                                    </p:anim>
                                    <p:anim calcmode="lin" valueType="num">
                                      <p:cBhvr>
                                        <p:cTn id="27" dur="1000"/>
                                        <p:tgtEl>
                                          <p:spTgt spid="13"/>
                                        </p:tgtEl>
                                        <p:attrNameLst>
                                          <p:attrName>ppt_h</p:attrName>
                                        </p:attrNameLst>
                                      </p:cBhvr>
                                      <p:tavLst>
                                        <p:tav tm="0">
                                          <p:val>
                                            <p:strVal val="ppt_h"/>
                                          </p:val>
                                        </p:tav>
                                        <p:tav tm="100000">
                                          <p:val>
                                            <p:fltVal val="0"/>
                                          </p:val>
                                        </p:tav>
                                      </p:tavLst>
                                    </p:anim>
                                    <p:anim calcmode="lin" valueType="num">
                                      <p:cBhvr>
                                        <p:cTn id="28" dur="1000"/>
                                        <p:tgtEl>
                                          <p:spTgt spid="13"/>
                                        </p:tgtEl>
                                        <p:attrNameLst>
                                          <p:attrName>style.rotation</p:attrName>
                                        </p:attrNameLst>
                                      </p:cBhvr>
                                      <p:tavLst>
                                        <p:tav tm="0">
                                          <p:val>
                                            <p:fltVal val="0"/>
                                          </p:val>
                                        </p:tav>
                                        <p:tav tm="100000">
                                          <p:val>
                                            <p:fltVal val="90"/>
                                          </p:val>
                                        </p:tav>
                                      </p:tavLst>
                                    </p:anim>
                                    <p:animEffect transition="out" filter="fade">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14"/>
                                        </p:tgtEl>
                                        <p:attrNameLst>
                                          <p:attrName>ppt_w</p:attrName>
                                        </p:attrNameLst>
                                      </p:cBhvr>
                                      <p:tavLst>
                                        <p:tav tm="0">
                                          <p:val>
                                            <p:strVal val="ppt_w"/>
                                          </p:val>
                                        </p:tav>
                                        <p:tav tm="100000">
                                          <p:val>
                                            <p:fltVal val="0"/>
                                          </p:val>
                                        </p:tav>
                                      </p:tavLst>
                                    </p:anim>
                                    <p:anim calcmode="lin" valueType="num">
                                      <p:cBhvr>
                                        <p:cTn id="33" dur="1000"/>
                                        <p:tgtEl>
                                          <p:spTgt spid="14"/>
                                        </p:tgtEl>
                                        <p:attrNameLst>
                                          <p:attrName>ppt_h</p:attrName>
                                        </p:attrNameLst>
                                      </p:cBhvr>
                                      <p:tavLst>
                                        <p:tav tm="0">
                                          <p:val>
                                            <p:strVal val="ppt_h"/>
                                          </p:val>
                                        </p:tav>
                                        <p:tav tm="100000">
                                          <p:val>
                                            <p:fltVal val="0"/>
                                          </p:val>
                                        </p:tav>
                                      </p:tavLst>
                                    </p:anim>
                                    <p:anim calcmode="lin" valueType="num">
                                      <p:cBhvr>
                                        <p:cTn id="34" dur="1000"/>
                                        <p:tgtEl>
                                          <p:spTgt spid="14"/>
                                        </p:tgtEl>
                                        <p:attrNameLst>
                                          <p:attrName>style.rotation</p:attrName>
                                        </p:attrNameLst>
                                      </p:cBhvr>
                                      <p:tavLst>
                                        <p:tav tm="0">
                                          <p:val>
                                            <p:fltVal val="0"/>
                                          </p:val>
                                        </p:tav>
                                        <p:tav tm="100000">
                                          <p:val>
                                            <p:fltVal val="90"/>
                                          </p:val>
                                        </p:tav>
                                      </p:tavLst>
                                    </p:anim>
                                    <p:animEffect transition="out" filter="fade">
                                      <p:cBhvr>
                                        <p:cTn id="35" dur="1000"/>
                                        <p:tgtEl>
                                          <p:spTgt spid="14"/>
                                        </p:tgtEl>
                                      </p:cBhvr>
                                    </p:animEffect>
                                    <p:set>
                                      <p:cBhvr>
                                        <p:cTn id="36" dur="1" fill="hold">
                                          <p:stCondLst>
                                            <p:cond delay="999"/>
                                          </p:stCondLst>
                                        </p:cTn>
                                        <p:tgtEl>
                                          <p:spTgt spid="14"/>
                                        </p:tgtEl>
                                        <p:attrNameLst>
                                          <p:attrName>style.visibility</p:attrName>
                                        </p:attrNameLst>
                                      </p:cBhvr>
                                      <p:to>
                                        <p:strVal val="hidden"/>
                                      </p:to>
                                    </p:set>
                                  </p:childTnLst>
                                </p:cTn>
                              </p:par>
                              <p:par>
                                <p:cTn id="37" presetID="31" presetClass="exit" presetSubtype="0" fill="hold" nodeType="withEffect">
                                  <p:stCondLst>
                                    <p:cond delay="0"/>
                                  </p:stCondLst>
                                  <p:childTnLst>
                                    <p:anim calcmode="lin" valueType="num">
                                      <p:cBhvr>
                                        <p:cTn id="38" dur="1000"/>
                                        <p:tgtEl>
                                          <p:spTgt spid="15"/>
                                        </p:tgtEl>
                                        <p:attrNameLst>
                                          <p:attrName>ppt_w</p:attrName>
                                        </p:attrNameLst>
                                      </p:cBhvr>
                                      <p:tavLst>
                                        <p:tav tm="0">
                                          <p:val>
                                            <p:strVal val="ppt_w"/>
                                          </p:val>
                                        </p:tav>
                                        <p:tav tm="100000">
                                          <p:val>
                                            <p:fltVal val="0"/>
                                          </p:val>
                                        </p:tav>
                                      </p:tavLst>
                                    </p:anim>
                                    <p:anim calcmode="lin" valueType="num">
                                      <p:cBhvr>
                                        <p:cTn id="39" dur="1000"/>
                                        <p:tgtEl>
                                          <p:spTgt spid="15"/>
                                        </p:tgtEl>
                                        <p:attrNameLst>
                                          <p:attrName>ppt_h</p:attrName>
                                        </p:attrNameLst>
                                      </p:cBhvr>
                                      <p:tavLst>
                                        <p:tav tm="0">
                                          <p:val>
                                            <p:strVal val="ppt_h"/>
                                          </p:val>
                                        </p:tav>
                                        <p:tav tm="100000">
                                          <p:val>
                                            <p:fltVal val="0"/>
                                          </p:val>
                                        </p:tav>
                                      </p:tavLst>
                                    </p:anim>
                                    <p:anim calcmode="lin" valueType="num">
                                      <p:cBhvr>
                                        <p:cTn id="40" dur="1000"/>
                                        <p:tgtEl>
                                          <p:spTgt spid="15"/>
                                        </p:tgtEl>
                                        <p:attrNameLst>
                                          <p:attrName>style.rotation</p:attrName>
                                        </p:attrNameLst>
                                      </p:cBhvr>
                                      <p:tavLst>
                                        <p:tav tm="0">
                                          <p:val>
                                            <p:fltVal val="0"/>
                                          </p:val>
                                        </p:tav>
                                        <p:tav tm="100000">
                                          <p:val>
                                            <p:fltVal val="90"/>
                                          </p:val>
                                        </p:tav>
                                      </p:tavLst>
                                    </p:anim>
                                    <p:animEffect transition="out" filter="fade">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cTn>
                              </p:par>
                            </p:childTnLst>
                          </p:cTn>
                        </p:par>
                        <p:par>
                          <p:cTn id="43" fill="hold">
                            <p:stCondLst>
                              <p:cond delay="3000"/>
                            </p:stCondLst>
                            <p:childTnLst>
                              <p:par>
                                <p:cTn id="44" presetID="31" presetClass="exit" presetSubtype="0" fill="hold" grpId="0" nodeType="afterEffect">
                                  <p:stCondLst>
                                    <p:cond delay="0"/>
                                  </p:stCondLst>
                                  <p:childTnLst>
                                    <p:anim calcmode="lin" valueType="num">
                                      <p:cBhvr>
                                        <p:cTn id="45" dur="1000"/>
                                        <p:tgtEl>
                                          <p:spTgt spid="20"/>
                                        </p:tgtEl>
                                        <p:attrNameLst>
                                          <p:attrName>ppt_w</p:attrName>
                                        </p:attrNameLst>
                                      </p:cBhvr>
                                      <p:tavLst>
                                        <p:tav tm="0">
                                          <p:val>
                                            <p:strVal val="ppt_w"/>
                                          </p:val>
                                        </p:tav>
                                        <p:tav tm="100000">
                                          <p:val>
                                            <p:fltVal val="0"/>
                                          </p:val>
                                        </p:tav>
                                      </p:tavLst>
                                    </p:anim>
                                    <p:anim calcmode="lin" valueType="num">
                                      <p:cBhvr>
                                        <p:cTn id="46" dur="1000"/>
                                        <p:tgtEl>
                                          <p:spTgt spid="20"/>
                                        </p:tgtEl>
                                        <p:attrNameLst>
                                          <p:attrName>ppt_h</p:attrName>
                                        </p:attrNameLst>
                                      </p:cBhvr>
                                      <p:tavLst>
                                        <p:tav tm="0">
                                          <p:val>
                                            <p:strVal val="ppt_h"/>
                                          </p:val>
                                        </p:tav>
                                        <p:tav tm="100000">
                                          <p:val>
                                            <p:fltVal val="0"/>
                                          </p:val>
                                        </p:tav>
                                      </p:tavLst>
                                    </p:anim>
                                    <p:anim calcmode="lin" valueType="num">
                                      <p:cBhvr>
                                        <p:cTn id="47" dur="1000"/>
                                        <p:tgtEl>
                                          <p:spTgt spid="20"/>
                                        </p:tgtEl>
                                        <p:attrNameLst>
                                          <p:attrName>style.rotation</p:attrName>
                                        </p:attrNameLst>
                                      </p:cBhvr>
                                      <p:tavLst>
                                        <p:tav tm="0">
                                          <p:val>
                                            <p:fltVal val="0"/>
                                          </p:val>
                                        </p:tav>
                                        <p:tav tm="100000">
                                          <p:val>
                                            <p:fltVal val="90"/>
                                          </p:val>
                                        </p:tav>
                                      </p:tavLst>
                                    </p:anim>
                                    <p:animEffect transition="out" filter="fade">
                                      <p:cBhvr>
                                        <p:cTn id="48" dur="1000"/>
                                        <p:tgtEl>
                                          <p:spTgt spid="20"/>
                                        </p:tgtEl>
                                      </p:cBhvr>
                                    </p:animEffect>
                                    <p:set>
                                      <p:cBhvr>
                                        <p:cTn id="49" dur="1" fill="hold">
                                          <p:stCondLst>
                                            <p:cond delay="999"/>
                                          </p:stCondLst>
                                        </p:cTn>
                                        <p:tgtEl>
                                          <p:spTgt spid="20"/>
                                        </p:tgtEl>
                                        <p:attrNameLst>
                                          <p:attrName>style.visibility</p:attrName>
                                        </p:attrNameLst>
                                      </p:cBhvr>
                                      <p:to>
                                        <p:strVal val="hidden"/>
                                      </p:to>
                                    </p:set>
                                  </p:childTnLst>
                                </p:cTn>
                              </p:par>
                            </p:childTnLst>
                          </p:cTn>
                        </p:par>
                        <p:par>
                          <p:cTn id="50" fill="hold">
                            <p:stCondLst>
                              <p:cond delay="4000"/>
                            </p:stCondLst>
                            <p:childTnLst>
                              <p:par>
                                <p:cTn id="51" presetID="31" presetClass="exit" presetSubtype="0" fill="hold" grpId="0" nodeType="afterEffect">
                                  <p:stCondLst>
                                    <p:cond delay="0"/>
                                  </p:stCondLst>
                                  <p:childTnLst>
                                    <p:anim calcmode="lin" valueType="num">
                                      <p:cBhvr>
                                        <p:cTn id="52" dur="1000"/>
                                        <p:tgtEl>
                                          <p:spTgt spid="21"/>
                                        </p:tgtEl>
                                        <p:attrNameLst>
                                          <p:attrName>ppt_w</p:attrName>
                                        </p:attrNameLst>
                                      </p:cBhvr>
                                      <p:tavLst>
                                        <p:tav tm="0">
                                          <p:val>
                                            <p:strVal val="ppt_w"/>
                                          </p:val>
                                        </p:tav>
                                        <p:tav tm="100000">
                                          <p:val>
                                            <p:fltVal val="0"/>
                                          </p:val>
                                        </p:tav>
                                      </p:tavLst>
                                    </p:anim>
                                    <p:anim calcmode="lin" valueType="num">
                                      <p:cBhvr>
                                        <p:cTn id="53" dur="1000"/>
                                        <p:tgtEl>
                                          <p:spTgt spid="21"/>
                                        </p:tgtEl>
                                        <p:attrNameLst>
                                          <p:attrName>ppt_h</p:attrName>
                                        </p:attrNameLst>
                                      </p:cBhvr>
                                      <p:tavLst>
                                        <p:tav tm="0">
                                          <p:val>
                                            <p:strVal val="ppt_h"/>
                                          </p:val>
                                        </p:tav>
                                        <p:tav tm="100000">
                                          <p:val>
                                            <p:fltVal val="0"/>
                                          </p:val>
                                        </p:tav>
                                      </p:tavLst>
                                    </p:anim>
                                    <p:anim calcmode="lin" valueType="num">
                                      <p:cBhvr>
                                        <p:cTn id="54" dur="1000"/>
                                        <p:tgtEl>
                                          <p:spTgt spid="21"/>
                                        </p:tgtEl>
                                        <p:attrNameLst>
                                          <p:attrName>style.rotation</p:attrName>
                                        </p:attrNameLst>
                                      </p:cBhvr>
                                      <p:tavLst>
                                        <p:tav tm="0">
                                          <p:val>
                                            <p:fltVal val="0"/>
                                          </p:val>
                                        </p:tav>
                                        <p:tav tm="100000">
                                          <p:val>
                                            <p:fltVal val="90"/>
                                          </p:val>
                                        </p:tav>
                                      </p:tavLst>
                                    </p:anim>
                                    <p:animEffect transition="out" filter="fade">
                                      <p:cBhvr>
                                        <p:cTn id="55" dur="1000"/>
                                        <p:tgtEl>
                                          <p:spTgt spid="21"/>
                                        </p:tgtEl>
                                      </p:cBhvr>
                                    </p:animEffect>
                                    <p:set>
                                      <p:cBhvr>
                                        <p:cTn id="56" dur="1" fill="hold">
                                          <p:stCondLst>
                                            <p:cond delay="999"/>
                                          </p:stCondLst>
                                        </p:cTn>
                                        <p:tgtEl>
                                          <p:spTgt spid="21"/>
                                        </p:tgtEl>
                                        <p:attrNameLst>
                                          <p:attrName>style.visibility</p:attrName>
                                        </p:attrNameLst>
                                      </p:cBhvr>
                                      <p:to>
                                        <p:strVal val="hidden"/>
                                      </p:to>
                                    </p:set>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77" y="0"/>
            <a:ext cx="10979846" cy="6858000"/>
          </a:xfrm>
          <a:prstGeom prst="rect">
            <a:avLst/>
          </a:prstGeom>
        </p:spPr>
      </p:pic>
      <p:sp>
        <p:nvSpPr>
          <p:cNvPr id="2" name="Title 1"/>
          <p:cNvSpPr>
            <a:spLocks noGrp="1"/>
          </p:cNvSpPr>
          <p:nvPr>
            <p:ph type="title"/>
          </p:nvPr>
        </p:nvSpPr>
        <p:spPr/>
        <p:txBody>
          <a:bodyPr/>
          <a:lstStyle/>
          <a:p>
            <a:r>
              <a:rPr lang="en-US" dirty="0"/>
              <a:t>Review of 3 Implications:</a:t>
            </a:r>
          </a:p>
        </p:txBody>
      </p:sp>
      <p:sp>
        <p:nvSpPr>
          <p:cNvPr id="3" name="Content Placeholder 2"/>
          <p:cNvSpPr>
            <a:spLocks noGrp="1"/>
          </p:cNvSpPr>
          <p:nvPr>
            <p:ph idx="1"/>
          </p:nvPr>
        </p:nvSpPr>
        <p:spPr/>
        <p:txBody>
          <a:bodyPr>
            <a:normAutofit/>
          </a:bodyPr>
          <a:lstStyle/>
          <a:p>
            <a:pPr marL="0" indent="0">
              <a:buNone/>
            </a:pPr>
            <a:r>
              <a:rPr lang="en-US" sz="3600" dirty="0"/>
              <a:t>1. The evidence points to an absolute beginning</a:t>
            </a:r>
          </a:p>
          <a:p>
            <a:pPr marL="0" indent="0">
              <a:buNone/>
            </a:pPr>
            <a:endParaRPr lang="en-US" sz="3600" dirty="0"/>
          </a:p>
        </p:txBody>
      </p:sp>
    </p:spTree>
    <p:custDataLst>
      <p:tags r:id="rId1"/>
    </p:custDataLst>
    <p:extLst>
      <p:ext uri="{BB962C8B-B14F-4D97-AF65-F5344CB8AC3E}">
        <p14:creationId xmlns:p14="http://schemas.microsoft.com/office/powerpoint/2010/main" val="3599037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737" y="0"/>
            <a:ext cx="9820525" cy="6858000"/>
          </a:xfrm>
          <a:prstGeom prst="rect">
            <a:avLst/>
          </a:prstGeom>
        </p:spPr>
      </p:pic>
      <p:sp>
        <p:nvSpPr>
          <p:cNvPr id="3" name="TextBox 2"/>
          <p:cNvSpPr txBox="1"/>
          <p:nvPr/>
        </p:nvSpPr>
        <p:spPr>
          <a:xfrm>
            <a:off x="5074920" y="1447800"/>
            <a:ext cx="5273040" cy="1754326"/>
          </a:xfrm>
          <a:prstGeom prst="rect">
            <a:avLst/>
          </a:prstGeom>
          <a:noFill/>
        </p:spPr>
        <p:txBody>
          <a:bodyPr wrap="square" rtlCol="0">
            <a:spAutoFit/>
          </a:bodyPr>
          <a:lstStyle/>
          <a:p>
            <a:r>
              <a:rPr lang="en-US" sz="3600" dirty="0"/>
              <a:t>By the word of the Lord were the heavens made…</a:t>
            </a:r>
          </a:p>
          <a:p>
            <a:pPr algn="r"/>
            <a:r>
              <a:rPr lang="en-US" sz="3600" dirty="0"/>
              <a:t>Psalm 33:6</a:t>
            </a:r>
          </a:p>
        </p:txBody>
      </p:sp>
    </p:spTree>
    <p:extLst>
      <p:ext uri="{BB962C8B-B14F-4D97-AF65-F5344CB8AC3E}">
        <p14:creationId xmlns:p14="http://schemas.microsoft.com/office/powerpoint/2010/main" val="1571489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77" y="0"/>
            <a:ext cx="10979846" cy="6858000"/>
          </a:xfrm>
          <a:prstGeom prst="rect">
            <a:avLst/>
          </a:prstGeom>
        </p:spPr>
      </p:pic>
      <p:sp>
        <p:nvSpPr>
          <p:cNvPr id="2" name="Title 1"/>
          <p:cNvSpPr>
            <a:spLocks noGrp="1"/>
          </p:cNvSpPr>
          <p:nvPr>
            <p:ph type="title"/>
          </p:nvPr>
        </p:nvSpPr>
        <p:spPr/>
        <p:txBody>
          <a:bodyPr/>
          <a:lstStyle/>
          <a:p>
            <a:r>
              <a:rPr lang="en-US" dirty="0"/>
              <a:t>Review of 3 Implications:</a:t>
            </a:r>
          </a:p>
        </p:txBody>
      </p:sp>
      <p:sp>
        <p:nvSpPr>
          <p:cNvPr id="3" name="Content Placeholder 2"/>
          <p:cNvSpPr>
            <a:spLocks noGrp="1"/>
          </p:cNvSpPr>
          <p:nvPr>
            <p:ph idx="1"/>
          </p:nvPr>
        </p:nvSpPr>
        <p:spPr/>
        <p:txBody>
          <a:bodyPr>
            <a:normAutofit/>
          </a:bodyPr>
          <a:lstStyle/>
          <a:p>
            <a:pPr marL="0" indent="0">
              <a:buNone/>
            </a:pPr>
            <a:r>
              <a:rPr lang="en-US" sz="3600" dirty="0"/>
              <a:t>1. The evidence points to an absolute beginning</a:t>
            </a:r>
          </a:p>
          <a:p>
            <a:endParaRPr lang="en-US" sz="3600" dirty="0"/>
          </a:p>
          <a:p>
            <a:pPr marL="0" indent="0">
              <a:buNone/>
            </a:pPr>
            <a:r>
              <a:rPr lang="en-US" sz="3600" dirty="0"/>
              <a:t>2. Precision suggests design and purpose</a:t>
            </a:r>
          </a:p>
          <a:p>
            <a:endParaRPr lang="en-US" sz="3600" dirty="0"/>
          </a:p>
        </p:txBody>
      </p:sp>
    </p:spTree>
    <p:extLst>
      <p:ext uri="{BB962C8B-B14F-4D97-AF65-F5344CB8AC3E}">
        <p14:creationId xmlns:p14="http://schemas.microsoft.com/office/powerpoint/2010/main" val="3851164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737" y="0"/>
            <a:ext cx="9820525" cy="6858000"/>
          </a:xfrm>
          <a:prstGeom prst="rect">
            <a:avLst/>
          </a:prstGeom>
        </p:spPr>
      </p:pic>
      <p:sp>
        <p:nvSpPr>
          <p:cNvPr id="3" name="TextBox 2"/>
          <p:cNvSpPr txBox="1"/>
          <p:nvPr/>
        </p:nvSpPr>
        <p:spPr>
          <a:xfrm>
            <a:off x="5074920" y="1447800"/>
            <a:ext cx="5273040" cy="1754326"/>
          </a:xfrm>
          <a:prstGeom prst="rect">
            <a:avLst/>
          </a:prstGeom>
          <a:noFill/>
        </p:spPr>
        <p:txBody>
          <a:bodyPr wrap="square" rtlCol="0">
            <a:spAutoFit/>
          </a:bodyPr>
          <a:lstStyle/>
          <a:p>
            <a:r>
              <a:rPr lang="en-US" sz="3600" dirty="0"/>
              <a:t>“I stretched out the heavens with My hands.”</a:t>
            </a:r>
          </a:p>
          <a:p>
            <a:pPr algn="r"/>
            <a:r>
              <a:rPr lang="en-US" sz="3600" dirty="0"/>
              <a:t>Is. 45:12</a:t>
            </a:r>
          </a:p>
        </p:txBody>
      </p:sp>
    </p:spTree>
    <p:extLst>
      <p:ext uri="{BB962C8B-B14F-4D97-AF65-F5344CB8AC3E}">
        <p14:creationId xmlns:p14="http://schemas.microsoft.com/office/powerpoint/2010/main" val="2916405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77" y="0"/>
            <a:ext cx="10979846" cy="6858000"/>
          </a:xfrm>
          <a:prstGeom prst="rect">
            <a:avLst/>
          </a:prstGeom>
        </p:spPr>
      </p:pic>
      <p:sp>
        <p:nvSpPr>
          <p:cNvPr id="2" name="Title 1"/>
          <p:cNvSpPr>
            <a:spLocks noGrp="1"/>
          </p:cNvSpPr>
          <p:nvPr>
            <p:ph type="title"/>
          </p:nvPr>
        </p:nvSpPr>
        <p:spPr/>
        <p:txBody>
          <a:bodyPr/>
          <a:lstStyle/>
          <a:p>
            <a:r>
              <a:rPr lang="en-US" dirty="0"/>
              <a:t>Review of 3 Implications:</a:t>
            </a:r>
          </a:p>
        </p:txBody>
      </p:sp>
      <p:sp>
        <p:nvSpPr>
          <p:cNvPr id="3" name="Content Placeholder 2"/>
          <p:cNvSpPr>
            <a:spLocks noGrp="1"/>
          </p:cNvSpPr>
          <p:nvPr>
            <p:ph idx="1"/>
          </p:nvPr>
        </p:nvSpPr>
        <p:spPr/>
        <p:txBody>
          <a:bodyPr>
            <a:normAutofit/>
          </a:bodyPr>
          <a:lstStyle/>
          <a:p>
            <a:pPr marL="0" indent="0">
              <a:buNone/>
            </a:pPr>
            <a:r>
              <a:rPr lang="en-US" sz="3600" dirty="0"/>
              <a:t>1. The evidence points to an absolute beginning</a:t>
            </a:r>
          </a:p>
          <a:p>
            <a:endParaRPr lang="en-US" sz="3600" dirty="0"/>
          </a:p>
          <a:p>
            <a:pPr marL="0" indent="0">
              <a:buNone/>
            </a:pPr>
            <a:r>
              <a:rPr lang="en-US" sz="3600" dirty="0"/>
              <a:t>2. Precision suggests design and purpose</a:t>
            </a:r>
          </a:p>
          <a:p>
            <a:endParaRPr lang="en-US" sz="3600" dirty="0"/>
          </a:p>
          <a:p>
            <a:pPr marL="0" indent="0">
              <a:buNone/>
            </a:pPr>
            <a:r>
              <a:rPr lang="en-US" sz="3600" dirty="0"/>
              <a:t>3. It is best not to tie our interpretations of Scripture to the latest scientific theory</a:t>
            </a:r>
          </a:p>
        </p:txBody>
      </p:sp>
    </p:spTree>
    <p:extLst>
      <p:ext uri="{BB962C8B-B14F-4D97-AF65-F5344CB8AC3E}">
        <p14:creationId xmlns:p14="http://schemas.microsoft.com/office/powerpoint/2010/main" val="4189632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up)">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737" y="0"/>
            <a:ext cx="9820525" cy="6858000"/>
          </a:xfrm>
          <a:prstGeom prst="rect">
            <a:avLst/>
          </a:prstGeom>
        </p:spPr>
      </p:pic>
      <p:sp>
        <p:nvSpPr>
          <p:cNvPr id="3" name="TextBox 2"/>
          <p:cNvSpPr txBox="1"/>
          <p:nvPr/>
        </p:nvSpPr>
        <p:spPr>
          <a:xfrm>
            <a:off x="5120640" y="579120"/>
            <a:ext cx="5273040" cy="4832092"/>
          </a:xfrm>
          <a:prstGeom prst="rect">
            <a:avLst/>
          </a:prstGeom>
          <a:noFill/>
        </p:spPr>
        <p:txBody>
          <a:bodyPr wrap="square" rtlCol="0">
            <a:spAutoFit/>
          </a:bodyPr>
          <a:lstStyle/>
          <a:p>
            <a:r>
              <a:rPr lang="en-US" sz="3600" dirty="0"/>
              <a:t>The heavens are telling of the glory of God…     </a:t>
            </a:r>
            <a:r>
              <a:rPr lang="en-US" dirty="0"/>
              <a:t>Psalm 19:1</a:t>
            </a:r>
          </a:p>
          <a:p>
            <a:endParaRPr lang="en-US" sz="3600" dirty="0"/>
          </a:p>
          <a:p>
            <a:r>
              <a:rPr lang="en-US" sz="3600" dirty="0"/>
              <a:t>The heavens declare His righteousness.  </a:t>
            </a:r>
            <a:r>
              <a:rPr lang="en-US" dirty="0"/>
              <a:t>Psalm 50:6 and 97:6</a:t>
            </a:r>
          </a:p>
          <a:p>
            <a:endParaRPr lang="en-US" sz="3600" dirty="0"/>
          </a:p>
          <a:p>
            <a:r>
              <a:rPr lang="en-US" sz="3600" dirty="0"/>
              <a:t>In the heavens You will establish Your faithfulness.</a:t>
            </a:r>
          </a:p>
          <a:p>
            <a:r>
              <a:rPr lang="en-US" dirty="0"/>
              <a:t>Psalm 89:2</a:t>
            </a:r>
          </a:p>
        </p:txBody>
      </p:sp>
      <p:cxnSp>
        <p:nvCxnSpPr>
          <p:cNvPr id="5" name="Straight Connector 4"/>
          <p:cNvCxnSpPr/>
          <p:nvPr/>
        </p:nvCxnSpPr>
        <p:spPr>
          <a:xfrm>
            <a:off x="5913120" y="1767840"/>
            <a:ext cx="929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27320" y="3352800"/>
            <a:ext cx="24993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09560" y="5013960"/>
            <a:ext cx="213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9234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a:p>
          <a:p>
            <a:endParaRPr lang="en-US" dirty="0"/>
          </a:p>
        </p:txBody>
      </p:sp>
      <p:sp>
        <p:nvSpPr>
          <p:cNvPr id="9" name="Content Placeholder 8"/>
          <p:cNvSpPr>
            <a:spLocks noGrp="1"/>
          </p:cNvSpPr>
          <p:nvPr>
            <p:ph sz="quarter" idx="14"/>
          </p:nvPr>
        </p:nvSpPr>
        <p:spPr>
          <a:xfrm>
            <a:off x="470454" y="1273215"/>
            <a:ext cx="11451470" cy="5301205"/>
          </a:xfrm>
        </p:spPr>
        <p:txBody>
          <a:bodyPr>
            <a:normAutofit fontScale="70000" lnSpcReduction="20000"/>
          </a:bodyPr>
          <a:lstStyle/>
          <a:p>
            <a:pPr algn="l"/>
            <a:r>
              <a:rPr lang="en-US" dirty="0"/>
              <a:t>Images may appear on more than one slide. Citation is given on the first slide where each image appears</a:t>
            </a:r>
          </a:p>
          <a:p>
            <a:pPr algn="l"/>
            <a:r>
              <a:rPr lang="en-US" dirty="0"/>
              <a:t>[2a] Andromeda Galaxy 530045185, </a:t>
            </a:r>
            <a:r>
              <a:rPr lang="en-US" dirty="0" err="1"/>
              <a:t>PavelSmilyk</a:t>
            </a:r>
            <a:r>
              <a:rPr lang="en-US" dirty="0"/>
              <a:t>, Thinkstock, Thinkstock Image Subscription Agreement</a:t>
            </a:r>
          </a:p>
          <a:p>
            <a:pPr algn="l"/>
            <a:r>
              <a:rPr lang="en-US" dirty="0"/>
              <a:t>[2b] Planet Earth Isolated on White 477710070, Fredex8, Getty Images (US), Inc. Subscription</a:t>
            </a:r>
            <a:endParaRPr lang="en-US" dirty="0">
              <a:solidFill>
                <a:srgbClr val="FF0000"/>
              </a:solidFill>
            </a:endParaRPr>
          </a:p>
          <a:p>
            <a:pPr algn="l"/>
            <a:r>
              <a:rPr lang="en-US" dirty="0"/>
              <a:t>[3] Big Bang Myles Ketelsen</a:t>
            </a:r>
          </a:p>
          <a:p>
            <a:pPr algn="l"/>
            <a:r>
              <a:rPr lang="en-US" dirty="0"/>
              <a:t>[4a] Cosmic microwave background spectrum from COBE, Quantum Doughnut, https://commons.wikimedia.org/wiki/File:Cmbr.svg, Public Domain</a:t>
            </a:r>
          </a:p>
          <a:p>
            <a:pPr algn="l"/>
            <a:r>
              <a:rPr lang="en-US" dirty="0"/>
              <a:t>[4b] Nine Year Microwave Sky, NASA/WMAP Science Team, https://commons.wikimedia.org/wiki/File:Ilc_9yr_moll4096.png, Public Domain</a:t>
            </a:r>
          </a:p>
          <a:p>
            <a:pPr algn="l"/>
            <a:r>
              <a:rPr lang="en-US" dirty="0"/>
              <a:t>[4d] Hydrogen 152409845, </a:t>
            </a:r>
            <a:r>
              <a:rPr lang="en-US" dirty="0" err="1"/>
              <a:t>BlueRingMedia</a:t>
            </a:r>
            <a:r>
              <a:rPr lang="en-US" dirty="0"/>
              <a:t>, Shutterstock license</a:t>
            </a:r>
            <a:endParaRPr lang="en-US" dirty="0">
              <a:solidFill>
                <a:srgbClr val="FF0000"/>
              </a:solidFill>
            </a:endParaRPr>
          </a:p>
          <a:p>
            <a:pPr algn="l"/>
            <a:r>
              <a:rPr lang="en-US" dirty="0" smtClean="0"/>
              <a:t>[4e] Helium </a:t>
            </a:r>
            <a:r>
              <a:rPr lang="en-US" dirty="0"/>
              <a:t>152410109, </a:t>
            </a:r>
            <a:r>
              <a:rPr lang="en-US" dirty="0" err="1"/>
              <a:t>BlueRingMedia</a:t>
            </a:r>
            <a:r>
              <a:rPr lang="en-US" dirty="0"/>
              <a:t>, Shutterstock license</a:t>
            </a:r>
          </a:p>
          <a:p>
            <a:pPr algn="l"/>
            <a:r>
              <a:rPr lang="en-US" dirty="0" smtClean="0"/>
              <a:t>[6</a:t>
            </a:r>
            <a:r>
              <a:rPr lang="en-US" dirty="0"/>
              <a:t>] Milky Way at sunrise Silhouette of a range 77475745, </a:t>
            </a:r>
            <a:r>
              <a:rPr lang="en-US" dirty="0" err="1"/>
              <a:t>ClaudioVentrella</a:t>
            </a:r>
            <a:r>
              <a:rPr lang="en-US" dirty="0"/>
              <a:t>, </a:t>
            </a:r>
          </a:p>
          <a:p>
            <a:pPr algn="l"/>
            <a:r>
              <a:rPr lang="en-US" dirty="0"/>
              <a:t>[13a] His Holiness Pope Pius XII, The Vatican, https://commons.wikimedia.org/wiki/File:His_Holiness_Pope_Pius_XII.png, Public Domain</a:t>
            </a:r>
          </a:p>
          <a:p>
            <a:pPr algn="l"/>
            <a:r>
              <a:rPr lang="en-US" dirty="0"/>
              <a:t>[13b] JohannesPaul2-portrait, Uncredited, https://commons.wikimedia.org/wiki/File:JohannesPaul2-portrait.jpg, Public </a:t>
            </a:r>
            <a:r>
              <a:rPr lang="en-US" dirty="0" smtClean="0"/>
              <a:t>Domain</a:t>
            </a:r>
          </a:p>
          <a:p>
            <a:pPr algn="l"/>
            <a:r>
              <a:rPr lang="en-US" sz="2100" dirty="0"/>
              <a:t>[14] </a:t>
            </a:r>
            <a:r>
              <a:rPr lang="en-US" dirty="0"/>
              <a:t>Pope Francis, Jeffrey Bruno, https://en.wikipedia.org/wiki/File:Canonization_2014-_The_Canonization_of_Saint_John_XXIII_and_Saint_John_Paul_II_(14036966125).jpg, CC BY SA 2.0</a:t>
            </a:r>
            <a:endParaRPr lang="en-US" dirty="0">
              <a:solidFill>
                <a:srgbClr val="FF0000"/>
              </a:solidFill>
            </a:endParaRPr>
          </a:p>
          <a:p>
            <a:pPr algn="l"/>
            <a:r>
              <a:rPr lang="en-US" dirty="0"/>
              <a:t>[15a] Vintage Old book 95272278, Sharon Bronte, Thinkstock, Thinkstock Image Subscription Agreement</a:t>
            </a:r>
          </a:p>
          <a:p>
            <a:pPr algn="l"/>
            <a:r>
              <a:rPr lang="en-US" dirty="0" smtClean="0"/>
              <a:t>[17a] </a:t>
            </a:r>
            <a:r>
              <a:rPr lang="en-US" dirty="0"/>
              <a:t>Creation - in God's Hand, </a:t>
            </a:r>
            <a:r>
              <a:rPr lang="en-US" dirty="0" smtClean="0"/>
              <a:t>©GoodSalt.com</a:t>
            </a:r>
            <a:r>
              <a:rPr lang="en-US" dirty="0"/>
              <a:t>, </a:t>
            </a:r>
            <a:r>
              <a:rPr lang="en-US" dirty="0" err="1"/>
              <a:t>Justinen</a:t>
            </a:r>
            <a:r>
              <a:rPr lang="en-US" dirty="0"/>
              <a:t> </a:t>
            </a:r>
            <a:r>
              <a:rPr lang="en-US" dirty="0" smtClean="0"/>
              <a:t>Creative</a:t>
            </a:r>
          </a:p>
          <a:p>
            <a:pPr algn="l"/>
            <a:r>
              <a:rPr lang="en-US" dirty="0" smtClean="0"/>
              <a:t>[25a] </a:t>
            </a:r>
            <a:r>
              <a:rPr lang="en-US" dirty="0"/>
              <a:t>Nicolaus Copernicus, Unknown, https://commons.wikimedia.org/wiki/File:Copernicus.jpg, public domain</a:t>
            </a:r>
          </a:p>
          <a:p>
            <a:pPr algn="l"/>
            <a:r>
              <a:rPr lang="en-US" dirty="0" smtClean="0"/>
              <a:t>[25b] Galileo </a:t>
            </a:r>
            <a:r>
              <a:rPr lang="en-US" dirty="0"/>
              <a:t>Galilei, Justus </a:t>
            </a:r>
            <a:r>
              <a:rPr lang="en-US" dirty="0" err="1"/>
              <a:t>Suttermans</a:t>
            </a:r>
            <a:r>
              <a:rPr lang="en-US" dirty="0"/>
              <a:t>, https://commons.wikimedia.org/wiki/File:Galileo-sustermans.jpg, public domain</a:t>
            </a:r>
          </a:p>
          <a:p>
            <a:pPr algn="l"/>
            <a:r>
              <a:rPr lang="en-US" dirty="0" smtClean="0"/>
              <a:t>[30] </a:t>
            </a:r>
            <a:r>
              <a:rPr lang="en-US" dirty="0"/>
              <a:t>Night Sky 90606913, </a:t>
            </a:r>
            <a:r>
              <a:rPr lang="en-US" dirty="0" err="1"/>
              <a:t>Hulya</a:t>
            </a:r>
            <a:r>
              <a:rPr lang="en-US" dirty="0"/>
              <a:t> </a:t>
            </a:r>
            <a:r>
              <a:rPr lang="en-US" dirty="0" err="1"/>
              <a:t>Erdem</a:t>
            </a:r>
            <a:r>
              <a:rPr lang="en-US" dirty="0"/>
              <a:t>, Getty Images (US), Inc. Subscription</a:t>
            </a:r>
          </a:p>
          <a:p>
            <a:pPr algn="l"/>
            <a:r>
              <a:rPr lang="en-US" dirty="0" smtClean="0"/>
              <a:t>[31] Telescope</a:t>
            </a:r>
            <a:r>
              <a:rPr lang="en-US" dirty="0"/>
              <a:t>, 474361220, </a:t>
            </a:r>
            <a:r>
              <a:rPr lang="en-US" dirty="0" err="1"/>
              <a:t>olegkalina</a:t>
            </a:r>
            <a:r>
              <a:rPr lang="en-US" dirty="0"/>
              <a:t> , Getty Images (US), Inc. Subscription</a:t>
            </a:r>
          </a:p>
          <a:p>
            <a:pPr algn="l"/>
            <a:endParaRPr lang="en-US" dirty="0"/>
          </a:p>
        </p:txBody>
      </p:sp>
      <p:sp>
        <p:nvSpPr>
          <p:cNvPr id="3" name="Rectangle 2"/>
          <p:cNvSpPr/>
          <p:nvPr/>
        </p:nvSpPr>
        <p:spPr>
          <a:xfrm>
            <a:off x="5634849" y="599653"/>
            <a:ext cx="1122680" cy="369332"/>
          </a:xfrm>
          <a:prstGeom prst="rect">
            <a:avLst/>
          </a:prstGeom>
        </p:spPr>
        <p:txBody>
          <a:bodyPr wrap="none">
            <a:spAutoFit/>
          </a:bodyPr>
          <a:lstStyle/>
          <a:p>
            <a:pPr>
              <a:defRPr/>
            </a:pPr>
            <a:r>
              <a:rPr lang="en-US" kern="0" dirty="0">
                <a:solidFill>
                  <a:srgbClr val="FFFFFF"/>
                </a:solidFill>
              </a:rPr>
              <a:t>Images By</a:t>
            </a:r>
          </a:p>
        </p:txBody>
      </p:sp>
    </p:spTree>
    <p:extLst>
      <p:ext uri="{BB962C8B-B14F-4D97-AF65-F5344CB8AC3E}">
        <p14:creationId xmlns:p14="http://schemas.microsoft.com/office/powerpoint/2010/main" val="1962688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r>
              <a:rPr lang="en-US" b="1" dirty="0"/>
              <a:t>Special Thanks</a:t>
            </a:r>
          </a:p>
          <a:p>
            <a:endParaRPr lang="en-US" b="1" dirty="0"/>
          </a:p>
          <a:p>
            <a:r>
              <a:rPr lang="en-US" sz="2800" dirty="0" smtClean="0"/>
              <a:t>Kenneth Caviness, </a:t>
            </a:r>
            <a:r>
              <a:rPr lang="en-US" sz="2800" dirty="0"/>
              <a:t>PhD</a:t>
            </a:r>
          </a:p>
          <a:p>
            <a:r>
              <a:rPr lang="en-US" dirty="0"/>
              <a:t>Physics Professor, Southern Adventist University</a:t>
            </a:r>
          </a:p>
          <a:p>
            <a:endParaRPr lang="en-US" dirty="0" smtClean="0"/>
          </a:p>
          <a:p>
            <a:r>
              <a:rPr lang="en-US" sz="2800" dirty="0"/>
              <a:t>Stephen Bauer, PhD</a:t>
            </a:r>
          </a:p>
          <a:p>
            <a:r>
              <a:rPr lang="en-US" dirty="0" smtClean="0"/>
              <a:t>Religion Professor, Southern Adventist University</a:t>
            </a:r>
          </a:p>
          <a:p>
            <a:endParaRPr lang="en-US" dirty="0"/>
          </a:p>
          <a:p>
            <a:r>
              <a:rPr lang="en-US" dirty="0"/>
              <a:t>a</a:t>
            </a:r>
            <a:r>
              <a:rPr lang="en-US" dirty="0" smtClean="0"/>
              <a:t>nd the</a:t>
            </a:r>
            <a:endParaRPr lang="en-US" dirty="0"/>
          </a:p>
          <a:p>
            <a:r>
              <a:rPr lang="en-US" sz="2800" dirty="0"/>
              <a:t>Foundation for Adventist Education</a:t>
            </a:r>
          </a:p>
          <a:p>
            <a:endParaRPr lang="en-US" dirty="0"/>
          </a:p>
        </p:txBody>
      </p:sp>
    </p:spTree>
    <p:extLst>
      <p:ext uri="{BB962C8B-B14F-4D97-AF65-F5344CB8AC3E}">
        <p14:creationId xmlns:p14="http://schemas.microsoft.com/office/powerpoint/2010/main" val="4045810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Origins Resources 2017</a:t>
            </a:r>
          </a:p>
        </p:txBody>
      </p:sp>
    </p:spTree>
    <p:extLst>
      <p:ext uri="{BB962C8B-B14F-4D97-AF65-F5344CB8AC3E}">
        <p14:creationId xmlns:p14="http://schemas.microsoft.com/office/powerpoint/2010/main" val="50505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Southern Adventist University 2017</a:t>
            </a:r>
          </a:p>
        </p:txBody>
      </p:sp>
    </p:spTree>
    <p:extLst>
      <p:ext uri="{BB962C8B-B14F-4D97-AF65-F5344CB8AC3E}">
        <p14:creationId xmlns:p14="http://schemas.microsoft.com/office/powerpoint/2010/main" val="3149716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4"/>
          <a:stretch>
            <a:fillRect/>
          </a:stretch>
        </p:blipFill>
        <p:spPr>
          <a:xfrm>
            <a:off x="1139780" y="2720509"/>
            <a:ext cx="2652730" cy="1366461"/>
          </a:xfrm>
          <a:prstGeom prst="rect">
            <a:avLst/>
          </a:prstGeom>
        </p:spPr>
      </p:pic>
      <p:pic>
        <p:nvPicPr>
          <p:cNvPr id="4" name="Picture 3"/>
          <p:cNvPicPr>
            <a:picLocks noChangeAspect="1"/>
          </p:cNvPicPr>
          <p:nvPr/>
        </p:nvPicPr>
        <p:blipFill>
          <a:blip r:embed="rId5"/>
          <a:stretch>
            <a:fillRect/>
          </a:stretch>
        </p:blipFill>
        <p:spPr>
          <a:xfrm>
            <a:off x="5065274" y="853151"/>
            <a:ext cx="1661239" cy="1321378"/>
          </a:xfrm>
          <a:prstGeom prst="rect">
            <a:avLst/>
          </a:prstGeom>
        </p:spPr>
      </p:pic>
      <p:pic>
        <p:nvPicPr>
          <p:cNvPr id="5" name="Picture 4"/>
          <p:cNvPicPr>
            <a:picLocks noChangeAspect="1"/>
          </p:cNvPicPr>
          <p:nvPr/>
        </p:nvPicPr>
        <p:blipFill>
          <a:blip r:embed="rId6"/>
          <a:stretch>
            <a:fillRect/>
          </a:stretch>
        </p:blipFill>
        <p:spPr>
          <a:xfrm>
            <a:off x="4798243" y="3882454"/>
            <a:ext cx="3856539" cy="217357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502" y="853151"/>
            <a:ext cx="2367732" cy="1183866"/>
          </a:xfrm>
          <a:prstGeom prst="rect">
            <a:avLst/>
          </a:prstGeom>
        </p:spPr>
      </p:pic>
      <p:cxnSp>
        <p:nvCxnSpPr>
          <p:cNvPr id="7" name="Straight Arrow Connector 6"/>
          <p:cNvCxnSpPr/>
          <p:nvPr/>
        </p:nvCxnSpPr>
        <p:spPr>
          <a:xfrm flipV="1">
            <a:off x="4016662" y="2174530"/>
            <a:ext cx="810169" cy="42471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016662" y="4264347"/>
            <a:ext cx="781581" cy="50846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57121" y="2821612"/>
            <a:ext cx="3327066"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Predictions</a:t>
            </a:r>
          </a:p>
        </p:txBody>
      </p:sp>
      <p:sp>
        <p:nvSpPr>
          <p:cNvPr id="12" name="Rectangle 11"/>
          <p:cNvSpPr/>
          <p:nvPr/>
        </p:nvSpPr>
        <p:spPr>
          <a:xfrm>
            <a:off x="9591051" y="983419"/>
            <a:ext cx="1492268" cy="923330"/>
          </a:xfrm>
          <a:prstGeom prst="rect">
            <a:avLst/>
          </a:prstGeom>
          <a:noFill/>
        </p:spPr>
        <p:txBody>
          <a:bodyPr wrap="non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Data</a:t>
            </a:r>
          </a:p>
        </p:txBody>
      </p:sp>
      <p:sp>
        <p:nvSpPr>
          <p:cNvPr id="13" name="Rectangle 12"/>
          <p:cNvSpPr/>
          <p:nvPr/>
        </p:nvSpPr>
        <p:spPr>
          <a:xfrm>
            <a:off x="9591051" y="4443629"/>
            <a:ext cx="1490560" cy="923330"/>
          </a:xfrm>
          <a:prstGeom prst="rect">
            <a:avLst/>
          </a:prstGeom>
          <a:noFill/>
        </p:spPr>
        <p:txBody>
          <a:bodyPr wrap="squar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rPr>
              <a:t>Data</a:t>
            </a:r>
          </a:p>
        </p:txBody>
      </p:sp>
      <p:cxnSp>
        <p:nvCxnSpPr>
          <p:cNvPr id="9" name="Straight Arrow Connector 8"/>
          <p:cNvCxnSpPr/>
          <p:nvPr/>
        </p:nvCxnSpPr>
        <p:spPr>
          <a:xfrm>
            <a:off x="8863064" y="1481080"/>
            <a:ext cx="797405"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873570" y="4896947"/>
            <a:ext cx="797405"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834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aramond"/>
                <a:ea typeface="+mn-ea"/>
                <a:cs typeface="+mn-cs"/>
              </a:rPr>
              <a:t>© Seventh-day Adventist North American Division 2017</a:t>
            </a:r>
          </a:p>
        </p:txBody>
      </p:sp>
    </p:spTree>
    <p:extLst>
      <p:ext uri="{BB962C8B-B14F-4D97-AF65-F5344CB8AC3E}">
        <p14:creationId xmlns:p14="http://schemas.microsoft.com/office/powerpoint/2010/main" val="3265708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based on observation</a:t>
            </a:r>
          </a:p>
        </p:txBody>
      </p:sp>
      <p:sp>
        <p:nvSpPr>
          <p:cNvPr id="7" name="Explosion 2 6"/>
          <p:cNvSpPr/>
          <p:nvPr/>
        </p:nvSpPr>
        <p:spPr>
          <a:xfrm>
            <a:off x="838200" y="2706506"/>
            <a:ext cx="3352040" cy="1798819"/>
          </a:xfrm>
          <a:prstGeom prst="irregularSeal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rPr>
              <a:t>Energy</a:t>
            </a:r>
          </a:p>
        </p:txBody>
      </p:sp>
      <p:pic>
        <p:nvPicPr>
          <p:cNvPr id="8" name="Content Placeholder 3"/>
          <p:cNvPicPr>
            <a:picLocks noGrp="1" noChangeAspect="1"/>
          </p:cNvPicPr>
          <p:nvPr>
            <p:ph idx="1"/>
          </p:nvPr>
        </p:nvPicPr>
        <p:blipFill>
          <a:blip r:embed="rId4"/>
          <a:stretch>
            <a:fillRect/>
          </a:stretch>
        </p:blipFill>
        <p:spPr>
          <a:xfrm>
            <a:off x="6795320" y="2639832"/>
            <a:ext cx="4558480" cy="2348141"/>
          </a:xfrm>
          <a:prstGeom prst="rect">
            <a:avLst/>
          </a:prstGeom>
        </p:spPr>
      </p:pic>
      <p:pic>
        <p:nvPicPr>
          <p:cNvPr id="9" name="Picture 8"/>
          <p:cNvPicPr>
            <a:picLocks noChangeAspect="1"/>
          </p:cNvPicPr>
          <p:nvPr/>
        </p:nvPicPr>
        <p:blipFill>
          <a:blip r:embed="rId5"/>
          <a:stretch>
            <a:fillRect/>
          </a:stretch>
        </p:blipFill>
        <p:spPr>
          <a:xfrm>
            <a:off x="5022485" y="2578308"/>
            <a:ext cx="502667" cy="2469625"/>
          </a:xfrm>
          <a:prstGeom prst="rect">
            <a:avLst/>
          </a:prstGeom>
        </p:spPr>
      </p:pic>
    </p:spTree>
    <p:custDataLst>
      <p:tags r:id="rId1"/>
    </p:custDataLst>
    <p:extLst>
      <p:ext uri="{BB962C8B-B14F-4D97-AF65-F5344CB8AC3E}">
        <p14:creationId xmlns:p14="http://schemas.microsoft.com/office/powerpoint/2010/main" val="4048100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rPr>
              <a:t>Implications of the Big Bang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80"/>
            <a:ext cx="12192000" cy="4408025"/>
          </a:xfrm>
        </p:spPr>
      </p:pic>
    </p:spTree>
    <p:extLst>
      <p:ext uri="{BB962C8B-B14F-4D97-AF65-F5344CB8AC3E}">
        <p14:creationId xmlns:p14="http://schemas.microsoft.com/office/powerpoint/2010/main" val="1826142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 #1 – An Absolute Beginning</a:t>
            </a:r>
          </a:p>
        </p:txBody>
      </p:sp>
      <p:sp>
        <p:nvSpPr>
          <p:cNvPr id="3" name="Content Placeholder 2"/>
          <p:cNvSpPr>
            <a:spLocks noGrp="1"/>
          </p:cNvSpPr>
          <p:nvPr>
            <p:ph idx="1"/>
          </p:nvPr>
        </p:nvSpPr>
        <p:spPr/>
        <p:txBody>
          <a:bodyPr>
            <a:normAutofit/>
          </a:bodyPr>
          <a:lstStyle/>
          <a:p>
            <a:pPr marL="0" indent="0">
              <a:buNone/>
            </a:pPr>
            <a:r>
              <a:rPr lang="en-US" sz="3600" dirty="0"/>
              <a:t>Scientists agree that the evidence points to an absolute beginning of the universe.</a:t>
            </a:r>
          </a:p>
          <a:p>
            <a:pPr marL="0" indent="0">
              <a:buNone/>
            </a:pPr>
            <a:endParaRPr lang="en-US" sz="3600" dirty="0"/>
          </a:p>
        </p:txBody>
      </p:sp>
      <p:sp>
        <p:nvSpPr>
          <p:cNvPr id="4" name="Rectangle 3"/>
          <p:cNvSpPr/>
          <p:nvPr/>
        </p:nvSpPr>
        <p:spPr>
          <a:xfrm>
            <a:off x="4562920" y="4001294"/>
            <a:ext cx="3066159"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Unsettling</a:t>
            </a:r>
          </a:p>
        </p:txBody>
      </p:sp>
    </p:spTree>
    <p:custDataLst>
      <p:tags r:id="rId1"/>
    </p:custDataLst>
    <p:extLst>
      <p:ext uri="{BB962C8B-B14F-4D97-AF65-F5344CB8AC3E}">
        <p14:creationId xmlns:p14="http://schemas.microsoft.com/office/powerpoint/2010/main" val="162971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55834" y="2144107"/>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Everything that has a beginning</a:t>
            </a:r>
          </a:p>
        </p:txBody>
      </p:sp>
      <p:sp>
        <p:nvSpPr>
          <p:cNvPr id="5" name="Rounded Rectangle 4"/>
          <p:cNvSpPr/>
          <p:nvPr/>
        </p:nvSpPr>
        <p:spPr>
          <a:xfrm>
            <a:off x="7073462" y="2144107"/>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…has a cause</a:t>
            </a:r>
          </a:p>
        </p:txBody>
      </p:sp>
      <p:sp>
        <p:nvSpPr>
          <p:cNvPr id="6" name="Right Arrow 5"/>
          <p:cNvSpPr/>
          <p:nvPr/>
        </p:nvSpPr>
        <p:spPr>
          <a:xfrm>
            <a:off x="5801710" y="2530362"/>
            <a:ext cx="1072055" cy="6148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pPr algn="ctr"/>
            <a:r>
              <a:rPr lang="en-US" dirty="0" err="1"/>
              <a:t>Kalam</a:t>
            </a:r>
            <a:r>
              <a:rPr lang="en-US" dirty="0"/>
              <a:t> Argument</a:t>
            </a:r>
          </a:p>
        </p:txBody>
      </p:sp>
      <p:sp>
        <p:nvSpPr>
          <p:cNvPr id="10" name="Rounded Rectangle 9"/>
          <p:cNvSpPr/>
          <p:nvPr/>
        </p:nvSpPr>
        <p:spPr>
          <a:xfrm>
            <a:off x="1355834" y="4079488"/>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If the universe had a beginning…</a:t>
            </a:r>
          </a:p>
        </p:txBody>
      </p:sp>
      <p:sp>
        <p:nvSpPr>
          <p:cNvPr id="11" name="Rounded Rectangle 10"/>
          <p:cNvSpPr/>
          <p:nvPr/>
        </p:nvSpPr>
        <p:spPr>
          <a:xfrm>
            <a:off x="7073462" y="4079488"/>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…has a cause</a:t>
            </a:r>
          </a:p>
        </p:txBody>
      </p:sp>
      <p:sp>
        <p:nvSpPr>
          <p:cNvPr id="12" name="Right Arrow 11"/>
          <p:cNvSpPr/>
          <p:nvPr/>
        </p:nvSpPr>
        <p:spPr>
          <a:xfrm>
            <a:off x="5801709" y="4465743"/>
            <a:ext cx="1072055" cy="6148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2294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07110" cy="1325563"/>
          </a:xfrm>
        </p:spPr>
        <p:txBody>
          <a:bodyPr/>
          <a:lstStyle/>
          <a:p>
            <a:r>
              <a:rPr lang="en-US" dirty="0"/>
              <a:t>Implication #1 – An Absolute Beginning/Cause</a:t>
            </a:r>
          </a:p>
        </p:txBody>
      </p:sp>
      <p:sp>
        <p:nvSpPr>
          <p:cNvPr id="3" name="Content Placeholder 2"/>
          <p:cNvSpPr>
            <a:spLocks noGrp="1"/>
          </p:cNvSpPr>
          <p:nvPr>
            <p:ph idx="1"/>
          </p:nvPr>
        </p:nvSpPr>
        <p:spPr>
          <a:xfrm>
            <a:off x="838200" y="4978728"/>
            <a:ext cx="10515600" cy="980637"/>
          </a:xfrm>
        </p:spPr>
        <p:txBody>
          <a:bodyPr>
            <a:normAutofit/>
          </a:bodyPr>
          <a:lstStyle/>
          <a:p>
            <a:pPr marL="0" indent="0" algn="ctr">
              <a:buNone/>
            </a:pPr>
            <a:r>
              <a:rPr lang="en-US" sz="3600" dirty="0"/>
              <a:t>A cause opens the door to a Creator.</a:t>
            </a:r>
          </a:p>
        </p:txBody>
      </p:sp>
      <p:sp>
        <p:nvSpPr>
          <p:cNvPr id="4" name="Rounded Rectangle 3"/>
          <p:cNvSpPr/>
          <p:nvPr/>
        </p:nvSpPr>
        <p:spPr>
          <a:xfrm>
            <a:off x="1355834" y="2786716"/>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If the universe had a beginning…</a:t>
            </a:r>
          </a:p>
        </p:txBody>
      </p:sp>
      <p:sp>
        <p:nvSpPr>
          <p:cNvPr id="5" name="Rounded Rectangle 4"/>
          <p:cNvSpPr/>
          <p:nvPr/>
        </p:nvSpPr>
        <p:spPr>
          <a:xfrm>
            <a:off x="7073462" y="2786716"/>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…has a cause</a:t>
            </a:r>
          </a:p>
        </p:txBody>
      </p:sp>
      <p:sp>
        <p:nvSpPr>
          <p:cNvPr id="6" name="Right Arrow 5"/>
          <p:cNvSpPr/>
          <p:nvPr/>
        </p:nvSpPr>
        <p:spPr>
          <a:xfrm>
            <a:off x="5801709" y="3172971"/>
            <a:ext cx="1072055" cy="6148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073462" y="2786716"/>
            <a:ext cx="4020207" cy="13873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…has a Creator?</a:t>
            </a:r>
          </a:p>
        </p:txBody>
      </p:sp>
    </p:spTree>
    <p:custDataLst>
      <p:tags r:id="rId1"/>
    </p:custDataLst>
    <p:extLst>
      <p:ext uri="{BB962C8B-B14F-4D97-AF65-F5344CB8AC3E}">
        <p14:creationId xmlns:p14="http://schemas.microsoft.com/office/powerpoint/2010/main" val="299906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5.3"/>
</p:tagLst>
</file>

<file path=ppt/tags/tag11.xml><?xml version="1.0" encoding="utf-8"?>
<p:tagLst xmlns:a="http://schemas.openxmlformats.org/drawingml/2006/main" xmlns:r="http://schemas.openxmlformats.org/officeDocument/2006/relationships" xmlns:p="http://schemas.openxmlformats.org/presentationml/2006/main">
  <p:tag name="TIMING" val="|5.9"/>
</p:tagLst>
</file>

<file path=ppt/tags/tag12.xml><?xml version="1.0" encoding="utf-8"?>
<p:tagLst xmlns:a="http://schemas.openxmlformats.org/drawingml/2006/main" xmlns:r="http://schemas.openxmlformats.org/officeDocument/2006/relationships" xmlns:p="http://schemas.openxmlformats.org/presentationml/2006/main">
  <p:tag name="TIMING" val="|2.9"/>
</p:tagLst>
</file>

<file path=ppt/tags/tag13.xml><?xml version="1.0" encoding="utf-8"?>
<p:tagLst xmlns:a="http://schemas.openxmlformats.org/drawingml/2006/main" xmlns:r="http://schemas.openxmlformats.org/officeDocument/2006/relationships" xmlns:p="http://schemas.openxmlformats.org/presentationml/2006/main">
  <p:tag name="TIMING" val="|5.5|3.9|6.1|4.4|7.1|2.9"/>
</p:tagLst>
</file>

<file path=ppt/tags/tag14.xml><?xml version="1.0" encoding="utf-8"?>
<p:tagLst xmlns:a="http://schemas.openxmlformats.org/drawingml/2006/main" xmlns:r="http://schemas.openxmlformats.org/officeDocument/2006/relationships" xmlns:p="http://schemas.openxmlformats.org/presentationml/2006/main">
  <p:tag name="TIMING" val="|5.4|4.7|9.5|8.1|8.3"/>
</p:tagLst>
</file>

<file path=ppt/tags/tag15.xml><?xml version="1.0" encoding="utf-8"?>
<p:tagLst xmlns:a="http://schemas.openxmlformats.org/drawingml/2006/main" xmlns:r="http://schemas.openxmlformats.org/officeDocument/2006/relationships" xmlns:p="http://schemas.openxmlformats.org/presentationml/2006/main">
  <p:tag name="TIMING" val="|4"/>
</p:tagLst>
</file>

<file path=ppt/tags/tag16.xml><?xml version="1.0" encoding="utf-8"?>
<p:tagLst xmlns:a="http://schemas.openxmlformats.org/drawingml/2006/main" xmlns:r="http://schemas.openxmlformats.org/officeDocument/2006/relationships" xmlns:p="http://schemas.openxmlformats.org/presentationml/2006/main">
  <p:tag name="TIMING" val="|5.1|2.8|5.2"/>
</p:tagLst>
</file>

<file path=ppt/tags/tag17.xml><?xml version="1.0" encoding="utf-8"?>
<p:tagLst xmlns:a="http://schemas.openxmlformats.org/drawingml/2006/main" xmlns:r="http://schemas.openxmlformats.org/officeDocument/2006/relationships" xmlns:p="http://schemas.openxmlformats.org/presentationml/2006/main">
  <p:tag name="TIMING" val="|10.3|1.5|2.7"/>
</p:tagLst>
</file>

<file path=ppt/tags/tag18.xml><?xml version="1.0" encoding="utf-8"?>
<p:tagLst xmlns:a="http://schemas.openxmlformats.org/drawingml/2006/main" xmlns:r="http://schemas.openxmlformats.org/officeDocument/2006/relationships" xmlns:p="http://schemas.openxmlformats.org/presentationml/2006/main">
  <p:tag name="TIMING" val="|7.8|4.8"/>
</p:tagLst>
</file>

<file path=ppt/tags/tag19.xml><?xml version="1.0" encoding="utf-8"?>
<p:tagLst xmlns:a="http://schemas.openxmlformats.org/drawingml/2006/main" xmlns:r="http://schemas.openxmlformats.org/officeDocument/2006/relationships" xmlns:p="http://schemas.openxmlformats.org/presentationml/2006/main">
  <p:tag name="TIMING" val="|3.4"/>
</p:tagLst>
</file>

<file path=ppt/tags/tag2.xml><?xml version="1.0" encoding="utf-8"?>
<p:tagLst xmlns:a="http://schemas.openxmlformats.org/drawingml/2006/main" xmlns:r="http://schemas.openxmlformats.org/officeDocument/2006/relationships" xmlns:p="http://schemas.openxmlformats.org/presentationml/2006/main">
  <p:tag name="TIMING" val="|4.1|2.6|4.4"/>
</p:tagLst>
</file>

<file path=ppt/tags/tag20.xml><?xml version="1.0" encoding="utf-8"?>
<p:tagLst xmlns:a="http://schemas.openxmlformats.org/drawingml/2006/main" xmlns:r="http://schemas.openxmlformats.org/officeDocument/2006/relationships" xmlns:p="http://schemas.openxmlformats.org/presentationml/2006/main">
  <p:tag name="TIMING" val="|7.4|1.1|1.2"/>
</p:tagLst>
</file>

<file path=ppt/tags/tag3.xml><?xml version="1.0" encoding="utf-8"?>
<p:tagLst xmlns:a="http://schemas.openxmlformats.org/drawingml/2006/main" xmlns:r="http://schemas.openxmlformats.org/officeDocument/2006/relationships" xmlns:p="http://schemas.openxmlformats.org/presentationml/2006/main">
  <p:tag name="TIMING" val="|7.2|3.8"/>
</p:tagLst>
</file>

<file path=ppt/tags/tag4.xml><?xml version="1.0" encoding="utf-8"?>
<p:tagLst xmlns:a="http://schemas.openxmlformats.org/drawingml/2006/main" xmlns:r="http://schemas.openxmlformats.org/officeDocument/2006/relationships" xmlns:p="http://schemas.openxmlformats.org/presentationml/2006/main">
  <p:tag name="TIMING" val="|5.3"/>
</p:tagLst>
</file>

<file path=ppt/tags/tag5.xml><?xml version="1.0" encoding="utf-8"?>
<p:tagLst xmlns:a="http://schemas.openxmlformats.org/drawingml/2006/main" xmlns:r="http://schemas.openxmlformats.org/officeDocument/2006/relationships" xmlns:p="http://schemas.openxmlformats.org/presentationml/2006/main">
  <p:tag name="TIMING" val="|4.5|1.6|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5.6|7.8"/>
</p:tagLst>
</file>

<file path=ppt/tags/tag8.xml><?xml version="1.0" encoding="utf-8"?>
<p:tagLst xmlns:a="http://schemas.openxmlformats.org/drawingml/2006/main" xmlns:r="http://schemas.openxmlformats.org/officeDocument/2006/relationships" xmlns:p="http://schemas.openxmlformats.org/presentationml/2006/main">
  <p:tag name="TIMING" val="|5.7|2.2"/>
</p:tagLst>
</file>

<file path=ppt/tags/tag9.xml><?xml version="1.0" encoding="utf-8"?>
<p:tagLst xmlns:a="http://schemas.openxmlformats.org/drawingml/2006/main" xmlns:r="http://schemas.openxmlformats.org/officeDocument/2006/relationships" xmlns:p="http://schemas.openxmlformats.org/presentationml/2006/main">
  <p:tag name="TIMING" val="|6.3|7.8"/>
</p:tagLst>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8243</TotalTime>
  <Words>2762</Words>
  <Application>Microsoft Office PowerPoint</Application>
  <PresentationFormat>Widescreen</PresentationFormat>
  <Paragraphs>346</Paragraphs>
  <Slides>40</Slides>
  <Notes>37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Arial</vt:lpstr>
      <vt:lpstr>Arial Narrow</vt:lpstr>
      <vt:lpstr>Calibri</vt:lpstr>
      <vt:lpstr>Calibri Light</vt:lpstr>
      <vt:lpstr>Garamond</vt:lpstr>
      <vt:lpstr>Tahoma</vt:lpstr>
      <vt:lpstr>Tunga</vt:lpstr>
      <vt:lpstr>Office Theme</vt:lpstr>
      <vt:lpstr>1_Horizon</vt:lpstr>
      <vt:lpstr>BlackTie</vt:lpstr>
      <vt:lpstr>1_BlackTie</vt:lpstr>
      <vt:lpstr>The Big Bang Theory</vt:lpstr>
      <vt:lpstr>Summary</vt:lpstr>
      <vt:lpstr>PowerPoint Presentation</vt:lpstr>
      <vt:lpstr>PowerPoint Presentation</vt:lpstr>
      <vt:lpstr>NOT based on observation</vt:lpstr>
      <vt:lpstr>Implications of the Big Bang</vt:lpstr>
      <vt:lpstr>Implication #1 – An Absolute Beginning</vt:lpstr>
      <vt:lpstr>Kalam Argument</vt:lpstr>
      <vt:lpstr>Implication #1 – An Absolute Beginning/Cause</vt:lpstr>
      <vt:lpstr>Implication #2 -- Organized Precision </vt:lpstr>
      <vt:lpstr>Implication #2 -- Organized Precision </vt:lpstr>
      <vt:lpstr>Implication #3 – Relationship between Science and Scripture </vt:lpstr>
      <vt:lpstr>Implication #3 – Relationship between Science and Scripture </vt:lpstr>
      <vt:lpstr>Implication #3 – Relationship between Science and Scripture </vt:lpstr>
      <vt:lpstr>Implication #3 – Relationship between Science and Scripture </vt:lpstr>
      <vt:lpstr>Tools of the Trade</vt:lpstr>
      <vt:lpstr>If the entire universe  was created during creation week… </vt:lpstr>
      <vt:lpstr>PowerPoint Presentation</vt:lpstr>
      <vt:lpstr>If the entire universe was created during creation week, we have a time problem </vt:lpstr>
      <vt:lpstr>Implication #3 – Relationship between Science and Scripture </vt:lpstr>
      <vt:lpstr>either option possible biblically</vt:lpstr>
      <vt:lpstr>Implication #3 – Relationship between Science and Scripture </vt:lpstr>
      <vt:lpstr>Take-Home Lessons</vt:lpstr>
      <vt:lpstr>PowerPoint Presentation</vt:lpstr>
      <vt:lpstr>Heliocentric Theory</vt:lpstr>
      <vt:lpstr>Heliocentric Theory</vt:lpstr>
      <vt:lpstr>PowerPoint Presentation</vt:lpstr>
      <vt:lpstr>PowerPoint Presentation</vt:lpstr>
      <vt:lpstr>Take-Home Lessons</vt:lpstr>
      <vt:lpstr>Review of 3 Implications:</vt:lpstr>
      <vt:lpstr>PowerPoint Presentation</vt:lpstr>
      <vt:lpstr>Review of 3 Implications:</vt:lpstr>
      <vt:lpstr>PowerPoint Presentation</vt:lpstr>
      <vt:lpstr>Review of 3 Implications: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154</cp:revision>
  <dcterms:created xsi:type="dcterms:W3CDTF">2016-05-25T13:30:10Z</dcterms:created>
  <dcterms:modified xsi:type="dcterms:W3CDTF">2017-02-15T18:25:59Z</dcterms:modified>
</cp:coreProperties>
</file>