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6"/>
  </p:notesMasterIdLst>
  <p:sldIdLst>
    <p:sldId id="256" r:id="rId3"/>
    <p:sldId id="282" r:id="rId4"/>
    <p:sldId id="272" r:id="rId5"/>
    <p:sldId id="261" r:id="rId6"/>
    <p:sldId id="274" r:id="rId7"/>
    <p:sldId id="262" r:id="rId8"/>
    <p:sldId id="275" r:id="rId9"/>
    <p:sldId id="283" r:id="rId10"/>
    <p:sldId id="284" r:id="rId11"/>
    <p:sldId id="286" r:id="rId12"/>
    <p:sldId id="265" r:id="rId13"/>
    <p:sldId id="258" r:id="rId14"/>
    <p:sldId id="289" r:id="rId15"/>
    <p:sldId id="290" r:id="rId16"/>
    <p:sldId id="292" r:id="rId17"/>
    <p:sldId id="291" r:id="rId18"/>
    <p:sldId id="268" r:id="rId19"/>
    <p:sldId id="269" r:id="rId20"/>
    <p:sldId id="281" r:id="rId21"/>
    <p:sldId id="276" r:id="rId22"/>
    <p:sldId id="308" r:id="rId23"/>
    <p:sldId id="310" r:id="rId24"/>
    <p:sldId id="309" r:id="rId25"/>
    <p:sldId id="300" r:id="rId26"/>
    <p:sldId id="311" r:id="rId27"/>
    <p:sldId id="312" r:id="rId28"/>
    <p:sldId id="321" r:id="rId29"/>
    <p:sldId id="315" r:id="rId30"/>
    <p:sldId id="316" r:id="rId31"/>
    <p:sldId id="317" r:id="rId32"/>
    <p:sldId id="318" r:id="rId33"/>
    <p:sldId id="319" r:id="rId34"/>
    <p:sldId id="32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FF66"/>
    <a:srgbClr val="A0449C"/>
    <a:srgbClr val="74304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5" autoAdjust="0"/>
    <p:restoredTop sz="85251" autoAdjust="0"/>
  </p:normalViewPr>
  <p:slideViewPr>
    <p:cSldViewPr>
      <p:cViewPr varScale="1">
        <p:scale>
          <a:sx n="56" d="100"/>
          <a:sy n="56" d="100"/>
        </p:scale>
        <p:origin x="1397" y="58"/>
      </p:cViewPr>
      <p:guideLst>
        <p:guide orient="horz" pos="2160"/>
        <p:guide pos="2880"/>
      </p:guideLst>
    </p:cSldViewPr>
  </p:slideViewPr>
  <p:outlineViewPr>
    <p:cViewPr>
      <p:scale>
        <a:sx n="33" d="100"/>
        <a:sy n="33" d="100"/>
      </p:scale>
      <p:origin x="0" y="1686"/>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FE4C33-AC4A-49D4-80CE-5E1AC6D45E5F}" type="datetimeFigureOut">
              <a:rPr lang="en-US" smtClean="0"/>
              <a:t>1/30/2017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56A79-D040-421C-96E2-E7CB5190CB9C}" type="slidenum">
              <a:rPr lang="en-US" smtClean="0"/>
              <a:t>‹#›</a:t>
            </a:fld>
            <a:endParaRPr lang="en-US"/>
          </a:p>
        </p:txBody>
      </p:sp>
    </p:spTree>
    <p:extLst>
      <p:ext uri="{BB962C8B-B14F-4D97-AF65-F5344CB8AC3E}">
        <p14:creationId xmlns:p14="http://schemas.microsoft.com/office/powerpoint/2010/main" val="266786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DNA, Chromosomes, Genes related?</a:t>
            </a:r>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1</a:t>
            </a:fld>
            <a:endParaRPr lang="en-US"/>
          </a:p>
        </p:txBody>
      </p:sp>
    </p:spTree>
    <p:extLst>
      <p:ext uri="{BB962C8B-B14F-4D97-AF65-F5344CB8AC3E}">
        <p14:creationId xmlns:p14="http://schemas.microsoft.com/office/powerpoint/2010/main" val="1990393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so it’s really ALL the information on all 23 pairs of chromosomes put together that what we mean when we talk about your DNA.</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57432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everyone recognizes this familiar “twisted ladder” as the structure of DNA.</a:t>
            </a:r>
          </a:p>
          <a:p>
            <a:endParaRPr lang="en-US" dirty="0" smtClean="0"/>
          </a:p>
        </p:txBody>
      </p:sp>
      <p:sp>
        <p:nvSpPr>
          <p:cNvPr id="4" name="Slide Number Placeholder 3"/>
          <p:cNvSpPr>
            <a:spLocks noGrp="1"/>
          </p:cNvSpPr>
          <p:nvPr>
            <p:ph type="sldNum" sz="quarter" idx="10"/>
          </p:nvPr>
        </p:nvSpPr>
        <p:spPr/>
        <p:txBody>
          <a:bodyPr/>
          <a:lstStyle/>
          <a:p>
            <a:fld id="{5AB56A79-D040-421C-96E2-E7CB5190CB9C}" type="slidenum">
              <a:rPr lang="en-US" smtClean="0"/>
              <a:t>11</a:t>
            </a:fld>
            <a:endParaRPr lang="en-US"/>
          </a:p>
        </p:txBody>
      </p:sp>
    </p:spTree>
    <p:extLst>
      <p:ext uri="{BB962C8B-B14F-4D97-AF65-F5344CB8AC3E}">
        <p14:creationId xmlns:p14="http://schemas.microsoft.com/office/powerpoint/2010/main" val="217334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the ladder is untwisted, </a:t>
            </a:r>
          </a:p>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12</a:t>
            </a:fld>
            <a:endParaRPr lang="en-US"/>
          </a:p>
        </p:txBody>
      </p:sp>
    </p:spTree>
    <p:extLst>
      <p:ext uri="{BB962C8B-B14F-4D97-AF65-F5344CB8AC3E}">
        <p14:creationId xmlns:p14="http://schemas.microsoft.com/office/powerpoint/2010/main" val="331190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you can see that each side of the ladder is made up of a separate sequence of something called nucleotide bases.  </a:t>
            </a:r>
          </a:p>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13</a:t>
            </a:fld>
            <a:endParaRPr lang="en-US"/>
          </a:p>
        </p:txBody>
      </p:sp>
    </p:spTree>
    <p:extLst>
      <p:ext uri="{BB962C8B-B14F-4D97-AF65-F5344CB8AC3E}">
        <p14:creationId xmlns:p14="http://schemas.microsoft.com/office/powerpoint/2010/main" val="331190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base is one of only four possibilities.  We call them A, T, G, and C, and it’s helpful to think of them as letters of a (short!) alphabet.  </a:t>
            </a:r>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14</a:t>
            </a:fld>
            <a:endParaRPr lang="en-US"/>
          </a:p>
        </p:txBody>
      </p:sp>
    </p:spTree>
    <p:extLst>
      <p:ext uri="{BB962C8B-B14F-4D97-AF65-F5344CB8AC3E}">
        <p14:creationId xmlns:p14="http://schemas.microsoft.com/office/powerpoint/2010/main" val="331190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four bases appear in different orders and combinations on the ladder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15</a:t>
            </a:fld>
            <a:endParaRPr lang="en-US"/>
          </a:p>
        </p:txBody>
      </p:sp>
    </p:spTree>
    <p:extLst>
      <p:ext uri="{BB962C8B-B14F-4D97-AF65-F5344CB8AC3E}">
        <p14:creationId xmlns:p14="http://schemas.microsoft.com/office/powerpoint/2010/main" val="331190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Nucleotide bases from one strand / join with nucleotide bases from the other strand to form the “rungs” of the ladder.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always joins with 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 always joins with 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16</a:t>
            </a:fld>
            <a:endParaRPr lang="en-US"/>
          </a:p>
        </p:txBody>
      </p:sp>
    </p:spTree>
    <p:extLst>
      <p:ext uri="{BB962C8B-B14F-4D97-AF65-F5344CB8AC3E}">
        <p14:creationId xmlns:p14="http://schemas.microsoft.com/office/powerpoint/2010/main" val="331190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Three bases in a row make up a codon, which you can think of as a 3-letter word.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17</a:t>
            </a:fld>
            <a:endParaRPr lang="en-US"/>
          </a:p>
        </p:txBody>
      </p:sp>
    </p:spTree>
    <p:extLst>
      <p:ext uri="{BB962C8B-B14F-4D97-AF65-F5344CB8AC3E}">
        <p14:creationId xmlns:p14="http://schemas.microsoft.com/office/powerpoint/2010/main" val="331190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 certain sequence of codons—which may include dozens, hundreds, or even thousands of bases—is called a gene.  If codons are like words, genes are like chapters in a book.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18</a:t>
            </a:fld>
            <a:endParaRPr lang="en-US"/>
          </a:p>
        </p:txBody>
      </p:sp>
    </p:spTree>
    <p:extLst>
      <p:ext uri="{BB962C8B-B14F-4D97-AF65-F5344CB8AC3E}">
        <p14:creationId xmlns:p14="http://schemas.microsoft.com/office/powerpoint/2010/main" val="1046325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certain sequence of genes makes up a chromosome, which can be compared to a single book</a:t>
            </a:r>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19</a:t>
            </a:fld>
            <a:endParaRPr lang="en-US"/>
          </a:p>
        </p:txBody>
      </p:sp>
    </p:spTree>
    <p:extLst>
      <p:ext uri="{BB962C8B-B14F-4D97-AF65-F5344CB8AC3E}">
        <p14:creationId xmlns:p14="http://schemas.microsoft.com/office/powerpoint/2010/main" val="246532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hear these words a lot, and we know they have to do with our genetic information, but there is often confusion about the relationship between these words</a:t>
            </a:r>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2</a:t>
            </a:fld>
            <a:endParaRPr lang="en-US"/>
          </a:p>
        </p:txBody>
      </p:sp>
    </p:spTree>
    <p:extLst>
      <p:ext uri="{BB962C8B-B14F-4D97-AF65-F5344CB8AC3E}">
        <p14:creationId xmlns:p14="http://schemas.microsoft.com/office/powerpoint/2010/main" val="609864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your chromosomes together—which means all your DNA--could be compared to a whole series of books.</a:t>
            </a:r>
          </a:p>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20</a:t>
            </a:fld>
            <a:endParaRPr lang="en-US"/>
          </a:p>
        </p:txBody>
      </p:sp>
    </p:spTree>
    <p:extLst>
      <p:ext uri="{BB962C8B-B14F-4D97-AF65-F5344CB8AC3E}">
        <p14:creationId xmlns:p14="http://schemas.microsoft.com/office/powerpoint/2010/main" val="228034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Genes are made up</a:t>
            </a:r>
            <a:r>
              <a:rPr lang="en-US" baseline="0" dirty="0" smtClean="0"/>
              <a:t> of smaller units called codons</a:t>
            </a:r>
            <a:endParaRPr lang="en-US" dirty="0" smtClean="0"/>
          </a:p>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21</a:t>
            </a:fld>
            <a:endParaRPr lang="en-US"/>
          </a:p>
        </p:txBody>
      </p:sp>
    </p:spTree>
    <p:extLst>
      <p:ext uri="{BB962C8B-B14F-4D97-AF65-F5344CB8AC3E}">
        <p14:creationId xmlns:p14="http://schemas.microsoft.com/office/powerpoint/2010/main" val="2465322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Genes are made up</a:t>
            </a:r>
            <a:r>
              <a:rPr lang="en-US" baseline="0" dirty="0" smtClean="0"/>
              <a:t> of smaller units called codons</a:t>
            </a:r>
            <a:endParaRPr lang="en-US" dirty="0" smtClean="0"/>
          </a:p>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22</a:t>
            </a:fld>
            <a:endParaRPr lang="en-US"/>
          </a:p>
        </p:txBody>
      </p:sp>
    </p:spTree>
    <p:extLst>
      <p:ext uri="{BB962C8B-B14F-4D97-AF65-F5344CB8AC3E}">
        <p14:creationId xmlns:p14="http://schemas.microsoft.com/office/powerpoint/2010/main" val="2465322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Genes are made up</a:t>
            </a:r>
            <a:r>
              <a:rPr lang="en-US" baseline="0" dirty="0" smtClean="0"/>
              <a:t> of smaller units called codons</a:t>
            </a:r>
            <a:endParaRPr lang="en-US" dirty="0" smtClean="0"/>
          </a:p>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23</a:t>
            </a:fld>
            <a:endParaRPr lang="en-US"/>
          </a:p>
        </p:txBody>
      </p:sp>
    </p:spTree>
    <p:extLst>
      <p:ext uri="{BB962C8B-B14F-4D97-AF65-F5344CB8AC3E}">
        <p14:creationId xmlns:p14="http://schemas.microsoft.com/office/powerpoint/2010/main" val="2465322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going from smallest</a:t>
            </a:r>
            <a:r>
              <a:rPr lang="en-US" baseline="0" dirty="0" smtClean="0"/>
              <a:t> to largest:  </a:t>
            </a:r>
            <a:r>
              <a:rPr lang="en-US" dirty="0" smtClean="0"/>
              <a:t>Individual nucleotide bases (which are like letters) make up the codons (which are like words) that make up the genes (which are like chapters) that make up </a:t>
            </a:r>
            <a:r>
              <a:rPr lang="en-US" baseline="0" dirty="0" smtClean="0"/>
              <a:t>chromosomes (which are like individual books) which all together make up all your DNA (and are like a series of books)</a:t>
            </a:r>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24</a:t>
            </a:fld>
            <a:endParaRPr lang="en-US"/>
          </a:p>
        </p:txBody>
      </p:sp>
    </p:spTree>
    <p:extLst>
      <p:ext uri="{BB962C8B-B14F-4D97-AF65-F5344CB8AC3E}">
        <p14:creationId xmlns:p14="http://schemas.microsoft.com/office/powerpoint/2010/main" val="3652685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359587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099598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6251621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080207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22095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Are they three separate things or three different parts of the same thing?  Can the three words be used interchangeably?  In this PPT, we will learn the relationship between DNA, Chromosomes, and Genes.</a:t>
            </a:r>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3</a:t>
            </a:fld>
            <a:endParaRPr lang="en-US"/>
          </a:p>
        </p:txBody>
      </p:sp>
    </p:spTree>
    <p:extLst>
      <p:ext uri="{BB962C8B-B14F-4D97-AF65-F5344CB8AC3E}">
        <p14:creationId xmlns:p14="http://schemas.microsoft.com/office/powerpoint/2010/main" val="609864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98097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body is made up of about 100 trillion cells.  Although</a:t>
            </a:r>
            <a:r>
              <a:rPr lang="en-US" baseline="0" dirty="0" smtClean="0"/>
              <a:t> each cell is like a factory with thousands of complex machines carrying on many different processes, the cell is microscopic and can only be seen with the aid of a microscope.  In fact, about 5 average-sized cells could fit in the space of a period.</a:t>
            </a:r>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4</a:t>
            </a:fld>
            <a:endParaRPr lang="en-US"/>
          </a:p>
        </p:txBody>
      </p:sp>
    </p:spTree>
    <p:extLst>
      <p:ext uri="{BB962C8B-B14F-4D97-AF65-F5344CB8AC3E}">
        <p14:creationId xmlns:p14="http://schemas.microsoft.com/office/powerpoint/2010/main" val="4265027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nucleus is the “command center” or “brain” of the cell. </a:t>
            </a:r>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5</a:t>
            </a:fld>
            <a:endParaRPr lang="en-US"/>
          </a:p>
        </p:txBody>
      </p:sp>
    </p:spTree>
    <p:extLst>
      <p:ext uri="{BB962C8B-B14F-4D97-AF65-F5344CB8AC3E}">
        <p14:creationId xmlns:p14="http://schemas.microsoft.com/office/powerpoint/2010/main" val="4265027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Inside the nucleus of every</a:t>
            </a:r>
            <a:r>
              <a:rPr lang="en-US" baseline="0" dirty="0" smtClean="0"/>
              <a:t> cell in your body is your DNA—the complete set of instructions for making a “you.”</a:t>
            </a:r>
          </a:p>
          <a:p>
            <a:endParaRPr lang="en-US" baseline="0" dirty="0" smtClean="0"/>
          </a:p>
        </p:txBody>
      </p:sp>
      <p:sp>
        <p:nvSpPr>
          <p:cNvPr id="4" name="Slide Number Placeholder 3"/>
          <p:cNvSpPr>
            <a:spLocks noGrp="1"/>
          </p:cNvSpPr>
          <p:nvPr>
            <p:ph type="sldNum" sz="quarter" idx="10"/>
          </p:nvPr>
        </p:nvSpPr>
        <p:spPr/>
        <p:txBody>
          <a:bodyPr/>
          <a:lstStyle/>
          <a:p>
            <a:fld id="{5AB56A79-D040-421C-96E2-E7CB5190CB9C}" type="slidenum">
              <a:rPr lang="en-US" smtClean="0"/>
              <a:t>6</a:t>
            </a:fld>
            <a:endParaRPr lang="en-US"/>
          </a:p>
        </p:txBody>
      </p:sp>
    </p:spTree>
    <p:extLst>
      <p:ext uri="{BB962C8B-B14F-4D97-AF65-F5344CB8AC3E}">
        <p14:creationId xmlns:p14="http://schemas.microsoft.com/office/powerpoint/2010/main" val="92541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all of your DNA</a:t>
            </a:r>
            <a:r>
              <a:rPr lang="en-US" baseline="0" dirty="0" smtClean="0"/>
              <a:t> is not found in one long strand…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t>7</a:t>
            </a:fld>
            <a:endParaRPr lang="en-US"/>
          </a:p>
        </p:txBody>
      </p:sp>
    </p:spTree>
    <p:extLst>
      <p:ext uri="{BB962C8B-B14F-4D97-AF65-F5344CB8AC3E}">
        <p14:creationId xmlns:p14="http://schemas.microsoft.com/office/powerpoint/2010/main" val="574320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actually located in multiple, shorter strands called chromosomes. Humans have 23 pairs of chromosomes.</a:t>
            </a:r>
            <a:endParaRPr lang="en-US" dirty="0" smtClean="0"/>
          </a:p>
          <a:p>
            <a:endParaRPr lang="en-US"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74320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complete set of instructions for making an organism</a:t>
            </a:r>
            <a:r>
              <a:rPr lang="en-US" baseline="0" dirty="0" smtClean="0"/>
              <a:t> </a:t>
            </a:r>
            <a:r>
              <a:rPr lang="en-US" dirty="0" smtClean="0"/>
              <a:t>is not found in any one chromosome,</a:t>
            </a:r>
            <a:r>
              <a:rPr lang="en-US" baseline="0" dirty="0" smtClean="0"/>
              <a:t> or even in one pair of chromosomes.  Each chromosome contains different genetic information,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74320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t>1/30/2017</a:t>
            </a:fld>
            <a:endParaRPr lang="en-US"/>
          </a:p>
        </p:txBody>
      </p:sp>
      <p:sp>
        <p:nvSpPr>
          <p:cNvPr id="17" name="Slide Number Placeholder 16"/>
          <p:cNvSpPr>
            <a:spLocks noGrp="1"/>
          </p:cNvSpPr>
          <p:nvPr>
            <p:ph type="sldNum" sz="quarter" idx="11"/>
          </p:nvPr>
        </p:nvSpPr>
        <p:spPr/>
        <p:txBody>
          <a:bodyPr/>
          <a:lstStyle/>
          <a:p>
            <a:fld id="{B5B24F56-6508-494E-A782-705ACA4FB20F}"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24F56-6508-494E-A782-705ACA4FB2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24F56-6508-494E-A782-705ACA4FB20F}"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68580" tIns="34290" rIns="68580" bIns="34290" rtlCol="0" anchor="ctr" anchorCtr="0">
            <a:normAutofit/>
          </a:bodyPr>
          <a:lstStyle/>
          <a:p>
            <a:pPr algn="ctr">
              <a:spcBef>
                <a:spcPts val="300"/>
              </a:spcBef>
            </a:pPr>
            <a:endParaRPr lang="en-US" sz="1350" b="1" cap="all">
              <a:solidFill>
                <a:srgbClr val="000000"/>
              </a:solidFill>
              <a:cs typeface="Tunga" pitchFamily="2"/>
            </a:endParaRPr>
          </a:p>
        </p:txBody>
      </p:sp>
      <p:sp>
        <p:nvSpPr>
          <p:cNvPr id="3" name="Subtitle 2"/>
          <p:cNvSpPr>
            <a:spLocks noGrp="1"/>
          </p:cNvSpPr>
          <p:nvPr>
            <p:ph type="subTitle" idx="1"/>
          </p:nvPr>
        </p:nvSpPr>
        <p:spPr>
          <a:xfrm>
            <a:off x="2565401" y="3045462"/>
            <a:ext cx="4013200" cy="428625"/>
          </a:xfrm>
        </p:spPr>
        <p:txBody>
          <a:bodyPr tIns="0" anchor="t">
            <a:noAutofit/>
          </a:bodyPr>
          <a:lstStyle>
            <a:lvl1pPr marL="0" indent="0" algn="ctr">
              <a:buNone/>
              <a:defRPr sz="1200" b="0" i="0" cap="none" spc="0" baseline="0">
                <a:solidFill>
                  <a:schemeClr val="bg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1"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72104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449052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68580" tIns="34290" rIns="68580" bIns="34290" rtlCol="0" anchor="ctr" anchorCtr="0">
            <a:normAutofit/>
          </a:bodyPr>
          <a:lstStyle/>
          <a:p>
            <a:pPr algn="ctr">
              <a:spcBef>
                <a:spcPts val="300"/>
              </a:spcBef>
            </a:pPr>
            <a:endParaRPr lang="en-US" sz="1350" b="1" cap="all">
              <a:solidFill>
                <a:srgbClr val="000000"/>
              </a:solidFill>
              <a:cs typeface="Tunga" pitchFamily="2"/>
            </a:endParaRPr>
          </a:p>
        </p:txBody>
      </p:sp>
      <p:sp>
        <p:nvSpPr>
          <p:cNvPr id="9" name="Title Placeholder 1"/>
          <p:cNvSpPr>
            <a:spLocks noGrp="1"/>
          </p:cNvSpPr>
          <p:nvPr>
            <p:ph type="title"/>
          </p:nvPr>
        </p:nvSpPr>
        <p:spPr bwMode="black">
          <a:xfrm>
            <a:off x="2529053" y="3367248"/>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35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3" y="4084577"/>
            <a:ext cx="4106917" cy="397094"/>
          </a:xfrm>
        </p:spPr>
        <p:txBody>
          <a:bodyPr tIns="0" anchor="t" anchorCtr="0">
            <a:normAutofit/>
          </a:bodyPr>
          <a:lstStyle>
            <a:lvl1pPr marL="0" indent="0" algn="ctr">
              <a:buNone/>
              <a:defRPr kumimoji="0" lang="en-US" sz="12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1659696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506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685800" rtl="0" eaLnBrk="1" latinLnBrk="0" hangingPunct="1">
              <a:spcBef>
                <a:spcPts val="300"/>
              </a:spcBef>
              <a:buNone/>
              <a:defRPr lang="en-US" sz="1350" b="1" kern="1200" cap="none" spc="150" baseline="0" smtClean="0">
                <a:solidFill>
                  <a:schemeClr val="tx1"/>
                </a:solidFill>
                <a:latin typeface="+mj-lt"/>
                <a:ea typeface="+mj-ea"/>
                <a:cs typeface="Tunga" pitchFamily="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685800" rtl="0" eaLnBrk="1" latinLnBrk="0" hangingPunct="1">
              <a:spcBef>
                <a:spcPts val="300"/>
              </a:spcBef>
              <a:buNone/>
              <a:defRPr lang="en-US" sz="1350" b="1" i="0" kern="1200" cap="none" spc="150" baseline="0" dirty="0" smtClean="0">
                <a:solidFill>
                  <a:schemeClr val="tx1"/>
                </a:solidFill>
                <a:latin typeface="+mj-lt"/>
                <a:ea typeface="+mj-ea"/>
                <a:cs typeface="Tunga" pitchFamily="2"/>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lgn="ctr" defTabSz="685800" rtl="0" eaLnBrk="1" latinLnBrk="0" hangingPunct="1">
              <a:lnSpc>
                <a:spcPct val="110000"/>
              </a:lnSpc>
              <a:spcBef>
                <a:spcPts val="3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6804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172393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592599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7"/>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685800" rtl="0" eaLnBrk="1" latinLnBrk="0" hangingPunct="1">
              <a:lnSpc>
                <a:spcPct val="100000"/>
              </a:lnSpc>
              <a:spcBef>
                <a:spcPts val="0"/>
              </a:spcBef>
              <a:buClr>
                <a:schemeClr val="accent1"/>
              </a:buClr>
              <a:buFont typeface="Arial" pitchFamily="34" charset="0"/>
              <a:buNone/>
              <a:defRPr lang="en-US" sz="1050" b="0" i="0" kern="1200" cap="none" spc="0" baseline="0" smtClean="0">
                <a:solidFill>
                  <a:schemeClr val="tx1"/>
                </a:solidFill>
                <a:latin typeface="+mn-lt"/>
                <a:ea typeface="+mn-ea"/>
                <a:cs typeface="Tahoma"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74485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t>1/30/2017</a:t>
            </a:fld>
            <a:endParaRPr lang="en-US"/>
          </a:p>
        </p:txBody>
      </p:sp>
      <p:sp>
        <p:nvSpPr>
          <p:cNvPr id="12" name="Slide Number Placeholder 11"/>
          <p:cNvSpPr>
            <a:spLocks noGrp="1"/>
          </p:cNvSpPr>
          <p:nvPr>
            <p:ph type="sldNum" sz="quarter" idx="15"/>
          </p:nvPr>
        </p:nvSpPr>
        <p:spPr/>
        <p:txBody>
          <a:bodyPr/>
          <a:lstStyle/>
          <a:p>
            <a:fld id="{B5B24F56-6508-494E-A782-705ACA4FB20F}"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685800" rtl="0" eaLnBrk="1" latinLnBrk="0" hangingPunct="1">
              <a:spcBef>
                <a:spcPts val="300"/>
              </a:spcBef>
              <a:buNone/>
              <a:defRPr lang="en-US" sz="1350" b="0" kern="1200" cap="none" spc="0" baseline="0" dirty="0">
                <a:solidFill>
                  <a:schemeClr val="bg1"/>
                </a:solidFill>
                <a:latin typeface="+mj-lt"/>
                <a:ea typeface="+mj-ea"/>
                <a:cs typeface="Tunga" pitchFamily="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050" b="0" i="0" kern="1200" cap="none" spc="23" baseline="0" smtClean="0">
                <a:solidFill>
                  <a:schemeClr val="tx2"/>
                </a:solidFill>
                <a:latin typeface="+mn-lt"/>
                <a:ea typeface="+mn-ea"/>
                <a:cs typeface="Tahoma" pitchFamily="34" charset="0"/>
              </a:defRPr>
            </a:lvl1pPr>
            <a:lvl2pPr marL="128588" indent="1191">
              <a:buNone/>
              <a:defRPr>
                <a:solidFill>
                  <a:schemeClr val="bg2"/>
                </a:solidFill>
              </a:defRPr>
            </a:lvl2pPr>
            <a:lvl3pPr marL="258366" indent="4763">
              <a:buNone/>
              <a:defRPr>
                <a:solidFill>
                  <a:schemeClr val="bg2"/>
                </a:solidFill>
              </a:defRPr>
            </a:lvl3pPr>
            <a:lvl4pPr marL="386954" indent="2381">
              <a:buNone/>
              <a:defRPr>
                <a:solidFill>
                  <a:schemeClr val="bg2"/>
                </a:solidFill>
              </a:defRPr>
            </a:lvl4pPr>
            <a:lvl5pPr marL="516731" indent="-1191">
              <a:buNone/>
              <a:defRPr>
                <a:solidFill>
                  <a:schemeClr val="bg2"/>
                </a:solidFill>
              </a:defRPr>
            </a:lvl5pPr>
          </a:lstStyle>
          <a:p>
            <a:pPr marL="0" lvl="0" indent="0" algn="ctr" defTabSz="685800" rtl="0" eaLnBrk="1" latinLnBrk="0" hangingPunct="1">
              <a:spcBef>
                <a:spcPts val="45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5"/>
          </p:nvPr>
        </p:nvSpPr>
        <p:spPr>
          <a:xfrm>
            <a:off x="4038600" y="6172200"/>
            <a:ext cx="10668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447800" y="6486525"/>
            <a:ext cx="6248400" cy="292100"/>
          </a:xfrm>
        </p:spPr>
        <p:txBody>
          <a:bodyPr/>
          <a:lstStyle/>
          <a:p>
            <a:endParaRPr lang="en-US">
              <a:solidFill>
                <a:srgbClr val="FFFFFF"/>
              </a:solidFill>
            </a:endParaRPr>
          </a:p>
        </p:txBody>
      </p:sp>
    </p:spTree>
    <p:extLst>
      <p:ext uri="{BB962C8B-B14F-4D97-AF65-F5344CB8AC3E}">
        <p14:creationId xmlns:p14="http://schemas.microsoft.com/office/powerpoint/2010/main" val="4150473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8244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1"/>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256786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t>1/30/2017</a:t>
            </a:fld>
            <a:endParaRPr lang="en-US"/>
          </a:p>
        </p:txBody>
      </p:sp>
      <p:sp>
        <p:nvSpPr>
          <p:cNvPr id="14" name="Slide Number Placeholder 13"/>
          <p:cNvSpPr>
            <a:spLocks noGrp="1"/>
          </p:cNvSpPr>
          <p:nvPr>
            <p:ph type="sldNum" sz="quarter" idx="11"/>
          </p:nvPr>
        </p:nvSpPr>
        <p:spPr/>
        <p:txBody>
          <a:bodyPr/>
          <a:lstStyle/>
          <a:p>
            <a:fld id="{B5B24F56-6508-494E-A782-705ACA4FB20F}"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t>1/30/2017</a:t>
            </a:fld>
            <a:endParaRPr lang="en-US"/>
          </a:p>
        </p:txBody>
      </p:sp>
      <p:sp>
        <p:nvSpPr>
          <p:cNvPr id="12" name="Slide Number Placeholder 11"/>
          <p:cNvSpPr>
            <a:spLocks noGrp="1"/>
          </p:cNvSpPr>
          <p:nvPr>
            <p:ph type="sldNum" sz="quarter" idx="16"/>
          </p:nvPr>
        </p:nvSpPr>
        <p:spPr/>
        <p:txBody>
          <a:bodyPr/>
          <a:lstStyle/>
          <a:p>
            <a:fld id="{B5B24F56-6508-494E-A782-705ACA4FB20F}"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t>1/30/2017</a:t>
            </a:fld>
            <a:endParaRPr lang="en-US"/>
          </a:p>
        </p:txBody>
      </p:sp>
      <p:sp>
        <p:nvSpPr>
          <p:cNvPr id="12" name="Slide Number Placeholder 11"/>
          <p:cNvSpPr>
            <a:spLocks noGrp="1"/>
          </p:cNvSpPr>
          <p:nvPr>
            <p:ph type="sldNum" sz="quarter" idx="17"/>
          </p:nvPr>
        </p:nvSpPr>
        <p:spPr/>
        <p:txBody>
          <a:bodyPr/>
          <a:lstStyle/>
          <a:p>
            <a:fld id="{B5B24F56-6508-494E-A782-705ACA4FB20F}"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t>1/30/2017</a:t>
            </a:fld>
            <a:endParaRPr lang="en-US"/>
          </a:p>
        </p:txBody>
      </p:sp>
      <p:sp>
        <p:nvSpPr>
          <p:cNvPr id="16" name="Slide Number Placeholder 15"/>
          <p:cNvSpPr>
            <a:spLocks noGrp="1"/>
          </p:cNvSpPr>
          <p:nvPr>
            <p:ph type="sldNum" sz="quarter" idx="11"/>
          </p:nvPr>
        </p:nvSpPr>
        <p:spPr/>
        <p:txBody>
          <a:bodyPr/>
          <a:lstStyle/>
          <a:p>
            <a:fld id="{B5B24F56-6508-494E-A782-705ACA4FB20F}"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t>1/30/2017</a:t>
            </a:fld>
            <a:endParaRPr lang="en-US"/>
          </a:p>
        </p:txBody>
      </p:sp>
      <p:sp>
        <p:nvSpPr>
          <p:cNvPr id="8" name="Slide Number Placeholder 7"/>
          <p:cNvSpPr>
            <a:spLocks noGrp="1"/>
          </p:cNvSpPr>
          <p:nvPr>
            <p:ph type="sldNum" sz="quarter" idx="11"/>
          </p:nvPr>
        </p:nvSpPr>
        <p:spPr/>
        <p:txBody>
          <a:bodyPr/>
          <a:lstStyle/>
          <a:p>
            <a:fld id="{B5B24F56-6508-494E-A782-705ACA4FB20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t>1/30/2017</a:t>
            </a:fld>
            <a:endParaRPr lang="en-US"/>
          </a:p>
        </p:txBody>
      </p:sp>
      <p:sp>
        <p:nvSpPr>
          <p:cNvPr id="19" name="Slide Number Placeholder 18"/>
          <p:cNvSpPr>
            <a:spLocks noGrp="1"/>
          </p:cNvSpPr>
          <p:nvPr>
            <p:ph type="sldNum" sz="quarter" idx="16"/>
          </p:nvPr>
        </p:nvSpPr>
        <p:spPr/>
        <p:txBody>
          <a:bodyPr/>
          <a:lstStyle/>
          <a:p>
            <a:fld id="{B5B24F56-6508-494E-A782-705ACA4FB20F}"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32F59413-8DEC-4AA1-B0E6-B8D1FF55C118}" type="datetimeFigureOut">
              <a:rPr lang="en-US" smtClean="0"/>
              <a:t>1/30/2017</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5B24F56-6508-494E-A782-705ACA4FB20F}"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t>1/30/2017</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5"/>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900" b="0" cap="all" spc="225" baseline="0">
                <a:solidFill>
                  <a:schemeClr val="tx1"/>
                </a:solidFill>
              </a:defRPr>
            </a:lvl1p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825" b="0" cap="all" spc="225"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9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07112662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00" rtl="0" eaLnBrk="1" latinLnBrk="0" hangingPunct="1">
        <a:spcBef>
          <a:spcPts val="300"/>
        </a:spcBef>
        <a:buNone/>
        <a:defRPr sz="1350" b="1" kern="1200" cap="all" spc="0" baseline="0">
          <a:solidFill>
            <a:schemeClr val="bg1">
              <a:lumMod val="75000"/>
              <a:lumOff val="25000"/>
            </a:schemeClr>
          </a:solidFill>
          <a:effectLst/>
          <a:latin typeface="+mj-lt"/>
          <a:ea typeface="+mj-ea"/>
          <a:cs typeface="Tunga" pitchFamily="2"/>
        </a:defRPr>
      </a:lvl1pPr>
    </p:titleStyle>
    <p:bodyStyle>
      <a:lvl1pPr marL="0" indent="0" algn="ctr" defTabSz="685800" rtl="0" eaLnBrk="1" latinLnBrk="0" hangingPunct="1">
        <a:lnSpc>
          <a:spcPct val="100000"/>
        </a:lnSpc>
        <a:spcBef>
          <a:spcPts val="450"/>
        </a:spcBef>
        <a:spcAft>
          <a:spcPts val="0"/>
        </a:spcAft>
        <a:buClr>
          <a:schemeClr val="accent1"/>
        </a:buClr>
        <a:buFontTx/>
        <a:buNone/>
        <a:defRPr sz="1500" b="0" i="0" kern="1200" cap="none" spc="23" baseline="0">
          <a:solidFill>
            <a:schemeClr val="tx1"/>
          </a:solidFill>
          <a:latin typeface="+mn-lt"/>
          <a:ea typeface="+mn-ea"/>
          <a:cs typeface="Tahoma" pitchFamily="34" charset="0"/>
        </a:defRPr>
      </a:lvl1pPr>
      <a:lvl2pPr marL="0" indent="0" algn="ctr" defTabSz="685800" rtl="0" eaLnBrk="1" latinLnBrk="0" hangingPunct="1">
        <a:lnSpc>
          <a:spcPct val="100000"/>
        </a:lnSpc>
        <a:spcBef>
          <a:spcPts val="900"/>
        </a:spcBef>
        <a:buClr>
          <a:schemeClr val="accent1"/>
        </a:buClr>
        <a:buFontTx/>
        <a:buNone/>
        <a:defRPr sz="1350" kern="1200">
          <a:solidFill>
            <a:schemeClr val="tx2"/>
          </a:solidFill>
          <a:latin typeface="+mn-lt"/>
          <a:ea typeface="+mn-ea"/>
          <a:cs typeface="Tahoma" pitchFamily="34" charset="0"/>
        </a:defRPr>
      </a:lvl2pPr>
      <a:lvl3pPr marL="0" indent="0" algn="ctr" defTabSz="685800" rtl="0" eaLnBrk="1" latinLnBrk="0" hangingPunct="1">
        <a:lnSpc>
          <a:spcPct val="100000"/>
        </a:lnSpc>
        <a:spcBef>
          <a:spcPts val="900"/>
        </a:spcBef>
        <a:buClr>
          <a:schemeClr val="accent1"/>
        </a:buClr>
        <a:buFontTx/>
        <a:buNone/>
        <a:defRPr sz="1200" kern="1200">
          <a:solidFill>
            <a:schemeClr val="tx1"/>
          </a:solidFill>
          <a:latin typeface="+mn-lt"/>
          <a:ea typeface="+mn-ea"/>
          <a:cs typeface="Tahoma" pitchFamily="34" charset="0"/>
        </a:defRPr>
      </a:lvl3pPr>
      <a:lvl4pPr marL="0" indent="0" algn="ctr" defTabSz="685800" rtl="0" eaLnBrk="1" latinLnBrk="0" hangingPunct="1">
        <a:lnSpc>
          <a:spcPct val="100000"/>
        </a:lnSpc>
        <a:spcBef>
          <a:spcPts val="900"/>
        </a:spcBef>
        <a:buClr>
          <a:schemeClr val="accent1"/>
        </a:buClr>
        <a:buFontTx/>
        <a:buNone/>
        <a:defRPr sz="1050" kern="1200">
          <a:solidFill>
            <a:schemeClr val="tx2"/>
          </a:solidFill>
          <a:latin typeface="+mn-lt"/>
          <a:ea typeface="+mn-ea"/>
          <a:cs typeface="Tahoma" pitchFamily="34" charset="0"/>
        </a:defRPr>
      </a:lvl4pPr>
      <a:lvl5pPr marL="0" indent="0" algn="ctr" defTabSz="685800" rtl="0" eaLnBrk="1" latinLnBrk="0" hangingPunct="1">
        <a:lnSpc>
          <a:spcPct val="100000"/>
        </a:lnSpc>
        <a:spcBef>
          <a:spcPts val="900"/>
        </a:spcBef>
        <a:buClr>
          <a:schemeClr val="accent1"/>
        </a:buClr>
        <a:buFontTx/>
        <a:buNone/>
        <a:defRPr sz="1050" kern="1200" baseline="0">
          <a:solidFill>
            <a:schemeClr val="tx1"/>
          </a:solidFill>
          <a:latin typeface="+mn-lt"/>
          <a:ea typeface="+mn-ea"/>
          <a:cs typeface="Tahoma" pitchFamily="34" charset="0"/>
        </a:defRPr>
      </a:lvl5pPr>
      <a:lvl6pPr marL="0" indent="0" algn="ctr" defTabSz="685800" rtl="0" eaLnBrk="1" latinLnBrk="0" hangingPunct="1">
        <a:lnSpc>
          <a:spcPct val="100000"/>
        </a:lnSpc>
        <a:spcBef>
          <a:spcPts val="900"/>
        </a:spcBef>
        <a:buFont typeface="Arial" pitchFamily="34" charset="0"/>
        <a:buNone/>
        <a:defRPr sz="1050" kern="1200">
          <a:solidFill>
            <a:schemeClr val="tx2"/>
          </a:solidFill>
          <a:latin typeface="+mn-lt"/>
          <a:ea typeface="+mn-ea"/>
          <a:cs typeface="+mn-cs"/>
        </a:defRPr>
      </a:lvl6pPr>
      <a:lvl7pPr marL="0" indent="0" algn="ctr" defTabSz="685800" rtl="0" eaLnBrk="1" latinLnBrk="0" hangingPunct="1">
        <a:lnSpc>
          <a:spcPct val="100000"/>
        </a:lnSpc>
        <a:spcBef>
          <a:spcPts val="900"/>
        </a:spcBef>
        <a:buFont typeface="Arial" pitchFamily="34" charset="0"/>
        <a:buNone/>
        <a:defRPr sz="1050" kern="1200">
          <a:solidFill>
            <a:schemeClr val="tx1"/>
          </a:solidFill>
          <a:latin typeface="+mn-lt"/>
          <a:ea typeface="+mn-ea"/>
          <a:cs typeface="+mn-cs"/>
        </a:defRPr>
      </a:lvl7pPr>
      <a:lvl8pPr marL="0" indent="0" algn="ctr" defTabSz="685800" rtl="0" eaLnBrk="1" latinLnBrk="0" hangingPunct="1">
        <a:lnSpc>
          <a:spcPct val="100000"/>
        </a:lnSpc>
        <a:spcBef>
          <a:spcPts val="900"/>
        </a:spcBef>
        <a:buFont typeface="Arial" pitchFamily="34" charset="0"/>
        <a:buNone/>
        <a:defRPr sz="1050" kern="1200">
          <a:solidFill>
            <a:schemeClr val="tx2"/>
          </a:solidFill>
          <a:latin typeface="+mn-lt"/>
          <a:ea typeface="+mn-ea"/>
          <a:cs typeface="+mn-cs"/>
        </a:defRPr>
      </a:lvl8pPr>
      <a:lvl9pPr marL="0" indent="0" algn="ctr" defTabSz="685800" rtl="0" eaLnBrk="1" latinLnBrk="0" hangingPunct="1">
        <a:lnSpc>
          <a:spcPct val="100000"/>
        </a:lnSpc>
        <a:spcBef>
          <a:spcPts val="900"/>
        </a:spcBef>
        <a:buFont typeface="Arial" pitchFamily="34" charset="0"/>
        <a:buNone/>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5.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microsoft.com/office/2007/relationships/hdphoto" Target="../media/hdphoto2.wdp"/><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24.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4.png"/><Relationship Id="rId11" Type="http://schemas.openxmlformats.org/officeDocument/2006/relationships/image" Target="../media/image27.jpeg"/><Relationship Id="rId5" Type="http://schemas.openxmlformats.org/officeDocument/2006/relationships/image" Target="../media/image23.png"/><Relationship Id="rId10" Type="http://schemas.microsoft.com/office/2007/relationships/hdphoto" Target="../media/hdphoto4.wdp"/><Relationship Id="rId4" Type="http://schemas.openxmlformats.org/officeDocument/2006/relationships/image" Target="../media/image22.pn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919011" y="679760"/>
            <a:ext cx="1332750" cy="9117227"/>
          </a:xfrm>
          <a:prstGeom prst="rect">
            <a:avLst/>
          </a:prstGeom>
        </p:spPr>
      </p:pic>
      <p:sp>
        <p:nvSpPr>
          <p:cNvPr id="5" name="Rectangle 4"/>
          <p:cNvSpPr/>
          <p:nvPr/>
        </p:nvSpPr>
        <p:spPr>
          <a:xfrm>
            <a:off x="1524000" y="1371600"/>
            <a:ext cx="6324600" cy="2890460"/>
          </a:xfrm>
          <a:prstGeom prst="rect">
            <a:avLst/>
          </a:prstGeom>
          <a:solidFill>
            <a:schemeClr val="tx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47800" y="1722498"/>
            <a:ext cx="6477000" cy="1295400"/>
          </a:xfrm>
        </p:spPr>
        <p:txBody>
          <a:bodyPr>
            <a:noAutofit/>
          </a:bodyPr>
          <a:lstStyle/>
          <a:p>
            <a:r>
              <a:rPr lang="en-US" sz="4000" dirty="0" smtClean="0">
                <a:solidFill>
                  <a:srgbClr val="FF0066"/>
                </a:solidFill>
              </a:rPr>
              <a:t>DNA, Chromosomes</a:t>
            </a:r>
            <a:br>
              <a:rPr lang="en-US" sz="4000" dirty="0" smtClean="0">
                <a:solidFill>
                  <a:srgbClr val="FF0066"/>
                </a:solidFill>
              </a:rPr>
            </a:br>
            <a:r>
              <a:rPr lang="en-US" sz="4000" dirty="0" smtClean="0">
                <a:solidFill>
                  <a:srgbClr val="FF0066"/>
                </a:solidFill>
              </a:rPr>
              <a:t>and Genes</a:t>
            </a:r>
            <a:endParaRPr lang="en-US" sz="4000" dirty="0">
              <a:solidFill>
                <a:srgbClr val="FF0066"/>
              </a:solidFill>
            </a:endParaRPr>
          </a:p>
        </p:txBody>
      </p:sp>
      <p:sp>
        <p:nvSpPr>
          <p:cNvPr id="3" name="Subtitle 2"/>
          <p:cNvSpPr>
            <a:spLocks noGrp="1"/>
          </p:cNvSpPr>
          <p:nvPr>
            <p:ph type="subTitle" idx="1"/>
          </p:nvPr>
        </p:nvSpPr>
        <p:spPr>
          <a:xfrm>
            <a:off x="2362200" y="3069009"/>
            <a:ext cx="4635500" cy="767145"/>
          </a:xfrm>
        </p:spPr>
        <p:txBody>
          <a:bodyPr/>
          <a:lstStyle/>
          <a:p>
            <a:r>
              <a:rPr lang="en-US" sz="3600" dirty="0" smtClean="0"/>
              <a:t>How are they related?</a:t>
            </a:r>
            <a:endParaRPr lang="en-US" sz="3600" dirty="0"/>
          </a:p>
        </p:txBody>
      </p:sp>
    </p:spTree>
    <p:extLst>
      <p:ext uri="{BB962C8B-B14F-4D97-AF65-F5344CB8AC3E}">
        <p14:creationId xmlns:p14="http://schemas.microsoft.com/office/powerpoint/2010/main" val="759684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fill="hold" nodeType="afterEffect">
                                  <p:stCondLst>
                                    <p:cond delay="20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30346" y="4735497"/>
            <a:ext cx="2206053" cy="169277"/>
          </a:xfrm>
          <a:prstGeom prst="rect">
            <a:avLst/>
          </a:prstGeom>
          <a:noFill/>
        </p:spPr>
        <p:txBody>
          <a:bodyPr wrap="none" rtlCol="0">
            <a:spAutoFit/>
          </a:bodyPr>
          <a:lstStyle/>
          <a:p>
            <a:r>
              <a:rPr lang="en-US" sz="500" dirty="0">
                <a:solidFill>
                  <a:srgbClr val="000000"/>
                </a:solidFill>
              </a:rPr>
              <a:t>http://commons.wikimedia.org/wiki/File:DNA_human_male_chromosomes.gif</a:t>
            </a:r>
          </a:p>
        </p:txBody>
      </p:sp>
      <p:sp>
        <p:nvSpPr>
          <p:cNvPr id="2" name="Rectangle 1"/>
          <p:cNvSpPr/>
          <p:nvPr/>
        </p:nvSpPr>
        <p:spPr>
          <a:xfrm>
            <a:off x="1185882" y="3049580"/>
            <a:ext cx="2734659"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DNA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155413" y="2198496"/>
            <a:ext cx="670561" cy="421938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2438400"/>
            <a:ext cx="2971800" cy="2971800"/>
          </a:xfrm>
          <a:prstGeom prst="rect">
            <a:avLst/>
          </a:prstGeom>
        </p:spPr>
      </p:pic>
    </p:spTree>
    <p:custDataLst>
      <p:tags r:id="rId1"/>
    </p:custDataLst>
    <p:extLst>
      <p:ext uri="{BB962C8B-B14F-4D97-AF65-F5344CB8AC3E}">
        <p14:creationId xmlns:p14="http://schemas.microsoft.com/office/powerpoint/2010/main" val="3408647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rot="1995375">
            <a:off x="3953010" y="-1959845"/>
            <a:ext cx="1524000" cy="10425553"/>
          </a:xfrm>
        </p:spPr>
      </p:pic>
    </p:spTree>
    <p:extLst>
      <p:ext uri="{BB962C8B-B14F-4D97-AF65-F5344CB8AC3E}">
        <p14:creationId xmlns:p14="http://schemas.microsoft.com/office/powerpoint/2010/main" val="827290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962" y="0"/>
            <a:ext cx="1819638" cy="6858000"/>
          </a:xfrm>
          <a:prstGeom prst="rect">
            <a:avLst/>
          </a:prstGeom>
        </p:spPr>
      </p:pic>
    </p:spTree>
    <p:extLst>
      <p:ext uri="{BB962C8B-B14F-4D97-AF65-F5344CB8AC3E}">
        <p14:creationId xmlns:p14="http://schemas.microsoft.com/office/powerpoint/2010/main" val="2677225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0"/>
            <a:ext cx="1992805" cy="6858000"/>
          </a:xfrm>
          <a:prstGeom prst="rect">
            <a:avLst/>
          </a:prstGeom>
        </p:spPr>
      </p:pic>
      <p:sp>
        <p:nvSpPr>
          <p:cNvPr id="2" name="Oval 1"/>
          <p:cNvSpPr/>
          <p:nvPr/>
        </p:nvSpPr>
        <p:spPr>
          <a:xfrm>
            <a:off x="3505200" y="-25022"/>
            <a:ext cx="990600" cy="6730621"/>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495800" y="0"/>
            <a:ext cx="990600" cy="6730621"/>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609756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1600200" y="1697900"/>
            <a:ext cx="990600" cy="1200329"/>
          </a:xfrm>
          <a:prstGeom prst="rect">
            <a:avLst/>
          </a:prstGeom>
          <a:noFill/>
        </p:spPr>
        <p:txBody>
          <a:bodyPr wrap="square" rtlCol="0">
            <a:spAutoFit/>
          </a:bodyPr>
          <a:lstStyle/>
          <a:p>
            <a:r>
              <a:rPr lang="en-US" sz="7200" dirty="0" smtClean="0">
                <a:solidFill>
                  <a:srgbClr val="66FF66"/>
                </a:solidFill>
              </a:rPr>
              <a:t>A</a:t>
            </a:r>
            <a:endParaRPr lang="en-US" sz="7200" dirty="0">
              <a:solidFill>
                <a:srgbClr val="66FF66"/>
              </a:solidFill>
            </a:endParaRPr>
          </a:p>
        </p:txBody>
      </p:sp>
      <p:sp>
        <p:nvSpPr>
          <p:cNvPr id="7" name="TextBox 6"/>
          <p:cNvSpPr txBox="1"/>
          <p:nvPr/>
        </p:nvSpPr>
        <p:spPr>
          <a:xfrm>
            <a:off x="3371193" y="1730981"/>
            <a:ext cx="990600" cy="1200329"/>
          </a:xfrm>
          <a:prstGeom prst="rect">
            <a:avLst/>
          </a:prstGeom>
          <a:noFill/>
        </p:spPr>
        <p:txBody>
          <a:bodyPr wrap="square" rtlCol="0">
            <a:spAutoFit/>
          </a:bodyPr>
          <a:lstStyle/>
          <a:p>
            <a:r>
              <a:rPr lang="en-US" sz="7200" dirty="0" smtClean="0">
                <a:solidFill>
                  <a:srgbClr val="0070C0"/>
                </a:solidFill>
              </a:rPr>
              <a:t>T</a:t>
            </a:r>
            <a:endParaRPr lang="en-US" sz="7200" dirty="0">
              <a:solidFill>
                <a:srgbClr val="0070C0"/>
              </a:solidFill>
            </a:endParaRPr>
          </a:p>
        </p:txBody>
      </p:sp>
      <p:sp>
        <p:nvSpPr>
          <p:cNvPr id="8" name="TextBox 7"/>
          <p:cNvSpPr txBox="1"/>
          <p:nvPr/>
        </p:nvSpPr>
        <p:spPr>
          <a:xfrm>
            <a:off x="1600200" y="3595017"/>
            <a:ext cx="533400" cy="1200329"/>
          </a:xfrm>
          <a:prstGeom prst="rect">
            <a:avLst/>
          </a:prstGeom>
          <a:noFill/>
        </p:spPr>
        <p:txBody>
          <a:bodyPr wrap="square" rtlCol="0">
            <a:spAutoFit/>
          </a:bodyPr>
          <a:lstStyle/>
          <a:p>
            <a:r>
              <a:rPr lang="en-US" sz="7200" dirty="0" smtClean="0">
                <a:solidFill>
                  <a:srgbClr val="FFFF00"/>
                </a:solidFill>
              </a:rPr>
              <a:t>C</a:t>
            </a:r>
            <a:endParaRPr lang="en-US" sz="7200" dirty="0">
              <a:solidFill>
                <a:srgbClr val="FFFF00"/>
              </a:solidFill>
            </a:endParaRPr>
          </a:p>
        </p:txBody>
      </p:sp>
      <p:sp>
        <p:nvSpPr>
          <p:cNvPr id="9" name="TextBox 8"/>
          <p:cNvSpPr txBox="1"/>
          <p:nvPr/>
        </p:nvSpPr>
        <p:spPr>
          <a:xfrm>
            <a:off x="3371193" y="3600271"/>
            <a:ext cx="762000" cy="1200329"/>
          </a:xfrm>
          <a:prstGeom prst="rect">
            <a:avLst/>
          </a:prstGeom>
          <a:noFill/>
        </p:spPr>
        <p:txBody>
          <a:bodyPr wrap="square" rtlCol="0">
            <a:spAutoFit/>
          </a:bodyPr>
          <a:lstStyle/>
          <a:p>
            <a:r>
              <a:rPr lang="en-US" sz="7200" dirty="0" smtClean="0">
                <a:solidFill>
                  <a:srgbClr val="FF0066"/>
                </a:solidFill>
              </a:rPr>
              <a:t>G</a:t>
            </a:r>
            <a:endParaRPr lang="en-US" sz="7200" dirty="0">
              <a:solidFill>
                <a:srgbClr val="FF0066"/>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65819"/>
            <a:ext cx="1992805" cy="6858000"/>
          </a:xfrm>
          <a:prstGeom prst="rect">
            <a:avLst/>
          </a:prstGeom>
        </p:spPr>
      </p:pic>
    </p:spTree>
    <p:extLst>
      <p:ext uri="{BB962C8B-B14F-4D97-AF65-F5344CB8AC3E}">
        <p14:creationId xmlns:p14="http://schemas.microsoft.com/office/powerpoint/2010/main" val="3443677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4267200" y="4078069"/>
            <a:ext cx="990600" cy="646331"/>
          </a:xfrm>
          <a:prstGeom prst="rect">
            <a:avLst/>
          </a:prstGeom>
          <a:noFill/>
        </p:spPr>
        <p:txBody>
          <a:bodyPr wrap="square" rtlCol="0">
            <a:spAutoFit/>
          </a:bodyPr>
          <a:lstStyle/>
          <a:p>
            <a:r>
              <a:rPr lang="en-US" sz="3600" dirty="0" smtClean="0">
                <a:solidFill>
                  <a:srgbClr val="FFFF00"/>
                </a:solidFill>
              </a:rPr>
              <a:t>C</a:t>
            </a:r>
            <a:endParaRPr lang="en-US" sz="3600" dirty="0">
              <a:solidFill>
                <a:srgbClr val="FFFF00"/>
              </a:solidFill>
            </a:endParaRPr>
          </a:p>
        </p:txBody>
      </p:sp>
      <p:sp>
        <p:nvSpPr>
          <p:cNvPr id="7" name="TextBox 6"/>
          <p:cNvSpPr txBox="1"/>
          <p:nvPr/>
        </p:nvSpPr>
        <p:spPr>
          <a:xfrm>
            <a:off x="4267200" y="3087469"/>
            <a:ext cx="990600" cy="646331"/>
          </a:xfrm>
          <a:prstGeom prst="rect">
            <a:avLst/>
          </a:prstGeom>
          <a:noFill/>
        </p:spPr>
        <p:txBody>
          <a:bodyPr wrap="square" rtlCol="0">
            <a:spAutoFit/>
          </a:bodyPr>
          <a:lstStyle/>
          <a:p>
            <a:r>
              <a:rPr lang="en-US" sz="3600" dirty="0">
                <a:solidFill>
                  <a:srgbClr val="FF0066"/>
                </a:solidFill>
              </a:rPr>
              <a:t>G</a:t>
            </a:r>
          </a:p>
        </p:txBody>
      </p:sp>
      <p:sp>
        <p:nvSpPr>
          <p:cNvPr id="8" name="TextBox 7"/>
          <p:cNvSpPr txBox="1"/>
          <p:nvPr/>
        </p:nvSpPr>
        <p:spPr>
          <a:xfrm>
            <a:off x="4267200" y="4535269"/>
            <a:ext cx="533400" cy="646331"/>
          </a:xfrm>
          <a:prstGeom prst="rect">
            <a:avLst/>
          </a:prstGeom>
          <a:noFill/>
        </p:spPr>
        <p:txBody>
          <a:bodyPr wrap="square" rtlCol="0">
            <a:spAutoFit/>
          </a:bodyPr>
          <a:lstStyle/>
          <a:p>
            <a:r>
              <a:rPr lang="en-US" sz="3600" dirty="0">
                <a:solidFill>
                  <a:srgbClr val="66FF66"/>
                </a:solidFill>
              </a:rPr>
              <a:t>A</a:t>
            </a:r>
          </a:p>
        </p:txBody>
      </p:sp>
      <p:sp>
        <p:nvSpPr>
          <p:cNvPr id="9" name="TextBox 8"/>
          <p:cNvSpPr txBox="1"/>
          <p:nvPr/>
        </p:nvSpPr>
        <p:spPr>
          <a:xfrm>
            <a:off x="4267200" y="3468469"/>
            <a:ext cx="990600" cy="646331"/>
          </a:xfrm>
          <a:prstGeom prst="rect">
            <a:avLst/>
          </a:prstGeom>
          <a:noFill/>
        </p:spPr>
        <p:txBody>
          <a:bodyPr wrap="square" rtlCol="0">
            <a:spAutoFit/>
          </a:bodyPr>
          <a:lstStyle/>
          <a:p>
            <a:r>
              <a:rPr lang="en-US" sz="3600" dirty="0">
                <a:solidFill>
                  <a:srgbClr val="FFFF00"/>
                </a:solidFill>
              </a:rPr>
              <a:t>C</a:t>
            </a:r>
          </a:p>
        </p:txBody>
      </p:sp>
      <p:cxnSp>
        <p:nvCxnSpPr>
          <p:cNvPr id="3" name="Straight Connector 2"/>
          <p:cNvCxnSpPr/>
          <p:nvPr/>
        </p:nvCxnSpPr>
        <p:spPr>
          <a:xfrm flipV="1">
            <a:off x="4734910" y="4813726"/>
            <a:ext cx="675290" cy="630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753303" y="4495799"/>
            <a:ext cx="65689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53303" y="3810000"/>
            <a:ext cx="65689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267200" y="2706469"/>
            <a:ext cx="533400" cy="646331"/>
          </a:xfrm>
          <a:prstGeom prst="rect">
            <a:avLst/>
          </a:prstGeom>
          <a:noFill/>
        </p:spPr>
        <p:txBody>
          <a:bodyPr wrap="square" rtlCol="0">
            <a:spAutoFit/>
          </a:bodyPr>
          <a:lstStyle/>
          <a:p>
            <a:r>
              <a:rPr lang="en-US" sz="3600" dirty="0">
                <a:solidFill>
                  <a:srgbClr val="66FF66"/>
                </a:solidFill>
              </a:rPr>
              <a:t>A</a:t>
            </a:r>
          </a:p>
        </p:txBody>
      </p:sp>
      <p:sp>
        <p:nvSpPr>
          <p:cNvPr id="17" name="TextBox 16"/>
          <p:cNvSpPr txBox="1"/>
          <p:nvPr/>
        </p:nvSpPr>
        <p:spPr>
          <a:xfrm>
            <a:off x="4267200" y="4992469"/>
            <a:ext cx="990600" cy="646331"/>
          </a:xfrm>
          <a:prstGeom prst="rect">
            <a:avLst/>
          </a:prstGeom>
          <a:noFill/>
        </p:spPr>
        <p:txBody>
          <a:bodyPr wrap="square" rtlCol="0">
            <a:spAutoFit/>
          </a:bodyPr>
          <a:lstStyle/>
          <a:p>
            <a:r>
              <a:rPr lang="en-US" sz="3600" dirty="0">
                <a:solidFill>
                  <a:srgbClr val="FFFF00"/>
                </a:solidFill>
              </a:rPr>
              <a:t>C</a:t>
            </a:r>
          </a:p>
        </p:txBody>
      </p:sp>
      <p:cxnSp>
        <p:nvCxnSpPr>
          <p:cNvPr id="27" name="Straight Connector 26"/>
          <p:cNvCxnSpPr/>
          <p:nvPr/>
        </p:nvCxnSpPr>
        <p:spPr>
          <a:xfrm flipV="1">
            <a:off x="4800600" y="5172419"/>
            <a:ext cx="609600" cy="16158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65819"/>
            <a:ext cx="1992805" cy="6858000"/>
          </a:xfrm>
          <a:prstGeom prst="rect">
            <a:avLst/>
          </a:prstGeom>
        </p:spPr>
      </p:pic>
      <p:sp>
        <p:nvSpPr>
          <p:cNvPr id="21" name="TextBox 20"/>
          <p:cNvSpPr txBox="1"/>
          <p:nvPr/>
        </p:nvSpPr>
        <p:spPr>
          <a:xfrm>
            <a:off x="4267200" y="1411069"/>
            <a:ext cx="533400" cy="646331"/>
          </a:xfrm>
          <a:prstGeom prst="rect">
            <a:avLst/>
          </a:prstGeom>
          <a:noFill/>
        </p:spPr>
        <p:txBody>
          <a:bodyPr wrap="square" rtlCol="0">
            <a:spAutoFit/>
          </a:bodyPr>
          <a:lstStyle/>
          <a:p>
            <a:r>
              <a:rPr lang="en-US" sz="3600" dirty="0" smtClean="0">
                <a:solidFill>
                  <a:srgbClr val="0070C0"/>
                </a:solidFill>
              </a:rPr>
              <a:t>T</a:t>
            </a:r>
            <a:endParaRPr lang="en-US" sz="3600" dirty="0">
              <a:solidFill>
                <a:srgbClr val="0070C0"/>
              </a:solidFill>
            </a:endParaRPr>
          </a:p>
        </p:txBody>
      </p:sp>
      <p:cxnSp>
        <p:nvCxnSpPr>
          <p:cNvPr id="22" name="Straight Connector 21"/>
          <p:cNvCxnSpPr>
            <a:stCxn id="21" idx="3"/>
          </p:cNvCxnSpPr>
          <p:nvPr/>
        </p:nvCxnSpPr>
        <p:spPr>
          <a:xfrm>
            <a:off x="4800600" y="1734235"/>
            <a:ext cx="599090" cy="708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267200" y="1792069"/>
            <a:ext cx="533400" cy="646331"/>
          </a:xfrm>
          <a:prstGeom prst="rect">
            <a:avLst/>
          </a:prstGeom>
          <a:noFill/>
        </p:spPr>
        <p:txBody>
          <a:bodyPr wrap="square" rtlCol="0">
            <a:spAutoFit/>
          </a:bodyPr>
          <a:lstStyle/>
          <a:p>
            <a:r>
              <a:rPr lang="en-US" sz="3600" dirty="0" smtClean="0">
                <a:solidFill>
                  <a:srgbClr val="FF0066"/>
                </a:solidFill>
              </a:rPr>
              <a:t>G</a:t>
            </a:r>
            <a:endParaRPr lang="en-US" sz="3600" dirty="0">
              <a:solidFill>
                <a:srgbClr val="FF0066"/>
              </a:solidFill>
            </a:endParaRPr>
          </a:p>
        </p:txBody>
      </p:sp>
      <p:cxnSp>
        <p:nvCxnSpPr>
          <p:cNvPr id="25" name="Straight Connector 24"/>
          <p:cNvCxnSpPr/>
          <p:nvPr/>
        </p:nvCxnSpPr>
        <p:spPr>
          <a:xfrm>
            <a:off x="4753303" y="2133600"/>
            <a:ext cx="65689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67200" y="2249269"/>
            <a:ext cx="533400" cy="646331"/>
          </a:xfrm>
          <a:prstGeom prst="rect">
            <a:avLst/>
          </a:prstGeom>
          <a:noFill/>
        </p:spPr>
        <p:txBody>
          <a:bodyPr wrap="square" rtlCol="0">
            <a:spAutoFit/>
          </a:bodyPr>
          <a:lstStyle/>
          <a:p>
            <a:r>
              <a:rPr lang="en-US" sz="3600" dirty="0" smtClean="0">
                <a:solidFill>
                  <a:srgbClr val="FFFF00"/>
                </a:solidFill>
              </a:rPr>
              <a:t>C</a:t>
            </a:r>
            <a:endParaRPr lang="en-US" sz="3600" dirty="0">
              <a:solidFill>
                <a:srgbClr val="FFFF00"/>
              </a:solidFill>
            </a:endParaRPr>
          </a:p>
        </p:txBody>
      </p:sp>
      <p:cxnSp>
        <p:nvCxnSpPr>
          <p:cNvPr id="28" name="Straight Connector 27"/>
          <p:cNvCxnSpPr/>
          <p:nvPr/>
        </p:nvCxnSpPr>
        <p:spPr>
          <a:xfrm flipV="1">
            <a:off x="4724400" y="2438400"/>
            <a:ext cx="675290" cy="630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753303" y="3505200"/>
            <a:ext cx="65689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753303" y="3200399"/>
            <a:ext cx="656897" cy="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1391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7989" y="0"/>
            <a:ext cx="1819638" cy="68580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0"/>
            <a:ext cx="1992805" cy="6858000"/>
          </a:xfrm>
          <a:prstGeom prst="rect">
            <a:avLst/>
          </a:prstGeom>
        </p:spPr>
      </p:pic>
      <p:sp>
        <p:nvSpPr>
          <p:cNvPr id="12" name="Oval 11"/>
          <p:cNvSpPr/>
          <p:nvPr/>
        </p:nvSpPr>
        <p:spPr>
          <a:xfrm>
            <a:off x="990600" y="-25022"/>
            <a:ext cx="990600" cy="6730621"/>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81200" y="0"/>
            <a:ext cx="990600" cy="6730621"/>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7600" y="2514600"/>
            <a:ext cx="1812510" cy="3151754"/>
          </a:xfrm>
          <a:prstGeom prst="rect">
            <a:avLst/>
          </a:prstGeom>
        </p:spPr>
      </p:pic>
    </p:spTree>
    <p:custDataLst>
      <p:tags r:id="rId1"/>
    </p:custDataLst>
    <p:extLst>
      <p:ext uri="{BB962C8B-B14F-4D97-AF65-F5344CB8AC3E}">
        <p14:creationId xmlns:p14="http://schemas.microsoft.com/office/powerpoint/2010/main" val="1331508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6" presetClass="entr" presetSubtype="21" fill="hold" nodeType="afterEffect">
                                  <p:stCondLst>
                                    <p:cond delay="100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p:stCondLst>
                              <p:cond delay="1500"/>
                            </p:stCondLst>
                            <p:childTnLst>
                              <p:par>
                                <p:cTn id="16" presetID="16" presetClass="entr" presetSubtype="21" fill="hold" nodeType="afterEffect">
                                  <p:stCondLst>
                                    <p:cond delay="200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Codon = word</a:t>
            </a:r>
            <a:endParaRPr lang="en-US" sz="3600" dirty="0"/>
          </a:p>
        </p:txBody>
      </p:sp>
      <p:sp>
        <p:nvSpPr>
          <p:cNvPr id="5" name="TextBox 4"/>
          <p:cNvSpPr txBox="1"/>
          <p:nvPr/>
        </p:nvSpPr>
        <p:spPr>
          <a:xfrm>
            <a:off x="4821194" y="4795888"/>
            <a:ext cx="1784463" cy="169277"/>
          </a:xfrm>
          <a:prstGeom prst="rect">
            <a:avLst/>
          </a:prstGeom>
          <a:noFill/>
        </p:spPr>
        <p:txBody>
          <a:bodyPr wrap="none" rtlCol="0">
            <a:spAutoFit/>
          </a:bodyPr>
          <a:lstStyle/>
          <a:p>
            <a:r>
              <a:rPr lang="en-US" sz="500" dirty="0">
                <a:solidFill>
                  <a:schemeClr val="bg1"/>
                </a:solidFill>
              </a:rPr>
              <a:t>http://en.wikipedia.org/wiki/Three_prime_untranslated_region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2514600"/>
            <a:ext cx="1812510" cy="3151754"/>
          </a:xfrm>
          <a:prstGeom prst="rect">
            <a:avLst/>
          </a:prstGeom>
        </p:spPr>
      </p:pic>
      <p:sp>
        <p:nvSpPr>
          <p:cNvPr id="11" name="Oval 10"/>
          <p:cNvSpPr/>
          <p:nvPr/>
        </p:nvSpPr>
        <p:spPr>
          <a:xfrm>
            <a:off x="3429000" y="2261677"/>
            <a:ext cx="990600" cy="3657599"/>
          </a:xfrm>
          <a:prstGeom prst="ellipse">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210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085" y="-203843"/>
            <a:ext cx="1022309" cy="6993526"/>
          </a:xfrm>
          <a:prstGeom prst="rect">
            <a:avLst/>
          </a:prstGeom>
        </p:spPr>
      </p:pic>
      <p:sp>
        <p:nvSpPr>
          <p:cNvPr id="17" name="Title 16"/>
          <p:cNvSpPr>
            <a:spLocks noGrp="1"/>
          </p:cNvSpPr>
          <p:nvPr>
            <p:ph type="title"/>
          </p:nvPr>
        </p:nvSpPr>
        <p:spPr/>
        <p:txBody>
          <a:bodyPr>
            <a:noAutofit/>
          </a:bodyPr>
          <a:lstStyle/>
          <a:p>
            <a:r>
              <a:rPr lang="en-US" sz="3200" dirty="0" smtClean="0"/>
              <a:t>Gene = chapter</a:t>
            </a:r>
            <a:endParaRPr lang="en-US" sz="3200" dirty="0"/>
          </a:p>
        </p:txBody>
      </p:sp>
      <p:sp>
        <p:nvSpPr>
          <p:cNvPr id="4" name="TextBox 3"/>
          <p:cNvSpPr txBox="1"/>
          <p:nvPr/>
        </p:nvSpPr>
        <p:spPr>
          <a:xfrm>
            <a:off x="4953000" y="4672626"/>
            <a:ext cx="1277914" cy="169277"/>
          </a:xfrm>
          <a:prstGeom prst="rect">
            <a:avLst/>
          </a:prstGeom>
          <a:noFill/>
        </p:spPr>
        <p:txBody>
          <a:bodyPr wrap="none" rtlCol="0">
            <a:spAutoFit/>
          </a:bodyPr>
          <a:lstStyle/>
          <a:p>
            <a:r>
              <a:rPr lang="en-US" sz="500" dirty="0">
                <a:solidFill>
                  <a:schemeClr val="bg1"/>
                </a:solidFill>
              </a:rPr>
              <a:t>http://fr.wikipedia.org/wiki/G%C3%A8ne</a:t>
            </a:r>
          </a:p>
        </p:txBody>
      </p:sp>
      <p:sp>
        <p:nvSpPr>
          <p:cNvPr id="6" name="Oval 5"/>
          <p:cNvSpPr/>
          <p:nvPr/>
        </p:nvSpPr>
        <p:spPr>
          <a:xfrm>
            <a:off x="1141594" y="5486400"/>
            <a:ext cx="685800" cy="609600"/>
          </a:xfrm>
          <a:prstGeom prst="ellipse">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41594" y="4876800"/>
            <a:ext cx="685800" cy="609600"/>
          </a:xfrm>
          <a:prstGeom prst="ellipse">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2200" y="3491041"/>
            <a:ext cx="1219200" cy="646331"/>
          </a:xfrm>
          <a:prstGeom prst="rect">
            <a:avLst/>
          </a:prstGeom>
          <a:noFill/>
        </p:spPr>
        <p:txBody>
          <a:bodyPr wrap="square" rtlCol="0">
            <a:spAutoFit/>
          </a:bodyPr>
          <a:lstStyle/>
          <a:p>
            <a:r>
              <a:rPr lang="en-US" sz="3600" dirty="0" smtClean="0"/>
              <a:t>Gene</a:t>
            </a:r>
            <a:endParaRPr lang="en-US" sz="3600" dirty="0"/>
          </a:p>
        </p:txBody>
      </p:sp>
      <p:cxnSp>
        <p:nvCxnSpPr>
          <p:cNvPr id="20" name="Straight Connector 19"/>
          <p:cNvCxnSpPr/>
          <p:nvPr/>
        </p:nvCxnSpPr>
        <p:spPr>
          <a:xfrm>
            <a:off x="1918137" y="1872469"/>
            <a:ext cx="2916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27394" y="5791200"/>
            <a:ext cx="3824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09800" y="1872469"/>
            <a:ext cx="0" cy="3918731"/>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2047744"/>
            <a:ext cx="3984752" cy="3702368"/>
          </a:xfrm>
          <a:prstGeom prst="rect">
            <a:avLst/>
          </a:prstGeom>
        </p:spPr>
      </p:pic>
      <p:sp>
        <p:nvSpPr>
          <p:cNvPr id="5" name="Oval 4"/>
          <p:cNvSpPr/>
          <p:nvPr/>
        </p:nvSpPr>
        <p:spPr>
          <a:xfrm>
            <a:off x="4964176" y="3453100"/>
            <a:ext cx="2286000" cy="722212"/>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143000" y="4188012"/>
            <a:ext cx="685800" cy="609600"/>
          </a:xfrm>
          <a:prstGeom prst="ellipse">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141594" y="3594128"/>
            <a:ext cx="685800" cy="609600"/>
          </a:xfrm>
          <a:prstGeom prst="ellipse">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152888" y="2971800"/>
            <a:ext cx="685800" cy="609600"/>
          </a:xfrm>
          <a:prstGeom prst="ellipse">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1126082" y="2271841"/>
            <a:ext cx="685800" cy="609600"/>
          </a:xfrm>
          <a:prstGeom prst="ellipse">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152888" y="1662241"/>
            <a:ext cx="685800" cy="609600"/>
          </a:xfrm>
          <a:prstGeom prst="ellipse">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66110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9" grpId="0" animBg="1"/>
      <p:bldP spid="5" grpId="0" animBg="1"/>
      <p:bldP spid="21" grpId="0" animBg="1"/>
      <p:bldP spid="23" grpId="0" animBg="1"/>
      <p:bldP spid="25" grpId="0" animBg="1"/>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6402174"/>
            <a:ext cx="3231975" cy="169277"/>
          </a:xfrm>
          <a:prstGeom prst="rect">
            <a:avLst/>
          </a:prstGeom>
          <a:noFill/>
        </p:spPr>
        <p:txBody>
          <a:bodyPr wrap="none" rtlCol="0">
            <a:spAutoFit/>
          </a:bodyPr>
          <a:lstStyle/>
          <a:p>
            <a:r>
              <a:rPr lang="en-US" sz="500" dirty="0">
                <a:solidFill>
                  <a:srgbClr val="000000"/>
                </a:solidFill>
              </a:rPr>
              <a:t>http://en.wikipedia.org/wiki/P%C5%99%C3%ADru%C4%8Dn%C3%AD_slovn%C3%ADk_nau%C4%8Dn%C3%BD</a:t>
            </a:r>
          </a:p>
        </p:txBody>
      </p:sp>
      <p:sp>
        <p:nvSpPr>
          <p:cNvPr id="3" name="Title 2"/>
          <p:cNvSpPr>
            <a:spLocks noGrp="1"/>
          </p:cNvSpPr>
          <p:nvPr>
            <p:ph type="title"/>
          </p:nvPr>
        </p:nvSpPr>
        <p:spPr>
          <a:xfrm>
            <a:off x="2209800" y="975360"/>
            <a:ext cx="4419600" cy="701040"/>
          </a:xfrm>
        </p:spPr>
        <p:txBody>
          <a:bodyPr>
            <a:noAutofit/>
          </a:bodyPr>
          <a:lstStyle/>
          <a:p>
            <a:r>
              <a:rPr lang="en-US" sz="2800" dirty="0" smtClean="0"/>
              <a:t>Chromosome = book</a:t>
            </a:r>
            <a:endParaRPr lang="en-US" sz="2800" dirty="0"/>
          </a:p>
        </p:txBody>
      </p:sp>
      <p:sp>
        <p:nvSpPr>
          <p:cNvPr id="3078" name="TextBox 3077"/>
          <p:cNvSpPr txBox="1"/>
          <p:nvPr/>
        </p:nvSpPr>
        <p:spPr>
          <a:xfrm>
            <a:off x="444062" y="1630636"/>
            <a:ext cx="2222938" cy="461665"/>
          </a:xfrm>
          <a:prstGeom prst="rect">
            <a:avLst/>
          </a:prstGeom>
          <a:noFill/>
        </p:spPr>
        <p:txBody>
          <a:bodyPr wrap="square" rtlCol="0">
            <a:spAutoFit/>
          </a:bodyPr>
          <a:lstStyle/>
          <a:p>
            <a:r>
              <a:rPr lang="en-US" sz="2400" dirty="0" smtClean="0"/>
              <a:t>Chromosome</a:t>
            </a:r>
            <a:endParaRPr lang="en-US" sz="24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999968"/>
            <a:ext cx="4770130" cy="4587249"/>
          </a:xfrm>
          <a:prstGeom prst="rect">
            <a:avLst/>
          </a:prstGeom>
        </p:spPr>
      </p:pic>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4788" l="9926" r="89992"/>
                    </a14:imgEffect>
                  </a14:imgLayer>
                </a14:imgProps>
              </a:ext>
              <a:ext uri="{28A0092B-C50C-407E-A947-70E740481C1C}">
                <a14:useLocalDpi xmlns:a14="http://schemas.microsoft.com/office/drawing/2010/main" val="0"/>
              </a:ext>
            </a:extLst>
          </a:blip>
          <a:stretch>
            <a:fillRect/>
          </a:stretch>
        </p:blipFill>
        <p:spPr>
          <a:xfrm>
            <a:off x="5453228" y="2133600"/>
            <a:ext cx="3187914" cy="4315768"/>
          </a:xfrm>
          <a:prstGeom prst="rect">
            <a:avLst/>
          </a:prstGeom>
        </p:spPr>
      </p:pic>
      <p:sp>
        <p:nvSpPr>
          <p:cNvPr id="4" name="Right Arrow 3"/>
          <p:cNvSpPr/>
          <p:nvPr/>
        </p:nvSpPr>
        <p:spPr>
          <a:xfrm rot="7471485">
            <a:off x="4968874" y="2547585"/>
            <a:ext cx="838200" cy="381000"/>
          </a:xfrm>
          <a:prstGeom prst="rightArrow">
            <a:avLst/>
          </a:prstGeom>
          <a:solidFill>
            <a:srgbClr val="743040"/>
          </a:solidFill>
          <a:ln>
            <a:solidFill>
              <a:srgbClr val="743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7351258">
            <a:off x="4968875" y="4765289"/>
            <a:ext cx="838200" cy="381000"/>
          </a:xfrm>
          <a:prstGeom prst="rightArrow">
            <a:avLst/>
          </a:prstGeom>
          <a:solidFill>
            <a:srgbClr val="743040"/>
          </a:solidFill>
          <a:ln>
            <a:solidFill>
              <a:srgbClr val="743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13735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07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78" grpId="0"/>
      <p:bldP spid="4"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12029"/>
            <a:ext cx="7933960" cy="6242317"/>
          </a:xfrm>
          <a:prstGeom prst="rect">
            <a:avLst/>
          </a:prstGeom>
        </p:spPr>
      </p:pic>
      <p:sp>
        <p:nvSpPr>
          <p:cNvPr id="5" name="TextBox 4"/>
          <p:cNvSpPr txBox="1"/>
          <p:nvPr/>
        </p:nvSpPr>
        <p:spPr>
          <a:xfrm>
            <a:off x="5494944" y="6477000"/>
            <a:ext cx="1667444" cy="169277"/>
          </a:xfrm>
          <a:prstGeom prst="rect">
            <a:avLst/>
          </a:prstGeom>
          <a:noFill/>
        </p:spPr>
        <p:txBody>
          <a:bodyPr wrap="none" rtlCol="0">
            <a:spAutoFit/>
          </a:bodyPr>
          <a:lstStyle/>
          <a:p>
            <a:r>
              <a:rPr lang="en-US" sz="500" dirty="0">
                <a:solidFill>
                  <a:schemeClr val="bg1"/>
                </a:solidFill>
              </a:rPr>
              <a:t>http://commons.wikimedia.org/wiki/File:Chromosome.gif</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2159" y="1466646"/>
            <a:ext cx="2013014" cy="2013014"/>
          </a:xfrm>
          <a:prstGeom prst="rect">
            <a:avLst/>
          </a:prstGeom>
        </p:spPr>
      </p:pic>
      <p:sp>
        <p:nvSpPr>
          <p:cNvPr id="8" name="Title 1"/>
          <p:cNvSpPr txBox="1">
            <a:spLocks/>
          </p:cNvSpPr>
          <p:nvPr/>
        </p:nvSpPr>
        <p:spPr>
          <a:xfrm>
            <a:off x="1727025" y="783676"/>
            <a:ext cx="3733800" cy="1804874"/>
          </a:xfrm>
          <a:prstGeom prst="rect">
            <a:avLst/>
          </a:prstGeom>
        </p:spPr>
        <p:txBody>
          <a:bodyPr>
            <a:no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en-US" sz="2400" dirty="0" smtClean="0">
                <a:solidFill>
                  <a:srgbClr val="FF0066"/>
                </a:solidFill>
              </a:rPr>
              <a:t>DNA</a:t>
            </a:r>
          </a:p>
          <a:p>
            <a:r>
              <a:rPr lang="en-US" sz="2400" dirty="0" smtClean="0">
                <a:solidFill>
                  <a:srgbClr val="0070C0"/>
                </a:solidFill>
              </a:rPr>
              <a:t>Chromosomes</a:t>
            </a:r>
          </a:p>
          <a:p>
            <a:r>
              <a:rPr lang="en-US" sz="2400" dirty="0" smtClean="0">
                <a:solidFill>
                  <a:srgbClr val="FF0066"/>
                </a:solidFill>
              </a:rPr>
              <a:t>Genes</a:t>
            </a:r>
            <a:endParaRPr lang="en-US" sz="2400" dirty="0">
              <a:solidFill>
                <a:srgbClr val="FF0066"/>
              </a:solidFill>
            </a:endParaRPr>
          </a:p>
        </p:txBody>
      </p:sp>
    </p:spTree>
    <p:extLst>
      <p:ext uri="{BB962C8B-B14F-4D97-AF65-F5344CB8AC3E}">
        <p14:creationId xmlns:p14="http://schemas.microsoft.com/office/powerpoint/2010/main" val="1873948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2500"/>
                            </p:stCondLst>
                            <p:childTnLst>
                              <p:par>
                                <p:cTn id="13" presetID="22" presetClass="entr" presetSubtype="4"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975360"/>
            <a:ext cx="4572000" cy="701040"/>
          </a:xfrm>
        </p:spPr>
        <p:txBody>
          <a:bodyPr>
            <a:noAutofit/>
          </a:bodyPr>
          <a:lstStyle/>
          <a:p>
            <a:r>
              <a:rPr lang="en-US" sz="2400" dirty="0" smtClean="0">
                <a:solidFill>
                  <a:srgbClr val="FF0066"/>
                </a:solidFill>
              </a:rPr>
              <a:t>ALL</a:t>
            </a:r>
            <a:r>
              <a:rPr lang="en-US" sz="2400" dirty="0" smtClean="0"/>
              <a:t> Chromosomes/</a:t>
            </a:r>
            <a:r>
              <a:rPr lang="en-US" sz="2400" dirty="0" err="1" smtClean="0"/>
              <a:t>dna</a:t>
            </a:r>
            <a:r>
              <a:rPr lang="en-US" sz="2400" dirty="0" smtClean="0"/>
              <a:t> = </a:t>
            </a:r>
            <a:br>
              <a:rPr lang="en-US" sz="2400" dirty="0" smtClean="0"/>
            </a:br>
            <a:r>
              <a:rPr lang="en-US" sz="2400" dirty="0" smtClean="0"/>
              <a:t>series of books</a:t>
            </a:r>
            <a:endParaRPr lang="en-US" sz="2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28895" y="3543295"/>
            <a:ext cx="670561" cy="4587249"/>
          </a:xfrm>
          <a:prstGeom prst="rect">
            <a:avLst/>
          </a:prstGeom>
        </p:spPr>
      </p:pic>
      <p:pic>
        <p:nvPicPr>
          <p:cNvPr id="3" name="Content Placeholder 2"/>
          <p:cNvPicPr>
            <a:picLocks noGrp="1" noChangeAspect="1"/>
          </p:cNvPicPr>
          <p:nvPr>
            <p:ph sz="quarter" idx="13"/>
          </p:nvPr>
        </p:nvPicPr>
        <p:blipFill>
          <a:blip r:embed="rId5" cstate="print">
            <a:extLst>
              <a:ext uri="{28A0092B-C50C-407E-A947-70E740481C1C}">
                <a14:useLocalDpi xmlns:a14="http://schemas.microsoft.com/office/drawing/2010/main" val="0"/>
              </a:ext>
            </a:extLst>
          </a:blip>
          <a:stretch>
            <a:fillRect/>
          </a:stretch>
        </p:blipFill>
        <p:spPr>
          <a:xfrm>
            <a:off x="1411288" y="2249488"/>
            <a:ext cx="3008312" cy="3008312"/>
          </a:xfrm>
        </p:spPr>
      </p:pic>
      <p:pic>
        <p:nvPicPr>
          <p:cNvPr id="9" name="Content Placeholder 8"/>
          <p:cNvPicPr>
            <a:picLocks noGrp="1" noChangeAspect="1"/>
          </p:cNvPicPr>
          <p:nvPr>
            <p:ph sz="quarter" idx="14"/>
          </p:nvPr>
        </p:nvPicPr>
        <p:blipFill>
          <a:blip r:embed="rId6" cstate="print">
            <a:extLst>
              <a:ext uri="{BEBA8EAE-BF5A-486C-A8C5-ECC9F3942E4B}">
                <a14:imgProps xmlns:a14="http://schemas.microsoft.com/office/drawing/2010/main">
                  <a14:imgLayer r:embed="rId7">
                    <a14:imgEffect>
                      <a14:backgroundRemoval t="104" b="100000" l="0" r="100000"/>
                    </a14:imgEffect>
                  </a14:imgLayer>
                </a14:imgProps>
              </a:ext>
              <a:ext uri="{28A0092B-C50C-407E-A947-70E740481C1C}">
                <a14:useLocalDpi xmlns:a14="http://schemas.microsoft.com/office/drawing/2010/main" val="0"/>
              </a:ext>
            </a:extLst>
          </a:blip>
          <a:stretch>
            <a:fillRect/>
          </a:stretch>
        </p:blipFill>
        <p:spPr>
          <a:xfrm>
            <a:off x="5364658" y="1750633"/>
            <a:ext cx="3093542" cy="4726367"/>
          </a:xfrm>
        </p:spPr>
      </p:pic>
    </p:spTree>
    <p:custDataLst>
      <p:tags r:id="rId1"/>
    </p:custDataLst>
    <p:extLst>
      <p:ext uri="{BB962C8B-B14F-4D97-AF65-F5344CB8AC3E}">
        <p14:creationId xmlns:p14="http://schemas.microsoft.com/office/powerpoint/2010/main" val="13482685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6402174"/>
            <a:ext cx="3231975" cy="169277"/>
          </a:xfrm>
          <a:prstGeom prst="rect">
            <a:avLst/>
          </a:prstGeom>
          <a:noFill/>
        </p:spPr>
        <p:txBody>
          <a:bodyPr wrap="none" rtlCol="0">
            <a:spAutoFit/>
          </a:bodyPr>
          <a:lstStyle/>
          <a:p>
            <a:r>
              <a:rPr lang="en-US" sz="500" dirty="0">
                <a:solidFill>
                  <a:srgbClr val="000000"/>
                </a:solidFill>
              </a:rPr>
              <a:t>http://en.wikipedia.org/wiki/P%C5%99%C3%ADru%C4%8Dn%C3%AD_slovn%C3%ADk_nau%C4%8Dn%C3%BD</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286000"/>
            <a:ext cx="3171540" cy="3657600"/>
          </a:xfrm>
          <a:prstGeom prst="rect">
            <a:avLst/>
          </a:prstGeom>
        </p:spPr>
      </p:pic>
      <p:cxnSp>
        <p:nvCxnSpPr>
          <p:cNvPr id="8" name="Straight Connector 7"/>
          <p:cNvCxnSpPr/>
          <p:nvPr/>
        </p:nvCxnSpPr>
        <p:spPr>
          <a:xfrm flipH="1">
            <a:off x="3048000" y="5029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50292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3352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3352800"/>
            <a:ext cx="1905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67050" y="4876800"/>
            <a:ext cx="133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0" y="3124200"/>
            <a:ext cx="85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057525" y="2514600"/>
            <a:ext cx="9525"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90862" y="3124200"/>
            <a:ext cx="1095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57525" y="2514600"/>
            <a:ext cx="142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48000" y="5943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2" name="Straight Connector 3071"/>
          <p:cNvCxnSpPr/>
          <p:nvPr/>
        </p:nvCxnSpPr>
        <p:spPr>
          <a:xfrm flipH="1">
            <a:off x="1828800" y="2514600"/>
            <a:ext cx="10668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6" name="Straight Connector 3075"/>
          <p:cNvCxnSpPr/>
          <p:nvPr/>
        </p:nvCxnSpPr>
        <p:spPr>
          <a:xfrm>
            <a:off x="1828800" y="3657600"/>
            <a:ext cx="1066800" cy="2133600"/>
          </a:xfrm>
          <a:prstGeom prst="line">
            <a:avLst/>
          </a:prstGeom>
        </p:spPr>
        <p:style>
          <a:lnRef idx="1">
            <a:schemeClr val="accent1"/>
          </a:lnRef>
          <a:fillRef idx="0">
            <a:schemeClr val="accent1"/>
          </a:fillRef>
          <a:effectRef idx="0">
            <a:schemeClr val="accent1"/>
          </a:effectRef>
          <a:fontRef idx="minor">
            <a:schemeClr val="tx1"/>
          </a:fontRef>
        </p:style>
      </p:cxnSp>
      <p:sp>
        <p:nvSpPr>
          <p:cNvPr id="3077" name="TextBox 3076"/>
          <p:cNvSpPr txBox="1"/>
          <p:nvPr/>
        </p:nvSpPr>
        <p:spPr>
          <a:xfrm rot="16200000">
            <a:off x="2195370" y="3657600"/>
            <a:ext cx="1005030" cy="369332"/>
          </a:xfrm>
          <a:prstGeom prst="rect">
            <a:avLst/>
          </a:prstGeom>
          <a:noFill/>
        </p:spPr>
        <p:txBody>
          <a:bodyPr wrap="square" rtlCol="0">
            <a:spAutoFit/>
          </a:bodyPr>
          <a:lstStyle/>
          <a:p>
            <a:r>
              <a:rPr lang="en-US" dirty="0" smtClean="0"/>
              <a:t>Genes</a:t>
            </a:r>
            <a:endParaRPr lang="en-US" dirty="0"/>
          </a:p>
        </p:txBody>
      </p:sp>
      <p:sp>
        <p:nvSpPr>
          <p:cNvPr id="3078" name="TextBox 3077"/>
          <p:cNvSpPr txBox="1"/>
          <p:nvPr/>
        </p:nvSpPr>
        <p:spPr>
          <a:xfrm>
            <a:off x="609600" y="2150415"/>
            <a:ext cx="1585770" cy="369332"/>
          </a:xfrm>
          <a:prstGeom prst="rect">
            <a:avLst/>
          </a:prstGeom>
          <a:noFill/>
        </p:spPr>
        <p:txBody>
          <a:bodyPr wrap="square" rtlCol="0">
            <a:spAutoFit/>
          </a:bodyPr>
          <a:lstStyle/>
          <a:p>
            <a:r>
              <a:rPr lang="en-US" dirty="0" smtClean="0"/>
              <a:t>Chromosome</a:t>
            </a:r>
            <a:endParaRPr lang="en-US" dirty="0"/>
          </a:p>
        </p:txBody>
      </p:sp>
      <p:sp>
        <p:nvSpPr>
          <p:cNvPr id="32" name="TextBox 31"/>
          <p:cNvSpPr txBox="1"/>
          <p:nvPr/>
        </p:nvSpPr>
        <p:spPr>
          <a:xfrm>
            <a:off x="1981200" y="381000"/>
            <a:ext cx="4876800" cy="769441"/>
          </a:xfrm>
          <a:prstGeom prst="rect">
            <a:avLst/>
          </a:prstGeom>
          <a:noFill/>
        </p:spPr>
        <p:txBody>
          <a:bodyPr wrap="square" rtlCol="0">
            <a:spAutoFit/>
          </a:bodyPr>
          <a:lstStyle/>
          <a:p>
            <a:pPr algn="ctr"/>
            <a:r>
              <a:rPr lang="en-US" sz="4400" dirty="0" smtClean="0"/>
              <a:t>Let’s Review</a:t>
            </a:r>
            <a:endParaRPr lang="en-US" sz="4400" dirty="0"/>
          </a:p>
        </p:txBody>
      </p:sp>
    </p:spTree>
    <p:custDataLst>
      <p:tags r:id="rId1"/>
    </p:custDataLst>
    <p:extLst>
      <p:ext uri="{BB962C8B-B14F-4D97-AF65-F5344CB8AC3E}">
        <p14:creationId xmlns:p14="http://schemas.microsoft.com/office/powerpoint/2010/main" val="2773362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6402174"/>
            <a:ext cx="3231975" cy="169277"/>
          </a:xfrm>
          <a:prstGeom prst="rect">
            <a:avLst/>
          </a:prstGeom>
          <a:noFill/>
        </p:spPr>
        <p:txBody>
          <a:bodyPr wrap="none" rtlCol="0">
            <a:spAutoFit/>
          </a:bodyPr>
          <a:lstStyle/>
          <a:p>
            <a:r>
              <a:rPr lang="en-US" sz="500" dirty="0">
                <a:solidFill>
                  <a:srgbClr val="000000"/>
                </a:solidFill>
              </a:rPr>
              <a:t>http://en.wikipedia.org/wiki/P%C5%99%C3%ADru%C4%8Dn%C3%AD_slovn%C3%ADk_nau%C4%8Dn%C3%BD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286000"/>
            <a:ext cx="3171540" cy="3657600"/>
          </a:xfrm>
          <a:prstGeom prst="rect">
            <a:avLst/>
          </a:prstGeom>
        </p:spPr>
      </p:pic>
      <p:cxnSp>
        <p:nvCxnSpPr>
          <p:cNvPr id="8" name="Straight Connector 7"/>
          <p:cNvCxnSpPr/>
          <p:nvPr/>
        </p:nvCxnSpPr>
        <p:spPr>
          <a:xfrm flipH="1">
            <a:off x="3048000" y="5029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50292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3352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3352800"/>
            <a:ext cx="1905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67050" y="4876800"/>
            <a:ext cx="133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0" y="3124200"/>
            <a:ext cx="85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057525" y="2514600"/>
            <a:ext cx="9525"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90862" y="3124200"/>
            <a:ext cx="1095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57525" y="2514600"/>
            <a:ext cx="142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48000" y="5943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2" name="Straight Connector 3071"/>
          <p:cNvCxnSpPr/>
          <p:nvPr/>
        </p:nvCxnSpPr>
        <p:spPr>
          <a:xfrm flipH="1">
            <a:off x="1828800" y="2514600"/>
            <a:ext cx="10668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6" name="Straight Connector 3075"/>
          <p:cNvCxnSpPr/>
          <p:nvPr/>
        </p:nvCxnSpPr>
        <p:spPr>
          <a:xfrm>
            <a:off x="1828800" y="3657600"/>
            <a:ext cx="1066800" cy="2133600"/>
          </a:xfrm>
          <a:prstGeom prst="line">
            <a:avLst/>
          </a:prstGeom>
        </p:spPr>
        <p:style>
          <a:lnRef idx="1">
            <a:schemeClr val="accent1"/>
          </a:lnRef>
          <a:fillRef idx="0">
            <a:schemeClr val="accent1"/>
          </a:fillRef>
          <a:effectRef idx="0">
            <a:schemeClr val="accent1"/>
          </a:effectRef>
          <a:fontRef idx="minor">
            <a:schemeClr val="tx1"/>
          </a:fontRef>
        </p:style>
      </p:cxnSp>
      <p:sp>
        <p:nvSpPr>
          <p:cNvPr id="3077" name="TextBox 3076"/>
          <p:cNvSpPr txBox="1"/>
          <p:nvPr/>
        </p:nvSpPr>
        <p:spPr>
          <a:xfrm rot="16200000">
            <a:off x="2195370" y="3657600"/>
            <a:ext cx="1005030" cy="369332"/>
          </a:xfrm>
          <a:prstGeom prst="rect">
            <a:avLst/>
          </a:prstGeom>
          <a:noFill/>
        </p:spPr>
        <p:txBody>
          <a:bodyPr wrap="square" rtlCol="0">
            <a:spAutoFit/>
          </a:bodyPr>
          <a:lstStyle/>
          <a:p>
            <a:r>
              <a:rPr lang="en-US" dirty="0" smtClean="0"/>
              <a:t>Genes</a:t>
            </a:r>
            <a:endParaRPr lang="en-US" dirty="0"/>
          </a:p>
        </p:txBody>
      </p:sp>
      <p:sp>
        <p:nvSpPr>
          <p:cNvPr id="3078" name="TextBox 3077"/>
          <p:cNvSpPr txBox="1"/>
          <p:nvPr/>
        </p:nvSpPr>
        <p:spPr>
          <a:xfrm>
            <a:off x="609600" y="2150415"/>
            <a:ext cx="1585770" cy="369332"/>
          </a:xfrm>
          <a:prstGeom prst="rect">
            <a:avLst/>
          </a:prstGeom>
          <a:noFill/>
        </p:spPr>
        <p:txBody>
          <a:bodyPr wrap="square" rtlCol="0">
            <a:spAutoFit/>
          </a:bodyPr>
          <a:lstStyle/>
          <a:p>
            <a:r>
              <a:rPr lang="en-US" dirty="0" smtClean="0"/>
              <a:t>Chromosome</a:t>
            </a:r>
            <a:endParaRPr lang="en-US" dirty="0"/>
          </a:p>
        </p:txBody>
      </p:sp>
      <p:sp>
        <p:nvSpPr>
          <p:cNvPr id="7" name="TextBox 6"/>
          <p:cNvSpPr txBox="1"/>
          <p:nvPr/>
        </p:nvSpPr>
        <p:spPr>
          <a:xfrm>
            <a:off x="4191000" y="3930134"/>
            <a:ext cx="1066800" cy="369332"/>
          </a:xfrm>
          <a:prstGeom prst="rect">
            <a:avLst/>
          </a:prstGeom>
          <a:noFill/>
        </p:spPr>
        <p:txBody>
          <a:bodyPr wrap="square" rtlCol="0">
            <a:spAutoFit/>
          </a:bodyPr>
          <a:lstStyle/>
          <a:p>
            <a:r>
              <a:rPr lang="en-US" dirty="0" smtClean="0"/>
              <a:t>Codons</a:t>
            </a:r>
            <a:endParaRPr lang="en-US" dirty="0"/>
          </a:p>
        </p:txBody>
      </p:sp>
      <p:cxnSp>
        <p:nvCxnSpPr>
          <p:cNvPr id="11" name="Straight Connector 10"/>
          <p:cNvCxnSpPr>
            <a:endCxn id="7" idx="1"/>
          </p:cNvCxnSpPr>
          <p:nvPr/>
        </p:nvCxnSpPr>
        <p:spPr>
          <a:xfrm>
            <a:off x="3602771" y="3425344"/>
            <a:ext cx="588229" cy="689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7" idx="1"/>
          </p:cNvCxnSpPr>
          <p:nvPr/>
        </p:nvCxnSpPr>
        <p:spPr>
          <a:xfrm>
            <a:off x="3595391" y="3738673"/>
            <a:ext cx="595609" cy="376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7" idx="1"/>
          </p:cNvCxnSpPr>
          <p:nvPr/>
        </p:nvCxnSpPr>
        <p:spPr>
          <a:xfrm>
            <a:off x="3602771" y="4114800"/>
            <a:ext cx="5882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7" idx="1"/>
          </p:cNvCxnSpPr>
          <p:nvPr/>
        </p:nvCxnSpPr>
        <p:spPr>
          <a:xfrm flipV="1">
            <a:off x="3602771" y="4114800"/>
            <a:ext cx="588229" cy="229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4" name="Straight Connector 3073"/>
          <p:cNvCxnSpPr>
            <a:endCxn id="7" idx="1"/>
          </p:cNvCxnSpPr>
          <p:nvPr/>
        </p:nvCxnSpPr>
        <p:spPr>
          <a:xfrm flipV="1">
            <a:off x="3602771" y="4114800"/>
            <a:ext cx="588229" cy="624828"/>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981200" y="381000"/>
            <a:ext cx="4876800" cy="769441"/>
          </a:xfrm>
          <a:prstGeom prst="rect">
            <a:avLst/>
          </a:prstGeom>
          <a:noFill/>
        </p:spPr>
        <p:txBody>
          <a:bodyPr wrap="square" rtlCol="0">
            <a:spAutoFit/>
          </a:bodyPr>
          <a:lstStyle/>
          <a:p>
            <a:pPr algn="ctr"/>
            <a:r>
              <a:rPr lang="en-US" sz="4400" dirty="0" smtClean="0"/>
              <a:t>Let’s Review</a:t>
            </a:r>
            <a:endParaRPr lang="en-US" sz="4400" dirty="0"/>
          </a:p>
        </p:txBody>
      </p:sp>
      <p:sp>
        <p:nvSpPr>
          <p:cNvPr id="4" name="Oval 3"/>
          <p:cNvSpPr/>
          <p:nvPr/>
        </p:nvSpPr>
        <p:spPr>
          <a:xfrm>
            <a:off x="3200400" y="4572000"/>
            <a:ext cx="394991" cy="3810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200399" y="4191000"/>
            <a:ext cx="394991" cy="3810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200400" y="3848790"/>
            <a:ext cx="394991" cy="3810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14390" y="3520336"/>
            <a:ext cx="394991" cy="3810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73116" y="3234844"/>
            <a:ext cx="394991" cy="3810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4408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6402174"/>
            <a:ext cx="3231975" cy="169277"/>
          </a:xfrm>
          <a:prstGeom prst="rect">
            <a:avLst/>
          </a:prstGeom>
          <a:noFill/>
        </p:spPr>
        <p:txBody>
          <a:bodyPr wrap="none" rtlCol="0">
            <a:spAutoFit/>
          </a:bodyPr>
          <a:lstStyle/>
          <a:p>
            <a:r>
              <a:rPr lang="en-US" sz="500" dirty="0">
                <a:solidFill>
                  <a:srgbClr val="000000"/>
                </a:solidFill>
              </a:rPr>
              <a:t>http://en.wikipedia.org/wiki/P%C5%99%C3%ADru%C4%8Dn%C3%AD_slovn%C3%ADk_nau%C4%8Dn%C3%BD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286000"/>
            <a:ext cx="3171540" cy="3657600"/>
          </a:xfrm>
          <a:prstGeom prst="rect">
            <a:avLst/>
          </a:prstGeom>
        </p:spPr>
      </p:pic>
      <p:cxnSp>
        <p:nvCxnSpPr>
          <p:cNvPr id="8" name="Straight Connector 7"/>
          <p:cNvCxnSpPr/>
          <p:nvPr/>
        </p:nvCxnSpPr>
        <p:spPr>
          <a:xfrm flipH="1">
            <a:off x="3048000" y="50292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5029200"/>
            <a:ext cx="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33528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3352800"/>
            <a:ext cx="19050" cy="152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67050" y="4876800"/>
            <a:ext cx="133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0" y="3124200"/>
            <a:ext cx="85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057525" y="2514600"/>
            <a:ext cx="9525"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90862" y="3124200"/>
            <a:ext cx="1095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57525" y="2514600"/>
            <a:ext cx="1428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48000" y="5943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2" name="Straight Connector 3071"/>
          <p:cNvCxnSpPr/>
          <p:nvPr/>
        </p:nvCxnSpPr>
        <p:spPr>
          <a:xfrm flipH="1">
            <a:off x="1828800" y="2514600"/>
            <a:ext cx="10668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6" name="Straight Connector 3075"/>
          <p:cNvCxnSpPr/>
          <p:nvPr/>
        </p:nvCxnSpPr>
        <p:spPr>
          <a:xfrm>
            <a:off x="1828800" y="3657600"/>
            <a:ext cx="1066800" cy="2133600"/>
          </a:xfrm>
          <a:prstGeom prst="line">
            <a:avLst/>
          </a:prstGeom>
        </p:spPr>
        <p:style>
          <a:lnRef idx="1">
            <a:schemeClr val="accent1"/>
          </a:lnRef>
          <a:fillRef idx="0">
            <a:schemeClr val="accent1"/>
          </a:fillRef>
          <a:effectRef idx="0">
            <a:schemeClr val="accent1"/>
          </a:effectRef>
          <a:fontRef idx="minor">
            <a:schemeClr val="tx1"/>
          </a:fontRef>
        </p:style>
      </p:cxnSp>
      <p:sp>
        <p:nvSpPr>
          <p:cNvPr id="3077" name="TextBox 3076"/>
          <p:cNvSpPr txBox="1"/>
          <p:nvPr/>
        </p:nvSpPr>
        <p:spPr>
          <a:xfrm rot="16200000">
            <a:off x="2195370" y="3657600"/>
            <a:ext cx="1005030" cy="369332"/>
          </a:xfrm>
          <a:prstGeom prst="rect">
            <a:avLst/>
          </a:prstGeom>
          <a:noFill/>
        </p:spPr>
        <p:txBody>
          <a:bodyPr wrap="square" rtlCol="0">
            <a:spAutoFit/>
          </a:bodyPr>
          <a:lstStyle/>
          <a:p>
            <a:r>
              <a:rPr lang="en-US" dirty="0" smtClean="0"/>
              <a:t>Genes</a:t>
            </a:r>
            <a:endParaRPr lang="en-US" dirty="0"/>
          </a:p>
        </p:txBody>
      </p:sp>
      <p:sp>
        <p:nvSpPr>
          <p:cNvPr id="3078" name="TextBox 3077"/>
          <p:cNvSpPr txBox="1"/>
          <p:nvPr/>
        </p:nvSpPr>
        <p:spPr>
          <a:xfrm>
            <a:off x="609600" y="2150415"/>
            <a:ext cx="1585770" cy="369332"/>
          </a:xfrm>
          <a:prstGeom prst="rect">
            <a:avLst/>
          </a:prstGeom>
          <a:noFill/>
        </p:spPr>
        <p:txBody>
          <a:bodyPr wrap="square" rtlCol="0">
            <a:spAutoFit/>
          </a:bodyPr>
          <a:lstStyle/>
          <a:p>
            <a:r>
              <a:rPr lang="en-US" dirty="0" smtClean="0"/>
              <a:t>Chromosome</a:t>
            </a:r>
            <a:endParaRPr lang="en-US" dirty="0"/>
          </a:p>
        </p:txBody>
      </p:sp>
      <p:sp>
        <p:nvSpPr>
          <p:cNvPr id="7" name="TextBox 6"/>
          <p:cNvSpPr txBox="1"/>
          <p:nvPr/>
        </p:nvSpPr>
        <p:spPr>
          <a:xfrm>
            <a:off x="4191000" y="3930134"/>
            <a:ext cx="1066800" cy="369332"/>
          </a:xfrm>
          <a:prstGeom prst="rect">
            <a:avLst/>
          </a:prstGeom>
          <a:noFill/>
        </p:spPr>
        <p:txBody>
          <a:bodyPr wrap="square" rtlCol="0">
            <a:spAutoFit/>
          </a:bodyPr>
          <a:lstStyle/>
          <a:p>
            <a:r>
              <a:rPr lang="en-US" dirty="0" smtClean="0"/>
              <a:t>Codons</a:t>
            </a:r>
            <a:endParaRPr lang="en-US" dirty="0"/>
          </a:p>
        </p:txBody>
      </p:sp>
      <p:cxnSp>
        <p:nvCxnSpPr>
          <p:cNvPr id="11" name="Straight Connector 10"/>
          <p:cNvCxnSpPr>
            <a:endCxn id="7" idx="1"/>
          </p:cNvCxnSpPr>
          <p:nvPr/>
        </p:nvCxnSpPr>
        <p:spPr>
          <a:xfrm>
            <a:off x="3602771" y="3425344"/>
            <a:ext cx="588229" cy="689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7" idx="1"/>
          </p:cNvCxnSpPr>
          <p:nvPr/>
        </p:nvCxnSpPr>
        <p:spPr>
          <a:xfrm>
            <a:off x="3595391" y="3738673"/>
            <a:ext cx="595609" cy="376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7" idx="1"/>
          </p:cNvCxnSpPr>
          <p:nvPr/>
        </p:nvCxnSpPr>
        <p:spPr>
          <a:xfrm>
            <a:off x="3602771" y="4114800"/>
            <a:ext cx="5882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7" idx="1"/>
          </p:cNvCxnSpPr>
          <p:nvPr/>
        </p:nvCxnSpPr>
        <p:spPr>
          <a:xfrm flipV="1">
            <a:off x="3602771" y="4114800"/>
            <a:ext cx="588229" cy="2299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74" name="Straight Connector 3073"/>
          <p:cNvCxnSpPr>
            <a:endCxn id="7" idx="1"/>
          </p:cNvCxnSpPr>
          <p:nvPr/>
        </p:nvCxnSpPr>
        <p:spPr>
          <a:xfrm flipV="1">
            <a:off x="3602771" y="4114800"/>
            <a:ext cx="588229" cy="624828"/>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981200" y="381000"/>
            <a:ext cx="4876800" cy="769441"/>
          </a:xfrm>
          <a:prstGeom prst="rect">
            <a:avLst/>
          </a:prstGeom>
          <a:noFill/>
        </p:spPr>
        <p:txBody>
          <a:bodyPr wrap="square" rtlCol="0">
            <a:spAutoFit/>
          </a:bodyPr>
          <a:lstStyle/>
          <a:p>
            <a:pPr algn="ctr"/>
            <a:r>
              <a:rPr lang="en-US" sz="4400" dirty="0" smtClean="0"/>
              <a:t>Let’s Review</a:t>
            </a:r>
            <a:endParaRPr lang="en-US" sz="4400" dirty="0"/>
          </a:p>
        </p:txBody>
      </p:sp>
      <p:sp>
        <p:nvSpPr>
          <p:cNvPr id="4" name="Oval 3"/>
          <p:cNvSpPr/>
          <p:nvPr/>
        </p:nvSpPr>
        <p:spPr>
          <a:xfrm>
            <a:off x="3200400" y="4572000"/>
            <a:ext cx="394991" cy="3810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200399" y="4191000"/>
            <a:ext cx="394991" cy="3810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200400" y="3848790"/>
            <a:ext cx="394991" cy="3810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14390" y="3520336"/>
            <a:ext cx="394991" cy="3810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173116" y="3234844"/>
            <a:ext cx="394991" cy="3810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3047522"/>
            <a:ext cx="1447800" cy="2445095"/>
          </a:xfrm>
          <a:prstGeom prst="rect">
            <a:avLst/>
          </a:prstGeom>
        </p:spPr>
      </p:pic>
    </p:spTree>
    <p:extLst>
      <p:ext uri="{BB962C8B-B14F-4D97-AF65-F5344CB8AC3E}">
        <p14:creationId xmlns:p14="http://schemas.microsoft.com/office/powerpoint/2010/main" val="36477845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1759169" y="914400"/>
            <a:ext cx="5577564" cy="5181600"/>
          </a:xfrm>
        </p:spPr>
      </p:pic>
      <p:sp>
        <p:nvSpPr>
          <p:cNvPr id="5" name="TextBox 4"/>
          <p:cNvSpPr txBox="1"/>
          <p:nvPr/>
        </p:nvSpPr>
        <p:spPr>
          <a:xfrm>
            <a:off x="228600" y="1739462"/>
            <a:ext cx="1371600" cy="646331"/>
          </a:xfrm>
          <a:prstGeom prst="rect">
            <a:avLst/>
          </a:prstGeom>
          <a:noFill/>
        </p:spPr>
        <p:txBody>
          <a:bodyPr wrap="square" rtlCol="0">
            <a:spAutoFit/>
          </a:bodyPr>
          <a:lstStyle/>
          <a:p>
            <a:r>
              <a:rPr lang="en-US" dirty="0" smtClean="0">
                <a:solidFill>
                  <a:srgbClr val="FF0066"/>
                </a:solidFill>
              </a:rPr>
              <a:t>Bases:</a:t>
            </a:r>
          </a:p>
          <a:p>
            <a:r>
              <a:rPr lang="en-US" dirty="0" smtClean="0"/>
              <a:t>A, T, C, G</a:t>
            </a:r>
            <a:endParaRPr lang="en-US" dirty="0"/>
          </a:p>
        </p:txBody>
      </p:sp>
      <p:sp>
        <p:nvSpPr>
          <p:cNvPr id="6" name="Oval 5"/>
          <p:cNvSpPr/>
          <p:nvPr/>
        </p:nvSpPr>
        <p:spPr>
          <a:xfrm>
            <a:off x="1738148" y="3092669"/>
            <a:ext cx="381000" cy="1143000"/>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600" y="3295021"/>
            <a:ext cx="1143000" cy="369332"/>
          </a:xfrm>
          <a:prstGeom prst="rect">
            <a:avLst/>
          </a:prstGeom>
          <a:noFill/>
        </p:spPr>
        <p:txBody>
          <a:bodyPr wrap="square" rtlCol="0">
            <a:spAutoFit/>
          </a:bodyPr>
          <a:lstStyle/>
          <a:p>
            <a:r>
              <a:rPr lang="en-US" dirty="0" smtClean="0">
                <a:solidFill>
                  <a:srgbClr val="FF0066"/>
                </a:solidFill>
              </a:rPr>
              <a:t>Codons:</a:t>
            </a:r>
          </a:p>
        </p:txBody>
      </p:sp>
      <p:sp>
        <p:nvSpPr>
          <p:cNvPr id="8" name="Curved Right Arrow 7"/>
          <p:cNvSpPr/>
          <p:nvPr/>
        </p:nvSpPr>
        <p:spPr>
          <a:xfrm rot="18969450">
            <a:off x="1852988" y="5011773"/>
            <a:ext cx="762000" cy="1696579"/>
          </a:xfrm>
          <a:prstGeom prst="curved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34051" y="4840068"/>
            <a:ext cx="1143000" cy="369332"/>
          </a:xfrm>
          <a:prstGeom prst="rect">
            <a:avLst/>
          </a:prstGeom>
          <a:noFill/>
        </p:spPr>
        <p:txBody>
          <a:bodyPr wrap="square" rtlCol="0">
            <a:spAutoFit/>
          </a:bodyPr>
          <a:lstStyle/>
          <a:p>
            <a:r>
              <a:rPr lang="en-US" dirty="0" smtClean="0">
                <a:solidFill>
                  <a:srgbClr val="FF0066"/>
                </a:solidFill>
              </a:rPr>
              <a:t>Genes:</a:t>
            </a:r>
          </a:p>
        </p:txBody>
      </p:sp>
      <p:sp>
        <p:nvSpPr>
          <p:cNvPr id="10" name="Right Arrow 9"/>
          <p:cNvSpPr/>
          <p:nvPr/>
        </p:nvSpPr>
        <p:spPr>
          <a:xfrm rot="10800000">
            <a:off x="7467600" y="2209800"/>
            <a:ext cx="1371600" cy="609600"/>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543800" y="3092669"/>
            <a:ext cx="1524000" cy="369332"/>
          </a:xfrm>
          <a:prstGeom prst="rect">
            <a:avLst/>
          </a:prstGeom>
          <a:noFill/>
        </p:spPr>
        <p:txBody>
          <a:bodyPr wrap="square" rtlCol="0">
            <a:spAutoFit/>
          </a:bodyPr>
          <a:lstStyle/>
          <a:p>
            <a:r>
              <a:rPr lang="en-US" dirty="0" smtClean="0">
                <a:solidFill>
                  <a:srgbClr val="FF0066"/>
                </a:solidFill>
              </a:rPr>
              <a:t>Chromosome:</a:t>
            </a:r>
          </a:p>
        </p:txBody>
      </p:sp>
      <p:sp>
        <p:nvSpPr>
          <p:cNvPr id="12" name="TextBox 11"/>
          <p:cNvSpPr txBox="1"/>
          <p:nvPr/>
        </p:nvSpPr>
        <p:spPr>
          <a:xfrm>
            <a:off x="4267200" y="1554796"/>
            <a:ext cx="762000" cy="369332"/>
          </a:xfrm>
          <a:prstGeom prst="rect">
            <a:avLst/>
          </a:prstGeom>
          <a:noFill/>
        </p:spPr>
        <p:txBody>
          <a:bodyPr wrap="square" rtlCol="0">
            <a:spAutoFit/>
          </a:bodyPr>
          <a:lstStyle/>
          <a:p>
            <a:r>
              <a:rPr lang="en-US" b="1" dirty="0" smtClean="0">
                <a:solidFill>
                  <a:srgbClr val="FF0066"/>
                </a:solidFill>
              </a:rPr>
              <a:t>DNA</a:t>
            </a:r>
            <a:endParaRPr lang="en-US" b="1" dirty="0">
              <a:solidFill>
                <a:srgbClr val="FF0066"/>
              </a:solidFill>
            </a:endParaRP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855834">
            <a:off x="3253224" y="5159181"/>
            <a:ext cx="1311275" cy="140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821180">
            <a:off x="4484816" y="4382341"/>
            <a:ext cx="1897249" cy="15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6061" l="9926" r="89992"/>
                    </a14:imgEffect>
                  </a14:imgLayer>
                </a14:imgProps>
              </a:ext>
              <a:ext uri="{28A0092B-C50C-407E-A947-70E740481C1C}">
                <a14:useLocalDpi xmlns:a14="http://schemas.microsoft.com/office/drawing/2010/main" val="0"/>
              </a:ext>
            </a:extLst>
          </a:blip>
          <a:stretch>
            <a:fillRect/>
          </a:stretch>
        </p:blipFill>
        <p:spPr>
          <a:xfrm>
            <a:off x="7690719" y="3739001"/>
            <a:ext cx="919881" cy="1245326"/>
          </a:xfrm>
          <a:prstGeom prst="rect">
            <a:avLst/>
          </a:prstGeom>
        </p:spPr>
      </p:pic>
      <p:pic>
        <p:nvPicPr>
          <p:cNvPr id="3" name="Picture 2"/>
          <p:cNvPicPr>
            <a:picLocks noChangeAspect="1"/>
          </p:cNvPicPr>
          <p:nvPr/>
        </p:nvPicPr>
        <p:blipFill>
          <a:blip r:embed="rId9" cstate="print">
            <a:extLst>
              <a:ext uri="{BEBA8EAE-BF5A-486C-A8C5-ECC9F3942E4B}">
                <a14:imgProps xmlns:a14="http://schemas.microsoft.com/office/drawing/2010/main">
                  <a14:imgLayer r:embed="rId10">
                    <a14:imgEffect>
                      <a14:backgroundRemoval t="9994" b="95799" l="9922" r="89981"/>
                    </a14:imgEffect>
                  </a14:imgLayer>
                </a14:imgProps>
              </a:ext>
              <a:ext uri="{28A0092B-C50C-407E-A947-70E740481C1C}">
                <a14:useLocalDpi xmlns:a14="http://schemas.microsoft.com/office/drawing/2010/main" val="0"/>
              </a:ext>
            </a:extLst>
          </a:blip>
          <a:stretch>
            <a:fillRect/>
          </a:stretch>
        </p:blipFill>
        <p:spPr>
          <a:xfrm>
            <a:off x="4035552" y="952028"/>
            <a:ext cx="1222248" cy="1867372"/>
          </a:xfrm>
          <a:prstGeom prst="rect">
            <a:avLst/>
          </a:prstGeom>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000" y="5562600"/>
            <a:ext cx="725343" cy="809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28600" y="3581400"/>
            <a:ext cx="838200" cy="369332"/>
          </a:xfrm>
          <a:prstGeom prst="rect">
            <a:avLst/>
          </a:prstGeom>
          <a:noFill/>
        </p:spPr>
        <p:txBody>
          <a:bodyPr wrap="square" rtlCol="0">
            <a:spAutoFit/>
          </a:bodyPr>
          <a:lstStyle/>
          <a:p>
            <a:r>
              <a:rPr lang="en-US" dirty="0" smtClean="0"/>
              <a:t>Words</a:t>
            </a:r>
            <a:endParaRPr lang="en-US" dirty="0"/>
          </a:p>
        </p:txBody>
      </p:sp>
      <p:sp>
        <p:nvSpPr>
          <p:cNvPr id="15" name="TextBox 14"/>
          <p:cNvSpPr txBox="1"/>
          <p:nvPr/>
        </p:nvSpPr>
        <p:spPr>
          <a:xfrm>
            <a:off x="228600" y="5105400"/>
            <a:ext cx="1143000" cy="369332"/>
          </a:xfrm>
          <a:prstGeom prst="rect">
            <a:avLst/>
          </a:prstGeom>
          <a:noFill/>
        </p:spPr>
        <p:txBody>
          <a:bodyPr wrap="square" rtlCol="0">
            <a:spAutoFit/>
          </a:bodyPr>
          <a:lstStyle/>
          <a:p>
            <a:r>
              <a:rPr lang="en-US" dirty="0" smtClean="0"/>
              <a:t>Chapters</a:t>
            </a:r>
            <a:endParaRPr lang="en-US" dirty="0"/>
          </a:p>
        </p:txBody>
      </p:sp>
      <p:sp>
        <p:nvSpPr>
          <p:cNvPr id="16" name="TextBox 15"/>
          <p:cNvSpPr txBox="1"/>
          <p:nvPr/>
        </p:nvSpPr>
        <p:spPr>
          <a:xfrm>
            <a:off x="7614519" y="3352800"/>
            <a:ext cx="1148481" cy="369332"/>
          </a:xfrm>
          <a:prstGeom prst="rect">
            <a:avLst/>
          </a:prstGeom>
          <a:noFill/>
        </p:spPr>
        <p:txBody>
          <a:bodyPr wrap="square" rtlCol="0">
            <a:spAutoFit/>
          </a:bodyPr>
          <a:lstStyle/>
          <a:p>
            <a:r>
              <a:rPr lang="en-US" dirty="0" smtClean="0"/>
              <a:t>Book</a:t>
            </a:r>
            <a:endParaRPr lang="en-US" dirty="0"/>
          </a:p>
        </p:txBody>
      </p:sp>
    </p:spTree>
    <p:custDataLst>
      <p:tags r:id="rId1"/>
    </p:custDataLst>
    <p:extLst>
      <p:ext uri="{BB962C8B-B14F-4D97-AF65-F5344CB8AC3E}">
        <p14:creationId xmlns:p14="http://schemas.microsoft.com/office/powerpoint/2010/main" val="17771863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3"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smtClean="0"/>
              <a:t>Chattanooga Public </a:t>
            </a:r>
            <a:r>
              <a:rPr lang="en-US" sz="2800" dirty="0" err="1" smtClean="0"/>
              <a:t>Radio</a:t>
            </a:r>
            <a:r>
              <a:rPr lang="en-US" sz="2800" baseline="30000" dirty="0" err="1" smtClean="0"/>
              <a:t>SM</a:t>
            </a:r>
            <a:endParaRPr lang="en-US" sz="2800" baseline="30000" dirty="0" smtClean="0"/>
          </a:p>
          <a:p>
            <a:r>
              <a:rPr lang="en-US" sz="2800" dirty="0" smtClean="0"/>
              <a:t>Classical 90.5 WSMC</a:t>
            </a:r>
          </a:p>
        </p:txBody>
      </p:sp>
    </p:spTree>
    <p:extLst>
      <p:ext uri="{BB962C8B-B14F-4D97-AF65-F5344CB8AC3E}">
        <p14:creationId xmlns:p14="http://schemas.microsoft.com/office/powerpoint/2010/main" val="1613490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smtClean="0"/>
              <a:t>Original Graphics by</a:t>
            </a:r>
          </a:p>
          <a:p>
            <a:r>
              <a:rPr lang="en-US" sz="2800" dirty="0" smtClean="0"/>
              <a:t>Susan Landon</a:t>
            </a:r>
          </a:p>
        </p:txBody>
      </p:sp>
    </p:spTree>
    <p:extLst>
      <p:ext uri="{BB962C8B-B14F-4D97-AF65-F5344CB8AC3E}">
        <p14:creationId xmlns:p14="http://schemas.microsoft.com/office/powerpoint/2010/main" val="38546645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795631" y="2268507"/>
            <a:ext cx="4023360" cy="3003804"/>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352840" y="1812162"/>
            <a:ext cx="8588603" cy="4512438"/>
          </a:xfrm>
        </p:spPr>
        <p:txBody>
          <a:bodyPr>
            <a:noAutofit/>
          </a:bodyPr>
          <a:lstStyle/>
          <a:p>
            <a:pPr algn="l"/>
            <a:r>
              <a:rPr lang="en-US" sz="1400" dirty="0"/>
              <a:t>Images may appear on more than one slide.  Citation is given on the first slide where each image appears.</a:t>
            </a:r>
          </a:p>
          <a:p>
            <a:pPr algn="l"/>
            <a:r>
              <a:rPr lang="en-US" sz="1400" dirty="0"/>
              <a:t>[1] DNA strand (straight), Susan Landon</a:t>
            </a:r>
          </a:p>
          <a:p>
            <a:pPr algn="l"/>
            <a:r>
              <a:rPr lang="en-US" sz="1400" dirty="0"/>
              <a:t>[2a] DNA strand, Susan Landon</a:t>
            </a:r>
          </a:p>
          <a:p>
            <a:pPr algn="l"/>
            <a:r>
              <a:rPr lang="en-US" sz="1400" dirty="0"/>
              <a:t>[2b] Chromosomes 134153911, somersault18:24, </a:t>
            </a:r>
            <a:r>
              <a:rPr lang="en-US" sz="1400" dirty="0" err="1"/>
              <a:t>Thinkstock</a:t>
            </a:r>
            <a:r>
              <a:rPr lang="en-US" sz="1400" dirty="0"/>
              <a:t>, </a:t>
            </a:r>
            <a:r>
              <a:rPr lang="en-US" sz="1400" dirty="0" err="1">
                <a:ea typeface="Calibri" panose="020F0502020204030204" pitchFamily="34" charset="0"/>
              </a:rPr>
              <a:t>Thinkstock</a:t>
            </a:r>
            <a:r>
              <a:rPr lang="en-US" sz="1400" dirty="0">
                <a:ea typeface="Calibri" panose="020F0502020204030204" pitchFamily="34" charset="0"/>
              </a:rPr>
              <a:t> Image Subscription Agreement</a:t>
            </a:r>
            <a:endParaRPr lang="en-US" sz="1400" dirty="0"/>
          </a:p>
          <a:p>
            <a:pPr algn="l"/>
            <a:r>
              <a:rPr lang="en-US" sz="1400" dirty="0"/>
              <a:t>[3a] Cell nucleus with chromosomes, Susan Landon</a:t>
            </a:r>
          </a:p>
          <a:p>
            <a:pPr algn="l"/>
            <a:r>
              <a:rPr lang="en-US" sz="1400" dirty="0"/>
              <a:t>[3b] DNA and chromosome, Susan Landon</a:t>
            </a:r>
          </a:p>
          <a:p>
            <a:pPr algn="l"/>
            <a:r>
              <a:rPr lang="en-US" sz="1400" dirty="0"/>
              <a:t>[4] Cell 000045876032 7activestudio, Getty Images (US), Inc. Subscription</a:t>
            </a:r>
          </a:p>
          <a:p>
            <a:pPr algn="l"/>
            <a:r>
              <a:rPr lang="en-US" sz="1400" dirty="0"/>
              <a:t>[12] Untwisted DNA ladder, Susan Landon</a:t>
            </a:r>
          </a:p>
          <a:p>
            <a:pPr algn="l"/>
            <a:r>
              <a:rPr lang="en-US" sz="1400" dirty="0"/>
              <a:t>[13] Separated DNA ladder, Susan Landon</a:t>
            </a:r>
          </a:p>
          <a:p>
            <a:pPr algn="l"/>
            <a:r>
              <a:rPr lang="en-US" sz="1400" dirty="0"/>
              <a:t>[16] Nucleotide bases, Susan Landon</a:t>
            </a:r>
          </a:p>
          <a:p>
            <a:pPr algn="l"/>
            <a:r>
              <a:rPr lang="en-US" sz="1400" dirty="0"/>
              <a:t>[18] Photo of Table of Contents page, Hight </a:t>
            </a:r>
          </a:p>
          <a:p>
            <a:pPr algn="l"/>
            <a:r>
              <a:rPr lang="en-US" sz="1400" dirty="0"/>
              <a:t>[19] Book 177425492, </a:t>
            </a:r>
            <a:r>
              <a:rPr lang="en-US" sz="1400" dirty="0" err="1"/>
              <a:t>badahos</a:t>
            </a:r>
            <a:r>
              <a:rPr lang="en-US" sz="1400" dirty="0"/>
              <a:t>, </a:t>
            </a:r>
            <a:r>
              <a:rPr lang="en-US" sz="1400" dirty="0" err="1"/>
              <a:t>Thinkstock</a:t>
            </a:r>
            <a:r>
              <a:rPr lang="en-US" sz="1400" dirty="0"/>
              <a:t>, </a:t>
            </a:r>
            <a:r>
              <a:rPr lang="en-US" sz="1400" dirty="0" err="1">
                <a:ea typeface="Calibri" panose="020F0502020204030204" pitchFamily="34" charset="0"/>
              </a:rPr>
              <a:t>Thinkstock</a:t>
            </a:r>
            <a:r>
              <a:rPr lang="en-US" sz="1400" dirty="0">
                <a:ea typeface="Calibri" panose="020F0502020204030204" pitchFamily="34" charset="0"/>
              </a:rPr>
              <a:t> Image Subscription Agreement</a:t>
            </a:r>
            <a:endParaRPr lang="en-US" sz="1400" dirty="0"/>
          </a:p>
          <a:p>
            <a:pPr algn="l"/>
            <a:r>
              <a:rPr lang="en-US" sz="1400" dirty="0"/>
              <a:t>[20] Stack of colorful books 465612383, </a:t>
            </a:r>
            <a:r>
              <a:rPr lang="en-US" sz="1400" dirty="0" err="1"/>
              <a:t>ferlistockphoto</a:t>
            </a:r>
            <a:r>
              <a:rPr lang="en-US" sz="1400" dirty="0"/>
              <a:t>, </a:t>
            </a:r>
            <a:r>
              <a:rPr lang="en-US" sz="1400" dirty="0" err="1"/>
              <a:t>Thinkstock</a:t>
            </a:r>
            <a:r>
              <a:rPr lang="en-US" sz="1400" dirty="0"/>
              <a:t>, </a:t>
            </a:r>
            <a:r>
              <a:rPr lang="en-US" sz="1400" dirty="0" err="1">
                <a:ea typeface="Calibri" panose="020F0502020204030204" pitchFamily="34" charset="0"/>
              </a:rPr>
              <a:t>Thinkstock</a:t>
            </a:r>
            <a:r>
              <a:rPr lang="en-US" sz="1400" dirty="0">
                <a:ea typeface="Calibri" panose="020F0502020204030204" pitchFamily="34" charset="0"/>
              </a:rPr>
              <a:t> Image Subscription Agreement</a:t>
            </a:r>
            <a:r>
              <a:rPr lang="en-US" sz="1400" dirty="0"/>
              <a:t> </a:t>
            </a:r>
          </a:p>
        </p:txBody>
      </p:sp>
      <p:sp>
        <p:nvSpPr>
          <p:cNvPr id="3" name="Rectangle 2"/>
          <p:cNvSpPr/>
          <p:nvPr/>
        </p:nvSpPr>
        <p:spPr>
          <a:xfrm>
            <a:off x="3743215" y="1382188"/>
            <a:ext cx="1225720" cy="400110"/>
          </a:xfrm>
          <a:prstGeom prst="rect">
            <a:avLst/>
          </a:prstGeom>
        </p:spPr>
        <p:txBody>
          <a:bodyPr wrap="none">
            <a:spAutoFit/>
          </a:bodyPr>
          <a:lstStyle/>
          <a:p>
            <a:r>
              <a:rPr lang="en-US" sz="2000" smtClean="0">
                <a:solidFill>
                  <a:srgbClr val="FFFFFF"/>
                </a:solidFill>
              </a:rPr>
              <a:t>Images </a:t>
            </a:r>
            <a:r>
              <a:rPr lang="en-US" sz="2000" dirty="0">
                <a:solidFill>
                  <a:srgbClr val="FFFFFF"/>
                </a:solidFill>
              </a:rPr>
              <a:t>By</a:t>
            </a:r>
          </a:p>
        </p:txBody>
      </p:sp>
    </p:spTree>
    <p:extLst>
      <p:ext uri="{BB962C8B-B14F-4D97-AF65-F5344CB8AC3E}">
        <p14:creationId xmlns:p14="http://schemas.microsoft.com/office/powerpoint/2010/main" val="41517402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914400"/>
            <a:ext cx="8229600" cy="5181600"/>
          </a:xfrm>
        </p:spPr>
        <p:txBody>
          <a:bodyPr/>
          <a:lstStyle/>
          <a:p>
            <a:endParaRPr lang="en-US" b="1" dirty="0" smtClean="0"/>
          </a:p>
          <a:p>
            <a:r>
              <a:rPr lang="en-US" b="1" dirty="0" smtClean="0"/>
              <a:t>Special Thanks</a:t>
            </a:r>
            <a:endParaRPr lang="en-US" b="1" dirty="0"/>
          </a:p>
          <a:p>
            <a:endParaRPr lang="en-US" b="1" dirty="0"/>
          </a:p>
          <a:p>
            <a:endParaRPr lang="en-US" dirty="0" smtClean="0"/>
          </a:p>
          <a:p>
            <a:r>
              <a:rPr lang="en-US" sz="2800" dirty="0" smtClean="0"/>
              <a:t>Tim Trott, PhD</a:t>
            </a:r>
          </a:p>
          <a:p>
            <a:r>
              <a:rPr lang="en-US" dirty="0" smtClean="0"/>
              <a:t>Biology Professor, Southern Adventist University</a:t>
            </a:r>
          </a:p>
          <a:p>
            <a:endParaRPr lang="en-US" dirty="0"/>
          </a:p>
          <a:p>
            <a:r>
              <a:rPr lang="en-US" sz="2800" dirty="0"/>
              <a:t>a</a:t>
            </a:r>
            <a:r>
              <a:rPr lang="en-US" sz="2800" dirty="0" smtClean="0"/>
              <a:t>nd the</a:t>
            </a:r>
          </a:p>
          <a:p>
            <a:r>
              <a:rPr lang="en-US" sz="2800" dirty="0" smtClean="0"/>
              <a:t>Foundation for Adventist Education</a:t>
            </a:r>
          </a:p>
          <a:p>
            <a:endParaRPr lang="en-US" dirty="0"/>
          </a:p>
        </p:txBody>
      </p:sp>
    </p:spTree>
    <p:extLst>
      <p:ext uri="{BB962C8B-B14F-4D97-AF65-F5344CB8AC3E}">
        <p14:creationId xmlns:p14="http://schemas.microsoft.com/office/powerpoint/2010/main" val="1783835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362199" y="1272138"/>
            <a:ext cx="4568511" cy="4075112"/>
          </a:xfrm>
        </p:spPr>
      </p:pic>
      <p:sp>
        <p:nvSpPr>
          <p:cNvPr id="2" name="TextBox 1"/>
          <p:cNvSpPr txBox="1"/>
          <p:nvPr/>
        </p:nvSpPr>
        <p:spPr>
          <a:xfrm>
            <a:off x="2284255" y="5317433"/>
            <a:ext cx="4724400" cy="461665"/>
          </a:xfrm>
          <a:prstGeom prst="rect">
            <a:avLst/>
          </a:prstGeom>
          <a:noFill/>
        </p:spPr>
        <p:txBody>
          <a:bodyPr wrap="square" rtlCol="0">
            <a:spAutoFit/>
          </a:bodyPr>
          <a:lstStyle/>
          <a:p>
            <a:pPr algn="ctr"/>
            <a:r>
              <a:rPr lang="en-US" sz="2400" dirty="0">
                <a:solidFill>
                  <a:srgbClr val="FFFFFF"/>
                </a:solidFill>
              </a:rPr>
              <a:t>© Origins </a:t>
            </a:r>
            <a:r>
              <a:rPr lang="en-US" sz="2400" dirty="0" smtClean="0">
                <a:solidFill>
                  <a:srgbClr val="FFFFFF"/>
                </a:solidFill>
              </a:rPr>
              <a:t>Curriculum Resources 2015</a:t>
            </a:r>
            <a:endParaRPr lang="en-US" sz="2400" dirty="0">
              <a:solidFill>
                <a:srgbClr val="FFFFFF"/>
              </a:solidFill>
            </a:endParaRPr>
          </a:p>
        </p:txBody>
      </p:sp>
    </p:spTree>
    <p:extLst>
      <p:ext uri="{BB962C8B-B14F-4D97-AF65-F5344CB8AC3E}">
        <p14:creationId xmlns:p14="http://schemas.microsoft.com/office/powerpoint/2010/main" val="2494587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346111" y="5621923"/>
            <a:ext cx="1667444" cy="169277"/>
          </a:xfrm>
          <a:prstGeom prst="rect">
            <a:avLst/>
          </a:prstGeom>
          <a:noFill/>
        </p:spPr>
        <p:txBody>
          <a:bodyPr wrap="none" rtlCol="0">
            <a:spAutoFit/>
          </a:bodyPr>
          <a:lstStyle/>
          <a:p>
            <a:r>
              <a:rPr lang="en-US" sz="500" dirty="0">
                <a:solidFill>
                  <a:schemeClr val="bg1"/>
                </a:solidFill>
              </a:rPr>
              <a:t>http://commons.wikimedia.org/wiki/File:Chromosome.gif</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235" y="66044"/>
            <a:ext cx="6949099" cy="6455766"/>
          </a:xfrm>
          <a:prstGeom prst="rect">
            <a:avLst/>
          </a:prstGeom>
        </p:spPr>
      </p:pic>
      <p:sp>
        <p:nvSpPr>
          <p:cNvPr id="3" name="TextBox 2"/>
          <p:cNvSpPr txBox="1"/>
          <p:nvPr/>
        </p:nvSpPr>
        <p:spPr>
          <a:xfrm>
            <a:off x="4023791" y="1965588"/>
            <a:ext cx="1143000" cy="2215991"/>
          </a:xfrm>
          <a:prstGeom prst="rect">
            <a:avLst/>
          </a:prstGeom>
          <a:noFill/>
        </p:spPr>
        <p:txBody>
          <a:bodyPr wrap="square" rtlCol="0">
            <a:spAutoFit/>
          </a:bodyPr>
          <a:lstStyle/>
          <a:p>
            <a:pPr algn="ctr"/>
            <a:r>
              <a:rPr lang="en-US" sz="13800" dirty="0" smtClean="0">
                <a:solidFill>
                  <a:srgbClr val="FF0066"/>
                </a:solidFill>
              </a:rPr>
              <a:t>?</a:t>
            </a:r>
            <a:endParaRPr lang="en-US" sz="13800" dirty="0">
              <a:solidFill>
                <a:srgbClr val="FF0066"/>
              </a:solidFill>
            </a:endParaRPr>
          </a:p>
        </p:txBody>
      </p:sp>
      <p:sp>
        <p:nvSpPr>
          <p:cNvPr id="7" name="Title 1"/>
          <p:cNvSpPr txBox="1">
            <a:spLocks/>
          </p:cNvSpPr>
          <p:nvPr/>
        </p:nvSpPr>
        <p:spPr>
          <a:xfrm>
            <a:off x="2636742" y="2391490"/>
            <a:ext cx="3733800" cy="1804874"/>
          </a:xfrm>
          <a:prstGeom prst="rect">
            <a:avLst/>
          </a:prstGeom>
        </p:spPr>
        <p:txBody>
          <a:bodyPr>
            <a:noAutofit/>
          </a:bodyPr>
          <a:lst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a:lstStyle>
          <a:p>
            <a:r>
              <a:rPr lang="en-US" sz="2400" dirty="0" smtClean="0">
                <a:solidFill>
                  <a:srgbClr val="FF0066"/>
                </a:solidFill>
              </a:rPr>
              <a:t>DNA</a:t>
            </a:r>
          </a:p>
          <a:p>
            <a:r>
              <a:rPr lang="en-US" sz="2400" dirty="0" smtClean="0">
                <a:solidFill>
                  <a:srgbClr val="0070C0"/>
                </a:solidFill>
              </a:rPr>
              <a:t>Chromosomes</a:t>
            </a:r>
          </a:p>
          <a:p>
            <a:r>
              <a:rPr lang="en-US" sz="2400" dirty="0" smtClean="0">
                <a:solidFill>
                  <a:srgbClr val="FF0066"/>
                </a:solidFill>
              </a:rPr>
              <a:t>Genes</a:t>
            </a:r>
            <a:endParaRPr lang="en-US" sz="2400" dirty="0">
              <a:solidFill>
                <a:srgbClr val="FF0066"/>
              </a:solidFill>
            </a:endParaRPr>
          </a:p>
        </p:txBody>
      </p:sp>
    </p:spTree>
    <p:extLst>
      <p:ext uri="{BB962C8B-B14F-4D97-AF65-F5344CB8AC3E}">
        <p14:creationId xmlns:p14="http://schemas.microsoft.com/office/powerpoint/2010/main" val="3440016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par>
                          <p:cTn id="8" fill="hold">
                            <p:stCondLst>
                              <p:cond delay="1000"/>
                            </p:stCondLst>
                            <p:childTnLst>
                              <p:par>
                                <p:cTn id="9" presetID="9" presetClass="exit" presetSubtype="0" fill="hold" grpId="1" nodeType="afterEffect">
                                  <p:stCondLst>
                                    <p:cond delay="2000"/>
                                  </p:stCondLst>
                                  <p:childTnLst>
                                    <p:animEffect transition="out" filter="dissolve">
                                      <p:cBhvr>
                                        <p:cTn id="10" dur="500"/>
                                        <p:tgtEl>
                                          <p:spTgt spid="7"/>
                                        </p:tgtEl>
                                      </p:cBhvr>
                                    </p:animEffect>
                                    <p:set>
                                      <p:cBhvr>
                                        <p:cTn id="11" dur="1" fill="hold">
                                          <p:stCondLst>
                                            <p:cond delay="499"/>
                                          </p:stCondLst>
                                        </p:cTn>
                                        <p:tgtEl>
                                          <p:spTgt spid="7"/>
                                        </p:tgtEl>
                                        <p:attrNameLst>
                                          <p:attrName>style.visibility</p:attrName>
                                        </p:attrNameLst>
                                      </p:cBhvr>
                                      <p:to>
                                        <p:strVal val="hidden"/>
                                      </p:to>
                                    </p:set>
                                  </p:childTnLst>
                                </p:cTn>
                              </p:par>
                            </p:childTnLst>
                          </p:cTn>
                        </p:par>
                        <p:par>
                          <p:cTn id="12" fill="hold">
                            <p:stCondLst>
                              <p:cond delay="3500"/>
                            </p:stCondLst>
                            <p:childTnLst>
                              <p:par>
                                <p:cTn id="13" presetID="53"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7" grpId="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267"/>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4267"/>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2427"/>
            <a:ext cx="9117496" cy="5134539"/>
          </a:xfrm>
          <a:prstGeom prst="rect">
            <a:avLst/>
          </a:prstGeom>
        </p:spPr>
      </p:pic>
      <p:sp>
        <p:nvSpPr>
          <p:cNvPr id="7" name="TextBox 6"/>
          <p:cNvSpPr txBox="1"/>
          <p:nvPr/>
        </p:nvSpPr>
        <p:spPr>
          <a:xfrm>
            <a:off x="1181100" y="5410200"/>
            <a:ext cx="6781799" cy="461665"/>
          </a:xfrm>
          <a:prstGeom prst="rect">
            <a:avLst/>
          </a:prstGeom>
          <a:noFill/>
        </p:spPr>
        <p:txBody>
          <a:bodyPr wrap="square" rtlCol="0">
            <a:spAutoFit/>
          </a:bodyPr>
          <a:lstStyle/>
          <a:p>
            <a:pPr algn="ctr"/>
            <a:r>
              <a:rPr lang="en-US" sz="2400" dirty="0" smtClean="0">
                <a:solidFill>
                  <a:srgbClr val="FFFFFF"/>
                </a:solidFill>
              </a:rPr>
              <a:t>© Southern Adventist University 2015</a:t>
            </a:r>
            <a:endParaRPr lang="en-US" sz="2400" dirty="0">
              <a:solidFill>
                <a:srgbClr val="FFFFFF"/>
              </a:solidFill>
            </a:endParaRPr>
          </a:p>
        </p:txBody>
      </p:sp>
    </p:spTree>
    <p:extLst>
      <p:ext uri="{BB962C8B-B14F-4D97-AF65-F5344CB8AC3E}">
        <p14:creationId xmlns:p14="http://schemas.microsoft.com/office/powerpoint/2010/main" val="4208943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0653" y="1295400"/>
            <a:ext cx="6202693" cy="3602743"/>
          </a:xfrm>
          <a:prstGeom prst="rect">
            <a:avLst/>
          </a:prstGeom>
        </p:spPr>
      </p:pic>
      <p:sp>
        <p:nvSpPr>
          <p:cNvPr id="8" name="TextBox 7"/>
          <p:cNvSpPr txBox="1"/>
          <p:nvPr/>
        </p:nvSpPr>
        <p:spPr>
          <a:xfrm>
            <a:off x="1066801" y="5410200"/>
            <a:ext cx="7086599" cy="461665"/>
          </a:xfrm>
          <a:prstGeom prst="rect">
            <a:avLst/>
          </a:prstGeom>
          <a:noFill/>
        </p:spPr>
        <p:txBody>
          <a:bodyPr wrap="square" rtlCol="0">
            <a:spAutoFit/>
          </a:bodyPr>
          <a:lstStyle/>
          <a:p>
            <a:pPr algn="ctr"/>
            <a:r>
              <a:rPr lang="en-US" sz="2400" dirty="0" smtClean="0">
                <a:solidFill>
                  <a:srgbClr val="FFFFFF"/>
                </a:solidFill>
              </a:rPr>
              <a:t>© Seventh-day Adventist North American Division 2015</a:t>
            </a:r>
            <a:endParaRPr lang="en-US" sz="2400" dirty="0">
              <a:solidFill>
                <a:srgbClr val="FFFFFF"/>
              </a:solidFill>
            </a:endParaRPr>
          </a:p>
        </p:txBody>
      </p:sp>
    </p:spTree>
    <p:extLst>
      <p:ext uri="{BB962C8B-B14F-4D97-AF65-F5344CB8AC3E}">
        <p14:creationId xmlns:p14="http://schemas.microsoft.com/office/powerpoint/2010/main" val="645535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76400"/>
            <a:ext cx="5230895" cy="3024715"/>
          </a:xfrm>
          <a:prstGeom prst="rect">
            <a:avLst/>
          </a:prstGeom>
        </p:spPr>
      </p:pic>
      <p:sp>
        <p:nvSpPr>
          <p:cNvPr id="3" name="TextBox 2"/>
          <p:cNvSpPr txBox="1"/>
          <p:nvPr/>
        </p:nvSpPr>
        <p:spPr>
          <a:xfrm>
            <a:off x="1219200" y="5410200"/>
            <a:ext cx="6781799" cy="461665"/>
          </a:xfrm>
          <a:prstGeom prst="rect">
            <a:avLst/>
          </a:prstGeom>
          <a:noFill/>
        </p:spPr>
        <p:txBody>
          <a:bodyPr wrap="square" rtlCol="0">
            <a:spAutoFit/>
          </a:bodyPr>
          <a:lstStyle/>
          <a:p>
            <a:pPr algn="ctr"/>
            <a:r>
              <a:rPr lang="en-US" sz="2400" dirty="0" smtClean="0">
                <a:solidFill>
                  <a:srgbClr val="FFFFFF"/>
                </a:solidFill>
              </a:rPr>
              <a:t>© General Conference of Seventh-day Adventists 2015</a:t>
            </a:r>
            <a:endParaRPr lang="en-US" sz="2400" dirty="0">
              <a:solidFill>
                <a:srgbClr val="FFFFFF"/>
              </a:solidFill>
            </a:endParaRPr>
          </a:p>
        </p:txBody>
      </p:sp>
    </p:spTree>
    <p:extLst>
      <p:ext uri="{BB962C8B-B14F-4D97-AF65-F5344CB8AC3E}">
        <p14:creationId xmlns:p14="http://schemas.microsoft.com/office/powerpoint/2010/main" val="225553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81000" y="5269468"/>
            <a:ext cx="8458200" cy="461665"/>
          </a:xfrm>
          <a:prstGeom prst="rect">
            <a:avLst/>
          </a:prstGeom>
          <a:noFill/>
        </p:spPr>
        <p:txBody>
          <a:bodyPr wrap="square" rtlCol="0">
            <a:spAutoFit/>
          </a:bodyPr>
          <a:lstStyle/>
          <a:p>
            <a:pPr algn="ctr"/>
            <a:r>
              <a:rPr lang="en-US" sz="2400" dirty="0" smtClean="0">
                <a:solidFill>
                  <a:srgbClr val="FFFFFF"/>
                </a:solidFill>
              </a:rPr>
              <a:t>©</a:t>
            </a:r>
            <a:r>
              <a:rPr lang="en-US" sz="2400" dirty="0">
                <a:solidFill>
                  <a:srgbClr val="FFFFFF"/>
                </a:solidFill>
              </a:rPr>
              <a:t> </a:t>
            </a:r>
            <a:r>
              <a:rPr lang="en-US" sz="2400" dirty="0" smtClean="0">
                <a:solidFill>
                  <a:srgbClr val="FFFFFF"/>
                </a:solidFill>
              </a:rPr>
              <a:t>SCORE Southern Center for Origins Research &amp; Education 2015</a:t>
            </a:r>
            <a:endParaRPr lang="en-US" sz="2400" dirty="0">
              <a:solidFill>
                <a:srgbClr val="FFFFFF"/>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81339"/>
            <a:ext cx="9144000" cy="2895322"/>
          </a:xfrm>
          <a:prstGeom prst="rect">
            <a:avLst/>
          </a:prstGeom>
        </p:spPr>
      </p:pic>
    </p:spTree>
    <p:extLst>
      <p:ext uri="{BB962C8B-B14F-4D97-AF65-F5344CB8AC3E}">
        <p14:creationId xmlns:p14="http://schemas.microsoft.com/office/powerpoint/2010/main" val="4028040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810000" y="5716744"/>
            <a:ext cx="133882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0070C0"/>
                </a:solidFill>
                <a:effectLst/>
              </a:rPr>
              <a:t>Cell</a:t>
            </a:r>
            <a:endParaRPr lang="en-US" sz="5400" b="1" cap="none" spc="0" dirty="0">
              <a:ln/>
              <a:solidFill>
                <a:srgbClr val="0070C0"/>
              </a:solidFill>
              <a:effectLst/>
            </a:endParaRPr>
          </a:p>
        </p:txBody>
      </p:sp>
      <p:pic>
        <p:nvPicPr>
          <p:cNvPr id="6" name="Picture 5"/>
          <p:cNvPicPr>
            <a:picLocks noChangeAspect="1"/>
          </p:cNvPicPr>
          <p:nvPr/>
        </p:nvPicPr>
        <p:blipFill>
          <a:blip r:embed="rId3"/>
          <a:stretch>
            <a:fillRect/>
          </a:stretch>
        </p:blipFill>
        <p:spPr>
          <a:xfrm>
            <a:off x="2093761" y="953809"/>
            <a:ext cx="4956478" cy="4950381"/>
          </a:xfrm>
          <a:prstGeom prst="rect">
            <a:avLst/>
          </a:prstGeom>
        </p:spPr>
      </p:pic>
    </p:spTree>
    <p:extLst>
      <p:ext uri="{BB962C8B-B14F-4D97-AF65-F5344CB8AC3E}">
        <p14:creationId xmlns:p14="http://schemas.microsoft.com/office/powerpoint/2010/main" val="7454084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93761" y="953809"/>
            <a:ext cx="4956478" cy="4950381"/>
          </a:xfrm>
          <a:prstGeom prst="rect">
            <a:avLst/>
          </a:prstGeom>
        </p:spPr>
      </p:pic>
      <p:sp>
        <p:nvSpPr>
          <p:cNvPr id="6" name="TextBox 5"/>
          <p:cNvSpPr txBox="1"/>
          <p:nvPr/>
        </p:nvSpPr>
        <p:spPr>
          <a:xfrm>
            <a:off x="914400" y="875270"/>
            <a:ext cx="1970411" cy="169277"/>
          </a:xfrm>
          <a:prstGeom prst="rect">
            <a:avLst/>
          </a:prstGeom>
          <a:noFill/>
        </p:spPr>
        <p:txBody>
          <a:bodyPr wrap="none" rtlCol="0">
            <a:spAutoFit/>
          </a:bodyPr>
          <a:lstStyle/>
          <a:p>
            <a:r>
              <a:rPr lang="en-US" sz="500" dirty="0">
                <a:solidFill>
                  <a:schemeClr val="bg1"/>
                </a:solidFill>
              </a:rPr>
              <a:t>http://commons.wikimedia.org/wiki/File:Eukaryotic_Cell_(animal).jpg</a:t>
            </a:r>
          </a:p>
        </p:txBody>
      </p:sp>
      <p:sp>
        <p:nvSpPr>
          <p:cNvPr id="3" name="Down Arrow 2"/>
          <p:cNvSpPr/>
          <p:nvPr/>
        </p:nvSpPr>
        <p:spPr>
          <a:xfrm>
            <a:off x="4119884" y="1295399"/>
            <a:ext cx="904231" cy="2133600"/>
          </a:xfrm>
          <a:prstGeom prst="downArrow">
            <a:avLst/>
          </a:prstGeom>
          <a:solidFill>
            <a:srgbClr val="A044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7053" y="513695"/>
            <a:ext cx="2654894" cy="923330"/>
          </a:xfrm>
          <a:prstGeom prst="rect">
            <a:avLst/>
          </a:prstGeom>
          <a:solidFill>
            <a:schemeClr val="tx1"/>
          </a:solidFill>
          <a:ln>
            <a:solidFill>
              <a:schemeClr val="bg1"/>
            </a:solid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rgbClr val="A0449C"/>
                </a:solidFill>
              </a:rPr>
              <a:t>Nucleus</a:t>
            </a:r>
            <a:endParaRPr lang="en-US" sz="5400" b="1" cap="none" spc="0" dirty="0">
              <a:ln/>
              <a:solidFill>
                <a:srgbClr val="A0449C"/>
              </a:solidFill>
              <a:effectLst/>
            </a:endParaRPr>
          </a:p>
        </p:txBody>
      </p:sp>
    </p:spTree>
    <p:extLst>
      <p:ext uri="{BB962C8B-B14F-4D97-AF65-F5344CB8AC3E}">
        <p14:creationId xmlns:p14="http://schemas.microsoft.com/office/powerpoint/2010/main" val="31111545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78960" y="5729750"/>
            <a:ext cx="1778051" cy="169277"/>
          </a:xfrm>
          <a:prstGeom prst="rect">
            <a:avLst/>
          </a:prstGeom>
          <a:noFill/>
        </p:spPr>
        <p:txBody>
          <a:bodyPr wrap="none" rtlCol="0">
            <a:spAutoFit/>
          </a:bodyPr>
          <a:lstStyle/>
          <a:p>
            <a:r>
              <a:rPr lang="en-US" sz="500" dirty="0">
                <a:solidFill>
                  <a:schemeClr val="bg1"/>
                </a:solidFill>
              </a:rPr>
              <a:t>http://commons.wikimedia.org/wiki/File:Chromosome_en.svg</a:t>
            </a:r>
          </a:p>
        </p:txBody>
      </p:sp>
      <p:pic>
        <p:nvPicPr>
          <p:cNvPr id="3" name="Content Placeholder 2"/>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1498877" y="609600"/>
            <a:ext cx="6187026" cy="5747795"/>
          </a:xfrm>
        </p:spPr>
      </p:pic>
      <p:sp>
        <p:nvSpPr>
          <p:cNvPr id="5" name="TextBox 4"/>
          <p:cNvSpPr txBox="1"/>
          <p:nvPr/>
        </p:nvSpPr>
        <p:spPr>
          <a:xfrm>
            <a:off x="1441709" y="544346"/>
            <a:ext cx="1828800" cy="646331"/>
          </a:xfrm>
          <a:prstGeom prst="rect">
            <a:avLst/>
          </a:prstGeom>
          <a:noFill/>
        </p:spPr>
        <p:txBody>
          <a:bodyPr wrap="square" rtlCol="0">
            <a:spAutoFit/>
          </a:bodyPr>
          <a:lstStyle/>
          <a:p>
            <a:r>
              <a:rPr lang="en-US" sz="3600" dirty="0" smtClean="0">
                <a:solidFill>
                  <a:srgbClr val="FFFF00"/>
                </a:solidFill>
              </a:rPr>
              <a:t>Nucleus</a:t>
            </a:r>
            <a:endParaRPr lang="en-US" sz="3600" dirty="0">
              <a:solidFill>
                <a:srgbClr val="FFFF00"/>
              </a:solidFill>
            </a:endParaRPr>
          </a:p>
        </p:txBody>
      </p:sp>
      <p:sp>
        <p:nvSpPr>
          <p:cNvPr id="7" name="TextBox 6"/>
          <p:cNvSpPr txBox="1"/>
          <p:nvPr/>
        </p:nvSpPr>
        <p:spPr>
          <a:xfrm>
            <a:off x="660658" y="6050252"/>
            <a:ext cx="1562101" cy="646331"/>
          </a:xfrm>
          <a:prstGeom prst="rect">
            <a:avLst/>
          </a:prstGeom>
          <a:noFill/>
        </p:spPr>
        <p:txBody>
          <a:bodyPr wrap="square" rtlCol="0">
            <a:spAutoFit/>
          </a:bodyPr>
          <a:lstStyle/>
          <a:p>
            <a:r>
              <a:rPr lang="en-US" sz="3600" dirty="0" smtClean="0">
                <a:solidFill>
                  <a:srgbClr val="0070C0"/>
                </a:solidFill>
              </a:rPr>
              <a:t>DNA</a:t>
            </a:r>
            <a:endParaRPr lang="en-US" sz="3600" dirty="0">
              <a:solidFill>
                <a:srgbClr val="0070C0"/>
              </a:solidFill>
            </a:endParaRPr>
          </a:p>
        </p:txBody>
      </p:sp>
      <p:sp>
        <p:nvSpPr>
          <p:cNvPr id="2" name="Right Arrow 1"/>
          <p:cNvSpPr/>
          <p:nvPr/>
        </p:nvSpPr>
        <p:spPr>
          <a:xfrm rot="2712778">
            <a:off x="2875475" y="477778"/>
            <a:ext cx="1600200" cy="609600"/>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35814" y="1565157"/>
            <a:ext cx="1079363" cy="6096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9043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1" nodeType="afterEffect">
                                  <p:stCondLst>
                                    <p:cond delay="0"/>
                                  </p:stCondLst>
                                  <p:childTnLst>
                                    <p:animMotion origin="layout" path="M -2.22222E-6 4.81481E-6 L 0.00313 0.54074 " pathEditMode="relative" rAng="0" ptsTypes="AA">
                                      <p:cBhvr>
                                        <p:cTn id="13" dur="2000" fill="hold"/>
                                        <p:tgtEl>
                                          <p:spTgt spid="9"/>
                                        </p:tgtEl>
                                        <p:attrNameLst>
                                          <p:attrName>ppt_x</p:attrName>
                                          <p:attrName>ppt_y</p:attrName>
                                        </p:attrNameLst>
                                      </p:cBhvr>
                                      <p:rCtr x="156" y="27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30346" y="4735497"/>
            <a:ext cx="2206053" cy="169277"/>
          </a:xfrm>
          <a:prstGeom prst="rect">
            <a:avLst/>
          </a:prstGeom>
          <a:noFill/>
        </p:spPr>
        <p:txBody>
          <a:bodyPr wrap="none" rtlCol="0">
            <a:spAutoFit/>
          </a:bodyPr>
          <a:lstStyle/>
          <a:p>
            <a:r>
              <a:rPr lang="en-US" sz="500" dirty="0">
                <a:solidFill>
                  <a:schemeClr val="bg1"/>
                </a:solidFill>
              </a:rPr>
              <a:t>http://commons.wikimedia.org/wiki/File:DNA_human_male_chromosomes.gif</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020" y="307841"/>
            <a:ext cx="7933960" cy="6242317"/>
          </a:xfrm>
          <a:prstGeom prst="rect">
            <a:avLst/>
          </a:prstGeom>
        </p:spPr>
      </p:pic>
    </p:spTree>
    <p:extLst>
      <p:ext uri="{BB962C8B-B14F-4D97-AF65-F5344CB8AC3E}">
        <p14:creationId xmlns:p14="http://schemas.microsoft.com/office/powerpoint/2010/main" val="2015821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30346" y="4735497"/>
            <a:ext cx="2206053" cy="169277"/>
          </a:xfrm>
          <a:prstGeom prst="rect">
            <a:avLst/>
          </a:prstGeom>
          <a:noFill/>
        </p:spPr>
        <p:txBody>
          <a:bodyPr wrap="none" rtlCol="0">
            <a:spAutoFit/>
          </a:bodyPr>
          <a:lstStyle/>
          <a:p>
            <a:r>
              <a:rPr lang="en-US" sz="500" dirty="0">
                <a:solidFill>
                  <a:srgbClr val="000000"/>
                </a:solidFill>
              </a:rPr>
              <a:t>http://commons.wikimedia.org/wiki/File:DNA_human_male_chromosomes.gif</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1295400"/>
            <a:ext cx="5562600" cy="5562600"/>
          </a:xfrm>
          <a:prstGeom prst="rect">
            <a:avLst/>
          </a:prstGeom>
        </p:spPr>
      </p:pic>
      <p:sp>
        <p:nvSpPr>
          <p:cNvPr id="7" name="Rectangle 6"/>
          <p:cNvSpPr/>
          <p:nvPr/>
        </p:nvSpPr>
        <p:spPr>
          <a:xfrm>
            <a:off x="2420247" y="228600"/>
            <a:ext cx="443775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0070C0"/>
                </a:solidFill>
                <a:effectLst/>
              </a:rPr>
              <a:t>Chromosomes</a:t>
            </a:r>
            <a:endParaRPr lang="en-US" sz="5400" b="1" cap="none" spc="0" dirty="0">
              <a:ln/>
              <a:solidFill>
                <a:srgbClr val="0070C0"/>
              </a:solidFill>
              <a:effectLst/>
            </a:endParaRPr>
          </a:p>
        </p:txBody>
      </p:sp>
    </p:spTree>
    <p:extLst>
      <p:ext uri="{BB962C8B-B14F-4D97-AF65-F5344CB8AC3E}">
        <p14:creationId xmlns:p14="http://schemas.microsoft.com/office/powerpoint/2010/main" val="8464538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30346" y="4735497"/>
            <a:ext cx="2206053" cy="169277"/>
          </a:xfrm>
          <a:prstGeom prst="rect">
            <a:avLst/>
          </a:prstGeom>
          <a:noFill/>
        </p:spPr>
        <p:txBody>
          <a:bodyPr wrap="none" rtlCol="0">
            <a:spAutoFit/>
          </a:bodyPr>
          <a:lstStyle/>
          <a:p>
            <a:r>
              <a:rPr lang="en-US" sz="500" dirty="0">
                <a:solidFill>
                  <a:srgbClr val="000000"/>
                </a:solidFill>
              </a:rPr>
              <a:t>http://commons.wikimedia.org/wiki/File:DNA_human_male_chromosomes.gif</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7933960" cy="624231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2572" y="685800"/>
            <a:ext cx="2590800" cy="2590800"/>
          </a:xfrm>
          <a:prstGeom prst="rect">
            <a:avLst/>
          </a:prstGeom>
        </p:spPr>
      </p:pic>
    </p:spTree>
    <p:extLst>
      <p:ext uri="{BB962C8B-B14F-4D97-AF65-F5344CB8AC3E}">
        <p14:creationId xmlns:p14="http://schemas.microsoft.com/office/powerpoint/2010/main" val="1895374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3.1"/>
</p:tagLst>
</file>

<file path=ppt/tags/tag2.xml><?xml version="1.0" encoding="utf-8"?>
<p:tagLst xmlns:a="http://schemas.openxmlformats.org/drawingml/2006/main" xmlns:r="http://schemas.openxmlformats.org/officeDocument/2006/relationships" xmlns:p="http://schemas.openxmlformats.org/presentationml/2006/main">
  <p:tag name="TIMING" val="|5.9"/>
</p:tagLst>
</file>

<file path=ppt/tags/tag3.xml><?xml version="1.0" encoding="utf-8"?>
<p:tagLst xmlns:a="http://schemas.openxmlformats.org/drawingml/2006/main" xmlns:r="http://schemas.openxmlformats.org/officeDocument/2006/relationships" xmlns:p="http://schemas.openxmlformats.org/presentationml/2006/main">
  <p:tag name="TIMING" val="|4.2|1"/>
</p:tagLst>
</file>

<file path=ppt/tags/tag4.xml><?xml version="1.0" encoding="utf-8"?>
<p:tagLst xmlns:a="http://schemas.openxmlformats.org/drawingml/2006/main" xmlns:r="http://schemas.openxmlformats.org/officeDocument/2006/relationships" xmlns:p="http://schemas.openxmlformats.org/presentationml/2006/main">
  <p:tag name="TIMING" val="|3.4|3.9|2.8|1.7"/>
</p:tagLst>
</file>

<file path=ppt/tags/tag5.xml><?xml version="1.0" encoding="utf-8"?>
<p:tagLst xmlns:a="http://schemas.openxmlformats.org/drawingml/2006/main" xmlns:r="http://schemas.openxmlformats.org/officeDocument/2006/relationships" xmlns:p="http://schemas.openxmlformats.org/presentationml/2006/main">
  <p:tag name="TIMING" val="|2.7|0.6|0.5|0.6|0.5|0.6|0.5|5.2|4.3"/>
</p:tagLst>
</file>

<file path=ppt/tags/tag6.xml><?xml version="1.0" encoding="utf-8"?>
<p:tagLst xmlns:a="http://schemas.openxmlformats.org/drawingml/2006/main" xmlns:r="http://schemas.openxmlformats.org/officeDocument/2006/relationships" xmlns:p="http://schemas.openxmlformats.org/presentationml/2006/main">
  <p:tag name="TIMING" val="|3.6|1.9|2.4"/>
</p:tagLst>
</file>

<file path=ppt/tags/tag7.xml><?xml version="1.0" encoding="utf-8"?>
<p:tagLst xmlns:a="http://schemas.openxmlformats.org/drawingml/2006/main" xmlns:r="http://schemas.openxmlformats.org/officeDocument/2006/relationships" xmlns:p="http://schemas.openxmlformats.org/presentationml/2006/main">
  <p:tag name="TIMING" val="|2.3|2.5"/>
</p:tagLst>
</file>

<file path=ppt/tags/tag8.xml><?xml version="1.0" encoding="utf-8"?>
<p:tagLst xmlns:a="http://schemas.openxmlformats.org/drawingml/2006/main" xmlns:r="http://schemas.openxmlformats.org/officeDocument/2006/relationships" xmlns:p="http://schemas.openxmlformats.org/presentationml/2006/main">
  <p:tag name="TIMING" val="|5|2.7"/>
</p:tagLst>
</file>

<file path=ppt/tags/tag9.xml><?xml version="1.0" encoding="utf-8"?>
<p:tagLst xmlns:a="http://schemas.openxmlformats.org/drawingml/2006/main" xmlns:r="http://schemas.openxmlformats.org/officeDocument/2006/relationships" xmlns:p="http://schemas.openxmlformats.org/presentationml/2006/main">
  <p:tag name="TIMING" val="|6|3.1|2|2.2|2.1|2.6|2.6|3.7|2.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1_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6260</TotalTime>
  <Words>957</Words>
  <Application>Microsoft Office PowerPoint</Application>
  <PresentationFormat>On-screen Show (4:3)</PresentationFormat>
  <Paragraphs>164</Paragraphs>
  <Slides>33</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33</vt:i4>
      </vt:variant>
    </vt:vector>
  </HeadingPairs>
  <TitlesOfParts>
    <vt:vector size="40" baseType="lpstr">
      <vt:lpstr>Arial</vt:lpstr>
      <vt:lpstr>Calibri</vt:lpstr>
      <vt:lpstr>Garamond</vt:lpstr>
      <vt:lpstr>Tahoma</vt:lpstr>
      <vt:lpstr>Tunga</vt:lpstr>
      <vt:lpstr>BlackTie</vt:lpstr>
      <vt:lpstr>1_BlackTie</vt:lpstr>
      <vt:lpstr>DNA, Chromosomes and Genes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Codon = word</vt:lpstr>
      <vt:lpstr>Gene = chapter</vt:lpstr>
      <vt:lpstr>Chromosome = book</vt:lpstr>
      <vt:lpstr>ALL Chromosomes/dna =  series of books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Carol Raney</cp:lastModifiedBy>
  <cp:revision>101</cp:revision>
  <dcterms:created xsi:type="dcterms:W3CDTF">2013-11-05T20:42:25Z</dcterms:created>
  <dcterms:modified xsi:type="dcterms:W3CDTF">2017-01-31T00:29:58Z</dcterms:modified>
</cp:coreProperties>
</file>