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5.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38" r:id="rId1"/>
    <p:sldMasterId id="2147484656" r:id="rId2"/>
    <p:sldMasterId id="2147484668" r:id="rId3"/>
  </p:sldMasterIdLst>
  <p:notesMasterIdLst>
    <p:notesMasterId r:id="rId70"/>
  </p:notesMasterIdLst>
  <p:sldIdLst>
    <p:sldId id="324" r:id="rId4"/>
    <p:sldId id="267" r:id="rId5"/>
    <p:sldId id="268" r:id="rId6"/>
    <p:sldId id="318" r:id="rId7"/>
    <p:sldId id="325" r:id="rId8"/>
    <p:sldId id="326" r:id="rId9"/>
    <p:sldId id="327" r:id="rId10"/>
    <p:sldId id="350" r:id="rId11"/>
    <p:sldId id="352" r:id="rId12"/>
    <p:sldId id="351" r:id="rId13"/>
    <p:sldId id="328" r:id="rId14"/>
    <p:sldId id="330" r:id="rId15"/>
    <p:sldId id="353" r:id="rId16"/>
    <p:sldId id="354" r:id="rId17"/>
    <p:sldId id="355" r:id="rId18"/>
    <p:sldId id="257" r:id="rId19"/>
    <p:sldId id="271" r:id="rId20"/>
    <p:sldId id="259" r:id="rId21"/>
    <p:sldId id="272" r:id="rId22"/>
    <p:sldId id="331" r:id="rId23"/>
    <p:sldId id="260" r:id="rId24"/>
    <p:sldId id="332" r:id="rId25"/>
    <p:sldId id="273" r:id="rId26"/>
    <p:sldId id="334" r:id="rId27"/>
    <p:sldId id="274" r:id="rId28"/>
    <p:sldId id="335" r:id="rId29"/>
    <p:sldId id="295" r:id="rId30"/>
    <p:sldId id="275" r:id="rId31"/>
    <p:sldId id="277" r:id="rId32"/>
    <p:sldId id="278" r:id="rId33"/>
    <p:sldId id="336" r:id="rId34"/>
    <p:sldId id="279" r:id="rId35"/>
    <p:sldId id="284" r:id="rId36"/>
    <p:sldId id="282" r:id="rId37"/>
    <p:sldId id="337" r:id="rId38"/>
    <p:sldId id="280" r:id="rId39"/>
    <p:sldId id="296" r:id="rId40"/>
    <p:sldId id="298" r:id="rId41"/>
    <p:sldId id="297" r:id="rId42"/>
    <p:sldId id="299" r:id="rId43"/>
    <p:sldId id="338" r:id="rId44"/>
    <p:sldId id="286" r:id="rId45"/>
    <p:sldId id="301" r:id="rId46"/>
    <p:sldId id="302" r:id="rId47"/>
    <p:sldId id="348" r:id="rId48"/>
    <p:sldId id="349" r:id="rId49"/>
    <p:sldId id="339" r:id="rId50"/>
    <p:sldId id="306" r:id="rId51"/>
    <p:sldId id="289" r:id="rId52"/>
    <p:sldId id="340" r:id="rId53"/>
    <p:sldId id="341" r:id="rId54"/>
    <p:sldId id="343" r:id="rId55"/>
    <p:sldId id="319" r:id="rId56"/>
    <p:sldId id="321" r:id="rId57"/>
    <p:sldId id="344" r:id="rId58"/>
    <p:sldId id="346" r:id="rId59"/>
    <p:sldId id="347" r:id="rId60"/>
    <p:sldId id="266" r:id="rId61"/>
    <p:sldId id="356" r:id="rId62"/>
    <p:sldId id="366" r:id="rId63"/>
    <p:sldId id="359" r:id="rId64"/>
    <p:sldId id="361" r:id="rId65"/>
    <p:sldId id="362" r:id="rId66"/>
    <p:sldId id="363" r:id="rId67"/>
    <p:sldId id="364" r:id="rId68"/>
    <p:sldId id="36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36" autoAdjust="0"/>
    <p:restoredTop sz="73725" autoAdjust="0"/>
  </p:normalViewPr>
  <p:slideViewPr>
    <p:cSldViewPr snapToGrid="0">
      <p:cViewPr varScale="1">
        <p:scale>
          <a:sx n="49" d="100"/>
          <a:sy n="49" d="100"/>
        </p:scale>
        <p:origin x="1171" y="3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03E3A4-1ED9-4186-9A34-85A40E01DAD6}" type="datetimeFigureOut">
              <a:rPr lang="en-US" smtClean="0"/>
              <a:t>1/30/2017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445CA-40E3-4702-B062-AD2310F1292F}" type="slidenum">
              <a:rPr lang="en-US" smtClean="0"/>
              <a:t>‹#›</a:t>
            </a:fld>
            <a:endParaRPr lang="en-US" dirty="0"/>
          </a:p>
        </p:txBody>
      </p:sp>
    </p:spTree>
    <p:extLst>
      <p:ext uri="{BB962C8B-B14F-4D97-AF65-F5344CB8AC3E}">
        <p14:creationId xmlns:p14="http://schemas.microsoft.com/office/powerpoint/2010/main" val="249260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explains the Explore-a-Lab</a:t>
            </a:r>
            <a:r>
              <a:rPr lang="en-US" baseline="0" dirty="0" smtClean="0"/>
              <a:t> in grade 8, chapter 1, lesson 3, on page 42.</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1</a:t>
            </a:fld>
            <a:endParaRPr lang="en-US" dirty="0"/>
          </a:p>
        </p:txBody>
      </p:sp>
    </p:spTree>
    <p:extLst>
      <p:ext uri="{BB962C8B-B14F-4D97-AF65-F5344CB8AC3E}">
        <p14:creationId xmlns:p14="http://schemas.microsoft.com/office/powerpoint/2010/main" val="250050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Which is nested within an even larger one.</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401836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Because their location on the cladogram is determined by the characteristics they share, scientists conclude that the organisms at the ends of the branches within a particular clade are the most closely related genetically.  / These two at the ends of the branches in the light blue clade are more closely related to each 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11</a:t>
            </a:fld>
            <a:endParaRPr lang="en-US" dirty="0"/>
          </a:p>
        </p:txBody>
      </p:sp>
    </p:spTree>
    <p:extLst>
      <p:ext uri="{BB962C8B-B14F-4D97-AF65-F5344CB8AC3E}">
        <p14:creationId xmlns:p14="http://schemas.microsoft.com/office/powerpoint/2010/main" val="289602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 these, which are further away from each other on the cladogram.</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12</a:t>
            </a:fld>
            <a:endParaRPr lang="en-US" dirty="0"/>
          </a:p>
        </p:txBody>
      </p:sp>
    </p:spTree>
    <p:extLst>
      <p:ext uri="{BB962C8B-B14F-4D97-AF65-F5344CB8AC3E}">
        <p14:creationId xmlns:p14="http://schemas.microsoft.com/office/powerpoint/2010/main" val="1418436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two at the ends of the branches in the green clade are more closely related to each 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13</a:t>
            </a:fld>
            <a:endParaRPr lang="en-US" dirty="0"/>
          </a:p>
        </p:txBody>
      </p:sp>
    </p:spTree>
    <p:extLst>
      <p:ext uri="{BB962C8B-B14F-4D97-AF65-F5344CB8AC3E}">
        <p14:creationId xmlns:p14="http://schemas.microsoft.com/office/powerpoint/2010/main" val="3966475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 these, which are further away from each other on the cladogram.</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14</a:t>
            </a:fld>
            <a:endParaRPr lang="en-US" dirty="0"/>
          </a:p>
        </p:txBody>
      </p:sp>
    </p:spTree>
    <p:extLst>
      <p:ext uri="{BB962C8B-B14F-4D97-AF65-F5344CB8AC3E}">
        <p14:creationId xmlns:p14="http://schemas.microsoft.com/office/powerpoint/2010/main" val="385272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a:t>
            </a:r>
            <a:r>
              <a:rPr lang="en-US" baseline="0" dirty="0" smtClean="0"/>
              <a:t> though these may look like they should be closely related, they really aren’t because one is in the blue clade and the other is in the green clade.</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15</a:t>
            </a:fld>
            <a:endParaRPr lang="en-US" dirty="0"/>
          </a:p>
        </p:txBody>
      </p:sp>
    </p:spTree>
    <p:extLst>
      <p:ext uri="{BB962C8B-B14F-4D97-AF65-F5344CB8AC3E}">
        <p14:creationId xmlns:p14="http://schemas.microsoft.com/office/powerpoint/2010/main" val="1114775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Explore-a-Lab asks the question:  How many ways can the same organisms</a:t>
            </a:r>
            <a:r>
              <a:rPr lang="en-US" baseline="0" dirty="0" smtClean="0"/>
              <a:t> be grouped into different cladograms?  Students will discover that items can be grouped in many different ways depending on which characteristics they select, which has important implications as students learn about the theory of evolution.</a:t>
            </a:r>
          </a:p>
          <a:p>
            <a:endParaRPr lang="en-US" baseline="0" dirty="0" smtClean="0"/>
          </a:p>
          <a:p>
            <a:r>
              <a:rPr lang="en-US" baseline="0" dirty="0" smtClean="0"/>
              <a:t>The point of this activity is to compare the results of several different sorting activities.  If your class is too small to have several groups, each group could sort the same utensils multiple times using different characteristics to generate several different sets of results.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16</a:t>
            </a:fld>
            <a:endParaRPr lang="en-US" dirty="0"/>
          </a:p>
        </p:txBody>
      </p:sp>
    </p:spTree>
    <p:extLst>
      <p:ext uri="{BB962C8B-B14F-4D97-AF65-F5344CB8AC3E}">
        <p14:creationId xmlns:p14="http://schemas.microsoft.com/office/powerpoint/2010/main" val="1375260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Provide each group of students with a variety</a:t>
            </a:r>
            <a:r>
              <a:rPr lang="en-US" baseline="0" dirty="0" smtClean="0"/>
              <a:t> of kitchen utensils like these.  It is important that each group have the same utensils. </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17</a:t>
            </a:fld>
            <a:endParaRPr lang="en-US" dirty="0"/>
          </a:p>
        </p:txBody>
      </p:sp>
    </p:spTree>
    <p:extLst>
      <p:ext uri="{BB962C8B-B14F-4D97-AF65-F5344CB8AC3E}">
        <p14:creationId xmlns:p14="http://schemas.microsoft.com/office/powerpoint/2010/main" val="3077015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 your students to discuss the characteristics of the kitchen utensils and them sort them into groups based</a:t>
            </a:r>
            <a:r>
              <a:rPr lang="en-US" baseline="0" dirty="0" smtClean="0"/>
              <a:t> on any characteristic they choose.</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18</a:t>
            </a:fld>
            <a:endParaRPr lang="en-US" dirty="0"/>
          </a:p>
        </p:txBody>
      </p:sp>
    </p:spTree>
    <p:extLst>
      <p:ext uri="{BB962C8B-B14F-4D97-AF65-F5344CB8AC3E}">
        <p14:creationId xmlns:p14="http://schemas.microsoft.com/office/powerpoint/2010/main" val="967827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one of many possibilities students may come up with.</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19</a:t>
            </a:fld>
            <a:endParaRPr lang="en-US" dirty="0"/>
          </a:p>
        </p:txBody>
      </p:sp>
    </p:spTree>
    <p:extLst>
      <p:ext uri="{BB962C8B-B14F-4D97-AF65-F5344CB8AC3E}">
        <p14:creationId xmlns:p14="http://schemas.microsoft.com/office/powerpoint/2010/main" val="4249860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activity is in the lesson on phylogenetic analysis, which is a process used by evolutionary scientists to group organisms based on multiple shared characteristics.  </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2</a:t>
            </a:fld>
            <a:endParaRPr lang="en-US" dirty="0"/>
          </a:p>
        </p:txBody>
      </p:sp>
    </p:spTree>
    <p:extLst>
      <p:ext uri="{BB962C8B-B14F-4D97-AF65-F5344CB8AC3E}">
        <p14:creationId xmlns:p14="http://schemas.microsoft.com/office/powerpoint/2010/main" val="2032594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students have sorted</a:t>
            </a:r>
            <a:r>
              <a:rPr lang="en-US" baseline="0" dirty="0" smtClean="0"/>
              <a:t> the utensils into two groups, instruct them to begin drawing a cladograms on a large sheet of paper.  </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20</a:t>
            </a:fld>
            <a:endParaRPr lang="en-US" dirty="0"/>
          </a:p>
        </p:txBody>
      </p:sp>
    </p:spTree>
    <p:extLst>
      <p:ext uri="{BB962C8B-B14F-4D97-AF65-F5344CB8AC3E}">
        <p14:creationId xmlns:p14="http://schemas.microsoft.com/office/powerpoint/2010/main" val="903913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a:t>
            </a:r>
            <a:r>
              <a:rPr lang="en-US" baseline="0" dirty="0" smtClean="0"/>
              <a:t> them to begin their cladograms near the bottom of their paper and leave room at the top to expand it further.  Instead of the pictures shown here, your students could list the utensils in each group.</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21</a:t>
            </a:fld>
            <a:endParaRPr lang="en-US" dirty="0"/>
          </a:p>
        </p:txBody>
      </p:sp>
    </p:spTree>
    <p:extLst>
      <p:ext uri="{BB962C8B-B14F-4D97-AF65-F5344CB8AC3E}">
        <p14:creationId xmlns:p14="http://schemas.microsoft.com/office/powerpoint/2010/main" val="2520444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 your students to sort each</a:t>
            </a:r>
            <a:r>
              <a:rPr lang="en-US" baseline="0" dirty="0" smtClean="0"/>
              <a:t> group into at least two more groups and add them to their cladograms.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22</a:t>
            </a:fld>
            <a:endParaRPr lang="en-US" dirty="0"/>
          </a:p>
        </p:txBody>
      </p:sp>
    </p:spTree>
    <p:extLst>
      <p:ext uri="{BB962C8B-B14F-4D97-AF65-F5344CB8AC3E}">
        <p14:creationId xmlns:p14="http://schemas.microsoft.com/office/powerpoint/2010/main" val="2501876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spoons could be divided into two groups this way:  spoons</a:t>
            </a:r>
            <a:r>
              <a:rPr lang="en-US" baseline="0" dirty="0" smtClean="0"/>
              <a:t> for individual use and serving spoons.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23</a:t>
            </a:fld>
            <a:endParaRPr lang="en-US" dirty="0"/>
          </a:p>
        </p:txBody>
      </p:sp>
    </p:spTree>
    <p:extLst>
      <p:ext uri="{BB962C8B-B14F-4D97-AF65-F5344CB8AC3E}">
        <p14:creationId xmlns:p14="http://schemas.microsoft.com/office/powerpoint/2010/main" val="3424837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could</a:t>
            </a:r>
            <a:r>
              <a:rPr lang="en-US" baseline="0" dirty="0" smtClean="0"/>
              <a:t> be placed on the cladograms like this.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24</a:t>
            </a:fld>
            <a:endParaRPr lang="en-US" dirty="0"/>
          </a:p>
        </p:txBody>
      </p:sp>
    </p:spTree>
    <p:extLst>
      <p:ext uri="{BB962C8B-B14F-4D97-AF65-F5344CB8AC3E}">
        <p14:creationId xmlns:p14="http://schemas.microsoft.com/office/powerpoint/2010/main" val="1420243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non-spoon group was sorted into two more groups based on whether they contain any metal or not…</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25</a:t>
            </a:fld>
            <a:endParaRPr lang="en-US" dirty="0"/>
          </a:p>
        </p:txBody>
      </p:sp>
    </p:spTree>
    <p:extLst>
      <p:ext uri="{BB962C8B-B14F-4D97-AF65-F5344CB8AC3E}">
        <p14:creationId xmlns:p14="http://schemas.microsoft.com/office/powerpoint/2010/main" val="3022231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could</a:t>
            </a:r>
            <a:r>
              <a:rPr lang="en-US" baseline="0" dirty="0" smtClean="0"/>
              <a:t> be placed on the cladograms like this.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26</a:t>
            </a:fld>
            <a:endParaRPr lang="en-US" dirty="0"/>
          </a:p>
        </p:txBody>
      </p:sp>
    </p:spTree>
    <p:extLst>
      <p:ext uri="{BB962C8B-B14F-4D97-AF65-F5344CB8AC3E}">
        <p14:creationId xmlns:p14="http://schemas.microsoft.com/office/powerpoint/2010/main" val="3892037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want to encourage your students to divide the utensils into even smaller groups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27</a:t>
            </a:fld>
            <a:endParaRPr lang="en-US" dirty="0"/>
          </a:p>
        </p:txBody>
      </p:sp>
    </p:spTree>
    <p:extLst>
      <p:ext uri="{BB962C8B-B14F-4D97-AF65-F5344CB8AC3E}">
        <p14:creationId xmlns:p14="http://schemas.microsoft.com/office/powerpoint/2010/main" val="3859164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generate more results that we can compare, consider different characteristics we could have used to sort the same utensils.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28</a:t>
            </a:fld>
            <a:endParaRPr lang="en-US" dirty="0"/>
          </a:p>
        </p:txBody>
      </p:sp>
    </p:spTree>
    <p:extLst>
      <p:ext uri="{BB962C8B-B14F-4D97-AF65-F5344CB8AC3E}">
        <p14:creationId xmlns:p14="http://schemas.microsoft.com/office/powerpoint/2010/main" val="2075188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say that a group decided to sort first by whether or not the utensils contains any metal. </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29</a:t>
            </a:fld>
            <a:endParaRPr lang="en-US" dirty="0"/>
          </a:p>
        </p:txBody>
      </p:sp>
    </p:spTree>
    <p:extLst>
      <p:ext uri="{BB962C8B-B14F-4D97-AF65-F5344CB8AC3E}">
        <p14:creationId xmlns:p14="http://schemas.microsoft.com/office/powerpoint/2010/main" val="4189523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a:t>
            </a:r>
            <a:r>
              <a:rPr lang="en-US" baseline="0" dirty="0" smtClean="0"/>
              <a:t> of their analysis are displayed in diagrams called phylogenetic trees or cladograms (like the one shown on page 39 or this one which is from page 42)</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3</a:t>
            </a:fld>
            <a:endParaRPr lang="en-US" dirty="0"/>
          </a:p>
        </p:txBody>
      </p:sp>
    </p:spTree>
    <p:extLst>
      <p:ext uri="{BB962C8B-B14F-4D97-AF65-F5344CB8AC3E}">
        <p14:creationId xmlns:p14="http://schemas.microsoft.com/office/powerpoint/2010/main" val="1934110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of their cladograms would look</a:t>
            </a:r>
            <a:r>
              <a:rPr lang="en-US" baseline="0" dirty="0" smtClean="0"/>
              <a:t> like this.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30</a:t>
            </a:fld>
            <a:endParaRPr lang="en-US" dirty="0"/>
          </a:p>
        </p:txBody>
      </p:sp>
    </p:spTree>
    <p:extLst>
      <p:ext uri="{BB962C8B-B14F-4D97-AF65-F5344CB8AC3E}">
        <p14:creationId xmlns:p14="http://schemas.microsoft.com/office/powerpoint/2010/main" val="1653124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Sorting the non-metal utensils</a:t>
            </a:r>
            <a:r>
              <a:rPr lang="en-US" baseline="0" dirty="0" smtClean="0"/>
              <a:t> again…</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31</a:t>
            </a:fld>
            <a:endParaRPr lang="en-US" dirty="0"/>
          </a:p>
        </p:txBody>
      </p:sp>
    </p:spTree>
    <p:extLst>
      <p:ext uri="{BB962C8B-B14F-4D97-AF65-F5344CB8AC3E}">
        <p14:creationId xmlns:p14="http://schemas.microsoft.com/office/powerpoint/2010/main" val="2917252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result in these two groups…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32</a:t>
            </a:fld>
            <a:endParaRPr lang="en-US" dirty="0"/>
          </a:p>
        </p:txBody>
      </p:sp>
    </p:spTree>
    <p:extLst>
      <p:ext uri="{BB962C8B-B14F-4D97-AF65-F5344CB8AC3E}">
        <p14:creationId xmlns:p14="http://schemas.microsoft.com/office/powerpoint/2010/main" val="2722859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…which could look like this on the </a:t>
            </a:r>
            <a:r>
              <a:rPr lang="en-US" baseline="0" dirty="0" err="1" smtClean="0"/>
              <a:t>cladogram</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33</a:t>
            </a:fld>
            <a:endParaRPr lang="en-US" dirty="0"/>
          </a:p>
        </p:txBody>
      </p:sp>
    </p:spTree>
    <p:extLst>
      <p:ext uri="{BB962C8B-B14F-4D97-AF65-F5344CB8AC3E}">
        <p14:creationId xmlns:p14="http://schemas.microsoft.com/office/powerpoint/2010/main" val="210654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want to encourage students to sort the utensils into more than just two steps at any step along the way</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34</a:t>
            </a:fld>
            <a:endParaRPr lang="en-US" dirty="0"/>
          </a:p>
        </p:txBody>
      </p:sp>
    </p:spTree>
    <p:extLst>
      <p:ext uri="{BB962C8B-B14F-4D97-AF65-F5344CB8AC3E}">
        <p14:creationId xmlns:p14="http://schemas.microsoft.com/office/powerpoint/2010/main" val="226753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lots of possibilities for sorting the group of metal utensils.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35</a:t>
            </a:fld>
            <a:endParaRPr lang="en-US" dirty="0"/>
          </a:p>
        </p:txBody>
      </p:sp>
    </p:spTree>
    <p:extLst>
      <p:ext uri="{BB962C8B-B14F-4D97-AF65-F5344CB8AC3E}">
        <p14:creationId xmlns:p14="http://schemas.microsoft.com/office/powerpoint/2010/main" val="585219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5 possible groupings of the metal utensils: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36</a:t>
            </a:fld>
            <a:endParaRPr lang="en-US" dirty="0"/>
          </a:p>
        </p:txBody>
      </p:sp>
    </p:spTree>
    <p:extLst>
      <p:ext uri="{BB962C8B-B14F-4D97-AF65-F5344CB8AC3E}">
        <p14:creationId xmlns:p14="http://schemas.microsoft.com/office/powerpoint/2010/main" val="2354455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Expect</a:t>
            </a:r>
            <a:r>
              <a:rPr lang="en-US" baseline="0" dirty="0" smtClean="0"/>
              <a:t> your students to disagree on exactly how to group the utensils.  This is a good thing, which will help make the point of this activity.  For example, someone might argue that the spaghetti tongs should go in the pointy group.</a:t>
            </a:r>
            <a:endParaRPr lang="en-US" dirty="0" smtClean="0"/>
          </a:p>
        </p:txBody>
      </p:sp>
      <p:sp>
        <p:nvSpPr>
          <p:cNvPr id="4" name="Slide Number Placeholder 3"/>
          <p:cNvSpPr>
            <a:spLocks noGrp="1"/>
          </p:cNvSpPr>
          <p:nvPr>
            <p:ph type="sldNum" sz="quarter" idx="10"/>
          </p:nvPr>
        </p:nvSpPr>
        <p:spPr/>
        <p:txBody>
          <a:bodyPr/>
          <a:lstStyle/>
          <a:p>
            <a:fld id="{63D445CA-40E3-4702-B062-AD2310F1292F}" type="slidenum">
              <a:rPr lang="en-US" smtClean="0"/>
              <a:t>37</a:t>
            </a:fld>
            <a:endParaRPr lang="en-US" dirty="0"/>
          </a:p>
        </p:txBody>
      </p:sp>
    </p:spTree>
    <p:extLst>
      <p:ext uri="{BB962C8B-B14F-4D97-AF65-F5344CB8AC3E}">
        <p14:creationId xmlns:p14="http://schemas.microsoft.com/office/powerpoint/2010/main" val="968902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Someone else might want to classify</a:t>
            </a:r>
            <a:r>
              <a:rPr lang="en-US" baseline="0" dirty="0" smtClean="0"/>
              <a:t> them with other serving items.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38</a:t>
            </a:fld>
            <a:endParaRPr lang="en-US" dirty="0"/>
          </a:p>
        </p:txBody>
      </p:sp>
    </p:spTree>
    <p:extLst>
      <p:ext uri="{BB962C8B-B14F-4D97-AF65-F5344CB8AC3E}">
        <p14:creationId xmlns:p14="http://schemas.microsoft.com/office/powerpoint/2010/main" val="46271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could be argued that the </a:t>
            </a:r>
            <a:r>
              <a:rPr lang="en-US" dirty="0" smtClean="0"/>
              <a:t>grapefruit spoon could be in the pointy group</a:t>
            </a:r>
            <a:r>
              <a:rPr lang="en-US" baseline="0" dirty="0" smtClean="0"/>
              <a:t> or </a:t>
            </a:r>
            <a:r>
              <a:rPr lang="en-US" dirty="0" smtClean="0"/>
              <a:t>the spoon group</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39</a:t>
            </a:fld>
            <a:endParaRPr lang="en-US" dirty="0"/>
          </a:p>
        </p:txBody>
      </p:sp>
    </p:spTree>
    <p:extLst>
      <p:ext uri="{BB962C8B-B14F-4D97-AF65-F5344CB8AC3E}">
        <p14:creationId xmlns:p14="http://schemas.microsoft.com/office/powerpoint/2010/main" val="2704025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may be easier to think of turning the </a:t>
            </a:r>
            <a:r>
              <a:rPr lang="en-US" dirty="0" err="1" smtClean="0"/>
              <a:t>cladogram</a:t>
            </a:r>
            <a:r>
              <a:rPr lang="en-US" dirty="0" smtClean="0"/>
              <a:t> on its side like this so the order</a:t>
            </a:r>
            <a:r>
              <a:rPr lang="en-US" baseline="0" dirty="0" smtClean="0"/>
              <a:t> </a:t>
            </a:r>
            <a:r>
              <a:rPr lang="en-US" baseline="0" dirty="0" err="1" smtClean="0"/>
              <a:t>carnivora</a:t>
            </a:r>
            <a:r>
              <a:rPr lang="en-US" baseline="0" dirty="0" smtClean="0"/>
              <a:t> is at the base of the diagram…</a:t>
            </a:r>
            <a:endParaRPr lang="en-US" dirty="0" smtClean="0"/>
          </a:p>
          <a:p>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4</a:t>
            </a:fld>
            <a:endParaRPr lang="en-US" dirty="0"/>
          </a:p>
        </p:txBody>
      </p:sp>
    </p:spTree>
    <p:extLst>
      <p:ext uri="{BB962C8B-B14F-4D97-AF65-F5344CB8AC3E}">
        <p14:creationId xmlns:p14="http://schemas.microsoft.com/office/powerpoint/2010/main" val="25222340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might suggest that the m</a:t>
            </a:r>
            <a:r>
              <a:rPr lang="en-US" baseline="0" dirty="0" smtClean="0"/>
              <a:t>iscellaneous group be split up?</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40</a:t>
            </a:fld>
            <a:endParaRPr lang="en-US" dirty="0"/>
          </a:p>
        </p:txBody>
      </p:sp>
    </p:spTree>
    <p:extLst>
      <p:ext uri="{BB962C8B-B14F-4D97-AF65-F5344CB8AC3E}">
        <p14:creationId xmlns:p14="http://schemas.microsoft.com/office/powerpoint/2010/main" val="2750324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third example of sorting options so that we’ll have several groupings to compare.</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650330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say this time we categorize by the material each utensil is made of.</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42</a:t>
            </a:fld>
            <a:endParaRPr lang="en-US" dirty="0"/>
          </a:p>
        </p:txBody>
      </p:sp>
    </p:spTree>
    <p:extLst>
      <p:ext uri="{BB962C8B-B14F-4D97-AF65-F5344CB8AC3E}">
        <p14:creationId xmlns:p14="http://schemas.microsoft.com/office/powerpoint/2010/main" val="2836850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a:t>
            </a:r>
            <a:r>
              <a:rPr lang="en-US" baseline="0" dirty="0" smtClean="0"/>
              <a:t> made of only one material are made either of stainless steel, plastic, or silver.</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43</a:t>
            </a:fld>
            <a:endParaRPr lang="en-US" dirty="0"/>
          </a:p>
        </p:txBody>
      </p:sp>
    </p:spTree>
    <p:extLst>
      <p:ext uri="{BB962C8B-B14F-4D97-AF65-F5344CB8AC3E}">
        <p14:creationId xmlns:p14="http://schemas.microsoft.com/office/powerpoint/2010/main" val="3870683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utensils made of more than one material could be divided into wood and rubber, wood and metal, metal and soft plastic, and metal and hard plastic.  </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44</a:t>
            </a:fld>
            <a:endParaRPr lang="en-US" dirty="0"/>
          </a:p>
        </p:txBody>
      </p:sp>
    </p:spTree>
    <p:extLst>
      <p:ext uri="{BB962C8B-B14F-4D97-AF65-F5344CB8AC3E}">
        <p14:creationId xmlns:p14="http://schemas.microsoft.com/office/powerpoint/2010/main" val="12270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your students make their cladograms, they would show all these categories…</a:t>
            </a:r>
          </a:p>
          <a:p>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45</a:t>
            </a:fld>
            <a:endParaRPr lang="en-US" dirty="0"/>
          </a:p>
        </p:txBody>
      </p:sp>
    </p:spTree>
    <p:extLst>
      <p:ext uri="{BB962C8B-B14F-4D97-AF65-F5344CB8AC3E}">
        <p14:creationId xmlns:p14="http://schemas.microsoft.com/office/powerpoint/2010/main" val="2814575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all these categories</a:t>
            </a:r>
            <a:r>
              <a:rPr lang="en-US" baseline="0" dirty="0" smtClean="0"/>
              <a:t> on the same cladograms.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46</a:t>
            </a:fld>
            <a:endParaRPr lang="en-US" dirty="0"/>
          </a:p>
        </p:txBody>
      </p:sp>
    </p:spTree>
    <p:extLst>
      <p:ext uri="{BB962C8B-B14F-4D97-AF65-F5344CB8AC3E}">
        <p14:creationId xmlns:p14="http://schemas.microsoft.com/office/powerpoint/2010/main" val="5609955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Here’s the point of this exercise.</a:t>
            </a:r>
            <a:r>
              <a:rPr lang="en-US" baseline="0" dirty="0" smtClean="0"/>
              <a:t>  Remember how the proximity of two organisms on a </a:t>
            </a:r>
            <a:r>
              <a:rPr lang="en-US" baseline="0" dirty="0" err="1" smtClean="0"/>
              <a:t>cladogram</a:t>
            </a:r>
            <a:r>
              <a:rPr lang="en-US" baseline="0" dirty="0" smtClean="0"/>
              <a:t> is supposed to show how similar they are to each other?</a:t>
            </a:r>
            <a:endParaRPr lang="en-US" dirty="0" smtClean="0"/>
          </a:p>
          <a:p>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47</a:t>
            </a:fld>
            <a:endParaRPr lang="en-US" dirty="0"/>
          </a:p>
        </p:txBody>
      </p:sp>
    </p:spTree>
    <p:extLst>
      <p:ext uri="{BB962C8B-B14F-4D97-AF65-F5344CB8AC3E}">
        <p14:creationId xmlns:p14="http://schemas.microsoft.com/office/powerpoint/2010/main" val="41506859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Keep that in mind as we compare where the cookie scoop ended up in the three sorting exercises we just did.</a:t>
            </a:r>
          </a:p>
          <a:p>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48</a:t>
            </a:fld>
            <a:endParaRPr lang="en-US" dirty="0"/>
          </a:p>
        </p:txBody>
      </p:sp>
    </p:spTree>
    <p:extLst>
      <p:ext uri="{BB962C8B-B14F-4D97-AF65-F5344CB8AC3E}">
        <p14:creationId xmlns:p14="http://schemas.microsoft.com/office/powerpoint/2010/main" val="31288289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first sorting activity, we first sorted into two groups—spoons and non-spoons.  Then we sorted into two more groups—metal and non-metal.  The cookie scoop ended up in a group with a couple of cake servers and a pair of tongs.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49</a:t>
            </a:fld>
            <a:endParaRPr lang="en-US" dirty="0"/>
          </a:p>
        </p:txBody>
      </p:sp>
    </p:spTree>
    <p:extLst>
      <p:ext uri="{BB962C8B-B14F-4D97-AF65-F5344CB8AC3E}">
        <p14:creationId xmlns:p14="http://schemas.microsoft.com/office/powerpoint/2010/main" val="743711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the rest of the lines are in the shape of a football goal, like this…</a:t>
            </a:r>
            <a:endParaRPr lang="en-US" dirty="0" smtClean="0"/>
          </a:p>
          <a:p>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5</a:t>
            </a:fld>
            <a:endParaRPr lang="en-US" dirty="0"/>
          </a:p>
        </p:txBody>
      </p:sp>
    </p:spTree>
    <p:extLst>
      <p:ext uri="{BB962C8B-B14F-4D97-AF65-F5344CB8AC3E}">
        <p14:creationId xmlns:p14="http://schemas.microsoft.com/office/powerpoint/2010/main" val="21486974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second sorting activity, the cookie scoop ended</a:t>
            </a:r>
            <a:r>
              <a:rPr lang="en-US" baseline="0" dirty="0" smtClean="0"/>
              <a:t> up between an ice-cream scoop and a gravy ladle.</a:t>
            </a:r>
            <a:endParaRPr lang="en-US" dirty="0" smtClean="0"/>
          </a:p>
          <a:p>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50</a:t>
            </a:fld>
            <a:endParaRPr lang="en-US" dirty="0"/>
          </a:p>
        </p:txBody>
      </p:sp>
    </p:spTree>
    <p:extLst>
      <p:ext uri="{BB962C8B-B14F-4D97-AF65-F5344CB8AC3E}">
        <p14:creationId xmlns:p14="http://schemas.microsoft.com/office/powerpoint/2010/main" val="10477890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in the third sorting activity it ended up in a group with a little gadget that clips to</a:t>
            </a:r>
            <a:r>
              <a:rPr lang="en-US" baseline="0" dirty="0" smtClean="0"/>
              <a:t> the edge of a pot so you can rest a wooden spoon in it. </a:t>
            </a:r>
            <a:r>
              <a:rPr lang="en-US" dirty="0" smtClean="0"/>
              <a:t>How can a cookie scoop be most like a pair of tongs one time, an ice cream scoop another time, and a gadget</a:t>
            </a:r>
            <a:r>
              <a:rPr lang="en-US" baseline="0" dirty="0" smtClean="0"/>
              <a:t> like this another time?  It all depends on the characteristics you use in the sorting process.</a:t>
            </a:r>
            <a:endParaRPr lang="en-US" dirty="0" smtClean="0"/>
          </a:p>
          <a:p>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51</a:t>
            </a:fld>
            <a:endParaRPr lang="en-US" dirty="0"/>
          </a:p>
        </p:txBody>
      </p:sp>
    </p:spTree>
    <p:extLst>
      <p:ext uri="{BB962C8B-B14F-4D97-AF65-F5344CB8AC3E}">
        <p14:creationId xmlns:p14="http://schemas.microsoft.com/office/powerpoint/2010/main" val="2214637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thing happens when scientists sort organisms using</a:t>
            </a:r>
            <a:r>
              <a:rPr lang="en-US" baseline="0" dirty="0" smtClean="0"/>
              <a:t> phylogenetic trees, although cladograms of species normally show fewer variations than a cladogram of kitchen utensils.  Where the organisms end up—and which other organisms they are closest to—is determined by which characteristics are used in the sorting process.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8665201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 why some cladograms</a:t>
            </a:r>
            <a:r>
              <a:rPr lang="en-US" baseline="0" dirty="0" smtClean="0"/>
              <a:t> suggest that our closest relatives are chimpanzees…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53</a:t>
            </a:fld>
            <a:endParaRPr lang="en-US" dirty="0"/>
          </a:p>
        </p:txBody>
      </p:sp>
    </p:spTree>
    <p:extLst>
      <p:ext uri="{BB962C8B-B14F-4D97-AF65-F5344CB8AC3E}">
        <p14:creationId xmlns:p14="http://schemas.microsoft.com/office/powerpoint/2010/main" val="30020605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others suggest we are most</a:t>
            </a:r>
            <a:r>
              <a:rPr lang="en-US" baseline="0" dirty="0" smtClean="0"/>
              <a:t> like </a:t>
            </a:r>
            <a:r>
              <a:rPr lang="en-US" dirty="0" smtClean="0"/>
              <a:t>gorillas,</a:t>
            </a:r>
            <a:r>
              <a:rPr lang="en-US" baseline="0" dirty="0" smtClean="0"/>
              <a:t> orangutans, or bonobos.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54</a:t>
            </a:fld>
            <a:endParaRPr lang="en-US" dirty="0"/>
          </a:p>
        </p:txBody>
      </p:sp>
    </p:spTree>
    <p:extLst>
      <p:ext uri="{BB962C8B-B14F-4D97-AF65-F5344CB8AC3E}">
        <p14:creationId xmlns:p14="http://schemas.microsoft.com/office/powerpoint/2010/main" val="12877658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Instruct your students to observe each</a:t>
            </a:r>
            <a:r>
              <a:rPr lang="en-US" baseline="0" dirty="0" smtClean="0"/>
              <a:t> other’s cladograms.  Compare the proximity of certain utensils to each other on different cladograms.  </a:t>
            </a:r>
            <a:r>
              <a:rPr lang="en-US" dirty="0" smtClean="0"/>
              <a:t>Perhaps each student should select one utensil and compare what it is grouped with in each of the other groups.  Help them discover that the characteristics used in the sorting process, determine which utensils end up close together.</a:t>
            </a:r>
          </a:p>
          <a:p>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55</a:t>
            </a:fld>
            <a:endParaRPr lang="en-US" dirty="0"/>
          </a:p>
        </p:txBody>
      </p:sp>
    </p:spTree>
    <p:extLst>
      <p:ext uri="{BB962C8B-B14F-4D97-AF65-F5344CB8AC3E}">
        <p14:creationId xmlns:p14="http://schemas.microsoft.com/office/powerpoint/2010/main" val="6858549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characteristics we sort by are observable data.</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56</a:t>
            </a:fld>
            <a:endParaRPr lang="en-US" dirty="0"/>
          </a:p>
        </p:txBody>
      </p:sp>
    </p:spTree>
    <p:extLst>
      <p:ext uri="{BB962C8B-B14F-4D97-AF65-F5344CB8AC3E}">
        <p14:creationId xmlns:p14="http://schemas.microsoft.com/office/powerpoint/2010/main" val="28566131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suggested relationships between objects</a:t>
            </a:r>
            <a:r>
              <a:rPr lang="en-US" baseline="0" dirty="0" smtClean="0"/>
              <a:t> or organisms are interpretations of that data.  Any cladograms is only one of many possible arrangements.  If different characteristics are selected to sort by, a different arrangement of organisms will be suggested.</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57</a:t>
            </a:fld>
            <a:endParaRPr lang="en-US" dirty="0"/>
          </a:p>
        </p:txBody>
      </p:sp>
    </p:spTree>
    <p:extLst>
      <p:ext uri="{BB962C8B-B14F-4D97-AF65-F5344CB8AC3E}">
        <p14:creationId xmlns:p14="http://schemas.microsoft.com/office/powerpoint/2010/main" val="13988123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Cladograms assume evolution happened, and</a:t>
            </a:r>
            <a:r>
              <a:rPr lang="en-US" baseline="0" dirty="0" smtClean="0"/>
              <a:t> then try to figure out who is most closely related to whom.  Although phylogenetic analysis may be a useful tool for sorting organisms by shared characteristics, cladograms do not provide actual evidence that evolution really happened.</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58</a:t>
            </a:fld>
            <a:endParaRPr lang="en-US" dirty="0"/>
          </a:p>
        </p:txBody>
      </p:sp>
    </p:spTree>
    <p:extLst>
      <p:ext uri="{BB962C8B-B14F-4D97-AF65-F5344CB8AC3E}">
        <p14:creationId xmlns:p14="http://schemas.microsoft.com/office/powerpoint/2010/main" val="3516984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4010522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6</a:t>
            </a:fld>
            <a:endParaRPr lang="en-US" dirty="0"/>
          </a:p>
        </p:txBody>
      </p:sp>
    </p:spTree>
    <p:extLst>
      <p:ext uri="{BB962C8B-B14F-4D97-AF65-F5344CB8AC3E}">
        <p14:creationId xmlns:p14="http://schemas.microsoft.com/office/powerpoint/2010/main" val="16298194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4863386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1009853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9127756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408355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these</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t>7</a:t>
            </a:fld>
            <a:endParaRPr lang="en-US" dirty="0"/>
          </a:p>
        </p:txBody>
      </p:sp>
    </p:spTree>
    <p:extLst>
      <p:ext uri="{BB962C8B-B14F-4D97-AF65-F5344CB8AC3E}">
        <p14:creationId xmlns:p14="http://schemas.microsoft.com/office/powerpoint/2010/main" val="3764041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a:t>
            </a:r>
            <a:r>
              <a:rPr lang="en-US" baseline="0" dirty="0" smtClean="0"/>
              <a:t> the colors on this diagram.  Each color represents a grouping of animals that scientists call a “clade.”  Smaller clades are nested within larger clades.</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449839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two clades are nested inside of a</a:t>
            </a:r>
            <a:r>
              <a:rPr lang="en-US" baseline="0" dirty="0" smtClean="0"/>
              <a:t> </a:t>
            </a:r>
            <a:r>
              <a:rPr lang="en-US" dirty="0" smtClean="0"/>
              <a:t>larger one.</a:t>
            </a:r>
            <a:endParaRPr lang="en-US" dirty="0"/>
          </a:p>
        </p:txBody>
      </p:sp>
      <p:sp>
        <p:nvSpPr>
          <p:cNvPr id="4" name="Slide Number Placeholder 3"/>
          <p:cNvSpPr>
            <a:spLocks noGrp="1"/>
          </p:cNvSpPr>
          <p:nvPr>
            <p:ph type="sldNum" sz="quarter" idx="10"/>
          </p:nvPr>
        </p:nvSpPr>
        <p:spPr/>
        <p:txBody>
          <a:bodyPr/>
          <a:lstStyle/>
          <a:p>
            <a:fld id="{63D445CA-40E3-4702-B062-AD2310F1292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530275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2776050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393468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2897030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440846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2621331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134952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426633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1268720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3758668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sz="1800"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251016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3747322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3869320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sz="1800"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54160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1044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4692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781652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949302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2401760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2933734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41487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986962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sz="1800"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367043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20430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2256102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sz="1800"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003693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0559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50339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4238644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314040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4218307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2185246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0217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1303706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2663064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2256428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1999471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294993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3156278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47143E-011A-4EE2-A5C9-3BD67B3BA89D}" type="datetimeFigureOut">
              <a:rPr lang="en-US" smtClean="0"/>
              <a:t>1/30/2017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4705297-6C07-44AB-AFC7-DC7B3A9914E3}" type="slidenum">
              <a:rPr lang="en-US" smtClean="0"/>
              <a:t>‹#›</a:t>
            </a:fld>
            <a:endParaRPr lang="en-US" dirty="0"/>
          </a:p>
        </p:txBody>
      </p:sp>
    </p:spTree>
    <p:extLst>
      <p:ext uri="{BB962C8B-B14F-4D97-AF65-F5344CB8AC3E}">
        <p14:creationId xmlns:p14="http://schemas.microsoft.com/office/powerpoint/2010/main" val="64727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247143E-011A-4EE2-A5C9-3BD67B3BA89D}" type="datetimeFigureOut">
              <a:rPr lang="en-US" smtClean="0"/>
              <a:t>1/30/2017</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4705297-6C07-44AB-AFC7-DC7B3A9914E3}" type="slidenum">
              <a:rPr lang="en-US" smtClean="0"/>
              <a:t>‹#›</a:t>
            </a:fld>
            <a:endParaRPr lang="en-US" dirty="0"/>
          </a:p>
        </p:txBody>
      </p:sp>
    </p:spTree>
    <p:extLst>
      <p:ext uri="{BB962C8B-B14F-4D97-AF65-F5344CB8AC3E}">
        <p14:creationId xmlns:p14="http://schemas.microsoft.com/office/powerpoint/2010/main" val="2297354614"/>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0" r:id="rId12"/>
    <p:sldLayoutId id="2147484651" r:id="rId13"/>
    <p:sldLayoutId id="2147484652" r:id="rId14"/>
    <p:sldLayoutId id="2147484653" r:id="rId15"/>
    <p:sldLayoutId id="2147484654" r:id="rId16"/>
    <p:sldLayoutId id="2147484655" r:id="rId17"/>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1469974986"/>
      </p:ext>
    </p:extLst>
  </p:cSld>
  <p:clrMap bg1="dk1" tx1="lt1" bg2="dk2" tx2="lt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1/30/2017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336081768"/>
      </p:ext>
    </p:extLst>
  </p:cSld>
  <p:clrMap bg1="dk1" tx1="lt1" bg2="dk2" tx2="lt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image" Target="../media/image10.jpeg"/><Relationship Id="rId21" Type="http://schemas.openxmlformats.org/officeDocument/2006/relationships/image" Target="../media/image28.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5" Type="http://schemas.openxmlformats.org/officeDocument/2006/relationships/image" Target="../media/image32.jpeg"/><Relationship Id="rId2" Type="http://schemas.openxmlformats.org/officeDocument/2006/relationships/notesSlide" Target="../notesSlides/notesSlide17.xml"/><Relationship Id="rId16" Type="http://schemas.openxmlformats.org/officeDocument/2006/relationships/image" Target="../media/image23.jpeg"/><Relationship Id="rId20"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24" Type="http://schemas.openxmlformats.org/officeDocument/2006/relationships/image" Target="../media/image31.jpeg"/><Relationship Id="rId5" Type="http://schemas.openxmlformats.org/officeDocument/2006/relationships/image" Target="../media/image12.jpeg"/><Relationship Id="rId15" Type="http://schemas.openxmlformats.org/officeDocument/2006/relationships/image" Target="../media/image22.jpeg"/><Relationship Id="rId23" Type="http://schemas.openxmlformats.org/officeDocument/2006/relationships/image" Target="../media/image30.jpeg"/><Relationship Id="rId10" Type="http://schemas.openxmlformats.org/officeDocument/2006/relationships/image" Target="../media/image17.jpeg"/><Relationship Id="rId19" Type="http://schemas.openxmlformats.org/officeDocument/2006/relationships/image" Target="../media/image26.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 Id="rId22"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2.jpeg"/><Relationship Id="rId9" Type="http://schemas.openxmlformats.org/officeDocument/2006/relationships/image" Target="../media/image50.jpeg"/></Relationships>
</file>

<file path=ppt/slides/_rels/slide28.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3" Type="http://schemas.openxmlformats.org/officeDocument/2006/relationships/image" Target="../media/image51.jpeg"/><Relationship Id="rId21" Type="http://schemas.openxmlformats.org/officeDocument/2006/relationships/image" Target="../media/image69.jpe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5" Type="http://schemas.openxmlformats.org/officeDocument/2006/relationships/image" Target="../media/image73.jpeg"/><Relationship Id="rId2" Type="http://schemas.openxmlformats.org/officeDocument/2006/relationships/notesSlide" Target="../notesSlides/notesSlide28.xml"/><Relationship Id="rId16" Type="http://schemas.openxmlformats.org/officeDocument/2006/relationships/image" Target="../media/image64.jpeg"/><Relationship Id="rId20"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59.jpeg"/><Relationship Id="rId24" Type="http://schemas.openxmlformats.org/officeDocument/2006/relationships/image" Target="../media/image72.jpeg"/><Relationship Id="rId5" Type="http://schemas.openxmlformats.org/officeDocument/2006/relationships/image" Target="../media/image53.jpeg"/><Relationship Id="rId15" Type="http://schemas.openxmlformats.org/officeDocument/2006/relationships/image" Target="../media/image63.jpeg"/><Relationship Id="rId23" Type="http://schemas.openxmlformats.org/officeDocument/2006/relationships/image" Target="../media/image71.jpeg"/><Relationship Id="rId10" Type="http://schemas.openxmlformats.org/officeDocument/2006/relationships/image" Target="../media/image58.jpeg"/><Relationship Id="rId19" Type="http://schemas.openxmlformats.org/officeDocument/2006/relationships/image" Target="../media/image67.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 Id="rId22"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3" Type="http://schemas.openxmlformats.org/officeDocument/2006/relationships/image" Target="../media/image51.jpeg"/><Relationship Id="rId21" Type="http://schemas.openxmlformats.org/officeDocument/2006/relationships/image" Target="../media/image69.jpe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5" Type="http://schemas.openxmlformats.org/officeDocument/2006/relationships/image" Target="../media/image73.jpeg"/><Relationship Id="rId2" Type="http://schemas.openxmlformats.org/officeDocument/2006/relationships/notesSlide" Target="../notesSlides/notesSlide41.xml"/><Relationship Id="rId16" Type="http://schemas.openxmlformats.org/officeDocument/2006/relationships/image" Target="../media/image64.jpeg"/><Relationship Id="rId20"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59.jpeg"/><Relationship Id="rId24" Type="http://schemas.openxmlformats.org/officeDocument/2006/relationships/image" Target="../media/image72.jpeg"/><Relationship Id="rId5" Type="http://schemas.openxmlformats.org/officeDocument/2006/relationships/image" Target="../media/image53.jpeg"/><Relationship Id="rId15" Type="http://schemas.openxmlformats.org/officeDocument/2006/relationships/image" Target="../media/image63.jpeg"/><Relationship Id="rId23" Type="http://schemas.openxmlformats.org/officeDocument/2006/relationships/image" Target="../media/image71.jpeg"/><Relationship Id="rId10" Type="http://schemas.openxmlformats.org/officeDocument/2006/relationships/image" Target="../media/image58.jpeg"/><Relationship Id="rId19" Type="http://schemas.openxmlformats.org/officeDocument/2006/relationships/image" Target="../media/image67.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 Id="rId22"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rot="21347029">
            <a:off x="1791566" y="460387"/>
            <a:ext cx="3390035" cy="436128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0507">
            <a:off x="5669518" y="863883"/>
            <a:ext cx="4324350" cy="296187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41820">
            <a:off x="4258967" y="2997032"/>
            <a:ext cx="4060984" cy="3045738"/>
          </a:xfrm>
          <a:prstGeom prst="rect">
            <a:avLst/>
          </a:prstGeom>
        </p:spPr>
      </p:pic>
      <p:pic>
        <p:nvPicPr>
          <p:cNvPr id="8" name="Picture 7"/>
          <p:cNvPicPr>
            <a:picLocks noChangeAspect="1"/>
          </p:cNvPicPr>
          <p:nvPr/>
        </p:nvPicPr>
        <p:blipFill>
          <a:blip r:embed="rId7"/>
          <a:stretch>
            <a:fillRect/>
          </a:stretch>
        </p:blipFill>
        <p:spPr>
          <a:xfrm rot="739305">
            <a:off x="8004663" y="2761114"/>
            <a:ext cx="3796804" cy="2205184"/>
          </a:xfrm>
          <a:prstGeom prst="rect">
            <a:avLst/>
          </a:prstGeom>
        </p:spPr>
      </p:pic>
      <p:sp>
        <p:nvSpPr>
          <p:cNvPr id="9" name="TextBox 8"/>
          <p:cNvSpPr txBox="1"/>
          <p:nvPr/>
        </p:nvSpPr>
        <p:spPr>
          <a:xfrm rot="21419906">
            <a:off x="2083749" y="5022855"/>
            <a:ext cx="2000250" cy="646331"/>
          </a:xfrm>
          <a:prstGeom prst="rect">
            <a:avLst/>
          </a:prstGeom>
          <a:noFill/>
        </p:spPr>
        <p:txBody>
          <a:bodyPr wrap="square" rtlCol="0">
            <a:spAutoFit/>
          </a:bodyPr>
          <a:lstStyle/>
          <a:p>
            <a:r>
              <a:rPr lang="en-US" sz="3600" dirty="0" smtClean="0"/>
              <a:t>Grade 8</a:t>
            </a:r>
            <a:endParaRPr lang="en-US" sz="3600" dirty="0"/>
          </a:p>
        </p:txBody>
      </p:sp>
      <p:sp>
        <p:nvSpPr>
          <p:cNvPr id="10" name="TextBox 9"/>
          <p:cNvSpPr txBox="1"/>
          <p:nvPr/>
        </p:nvSpPr>
        <p:spPr>
          <a:xfrm rot="297449">
            <a:off x="6964919" y="224758"/>
            <a:ext cx="2000250" cy="646331"/>
          </a:xfrm>
          <a:prstGeom prst="rect">
            <a:avLst/>
          </a:prstGeom>
          <a:noFill/>
        </p:spPr>
        <p:txBody>
          <a:bodyPr wrap="square" rtlCol="0">
            <a:spAutoFit/>
          </a:bodyPr>
          <a:lstStyle/>
          <a:p>
            <a:r>
              <a:rPr lang="en-US" sz="3600" dirty="0" smtClean="0"/>
              <a:t>Chapter 1</a:t>
            </a:r>
            <a:endParaRPr lang="en-US" sz="3600" dirty="0"/>
          </a:p>
        </p:txBody>
      </p:sp>
      <p:sp>
        <p:nvSpPr>
          <p:cNvPr id="11" name="TextBox 10"/>
          <p:cNvSpPr txBox="1"/>
          <p:nvPr/>
        </p:nvSpPr>
        <p:spPr>
          <a:xfrm rot="21221211">
            <a:off x="6081247" y="5946019"/>
            <a:ext cx="2000250" cy="646331"/>
          </a:xfrm>
          <a:prstGeom prst="rect">
            <a:avLst/>
          </a:prstGeom>
          <a:noFill/>
        </p:spPr>
        <p:txBody>
          <a:bodyPr wrap="square" rtlCol="0">
            <a:spAutoFit/>
          </a:bodyPr>
          <a:lstStyle/>
          <a:p>
            <a:r>
              <a:rPr lang="en-US" sz="3600" dirty="0" smtClean="0"/>
              <a:t>Lesson 3</a:t>
            </a:r>
            <a:endParaRPr lang="en-US" sz="3600" dirty="0"/>
          </a:p>
        </p:txBody>
      </p:sp>
      <p:sp>
        <p:nvSpPr>
          <p:cNvPr id="12" name="TextBox 11"/>
          <p:cNvSpPr txBox="1"/>
          <p:nvPr/>
        </p:nvSpPr>
        <p:spPr>
          <a:xfrm rot="913718">
            <a:off x="8896199" y="4860811"/>
            <a:ext cx="2000250" cy="646331"/>
          </a:xfrm>
          <a:prstGeom prst="rect">
            <a:avLst/>
          </a:prstGeom>
          <a:noFill/>
        </p:spPr>
        <p:txBody>
          <a:bodyPr wrap="square" rtlCol="0">
            <a:spAutoFit/>
          </a:bodyPr>
          <a:lstStyle/>
          <a:p>
            <a:r>
              <a:rPr lang="en-US" sz="3600" dirty="0" smtClean="0"/>
              <a:t>Page 42</a:t>
            </a:r>
            <a:endParaRPr lang="en-US" sz="3600" dirty="0"/>
          </a:p>
        </p:txBody>
      </p:sp>
      <p:sp>
        <p:nvSpPr>
          <p:cNvPr id="13" name="Rectangle 12"/>
          <p:cNvSpPr/>
          <p:nvPr/>
        </p:nvSpPr>
        <p:spPr>
          <a:xfrm>
            <a:off x="1699608" y="2681585"/>
            <a:ext cx="8792792" cy="1862048"/>
          </a:xfrm>
          <a:prstGeom prst="rect">
            <a:avLst/>
          </a:prstGeom>
          <a:noFill/>
        </p:spPr>
        <p:txBody>
          <a:bodyPr wrap="none" lIns="91440" tIns="45720" rIns="91440" bIns="45720">
            <a:spAutoFit/>
          </a:bodyPr>
          <a:lstStyle/>
          <a:p>
            <a:pPr algn="ctr"/>
            <a:r>
              <a:rPr lang="en-US" sz="11500" b="0" cap="none" spc="0" dirty="0" smtClean="0">
                <a:ln w="0"/>
                <a:solidFill>
                  <a:schemeClr val="accent1"/>
                </a:solidFill>
                <a:effectLst>
                  <a:outerShdw blurRad="38100" dist="25400" dir="5400000" algn="ctr" rotWithShape="0">
                    <a:srgbClr val="6E747A">
                      <a:alpha val="43000"/>
                    </a:srgbClr>
                  </a:outerShdw>
                </a:effectLst>
              </a:rPr>
              <a:t>Explore-a-Lab</a:t>
            </a:r>
            <a:endParaRPr lang="en-US" sz="115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11061542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370" y="0"/>
            <a:ext cx="4290377" cy="6794016"/>
          </a:xfrm>
          <a:prstGeom prst="rect">
            <a:avLst/>
          </a:prstGeom>
        </p:spPr>
      </p:pic>
      <p:cxnSp>
        <p:nvCxnSpPr>
          <p:cNvPr id="7" name="Straight Connector 6"/>
          <p:cNvCxnSpPr/>
          <p:nvPr/>
        </p:nvCxnSpPr>
        <p:spPr>
          <a:xfrm>
            <a:off x="4824248" y="1371600"/>
            <a:ext cx="0" cy="351571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824248" y="1371600"/>
            <a:ext cx="294815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772400" y="1371600"/>
            <a:ext cx="0" cy="135583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062952" y="2727434"/>
            <a:ext cx="709448"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062952" y="2727434"/>
            <a:ext cx="0" cy="215987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24248" y="4887310"/>
            <a:ext cx="2238704"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H="1">
            <a:off x="4177862" y="1245476"/>
            <a:ext cx="15766" cy="425669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193628" y="1245476"/>
            <a:ext cx="359453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835464" y="1245476"/>
            <a:ext cx="0" cy="1481958"/>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110250" y="2758966"/>
            <a:ext cx="70944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110250" y="2758966"/>
            <a:ext cx="0" cy="2743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77862" y="5502166"/>
            <a:ext cx="29323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9388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370" y="0"/>
            <a:ext cx="4290377" cy="6794016"/>
          </a:xfrm>
          <a:prstGeom prst="rect">
            <a:avLst/>
          </a:prstGeom>
        </p:spPr>
      </p:pic>
      <p:sp>
        <p:nvSpPr>
          <p:cNvPr id="7" name="Oval 6"/>
          <p:cNvSpPr/>
          <p:nvPr/>
        </p:nvSpPr>
        <p:spPr>
          <a:xfrm>
            <a:off x="6038194" y="1592316"/>
            <a:ext cx="1761601" cy="86710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85130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370" y="0"/>
            <a:ext cx="4290377" cy="6794016"/>
          </a:xfrm>
          <a:prstGeom prst="rect">
            <a:avLst/>
          </a:prstGeom>
        </p:spPr>
      </p:pic>
      <p:sp>
        <p:nvSpPr>
          <p:cNvPr id="5" name="Oval 4"/>
          <p:cNvSpPr/>
          <p:nvPr/>
        </p:nvSpPr>
        <p:spPr>
          <a:xfrm>
            <a:off x="4807674" y="1578601"/>
            <a:ext cx="929736" cy="62020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6830714" y="1715761"/>
            <a:ext cx="724329" cy="62020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4313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370" y="0"/>
            <a:ext cx="4290377" cy="6794016"/>
          </a:xfrm>
          <a:prstGeom prst="rect">
            <a:avLst/>
          </a:prstGeom>
        </p:spPr>
      </p:pic>
      <p:sp>
        <p:nvSpPr>
          <p:cNvPr id="5" name="Oval 4"/>
          <p:cNvSpPr/>
          <p:nvPr/>
        </p:nvSpPr>
        <p:spPr>
          <a:xfrm rot="2347334">
            <a:off x="4735522" y="1706712"/>
            <a:ext cx="1488251" cy="86710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3582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370" y="0"/>
            <a:ext cx="4290377" cy="6794016"/>
          </a:xfrm>
          <a:prstGeom prst="rect">
            <a:avLst/>
          </a:prstGeom>
        </p:spPr>
      </p:pic>
      <p:sp>
        <p:nvSpPr>
          <p:cNvPr id="5" name="Oval 4"/>
          <p:cNvSpPr/>
          <p:nvPr/>
        </p:nvSpPr>
        <p:spPr>
          <a:xfrm>
            <a:off x="4807674" y="1578601"/>
            <a:ext cx="929736" cy="62020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6830714" y="1715761"/>
            <a:ext cx="724329" cy="62020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1049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370" y="0"/>
            <a:ext cx="4290377" cy="6794016"/>
          </a:xfrm>
          <a:prstGeom prst="rect">
            <a:avLst/>
          </a:prstGeom>
        </p:spPr>
      </p:pic>
      <p:sp>
        <p:nvSpPr>
          <p:cNvPr id="5" name="Oval 4"/>
          <p:cNvSpPr/>
          <p:nvPr/>
        </p:nvSpPr>
        <p:spPr>
          <a:xfrm>
            <a:off x="4807674" y="1578601"/>
            <a:ext cx="929736" cy="62020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4024528" y="1578601"/>
            <a:ext cx="894313" cy="62020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05883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91545" y="513695"/>
            <a:ext cx="4024050"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The Question</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8" name="Picture 7"/>
          <p:cNvPicPr>
            <a:picLocks noChangeAspect="1"/>
          </p:cNvPicPr>
          <p:nvPr/>
        </p:nvPicPr>
        <p:blipFill>
          <a:blip r:embed="rId3"/>
          <a:stretch>
            <a:fillRect/>
          </a:stretch>
        </p:blipFill>
        <p:spPr>
          <a:xfrm>
            <a:off x="2579221" y="1648593"/>
            <a:ext cx="7966859" cy="4627153"/>
          </a:xfrm>
          <a:prstGeom prst="rect">
            <a:avLst/>
          </a:prstGeom>
        </p:spPr>
      </p:pic>
    </p:spTree>
    <p:extLst>
      <p:ext uri="{BB962C8B-B14F-4D97-AF65-F5344CB8AC3E}">
        <p14:creationId xmlns:p14="http://schemas.microsoft.com/office/powerpoint/2010/main" val="2021136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57456" y="396240"/>
            <a:ext cx="9829744" cy="6004560"/>
            <a:chOff x="853496" y="-31661"/>
            <a:chExt cx="10643618" cy="711181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5399" y="486436"/>
              <a:ext cx="2368446" cy="13322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32385" y="500316"/>
              <a:ext cx="2368446" cy="133225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651998" y="486438"/>
              <a:ext cx="2368448" cy="133225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982537" y="500313"/>
              <a:ext cx="2368447" cy="133225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313996" y="500314"/>
              <a:ext cx="2368446" cy="133225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963759" y="518098"/>
              <a:ext cx="2368446" cy="1332251"/>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8284012" y="518097"/>
              <a:ext cx="2368443" cy="1332249"/>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604406" y="526185"/>
              <a:ext cx="2386226" cy="1342252"/>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967485" y="2841007"/>
              <a:ext cx="2368441" cy="1332248"/>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2275250" y="2843139"/>
              <a:ext cx="2378190" cy="1337732"/>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3586228" y="2872651"/>
              <a:ext cx="2386226" cy="1342252"/>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4916480" y="2872650"/>
              <a:ext cx="2386229" cy="1342254"/>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6251745" y="2850752"/>
              <a:ext cx="2368445" cy="1332251"/>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400000">
              <a:off x="7571020" y="2845754"/>
              <a:ext cx="2386230" cy="1342255"/>
            </a:xfrm>
            <a:prstGeom prst="rect">
              <a:avLst/>
            </a:prstGeom>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8911481" y="2859236"/>
              <a:ext cx="2386223" cy="1342250"/>
            </a:xfrm>
            <a:prstGeom prst="rect">
              <a:avLst/>
            </a:prstGeom>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400000">
              <a:off x="439856" y="5198130"/>
              <a:ext cx="2378187" cy="133773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400000">
              <a:off x="1745224" y="5203949"/>
              <a:ext cx="2401545" cy="1350869"/>
            </a:xfrm>
            <a:prstGeom prst="rect">
              <a:avLst/>
            </a:prstGeom>
          </p:spPr>
        </p:pic>
        <p:pic>
          <p:nvPicPr>
            <p:cNvPr id="23" name="Picture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400000">
              <a:off x="3105895" y="5213901"/>
              <a:ext cx="2388803" cy="1343702"/>
            </a:xfrm>
            <a:prstGeom prst="rect">
              <a:avLst/>
            </a:prstGeom>
          </p:spPr>
        </p:pic>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5400000">
              <a:off x="4433559" y="5204944"/>
              <a:ext cx="2347851" cy="1320667"/>
            </a:xfrm>
            <a:prstGeom prst="rect">
              <a:avLst/>
            </a:prstGeom>
          </p:spPr>
        </p:pic>
        <p:pic>
          <p:nvPicPr>
            <p:cNvPr id="25"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5400000">
              <a:off x="5728000" y="5191684"/>
              <a:ext cx="2348697" cy="1321142"/>
            </a:xfrm>
            <a:prstGeom prst="rect">
              <a:avLst/>
            </a:prstGeom>
          </p:spPr>
        </p:pic>
        <p:pic>
          <p:nvPicPr>
            <p:cNvPr id="26" name="Picture 2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7039719" y="5186030"/>
              <a:ext cx="2322871" cy="1306615"/>
            </a:xfrm>
            <a:prstGeom prst="rect">
              <a:avLst/>
            </a:prstGeom>
          </p:spPr>
        </p:pic>
        <p:pic>
          <p:nvPicPr>
            <p:cNvPr id="27" name="Picture 2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5400000">
              <a:off x="8336100" y="5180304"/>
              <a:ext cx="2343228" cy="1318066"/>
            </a:xfrm>
            <a:prstGeom prst="rect">
              <a:avLst/>
            </a:prstGeom>
          </p:spPr>
        </p:pic>
        <p:pic>
          <p:nvPicPr>
            <p:cNvPr id="28" name="Picture 2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5400000">
              <a:off x="9670359" y="5174019"/>
              <a:ext cx="2338245" cy="1315264"/>
            </a:xfrm>
            <a:prstGeom prst="rect">
              <a:avLst/>
            </a:prstGeom>
          </p:spPr>
        </p:pic>
      </p:grpSp>
    </p:spTree>
    <p:extLst>
      <p:ext uri="{BB962C8B-B14F-4D97-AF65-F5344CB8AC3E}">
        <p14:creationId xmlns:p14="http://schemas.microsoft.com/office/powerpoint/2010/main" val="2875679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1470" y="2103119"/>
            <a:ext cx="10018713" cy="3124201"/>
          </a:xfrm>
        </p:spPr>
        <p:txBody>
          <a:bodyPr>
            <a:normAutofit/>
          </a:bodyPr>
          <a:lstStyle/>
          <a:p>
            <a:pPr marL="0" indent="0">
              <a:buNone/>
            </a:pPr>
            <a:r>
              <a:rPr lang="en-US" sz="3600" dirty="0" smtClean="0"/>
              <a:t>1.   In your groups, discuss the characteristics of the items and sort them into two groups based on whatever characteristic you choose. </a:t>
            </a:r>
            <a:endParaRPr lang="en-US" sz="3600" dirty="0"/>
          </a:p>
        </p:txBody>
      </p:sp>
      <p:sp>
        <p:nvSpPr>
          <p:cNvPr id="6" name="Rectangle 5"/>
          <p:cNvSpPr/>
          <p:nvPr/>
        </p:nvSpPr>
        <p:spPr>
          <a:xfrm>
            <a:off x="2443816" y="1306175"/>
            <a:ext cx="7212937"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Instructions for Students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117452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974" y="2332671"/>
            <a:ext cx="5566906" cy="313138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4120" y="2332671"/>
            <a:ext cx="5608320" cy="3154681"/>
          </a:xfrm>
          <a:prstGeom prst="rect">
            <a:avLst/>
          </a:prstGeom>
        </p:spPr>
      </p:pic>
      <p:sp>
        <p:nvSpPr>
          <p:cNvPr id="14" name="Rectangle 13"/>
          <p:cNvSpPr/>
          <p:nvPr/>
        </p:nvSpPr>
        <p:spPr>
          <a:xfrm>
            <a:off x="1976936" y="1169015"/>
            <a:ext cx="2274982"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Spoons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Rectangle 14"/>
          <p:cNvSpPr/>
          <p:nvPr/>
        </p:nvSpPr>
        <p:spPr>
          <a:xfrm>
            <a:off x="7016294" y="1169015"/>
            <a:ext cx="3687228"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Non-Spoons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5236425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21283241">
            <a:off x="1484311" y="2666999"/>
            <a:ext cx="4002090" cy="3124201"/>
          </a:xfrm>
        </p:spPr>
        <p:txBody>
          <a:bodyPr/>
          <a:lstStyle/>
          <a:p>
            <a:r>
              <a:rPr lang="en-US" sz="2800" dirty="0" smtClean="0"/>
              <a:t>Process used by evolutionary scientists to group organisms based on multiple shared characteristics. </a:t>
            </a: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73142">
            <a:off x="6077397" y="1743421"/>
            <a:ext cx="5510429" cy="4132822"/>
          </a:xfrm>
          <a:prstGeom prst="rect">
            <a:avLst/>
          </a:prstGeom>
        </p:spPr>
      </p:pic>
      <p:sp>
        <p:nvSpPr>
          <p:cNvPr id="7" name="Rectangle 6"/>
          <p:cNvSpPr/>
          <p:nvPr/>
        </p:nvSpPr>
        <p:spPr>
          <a:xfrm rot="21309938">
            <a:off x="2204909" y="605135"/>
            <a:ext cx="3934089" cy="1754326"/>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Phylogenetic</a:t>
            </a:r>
          </a:p>
          <a:p>
            <a:pPr algn="ctr"/>
            <a:r>
              <a:rPr lang="en-US" sz="5400" dirty="0" smtClean="0">
                <a:ln w="0"/>
                <a:solidFill>
                  <a:schemeClr val="accent1"/>
                </a:solidFill>
                <a:effectLst>
                  <a:outerShdw blurRad="38100" dist="25400" dir="5400000" algn="ctr" rotWithShape="0">
                    <a:srgbClr val="6E747A">
                      <a:alpha val="43000"/>
                    </a:srgbClr>
                  </a:outerShdw>
                </a:effectLst>
              </a:rPr>
              <a:t>Analysis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1195066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43816" y="1306175"/>
            <a:ext cx="7212937"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Instructions for Students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4" name="Content Placeholder 2"/>
          <p:cNvSpPr txBox="1">
            <a:spLocks/>
          </p:cNvSpPr>
          <p:nvPr/>
        </p:nvSpPr>
        <p:spPr>
          <a:xfrm>
            <a:off x="1676400" y="617219"/>
            <a:ext cx="10515600" cy="573500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en-US" sz="3600" dirty="0" smtClean="0"/>
              <a:t>2.  Begin drawing a </a:t>
            </a:r>
            <a:r>
              <a:rPr lang="en-US" sz="3600" dirty="0" err="1" smtClean="0"/>
              <a:t>cladogram</a:t>
            </a:r>
            <a:r>
              <a:rPr lang="en-US" sz="3600" dirty="0" smtClean="0"/>
              <a:t> on a large sheet of paper and record these two groups.</a:t>
            </a:r>
            <a:endParaRPr lang="en-US" sz="3600" dirty="0"/>
          </a:p>
        </p:txBody>
      </p:sp>
    </p:spTree>
    <p:extLst>
      <p:ext uri="{BB962C8B-B14F-4D97-AF65-F5344CB8AC3E}">
        <p14:creationId xmlns:p14="http://schemas.microsoft.com/office/powerpoint/2010/main" val="812820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41371" y="5676220"/>
            <a:ext cx="1937657" cy="50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Kitchen Utensils</a:t>
            </a:r>
            <a:endParaRPr lang="en-US" dirty="0"/>
          </a:p>
        </p:txBody>
      </p:sp>
      <p:cxnSp>
        <p:nvCxnSpPr>
          <p:cNvPr id="7" name="Straight Connector 6"/>
          <p:cNvCxnSpPr>
            <a:endCxn id="5" idx="0"/>
          </p:cNvCxnSpPr>
          <p:nvPr/>
        </p:nvCxnSpPr>
        <p:spPr>
          <a:xfrm>
            <a:off x="5410199" y="5203371"/>
            <a:ext cx="1" cy="472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49486" y="5203371"/>
            <a:ext cx="2677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49486"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16487"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64328" y="3565752"/>
            <a:ext cx="1970315" cy="9524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Grouping #1</a:t>
            </a:r>
          </a:p>
          <a:p>
            <a:pPr algn="ctr"/>
            <a:r>
              <a:rPr lang="en-US" sz="2800" dirty="0" smtClean="0"/>
              <a:t>Spoons</a:t>
            </a:r>
            <a:endParaRPr lang="en-US" sz="2800" dirty="0"/>
          </a:p>
        </p:txBody>
      </p:sp>
      <p:sp>
        <p:nvSpPr>
          <p:cNvPr id="16" name="Rectangle 15"/>
          <p:cNvSpPr/>
          <p:nvPr/>
        </p:nvSpPr>
        <p:spPr>
          <a:xfrm>
            <a:off x="5742214" y="3565752"/>
            <a:ext cx="1970315" cy="95249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Grouping #2</a:t>
            </a:r>
          </a:p>
          <a:p>
            <a:pPr algn="ctr"/>
            <a:r>
              <a:rPr lang="en-US" sz="2800" dirty="0" smtClean="0"/>
              <a:t>Not Spoons</a:t>
            </a:r>
            <a:endParaRPr lang="en-US" sz="2800"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457" y="1573231"/>
            <a:ext cx="3235186" cy="1819792"/>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9429" y="1546261"/>
            <a:ext cx="3283131" cy="1846762"/>
          </a:xfrm>
          <a:prstGeom prst="rect">
            <a:avLst/>
          </a:prstGeom>
        </p:spPr>
      </p:pic>
    </p:spTree>
    <p:extLst>
      <p:ext uri="{BB962C8B-B14F-4D97-AF65-F5344CB8AC3E}">
        <p14:creationId xmlns:p14="http://schemas.microsoft.com/office/powerpoint/2010/main" val="3996922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43816" y="1306175"/>
            <a:ext cx="7212937"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Instructions for Students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4" name="Content Placeholder 2"/>
          <p:cNvSpPr txBox="1">
            <a:spLocks/>
          </p:cNvSpPr>
          <p:nvPr/>
        </p:nvSpPr>
        <p:spPr>
          <a:xfrm>
            <a:off x="1676400" y="617219"/>
            <a:ext cx="10515600" cy="573500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en-US" sz="3600" dirty="0" smtClean="0"/>
              <a:t>3.  Sort each of the two groups into at least two more groups and add them to your cladograms.</a:t>
            </a:r>
            <a:endParaRPr lang="en-US" sz="3600" dirty="0"/>
          </a:p>
        </p:txBody>
      </p:sp>
    </p:spTree>
    <p:extLst>
      <p:ext uri="{BB962C8B-B14F-4D97-AF65-F5344CB8AC3E}">
        <p14:creationId xmlns:p14="http://schemas.microsoft.com/office/powerpoint/2010/main" val="25808772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82135" y="2505568"/>
            <a:ext cx="4645862" cy="261329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28406" y="2527378"/>
            <a:ext cx="4745565" cy="2669381"/>
          </a:xfrm>
          <a:prstGeom prst="rect">
            <a:avLst/>
          </a:prstGeom>
        </p:spPr>
      </p:pic>
      <p:sp>
        <p:nvSpPr>
          <p:cNvPr id="8" name="Rectangle 7"/>
          <p:cNvSpPr/>
          <p:nvPr/>
        </p:nvSpPr>
        <p:spPr>
          <a:xfrm>
            <a:off x="2651674" y="165846"/>
            <a:ext cx="2299027" cy="1323439"/>
          </a:xfrm>
          <a:prstGeom prst="rect">
            <a:avLst/>
          </a:prstGeom>
          <a:noFill/>
        </p:spPr>
        <p:txBody>
          <a:bodyPr wrap="none" lIns="91440" tIns="45720" rIns="91440" bIns="45720">
            <a:spAutoFit/>
          </a:bodyPr>
          <a:lstStyle/>
          <a:p>
            <a:pPr algn="ctr"/>
            <a:r>
              <a:rPr lang="en-U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Individual</a:t>
            </a:r>
          </a:p>
          <a:p>
            <a:pPr algn="ctr"/>
            <a:r>
              <a:rPr lang="en-US" sz="4000" b="1" dirty="0" smtClean="0">
                <a:ln w="9525">
                  <a:solidFill>
                    <a:schemeClr val="bg1"/>
                  </a:solidFill>
                  <a:prstDash val="solid"/>
                </a:ln>
                <a:effectLst>
                  <a:outerShdw blurRad="12700" dist="38100" dir="2700000" algn="tl" rotWithShape="0">
                    <a:schemeClr val="bg1">
                      <a:lumMod val="50000"/>
                    </a:schemeClr>
                  </a:outerShdw>
                </a:effectLst>
              </a:rPr>
              <a:t>Spoons</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Rectangle 8"/>
          <p:cNvSpPr/>
          <p:nvPr/>
        </p:nvSpPr>
        <p:spPr>
          <a:xfrm>
            <a:off x="7032001" y="165845"/>
            <a:ext cx="1760097" cy="1323439"/>
          </a:xfrm>
          <a:prstGeom prst="rect">
            <a:avLst/>
          </a:prstGeom>
          <a:noFill/>
        </p:spPr>
        <p:txBody>
          <a:bodyPr wrap="none" lIns="91440" tIns="45720" rIns="91440" bIns="45720">
            <a:spAutoFit/>
          </a:bodyPr>
          <a:lstStyle/>
          <a:p>
            <a:pPr algn="ctr"/>
            <a:r>
              <a:rPr lang="en-US" sz="4000" b="1" dirty="0" smtClean="0">
                <a:ln w="9525">
                  <a:solidFill>
                    <a:schemeClr val="bg1"/>
                  </a:solidFill>
                  <a:prstDash val="solid"/>
                </a:ln>
                <a:effectLst>
                  <a:outerShdw blurRad="12700" dist="38100" dir="2700000" algn="tl" rotWithShape="0">
                    <a:schemeClr val="bg1">
                      <a:lumMod val="50000"/>
                    </a:schemeClr>
                  </a:outerShdw>
                </a:effectLst>
              </a:rPr>
              <a:t>Serving</a:t>
            </a:r>
          </a:p>
          <a:p>
            <a:pPr algn="ctr"/>
            <a:r>
              <a:rPr lang="en-U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Spoons</a:t>
            </a:r>
          </a:p>
        </p:txBody>
      </p:sp>
    </p:spTree>
    <p:extLst>
      <p:ext uri="{BB962C8B-B14F-4D97-AF65-F5344CB8AC3E}">
        <p14:creationId xmlns:p14="http://schemas.microsoft.com/office/powerpoint/2010/main" val="40017883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22807" y="5691051"/>
            <a:ext cx="1937657" cy="50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Kitchen Utensils</a:t>
            </a:r>
            <a:endParaRPr lang="en-US" dirty="0"/>
          </a:p>
        </p:txBody>
      </p:sp>
      <p:cxnSp>
        <p:nvCxnSpPr>
          <p:cNvPr id="7" name="Straight Connector 6"/>
          <p:cNvCxnSpPr/>
          <p:nvPr/>
        </p:nvCxnSpPr>
        <p:spPr>
          <a:xfrm>
            <a:off x="6070666" y="5203371"/>
            <a:ext cx="1" cy="472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49486" y="5203371"/>
            <a:ext cx="36414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49486"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01811" y="4495801"/>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64328" y="3799114"/>
            <a:ext cx="1970315" cy="71913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Grouping #1</a:t>
            </a:r>
          </a:p>
          <a:p>
            <a:pPr algn="ctr"/>
            <a:r>
              <a:rPr lang="en-US" sz="2800" dirty="0" smtClean="0"/>
              <a:t>Spoons</a:t>
            </a:r>
            <a:endParaRPr lang="en-US" sz="2800" dirty="0"/>
          </a:p>
        </p:txBody>
      </p:sp>
      <p:sp>
        <p:nvSpPr>
          <p:cNvPr id="16" name="Rectangle 15"/>
          <p:cNvSpPr/>
          <p:nvPr/>
        </p:nvSpPr>
        <p:spPr>
          <a:xfrm>
            <a:off x="6705767" y="3918858"/>
            <a:ext cx="1970315" cy="57694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Grouping #2</a:t>
            </a:r>
            <a:endParaRPr lang="en-US" dirty="0"/>
          </a:p>
        </p:txBody>
      </p:sp>
      <p:cxnSp>
        <p:nvCxnSpPr>
          <p:cNvPr id="6" name="Straight Connector 5"/>
          <p:cNvCxnSpPr>
            <a:endCxn id="15" idx="0"/>
          </p:cNvCxnSpPr>
          <p:nvPr/>
        </p:nvCxnSpPr>
        <p:spPr>
          <a:xfrm>
            <a:off x="4049486" y="3537857"/>
            <a:ext cx="0" cy="2612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84714" y="3537857"/>
            <a:ext cx="20682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884714" y="3276600"/>
            <a:ext cx="0" cy="2612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53000" y="3276600"/>
            <a:ext cx="0" cy="2612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117271" y="2934379"/>
            <a:ext cx="1534886" cy="35922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Individual</a:t>
            </a:r>
            <a:endParaRPr lang="en-US" dirty="0"/>
          </a:p>
        </p:txBody>
      </p:sp>
      <p:sp>
        <p:nvSpPr>
          <p:cNvPr id="21" name="Rectangle 20"/>
          <p:cNvSpPr/>
          <p:nvPr/>
        </p:nvSpPr>
        <p:spPr>
          <a:xfrm>
            <a:off x="4229100" y="2906824"/>
            <a:ext cx="1447799" cy="365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Serving</a:t>
            </a:r>
            <a:endParaRPr lang="en-US" dirty="0"/>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88182" y="1613088"/>
            <a:ext cx="1593064" cy="896099"/>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04450" y="1521122"/>
            <a:ext cx="1636715" cy="920652"/>
          </a:xfrm>
          <a:prstGeom prst="rect">
            <a:avLst/>
          </a:prstGeom>
        </p:spPr>
      </p:pic>
    </p:spTree>
    <p:extLst>
      <p:ext uri="{BB962C8B-B14F-4D97-AF65-F5344CB8AC3E}">
        <p14:creationId xmlns:p14="http://schemas.microsoft.com/office/powerpoint/2010/main" val="35484611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352" y="1948203"/>
            <a:ext cx="4928305" cy="27721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69181" y="2169725"/>
            <a:ext cx="4446693" cy="2501265"/>
          </a:xfrm>
          <a:prstGeom prst="rect">
            <a:avLst/>
          </a:prstGeom>
        </p:spPr>
      </p:pic>
      <p:sp>
        <p:nvSpPr>
          <p:cNvPr id="14" name="Rectangle 13"/>
          <p:cNvSpPr/>
          <p:nvPr/>
        </p:nvSpPr>
        <p:spPr>
          <a:xfrm>
            <a:off x="2903112" y="4720374"/>
            <a:ext cx="1878784"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Metal</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Rectangle 14"/>
          <p:cNvSpPr/>
          <p:nvPr/>
        </p:nvSpPr>
        <p:spPr>
          <a:xfrm>
            <a:off x="7147012" y="5643704"/>
            <a:ext cx="3291029"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Non-Metal</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0631409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22807" y="5691051"/>
            <a:ext cx="1937657" cy="50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Kitchen Utensils</a:t>
            </a:r>
            <a:endParaRPr lang="en-US" dirty="0"/>
          </a:p>
        </p:txBody>
      </p:sp>
      <p:cxnSp>
        <p:nvCxnSpPr>
          <p:cNvPr id="7" name="Straight Connector 6"/>
          <p:cNvCxnSpPr/>
          <p:nvPr/>
        </p:nvCxnSpPr>
        <p:spPr>
          <a:xfrm>
            <a:off x="6070666" y="5203371"/>
            <a:ext cx="1" cy="472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49486" y="5203371"/>
            <a:ext cx="36414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49486"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01811" y="4495801"/>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64328" y="3799114"/>
            <a:ext cx="1970315" cy="71913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Grouping #1</a:t>
            </a:r>
          </a:p>
          <a:p>
            <a:pPr algn="ctr"/>
            <a:r>
              <a:rPr lang="en-US" sz="2800" dirty="0" smtClean="0"/>
              <a:t>Spoons</a:t>
            </a:r>
            <a:endParaRPr lang="en-US" sz="2800" dirty="0"/>
          </a:p>
        </p:txBody>
      </p:sp>
      <p:sp>
        <p:nvSpPr>
          <p:cNvPr id="16" name="Rectangle 15"/>
          <p:cNvSpPr/>
          <p:nvPr/>
        </p:nvSpPr>
        <p:spPr>
          <a:xfrm>
            <a:off x="6705767" y="3918858"/>
            <a:ext cx="1970315" cy="57694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Grouping #2</a:t>
            </a:r>
            <a:endParaRPr lang="en-US" dirty="0"/>
          </a:p>
        </p:txBody>
      </p:sp>
      <p:cxnSp>
        <p:nvCxnSpPr>
          <p:cNvPr id="6" name="Straight Connector 5"/>
          <p:cNvCxnSpPr>
            <a:endCxn id="15" idx="0"/>
          </p:cNvCxnSpPr>
          <p:nvPr/>
        </p:nvCxnSpPr>
        <p:spPr>
          <a:xfrm>
            <a:off x="4049486" y="3537857"/>
            <a:ext cx="0" cy="2612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84714" y="3537857"/>
            <a:ext cx="20682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884714" y="3276600"/>
            <a:ext cx="0" cy="2612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53000" y="3276600"/>
            <a:ext cx="0" cy="2612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117271" y="2934379"/>
            <a:ext cx="1534886" cy="35922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Individual</a:t>
            </a:r>
            <a:endParaRPr lang="en-US" dirty="0"/>
          </a:p>
        </p:txBody>
      </p:sp>
      <p:sp>
        <p:nvSpPr>
          <p:cNvPr id="21" name="Rectangle 20"/>
          <p:cNvSpPr/>
          <p:nvPr/>
        </p:nvSpPr>
        <p:spPr>
          <a:xfrm>
            <a:off x="4229100" y="2906824"/>
            <a:ext cx="1447799" cy="36583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Serving</a:t>
            </a:r>
            <a:endParaRPr lang="en-US" dirty="0"/>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88182" y="1613088"/>
            <a:ext cx="1593064" cy="896099"/>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04450" y="1521122"/>
            <a:ext cx="1636715" cy="920652"/>
          </a:xfrm>
          <a:prstGeom prst="rect">
            <a:avLst/>
          </a:prstGeom>
        </p:spPr>
      </p:pic>
      <p:sp>
        <p:nvSpPr>
          <p:cNvPr id="20" name="Rectangle 19"/>
          <p:cNvSpPr/>
          <p:nvPr/>
        </p:nvSpPr>
        <p:spPr>
          <a:xfrm>
            <a:off x="8536951" y="2951683"/>
            <a:ext cx="1259477" cy="35922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Non-Metal</a:t>
            </a:r>
            <a:endParaRPr lang="en-US" dirty="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0667" y="1531924"/>
            <a:ext cx="2254013" cy="1267882"/>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292251" y="1455975"/>
            <a:ext cx="1754658" cy="986995"/>
          </a:xfrm>
          <a:prstGeom prst="rect">
            <a:avLst/>
          </a:prstGeom>
        </p:spPr>
      </p:pic>
      <p:cxnSp>
        <p:nvCxnSpPr>
          <p:cNvPr id="26" name="Straight Connector 25"/>
          <p:cNvCxnSpPr/>
          <p:nvPr/>
        </p:nvCxnSpPr>
        <p:spPr>
          <a:xfrm flipV="1">
            <a:off x="7195118" y="3556907"/>
            <a:ext cx="2044132" cy="9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840436" y="3600451"/>
            <a:ext cx="8164" cy="3184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195119" y="3295650"/>
            <a:ext cx="0" cy="2612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679760" y="2934379"/>
            <a:ext cx="1259477" cy="35922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Metal</a:t>
            </a:r>
            <a:endParaRPr lang="en-US" dirty="0"/>
          </a:p>
        </p:txBody>
      </p:sp>
      <p:cxnSp>
        <p:nvCxnSpPr>
          <p:cNvPr id="31" name="Straight Connector 30"/>
          <p:cNvCxnSpPr/>
          <p:nvPr/>
        </p:nvCxnSpPr>
        <p:spPr>
          <a:xfrm>
            <a:off x="9252519" y="3295650"/>
            <a:ext cx="0" cy="2612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372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393" y="3560843"/>
            <a:ext cx="3733510" cy="21000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657148" y="2887130"/>
            <a:ext cx="3444240" cy="193738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330388" y="1287197"/>
            <a:ext cx="2192508" cy="123328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180170" y="1302096"/>
            <a:ext cx="2260619" cy="127159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146251" y="1282582"/>
            <a:ext cx="2171414" cy="122142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844556" y="828243"/>
            <a:ext cx="2495378" cy="140365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8996736" y="831029"/>
            <a:ext cx="2508113" cy="1410814"/>
          </a:xfrm>
          <a:prstGeom prst="rect">
            <a:avLst/>
          </a:prstGeom>
        </p:spPr>
      </p:pic>
      <p:sp>
        <p:nvSpPr>
          <p:cNvPr id="13" name="Rectangle 12"/>
          <p:cNvSpPr/>
          <p:nvPr/>
        </p:nvSpPr>
        <p:spPr>
          <a:xfrm>
            <a:off x="3387756" y="5652604"/>
            <a:ext cx="1878784"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Metal</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Rectangle 13"/>
          <p:cNvSpPr/>
          <p:nvPr/>
        </p:nvSpPr>
        <p:spPr>
          <a:xfrm>
            <a:off x="7665172" y="5643704"/>
            <a:ext cx="3291029"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Non-Metal</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cxnSp>
        <p:nvCxnSpPr>
          <p:cNvPr id="16" name="Straight Connector 15"/>
          <p:cNvCxnSpPr/>
          <p:nvPr/>
        </p:nvCxnSpPr>
        <p:spPr>
          <a:xfrm>
            <a:off x="2460393" y="3246120"/>
            <a:ext cx="37715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7" idx="3"/>
          </p:cNvCxnSpPr>
          <p:nvPr/>
        </p:nvCxnSpPr>
        <p:spPr>
          <a:xfrm flipH="1" flipV="1">
            <a:off x="2426642" y="3000094"/>
            <a:ext cx="33751" cy="2765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3"/>
          </p:cNvCxnSpPr>
          <p:nvPr/>
        </p:nvCxnSpPr>
        <p:spPr>
          <a:xfrm flipH="1">
            <a:off x="4297680" y="3068205"/>
            <a:ext cx="12800" cy="1779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 idx="3"/>
          </p:cNvCxnSpPr>
          <p:nvPr/>
        </p:nvCxnSpPr>
        <p:spPr>
          <a:xfrm flipH="1">
            <a:off x="6212969" y="2978999"/>
            <a:ext cx="18989" cy="2326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5" idx="0"/>
          </p:cNvCxnSpPr>
          <p:nvPr/>
        </p:nvCxnSpPr>
        <p:spPr>
          <a:xfrm>
            <a:off x="4297680" y="3211620"/>
            <a:ext cx="29468" cy="3492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498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800600" y="781050"/>
            <a:ext cx="6509745" cy="3829050"/>
            <a:chOff x="853496" y="-31661"/>
            <a:chExt cx="10643618" cy="711181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5399" y="486436"/>
              <a:ext cx="2368446" cy="133225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32385" y="500316"/>
              <a:ext cx="2368446" cy="133225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651998" y="486438"/>
              <a:ext cx="2368448" cy="133225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982537" y="500313"/>
              <a:ext cx="2368447" cy="133225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313996" y="500314"/>
              <a:ext cx="2368446" cy="1332251"/>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963759" y="518098"/>
              <a:ext cx="2368446" cy="1332251"/>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8284012" y="518097"/>
              <a:ext cx="2368443" cy="1332249"/>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604406" y="526185"/>
              <a:ext cx="2386226" cy="1342252"/>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967485" y="2841007"/>
              <a:ext cx="2368441" cy="1332248"/>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2275250" y="2843139"/>
              <a:ext cx="2378190" cy="1337732"/>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3586228" y="2872651"/>
              <a:ext cx="2386226" cy="1342252"/>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4916480" y="2872650"/>
              <a:ext cx="2386229" cy="1342254"/>
            </a:xfrm>
            <a:prstGeom prst="rect">
              <a:avLst/>
            </a:prstGeom>
          </p:spPr>
        </p:pic>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6251745" y="2850752"/>
              <a:ext cx="2368445" cy="1332251"/>
            </a:xfrm>
            <a:prstGeom prst="rect">
              <a:avLst/>
            </a:prstGeom>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400000">
              <a:off x="7571020" y="2845754"/>
              <a:ext cx="2386230" cy="1342255"/>
            </a:xfrm>
            <a:prstGeom prst="rect">
              <a:avLst/>
            </a:prstGeom>
          </p:spPr>
        </p:pic>
        <p:pic>
          <p:nvPicPr>
            <p:cNvPr id="21" name="Picture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8911481" y="2859236"/>
              <a:ext cx="2386223" cy="134225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400000">
              <a:off x="439856" y="5198130"/>
              <a:ext cx="2378187" cy="1337730"/>
            </a:xfrm>
            <a:prstGeom prst="rect">
              <a:avLst/>
            </a:prstGeom>
          </p:spPr>
        </p:pic>
        <p:pic>
          <p:nvPicPr>
            <p:cNvPr id="23" name="Pictur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400000">
              <a:off x="1745224" y="5203949"/>
              <a:ext cx="2401545" cy="1350869"/>
            </a:xfrm>
            <a:prstGeom prst="rect">
              <a:avLst/>
            </a:prstGeom>
          </p:spPr>
        </p:pic>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400000">
              <a:off x="3105895" y="5213901"/>
              <a:ext cx="2388803" cy="1343702"/>
            </a:xfrm>
            <a:prstGeom prst="rect">
              <a:avLst/>
            </a:prstGeom>
          </p:spPr>
        </p:pic>
        <p:pic>
          <p:nvPicPr>
            <p:cNvPr id="25" name="Picture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5400000">
              <a:off x="4433559" y="5204944"/>
              <a:ext cx="2347851" cy="1320667"/>
            </a:xfrm>
            <a:prstGeom prst="rect">
              <a:avLst/>
            </a:prstGeom>
          </p:spPr>
        </p:pic>
        <p:pic>
          <p:nvPicPr>
            <p:cNvPr id="26" name="Picture 2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5400000">
              <a:off x="5728000" y="5191684"/>
              <a:ext cx="2348697" cy="1321142"/>
            </a:xfrm>
            <a:prstGeom prst="rect">
              <a:avLst/>
            </a:prstGeom>
          </p:spPr>
        </p:pic>
        <p:pic>
          <p:nvPicPr>
            <p:cNvPr id="27" name="Picture 2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7039719" y="5186030"/>
              <a:ext cx="2322871" cy="1306615"/>
            </a:xfrm>
            <a:prstGeom prst="rect">
              <a:avLst/>
            </a:prstGeom>
          </p:spPr>
        </p:pic>
        <p:pic>
          <p:nvPicPr>
            <p:cNvPr id="28" name="Picture 2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5400000">
              <a:off x="8336100" y="5180304"/>
              <a:ext cx="2343228" cy="1318066"/>
            </a:xfrm>
            <a:prstGeom prst="rect">
              <a:avLst/>
            </a:prstGeom>
          </p:spPr>
        </p:pic>
        <p:pic>
          <p:nvPicPr>
            <p:cNvPr id="29" name="Picture 2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5400000">
              <a:off x="9670359" y="5174019"/>
              <a:ext cx="2338245" cy="1315264"/>
            </a:xfrm>
            <a:prstGeom prst="rect">
              <a:avLst/>
            </a:prstGeom>
          </p:spPr>
        </p:pic>
      </p:grpSp>
      <p:sp>
        <p:nvSpPr>
          <p:cNvPr id="3" name="Rectangle 2"/>
          <p:cNvSpPr/>
          <p:nvPr/>
        </p:nvSpPr>
        <p:spPr>
          <a:xfrm>
            <a:off x="2207418" y="2122330"/>
            <a:ext cx="2685352" cy="923330"/>
          </a:xfrm>
          <a:prstGeom prst="rect">
            <a:avLst/>
          </a:prstGeom>
          <a:noFill/>
        </p:spPr>
        <p:txBody>
          <a:bodyPr wrap="none" lIns="91440" tIns="45720" rIns="91440" bIns="45720">
            <a:spAutoFit/>
          </a:bodyPr>
          <a:lstStyle/>
          <a:p>
            <a:pPr algn="ctr"/>
            <a:r>
              <a:rPr lang="en-US" sz="5400" dirty="0" smtClean="0">
                <a:ln w="0"/>
                <a:solidFill>
                  <a:schemeClr val="accent1"/>
                </a:solidFill>
                <a:effectLst>
                  <a:outerShdw blurRad="38100" dist="25400" dir="5400000" algn="ctr" rotWithShape="0">
                    <a:srgbClr val="6E747A">
                      <a:alpha val="43000"/>
                    </a:srgbClr>
                  </a:outerShdw>
                </a:effectLst>
              </a:rPr>
              <a:t>Option 2</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2626980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68074" y="2275363"/>
            <a:ext cx="4904176" cy="275859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8970" y="2275363"/>
            <a:ext cx="4968240" cy="2794635"/>
          </a:xfrm>
          <a:prstGeom prst="rect">
            <a:avLst/>
          </a:prstGeom>
        </p:spPr>
      </p:pic>
      <p:sp>
        <p:nvSpPr>
          <p:cNvPr id="6" name="Rectangle 5"/>
          <p:cNvSpPr/>
          <p:nvPr/>
        </p:nvSpPr>
        <p:spPr>
          <a:xfrm>
            <a:off x="2779250" y="521037"/>
            <a:ext cx="2681824" cy="1754326"/>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Contains</a:t>
            </a:r>
          </a:p>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Metal</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ctangle 6"/>
          <p:cNvSpPr/>
          <p:nvPr/>
        </p:nvSpPr>
        <p:spPr>
          <a:xfrm>
            <a:off x="8189487" y="444837"/>
            <a:ext cx="2864631" cy="1754326"/>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Contains</a:t>
            </a:r>
          </a:p>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No Metal</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823140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12988" y="784725"/>
            <a:ext cx="9406198" cy="5939953"/>
          </a:xfrm>
        </p:spPr>
      </p:pic>
      <p:sp>
        <p:nvSpPr>
          <p:cNvPr id="3" name="Rectangle 2"/>
          <p:cNvSpPr/>
          <p:nvPr/>
        </p:nvSpPr>
        <p:spPr>
          <a:xfrm>
            <a:off x="1864397" y="19050"/>
            <a:ext cx="5567614"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Phylogenetic Trees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5" name="Rectangle 4"/>
          <p:cNvSpPr/>
          <p:nvPr/>
        </p:nvSpPr>
        <p:spPr>
          <a:xfrm>
            <a:off x="8403184" y="19050"/>
            <a:ext cx="3626314"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Cladograms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209418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41371" y="5676220"/>
            <a:ext cx="1937657" cy="50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Kitchen Utensils</a:t>
            </a:r>
          </a:p>
        </p:txBody>
      </p:sp>
      <p:cxnSp>
        <p:nvCxnSpPr>
          <p:cNvPr id="7" name="Straight Connector 6"/>
          <p:cNvCxnSpPr>
            <a:endCxn id="5" idx="0"/>
          </p:cNvCxnSpPr>
          <p:nvPr/>
        </p:nvCxnSpPr>
        <p:spPr>
          <a:xfrm>
            <a:off x="5410199" y="5203371"/>
            <a:ext cx="1" cy="472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49486" y="5203371"/>
            <a:ext cx="2677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49486"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16487"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64328" y="3810000"/>
            <a:ext cx="1970315" cy="70825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Grouping #</a:t>
            </a:r>
            <a:r>
              <a:rPr lang="en-US" dirty="0" smtClean="0">
                <a:solidFill>
                  <a:prstClr val="white"/>
                </a:solidFill>
              </a:rPr>
              <a:t>1</a:t>
            </a:r>
          </a:p>
          <a:p>
            <a:pPr algn="ctr"/>
            <a:r>
              <a:rPr lang="en-US" sz="2800" dirty="0" smtClean="0">
                <a:solidFill>
                  <a:prstClr val="white"/>
                </a:solidFill>
              </a:rPr>
              <a:t>Metal</a:t>
            </a:r>
            <a:endParaRPr lang="en-US" sz="2800" dirty="0">
              <a:solidFill>
                <a:prstClr val="white"/>
              </a:solidFill>
            </a:endParaRPr>
          </a:p>
        </p:txBody>
      </p:sp>
      <p:sp>
        <p:nvSpPr>
          <p:cNvPr id="16" name="Rectangle 15"/>
          <p:cNvSpPr/>
          <p:nvPr/>
        </p:nvSpPr>
        <p:spPr>
          <a:xfrm>
            <a:off x="5742214" y="3810000"/>
            <a:ext cx="1970315" cy="70825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Grouping #</a:t>
            </a:r>
            <a:r>
              <a:rPr lang="en-US" dirty="0" smtClean="0">
                <a:solidFill>
                  <a:prstClr val="white"/>
                </a:solidFill>
              </a:rPr>
              <a:t>2</a:t>
            </a:r>
          </a:p>
          <a:p>
            <a:pPr algn="ctr"/>
            <a:r>
              <a:rPr lang="en-US" sz="2800" dirty="0" smtClean="0">
                <a:solidFill>
                  <a:prstClr val="white"/>
                </a:solidFill>
              </a:rPr>
              <a:t>Non-Metal</a:t>
            </a:r>
            <a:endParaRPr lang="en-US" sz="2800" dirty="0">
              <a:solidFill>
                <a:prstClr val="white"/>
              </a:solidFill>
            </a:endParaRPr>
          </a:p>
        </p:txBody>
      </p:sp>
      <p:pic>
        <p:nvPicPr>
          <p:cNvPr id="11"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880" y="1633458"/>
            <a:ext cx="3327763" cy="1871867"/>
          </a:xfrm>
          <a:prstGeom prst="rect">
            <a:avLst/>
          </a:prstGeom>
        </p:spPr>
      </p:pic>
      <p:pic>
        <p:nvPicPr>
          <p:cNvPr id="13"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8664" y="1610972"/>
            <a:ext cx="3319136" cy="1867014"/>
          </a:xfrm>
          <a:prstGeom prst="rect">
            <a:avLst/>
          </a:prstGeom>
        </p:spPr>
      </p:pic>
    </p:spTree>
    <p:extLst>
      <p:ext uri="{BB962C8B-B14F-4D97-AF65-F5344CB8AC3E}">
        <p14:creationId xmlns:p14="http://schemas.microsoft.com/office/powerpoint/2010/main" val="35379982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41371" y="5676220"/>
            <a:ext cx="1937657" cy="50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Kitchen Utensils</a:t>
            </a:r>
          </a:p>
        </p:txBody>
      </p:sp>
      <p:cxnSp>
        <p:nvCxnSpPr>
          <p:cNvPr id="7" name="Straight Connector 6"/>
          <p:cNvCxnSpPr>
            <a:endCxn id="5" idx="0"/>
          </p:cNvCxnSpPr>
          <p:nvPr/>
        </p:nvCxnSpPr>
        <p:spPr>
          <a:xfrm>
            <a:off x="5410199" y="5203371"/>
            <a:ext cx="1" cy="472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49486" y="5203371"/>
            <a:ext cx="2677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49486"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16487"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64328" y="3810000"/>
            <a:ext cx="1970315" cy="70825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Grouping #</a:t>
            </a:r>
            <a:r>
              <a:rPr lang="en-US" dirty="0" smtClean="0">
                <a:solidFill>
                  <a:prstClr val="white"/>
                </a:solidFill>
              </a:rPr>
              <a:t>1</a:t>
            </a:r>
          </a:p>
          <a:p>
            <a:pPr algn="ctr"/>
            <a:r>
              <a:rPr lang="en-US" sz="2800" dirty="0" smtClean="0">
                <a:solidFill>
                  <a:prstClr val="white"/>
                </a:solidFill>
              </a:rPr>
              <a:t>Metal</a:t>
            </a:r>
            <a:endParaRPr lang="en-US" sz="2800" dirty="0">
              <a:solidFill>
                <a:prstClr val="white"/>
              </a:solidFill>
            </a:endParaRPr>
          </a:p>
        </p:txBody>
      </p:sp>
      <p:sp>
        <p:nvSpPr>
          <p:cNvPr id="16" name="Rectangle 15"/>
          <p:cNvSpPr/>
          <p:nvPr/>
        </p:nvSpPr>
        <p:spPr>
          <a:xfrm>
            <a:off x="5742214" y="3810000"/>
            <a:ext cx="1970315" cy="70825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Grouping #</a:t>
            </a:r>
            <a:r>
              <a:rPr lang="en-US" dirty="0" smtClean="0">
                <a:solidFill>
                  <a:prstClr val="white"/>
                </a:solidFill>
              </a:rPr>
              <a:t>2</a:t>
            </a:r>
          </a:p>
          <a:p>
            <a:pPr algn="ctr"/>
            <a:r>
              <a:rPr lang="en-US" sz="2800" dirty="0" smtClean="0">
                <a:solidFill>
                  <a:prstClr val="white"/>
                </a:solidFill>
              </a:rPr>
              <a:t>Non-Metal</a:t>
            </a:r>
            <a:endParaRPr lang="en-US" sz="2800" dirty="0">
              <a:solidFill>
                <a:prstClr val="white"/>
              </a:solidFill>
            </a:endParaRPr>
          </a:p>
        </p:txBody>
      </p:sp>
      <p:pic>
        <p:nvPicPr>
          <p:cNvPr id="11"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880" y="1633458"/>
            <a:ext cx="3327763" cy="1871867"/>
          </a:xfrm>
          <a:prstGeom prst="rect">
            <a:avLst/>
          </a:prstGeom>
        </p:spPr>
      </p:pic>
      <p:pic>
        <p:nvPicPr>
          <p:cNvPr id="13"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8664" y="1610972"/>
            <a:ext cx="3319136" cy="1867014"/>
          </a:xfrm>
          <a:prstGeom prst="rect">
            <a:avLst/>
          </a:prstGeom>
        </p:spPr>
      </p:pic>
      <p:sp>
        <p:nvSpPr>
          <p:cNvPr id="2" name="Oval 1"/>
          <p:cNvSpPr/>
          <p:nvPr/>
        </p:nvSpPr>
        <p:spPr>
          <a:xfrm>
            <a:off x="5257800" y="1162050"/>
            <a:ext cx="4343400" cy="287655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8950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73630" y="2068036"/>
            <a:ext cx="4153748" cy="2336483"/>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476999" y="1711325"/>
            <a:ext cx="3520440" cy="1980248"/>
          </a:xfrm>
          <a:prstGeom prst="rect">
            <a:avLst/>
          </a:prstGeom>
        </p:spPr>
      </p:pic>
      <p:sp>
        <p:nvSpPr>
          <p:cNvPr id="6" name="Rectangle 5"/>
          <p:cNvSpPr/>
          <p:nvPr/>
        </p:nvSpPr>
        <p:spPr>
          <a:xfrm>
            <a:off x="3295540" y="4404519"/>
            <a:ext cx="2309928"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Serving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ctangle 6"/>
          <p:cNvSpPr/>
          <p:nvPr/>
        </p:nvSpPr>
        <p:spPr>
          <a:xfrm>
            <a:off x="6719817" y="4461669"/>
            <a:ext cx="3034805"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Individual</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985853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41371" y="5676220"/>
            <a:ext cx="1937657" cy="50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Kitchen Utensils</a:t>
            </a:r>
            <a:endParaRPr lang="en-US" dirty="0"/>
          </a:p>
        </p:txBody>
      </p:sp>
      <p:cxnSp>
        <p:nvCxnSpPr>
          <p:cNvPr id="7" name="Straight Connector 6"/>
          <p:cNvCxnSpPr>
            <a:endCxn id="5" idx="0"/>
          </p:cNvCxnSpPr>
          <p:nvPr/>
        </p:nvCxnSpPr>
        <p:spPr>
          <a:xfrm>
            <a:off x="5410199" y="5203371"/>
            <a:ext cx="1" cy="472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49486" y="5203371"/>
            <a:ext cx="2677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49486"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16487"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64328" y="3703320"/>
            <a:ext cx="1970315" cy="81493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Grouping #1</a:t>
            </a:r>
          </a:p>
          <a:p>
            <a:pPr algn="ctr"/>
            <a:r>
              <a:rPr lang="en-US" sz="2400" dirty="0" smtClean="0"/>
              <a:t>Metal</a:t>
            </a:r>
            <a:endParaRPr lang="en-US" sz="2400" dirty="0"/>
          </a:p>
        </p:txBody>
      </p:sp>
      <p:sp>
        <p:nvSpPr>
          <p:cNvPr id="16" name="Rectangle 15"/>
          <p:cNvSpPr/>
          <p:nvPr/>
        </p:nvSpPr>
        <p:spPr>
          <a:xfrm>
            <a:off x="5742214" y="3703320"/>
            <a:ext cx="1970315" cy="82992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Grouping #2</a:t>
            </a:r>
          </a:p>
          <a:p>
            <a:pPr algn="ctr"/>
            <a:r>
              <a:rPr lang="en-US" sz="2800" dirty="0" smtClean="0"/>
              <a:t>Non-Metal</a:t>
            </a:r>
            <a:endParaRPr lang="en-US" sz="2800" dirty="0"/>
          </a:p>
        </p:txBody>
      </p:sp>
      <p:cxnSp>
        <p:nvCxnSpPr>
          <p:cNvPr id="6" name="Straight Connector 5"/>
          <p:cNvCxnSpPr/>
          <p:nvPr/>
        </p:nvCxnSpPr>
        <p:spPr>
          <a:xfrm>
            <a:off x="6716487" y="3537857"/>
            <a:ext cx="0" cy="403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540829" y="3537857"/>
            <a:ext cx="23730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40829" y="3290774"/>
            <a:ext cx="0" cy="2612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913915" y="3276600"/>
            <a:ext cx="0" cy="2612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754881" y="2917371"/>
            <a:ext cx="1175114" cy="35231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Serving</a:t>
            </a:r>
            <a:endParaRPr lang="en-US" dirty="0"/>
          </a:p>
        </p:txBody>
      </p:sp>
      <p:sp>
        <p:nvSpPr>
          <p:cNvPr id="21" name="Rectangle 20"/>
          <p:cNvSpPr/>
          <p:nvPr/>
        </p:nvSpPr>
        <p:spPr>
          <a:xfrm>
            <a:off x="7214780" y="2931546"/>
            <a:ext cx="1427117" cy="34505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Individual</a:t>
            </a:r>
            <a:endParaRPr lang="en-US" dirty="0"/>
          </a:p>
        </p:txBody>
      </p:sp>
      <p:pic>
        <p:nvPicPr>
          <p:cNvPr id="2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9354" y="1286260"/>
            <a:ext cx="2566167" cy="1443469"/>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871243" y="1055289"/>
            <a:ext cx="2085342" cy="1173005"/>
          </a:xfrm>
          <a:prstGeom prst="rect">
            <a:avLst/>
          </a:prstGeom>
        </p:spPr>
      </p:pic>
    </p:spTree>
    <p:extLst>
      <p:ext uri="{BB962C8B-B14F-4D97-AF65-F5344CB8AC3E}">
        <p14:creationId xmlns:p14="http://schemas.microsoft.com/office/powerpoint/2010/main" val="2296237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45064" y="579120"/>
            <a:ext cx="6367216" cy="3581559"/>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2280" y="3587592"/>
            <a:ext cx="5178496" cy="2912904"/>
          </a:xfrm>
          <a:prstGeom prst="rect">
            <a:avLst/>
          </a:prstGeom>
        </p:spPr>
      </p:pic>
      <p:sp>
        <p:nvSpPr>
          <p:cNvPr id="6" name="Content Placeholder 2"/>
          <p:cNvSpPr txBox="1">
            <a:spLocks/>
          </p:cNvSpPr>
          <p:nvPr/>
        </p:nvSpPr>
        <p:spPr>
          <a:xfrm>
            <a:off x="838200" y="579120"/>
            <a:ext cx="10515600" cy="55978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 </a:t>
            </a:r>
            <a:endParaRPr lang="en-US" dirty="0"/>
          </a:p>
        </p:txBody>
      </p:sp>
      <p:sp>
        <p:nvSpPr>
          <p:cNvPr id="7" name="Oval 6"/>
          <p:cNvSpPr/>
          <p:nvPr/>
        </p:nvSpPr>
        <p:spPr>
          <a:xfrm>
            <a:off x="609600" y="1097280"/>
            <a:ext cx="2270760" cy="262128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880360" y="579120"/>
            <a:ext cx="3931920" cy="3581559"/>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812280" y="3799523"/>
            <a:ext cx="1539240" cy="262128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8084820" y="3595530"/>
            <a:ext cx="1821180" cy="2904966"/>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9906000" y="3555682"/>
            <a:ext cx="2084776" cy="2944813"/>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929929" y="4217174"/>
            <a:ext cx="2647841"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2 groups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Rectangle 14"/>
          <p:cNvSpPr/>
          <p:nvPr/>
        </p:nvSpPr>
        <p:spPr>
          <a:xfrm>
            <a:off x="8018309" y="2526387"/>
            <a:ext cx="2647841"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3 </a:t>
            </a: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groups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0698570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41371" y="5676220"/>
            <a:ext cx="1937657" cy="50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Kitchen Utensils</a:t>
            </a:r>
          </a:p>
        </p:txBody>
      </p:sp>
      <p:cxnSp>
        <p:nvCxnSpPr>
          <p:cNvPr id="7" name="Straight Connector 6"/>
          <p:cNvCxnSpPr>
            <a:endCxn id="5" idx="0"/>
          </p:cNvCxnSpPr>
          <p:nvPr/>
        </p:nvCxnSpPr>
        <p:spPr>
          <a:xfrm>
            <a:off x="5410199" y="5203371"/>
            <a:ext cx="1" cy="472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49486" y="5203371"/>
            <a:ext cx="2677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49486"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16487"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64328" y="3810000"/>
            <a:ext cx="1970315" cy="70825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Grouping #</a:t>
            </a:r>
            <a:r>
              <a:rPr lang="en-US" dirty="0" smtClean="0">
                <a:solidFill>
                  <a:prstClr val="white"/>
                </a:solidFill>
              </a:rPr>
              <a:t>1</a:t>
            </a:r>
          </a:p>
          <a:p>
            <a:pPr algn="ctr"/>
            <a:r>
              <a:rPr lang="en-US" sz="2800" dirty="0" smtClean="0">
                <a:solidFill>
                  <a:prstClr val="white"/>
                </a:solidFill>
              </a:rPr>
              <a:t>Metal</a:t>
            </a:r>
            <a:endParaRPr lang="en-US" sz="2800" dirty="0">
              <a:solidFill>
                <a:prstClr val="white"/>
              </a:solidFill>
            </a:endParaRPr>
          </a:p>
        </p:txBody>
      </p:sp>
      <p:sp>
        <p:nvSpPr>
          <p:cNvPr id="16" name="Rectangle 15"/>
          <p:cNvSpPr/>
          <p:nvPr/>
        </p:nvSpPr>
        <p:spPr>
          <a:xfrm>
            <a:off x="5742214" y="3810000"/>
            <a:ext cx="1970315" cy="70825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Grouping #</a:t>
            </a:r>
            <a:r>
              <a:rPr lang="en-US" dirty="0" smtClean="0">
                <a:solidFill>
                  <a:prstClr val="white"/>
                </a:solidFill>
              </a:rPr>
              <a:t>2</a:t>
            </a:r>
          </a:p>
          <a:p>
            <a:pPr algn="ctr"/>
            <a:r>
              <a:rPr lang="en-US" sz="2800" dirty="0" smtClean="0">
                <a:solidFill>
                  <a:prstClr val="white"/>
                </a:solidFill>
              </a:rPr>
              <a:t>Non-Metal</a:t>
            </a:r>
            <a:endParaRPr lang="en-US" sz="2800" dirty="0">
              <a:solidFill>
                <a:prstClr val="white"/>
              </a:solidFill>
            </a:endParaRPr>
          </a:p>
        </p:txBody>
      </p:sp>
      <p:pic>
        <p:nvPicPr>
          <p:cNvPr id="11"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880" y="1633458"/>
            <a:ext cx="3327763" cy="1871867"/>
          </a:xfrm>
          <a:prstGeom prst="rect">
            <a:avLst/>
          </a:prstGeom>
        </p:spPr>
      </p:pic>
      <p:pic>
        <p:nvPicPr>
          <p:cNvPr id="13"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8664" y="1610972"/>
            <a:ext cx="3319136" cy="1867014"/>
          </a:xfrm>
          <a:prstGeom prst="rect">
            <a:avLst/>
          </a:prstGeom>
        </p:spPr>
      </p:pic>
      <p:sp>
        <p:nvSpPr>
          <p:cNvPr id="2" name="Oval 1"/>
          <p:cNvSpPr/>
          <p:nvPr/>
        </p:nvSpPr>
        <p:spPr>
          <a:xfrm>
            <a:off x="1156608" y="1106204"/>
            <a:ext cx="4343400" cy="287655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293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65632" y="2343055"/>
            <a:ext cx="3322320" cy="186880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8549" y="3708899"/>
            <a:ext cx="3281363" cy="184576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5789" y="836384"/>
            <a:ext cx="3525203" cy="198292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6434" y="3636806"/>
            <a:ext cx="3281363" cy="184576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5719" y="836384"/>
            <a:ext cx="3382076" cy="1902418"/>
          </a:xfrm>
          <a:prstGeom prst="rect">
            <a:avLst/>
          </a:prstGeom>
        </p:spPr>
      </p:pic>
      <p:sp>
        <p:nvSpPr>
          <p:cNvPr id="13" name="Rectangle 12"/>
          <p:cNvSpPr/>
          <p:nvPr/>
        </p:nvSpPr>
        <p:spPr>
          <a:xfrm>
            <a:off x="2577832" y="5482573"/>
            <a:ext cx="201856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Pointy</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Rectangle 13"/>
          <p:cNvSpPr/>
          <p:nvPr/>
        </p:nvSpPr>
        <p:spPr>
          <a:xfrm>
            <a:off x="5633564" y="4938618"/>
            <a:ext cx="2309928"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Serving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Rectangle 14"/>
          <p:cNvSpPr/>
          <p:nvPr/>
        </p:nvSpPr>
        <p:spPr>
          <a:xfrm>
            <a:off x="2751798" y="2682151"/>
            <a:ext cx="1569917"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Wire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 name="Rectangle 15"/>
          <p:cNvSpPr/>
          <p:nvPr/>
        </p:nvSpPr>
        <p:spPr>
          <a:xfrm>
            <a:off x="8779335" y="2682151"/>
            <a:ext cx="2274982"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Spoons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 name="Rectangle 16"/>
          <p:cNvSpPr/>
          <p:nvPr/>
        </p:nvSpPr>
        <p:spPr>
          <a:xfrm>
            <a:off x="9256040" y="5446003"/>
            <a:ext cx="1526380"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Misc</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289788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22682" y="2343055"/>
            <a:ext cx="3322320" cy="186880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5599" y="3708899"/>
            <a:ext cx="3281363" cy="184576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839" y="836384"/>
            <a:ext cx="3525203" cy="198292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3484" y="3636806"/>
            <a:ext cx="3281363" cy="184576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769" y="836384"/>
            <a:ext cx="3382076" cy="1902418"/>
          </a:xfrm>
          <a:prstGeom prst="rect">
            <a:avLst/>
          </a:prstGeom>
        </p:spPr>
      </p:pic>
      <p:sp>
        <p:nvSpPr>
          <p:cNvPr id="13" name="Rectangle 12"/>
          <p:cNvSpPr/>
          <p:nvPr/>
        </p:nvSpPr>
        <p:spPr>
          <a:xfrm>
            <a:off x="1834882" y="5482573"/>
            <a:ext cx="201856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Pointy</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Rectangle 13"/>
          <p:cNvSpPr/>
          <p:nvPr/>
        </p:nvSpPr>
        <p:spPr>
          <a:xfrm>
            <a:off x="4890614" y="4938618"/>
            <a:ext cx="2309928"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Serving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Rectangle 14"/>
          <p:cNvSpPr/>
          <p:nvPr/>
        </p:nvSpPr>
        <p:spPr>
          <a:xfrm>
            <a:off x="2008848" y="2682151"/>
            <a:ext cx="1569917"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Wire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 name="Rectangle 15"/>
          <p:cNvSpPr/>
          <p:nvPr/>
        </p:nvSpPr>
        <p:spPr>
          <a:xfrm>
            <a:off x="8036385" y="2682151"/>
            <a:ext cx="2274982"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Spoons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 name="Rectangle 16"/>
          <p:cNvSpPr/>
          <p:nvPr/>
        </p:nvSpPr>
        <p:spPr>
          <a:xfrm>
            <a:off x="8513090" y="5446003"/>
            <a:ext cx="1526380"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Misc</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Oval 1"/>
          <p:cNvSpPr/>
          <p:nvPr/>
        </p:nvSpPr>
        <p:spPr>
          <a:xfrm>
            <a:off x="9738360" y="3708899"/>
            <a:ext cx="944880" cy="215304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a:off x="4008120" y="4602480"/>
            <a:ext cx="5730240" cy="3361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212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22682" y="2343055"/>
            <a:ext cx="3322320" cy="186880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5599" y="3708899"/>
            <a:ext cx="3281363" cy="184576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839" y="836384"/>
            <a:ext cx="3525203" cy="198292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3484" y="3636806"/>
            <a:ext cx="3281363" cy="184576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769" y="836384"/>
            <a:ext cx="3382076" cy="1902418"/>
          </a:xfrm>
          <a:prstGeom prst="rect">
            <a:avLst/>
          </a:prstGeom>
        </p:spPr>
      </p:pic>
      <p:sp>
        <p:nvSpPr>
          <p:cNvPr id="13" name="Rectangle 12"/>
          <p:cNvSpPr/>
          <p:nvPr/>
        </p:nvSpPr>
        <p:spPr>
          <a:xfrm>
            <a:off x="1834882" y="5482573"/>
            <a:ext cx="201856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Pointy</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Rectangle 13"/>
          <p:cNvSpPr/>
          <p:nvPr/>
        </p:nvSpPr>
        <p:spPr>
          <a:xfrm>
            <a:off x="4890614" y="4938618"/>
            <a:ext cx="2309928"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Serving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Rectangle 14"/>
          <p:cNvSpPr/>
          <p:nvPr/>
        </p:nvSpPr>
        <p:spPr>
          <a:xfrm>
            <a:off x="2008848" y="2682151"/>
            <a:ext cx="1569917"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Wire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 name="Rectangle 15"/>
          <p:cNvSpPr/>
          <p:nvPr/>
        </p:nvSpPr>
        <p:spPr>
          <a:xfrm>
            <a:off x="8036385" y="2682151"/>
            <a:ext cx="2274982"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Spoons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 name="Rectangle 16"/>
          <p:cNvSpPr/>
          <p:nvPr/>
        </p:nvSpPr>
        <p:spPr>
          <a:xfrm>
            <a:off x="8513090" y="5446003"/>
            <a:ext cx="1526380"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Misc</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Oval 1"/>
          <p:cNvSpPr/>
          <p:nvPr/>
        </p:nvSpPr>
        <p:spPr>
          <a:xfrm>
            <a:off x="9738360" y="3708899"/>
            <a:ext cx="944880" cy="215304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p:cNvCxnSpPr/>
          <p:nvPr/>
        </p:nvCxnSpPr>
        <p:spPr>
          <a:xfrm flipH="1" flipV="1">
            <a:off x="9803720" y="2632375"/>
            <a:ext cx="416339" cy="10765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3642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22682" y="2343055"/>
            <a:ext cx="3322320" cy="186880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5599" y="3708899"/>
            <a:ext cx="3281363" cy="184576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839" y="836384"/>
            <a:ext cx="3525203" cy="198292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3484" y="3636806"/>
            <a:ext cx="3281363" cy="184576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769" y="836384"/>
            <a:ext cx="3382076" cy="1902418"/>
          </a:xfrm>
          <a:prstGeom prst="rect">
            <a:avLst/>
          </a:prstGeom>
        </p:spPr>
      </p:pic>
      <p:sp>
        <p:nvSpPr>
          <p:cNvPr id="13" name="Rectangle 12"/>
          <p:cNvSpPr/>
          <p:nvPr/>
        </p:nvSpPr>
        <p:spPr>
          <a:xfrm>
            <a:off x="1834882" y="5482573"/>
            <a:ext cx="201856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Pointy</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Rectangle 13"/>
          <p:cNvSpPr/>
          <p:nvPr/>
        </p:nvSpPr>
        <p:spPr>
          <a:xfrm>
            <a:off x="4890614" y="4938618"/>
            <a:ext cx="2309928"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Serving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Rectangle 14"/>
          <p:cNvSpPr/>
          <p:nvPr/>
        </p:nvSpPr>
        <p:spPr>
          <a:xfrm>
            <a:off x="2008848" y="2682151"/>
            <a:ext cx="1569917"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Wire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 name="Rectangle 15"/>
          <p:cNvSpPr/>
          <p:nvPr/>
        </p:nvSpPr>
        <p:spPr>
          <a:xfrm>
            <a:off x="8036385" y="2682151"/>
            <a:ext cx="2274982"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Spoons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 name="Rectangle 16"/>
          <p:cNvSpPr/>
          <p:nvPr/>
        </p:nvSpPr>
        <p:spPr>
          <a:xfrm>
            <a:off x="8513090" y="5446003"/>
            <a:ext cx="1526380"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Misc</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Oval 1"/>
          <p:cNvSpPr/>
          <p:nvPr/>
        </p:nvSpPr>
        <p:spPr>
          <a:xfrm>
            <a:off x="2445298" y="3661685"/>
            <a:ext cx="548640" cy="184576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a:stCxn id="2" idx="6"/>
          </p:cNvCxnSpPr>
          <p:nvPr/>
        </p:nvCxnSpPr>
        <p:spPr>
          <a:xfrm flipV="1">
            <a:off x="2993938" y="1935480"/>
            <a:ext cx="4885142" cy="26490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6159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370" y="0"/>
            <a:ext cx="4290377" cy="6794016"/>
          </a:xfrm>
          <a:prstGeom prst="rect">
            <a:avLst/>
          </a:prstGeom>
        </p:spPr>
      </p:pic>
      <p:sp>
        <p:nvSpPr>
          <p:cNvPr id="5" name="Oval 4"/>
          <p:cNvSpPr/>
          <p:nvPr/>
        </p:nvSpPr>
        <p:spPr>
          <a:xfrm>
            <a:off x="5066675" y="5576341"/>
            <a:ext cx="1154243" cy="944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65773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22682" y="2343055"/>
            <a:ext cx="3322320" cy="186880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5599" y="3708899"/>
            <a:ext cx="3281363" cy="184576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839" y="836384"/>
            <a:ext cx="3525203" cy="198292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3484" y="3636806"/>
            <a:ext cx="3281363" cy="184576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769" y="836384"/>
            <a:ext cx="3382076" cy="1902418"/>
          </a:xfrm>
          <a:prstGeom prst="rect">
            <a:avLst/>
          </a:prstGeom>
        </p:spPr>
      </p:pic>
      <p:sp>
        <p:nvSpPr>
          <p:cNvPr id="13" name="Rectangle 12"/>
          <p:cNvSpPr/>
          <p:nvPr/>
        </p:nvSpPr>
        <p:spPr>
          <a:xfrm>
            <a:off x="1834882" y="5482573"/>
            <a:ext cx="2018566"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Pointy</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Rectangle 13"/>
          <p:cNvSpPr/>
          <p:nvPr/>
        </p:nvSpPr>
        <p:spPr>
          <a:xfrm>
            <a:off x="4890614" y="4938618"/>
            <a:ext cx="2309928"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Serving</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5" name="Rectangle 14"/>
          <p:cNvSpPr/>
          <p:nvPr/>
        </p:nvSpPr>
        <p:spPr>
          <a:xfrm>
            <a:off x="2008848" y="2682151"/>
            <a:ext cx="1569917"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Wire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 name="Rectangle 15"/>
          <p:cNvSpPr/>
          <p:nvPr/>
        </p:nvSpPr>
        <p:spPr>
          <a:xfrm>
            <a:off x="8036385" y="2682151"/>
            <a:ext cx="2274982"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Spoons</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7" name="Rectangle 16"/>
          <p:cNvSpPr/>
          <p:nvPr/>
        </p:nvSpPr>
        <p:spPr>
          <a:xfrm>
            <a:off x="8513090" y="5446003"/>
            <a:ext cx="1526380"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Misc</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Oval 1"/>
          <p:cNvSpPr/>
          <p:nvPr/>
        </p:nvSpPr>
        <p:spPr>
          <a:xfrm>
            <a:off x="7765133" y="3767455"/>
            <a:ext cx="3024787" cy="184576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81382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800600" y="781050"/>
            <a:ext cx="6509745" cy="3829050"/>
            <a:chOff x="853496" y="-31661"/>
            <a:chExt cx="10643618" cy="711181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5399" y="486436"/>
              <a:ext cx="2368446" cy="133225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32385" y="500316"/>
              <a:ext cx="2368446" cy="133225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651998" y="486438"/>
              <a:ext cx="2368448" cy="133225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982537" y="500313"/>
              <a:ext cx="2368447" cy="133225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313996" y="500314"/>
              <a:ext cx="2368446" cy="1332251"/>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963759" y="518098"/>
              <a:ext cx="2368446" cy="1332251"/>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8284012" y="518097"/>
              <a:ext cx="2368443" cy="1332249"/>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604406" y="526185"/>
              <a:ext cx="2386226" cy="1342252"/>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967485" y="2841007"/>
              <a:ext cx="2368441" cy="1332248"/>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2275250" y="2843139"/>
              <a:ext cx="2378190" cy="1337732"/>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3586228" y="2872651"/>
              <a:ext cx="2386226" cy="1342252"/>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4916480" y="2872650"/>
              <a:ext cx="2386229" cy="1342254"/>
            </a:xfrm>
            <a:prstGeom prst="rect">
              <a:avLst/>
            </a:prstGeom>
          </p:spPr>
        </p:pic>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6251745" y="2850752"/>
              <a:ext cx="2368445" cy="1332251"/>
            </a:xfrm>
            <a:prstGeom prst="rect">
              <a:avLst/>
            </a:prstGeom>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400000">
              <a:off x="7571020" y="2845754"/>
              <a:ext cx="2386230" cy="1342255"/>
            </a:xfrm>
            <a:prstGeom prst="rect">
              <a:avLst/>
            </a:prstGeom>
          </p:spPr>
        </p:pic>
        <p:pic>
          <p:nvPicPr>
            <p:cNvPr id="21" name="Picture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8911481" y="2859236"/>
              <a:ext cx="2386223" cy="134225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5400000">
              <a:off x="439856" y="5198130"/>
              <a:ext cx="2378187" cy="1337730"/>
            </a:xfrm>
            <a:prstGeom prst="rect">
              <a:avLst/>
            </a:prstGeom>
          </p:spPr>
        </p:pic>
        <p:pic>
          <p:nvPicPr>
            <p:cNvPr id="23" name="Pictur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400000">
              <a:off x="1745224" y="5203949"/>
              <a:ext cx="2401545" cy="1350869"/>
            </a:xfrm>
            <a:prstGeom prst="rect">
              <a:avLst/>
            </a:prstGeom>
          </p:spPr>
        </p:pic>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400000">
              <a:off x="3105895" y="5213901"/>
              <a:ext cx="2388803" cy="1343702"/>
            </a:xfrm>
            <a:prstGeom prst="rect">
              <a:avLst/>
            </a:prstGeom>
          </p:spPr>
        </p:pic>
        <p:pic>
          <p:nvPicPr>
            <p:cNvPr id="25" name="Picture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5400000">
              <a:off x="4433559" y="5204944"/>
              <a:ext cx="2347851" cy="1320667"/>
            </a:xfrm>
            <a:prstGeom prst="rect">
              <a:avLst/>
            </a:prstGeom>
          </p:spPr>
        </p:pic>
        <p:pic>
          <p:nvPicPr>
            <p:cNvPr id="26" name="Picture 2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5400000">
              <a:off x="5728000" y="5191684"/>
              <a:ext cx="2348697" cy="1321142"/>
            </a:xfrm>
            <a:prstGeom prst="rect">
              <a:avLst/>
            </a:prstGeom>
          </p:spPr>
        </p:pic>
        <p:pic>
          <p:nvPicPr>
            <p:cNvPr id="27" name="Picture 2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7039719" y="5186030"/>
              <a:ext cx="2322871" cy="1306615"/>
            </a:xfrm>
            <a:prstGeom prst="rect">
              <a:avLst/>
            </a:prstGeom>
          </p:spPr>
        </p:pic>
        <p:pic>
          <p:nvPicPr>
            <p:cNvPr id="28" name="Picture 2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5400000">
              <a:off x="8336100" y="5180304"/>
              <a:ext cx="2343228" cy="1318066"/>
            </a:xfrm>
            <a:prstGeom prst="rect">
              <a:avLst/>
            </a:prstGeom>
          </p:spPr>
        </p:pic>
        <p:pic>
          <p:nvPicPr>
            <p:cNvPr id="29" name="Picture 2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5400000">
              <a:off x="9670359" y="5174019"/>
              <a:ext cx="2338245" cy="1315264"/>
            </a:xfrm>
            <a:prstGeom prst="rect">
              <a:avLst/>
            </a:prstGeom>
          </p:spPr>
        </p:pic>
      </p:grpSp>
      <p:sp>
        <p:nvSpPr>
          <p:cNvPr id="3" name="Rectangle 2"/>
          <p:cNvSpPr/>
          <p:nvPr/>
        </p:nvSpPr>
        <p:spPr>
          <a:xfrm>
            <a:off x="2227456" y="2122330"/>
            <a:ext cx="2645276" cy="923330"/>
          </a:xfrm>
          <a:prstGeom prst="rect">
            <a:avLst/>
          </a:prstGeom>
          <a:noFill/>
        </p:spPr>
        <p:txBody>
          <a:bodyPr wrap="none" lIns="91440" tIns="45720" rIns="91440" bIns="45720">
            <a:spAutoFit/>
          </a:bodyPr>
          <a:lstStyle/>
          <a:p>
            <a:pPr algn="ctr"/>
            <a:r>
              <a:rPr lang="en-US" sz="5400" dirty="0" smtClean="0">
                <a:ln w="0"/>
                <a:solidFill>
                  <a:srgbClr val="BC1C1C"/>
                </a:solidFill>
                <a:effectLst>
                  <a:outerShdw blurRad="38100" dist="25400" dir="5400000" algn="ctr" rotWithShape="0">
                    <a:srgbClr val="6E747A">
                      <a:alpha val="43000"/>
                    </a:srgbClr>
                  </a:outerShdw>
                </a:effectLst>
              </a:rPr>
              <a:t>Option 3</a:t>
            </a:r>
            <a:endParaRPr lang="en-US" sz="5400" dirty="0">
              <a:ln w="0"/>
              <a:solidFill>
                <a:srgbClr val="BC1C1C"/>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62173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9729" y="1918175"/>
            <a:ext cx="5446747" cy="3063796"/>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918175"/>
            <a:ext cx="5446748" cy="3063796"/>
          </a:xfrm>
          <a:prstGeom prst="rect">
            <a:avLst/>
          </a:prstGeom>
        </p:spPr>
      </p:pic>
      <p:sp>
        <p:nvSpPr>
          <p:cNvPr id="6" name="Rectangle 5"/>
          <p:cNvSpPr/>
          <p:nvPr/>
        </p:nvSpPr>
        <p:spPr>
          <a:xfrm>
            <a:off x="729695" y="4981971"/>
            <a:ext cx="4746812" cy="830997"/>
          </a:xfrm>
          <a:prstGeom prst="rect">
            <a:avLst/>
          </a:prstGeom>
          <a:noFill/>
        </p:spPr>
        <p:txBody>
          <a:bodyPr wrap="none" lIns="91440" tIns="45720" rIns="91440" bIns="45720">
            <a:spAutoFit/>
          </a:bodyPr>
          <a:lstStyle/>
          <a:p>
            <a:pPr algn="ctr"/>
            <a:r>
              <a:rPr lang="en-US" sz="4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Just one material</a:t>
            </a:r>
            <a:endPar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Rectangle 6"/>
          <p:cNvSpPr/>
          <p:nvPr/>
        </p:nvSpPr>
        <p:spPr>
          <a:xfrm>
            <a:off x="6042011" y="4981971"/>
            <a:ext cx="5554726" cy="830997"/>
          </a:xfrm>
          <a:prstGeom prst="rect">
            <a:avLst/>
          </a:prstGeom>
          <a:noFill/>
        </p:spPr>
        <p:txBody>
          <a:bodyPr wrap="none" lIns="91440" tIns="45720" rIns="91440" bIns="45720">
            <a:spAutoFit/>
          </a:bodyPr>
          <a:lstStyle/>
          <a:p>
            <a:pPr algn="ctr"/>
            <a:r>
              <a:rPr lang="en-US" sz="4800" b="1" dirty="0" smtClean="0">
                <a:ln w="9525">
                  <a:solidFill>
                    <a:schemeClr val="bg1"/>
                  </a:solidFill>
                  <a:prstDash val="solid"/>
                </a:ln>
                <a:effectLst>
                  <a:outerShdw blurRad="12700" dist="38100" dir="2700000" algn="tl" rotWithShape="0">
                    <a:schemeClr val="bg1">
                      <a:lumMod val="50000"/>
                    </a:schemeClr>
                  </a:outerShdw>
                </a:effectLst>
              </a:rPr>
              <a:t>Mixture of materials</a:t>
            </a:r>
            <a:endPar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9825382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441371" y="5676220"/>
            <a:ext cx="1937657" cy="50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Kitchen Utensils</a:t>
            </a:r>
          </a:p>
        </p:txBody>
      </p:sp>
      <p:cxnSp>
        <p:nvCxnSpPr>
          <p:cNvPr id="7" name="Straight Connector 6"/>
          <p:cNvCxnSpPr>
            <a:endCxn id="5" idx="0"/>
          </p:cNvCxnSpPr>
          <p:nvPr/>
        </p:nvCxnSpPr>
        <p:spPr>
          <a:xfrm>
            <a:off x="5410199" y="5203371"/>
            <a:ext cx="1" cy="472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49486" y="5203371"/>
            <a:ext cx="2677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49486"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16487"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40280" y="3810000"/>
            <a:ext cx="2794363" cy="70825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Grouping #</a:t>
            </a:r>
            <a:r>
              <a:rPr lang="en-US" dirty="0" smtClean="0">
                <a:solidFill>
                  <a:prstClr val="white"/>
                </a:solidFill>
              </a:rPr>
              <a:t>1</a:t>
            </a:r>
          </a:p>
          <a:p>
            <a:pPr algn="ctr"/>
            <a:r>
              <a:rPr lang="en-US" sz="2800" dirty="0" smtClean="0">
                <a:solidFill>
                  <a:prstClr val="white"/>
                </a:solidFill>
              </a:rPr>
              <a:t>One material</a:t>
            </a:r>
            <a:endParaRPr lang="en-US" sz="2800" dirty="0">
              <a:solidFill>
                <a:prstClr val="white"/>
              </a:solidFill>
            </a:endParaRPr>
          </a:p>
        </p:txBody>
      </p:sp>
      <p:sp>
        <p:nvSpPr>
          <p:cNvPr id="16" name="Rectangle 15"/>
          <p:cNvSpPr/>
          <p:nvPr/>
        </p:nvSpPr>
        <p:spPr>
          <a:xfrm>
            <a:off x="5742214" y="3810000"/>
            <a:ext cx="3706586" cy="70825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Grouping #</a:t>
            </a:r>
            <a:r>
              <a:rPr lang="en-US" dirty="0" smtClean="0">
                <a:solidFill>
                  <a:prstClr val="white"/>
                </a:solidFill>
              </a:rPr>
              <a:t>2</a:t>
            </a:r>
          </a:p>
          <a:p>
            <a:pPr algn="ctr"/>
            <a:r>
              <a:rPr lang="en-US" sz="2800" dirty="0" smtClean="0">
                <a:solidFill>
                  <a:prstClr val="white"/>
                </a:solidFill>
              </a:rPr>
              <a:t>Mixture</a:t>
            </a:r>
            <a:endParaRPr lang="en-US" sz="2800" dirty="0">
              <a:solidFill>
                <a:prstClr val="white"/>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218" y="1979254"/>
            <a:ext cx="2362196" cy="1328735"/>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8417" y="184209"/>
            <a:ext cx="2710150" cy="1524459"/>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002353" y="1426157"/>
            <a:ext cx="2006934" cy="1128900"/>
          </a:xfrm>
          <a:prstGeom prst="rect">
            <a:avLst/>
          </a:prstGeom>
        </p:spPr>
      </p:pic>
      <p:sp>
        <p:nvSpPr>
          <p:cNvPr id="6" name="TextBox 5"/>
          <p:cNvSpPr txBox="1"/>
          <p:nvPr/>
        </p:nvSpPr>
        <p:spPr>
          <a:xfrm>
            <a:off x="322218" y="3708346"/>
            <a:ext cx="1552302" cy="830997"/>
          </a:xfrm>
          <a:prstGeom prst="rect">
            <a:avLst/>
          </a:prstGeom>
          <a:noFill/>
        </p:spPr>
        <p:txBody>
          <a:bodyPr wrap="square" rtlCol="0">
            <a:spAutoFit/>
          </a:bodyPr>
          <a:lstStyle/>
          <a:p>
            <a:pPr algn="ctr"/>
            <a:r>
              <a:rPr lang="en-US" sz="2400" dirty="0" smtClean="0"/>
              <a:t>Stainless</a:t>
            </a:r>
          </a:p>
          <a:p>
            <a:pPr algn="ctr"/>
            <a:r>
              <a:rPr lang="en-US" sz="2400" dirty="0" smtClean="0"/>
              <a:t>Steel</a:t>
            </a:r>
            <a:endParaRPr lang="en-US" sz="2400" dirty="0"/>
          </a:p>
        </p:txBody>
      </p:sp>
      <p:sp>
        <p:nvSpPr>
          <p:cNvPr id="8" name="TextBox 7"/>
          <p:cNvSpPr txBox="1"/>
          <p:nvPr/>
        </p:nvSpPr>
        <p:spPr>
          <a:xfrm>
            <a:off x="2853492" y="2255224"/>
            <a:ext cx="1195994" cy="461665"/>
          </a:xfrm>
          <a:prstGeom prst="rect">
            <a:avLst/>
          </a:prstGeom>
          <a:noFill/>
        </p:spPr>
        <p:txBody>
          <a:bodyPr wrap="square" rtlCol="0">
            <a:spAutoFit/>
          </a:bodyPr>
          <a:lstStyle/>
          <a:p>
            <a:pPr algn="ctr"/>
            <a:r>
              <a:rPr lang="en-US" sz="2400" dirty="0" smtClean="0"/>
              <a:t>Plastic</a:t>
            </a:r>
            <a:endParaRPr lang="en-US" sz="2400" dirty="0"/>
          </a:p>
        </p:txBody>
      </p:sp>
      <p:sp>
        <p:nvSpPr>
          <p:cNvPr id="9" name="TextBox 8"/>
          <p:cNvSpPr txBox="1"/>
          <p:nvPr/>
        </p:nvSpPr>
        <p:spPr>
          <a:xfrm>
            <a:off x="4569823" y="3116911"/>
            <a:ext cx="929640" cy="461665"/>
          </a:xfrm>
          <a:prstGeom prst="rect">
            <a:avLst/>
          </a:prstGeom>
          <a:noFill/>
        </p:spPr>
        <p:txBody>
          <a:bodyPr wrap="square" rtlCol="0">
            <a:spAutoFit/>
          </a:bodyPr>
          <a:lstStyle/>
          <a:p>
            <a:pPr algn="ctr"/>
            <a:r>
              <a:rPr lang="en-US" sz="2400" dirty="0" smtClean="0"/>
              <a:t>Silver</a:t>
            </a:r>
            <a:endParaRPr lang="en-US" sz="2400" dirty="0"/>
          </a:p>
        </p:txBody>
      </p:sp>
      <p:cxnSp>
        <p:nvCxnSpPr>
          <p:cNvPr id="23" name="Straight Connector 22"/>
          <p:cNvCxnSpPr/>
          <p:nvPr/>
        </p:nvCxnSpPr>
        <p:spPr>
          <a:xfrm>
            <a:off x="2392680" y="3272119"/>
            <a:ext cx="0" cy="2314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0" idx="2"/>
          </p:cNvCxnSpPr>
          <p:nvPr/>
        </p:nvCxnSpPr>
        <p:spPr>
          <a:xfrm>
            <a:off x="2853492" y="1708668"/>
            <a:ext cx="0" cy="1794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392680" y="3503543"/>
            <a:ext cx="2177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569823" y="2994074"/>
            <a:ext cx="0" cy="509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15" idx="0"/>
          </p:cNvCxnSpPr>
          <p:nvPr/>
        </p:nvCxnSpPr>
        <p:spPr>
          <a:xfrm>
            <a:off x="3637461" y="3503543"/>
            <a:ext cx="1" cy="3064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231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441371" y="5676220"/>
            <a:ext cx="1937657" cy="50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Kitchen Utensils</a:t>
            </a:r>
          </a:p>
        </p:txBody>
      </p:sp>
      <p:cxnSp>
        <p:nvCxnSpPr>
          <p:cNvPr id="7" name="Straight Connector 6"/>
          <p:cNvCxnSpPr>
            <a:endCxn id="5" idx="0"/>
          </p:cNvCxnSpPr>
          <p:nvPr/>
        </p:nvCxnSpPr>
        <p:spPr>
          <a:xfrm>
            <a:off x="5410199" y="5203371"/>
            <a:ext cx="1" cy="472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49486" y="5203371"/>
            <a:ext cx="2677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49486"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16487"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40280" y="3810000"/>
            <a:ext cx="2794363" cy="70825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Grouping #</a:t>
            </a:r>
            <a:r>
              <a:rPr lang="en-US" dirty="0" smtClean="0">
                <a:solidFill>
                  <a:prstClr val="white"/>
                </a:solidFill>
              </a:rPr>
              <a:t>1</a:t>
            </a:r>
          </a:p>
          <a:p>
            <a:pPr algn="ctr"/>
            <a:r>
              <a:rPr lang="en-US" sz="2800" dirty="0" smtClean="0">
                <a:solidFill>
                  <a:prstClr val="white"/>
                </a:solidFill>
              </a:rPr>
              <a:t>One material</a:t>
            </a:r>
            <a:endParaRPr lang="en-US" sz="2800" dirty="0">
              <a:solidFill>
                <a:prstClr val="white"/>
              </a:solidFill>
            </a:endParaRPr>
          </a:p>
        </p:txBody>
      </p:sp>
      <p:sp>
        <p:nvSpPr>
          <p:cNvPr id="16" name="Rectangle 15"/>
          <p:cNvSpPr/>
          <p:nvPr/>
        </p:nvSpPr>
        <p:spPr>
          <a:xfrm>
            <a:off x="5742214" y="3810000"/>
            <a:ext cx="3706586" cy="70825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Grouping #</a:t>
            </a:r>
            <a:r>
              <a:rPr lang="en-US" dirty="0" smtClean="0">
                <a:solidFill>
                  <a:prstClr val="white"/>
                </a:solidFill>
              </a:rPr>
              <a:t>2</a:t>
            </a:r>
          </a:p>
          <a:p>
            <a:pPr algn="ctr"/>
            <a:r>
              <a:rPr lang="en-US" sz="2800" dirty="0" smtClean="0">
                <a:solidFill>
                  <a:prstClr val="white"/>
                </a:solidFill>
              </a:rPr>
              <a:t>Mixture</a:t>
            </a:r>
            <a:endParaRPr lang="en-US" sz="2800" dirty="0">
              <a:solidFill>
                <a:prstClr val="white"/>
              </a:solidFill>
            </a:endParaRPr>
          </a:p>
        </p:txBody>
      </p:sp>
      <p:sp>
        <p:nvSpPr>
          <p:cNvPr id="6" name="TextBox 5"/>
          <p:cNvSpPr txBox="1"/>
          <p:nvPr/>
        </p:nvSpPr>
        <p:spPr>
          <a:xfrm>
            <a:off x="8642320" y="48588"/>
            <a:ext cx="1552302" cy="830997"/>
          </a:xfrm>
          <a:prstGeom prst="rect">
            <a:avLst/>
          </a:prstGeom>
          <a:noFill/>
        </p:spPr>
        <p:txBody>
          <a:bodyPr wrap="square" rtlCol="0">
            <a:spAutoFit/>
          </a:bodyPr>
          <a:lstStyle/>
          <a:p>
            <a:pPr algn="ctr"/>
            <a:r>
              <a:rPr lang="en-US" sz="2400" dirty="0" smtClean="0"/>
              <a:t>Metal and soft plastic</a:t>
            </a:r>
          </a:p>
        </p:txBody>
      </p:sp>
      <p:sp>
        <p:nvSpPr>
          <p:cNvPr id="8" name="TextBox 7"/>
          <p:cNvSpPr txBox="1"/>
          <p:nvPr/>
        </p:nvSpPr>
        <p:spPr>
          <a:xfrm>
            <a:off x="6425988" y="744445"/>
            <a:ext cx="2174966" cy="830997"/>
          </a:xfrm>
          <a:prstGeom prst="rect">
            <a:avLst/>
          </a:prstGeom>
          <a:noFill/>
        </p:spPr>
        <p:txBody>
          <a:bodyPr wrap="square" rtlCol="0">
            <a:spAutoFit/>
          </a:bodyPr>
          <a:lstStyle/>
          <a:p>
            <a:pPr algn="ctr"/>
            <a:r>
              <a:rPr lang="en-US" sz="2400" dirty="0" smtClean="0"/>
              <a:t>Wood and metal</a:t>
            </a:r>
            <a:endParaRPr lang="en-US" sz="2400" dirty="0"/>
          </a:p>
        </p:txBody>
      </p:sp>
      <p:sp>
        <p:nvSpPr>
          <p:cNvPr id="9" name="TextBox 8"/>
          <p:cNvSpPr txBox="1"/>
          <p:nvPr/>
        </p:nvSpPr>
        <p:spPr>
          <a:xfrm>
            <a:off x="3983215" y="2716889"/>
            <a:ext cx="1927335" cy="830997"/>
          </a:xfrm>
          <a:prstGeom prst="rect">
            <a:avLst/>
          </a:prstGeom>
          <a:noFill/>
        </p:spPr>
        <p:txBody>
          <a:bodyPr wrap="square" rtlCol="0">
            <a:spAutoFit/>
          </a:bodyPr>
          <a:lstStyle/>
          <a:p>
            <a:pPr algn="ctr"/>
            <a:r>
              <a:rPr lang="en-US" sz="2400" dirty="0" smtClean="0"/>
              <a:t>Wood and rubber</a:t>
            </a:r>
            <a:endParaRPr lang="en-US" sz="2400" dirty="0"/>
          </a:p>
        </p:txBody>
      </p:sp>
      <p:cxnSp>
        <p:nvCxnSpPr>
          <p:cNvPr id="23" name="Straight Connector 22"/>
          <p:cNvCxnSpPr/>
          <p:nvPr/>
        </p:nvCxnSpPr>
        <p:spPr>
          <a:xfrm>
            <a:off x="11112610" y="3248808"/>
            <a:ext cx="0" cy="2314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6" idx="2"/>
          </p:cNvCxnSpPr>
          <p:nvPr/>
        </p:nvCxnSpPr>
        <p:spPr>
          <a:xfrm flipH="1">
            <a:off x="7595506" y="2606105"/>
            <a:ext cx="1" cy="9016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28360" y="3503543"/>
            <a:ext cx="51842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415001" y="2838275"/>
            <a:ext cx="0" cy="641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596592" y="3503543"/>
            <a:ext cx="1" cy="3064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26692" y="926477"/>
            <a:ext cx="2252417" cy="1266985"/>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361818" y="1333537"/>
            <a:ext cx="2106367" cy="1184832"/>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9743" y="1688371"/>
            <a:ext cx="1631527" cy="917734"/>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0042424" y="1605520"/>
            <a:ext cx="2140372" cy="1203960"/>
          </a:xfrm>
          <a:prstGeom prst="rect">
            <a:avLst/>
          </a:prstGeom>
        </p:spPr>
      </p:pic>
      <p:cxnSp>
        <p:nvCxnSpPr>
          <p:cNvPr id="29" name="Straight Connector 28"/>
          <p:cNvCxnSpPr/>
          <p:nvPr/>
        </p:nvCxnSpPr>
        <p:spPr>
          <a:xfrm flipH="1">
            <a:off x="5963980" y="2634033"/>
            <a:ext cx="1" cy="9016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209375" y="294661"/>
            <a:ext cx="1855541" cy="830997"/>
          </a:xfrm>
          <a:prstGeom prst="rect">
            <a:avLst/>
          </a:prstGeom>
          <a:noFill/>
        </p:spPr>
        <p:txBody>
          <a:bodyPr wrap="square" rtlCol="0">
            <a:spAutoFit/>
          </a:bodyPr>
          <a:lstStyle/>
          <a:p>
            <a:pPr algn="ctr"/>
            <a:r>
              <a:rPr lang="en-US" sz="2400" dirty="0" smtClean="0"/>
              <a:t>Metal and hard plastic</a:t>
            </a:r>
          </a:p>
        </p:txBody>
      </p:sp>
    </p:spTree>
    <p:extLst>
      <p:ext uri="{BB962C8B-B14F-4D97-AF65-F5344CB8AC3E}">
        <p14:creationId xmlns:p14="http://schemas.microsoft.com/office/powerpoint/2010/main" val="12377636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441371" y="5676220"/>
            <a:ext cx="1937657" cy="50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Kitchen Utensils</a:t>
            </a:r>
          </a:p>
        </p:txBody>
      </p:sp>
      <p:cxnSp>
        <p:nvCxnSpPr>
          <p:cNvPr id="7" name="Straight Connector 6"/>
          <p:cNvCxnSpPr>
            <a:endCxn id="5" idx="0"/>
          </p:cNvCxnSpPr>
          <p:nvPr/>
        </p:nvCxnSpPr>
        <p:spPr>
          <a:xfrm>
            <a:off x="5410199" y="5203371"/>
            <a:ext cx="1" cy="472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49486" y="5203371"/>
            <a:ext cx="2677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49486"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16487"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40280" y="3810000"/>
            <a:ext cx="2794363" cy="70825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Grouping #</a:t>
            </a:r>
            <a:r>
              <a:rPr lang="en-US" dirty="0" smtClean="0">
                <a:solidFill>
                  <a:prstClr val="white"/>
                </a:solidFill>
              </a:rPr>
              <a:t>1</a:t>
            </a:r>
          </a:p>
          <a:p>
            <a:pPr algn="ctr"/>
            <a:r>
              <a:rPr lang="en-US" sz="2800" dirty="0" smtClean="0">
                <a:solidFill>
                  <a:prstClr val="white"/>
                </a:solidFill>
              </a:rPr>
              <a:t>One material</a:t>
            </a:r>
            <a:endParaRPr lang="en-US" sz="2800" dirty="0">
              <a:solidFill>
                <a:prstClr val="white"/>
              </a:solidFill>
            </a:endParaRPr>
          </a:p>
        </p:txBody>
      </p:sp>
      <p:sp>
        <p:nvSpPr>
          <p:cNvPr id="16" name="Rectangle 15"/>
          <p:cNvSpPr/>
          <p:nvPr/>
        </p:nvSpPr>
        <p:spPr>
          <a:xfrm>
            <a:off x="5742214" y="3810000"/>
            <a:ext cx="3706586" cy="70825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Grouping #</a:t>
            </a:r>
            <a:r>
              <a:rPr lang="en-US" dirty="0" smtClean="0">
                <a:solidFill>
                  <a:prstClr val="white"/>
                </a:solidFill>
              </a:rPr>
              <a:t>2</a:t>
            </a:r>
          </a:p>
          <a:p>
            <a:pPr algn="ctr"/>
            <a:r>
              <a:rPr lang="en-US" sz="2800" dirty="0" smtClean="0">
                <a:solidFill>
                  <a:prstClr val="white"/>
                </a:solidFill>
              </a:rPr>
              <a:t>Mixture</a:t>
            </a:r>
            <a:endParaRPr lang="en-US" sz="2800" dirty="0">
              <a:solidFill>
                <a:prstClr val="white"/>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218" y="1979254"/>
            <a:ext cx="2362196" cy="1328735"/>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8417" y="184209"/>
            <a:ext cx="2710150" cy="1524459"/>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002353" y="1426157"/>
            <a:ext cx="2006934" cy="1128900"/>
          </a:xfrm>
          <a:prstGeom prst="rect">
            <a:avLst/>
          </a:prstGeom>
        </p:spPr>
      </p:pic>
      <p:sp>
        <p:nvSpPr>
          <p:cNvPr id="6" name="TextBox 5"/>
          <p:cNvSpPr txBox="1"/>
          <p:nvPr/>
        </p:nvSpPr>
        <p:spPr>
          <a:xfrm>
            <a:off x="322218" y="3708346"/>
            <a:ext cx="1552302" cy="830997"/>
          </a:xfrm>
          <a:prstGeom prst="rect">
            <a:avLst/>
          </a:prstGeom>
          <a:noFill/>
        </p:spPr>
        <p:txBody>
          <a:bodyPr wrap="square" rtlCol="0">
            <a:spAutoFit/>
          </a:bodyPr>
          <a:lstStyle/>
          <a:p>
            <a:pPr algn="ctr"/>
            <a:r>
              <a:rPr lang="en-US" sz="2400" dirty="0" smtClean="0"/>
              <a:t>Stainless</a:t>
            </a:r>
          </a:p>
          <a:p>
            <a:pPr algn="ctr"/>
            <a:r>
              <a:rPr lang="en-US" sz="2400" dirty="0" smtClean="0"/>
              <a:t>Steel</a:t>
            </a:r>
            <a:endParaRPr lang="en-US" sz="2400" dirty="0"/>
          </a:p>
        </p:txBody>
      </p:sp>
      <p:sp>
        <p:nvSpPr>
          <p:cNvPr id="8" name="TextBox 7"/>
          <p:cNvSpPr txBox="1"/>
          <p:nvPr/>
        </p:nvSpPr>
        <p:spPr>
          <a:xfrm>
            <a:off x="2853492" y="2255224"/>
            <a:ext cx="1195994" cy="461665"/>
          </a:xfrm>
          <a:prstGeom prst="rect">
            <a:avLst/>
          </a:prstGeom>
          <a:noFill/>
        </p:spPr>
        <p:txBody>
          <a:bodyPr wrap="square" rtlCol="0">
            <a:spAutoFit/>
          </a:bodyPr>
          <a:lstStyle/>
          <a:p>
            <a:pPr algn="ctr"/>
            <a:r>
              <a:rPr lang="en-US" sz="2400" dirty="0" smtClean="0"/>
              <a:t>Plastic</a:t>
            </a:r>
            <a:endParaRPr lang="en-US" sz="2400" dirty="0"/>
          </a:p>
        </p:txBody>
      </p:sp>
      <p:sp>
        <p:nvSpPr>
          <p:cNvPr id="9" name="TextBox 8"/>
          <p:cNvSpPr txBox="1"/>
          <p:nvPr/>
        </p:nvSpPr>
        <p:spPr>
          <a:xfrm>
            <a:off x="4569823" y="3116911"/>
            <a:ext cx="929640" cy="461665"/>
          </a:xfrm>
          <a:prstGeom prst="rect">
            <a:avLst/>
          </a:prstGeom>
          <a:noFill/>
        </p:spPr>
        <p:txBody>
          <a:bodyPr wrap="square" rtlCol="0">
            <a:spAutoFit/>
          </a:bodyPr>
          <a:lstStyle/>
          <a:p>
            <a:pPr algn="ctr"/>
            <a:r>
              <a:rPr lang="en-US" sz="2400" dirty="0" smtClean="0"/>
              <a:t>Silver</a:t>
            </a:r>
            <a:endParaRPr lang="en-US" sz="2400" dirty="0"/>
          </a:p>
        </p:txBody>
      </p:sp>
      <p:cxnSp>
        <p:nvCxnSpPr>
          <p:cNvPr id="23" name="Straight Connector 22"/>
          <p:cNvCxnSpPr/>
          <p:nvPr/>
        </p:nvCxnSpPr>
        <p:spPr>
          <a:xfrm>
            <a:off x="2392680" y="3272119"/>
            <a:ext cx="0" cy="2314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0" idx="2"/>
          </p:cNvCxnSpPr>
          <p:nvPr/>
        </p:nvCxnSpPr>
        <p:spPr>
          <a:xfrm>
            <a:off x="2853492" y="1708668"/>
            <a:ext cx="0" cy="1794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392680" y="3503543"/>
            <a:ext cx="21771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569823" y="2994074"/>
            <a:ext cx="0" cy="509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15" idx="0"/>
          </p:cNvCxnSpPr>
          <p:nvPr/>
        </p:nvCxnSpPr>
        <p:spPr>
          <a:xfrm>
            <a:off x="3637461" y="3503543"/>
            <a:ext cx="1" cy="3064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935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441371" y="5676220"/>
            <a:ext cx="1937657" cy="50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Kitchen Utensils</a:t>
            </a:r>
          </a:p>
        </p:txBody>
      </p:sp>
      <p:cxnSp>
        <p:nvCxnSpPr>
          <p:cNvPr id="7" name="Straight Connector 6"/>
          <p:cNvCxnSpPr>
            <a:endCxn id="5" idx="0"/>
          </p:cNvCxnSpPr>
          <p:nvPr/>
        </p:nvCxnSpPr>
        <p:spPr>
          <a:xfrm>
            <a:off x="5410199" y="5203371"/>
            <a:ext cx="1" cy="4728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49486" y="5203371"/>
            <a:ext cx="2677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49486"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16487" y="4539343"/>
            <a:ext cx="0" cy="664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40280" y="3810000"/>
            <a:ext cx="2794363" cy="70825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Grouping #</a:t>
            </a:r>
            <a:r>
              <a:rPr lang="en-US" dirty="0" smtClean="0">
                <a:solidFill>
                  <a:prstClr val="white"/>
                </a:solidFill>
              </a:rPr>
              <a:t>1</a:t>
            </a:r>
          </a:p>
          <a:p>
            <a:pPr algn="ctr"/>
            <a:r>
              <a:rPr lang="en-US" sz="2800" dirty="0" smtClean="0">
                <a:solidFill>
                  <a:prstClr val="white"/>
                </a:solidFill>
              </a:rPr>
              <a:t>One material</a:t>
            </a:r>
            <a:endParaRPr lang="en-US" sz="2800" dirty="0">
              <a:solidFill>
                <a:prstClr val="white"/>
              </a:solidFill>
            </a:endParaRPr>
          </a:p>
        </p:txBody>
      </p:sp>
      <p:sp>
        <p:nvSpPr>
          <p:cNvPr id="16" name="Rectangle 15"/>
          <p:cNvSpPr/>
          <p:nvPr/>
        </p:nvSpPr>
        <p:spPr>
          <a:xfrm>
            <a:off x="5742214" y="3810000"/>
            <a:ext cx="3706586" cy="70825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Grouping #</a:t>
            </a:r>
            <a:r>
              <a:rPr lang="en-US" dirty="0" smtClean="0">
                <a:solidFill>
                  <a:prstClr val="white"/>
                </a:solidFill>
              </a:rPr>
              <a:t>2</a:t>
            </a:r>
          </a:p>
          <a:p>
            <a:pPr algn="ctr"/>
            <a:r>
              <a:rPr lang="en-US" sz="2800" dirty="0" smtClean="0">
                <a:solidFill>
                  <a:prstClr val="white"/>
                </a:solidFill>
              </a:rPr>
              <a:t>Mixture</a:t>
            </a:r>
            <a:endParaRPr lang="en-US" sz="2800" dirty="0">
              <a:solidFill>
                <a:prstClr val="white"/>
              </a:solidFill>
            </a:endParaRPr>
          </a:p>
        </p:txBody>
      </p:sp>
      <p:sp>
        <p:nvSpPr>
          <p:cNvPr id="6" name="TextBox 5"/>
          <p:cNvSpPr txBox="1"/>
          <p:nvPr/>
        </p:nvSpPr>
        <p:spPr>
          <a:xfrm>
            <a:off x="8642320" y="48588"/>
            <a:ext cx="1552302" cy="830997"/>
          </a:xfrm>
          <a:prstGeom prst="rect">
            <a:avLst/>
          </a:prstGeom>
          <a:noFill/>
        </p:spPr>
        <p:txBody>
          <a:bodyPr wrap="square" rtlCol="0">
            <a:spAutoFit/>
          </a:bodyPr>
          <a:lstStyle/>
          <a:p>
            <a:pPr algn="ctr"/>
            <a:r>
              <a:rPr lang="en-US" sz="2400" dirty="0" smtClean="0"/>
              <a:t>Metal and soft plastic</a:t>
            </a:r>
          </a:p>
        </p:txBody>
      </p:sp>
      <p:sp>
        <p:nvSpPr>
          <p:cNvPr id="8" name="TextBox 7"/>
          <p:cNvSpPr txBox="1"/>
          <p:nvPr/>
        </p:nvSpPr>
        <p:spPr>
          <a:xfrm>
            <a:off x="6425988" y="744445"/>
            <a:ext cx="2174966" cy="830997"/>
          </a:xfrm>
          <a:prstGeom prst="rect">
            <a:avLst/>
          </a:prstGeom>
          <a:noFill/>
        </p:spPr>
        <p:txBody>
          <a:bodyPr wrap="square" rtlCol="0">
            <a:spAutoFit/>
          </a:bodyPr>
          <a:lstStyle/>
          <a:p>
            <a:pPr algn="ctr"/>
            <a:r>
              <a:rPr lang="en-US" sz="2400" dirty="0" smtClean="0"/>
              <a:t>Wood and metal</a:t>
            </a:r>
            <a:endParaRPr lang="en-US" sz="2400" dirty="0"/>
          </a:p>
        </p:txBody>
      </p:sp>
      <p:sp>
        <p:nvSpPr>
          <p:cNvPr id="9" name="TextBox 8"/>
          <p:cNvSpPr txBox="1"/>
          <p:nvPr/>
        </p:nvSpPr>
        <p:spPr>
          <a:xfrm>
            <a:off x="3983215" y="2716889"/>
            <a:ext cx="1927335" cy="830997"/>
          </a:xfrm>
          <a:prstGeom prst="rect">
            <a:avLst/>
          </a:prstGeom>
          <a:noFill/>
        </p:spPr>
        <p:txBody>
          <a:bodyPr wrap="square" rtlCol="0">
            <a:spAutoFit/>
          </a:bodyPr>
          <a:lstStyle/>
          <a:p>
            <a:pPr algn="ctr"/>
            <a:r>
              <a:rPr lang="en-US" sz="2400" dirty="0" smtClean="0"/>
              <a:t>Wood and rubber</a:t>
            </a:r>
            <a:endParaRPr lang="en-US" sz="2400" dirty="0"/>
          </a:p>
        </p:txBody>
      </p:sp>
      <p:cxnSp>
        <p:nvCxnSpPr>
          <p:cNvPr id="23" name="Straight Connector 22"/>
          <p:cNvCxnSpPr/>
          <p:nvPr/>
        </p:nvCxnSpPr>
        <p:spPr>
          <a:xfrm>
            <a:off x="11112610" y="3248808"/>
            <a:ext cx="0" cy="2314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26" idx="2"/>
          </p:cNvCxnSpPr>
          <p:nvPr/>
        </p:nvCxnSpPr>
        <p:spPr>
          <a:xfrm flipH="1">
            <a:off x="7595506" y="2606105"/>
            <a:ext cx="1" cy="9016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928360" y="3503543"/>
            <a:ext cx="51842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415001" y="2838275"/>
            <a:ext cx="0" cy="641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596592" y="3503543"/>
            <a:ext cx="1" cy="3064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26692" y="926477"/>
            <a:ext cx="2252417" cy="1266985"/>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361818" y="1333537"/>
            <a:ext cx="2106367" cy="1184832"/>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9743" y="1688371"/>
            <a:ext cx="1631527" cy="917734"/>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0042424" y="1605520"/>
            <a:ext cx="2140372" cy="1203960"/>
          </a:xfrm>
          <a:prstGeom prst="rect">
            <a:avLst/>
          </a:prstGeom>
        </p:spPr>
      </p:pic>
      <p:cxnSp>
        <p:nvCxnSpPr>
          <p:cNvPr id="29" name="Straight Connector 28"/>
          <p:cNvCxnSpPr/>
          <p:nvPr/>
        </p:nvCxnSpPr>
        <p:spPr>
          <a:xfrm flipH="1">
            <a:off x="5963980" y="2634033"/>
            <a:ext cx="1" cy="9016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209375" y="294661"/>
            <a:ext cx="1855541" cy="830997"/>
          </a:xfrm>
          <a:prstGeom prst="rect">
            <a:avLst/>
          </a:prstGeom>
          <a:noFill/>
        </p:spPr>
        <p:txBody>
          <a:bodyPr wrap="square" rtlCol="0">
            <a:spAutoFit/>
          </a:bodyPr>
          <a:lstStyle/>
          <a:p>
            <a:pPr algn="ctr"/>
            <a:r>
              <a:rPr lang="en-US" sz="2400" dirty="0" smtClean="0"/>
              <a:t>Metal and hard plastic</a:t>
            </a:r>
          </a:p>
        </p:txBody>
      </p:sp>
    </p:spTree>
    <p:extLst>
      <p:ext uri="{BB962C8B-B14F-4D97-AF65-F5344CB8AC3E}">
        <p14:creationId xmlns:p14="http://schemas.microsoft.com/office/powerpoint/2010/main" val="27954293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370" y="0"/>
            <a:ext cx="4290377" cy="6794016"/>
          </a:xfrm>
          <a:prstGeom prst="rect">
            <a:avLst/>
          </a:prstGeom>
        </p:spPr>
      </p:pic>
      <p:sp>
        <p:nvSpPr>
          <p:cNvPr id="5" name="Oval 4"/>
          <p:cNvSpPr/>
          <p:nvPr/>
        </p:nvSpPr>
        <p:spPr>
          <a:xfrm>
            <a:off x="6160957" y="1715761"/>
            <a:ext cx="669757" cy="62020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6830714" y="1715761"/>
            <a:ext cx="724329" cy="62020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5001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3717098" y="1900269"/>
            <a:ext cx="5553138" cy="3124200"/>
          </a:xfrm>
        </p:spPr>
      </p:pic>
    </p:spTree>
    <p:extLst>
      <p:ext uri="{BB962C8B-B14F-4D97-AF65-F5344CB8AC3E}">
        <p14:creationId xmlns:p14="http://schemas.microsoft.com/office/powerpoint/2010/main" val="13272297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431409" y="2380629"/>
            <a:ext cx="5042225" cy="3410109"/>
          </a:xfrm>
          <a:prstGeom prst="rect">
            <a:avLst/>
          </a:prstGeom>
        </p:spPr>
      </p:pic>
      <p:sp>
        <p:nvSpPr>
          <p:cNvPr id="5" name="TextBox 4"/>
          <p:cNvSpPr txBox="1"/>
          <p:nvPr/>
        </p:nvSpPr>
        <p:spPr>
          <a:xfrm>
            <a:off x="-74916" y="193552"/>
            <a:ext cx="4329236" cy="954107"/>
          </a:xfrm>
          <a:prstGeom prst="rect">
            <a:avLst/>
          </a:prstGeom>
          <a:noFill/>
        </p:spPr>
        <p:txBody>
          <a:bodyPr wrap="square" rtlCol="0">
            <a:spAutoFit/>
          </a:bodyPr>
          <a:lstStyle/>
          <a:p>
            <a:pPr algn="ctr"/>
            <a:r>
              <a:rPr lang="en-US" sz="2800" dirty="0" smtClean="0"/>
              <a:t>Spoons/Non-Spoons</a:t>
            </a:r>
          </a:p>
          <a:p>
            <a:pPr algn="ctr"/>
            <a:r>
              <a:rPr lang="en-US" sz="2800" dirty="0" smtClean="0"/>
              <a:t>Metal/Non-Metal</a:t>
            </a:r>
            <a:endParaRPr lang="en-US" sz="2800" dirty="0"/>
          </a:p>
        </p:txBody>
      </p:sp>
      <p:sp>
        <p:nvSpPr>
          <p:cNvPr id="10" name="Rectangle 9"/>
          <p:cNvSpPr/>
          <p:nvPr/>
        </p:nvSpPr>
        <p:spPr>
          <a:xfrm>
            <a:off x="1821840" y="1875354"/>
            <a:ext cx="535724"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Oval 12"/>
          <p:cNvSpPr/>
          <p:nvPr/>
        </p:nvSpPr>
        <p:spPr>
          <a:xfrm>
            <a:off x="2148840" y="3489960"/>
            <a:ext cx="1112520" cy="2971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33612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370" y="0"/>
            <a:ext cx="4290377" cy="6794016"/>
          </a:xfrm>
          <a:prstGeom prst="rect">
            <a:avLst/>
          </a:prstGeom>
        </p:spPr>
      </p:pic>
      <p:cxnSp>
        <p:nvCxnSpPr>
          <p:cNvPr id="7" name="Straight Connector 6"/>
          <p:cNvCxnSpPr/>
          <p:nvPr/>
        </p:nvCxnSpPr>
        <p:spPr>
          <a:xfrm>
            <a:off x="4391891" y="2059132"/>
            <a:ext cx="4089" cy="333026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391891" y="5374411"/>
            <a:ext cx="1795549" cy="204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25983" y="4798539"/>
            <a:ext cx="0" cy="5756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573337" y="5408451"/>
            <a:ext cx="0" cy="32353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4825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431409" y="2380629"/>
            <a:ext cx="5042225" cy="3410109"/>
          </a:xfrm>
          <a:prstGeom prst="rect">
            <a:avLst/>
          </a:prstGeom>
        </p:spPr>
      </p:pic>
      <p:sp>
        <p:nvSpPr>
          <p:cNvPr id="5" name="TextBox 4"/>
          <p:cNvSpPr txBox="1"/>
          <p:nvPr/>
        </p:nvSpPr>
        <p:spPr>
          <a:xfrm>
            <a:off x="-74916" y="193552"/>
            <a:ext cx="4329236" cy="954107"/>
          </a:xfrm>
          <a:prstGeom prst="rect">
            <a:avLst/>
          </a:prstGeom>
          <a:noFill/>
        </p:spPr>
        <p:txBody>
          <a:bodyPr wrap="square" rtlCol="0">
            <a:spAutoFit/>
          </a:bodyPr>
          <a:lstStyle/>
          <a:p>
            <a:pPr algn="ctr"/>
            <a:r>
              <a:rPr lang="en-US" sz="2800" dirty="0" smtClean="0"/>
              <a:t>Spoons/Non-Spoons</a:t>
            </a:r>
          </a:p>
          <a:p>
            <a:pPr algn="ctr"/>
            <a:r>
              <a:rPr lang="en-US" sz="2800" dirty="0" smtClean="0"/>
              <a:t>Metal/Non-Metal</a:t>
            </a:r>
            <a:endParaRPr lang="en-US" sz="2800" dirty="0"/>
          </a:p>
        </p:txBody>
      </p:sp>
      <p:sp>
        <p:nvSpPr>
          <p:cNvPr id="10" name="Rectangle 9"/>
          <p:cNvSpPr/>
          <p:nvPr/>
        </p:nvSpPr>
        <p:spPr>
          <a:xfrm>
            <a:off x="1821840" y="1875354"/>
            <a:ext cx="535724"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Oval 12"/>
          <p:cNvSpPr/>
          <p:nvPr/>
        </p:nvSpPr>
        <p:spPr>
          <a:xfrm>
            <a:off x="2148840" y="3489960"/>
            <a:ext cx="1112520" cy="2971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9076" y="2620327"/>
            <a:ext cx="4661748" cy="2622233"/>
          </a:xfrm>
          <a:prstGeom prst="rect">
            <a:avLst/>
          </a:prstGeom>
        </p:spPr>
      </p:pic>
      <p:sp>
        <p:nvSpPr>
          <p:cNvPr id="7" name="TextBox 6"/>
          <p:cNvSpPr txBox="1"/>
          <p:nvPr/>
        </p:nvSpPr>
        <p:spPr>
          <a:xfrm>
            <a:off x="4644972" y="1489869"/>
            <a:ext cx="3469956" cy="954107"/>
          </a:xfrm>
          <a:prstGeom prst="rect">
            <a:avLst/>
          </a:prstGeom>
          <a:noFill/>
        </p:spPr>
        <p:txBody>
          <a:bodyPr wrap="square" rtlCol="0">
            <a:spAutoFit/>
          </a:bodyPr>
          <a:lstStyle/>
          <a:p>
            <a:pPr algn="ctr"/>
            <a:r>
              <a:rPr lang="en-US" sz="2800" dirty="0" smtClean="0"/>
              <a:t>Metal/Non-Metal</a:t>
            </a:r>
          </a:p>
          <a:p>
            <a:pPr algn="ctr"/>
            <a:r>
              <a:rPr lang="en-US" sz="2800" dirty="0" smtClean="0"/>
              <a:t>Spoon-like</a:t>
            </a:r>
            <a:endParaRPr lang="en-US" sz="2800" dirty="0"/>
          </a:p>
        </p:txBody>
      </p:sp>
      <p:sp>
        <p:nvSpPr>
          <p:cNvPr id="8" name="Oval 7"/>
          <p:cNvSpPr/>
          <p:nvPr/>
        </p:nvSpPr>
        <p:spPr>
          <a:xfrm>
            <a:off x="6086478" y="2704146"/>
            <a:ext cx="1112520" cy="245459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flipH="1">
            <a:off x="4049076" y="2620327"/>
            <a:ext cx="1171949" cy="923330"/>
          </a:xfrm>
          <a:prstGeom prst="rect">
            <a:avLst/>
          </a:prstGeom>
          <a:noFill/>
        </p:spPr>
        <p:txBody>
          <a:bodyPr wrap="squar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2</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805654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431409" y="2380629"/>
            <a:ext cx="5042225" cy="3410109"/>
          </a:xfrm>
          <a:prstGeom prst="rect">
            <a:avLst/>
          </a:prstGeom>
        </p:spPr>
      </p:pic>
      <p:sp>
        <p:nvSpPr>
          <p:cNvPr id="5" name="TextBox 4"/>
          <p:cNvSpPr txBox="1"/>
          <p:nvPr/>
        </p:nvSpPr>
        <p:spPr>
          <a:xfrm>
            <a:off x="-74916" y="193552"/>
            <a:ext cx="4329236" cy="954107"/>
          </a:xfrm>
          <a:prstGeom prst="rect">
            <a:avLst/>
          </a:prstGeom>
          <a:noFill/>
        </p:spPr>
        <p:txBody>
          <a:bodyPr wrap="square" rtlCol="0">
            <a:spAutoFit/>
          </a:bodyPr>
          <a:lstStyle/>
          <a:p>
            <a:pPr algn="ctr"/>
            <a:r>
              <a:rPr lang="en-US" sz="2800" dirty="0" smtClean="0"/>
              <a:t>Spoons/Non-Spoons</a:t>
            </a:r>
          </a:p>
          <a:p>
            <a:pPr algn="ctr"/>
            <a:r>
              <a:rPr lang="en-US" sz="2800" dirty="0" smtClean="0"/>
              <a:t>Metal/Non-Metal</a:t>
            </a:r>
            <a:endParaRPr lang="en-US" sz="2800" dirty="0"/>
          </a:p>
        </p:txBody>
      </p:sp>
      <p:sp>
        <p:nvSpPr>
          <p:cNvPr id="10" name="Rectangle 9"/>
          <p:cNvSpPr/>
          <p:nvPr/>
        </p:nvSpPr>
        <p:spPr>
          <a:xfrm>
            <a:off x="1821840" y="1875354"/>
            <a:ext cx="535724"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Oval 12"/>
          <p:cNvSpPr/>
          <p:nvPr/>
        </p:nvSpPr>
        <p:spPr>
          <a:xfrm>
            <a:off x="2148840" y="3489960"/>
            <a:ext cx="1112520" cy="2971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9076" y="2620327"/>
            <a:ext cx="4661748" cy="2622233"/>
          </a:xfrm>
          <a:prstGeom prst="rect">
            <a:avLst/>
          </a:prstGeom>
        </p:spPr>
      </p:pic>
      <p:sp>
        <p:nvSpPr>
          <p:cNvPr id="7" name="TextBox 6"/>
          <p:cNvSpPr txBox="1"/>
          <p:nvPr/>
        </p:nvSpPr>
        <p:spPr>
          <a:xfrm>
            <a:off x="4644972" y="1489869"/>
            <a:ext cx="3469956" cy="954107"/>
          </a:xfrm>
          <a:prstGeom prst="rect">
            <a:avLst/>
          </a:prstGeom>
          <a:noFill/>
        </p:spPr>
        <p:txBody>
          <a:bodyPr wrap="square" rtlCol="0">
            <a:spAutoFit/>
          </a:bodyPr>
          <a:lstStyle/>
          <a:p>
            <a:pPr algn="ctr"/>
            <a:r>
              <a:rPr lang="en-US" sz="2800" dirty="0" smtClean="0"/>
              <a:t>Metal/Non-Metal</a:t>
            </a:r>
          </a:p>
          <a:p>
            <a:pPr algn="ctr"/>
            <a:r>
              <a:rPr lang="en-US" sz="2800" dirty="0" smtClean="0"/>
              <a:t>Spoon-like</a:t>
            </a:r>
            <a:endParaRPr lang="en-US" sz="2800" dirty="0"/>
          </a:p>
        </p:txBody>
      </p:sp>
      <p:sp>
        <p:nvSpPr>
          <p:cNvPr id="8" name="Oval 7"/>
          <p:cNvSpPr/>
          <p:nvPr/>
        </p:nvSpPr>
        <p:spPr>
          <a:xfrm>
            <a:off x="6086478" y="2704146"/>
            <a:ext cx="1112520" cy="245459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857031" y="2609197"/>
            <a:ext cx="5116927" cy="2878272"/>
          </a:xfrm>
          <a:prstGeom prst="rect">
            <a:avLst/>
          </a:prstGeom>
        </p:spPr>
      </p:pic>
      <p:sp>
        <p:nvSpPr>
          <p:cNvPr id="11" name="Rectangle 10"/>
          <p:cNvSpPr/>
          <p:nvPr/>
        </p:nvSpPr>
        <p:spPr>
          <a:xfrm>
            <a:off x="10857338" y="1564571"/>
            <a:ext cx="535724"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3</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2" name="Oval 11"/>
          <p:cNvSpPr/>
          <p:nvPr/>
        </p:nvSpPr>
        <p:spPr>
          <a:xfrm>
            <a:off x="9113521" y="1980270"/>
            <a:ext cx="1630679" cy="421082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8976358" y="671601"/>
            <a:ext cx="2656524" cy="523220"/>
          </a:xfrm>
          <a:prstGeom prst="rect">
            <a:avLst/>
          </a:prstGeom>
          <a:noFill/>
        </p:spPr>
        <p:txBody>
          <a:bodyPr wrap="square" rtlCol="0">
            <a:spAutoFit/>
          </a:bodyPr>
          <a:lstStyle/>
          <a:p>
            <a:pPr algn="ctr"/>
            <a:r>
              <a:rPr lang="en-US" sz="2800" dirty="0" smtClean="0"/>
              <a:t>Material</a:t>
            </a:r>
            <a:endParaRPr lang="en-US" sz="2800" dirty="0"/>
          </a:p>
        </p:txBody>
      </p:sp>
      <p:sp>
        <p:nvSpPr>
          <p:cNvPr id="15" name="Rectangle 14"/>
          <p:cNvSpPr/>
          <p:nvPr/>
        </p:nvSpPr>
        <p:spPr>
          <a:xfrm flipH="1">
            <a:off x="4049076" y="2620327"/>
            <a:ext cx="1171949" cy="923330"/>
          </a:xfrm>
          <a:prstGeom prst="rect">
            <a:avLst/>
          </a:prstGeom>
          <a:noFill/>
        </p:spPr>
        <p:txBody>
          <a:bodyPr wrap="squar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2</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7222564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4659" y="768960"/>
            <a:ext cx="9234527" cy="5831544"/>
          </a:xfrm>
        </p:spPr>
      </p:pic>
      <p:sp>
        <p:nvSpPr>
          <p:cNvPr id="3" name="Rectangle 2"/>
          <p:cNvSpPr/>
          <p:nvPr/>
        </p:nvSpPr>
        <p:spPr>
          <a:xfrm>
            <a:off x="1864397" y="19050"/>
            <a:ext cx="5567614" cy="923330"/>
          </a:xfrm>
          <a:prstGeom prst="rect">
            <a:avLst/>
          </a:prstGeom>
          <a:noFill/>
        </p:spPr>
        <p:txBody>
          <a:bodyPr wrap="none" lIns="91440" tIns="45720" rIns="91440" bIns="45720">
            <a:spAutoFit/>
          </a:bodyPr>
          <a:lstStyle/>
          <a:p>
            <a:pPr algn="ctr"/>
            <a:r>
              <a:rPr lang="en-US" sz="5400" dirty="0" smtClean="0">
                <a:ln w="0"/>
                <a:solidFill>
                  <a:srgbClr val="BC1C1C"/>
                </a:solidFill>
                <a:effectLst>
                  <a:outerShdw blurRad="38100" dist="25400" dir="5400000" algn="ctr" rotWithShape="0">
                    <a:srgbClr val="6E747A">
                      <a:alpha val="43000"/>
                    </a:srgbClr>
                  </a:outerShdw>
                </a:effectLst>
              </a:rPr>
              <a:t>Phylogenetic Trees</a:t>
            </a:r>
            <a:endParaRPr lang="en-US" sz="5400" dirty="0">
              <a:ln w="0"/>
              <a:solidFill>
                <a:srgbClr val="BC1C1C"/>
              </a:solidFill>
              <a:effectLst>
                <a:outerShdw blurRad="38100" dist="25400" dir="5400000" algn="ctr" rotWithShape="0">
                  <a:srgbClr val="6E747A">
                    <a:alpha val="43000"/>
                  </a:srgbClr>
                </a:outerShdw>
              </a:effectLst>
            </a:endParaRPr>
          </a:p>
        </p:txBody>
      </p:sp>
      <p:sp>
        <p:nvSpPr>
          <p:cNvPr id="5" name="Rectangle 4"/>
          <p:cNvSpPr/>
          <p:nvPr/>
        </p:nvSpPr>
        <p:spPr>
          <a:xfrm>
            <a:off x="8403184" y="19050"/>
            <a:ext cx="3626314" cy="923330"/>
          </a:xfrm>
          <a:prstGeom prst="rect">
            <a:avLst/>
          </a:prstGeom>
          <a:noFill/>
        </p:spPr>
        <p:txBody>
          <a:bodyPr wrap="none" lIns="91440" tIns="45720" rIns="91440" bIns="45720">
            <a:spAutoFit/>
          </a:bodyPr>
          <a:lstStyle/>
          <a:p>
            <a:pPr algn="ctr"/>
            <a:r>
              <a:rPr lang="en-US" sz="5400" dirty="0" smtClean="0">
                <a:ln w="0"/>
                <a:solidFill>
                  <a:srgbClr val="BC1C1C"/>
                </a:solidFill>
                <a:effectLst>
                  <a:outerShdw blurRad="38100" dist="25400" dir="5400000" algn="ctr" rotWithShape="0">
                    <a:srgbClr val="6E747A">
                      <a:alpha val="43000"/>
                    </a:srgbClr>
                  </a:outerShdw>
                </a:effectLst>
              </a:rPr>
              <a:t>Cladograms</a:t>
            </a:r>
            <a:endParaRPr lang="en-US" sz="5400" dirty="0">
              <a:ln w="0"/>
              <a:solidFill>
                <a:srgbClr val="BC1C1C"/>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9041561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6275" y="18012"/>
            <a:ext cx="4941295" cy="6839987"/>
          </a:xfrm>
          <a:prstGeom prst="rect">
            <a:avLst/>
          </a:prstGeom>
        </p:spPr>
      </p:pic>
    </p:spTree>
    <p:extLst>
      <p:ext uri="{BB962C8B-B14F-4D97-AF65-F5344CB8AC3E}">
        <p14:creationId xmlns:p14="http://schemas.microsoft.com/office/powerpoint/2010/main" val="28963375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7771" y="649935"/>
            <a:ext cx="3481883" cy="490319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7380" y="1593915"/>
            <a:ext cx="3901540" cy="259551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673" y="649934"/>
            <a:ext cx="3268065" cy="4903199"/>
          </a:xfrm>
          <a:prstGeom prst="rect">
            <a:avLst/>
          </a:prstGeom>
        </p:spPr>
      </p:pic>
      <p:sp>
        <p:nvSpPr>
          <p:cNvPr id="8" name="TextBox 7"/>
          <p:cNvSpPr txBox="1"/>
          <p:nvPr/>
        </p:nvSpPr>
        <p:spPr>
          <a:xfrm>
            <a:off x="764498" y="5576344"/>
            <a:ext cx="2428407" cy="646331"/>
          </a:xfrm>
          <a:prstGeom prst="rect">
            <a:avLst/>
          </a:prstGeom>
          <a:noFill/>
        </p:spPr>
        <p:txBody>
          <a:bodyPr wrap="square" rtlCol="0">
            <a:spAutoFit/>
          </a:bodyPr>
          <a:lstStyle/>
          <a:p>
            <a:pPr algn="ctr"/>
            <a:r>
              <a:rPr lang="en-US" sz="3600" dirty="0" smtClean="0"/>
              <a:t>Gorilla</a:t>
            </a:r>
            <a:endParaRPr lang="en-US" sz="3600" dirty="0"/>
          </a:p>
        </p:txBody>
      </p:sp>
      <p:sp>
        <p:nvSpPr>
          <p:cNvPr id="9" name="TextBox 8"/>
          <p:cNvSpPr txBox="1"/>
          <p:nvPr/>
        </p:nvSpPr>
        <p:spPr>
          <a:xfrm>
            <a:off x="4843946" y="4189431"/>
            <a:ext cx="2428407" cy="646331"/>
          </a:xfrm>
          <a:prstGeom prst="rect">
            <a:avLst/>
          </a:prstGeom>
          <a:noFill/>
        </p:spPr>
        <p:txBody>
          <a:bodyPr wrap="square" rtlCol="0">
            <a:spAutoFit/>
          </a:bodyPr>
          <a:lstStyle/>
          <a:p>
            <a:pPr algn="ctr"/>
            <a:r>
              <a:rPr lang="en-US" sz="3600" dirty="0" smtClean="0"/>
              <a:t>Orangutan</a:t>
            </a:r>
            <a:endParaRPr lang="en-US" sz="3600" dirty="0"/>
          </a:p>
        </p:txBody>
      </p:sp>
      <p:sp>
        <p:nvSpPr>
          <p:cNvPr id="10" name="TextBox 9"/>
          <p:cNvSpPr txBox="1"/>
          <p:nvPr/>
        </p:nvSpPr>
        <p:spPr>
          <a:xfrm>
            <a:off x="9026576" y="5458180"/>
            <a:ext cx="2428407" cy="646331"/>
          </a:xfrm>
          <a:prstGeom prst="rect">
            <a:avLst/>
          </a:prstGeom>
          <a:noFill/>
        </p:spPr>
        <p:txBody>
          <a:bodyPr wrap="square" rtlCol="0">
            <a:spAutoFit/>
          </a:bodyPr>
          <a:lstStyle/>
          <a:p>
            <a:pPr algn="ctr"/>
            <a:r>
              <a:rPr lang="en-US" sz="3600" dirty="0" smtClean="0"/>
              <a:t>Bonobos</a:t>
            </a:r>
            <a:endParaRPr lang="en-US" sz="3600" dirty="0"/>
          </a:p>
        </p:txBody>
      </p:sp>
    </p:spTree>
    <p:extLst>
      <p:ext uri="{BB962C8B-B14F-4D97-AF65-F5344CB8AC3E}">
        <p14:creationId xmlns:p14="http://schemas.microsoft.com/office/powerpoint/2010/main" val="37660263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43816" y="1306175"/>
            <a:ext cx="7212937"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Instructions for Students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4" name="Content Placeholder 2"/>
          <p:cNvSpPr txBox="1">
            <a:spLocks/>
          </p:cNvSpPr>
          <p:nvPr/>
        </p:nvSpPr>
        <p:spPr>
          <a:xfrm>
            <a:off x="1676400" y="617219"/>
            <a:ext cx="9696450" cy="573500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en-US" sz="3600" dirty="0" smtClean="0"/>
              <a:t>4. Observe other groups’ cladograms.  Compare the proximity of certain utensils to each other on different cladograms.  </a:t>
            </a:r>
            <a:endParaRPr lang="en-US" sz="3600" dirty="0"/>
          </a:p>
        </p:txBody>
      </p:sp>
    </p:spTree>
    <p:extLst>
      <p:ext uri="{BB962C8B-B14F-4D97-AF65-F5344CB8AC3E}">
        <p14:creationId xmlns:p14="http://schemas.microsoft.com/office/powerpoint/2010/main" val="2954423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87122" y="586085"/>
            <a:ext cx="1569660"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Data</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5" name="Content Placeholder 5"/>
          <p:cNvSpPr txBox="1">
            <a:spLocks/>
          </p:cNvSpPr>
          <p:nvPr/>
        </p:nvSpPr>
        <p:spPr>
          <a:xfrm>
            <a:off x="1778435" y="1839913"/>
            <a:ext cx="5157787" cy="3684588"/>
          </a:xfrm>
          <a:prstGeom prst="rect">
            <a:avLst/>
          </a:prstGeom>
        </p:spPr>
        <p:txBody>
          <a:bodyPr>
            <a:normAutofit fontScale="92500" lnSpcReduction="2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sz="3600" dirty="0" smtClean="0"/>
              <a:t>The characteristics we sort by are observable data:</a:t>
            </a:r>
          </a:p>
          <a:p>
            <a:pPr lvl="1"/>
            <a:r>
              <a:rPr lang="en-US" sz="3200" dirty="0" smtClean="0"/>
              <a:t>Wooden</a:t>
            </a:r>
          </a:p>
          <a:p>
            <a:pPr lvl="1"/>
            <a:r>
              <a:rPr lang="en-US" sz="3200" dirty="0" smtClean="0"/>
              <a:t>Metal</a:t>
            </a:r>
          </a:p>
          <a:p>
            <a:pPr lvl="1"/>
            <a:r>
              <a:rPr lang="en-US" sz="3200" dirty="0" smtClean="0"/>
              <a:t>Pointed</a:t>
            </a:r>
          </a:p>
          <a:p>
            <a:pPr lvl="1"/>
            <a:r>
              <a:rPr lang="en-US" sz="3200" dirty="0" smtClean="0"/>
              <a:t>Sharp</a:t>
            </a:r>
          </a:p>
          <a:p>
            <a:pPr lvl="1"/>
            <a:r>
              <a:rPr lang="en-US" sz="3200" dirty="0" smtClean="0"/>
              <a:t>Small or large</a:t>
            </a:r>
            <a:endParaRPr lang="en-US" sz="3200" dirty="0"/>
          </a:p>
        </p:txBody>
      </p:sp>
    </p:spTree>
    <p:extLst>
      <p:ext uri="{BB962C8B-B14F-4D97-AF65-F5344CB8AC3E}">
        <p14:creationId xmlns:p14="http://schemas.microsoft.com/office/powerpoint/2010/main" val="9308254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txBox="1">
            <a:spLocks/>
          </p:cNvSpPr>
          <p:nvPr/>
        </p:nvSpPr>
        <p:spPr>
          <a:xfrm>
            <a:off x="1778435" y="1839913"/>
            <a:ext cx="5157787" cy="3684588"/>
          </a:xfrm>
          <a:prstGeom prst="rect">
            <a:avLst/>
          </a:prstGeom>
        </p:spPr>
        <p:txBody>
          <a:bodyPr>
            <a:normAutofit fontScale="92500" lnSpcReduction="2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sz="3600" dirty="0" smtClean="0"/>
              <a:t>The characteristics we sort by are observable data:</a:t>
            </a:r>
          </a:p>
          <a:p>
            <a:pPr lvl="1"/>
            <a:r>
              <a:rPr lang="en-US" sz="3200" dirty="0" smtClean="0"/>
              <a:t>Wooden</a:t>
            </a:r>
          </a:p>
          <a:p>
            <a:pPr lvl="1"/>
            <a:r>
              <a:rPr lang="en-US" sz="3200" dirty="0" smtClean="0"/>
              <a:t>Metal</a:t>
            </a:r>
          </a:p>
          <a:p>
            <a:pPr lvl="1"/>
            <a:r>
              <a:rPr lang="en-US" sz="3200" dirty="0" smtClean="0"/>
              <a:t>Pointed</a:t>
            </a:r>
          </a:p>
          <a:p>
            <a:pPr lvl="1"/>
            <a:r>
              <a:rPr lang="en-US" sz="3200" dirty="0" smtClean="0"/>
              <a:t>Sharp</a:t>
            </a:r>
          </a:p>
          <a:p>
            <a:pPr lvl="1"/>
            <a:r>
              <a:rPr lang="en-US" sz="3200" dirty="0" smtClean="0"/>
              <a:t>Small or large</a:t>
            </a:r>
            <a:endParaRPr lang="en-US" sz="3200" dirty="0"/>
          </a:p>
        </p:txBody>
      </p:sp>
      <p:sp>
        <p:nvSpPr>
          <p:cNvPr id="6" name="Content Placeholder 7"/>
          <p:cNvSpPr>
            <a:spLocks noGrp="1"/>
          </p:cNvSpPr>
          <p:nvPr>
            <p:ph sz="quarter" idx="4294967295"/>
          </p:nvPr>
        </p:nvSpPr>
        <p:spPr>
          <a:xfrm>
            <a:off x="7334250" y="1744662"/>
            <a:ext cx="4476750" cy="4503737"/>
          </a:xfrm>
          <a:prstGeom prst="rect">
            <a:avLst/>
          </a:prstGeom>
        </p:spPr>
        <p:txBody>
          <a:bodyPr>
            <a:normAutofit fontScale="92500"/>
          </a:bodyPr>
          <a:lstStyle/>
          <a:p>
            <a:r>
              <a:rPr lang="en-US" sz="3600" dirty="0" smtClean="0"/>
              <a:t>Relationships between object or organisms</a:t>
            </a:r>
          </a:p>
          <a:p>
            <a:pPr lvl="1"/>
            <a:r>
              <a:rPr lang="en-US" sz="3200" dirty="0" smtClean="0"/>
              <a:t>Scientists choose between multiple possibilities</a:t>
            </a:r>
          </a:p>
          <a:p>
            <a:pPr lvl="1"/>
            <a:r>
              <a:rPr lang="en-US" sz="3200" dirty="0" smtClean="0"/>
              <a:t>Based on characteristics used in the sorting process</a:t>
            </a:r>
            <a:endParaRPr lang="en-US" sz="3200" dirty="0"/>
          </a:p>
        </p:txBody>
      </p:sp>
      <p:sp>
        <p:nvSpPr>
          <p:cNvPr id="8" name="Rectangle 7"/>
          <p:cNvSpPr/>
          <p:nvPr/>
        </p:nvSpPr>
        <p:spPr>
          <a:xfrm>
            <a:off x="3387122" y="586085"/>
            <a:ext cx="1569660"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Data</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9" name="Rectangle 8"/>
          <p:cNvSpPr/>
          <p:nvPr/>
        </p:nvSpPr>
        <p:spPr>
          <a:xfrm>
            <a:off x="7474133" y="586085"/>
            <a:ext cx="4196983" cy="923330"/>
          </a:xfrm>
          <a:prstGeom prst="rect">
            <a:avLst/>
          </a:prstGeom>
          <a:noFill/>
        </p:spPr>
        <p:txBody>
          <a:bodyPr wrap="none" lIns="91440" tIns="45720" rIns="91440" bIns="45720">
            <a:spAutoFit/>
          </a:bodyPr>
          <a:lstStyle/>
          <a:p>
            <a:pPr algn="ctr"/>
            <a:r>
              <a:rPr lang="en-US" sz="5400" dirty="0" smtClean="0">
                <a:ln w="0"/>
                <a:solidFill>
                  <a:schemeClr val="accent1"/>
                </a:solidFill>
                <a:effectLst>
                  <a:outerShdw blurRad="38100" dist="25400" dir="5400000" algn="ctr" rotWithShape="0">
                    <a:srgbClr val="6E747A">
                      <a:alpha val="43000"/>
                    </a:srgbClr>
                  </a:outerShdw>
                </a:effectLst>
              </a:rPr>
              <a:t>Interpretation</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5122753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9487" y="2214265"/>
            <a:ext cx="9485313" cy="4038600"/>
          </a:xfrm>
        </p:spPr>
        <p:txBody>
          <a:bodyPr>
            <a:noAutofit/>
          </a:bodyPr>
          <a:lstStyle/>
          <a:p>
            <a:endParaRPr lang="en-US" sz="2800" dirty="0"/>
          </a:p>
          <a:p>
            <a:r>
              <a:rPr lang="en-US" sz="4400" dirty="0" smtClean="0"/>
              <a:t>Cladograms </a:t>
            </a:r>
            <a:r>
              <a:rPr lang="en-US" sz="4400" i="1" dirty="0" smtClean="0"/>
              <a:t>assume</a:t>
            </a:r>
            <a:r>
              <a:rPr lang="en-US" sz="4400" i="1" dirty="0"/>
              <a:t> </a:t>
            </a:r>
            <a:r>
              <a:rPr lang="en-US" sz="4400" dirty="0" smtClean="0"/>
              <a:t>evolution</a:t>
            </a:r>
          </a:p>
          <a:p>
            <a:r>
              <a:rPr lang="en-US" sz="4400" dirty="0"/>
              <a:t>Useful tool for sorting organisms by shared characteristics</a:t>
            </a:r>
          </a:p>
          <a:p>
            <a:r>
              <a:rPr lang="en-US" sz="4400" dirty="0" smtClean="0"/>
              <a:t>Cladograms do </a:t>
            </a:r>
            <a:r>
              <a:rPr lang="en-US" sz="4400" i="1" dirty="0" smtClean="0"/>
              <a:t>not </a:t>
            </a:r>
            <a:r>
              <a:rPr lang="en-US" sz="4400" dirty="0" smtClean="0"/>
              <a:t>provide evidence for evolution</a:t>
            </a:r>
          </a:p>
          <a:p>
            <a:endParaRPr lang="en-US" sz="4400" dirty="0"/>
          </a:p>
          <a:p>
            <a:endParaRPr lang="en-US" sz="4400" dirty="0"/>
          </a:p>
        </p:txBody>
      </p:sp>
      <p:sp>
        <p:nvSpPr>
          <p:cNvPr id="4" name="Rectangle 3"/>
          <p:cNvSpPr/>
          <p:nvPr/>
        </p:nvSpPr>
        <p:spPr>
          <a:xfrm>
            <a:off x="4445666" y="624185"/>
            <a:ext cx="3605475"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Conclusions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782987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3182905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370" y="0"/>
            <a:ext cx="4290377" cy="6794016"/>
          </a:xfrm>
          <a:prstGeom prst="rect">
            <a:avLst/>
          </a:prstGeom>
        </p:spPr>
      </p:pic>
      <p:cxnSp>
        <p:nvCxnSpPr>
          <p:cNvPr id="11" name="Straight Connector 10"/>
          <p:cNvCxnSpPr/>
          <p:nvPr/>
        </p:nvCxnSpPr>
        <p:spPr>
          <a:xfrm flipH="1">
            <a:off x="5414635" y="3648232"/>
            <a:ext cx="6995" cy="117348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421630" y="4821712"/>
            <a:ext cx="128778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47510" y="2550952"/>
            <a:ext cx="0" cy="227076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37720" y="4821712"/>
            <a:ext cx="0" cy="51478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354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sz="1800" dirty="0"/>
              <a:t>Images may appear on more than one slide.  Citation is given on the first slide where each image </a:t>
            </a:r>
            <a:r>
              <a:rPr lang="en-US" sz="1800" dirty="0" smtClean="0"/>
              <a:t>appears.</a:t>
            </a:r>
          </a:p>
          <a:p>
            <a:pPr algn="l"/>
            <a:r>
              <a:rPr lang="en-US" sz="1800" dirty="0" smtClean="0"/>
              <a:t>[1] Photos of </a:t>
            </a:r>
            <a:r>
              <a:rPr lang="en-US" sz="1800" i="1" dirty="0" smtClean="0"/>
              <a:t>By Design</a:t>
            </a:r>
            <a:r>
              <a:rPr lang="en-US" sz="1800" dirty="0" smtClean="0"/>
              <a:t> book, Carol Raney</a:t>
            </a:r>
          </a:p>
          <a:p>
            <a:pPr algn="l"/>
            <a:r>
              <a:rPr lang="en-US" sz="1800" dirty="0" smtClean="0"/>
              <a:t>[3] Graphic from </a:t>
            </a:r>
            <a:r>
              <a:rPr lang="en-US" sz="1800" i="1" dirty="0" smtClean="0"/>
              <a:t>By Design</a:t>
            </a:r>
            <a:r>
              <a:rPr lang="en-US" sz="1800" dirty="0" smtClean="0"/>
              <a:t> textbook, Grade 8, page 42, used with permission</a:t>
            </a:r>
          </a:p>
          <a:p>
            <a:pPr algn="l"/>
            <a:r>
              <a:rPr lang="en-US" sz="1800" dirty="0" smtClean="0"/>
              <a:t>[17 and onward] All photos of utensils, Carol Raney</a:t>
            </a:r>
          </a:p>
          <a:p>
            <a:pPr algn="l"/>
            <a:r>
              <a:rPr lang="en-US" sz="1800" dirty="0" smtClean="0"/>
              <a:t>[53] Chimpanzee 450718547, </a:t>
            </a:r>
            <a:r>
              <a:rPr lang="en-US" sz="1800" dirty="0" err="1" smtClean="0"/>
              <a:t>GlobalP</a:t>
            </a:r>
            <a:r>
              <a:rPr lang="en-US" sz="1800" dirty="0" smtClean="0"/>
              <a:t>, </a:t>
            </a:r>
            <a:r>
              <a:rPr lang="en-US" sz="1800" dirty="0" err="1"/>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smtClean="0"/>
          </a:p>
          <a:p>
            <a:pPr algn="l"/>
            <a:r>
              <a:rPr lang="en-US" sz="1800" dirty="0" smtClean="0"/>
              <a:t>[54a] Western gorilla 475787275, </a:t>
            </a:r>
            <a:r>
              <a:rPr lang="en-US" sz="1800" dirty="0" err="1" smtClean="0"/>
              <a:t>Aneese</a:t>
            </a:r>
            <a:r>
              <a:rPr lang="en-US" sz="1800" dirty="0" smtClean="0"/>
              <a:t>, </a:t>
            </a:r>
            <a:r>
              <a:rPr lang="en-US" sz="1800" dirty="0" err="1"/>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smtClean="0"/>
          </a:p>
          <a:p>
            <a:pPr algn="l"/>
            <a:r>
              <a:rPr lang="en-US" sz="1800" dirty="0" smtClean="0"/>
              <a:t>[54b] </a:t>
            </a:r>
            <a:r>
              <a:rPr lang="en-US" sz="1800" dirty="0" err="1" smtClean="0"/>
              <a:t>Orangutang</a:t>
            </a:r>
            <a:r>
              <a:rPr lang="en-US" sz="1800" dirty="0" smtClean="0"/>
              <a:t> 503089753, jodie777, </a:t>
            </a:r>
            <a:r>
              <a:rPr lang="en-US" sz="1800" dirty="0" err="1"/>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smtClean="0"/>
          </a:p>
          <a:p>
            <a:pPr algn="l"/>
            <a:r>
              <a:rPr lang="en-US" sz="1800" dirty="0" smtClean="0"/>
              <a:t>[54c] Bonobo 467924225, USO, </a:t>
            </a:r>
            <a:r>
              <a:rPr lang="en-US" sz="1800" dirty="0" err="1"/>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endParaRPr lang="en-US" sz="1800" dirty="0" smtClean="0"/>
          </a:p>
          <a:p>
            <a:pPr algn="l"/>
            <a:endParaRPr lang="en-US" sz="1800" dirty="0"/>
          </a:p>
          <a:p>
            <a:pPr algn="l"/>
            <a:endParaRPr lang="en-US" sz="1800" dirty="0" smtClean="0"/>
          </a:p>
          <a:p>
            <a:pPr algn="l"/>
            <a:endParaRPr lang="en-US" sz="1800" dirty="0">
              <a:ea typeface="Calibri" panose="020F0502020204030204" pitchFamily="34" charset="0"/>
            </a:endParaRPr>
          </a:p>
        </p:txBody>
      </p:sp>
      <p:sp>
        <p:nvSpPr>
          <p:cNvPr id="3" name="Rectangle 2"/>
          <p:cNvSpPr/>
          <p:nvPr/>
        </p:nvSpPr>
        <p:spPr>
          <a:xfrm>
            <a:off x="4990954" y="699917"/>
            <a:ext cx="1225720" cy="400110"/>
          </a:xfrm>
          <a:prstGeom prst="rect">
            <a:avLst/>
          </a:prstGeom>
        </p:spPr>
        <p:txBody>
          <a:bodyPr wrap="none">
            <a:spAutoFit/>
          </a:bodyPr>
          <a:lstStyle/>
          <a:p>
            <a:r>
              <a:rPr lang="en-US" sz="2000" smtClean="0">
                <a:solidFill>
                  <a:srgbClr val="FFFFFF"/>
                </a:solidFill>
              </a:rPr>
              <a:t>Images </a:t>
            </a:r>
            <a:r>
              <a:rPr lang="en-US" sz="2000" dirty="0" smtClean="0">
                <a:solidFill>
                  <a:srgbClr val="FFFFFF"/>
                </a:solidFill>
              </a:rPr>
              <a:t>By</a:t>
            </a:r>
            <a:endParaRPr lang="en-US" sz="2000" dirty="0">
              <a:solidFill>
                <a:srgbClr val="FFFFFF"/>
              </a:solidFill>
            </a:endParaRPr>
          </a:p>
        </p:txBody>
      </p:sp>
    </p:spTree>
    <p:extLst>
      <p:ext uri="{BB962C8B-B14F-4D97-AF65-F5344CB8AC3E}">
        <p14:creationId xmlns:p14="http://schemas.microsoft.com/office/powerpoint/2010/main" val="6370167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a:t>Foundation for Adventist Education</a:t>
            </a:r>
          </a:p>
          <a:p>
            <a:endParaRPr lang="en-US" dirty="0"/>
          </a:p>
        </p:txBody>
      </p:sp>
    </p:spTree>
    <p:extLst>
      <p:ext uri="{BB962C8B-B14F-4D97-AF65-F5344CB8AC3E}">
        <p14:creationId xmlns:p14="http://schemas.microsoft.com/office/powerpoint/2010/main" val="18518280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3534408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6168580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3856969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39841326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39645340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370" y="0"/>
            <a:ext cx="4290377" cy="6794016"/>
          </a:xfrm>
          <a:prstGeom prst="rect">
            <a:avLst/>
          </a:prstGeom>
        </p:spPr>
      </p:pic>
      <p:cxnSp>
        <p:nvCxnSpPr>
          <p:cNvPr id="7" name="Straight Connector 6"/>
          <p:cNvCxnSpPr/>
          <p:nvPr/>
        </p:nvCxnSpPr>
        <p:spPr>
          <a:xfrm>
            <a:off x="5156857" y="2988290"/>
            <a:ext cx="5373" cy="67486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56857" y="3660536"/>
            <a:ext cx="54251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28116" y="3721496"/>
            <a:ext cx="0" cy="40386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711634" y="2675870"/>
            <a:ext cx="24985" cy="95680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07040" y="2267639"/>
            <a:ext cx="13990" cy="28887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245912" y="2282879"/>
            <a:ext cx="8328" cy="28887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751882" y="2584430"/>
            <a:ext cx="0" cy="40386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21030" y="2556510"/>
            <a:ext cx="63321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251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370" y="0"/>
            <a:ext cx="4290377" cy="6794016"/>
          </a:xfrm>
          <a:prstGeom prst="rect">
            <a:avLst/>
          </a:prstGeom>
        </p:spPr>
      </p:pic>
    </p:spTree>
    <p:extLst>
      <p:ext uri="{BB962C8B-B14F-4D97-AF65-F5344CB8AC3E}">
        <p14:creationId xmlns:p14="http://schemas.microsoft.com/office/powerpoint/2010/main" val="3359268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370" y="0"/>
            <a:ext cx="4290377" cy="6794016"/>
          </a:xfrm>
          <a:prstGeom prst="rect">
            <a:avLst/>
          </a:prstGeom>
        </p:spPr>
      </p:pic>
      <p:sp>
        <p:nvSpPr>
          <p:cNvPr id="14" name="Rectangle 13"/>
          <p:cNvSpPr/>
          <p:nvPr/>
        </p:nvSpPr>
        <p:spPr>
          <a:xfrm>
            <a:off x="6227380" y="1481959"/>
            <a:ext cx="1371600" cy="1072055"/>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966138" y="1481959"/>
            <a:ext cx="1150883" cy="200222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4824248" y="1371600"/>
            <a:ext cx="0" cy="351571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824248" y="1371600"/>
            <a:ext cx="294815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772400" y="1371600"/>
            <a:ext cx="0" cy="135583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062952" y="2727434"/>
            <a:ext cx="709448"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062952" y="2727434"/>
            <a:ext cx="0" cy="2159876"/>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824248" y="4887310"/>
            <a:ext cx="2238704"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21081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childTnLst>
                          </p:cTn>
                        </p:par>
                        <p:par>
                          <p:cTn id="24" fill="hold">
                            <p:stCondLst>
                              <p:cond delay="1500"/>
                            </p:stCondLst>
                            <p:childTnLst>
                              <p:par>
                                <p:cTn id="25" presetID="22" presetClass="entr" presetSubtype="2"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right)">
                                      <p:cBhvr>
                                        <p:cTn id="27" dur="500"/>
                                        <p:tgtEl>
                                          <p:spTgt spid="30"/>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2500"/>
                            </p:stCondLst>
                            <p:childTnLst>
                              <p:par>
                                <p:cTn id="33" presetID="16" presetClass="entr" presetSubtype="21"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arn(inVertical)">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3|3.5|1.3|1.3"/>
</p:tagLst>
</file>

<file path=ppt/tags/tag2.xml><?xml version="1.0" encoding="utf-8"?>
<p:tagLst xmlns:a="http://schemas.openxmlformats.org/drawingml/2006/main" xmlns:r="http://schemas.openxmlformats.org/officeDocument/2006/relationships" xmlns:p="http://schemas.openxmlformats.org/presentationml/2006/main">
  <p:tag name="TIMING" val="|11.5"/>
</p:tagLst>
</file>

<file path=ppt/tags/tag3.xml><?xml version="1.0" encoding="utf-8"?>
<p:tagLst xmlns:a="http://schemas.openxmlformats.org/drawingml/2006/main" xmlns:r="http://schemas.openxmlformats.org/officeDocument/2006/relationships" xmlns:p="http://schemas.openxmlformats.org/presentationml/2006/main">
  <p:tag name="TIMING" val="|1.9"/>
</p:tagLst>
</file>

<file path=ppt/tags/tag4.xml><?xml version="1.0" encoding="utf-8"?>
<p:tagLst xmlns:a="http://schemas.openxmlformats.org/drawingml/2006/main" xmlns:r="http://schemas.openxmlformats.org/officeDocument/2006/relationships" xmlns:p="http://schemas.openxmlformats.org/presentationml/2006/main">
  <p:tag name="TIMING" val="|13.8"/>
</p:tagLst>
</file>

<file path=ppt/tags/tag5.xml><?xml version="1.0" encoding="utf-8"?>
<p:tagLst xmlns:a="http://schemas.openxmlformats.org/drawingml/2006/main" xmlns:r="http://schemas.openxmlformats.org/officeDocument/2006/relationships" xmlns:p="http://schemas.openxmlformats.org/presentationml/2006/main">
  <p:tag name="TIMING" val="|7.6|6.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2.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3.xml><?xml version="1.0" encoding="utf-8"?>
<a:theme xmlns:a="http://schemas.openxmlformats.org/drawingml/2006/main" name="1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5379</TotalTime>
  <Words>2041</Words>
  <Application>Microsoft Office PowerPoint</Application>
  <PresentationFormat>Widescreen</PresentationFormat>
  <Paragraphs>336</Paragraphs>
  <Slides>66</Slides>
  <Notes>63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66</vt:i4>
      </vt:variant>
    </vt:vector>
  </HeadingPairs>
  <TitlesOfParts>
    <vt:vector size="75" baseType="lpstr">
      <vt:lpstr>Arial</vt:lpstr>
      <vt:lpstr>Calibri</vt:lpstr>
      <vt:lpstr>Corbel</vt:lpstr>
      <vt:lpstr>Garamond</vt:lpstr>
      <vt:lpstr>Tahoma</vt:lpstr>
      <vt:lpstr>Tunga</vt:lpstr>
      <vt:lpstr>Parallax</vt:lpstr>
      <vt:lpstr>BlackTie</vt:lpstr>
      <vt:lpstr>1_BlackTie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Explore-a-Lab</dc:title>
  <dc:creator>Carol Raney</dc:creator>
  <cp:lastModifiedBy>Carol Raney</cp:lastModifiedBy>
  <cp:revision>101</cp:revision>
  <dcterms:created xsi:type="dcterms:W3CDTF">2014-09-08T21:22:53Z</dcterms:created>
  <dcterms:modified xsi:type="dcterms:W3CDTF">2017-01-31T01:38:36Z</dcterms:modified>
</cp:coreProperties>
</file>