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70" r:id="rId3"/>
    <p:sldId id="313" r:id="rId4"/>
    <p:sldId id="348" r:id="rId5"/>
    <p:sldId id="347" r:id="rId6"/>
    <p:sldId id="349" r:id="rId7"/>
    <p:sldId id="350" r:id="rId8"/>
    <p:sldId id="354" r:id="rId9"/>
    <p:sldId id="351" r:id="rId10"/>
    <p:sldId id="319" r:id="rId11"/>
    <p:sldId id="327" r:id="rId12"/>
    <p:sldId id="330" r:id="rId13"/>
    <p:sldId id="331" r:id="rId14"/>
    <p:sldId id="332" r:id="rId15"/>
    <p:sldId id="333" r:id="rId16"/>
    <p:sldId id="334" r:id="rId17"/>
    <p:sldId id="315" r:id="rId18"/>
    <p:sldId id="338" r:id="rId19"/>
    <p:sldId id="339" r:id="rId20"/>
    <p:sldId id="340" r:id="rId21"/>
    <p:sldId id="341" r:id="rId22"/>
    <p:sldId id="342" r:id="rId23"/>
    <p:sldId id="352" r:id="rId24"/>
    <p:sldId id="355" r:id="rId25"/>
    <p:sldId id="356" r:id="rId26"/>
    <p:sldId id="358" r:id="rId27"/>
    <p:sldId id="359" r:id="rId28"/>
    <p:sldId id="360" r:id="rId29"/>
    <p:sldId id="361" r:id="rId30"/>
    <p:sldId id="362" r:id="rId31"/>
    <p:sldId id="3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 Raney" initials="C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BA81"/>
    <a:srgbClr val="0F0B05"/>
    <a:srgbClr val="B49F50"/>
    <a:srgbClr val="C2B070"/>
    <a:srgbClr val="C6B578"/>
    <a:srgbClr val="BAAA7C"/>
    <a:srgbClr val="A49056"/>
    <a:srgbClr val="CCB490"/>
    <a:srgbClr val="B8CF8B"/>
    <a:srgbClr val="FFC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76337" autoAdjust="0"/>
  </p:normalViewPr>
  <p:slideViewPr>
    <p:cSldViewPr>
      <p:cViewPr varScale="1">
        <p:scale>
          <a:sx n="50" d="100"/>
          <a:sy n="50" d="100"/>
        </p:scale>
        <p:origin x="1267" y="53"/>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9" d="100"/>
          <a:sy n="59" d="100"/>
        </p:scale>
        <p:origin x="-66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E35411-9D29-4EF0-92A8-11CDD5D4C834}" type="datetimeFigureOut">
              <a:rPr lang="en-US" smtClean="0"/>
              <a:t>1/30/2017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B0C517-DB3C-4F02-9F00-104D489456BF}" type="slidenum">
              <a:rPr lang="en-US" smtClean="0"/>
              <a:t>‹#›</a:t>
            </a:fld>
            <a:endParaRPr lang="en-US"/>
          </a:p>
        </p:txBody>
      </p:sp>
    </p:spTree>
    <p:extLst>
      <p:ext uri="{BB962C8B-B14F-4D97-AF65-F5344CB8AC3E}">
        <p14:creationId xmlns:p14="http://schemas.microsoft.com/office/powerpoint/2010/main" val="392209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Evidences:  The Record and the Flood</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a:t>
            </a:fld>
            <a:endParaRPr lang="en-US"/>
          </a:p>
        </p:txBody>
      </p:sp>
    </p:spTree>
    <p:extLst>
      <p:ext uri="{BB962C8B-B14F-4D97-AF65-F5344CB8AC3E}">
        <p14:creationId xmlns:p14="http://schemas.microsoft.com/office/powerpoint/2010/main" val="2196020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introductory section also includes interviews</a:t>
            </a:r>
            <a:r>
              <a:rPr lang="en-US" baseline="0" dirty="0" smtClean="0"/>
              <a:t> with people on the street asking whether they believe the biblical flood really happened.  / Flood stories from other c</a:t>
            </a:r>
            <a:r>
              <a:rPr lang="en-US" dirty="0" smtClean="0">
                <a:solidFill>
                  <a:schemeClr val="bg1"/>
                </a:solidFill>
              </a:rPr>
              <a:t>ultures are mentioned, but no specific examples are given.  / And the point is made that written accounts can’t prove the happened.</a:t>
            </a:r>
            <a:r>
              <a:rPr lang="en-US" baseline="0" dirty="0" smtClean="0">
                <a:solidFill>
                  <a:schemeClr val="bg1"/>
                </a:solidFill>
              </a:rPr>
              <a:t>  W</a:t>
            </a:r>
            <a:r>
              <a:rPr lang="en-US" dirty="0" smtClean="0">
                <a:solidFill>
                  <a:schemeClr val="bg1"/>
                </a:solidFill>
              </a:rPr>
              <a:t>e need more concrete evidence,</a:t>
            </a:r>
            <a:r>
              <a:rPr lang="en-US" baseline="0" dirty="0" smtClean="0">
                <a:solidFill>
                  <a:schemeClr val="bg1"/>
                </a:solidFill>
              </a:rPr>
              <a:t> like the kind of </a:t>
            </a:r>
            <a:r>
              <a:rPr lang="en-US" dirty="0" smtClean="0">
                <a:solidFill>
                  <a:schemeClr val="bg1"/>
                </a:solidFill>
              </a:rPr>
              <a:t>evidence we find in the rocks.</a:t>
            </a: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10</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Before showing the four sections that correspond with portions of the textbook, we recommend that you show this two-minute segment,</a:t>
            </a:r>
            <a:r>
              <a:rPr lang="en-US" baseline="0" dirty="0" smtClean="0">
                <a:solidFill>
                  <a:schemeClr val="bg1"/>
                </a:solidFill>
              </a:rPr>
              <a:t> which </a:t>
            </a:r>
            <a:r>
              <a:rPr lang="en-US" dirty="0" smtClean="0">
                <a:solidFill>
                  <a:schemeClr val="bg1"/>
                </a:solidFill>
              </a:rPr>
              <a:t>gives a general introduction about how rock layers form, </a:t>
            </a:r>
            <a:r>
              <a:rPr lang="en-US" baseline="0" dirty="0" smtClean="0">
                <a:solidFill>
                  <a:schemeClr val="bg1"/>
                </a:solidFill>
              </a:rPr>
              <a:t>introduces some terms, / and suggests that there’s no way a flood could have happened without leaving evidence in the rocks.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11</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This</a:t>
            </a:r>
            <a:r>
              <a:rPr lang="en-US" baseline="0" dirty="0" smtClean="0">
                <a:solidFill>
                  <a:schemeClr val="bg1"/>
                </a:solidFill>
              </a:rPr>
              <a:t> section would also be beneficial.  It describes and illustrates in more detail how rocks are formed.  / The animation of layers being deposited and eroded is especially helpful.</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12</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The next section focuses specifically on the Grand Canyon, including some great photography and more animations illustrating</a:t>
            </a:r>
            <a:r>
              <a:rPr lang="en-US" baseline="0" dirty="0" smtClean="0">
                <a:solidFill>
                  <a:schemeClr val="bg1"/>
                </a:solidFill>
              </a:rPr>
              <a:t> </a:t>
            </a:r>
            <a:r>
              <a:rPr lang="en-US" dirty="0" smtClean="0">
                <a:solidFill>
                  <a:schemeClr val="bg1"/>
                </a:solidFill>
              </a:rPr>
              <a:t>the formation of the</a:t>
            </a:r>
            <a:r>
              <a:rPr lang="en-US" baseline="0" dirty="0" smtClean="0">
                <a:solidFill>
                  <a:schemeClr val="bg1"/>
                </a:solidFill>
              </a:rPr>
              <a:t> Colorado Plateau.</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13</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transition to evidence 1 appears quite dated.  The point being made is that when scientists find something that doesn’t seem to fit, it can encourage questions and research.  This prepares the way for evidence 1—which is the presence of marine fossils where we might not expect to find them—on land.  You may want to consider skipping this portion of the DVD and explaining this point to your students yourself.  </a:t>
            </a:r>
            <a:endParaRPr lang="en-US" dirty="0" smtClean="0"/>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14</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We definitely recommend showing the next four segments to your class.  / This</a:t>
            </a:r>
            <a:r>
              <a:rPr lang="en-US" baseline="0" dirty="0" smtClean="0">
                <a:solidFill>
                  <a:schemeClr val="bg1"/>
                </a:solidFill>
              </a:rPr>
              <a:t> one corresponds with the section about </a:t>
            </a:r>
            <a:r>
              <a:rPr lang="en-US" dirty="0" smtClean="0">
                <a:solidFill>
                  <a:schemeClr val="bg1"/>
                </a:solidFill>
              </a:rPr>
              <a:t>ocean sediments on the continents on page 337.   / </a:t>
            </a:r>
            <a:r>
              <a:rPr lang="en-US" dirty="0" smtClean="0"/>
              <a:t>Veteran Adventist scientist, Ariel Roth, describes shells buried in a formation the size of Utah but 800 miles from nearest ocean / and concludes</a:t>
            </a:r>
            <a:r>
              <a:rPr lang="en-US" baseline="0" dirty="0" smtClean="0"/>
              <a:t> that at some time in the past, it appears that the oceans covered the land</a:t>
            </a:r>
            <a:endParaRPr lang="en-US" dirty="0" smtClean="0"/>
          </a:p>
          <a:p>
            <a:pPr marL="0" indent="0">
              <a:buNone/>
            </a:pPr>
            <a:r>
              <a:rPr lang="en-US" baseline="0" dirty="0" smtClean="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15</a:t>
            </a:fld>
            <a:endParaRPr lang="en-US"/>
          </a:p>
        </p:txBody>
      </p:sp>
    </p:spTree>
    <p:extLst>
      <p:ext uri="{BB962C8B-B14F-4D97-AF65-F5344CB8AC3E}">
        <p14:creationId xmlns:p14="http://schemas.microsoft.com/office/powerpoint/2010/main" val="4284984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Evidence 2 corresponds to the section </a:t>
            </a:r>
            <a:r>
              <a:rPr lang="en-US" baseline="0" dirty="0" smtClean="0">
                <a:solidFill>
                  <a:schemeClr val="bg1"/>
                </a:solidFill>
              </a:rPr>
              <a:t>about widespread sedimentary deposits on pages 335-336 of the textbook.  Ariel Roth uses helpful maps to describe four huge rock formations that each cover multiple states in the American Midwest. / These formations provide evidence of deposition on a much larger scale than we see happening today.</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16</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Evidence 3 is</a:t>
            </a:r>
            <a:r>
              <a:rPr lang="en-US" baseline="0" dirty="0" smtClean="0"/>
              <a:t> an especially interesting segment that corresponds to the section about </a:t>
            </a:r>
            <a:r>
              <a:rPr lang="en-US" baseline="0" dirty="0" err="1" smtClean="0"/>
              <a:t>turbidites</a:t>
            </a:r>
            <a:r>
              <a:rPr lang="en-US" baseline="0" dirty="0" smtClean="0"/>
              <a:t> on page 337.  / Using the story of a relatively modern earthquake, / it explains what turbidity currents are and how </a:t>
            </a:r>
            <a:r>
              <a:rPr lang="en-US" baseline="0" dirty="0" err="1" smtClean="0"/>
              <a:t>turbidites</a:t>
            </a:r>
            <a:r>
              <a:rPr lang="en-US" baseline="0" dirty="0" smtClean="0"/>
              <a:t> form under water.  / Ariel Roth examines </a:t>
            </a:r>
            <a:r>
              <a:rPr lang="en-US" baseline="0" dirty="0" err="1" smtClean="0"/>
              <a:t>turbidites</a:t>
            </a:r>
            <a:r>
              <a:rPr lang="en-US" baseline="0" dirty="0" smtClean="0"/>
              <a:t> found on the continents, / which provides more evidence that the land was once covered with water.</a:t>
            </a:r>
            <a:endParaRPr lang="en-US" dirty="0" smtClean="0"/>
          </a:p>
        </p:txBody>
      </p:sp>
      <p:sp>
        <p:nvSpPr>
          <p:cNvPr id="4" name="Slide Number Placeholder 3"/>
          <p:cNvSpPr>
            <a:spLocks noGrp="1"/>
          </p:cNvSpPr>
          <p:nvPr>
            <p:ph type="sldNum" sz="quarter" idx="10"/>
          </p:nvPr>
        </p:nvSpPr>
        <p:spPr/>
        <p:txBody>
          <a:bodyPr/>
          <a:lstStyle/>
          <a:p>
            <a:fld id="{3AB0C517-DB3C-4F02-9F00-104D489456BF}" type="slidenum">
              <a:rPr lang="en-US" smtClean="0"/>
              <a:t>17</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solidFill>
                  <a:schemeClr val="bg1"/>
                </a:solidFill>
              </a:rPr>
              <a:t>After </a:t>
            </a:r>
            <a:r>
              <a:rPr lang="en-US" baseline="0" dirty="0" smtClean="0">
                <a:solidFill>
                  <a:schemeClr val="bg1"/>
                </a:solidFill>
              </a:rPr>
              <a:t>a brief introduction where the host makes a handkerchief disappear, this section does a good job of demonstrating the lack of erosion described in the section called flat gaps on pages 337-338.  / Ariel Roth suggests that rapid deposition during the worldwide flood as the explanation for the lack of erosion between these flat layers.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18</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short segment is a great </a:t>
            </a:r>
            <a:r>
              <a:rPr lang="en-US" baseline="0" dirty="0" smtClean="0"/>
              <a:t>summary of the four kinds of evidence just described.  This summary ends the part of the DVD that specifically corresponds to sections in chapter 10 of the 6</a:t>
            </a:r>
            <a:r>
              <a:rPr lang="en-US" baseline="30000" dirty="0" smtClean="0"/>
              <a:t>th</a:t>
            </a:r>
            <a:r>
              <a:rPr lang="en-US" baseline="0" dirty="0" smtClean="0"/>
              <a:t> and 8</a:t>
            </a:r>
            <a:r>
              <a:rPr lang="en-US" baseline="30000" dirty="0" smtClean="0"/>
              <a:t>th</a:t>
            </a:r>
            <a:r>
              <a:rPr lang="en-US" baseline="0" dirty="0" smtClean="0"/>
              <a:t> grade books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19</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Evidences is a 45-minute video produced by the Geoscience Research Institute in 1990.  For those with access to the</a:t>
            </a:r>
            <a:r>
              <a:rPr lang="en-US" baseline="0" dirty="0" smtClean="0"/>
              <a:t> Evidences DVD, this presentation offers a summary with tips for choosing the most helpful sections for use in an elementary or middle school classroom.  For those without access to the entire DVD, four individual clips from this DVD are available in separate presentations.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a:t>
            </a:fld>
            <a:endParaRPr lang="en-US"/>
          </a:p>
        </p:txBody>
      </p:sp>
    </p:spTree>
    <p:extLst>
      <p:ext uri="{BB962C8B-B14F-4D97-AF65-F5344CB8AC3E}">
        <p14:creationId xmlns:p14="http://schemas.microsoft.com/office/powerpoint/2010/main" val="784700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The final section of the DVD describes a specific model</a:t>
            </a:r>
            <a:r>
              <a:rPr lang="en-US" baseline="0" dirty="0" smtClean="0">
                <a:solidFill>
                  <a:schemeClr val="bg1"/>
                </a:solidFill>
              </a:rPr>
              <a:t> for Noah’s flood and would be a great supplement for anyone who wants to explore the topic beyond what is presented in the textbook. The introductory portion using remote control airplanes may seem a bit dated, but it helps to explain the idea of a model.  Then the flood is described as more than just a rain storm.</a:t>
            </a: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3AB0C517-DB3C-4F02-9F00-104D489456BF}" type="slidenum">
              <a:rPr lang="en-US" smtClean="0"/>
              <a:t>20</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a:t>
            </a:r>
            <a:r>
              <a:rPr lang="en-US" baseline="0" dirty="0" smtClean="0"/>
              <a:t> model is demonstrated with some interesting animations, / and then the DVD ends by returning to the illustration of the block tower and how if we build our faith on the Bible, that’s one tower that’s never going to fall.</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21</a:t>
            </a:fld>
            <a:endParaRPr lang="en-US"/>
          </a:p>
        </p:txBody>
      </p:sp>
    </p:spTree>
    <p:extLst>
      <p:ext uri="{BB962C8B-B14F-4D97-AF65-F5344CB8AC3E}">
        <p14:creationId xmlns:p14="http://schemas.microsoft.com/office/powerpoint/2010/main" val="242132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Geoscience Research Institute is an official research institute of the Seventh-day Adventist Church.  It was founded in 1958 to advise the</a:t>
            </a:r>
            <a:r>
              <a:rPr lang="en-US" baseline="0" dirty="0" smtClean="0"/>
              <a:t> church on issues relating to science and faith.  / It is featured in the 5</a:t>
            </a:r>
            <a:r>
              <a:rPr lang="en-US" baseline="30000" dirty="0" smtClean="0"/>
              <a:t>th</a:t>
            </a:r>
            <a:r>
              <a:rPr lang="en-US" baseline="0" dirty="0" smtClean="0"/>
              <a:t> grade By Design textbook in the science and Technology section at the end of chapter 1 (page 45).  / Visit their website to see what other resources are available.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22</a:t>
            </a:fld>
            <a:endParaRPr lang="en-US"/>
          </a:p>
        </p:txBody>
      </p:sp>
    </p:spTree>
    <p:extLst>
      <p:ext uri="{BB962C8B-B14F-4D97-AF65-F5344CB8AC3E}">
        <p14:creationId xmlns:p14="http://schemas.microsoft.com/office/powerpoint/2010/main" val="1775798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990072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12706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99287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06989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56A79-D040-421C-96E2-E7CB5190CB9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98758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Evidences DVD would be especially valuable</a:t>
            </a:r>
            <a:r>
              <a:rPr lang="en-US" baseline="0" dirty="0" smtClean="0"/>
              <a:t> for use during chapter 10 of either the 6</a:t>
            </a:r>
            <a:r>
              <a:rPr lang="en-US" baseline="30000" dirty="0" smtClean="0"/>
              <a:t>th</a:t>
            </a:r>
            <a:r>
              <a:rPr lang="en-US" baseline="0" dirty="0" smtClean="0"/>
              <a:t> or 8</a:t>
            </a:r>
            <a:r>
              <a:rPr lang="en-US" baseline="30000" dirty="0" smtClean="0"/>
              <a:t>th</a:t>
            </a:r>
            <a:r>
              <a:rPr lang="en-US" baseline="0" dirty="0" smtClean="0"/>
              <a:t> grade By Design textbooks.  We recommend showing the video in smaller chunks that correspond to certain sections in the textbook.</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3</a:t>
            </a:fld>
            <a:endParaRPr lang="en-US"/>
          </a:p>
        </p:txBody>
      </p:sp>
    </p:spTree>
    <p:extLst>
      <p:ext uri="{BB962C8B-B14F-4D97-AF65-F5344CB8AC3E}">
        <p14:creationId xmlns:p14="http://schemas.microsoft.com/office/powerpoint/2010/main" val="2313671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Chapter 10 of the 6</a:t>
            </a:r>
            <a:r>
              <a:rPr lang="en-US" baseline="30000" dirty="0" smtClean="0"/>
              <a:t>th</a:t>
            </a:r>
            <a:r>
              <a:rPr lang="en-US" baseline="0" dirty="0" smtClean="0"/>
              <a:t> grade textbook describes seven different kinds of flood evidence.</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4</a:t>
            </a:fld>
            <a:endParaRPr lang="en-US"/>
          </a:p>
        </p:txBody>
      </p:sp>
    </p:spTree>
    <p:extLst>
      <p:ext uri="{BB962C8B-B14F-4D97-AF65-F5344CB8AC3E}">
        <p14:creationId xmlns:p14="http://schemas.microsoft.com/office/powerpoint/2010/main" val="3812753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Four of them</a:t>
            </a:r>
            <a:r>
              <a:rPr lang="en-US" baseline="0" dirty="0" smtClean="0"/>
              <a:t> correspond with four segments of the Evidences DVD.</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5</a:t>
            </a:fld>
            <a:endParaRPr lang="en-US"/>
          </a:p>
        </p:txBody>
      </p:sp>
    </p:spTree>
    <p:extLst>
      <p:ext uri="{BB962C8B-B14F-4D97-AF65-F5344CB8AC3E}">
        <p14:creationId xmlns:p14="http://schemas.microsoft.com/office/powerpoint/2010/main" val="70106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Here’s where to find each of the four</a:t>
            </a:r>
            <a:r>
              <a:rPr lang="en-US" baseline="0" dirty="0" smtClean="0"/>
              <a:t> segments.  / But there may be other parts of the DVD you may want to consider showing as well.  </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6</a:t>
            </a:fld>
            <a:endParaRPr lang="en-US"/>
          </a:p>
        </p:txBody>
      </p:sp>
    </p:spTree>
    <p:extLst>
      <p:ext uri="{BB962C8B-B14F-4D97-AF65-F5344CB8AC3E}">
        <p14:creationId xmlns:p14="http://schemas.microsoft.com/office/powerpoint/2010/main" val="246394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four</a:t>
            </a:r>
            <a:r>
              <a:rPr lang="en-US" baseline="0" dirty="0" smtClean="0"/>
              <a:t> video segments correspond with four of the flood evidences listed on page 377 of the 8</a:t>
            </a:r>
            <a:r>
              <a:rPr lang="en-US" baseline="30000" dirty="0" smtClean="0"/>
              <a:t>th</a:t>
            </a:r>
            <a:r>
              <a:rPr lang="en-US" baseline="0" dirty="0" smtClean="0"/>
              <a:t> grade textbook as well.</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7</a:t>
            </a:fld>
            <a:endParaRPr lang="en-US"/>
          </a:p>
        </p:txBody>
      </p:sp>
    </p:spTree>
    <p:extLst>
      <p:ext uri="{BB962C8B-B14F-4D97-AF65-F5344CB8AC3E}">
        <p14:creationId xmlns:p14="http://schemas.microsoft.com/office/powerpoint/2010/main" val="3514491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t>What follows is a summary of the various sections of the DVD so that you can select the parts that will be most helpful for your students.</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8</a:t>
            </a:fld>
            <a:endParaRPr lang="en-US"/>
          </a:p>
        </p:txBody>
      </p:sp>
    </p:spTree>
    <p:extLst>
      <p:ext uri="{BB962C8B-B14F-4D97-AF65-F5344CB8AC3E}">
        <p14:creationId xmlns:p14="http://schemas.microsoft.com/office/powerpoint/2010/main" val="174757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smtClean="0">
                <a:solidFill>
                  <a:schemeClr val="bg1"/>
                </a:solidFill>
              </a:rPr>
              <a:t>The</a:t>
            </a:r>
            <a:r>
              <a:rPr lang="en-US" baseline="0" dirty="0" smtClean="0">
                <a:solidFill>
                  <a:schemeClr val="bg1"/>
                </a:solidFill>
              </a:rPr>
              <a:t> introduction uses tower made of blocks to illustrate how some blocks are more foundational than others.  Some blocks can be removed without consequence.  / But if one of the bottom blocks is removed, the tower crumbles.  The flood is compared to a foundational block in our belief system. If the flood didn’t happen, </a:t>
            </a:r>
            <a:r>
              <a:rPr lang="en-US" dirty="0" smtClean="0">
                <a:solidFill>
                  <a:schemeClr val="bg1"/>
                </a:solidFill>
              </a:rPr>
              <a:t>our tower is in trouble.  This video contains scientific</a:t>
            </a:r>
            <a:r>
              <a:rPr lang="en-US" baseline="0" dirty="0" smtClean="0">
                <a:solidFill>
                  <a:schemeClr val="bg1"/>
                </a:solidFill>
              </a:rPr>
              <a:t> evidence that is consistent with the flood and shows that our tower is built on a solid foundation.</a:t>
            </a:r>
            <a:endParaRPr lang="en-US" dirty="0"/>
          </a:p>
        </p:txBody>
      </p:sp>
      <p:sp>
        <p:nvSpPr>
          <p:cNvPr id="4" name="Slide Number Placeholder 3"/>
          <p:cNvSpPr>
            <a:spLocks noGrp="1"/>
          </p:cNvSpPr>
          <p:nvPr>
            <p:ph type="sldNum" sz="quarter" idx="10"/>
          </p:nvPr>
        </p:nvSpPr>
        <p:spPr/>
        <p:txBody>
          <a:bodyPr/>
          <a:lstStyle/>
          <a:p>
            <a:fld id="{3AB0C517-DB3C-4F02-9F00-104D489456BF}" type="slidenum">
              <a:rPr lang="en-US" smtClean="0"/>
              <a:t>9</a:t>
            </a:fld>
            <a:endParaRPr lang="en-US"/>
          </a:p>
        </p:txBody>
      </p:sp>
    </p:spTree>
    <p:extLst>
      <p:ext uri="{BB962C8B-B14F-4D97-AF65-F5344CB8AC3E}">
        <p14:creationId xmlns:p14="http://schemas.microsoft.com/office/powerpoint/2010/main" val="4284984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34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8" name="Straight Connector 17"/>
          <p:cNvCxnSpPr/>
          <p:nvPr/>
        </p:nvCxnSpPr>
        <p:spPr>
          <a:xfrm>
            <a:off x="0" y="2925286"/>
            <a:ext cx="12192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352800" y="236220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3" name="Subtitle 2"/>
          <p:cNvSpPr>
            <a:spLocks noGrp="1"/>
          </p:cNvSpPr>
          <p:nvPr>
            <p:ph type="subTitle" idx="1"/>
          </p:nvPr>
        </p:nvSpPr>
        <p:spPr>
          <a:xfrm>
            <a:off x="3420534" y="3045461"/>
            <a:ext cx="5350933"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420534" y="2397760"/>
            <a:ext cx="5350933"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7" name="Slide Number Placeholder 16"/>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9" name="Footer Placeholder 1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1994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609600" y="2020824"/>
            <a:ext cx="109728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5"/>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6"/>
          </p:nvPr>
        </p:nvSpPr>
        <p:spPr/>
        <p:txBody>
          <a:bodyPr/>
          <a:lstStyle/>
          <a:p>
            <a:endParaRPr lang="en-US">
              <a:solidFill>
                <a:srgbClr val="FFFFFF"/>
              </a:solidFill>
            </a:endParaRPr>
          </a:p>
        </p:txBody>
      </p:sp>
    </p:spTree>
    <p:extLst>
      <p:ext uri="{BB962C8B-B14F-4D97-AF65-F5344CB8AC3E}">
        <p14:creationId xmlns:p14="http://schemas.microsoft.com/office/powerpoint/2010/main" val="2804055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0" y="3922776"/>
            <a:ext cx="12192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1" name="Straight Connector 10"/>
          <p:cNvCxnSpPr/>
          <p:nvPr/>
        </p:nvCxnSpPr>
        <p:spPr>
          <a:xfrm>
            <a:off x="0" y="3921760"/>
            <a:ext cx="12192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352800" y="3368040"/>
            <a:ext cx="54864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a:spcBef>
                <a:spcPts val="400"/>
              </a:spcBef>
            </a:pPr>
            <a:endParaRPr lang="en-US" b="1" cap="all" smtClean="0">
              <a:solidFill>
                <a:srgbClr val="000000"/>
              </a:solidFill>
              <a:cs typeface="Tunga" pitchFamily="2"/>
            </a:endParaRPr>
          </a:p>
        </p:txBody>
      </p:sp>
      <p:sp>
        <p:nvSpPr>
          <p:cNvPr id="9" name="Title Placeholder 1"/>
          <p:cNvSpPr>
            <a:spLocks noGrp="1"/>
          </p:cNvSpPr>
          <p:nvPr>
            <p:ph type="title"/>
          </p:nvPr>
        </p:nvSpPr>
        <p:spPr bwMode="black">
          <a:xfrm>
            <a:off x="3372070" y="3367247"/>
            <a:ext cx="5447863"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3358057" y="4084577"/>
            <a:ext cx="5475889"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641354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609601"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6217920" y="2020824"/>
            <a:ext cx="536448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7"/>
          </p:nvPr>
        </p:nvSpPr>
        <p:spPr/>
        <p:txBody>
          <a:bodyPr/>
          <a:lstStyle/>
          <a:p>
            <a:endParaRPr lang="en-US">
              <a:solidFill>
                <a:srgbClr val="FFFFFF"/>
              </a:solidFill>
            </a:endParaRPr>
          </a:p>
        </p:txBody>
      </p:sp>
      <p:sp>
        <p:nvSpPr>
          <p:cNvPr id="16" name="Title 1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5821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609601" y="2819400"/>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6217920" y="2816352"/>
            <a:ext cx="536448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60960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6217920" y="2020824"/>
            <a:ext cx="536448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2" name="Slide Number Placeholder 11"/>
          <p:cNvSpPr>
            <a:spLocks noGrp="1"/>
          </p:cNvSpPr>
          <p:nvPr>
            <p:ph type="sldNum" sz="quarter" idx="17"/>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3" name="Footer Placeholder 12"/>
          <p:cNvSpPr>
            <a:spLocks noGrp="1"/>
          </p:cNvSpPr>
          <p:nvPr>
            <p:ph type="ftr" sz="quarter" idx="18"/>
          </p:nvPr>
        </p:nvSpPr>
        <p:spPr/>
        <p:txBody>
          <a:bodyPr/>
          <a:lstStyle/>
          <a:p>
            <a:endParaRPr lang="en-US">
              <a:solidFill>
                <a:srgbClr val="FFFFFF"/>
              </a:solidFill>
            </a:endParaRPr>
          </a:p>
        </p:txBody>
      </p:sp>
      <p:sp>
        <p:nvSpPr>
          <p:cNvPr id="18" name="Title 1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60305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6" name="Slide Number Placeholder 15"/>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7" name="Footer Placeholder 16"/>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2455983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8" name="Slide Number Placeholder 7"/>
          <p:cNvSpPr>
            <a:spLocks noGrp="1"/>
          </p:cNvSpPr>
          <p:nvPr>
            <p:ph type="sldNum" sz="quarter" idx="11"/>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p>
            <a:endParaRPr lang="en-US">
              <a:solidFill>
                <a:srgbClr val="FFFFFF"/>
              </a:solidFill>
            </a:endParaRPr>
          </a:p>
        </p:txBody>
      </p:sp>
    </p:spTree>
    <p:extLst>
      <p:ext uri="{BB962C8B-B14F-4D97-AF65-F5344CB8AC3E}">
        <p14:creationId xmlns:p14="http://schemas.microsoft.com/office/powerpoint/2010/main" val="3104843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981200" y="1914526"/>
            <a:ext cx="82296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2316480" y="5513832"/>
            <a:ext cx="755904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9" name="Slide Number Placeholder 18"/>
          <p:cNvSpPr>
            <a:spLocks noGrp="1"/>
          </p:cNvSpPr>
          <p:nvPr>
            <p:ph type="sldNum" sz="quarter" idx="16"/>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3" name="Footer Placeholder 22"/>
          <p:cNvSpPr>
            <a:spLocks noGrp="1"/>
          </p:cNvSpPr>
          <p:nvPr>
            <p:ph type="ftr" sz="quarter" idx="17"/>
          </p:nvPr>
        </p:nvSpPr>
        <p:spPr/>
        <p:txBody>
          <a:bodyPr/>
          <a:lstStyle/>
          <a:p>
            <a:endParaRPr lang="en-US">
              <a:solidFill>
                <a:srgbClr val="FFFFFF"/>
              </a:solidFill>
            </a:endParaRPr>
          </a:p>
        </p:txBody>
      </p:sp>
    </p:spTree>
    <p:extLst>
      <p:ext uri="{BB962C8B-B14F-4D97-AF65-F5344CB8AC3E}">
        <p14:creationId xmlns:p14="http://schemas.microsoft.com/office/powerpoint/2010/main" val="4010974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294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69612" y="2026918"/>
            <a:ext cx="7252776"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2316480" y="5516880"/>
            <a:ext cx="755904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3352800" y="975360"/>
            <a:ext cx="54864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3975100" y="273180"/>
            <a:ext cx="4241800" cy="292100"/>
          </a:xfrm>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14" name="Slide Number Placeholder 13"/>
          <p:cNvSpPr>
            <a:spLocks noGrp="1"/>
          </p:cNvSpPr>
          <p:nvPr>
            <p:ph type="sldNum" sz="quarter" idx="15"/>
          </p:nvPr>
        </p:nvSpPr>
        <p:spPr>
          <a:xfrm>
            <a:off x="5384800" y="6172200"/>
            <a:ext cx="1422400" cy="304800"/>
          </a:xfrm>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15" name="Footer Placeholder 14"/>
          <p:cNvSpPr>
            <a:spLocks noGrp="1"/>
          </p:cNvSpPr>
          <p:nvPr>
            <p:ph type="ftr" sz="quarter" idx="16"/>
          </p:nvPr>
        </p:nvSpPr>
        <p:spPr>
          <a:xfrm>
            <a:off x="1930400" y="6486525"/>
            <a:ext cx="8331200" cy="292100"/>
          </a:xfrm>
        </p:spPr>
        <p:txBody>
          <a:bodyPr/>
          <a:lstStyle/>
          <a:p>
            <a:endParaRPr lang="en-US">
              <a:solidFill>
                <a:srgbClr val="FFFFFF"/>
              </a:solidFill>
            </a:endParaRPr>
          </a:p>
        </p:txBody>
      </p:sp>
    </p:spTree>
    <p:extLst>
      <p:ext uri="{BB962C8B-B14F-4D97-AF65-F5344CB8AC3E}">
        <p14:creationId xmlns:p14="http://schemas.microsoft.com/office/powerpoint/2010/main" val="36716329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53323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6832600" y="3428736"/>
            <a:ext cx="6858000" cy="2117"/>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10261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Vertical Text Placeholder 2"/>
          <p:cNvSpPr>
            <a:spLocks noGrp="1"/>
          </p:cNvSpPr>
          <p:nvPr>
            <p:ph type="body" orient="vert" idx="1"/>
          </p:nvPr>
        </p:nvSpPr>
        <p:spPr>
          <a:xfrm>
            <a:off x="609600" y="914401"/>
            <a:ext cx="88392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B5B24F56-6508-494E-A782-705ACA4FB20F}" type="slidenum">
              <a:rPr lang="en-US" smtClean="0">
                <a:solidFill>
                  <a:srgbClr val="FFFFFF"/>
                </a:solidFill>
              </a:rPr>
              <a:pPr/>
              <a:t>‹#›</a:t>
            </a:fld>
            <a:endParaRPr lang="en-US">
              <a:solidFill>
                <a:srgbClr val="FFFFFF"/>
              </a:solidFill>
            </a:endParaRPr>
          </a:p>
        </p:txBody>
      </p:sp>
      <p:sp>
        <p:nvSpPr>
          <p:cNvPr id="2" name="Vertical Title 1"/>
          <p:cNvSpPr>
            <a:spLocks noGrp="1"/>
          </p:cNvSpPr>
          <p:nvPr>
            <p:ph type="title" orient="vert"/>
          </p:nvPr>
        </p:nvSpPr>
        <p:spPr>
          <a:xfrm>
            <a:off x="9652000" y="914401"/>
            <a:ext cx="1235973" cy="5029200"/>
          </a:xfrm>
        </p:spPr>
        <p:txBody>
          <a:bodyPr vert="eaVert"/>
          <a:lstStyle/>
          <a:p>
            <a:r>
              <a:rPr lang="en-US" smtClean="0"/>
              <a:t>Click to edit Master title style</a:t>
            </a:r>
            <a:endParaRPr lang="en-US"/>
          </a:p>
        </p:txBody>
      </p:sp>
    </p:spTree>
    <p:extLst>
      <p:ext uri="{BB962C8B-B14F-4D97-AF65-F5344CB8AC3E}">
        <p14:creationId xmlns:p14="http://schemas.microsoft.com/office/powerpoint/2010/main" val="4183931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132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0700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75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926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338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13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1044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48662-62CB-49A1-90D6-E99DEF1AE965}" type="datetimeFigureOut">
              <a:rPr lang="en-US" smtClean="0">
                <a:solidFill>
                  <a:prstClr val="black">
                    <a:tint val="75000"/>
                  </a:prstClr>
                </a:solidFill>
              </a:rPr>
              <a:pPr/>
              <a:t>1/30/2017</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5A157-C858-4030-B233-BBABDBC995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28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bwMode="hidden">
          <a:xfrm>
            <a:off x="0" y="1335974"/>
            <a:ext cx="12192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 Placeholder 2"/>
          <p:cNvSpPr>
            <a:spLocks noGrp="1"/>
          </p:cNvSpPr>
          <p:nvPr>
            <p:ph type="body" idx="1"/>
          </p:nvPr>
        </p:nvSpPr>
        <p:spPr>
          <a:xfrm>
            <a:off x="609600" y="2019301"/>
            <a:ext cx="109728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975100" y="273180"/>
            <a:ext cx="424180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32F59413-8DEC-4AA1-B0E6-B8D1FF55C118}" type="datetimeFigureOut">
              <a:rPr lang="en-US" smtClean="0">
                <a:solidFill>
                  <a:srgbClr val="FFFFFF"/>
                </a:solidFill>
              </a:rPr>
              <a:pPr/>
              <a:t>1/30/2017</a:t>
            </a:fld>
            <a:endParaRPr lang="en-US">
              <a:solidFill>
                <a:srgbClr val="FFFFFF"/>
              </a:solidFill>
            </a:endParaRPr>
          </a:p>
        </p:txBody>
      </p:sp>
      <p:sp>
        <p:nvSpPr>
          <p:cNvPr id="5" name="Footer Placeholder 4"/>
          <p:cNvSpPr>
            <a:spLocks noGrp="1"/>
          </p:cNvSpPr>
          <p:nvPr>
            <p:ph type="ftr" sz="quarter" idx="3"/>
          </p:nvPr>
        </p:nvSpPr>
        <p:spPr>
          <a:xfrm>
            <a:off x="1930400" y="6486525"/>
            <a:ext cx="83312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solidFill>
                <a:srgbClr val="FFFFFF"/>
              </a:solidFill>
            </a:endParaRPr>
          </a:p>
        </p:txBody>
      </p:sp>
      <p:sp>
        <p:nvSpPr>
          <p:cNvPr id="6" name="Slide Number Placeholder 5"/>
          <p:cNvSpPr>
            <a:spLocks noGrp="1"/>
          </p:cNvSpPr>
          <p:nvPr>
            <p:ph type="sldNum" sz="quarter" idx="4"/>
          </p:nvPr>
        </p:nvSpPr>
        <p:spPr>
          <a:xfrm>
            <a:off x="5384800" y="6172200"/>
            <a:ext cx="14224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5B24F56-6508-494E-A782-705ACA4FB20F}" type="slidenum">
              <a:rPr lang="en-US" smtClean="0">
                <a:solidFill>
                  <a:srgbClr val="FFFFFF"/>
                </a:solidFill>
              </a:rPr>
              <a:pPr/>
              <a:t>‹#›</a:t>
            </a:fld>
            <a:endParaRPr lang="en-US">
              <a:solidFill>
                <a:srgbClr val="FFFFFF"/>
              </a:solidFill>
            </a:endParaRPr>
          </a:p>
        </p:txBody>
      </p:sp>
      <p:cxnSp>
        <p:nvCxnSpPr>
          <p:cNvPr id="10" name="Straight Connector 9"/>
          <p:cNvCxnSpPr/>
          <p:nvPr/>
        </p:nvCxnSpPr>
        <p:spPr>
          <a:xfrm>
            <a:off x="0" y="1331436"/>
            <a:ext cx="12192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3352800" y="975360"/>
            <a:ext cx="54864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25732971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5.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5.em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2590800"/>
            <a:ext cx="6069268" cy="1373070"/>
          </a:xfrm>
        </p:spPr>
        <p:txBody>
          <a:bodyPr/>
          <a:lstStyle/>
          <a:p>
            <a:r>
              <a:rPr lang="en-US" b="1"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Evidences:</a:t>
            </a:r>
            <a:endParaRPr lang="en-US" b="1"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sp>
        <p:nvSpPr>
          <p:cNvPr id="5" name="Subtitle 4"/>
          <p:cNvSpPr>
            <a:spLocks noGrp="1"/>
          </p:cNvSpPr>
          <p:nvPr>
            <p:ph type="subTitle" idx="1"/>
          </p:nvPr>
        </p:nvSpPr>
        <p:spPr>
          <a:xfrm>
            <a:off x="3200400" y="3505200"/>
            <a:ext cx="6108101" cy="1117687"/>
          </a:xfrm>
        </p:spPr>
        <p:txBody>
          <a:bodyPr>
            <a:normAutofit/>
          </a:bodyPr>
          <a:lstStyle/>
          <a:p>
            <a:r>
              <a:rPr lang="en-US" sz="2800" dirty="0" smtClean="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rPr>
              <a:t>The Record and the Flood</a:t>
            </a:r>
            <a:endParaRPr lang="en-US" sz="2800" dirty="0">
              <a:ln>
                <a:solidFill>
                  <a:sysClr val="windowText" lastClr="000000"/>
                </a:solidFill>
              </a:ln>
              <a:solidFill>
                <a:schemeClr val="bg1"/>
              </a:solidFill>
              <a:effectLst>
                <a:outerShdw blurRad="38100" dist="38100" dir="2700000" algn="tl">
                  <a:srgbClr val="000000">
                    <a:alpha val="43137"/>
                  </a:srgbClr>
                </a:outerShdw>
              </a:effectLst>
              <a:latin typeface="Gill Sans Ultra Bold" panose="020B0A02020104020203" pitchFamily="34" charset="0"/>
            </a:endParaRPr>
          </a:p>
        </p:txBody>
      </p:sp>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47647">
            <a:off x="9520885" y="2423788"/>
            <a:ext cx="1423428" cy="20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90258">
            <a:off x="1614742" y="2422073"/>
            <a:ext cx="1423428" cy="20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20147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1566" y="461514"/>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solidFill>
                  <a:schemeClr val="bg1"/>
                </a:solidFill>
              </a:rPr>
              <a:t>1:25-2:17</a:t>
            </a:r>
          </a:p>
          <a:p>
            <a:pPr marL="0" indent="0">
              <a:buNone/>
            </a:pPr>
            <a:r>
              <a:rPr lang="en-US" dirty="0" smtClean="0">
                <a:solidFill>
                  <a:schemeClr val="bg1"/>
                </a:solidFill>
              </a:rPr>
              <a:t>Interviews with people on the street</a:t>
            </a:r>
          </a:p>
          <a:p>
            <a:pPr marL="0" indent="0">
              <a:buNone/>
            </a:pPr>
            <a:endParaRPr lang="en-US" dirty="0">
              <a:solidFill>
                <a:schemeClr val="bg1"/>
              </a:solidFill>
            </a:endParaRPr>
          </a:p>
          <a:p>
            <a:pPr marL="0" indent="0">
              <a:buNone/>
            </a:pPr>
            <a:r>
              <a:rPr lang="en-US" dirty="0" smtClean="0">
                <a:solidFill>
                  <a:schemeClr val="bg1"/>
                </a:solidFill>
              </a:rPr>
              <a:t>2:18-2:50</a:t>
            </a:r>
          </a:p>
          <a:p>
            <a:pPr marL="0" indent="0">
              <a:buNone/>
            </a:pPr>
            <a:r>
              <a:rPr lang="en-US" dirty="0" smtClean="0">
                <a:solidFill>
                  <a:schemeClr val="bg1"/>
                </a:solidFill>
              </a:rPr>
              <a:t>Flood stories from other cultures</a:t>
            </a:r>
          </a:p>
          <a:p>
            <a:pPr marL="0" indent="0">
              <a:buNone/>
            </a:pPr>
            <a:endParaRPr lang="en-US" dirty="0">
              <a:solidFill>
                <a:schemeClr val="bg1"/>
              </a:solidFill>
            </a:endParaRPr>
          </a:p>
          <a:p>
            <a:pPr marL="0" indent="0">
              <a:buNone/>
            </a:pPr>
            <a:r>
              <a:rPr lang="en-US" dirty="0">
                <a:solidFill>
                  <a:schemeClr val="bg1"/>
                </a:solidFill>
              </a:rPr>
              <a:t>2:50-2:58</a:t>
            </a:r>
          </a:p>
          <a:p>
            <a:pPr marL="0" indent="0">
              <a:buNone/>
            </a:pPr>
            <a:r>
              <a:rPr lang="en-US" dirty="0">
                <a:solidFill>
                  <a:schemeClr val="bg1"/>
                </a:solidFill>
              </a:rPr>
              <a:t>Written accounts can’t prove it </a:t>
            </a:r>
            <a:r>
              <a:rPr lang="en-US" dirty="0" smtClean="0">
                <a:solidFill>
                  <a:schemeClr val="bg1"/>
                </a:solidFill>
              </a:rPr>
              <a:t>happened.  We </a:t>
            </a:r>
            <a:r>
              <a:rPr lang="en-US" dirty="0">
                <a:solidFill>
                  <a:schemeClr val="bg1"/>
                </a:solidFill>
              </a:rPr>
              <a:t>need more concrete </a:t>
            </a:r>
            <a:r>
              <a:rPr lang="en-US" dirty="0" smtClean="0">
                <a:solidFill>
                  <a:schemeClr val="bg1"/>
                </a:solidFill>
              </a:rPr>
              <a:t>evidence--from the rocks</a:t>
            </a:r>
            <a:endParaRPr lang="en-US" dirty="0">
              <a:solidFill>
                <a:schemeClr val="bg1"/>
              </a:solidFill>
            </a:endParaRPr>
          </a:p>
          <a:p>
            <a:pPr marL="0" indent="0">
              <a:buNone/>
            </a:pPr>
            <a:endParaRPr lang="en-US" dirty="0">
              <a:solidFill>
                <a:schemeClr val="bg1"/>
              </a:solidFill>
            </a:endParaRPr>
          </a:p>
        </p:txBody>
      </p:sp>
    </p:spTree>
    <p:custDataLst>
      <p:tags r:id="rId1"/>
    </p:custDataLst>
    <p:extLst>
      <p:ext uri="{BB962C8B-B14F-4D97-AF65-F5344CB8AC3E}">
        <p14:creationId xmlns:p14="http://schemas.microsoft.com/office/powerpoint/2010/main" val="4103302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wipe(up)">
                                      <p:cBhvr>
                                        <p:cTn id="7" dur="500"/>
                                        <p:tgtEl>
                                          <p:spTgt spid="4">
                                            <p:txEl>
                                              <p:pRg st="3" end="3"/>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wipe(up)">
                                      <p:cBhvr>
                                        <p:cTn id="10" dur="500"/>
                                        <p:tgtEl>
                                          <p:spTgt spid="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Effect transition="in" filter="wipe(up)">
                                      <p:cBhvr>
                                        <p:cTn id="15" dur="500"/>
                                        <p:tgtEl>
                                          <p:spTgt spid="4">
                                            <p:txEl>
                                              <p:pRg st="6" end="6"/>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4">
                                            <p:txEl>
                                              <p:pRg st="7" end="7"/>
                                            </p:txEl>
                                          </p:spTgt>
                                        </p:tgtEl>
                                        <p:attrNameLst>
                                          <p:attrName>style.visibility</p:attrName>
                                        </p:attrNameLst>
                                      </p:cBhvr>
                                      <p:to>
                                        <p:strVal val="visible"/>
                                      </p:to>
                                    </p:set>
                                    <p:animEffect transition="in" filter="wipe(up)">
                                      <p:cBhvr>
                                        <p:cTn id="1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3:00-5:00</a:t>
            </a:r>
          </a:p>
          <a:p>
            <a:r>
              <a:rPr lang="en-US" dirty="0" smtClean="0">
                <a:solidFill>
                  <a:schemeClr val="bg1"/>
                </a:solidFill>
              </a:rPr>
              <a:t>Sedimentary rocks/strata</a:t>
            </a:r>
          </a:p>
          <a:p>
            <a:r>
              <a:rPr lang="en-US" dirty="0" smtClean="0">
                <a:solidFill>
                  <a:schemeClr val="bg1"/>
                </a:solidFill>
              </a:rPr>
              <a:t>Explanation of how sandstone and shale are formed</a:t>
            </a:r>
          </a:p>
          <a:p>
            <a:r>
              <a:rPr lang="en-US" dirty="0" smtClean="0">
                <a:solidFill>
                  <a:schemeClr val="bg1"/>
                </a:solidFill>
              </a:rPr>
              <a:t>Layers=story/history</a:t>
            </a:r>
          </a:p>
          <a:p>
            <a:r>
              <a:rPr lang="en-US" dirty="0" smtClean="0">
                <a:solidFill>
                  <a:schemeClr val="bg1"/>
                </a:solidFill>
              </a:rPr>
              <a:t>No way a flood could have happened without leaving evidence in the rocks</a:t>
            </a:r>
            <a:endParaRPr lang="en-US" dirty="0">
              <a:solidFill>
                <a:schemeClr val="bg1"/>
              </a:solidFill>
            </a:endParaRPr>
          </a:p>
        </p:txBody>
      </p:sp>
    </p:spTree>
    <p:custDataLst>
      <p:tags r:id="rId1"/>
    </p:custDataLst>
    <p:extLst>
      <p:ext uri="{BB962C8B-B14F-4D97-AF65-F5344CB8AC3E}">
        <p14:creationId xmlns:p14="http://schemas.microsoft.com/office/powerpoint/2010/main" val="2681440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5:00-7:10</a:t>
            </a:r>
          </a:p>
          <a:p>
            <a:r>
              <a:rPr lang="en-US" dirty="0" smtClean="0">
                <a:solidFill>
                  <a:schemeClr val="bg1"/>
                </a:solidFill>
              </a:rPr>
              <a:t>Strata formation</a:t>
            </a:r>
          </a:p>
          <a:p>
            <a:r>
              <a:rPr lang="en-US" dirty="0" smtClean="0">
                <a:solidFill>
                  <a:schemeClr val="bg1"/>
                </a:solidFill>
              </a:rPr>
              <a:t>Illustration of muddy water in a cup—eventually sediment settles out</a:t>
            </a:r>
          </a:p>
          <a:p>
            <a:r>
              <a:rPr lang="en-US" dirty="0" smtClean="0">
                <a:solidFill>
                  <a:schemeClr val="bg1"/>
                </a:solidFill>
              </a:rPr>
              <a:t>Animation of layers  being deposited and then eroded</a:t>
            </a:r>
          </a:p>
          <a:p>
            <a:r>
              <a:rPr lang="en-US" dirty="0" smtClean="0">
                <a:solidFill>
                  <a:schemeClr val="bg1"/>
                </a:solidFill>
              </a:rPr>
              <a:t>What happened in the past is preserved in the layers</a:t>
            </a:r>
            <a:endParaRPr lang="en-US" dirty="0">
              <a:solidFill>
                <a:schemeClr val="bg1"/>
              </a:solidFill>
            </a:endParaRPr>
          </a:p>
        </p:txBody>
      </p:sp>
    </p:spTree>
    <p:custDataLst>
      <p:tags r:id="rId1"/>
    </p:custDataLst>
    <p:extLst>
      <p:ext uri="{BB962C8B-B14F-4D97-AF65-F5344CB8AC3E}">
        <p14:creationId xmlns:p14="http://schemas.microsoft.com/office/powerpoint/2010/main" val="24623482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fade">
                                      <p:cBhvr>
                                        <p:cTn id="1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4326"/>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7:09-12:05</a:t>
            </a:r>
          </a:p>
          <a:p>
            <a:r>
              <a:rPr lang="en-US" dirty="0" smtClean="0">
                <a:solidFill>
                  <a:schemeClr val="bg1"/>
                </a:solidFill>
              </a:rPr>
              <a:t>On location at the Grand Canyon</a:t>
            </a:r>
          </a:p>
          <a:p>
            <a:r>
              <a:rPr lang="en-US" dirty="0" smtClean="0">
                <a:solidFill>
                  <a:schemeClr val="bg1"/>
                </a:solidFill>
              </a:rPr>
              <a:t>Model of Colorado Plateau (Grand Staircase)</a:t>
            </a:r>
          </a:p>
          <a:p>
            <a:r>
              <a:rPr lang="en-US" dirty="0" smtClean="0">
                <a:solidFill>
                  <a:schemeClr val="bg1"/>
                </a:solidFill>
              </a:rPr>
              <a:t>Ariel Roth—describes formation</a:t>
            </a:r>
          </a:p>
          <a:p>
            <a:r>
              <a:rPr lang="en-US" dirty="0" smtClean="0">
                <a:solidFill>
                  <a:schemeClr val="bg1"/>
                </a:solidFill>
              </a:rPr>
              <a:t>Animation of formation</a:t>
            </a:r>
          </a:p>
          <a:p>
            <a:r>
              <a:rPr lang="en-US" dirty="0" smtClean="0">
                <a:solidFill>
                  <a:schemeClr val="bg1"/>
                </a:solidFill>
              </a:rPr>
              <a:t>Evidence for flood</a:t>
            </a:r>
            <a:endParaRPr lang="en-US" dirty="0">
              <a:solidFill>
                <a:schemeClr val="bg1"/>
              </a:solidFill>
            </a:endParaRPr>
          </a:p>
        </p:txBody>
      </p:sp>
    </p:spTree>
    <p:extLst>
      <p:ext uri="{BB962C8B-B14F-4D97-AF65-F5344CB8AC3E}">
        <p14:creationId xmlns:p14="http://schemas.microsoft.com/office/powerpoint/2010/main" val="3147538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Transition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pPr marL="0" indent="0">
              <a:buNone/>
            </a:pPr>
            <a:r>
              <a:rPr lang="en-US" dirty="0" smtClean="0">
                <a:solidFill>
                  <a:schemeClr val="bg1"/>
                </a:solidFill>
              </a:rPr>
              <a:t>12:09-12:49</a:t>
            </a:r>
          </a:p>
          <a:p>
            <a:pPr marL="0" indent="0">
              <a:buNone/>
            </a:pPr>
            <a:r>
              <a:rPr lang="en-US" dirty="0" smtClean="0">
                <a:solidFill>
                  <a:schemeClr val="bg1"/>
                </a:solidFill>
              </a:rPr>
              <a:t>Dated sequence of kids finding what doesn’t fit</a:t>
            </a:r>
          </a:p>
          <a:p>
            <a:pPr marL="0" indent="0">
              <a:buNone/>
            </a:pPr>
            <a:endParaRPr lang="en-US" dirty="0">
              <a:solidFill>
                <a:schemeClr val="bg1"/>
              </a:solidFill>
            </a:endParaRPr>
          </a:p>
          <a:p>
            <a:pPr marL="0" indent="0">
              <a:buNone/>
            </a:pPr>
            <a:r>
              <a:rPr lang="en-US" dirty="0" smtClean="0">
                <a:solidFill>
                  <a:schemeClr val="bg1"/>
                </a:solidFill>
              </a:rPr>
              <a:t>12:49</a:t>
            </a:r>
          </a:p>
          <a:p>
            <a:pPr marL="0" indent="0">
              <a:buNone/>
            </a:pPr>
            <a:r>
              <a:rPr lang="en-US" dirty="0" smtClean="0">
                <a:solidFill>
                  <a:schemeClr val="bg1"/>
                </a:solidFill>
              </a:rPr>
              <a:t>For scientists, finding something that doesn’t fit can be useful</a:t>
            </a:r>
          </a:p>
          <a:p>
            <a:pPr marL="0" indent="0">
              <a:buNone/>
            </a:pPr>
            <a:endParaRPr lang="en-US" dirty="0">
              <a:solidFill>
                <a:schemeClr val="bg1"/>
              </a:solidFill>
            </a:endParaRPr>
          </a:p>
        </p:txBody>
      </p:sp>
    </p:spTree>
    <p:extLst>
      <p:ext uri="{BB962C8B-B14F-4D97-AF65-F5344CB8AC3E}">
        <p14:creationId xmlns:p14="http://schemas.microsoft.com/office/powerpoint/2010/main" val="2408534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1"/>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Evidence 1:  Marine Deposits</a:t>
            </a:r>
            <a:br>
              <a:rPr lang="en-US" sz="3600" dirty="0" smtClean="0">
                <a:ln>
                  <a:solidFill>
                    <a:sysClr val="windowText" lastClr="000000"/>
                  </a:solidFill>
                </a:ln>
                <a:solidFill>
                  <a:schemeClr val="bg1"/>
                </a:solidFill>
                <a:latin typeface="Gill Sans Ultra Bold" panose="020B0A02020104020203" pitchFamily="34" charset="0"/>
              </a:rPr>
            </a:br>
            <a:r>
              <a:rPr lang="en-US" sz="2000" dirty="0">
                <a:ln>
                  <a:solidFill>
                    <a:sysClr val="windowText" lastClr="000000"/>
                  </a:solidFill>
                </a:ln>
                <a:solidFill>
                  <a:schemeClr val="bg1"/>
                </a:solidFill>
                <a:latin typeface="Gill Sans Ultra Bold" panose="020B0A02020104020203" pitchFamily="34" charset="0"/>
              </a:rPr>
              <a:t>C</a:t>
            </a:r>
            <a:r>
              <a:rPr lang="en-US" sz="2000" dirty="0" smtClean="0">
                <a:ln>
                  <a:solidFill>
                    <a:sysClr val="windowText" lastClr="000000"/>
                  </a:solidFill>
                </a:ln>
                <a:solidFill>
                  <a:schemeClr val="bg1"/>
                </a:solidFill>
                <a:latin typeface="Gill Sans Ultra Bold" panose="020B0A02020104020203" pitchFamily="34" charset="0"/>
              </a:rPr>
              <a:t>orresponds </a:t>
            </a:r>
            <a:r>
              <a:rPr lang="en-US" sz="2000" dirty="0">
                <a:ln>
                  <a:solidFill>
                    <a:sysClr val="windowText" lastClr="000000"/>
                  </a:solidFill>
                </a:ln>
                <a:solidFill>
                  <a:schemeClr val="bg1"/>
                </a:solidFill>
                <a:latin typeface="Gill Sans Ultra Bold" panose="020B0A02020104020203" pitchFamily="34" charset="0"/>
              </a:rPr>
              <a:t>to Ocean Sediments on the Continents </a:t>
            </a:r>
          </a:p>
        </p:txBody>
      </p:sp>
      <p:sp>
        <p:nvSpPr>
          <p:cNvPr id="4" name="Content Placeholder 3"/>
          <p:cNvSpPr>
            <a:spLocks noGrp="1"/>
          </p:cNvSpPr>
          <p:nvPr>
            <p:ph idx="1"/>
          </p:nvPr>
        </p:nvSpPr>
        <p:spPr>
          <a:xfrm>
            <a:off x="609600" y="1600201"/>
            <a:ext cx="8386882" cy="4525963"/>
          </a:xfrm>
        </p:spPr>
        <p:txBody>
          <a:bodyPr>
            <a:normAutofit fontScale="92500" lnSpcReduction="20000"/>
          </a:bodyPr>
          <a:lstStyle/>
          <a:p>
            <a:pPr marL="0" indent="0">
              <a:buNone/>
            </a:pPr>
            <a:r>
              <a:rPr lang="en-US" dirty="0" smtClean="0">
                <a:solidFill>
                  <a:schemeClr val="bg1"/>
                </a:solidFill>
              </a:rPr>
              <a:t>12:59-17:00</a:t>
            </a:r>
          </a:p>
          <a:p>
            <a:r>
              <a:rPr lang="en-US" dirty="0" smtClean="0">
                <a:solidFill>
                  <a:schemeClr val="bg1"/>
                </a:solidFill>
              </a:rPr>
              <a:t>Puzzle in geology—ocean sediments on continents </a:t>
            </a:r>
          </a:p>
          <a:p>
            <a:pPr lvl="1"/>
            <a:r>
              <a:rPr lang="en-US" dirty="0" smtClean="0">
                <a:solidFill>
                  <a:schemeClr val="bg1"/>
                </a:solidFill>
              </a:rPr>
              <a:t>In the US</a:t>
            </a:r>
          </a:p>
          <a:p>
            <a:pPr lvl="1"/>
            <a:r>
              <a:rPr lang="en-US" dirty="0" smtClean="0">
                <a:solidFill>
                  <a:schemeClr val="bg1"/>
                </a:solidFill>
              </a:rPr>
              <a:t>On location in the Alps</a:t>
            </a:r>
            <a:endParaRPr lang="en-US" dirty="0">
              <a:solidFill>
                <a:schemeClr val="bg1"/>
              </a:solidFill>
            </a:endParaRPr>
          </a:p>
          <a:p>
            <a:r>
              <a:rPr lang="en-US" dirty="0">
                <a:solidFill>
                  <a:schemeClr val="bg1"/>
                </a:solidFill>
              </a:rPr>
              <a:t>Ariel Roth </a:t>
            </a:r>
            <a:r>
              <a:rPr lang="en-US" dirty="0" smtClean="0">
                <a:solidFill>
                  <a:schemeClr val="bg1"/>
                </a:solidFill>
              </a:rPr>
              <a:t>describes shells buried in a formation the size of Utah but 800 miles from the nearest ocean</a:t>
            </a:r>
            <a:endParaRPr lang="en-US" dirty="0">
              <a:solidFill>
                <a:schemeClr val="bg1"/>
              </a:solidFill>
            </a:endParaRPr>
          </a:p>
          <a:p>
            <a:r>
              <a:rPr lang="en-US" dirty="0" smtClean="0">
                <a:solidFill>
                  <a:schemeClr val="bg1"/>
                </a:solidFill>
              </a:rPr>
              <a:t>Animation</a:t>
            </a:r>
          </a:p>
          <a:p>
            <a:r>
              <a:rPr lang="en-US" dirty="0" smtClean="0">
                <a:solidFill>
                  <a:schemeClr val="bg1"/>
                </a:solidFill>
              </a:rPr>
              <a:t>Summary statement—at some time, oceans covered the land</a:t>
            </a:r>
          </a:p>
          <a:p>
            <a:pPr marL="0" indent="0">
              <a:buNone/>
            </a:pPr>
            <a:endParaRPr lang="en-US" dirty="0" smtClean="0">
              <a:solidFill>
                <a:schemeClr val="bg1"/>
              </a:solidFill>
            </a:endParaRPr>
          </a:p>
          <a:p>
            <a:pPr marL="0" indent="0">
              <a:buNone/>
            </a:pPr>
            <a:endParaRPr lang="en-US" dirty="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2" name="Rectangle 1"/>
          <p:cNvSpPr/>
          <p:nvPr/>
        </p:nvSpPr>
        <p:spPr>
          <a:xfrm rot="325174">
            <a:off x="9564655" y="5121462"/>
            <a:ext cx="1766830"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 </a:t>
            </a: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337</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6145595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1000"/>
                                        <p:tgtEl>
                                          <p:spTgt spid="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28600" y="457201"/>
            <a:ext cx="10972800" cy="1143000"/>
          </a:xfrm>
        </p:spPr>
        <p:txBody>
          <a:bodyPr>
            <a:normAutofit/>
          </a:bodyPr>
          <a:lstStyle/>
          <a:p>
            <a:r>
              <a:rPr lang="en-US" sz="3600" dirty="0" smtClean="0">
                <a:ln>
                  <a:solidFill>
                    <a:sysClr val="windowText" lastClr="000000"/>
                  </a:solidFill>
                </a:ln>
                <a:solidFill>
                  <a:schemeClr val="bg1"/>
                </a:solidFill>
                <a:latin typeface="Gill Sans Ultra Bold" panose="020B0A02020104020203" pitchFamily="34" charset="0"/>
              </a:rPr>
              <a:t>Evidence 2:  Widespread Deposits</a:t>
            </a:r>
            <a:br>
              <a:rPr lang="en-US" sz="3600" dirty="0" smtClean="0">
                <a:ln>
                  <a:solidFill>
                    <a:sysClr val="windowText" lastClr="000000"/>
                  </a:solidFill>
                </a:ln>
                <a:solidFill>
                  <a:schemeClr val="bg1"/>
                </a:solidFill>
                <a:latin typeface="Gill Sans Ultra Bold" panose="020B0A02020104020203" pitchFamily="34" charset="0"/>
              </a:rPr>
            </a:br>
            <a:r>
              <a:rPr lang="en-US" sz="1800" dirty="0">
                <a:ln>
                  <a:solidFill>
                    <a:sysClr val="windowText" lastClr="000000"/>
                  </a:solidFill>
                </a:ln>
                <a:solidFill>
                  <a:schemeClr val="bg1"/>
                </a:solidFill>
                <a:latin typeface="Gill Sans Ultra Bold" panose="020B0A02020104020203" pitchFamily="34" charset="0"/>
              </a:rPr>
              <a:t>Corresponds to Widespread Sedimentary Deposits </a:t>
            </a:r>
          </a:p>
        </p:txBody>
      </p:sp>
      <p:sp>
        <p:nvSpPr>
          <p:cNvPr id="4" name="Content Placeholder 3"/>
          <p:cNvSpPr>
            <a:spLocks noGrp="1"/>
          </p:cNvSpPr>
          <p:nvPr>
            <p:ph idx="1"/>
          </p:nvPr>
        </p:nvSpPr>
        <p:spPr>
          <a:xfrm>
            <a:off x="609600" y="1600201"/>
            <a:ext cx="8915400" cy="4525963"/>
          </a:xfrm>
        </p:spPr>
        <p:txBody>
          <a:bodyPr>
            <a:normAutofit/>
          </a:bodyPr>
          <a:lstStyle/>
          <a:p>
            <a:pPr marL="0" indent="0">
              <a:buNone/>
            </a:pPr>
            <a:r>
              <a:rPr lang="en-US" dirty="0" smtClean="0">
                <a:solidFill>
                  <a:schemeClr val="bg1"/>
                </a:solidFill>
              </a:rPr>
              <a:t>17:05—21:50</a:t>
            </a:r>
          </a:p>
          <a:p>
            <a:r>
              <a:rPr lang="en-US" dirty="0" smtClean="0">
                <a:solidFill>
                  <a:schemeClr val="bg1"/>
                </a:solidFill>
              </a:rPr>
              <a:t>Unusually </a:t>
            </a:r>
            <a:r>
              <a:rPr lang="en-US" dirty="0">
                <a:solidFill>
                  <a:schemeClr val="bg1"/>
                </a:solidFill>
              </a:rPr>
              <a:t>widespread, thin rock </a:t>
            </a:r>
            <a:r>
              <a:rPr lang="en-US" dirty="0" smtClean="0">
                <a:solidFill>
                  <a:schemeClr val="bg1"/>
                </a:solidFill>
              </a:rPr>
              <a:t>formations</a:t>
            </a:r>
          </a:p>
          <a:p>
            <a:r>
              <a:rPr lang="en-US" dirty="0" smtClean="0">
                <a:solidFill>
                  <a:schemeClr val="bg1"/>
                </a:solidFill>
              </a:rPr>
              <a:t>Helpful maps</a:t>
            </a:r>
            <a:endParaRPr lang="en-US" dirty="0">
              <a:solidFill>
                <a:schemeClr val="bg1"/>
              </a:solidFill>
            </a:endParaRPr>
          </a:p>
          <a:p>
            <a:r>
              <a:rPr lang="en-US" dirty="0">
                <a:solidFill>
                  <a:schemeClr val="bg1"/>
                </a:solidFill>
              </a:rPr>
              <a:t>Description by Ariel Roth of how it was deposited</a:t>
            </a:r>
          </a:p>
          <a:p>
            <a:r>
              <a:rPr lang="en-US" dirty="0" smtClean="0">
                <a:solidFill>
                  <a:schemeClr val="bg1"/>
                </a:solidFill>
              </a:rPr>
              <a:t>Animations</a:t>
            </a:r>
          </a:p>
          <a:p>
            <a:r>
              <a:rPr lang="en-US" dirty="0" smtClean="0">
                <a:solidFill>
                  <a:schemeClr val="bg1"/>
                </a:solidFill>
              </a:rPr>
              <a:t>Evidence of deposition on a larger scale than we see today</a:t>
            </a:r>
            <a:endParaRPr lang="en-US" dirty="0">
              <a:solidFill>
                <a:schemeClr val="bg1"/>
              </a:solidFill>
            </a:endParaRPr>
          </a:p>
          <a:p>
            <a:endParaRPr lang="en-US" dirty="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6" name="Rectangle 5"/>
          <p:cNvSpPr/>
          <p:nvPr/>
        </p:nvSpPr>
        <p:spPr>
          <a:xfrm rot="325174">
            <a:off x="9196766" y="5121462"/>
            <a:ext cx="2502608"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335-336</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3719843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424133"/>
            <a:ext cx="10972800" cy="1143000"/>
          </a:xfrm>
        </p:spPr>
        <p:txBody>
          <a:bodyPr>
            <a:normAutofit fontScale="90000"/>
          </a:bodyPr>
          <a:lstStyle/>
          <a:p>
            <a:r>
              <a:rPr lang="en-US" dirty="0" smtClean="0">
                <a:ln>
                  <a:solidFill>
                    <a:sysClr val="windowText" lastClr="000000"/>
                  </a:solidFill>
                </a:ln>
                <a:solidFill>
                  <a:schemeClr val="bg1"/>
                </a:solidFill>
                <a:latin typeface="Gill Sans Ultra Bold" panose="020B0A02020104020203" pitchFamily="34" charset="0"/>
              </a:rPr>
              <a:t>Evidence 3:  Turbidity  Currents</a:t>
            </a:r>
            <a:br>
              <a:rPr lang="en-US" dirty="0" smtClean="0">
                <a:ln>
                  <a:solidFill>
                    <a:sysClr val="windowText" lastClr="000000"/>
                  </a:solidFill>
                </a:ln>
                <a:solidFill>
                  <a:schemeClr val="bg1"/>
                </a:solidFill>
                <a:latin typeface="Gill Sans Ultra Bold" panose="020B0A02020104020203" pitchFamily="34" charset="0"/>
              </a:rPr>
            </a:br>
            <a:r>
              <a:rPr lang="en-US" sz="3100" dirty="0">
                <a:ln>
                  <a:solidFill>
                    <a:sysClr val="windowText" lastClr="000000"/>
                  </a:solidFill>
                </a:ln>
                <a:solidFill>
                  <a:schemeClr val="bg1"/>
                </a:solidFill>
                <a:latin typeface="Gill Sans Ultra Bold" panose="020B0A02020104020203" pitchFamily="34" charset="0"/>
              </a:rPr>
              <a:t>Corresponds to </a:t>
            </a:r>
            <a:r>
              <a:rPr lang="en-US" sz="3100" dirty="0" smtClean="0">
                <a:ln>
                  <a:solidFill>
                    <a:sysClr val="windowText" lastClr="000000"/>
                  </a:solidFill>
                </a:ln>
                <a:solidFill>
                  <a:schemeClr val="bg1"/>
                </a:solidFill>
                <a:latin typeface="Gill Sans Ultra Bold" panose="020B0A02020104020203" pitchFamily="34" charset="0"/>
              </a:rPr>
              <a:t>Turbidites</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dirty="0" smtClean="0">
                <a:solidFill>
                  <a:schemeClr val="bg1"/>
                </a:solidFill>
              </a:rPr>
              <a:t>21:52-29:26</a:t>
            </a:r>
          </a:p>
          <a:p>
            <a:r>
              <a:rPr lang="en-US" dirty="0" smtClean="0">
                <a:solidFill>
                  <a:schemeClr val="bg1"/>
                </a:solidFill>
              </a:rPr>
              <a:t>Earthquake that broke transatlantic cables</a:t>
            </a:r>
          </a:p>
          <a:p>
            <a:r>
              <a:rPr lang="en-US" dirty="0" smtClean="0">
                <a:solidFill>
                  <a:schemeClr val="bg1"/>
                </a:solidFill>
              </a:rPr>
              <a:t>Explanation and animation of turbidity current</a:t>
            </a:r>
          </a:p>
          <a:p>
            <a:r>
              <a:rPr lang="en-US" dirty="0" smtClean="0">
                <a:solidFill>
                  <a:schemeClr val="bg1"/>
                </a:solidFill>
              </a:rPr>
              <a:t>Lab experiment showing turbidity current</a:t>
            </a:r>
          </a:p>
          <a:p>
            <a:r>
              <a:rPr lang="en-US" dirty="0" smtClean="0">
                <a:solidFill>
                  <a:schemeClr val="bg1"/>
                </a:solidFill>
              </a:rPr>
              <a:t>On site with Ariel Roth examining </a:t>
            </a:r>
            <a:r>
              <a:rPr lang="en-US" dirty="0" err="1" smtClean="0">
                <a:solidFill>
                  <a:schemeClr val="bg1"/>
                </a:solidFill>
              </a:rPr>
              <a:t>turbidites</a:t>
            </a:r>
            <a:r>
              <a:rPr lang="en-US" dirty="0" smtClean="0">
                <a:solidFill>
                  <a:schemeClr val="bg1"/>
                </a:solidFill>
              </a:rPr>
              <a:t> </a:t>
            </a:r>
          </a:p>
          <a:p>
            <a:r>
              <a:rPr lang="en-US" dirty="0" smtClean="0">
                <a:solidFill>
                  <a:schemeClr val="bg1"/>
                </a:solidFill>
              </a:rPr>
              <a:t>Rapid deposition underwater</a:t>
            </a:r>
            <a:endParaRPr lang="en-US" dirty="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6" name="Rectangle 5"/>
          <p:cNvSpPr/>
          <p:nvPr/>
        </p:nvSpPr>
        <p:spPr>
          <a:xfrm rot="325174">
            <a:off x="9564654" y="5121462"/>
            <a:ext cx="1766830"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p </a:t>
            </a: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337</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39201086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24133"/>
            <a:ext cx="10972800" cy="1143000"/>
          </a:xfrm>
        </p:spPr>
        <p:txBody>
          <a:bodyPr>
            <a:normAutofit fontScale="90000"/>
          </a:bodyPr>
          <a:lstStyle/>
          <a:p>
            <a:r>
              <a:rPr lang="en-US" dirty="0" smtClean="0">
                <a:ln>
                  <a:solidFill>
                    <a:sysClr val="windowText" lastClr="000000"/>
                  </a:solidFill>
                </a:ln>
                <a:solidFill>
                  <a:schemeClr val="bg1"/>
                </a:solidFill>
                <a:latin typeface="Gill Sans Ultra Bold" panose="020B0A02020104020203" pitchFamily="34" charset="0"/>
              </a:rPr>
              <a:t>Evidence 4:  Lack of Erosion</a:t>
            </a:r>
            <a:br>
              <a:rPr lang="en-US" dirty="0" smtClean="0">
                <a:ln>
                  <a:solidFill>
                    <a:sysClr val="windowText" lastClr="000000"/>
                  </a:solidFill>
                </a:ln>
                <a:solidFill>
                  <a:schemeClr val="bg1"/>
                </a:solidFill>
                <a:latin typeface="Gill Sans Ultra Bold" panose="020B0A02020104020203" pitchFamily="34" charset="0"/>
              </a:rPr>
            </a:br>
            <a:r>
              <a:rPr lang="en-US" sz="3100" dirty="0">
                <a:ln>
                  <a:solidFill>
                    <a:sysClr val="windowText" lastClr="000000"/>
                  </a:solidFill>
                </a:ln>
                <a:solidFill>
                  <a:schemeClr val="bg1"/>
                </a:solidFill>
                <a:latin typeface="Gill Sans Ultra Bold" panose="020B0A02020104020203" pitchFamily="34" charset="0"/>
              </a:rPr>
              <a:t>Corresponds to Flat </a:t>
            </a:r>
            <a:r>
              <a:rPr lang="en-US" sz="3100" dirty="0" smtClean="0">
                <a:ln>
                  <a:solidFill>
                    <a:sysClr val="windowText" lastClr="000000"/>
                  </a:solidFill>
                </a:ln>
                <a:solidFill>
                  <a:schemeClr val="bg1"/>
                </a:solidFill>
                <a:latin typeface="Gill Sans Ultra Bold" panose="020B0A02020104020203" pitchFamily="34" charset="0"/>
              </a:rPr>
              <a:t>Gaps</a:t>
            </a:r>
            <a:endParaRPr lang="en-US" sz="3100"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a:xfrm>
            <a:off x="609600" y="1600201"/>
            <a:ext cx="8467588" cy="4525963"/>
          </a:xfrm>
        </p:spPr>
        <p:txBody>
          <a:bodyPr>
            <a:normAutofit/>
          </a:bodyPr>
          <a:lstStyle/>
          <a:p>
            <a:r>
              <a:rPr lang="en-US" dirty="0" smtClean="0">
                <a:solidFill>
                  <a:schemeClr val="bg1"/>
                </a:solidFill>
              </a:rPr>
              <a:t>29:28-35:50</a:t>
            </a:r>
          </a:p>
          <a:p>
            <a:r>
              <a:rPr lang="en-US" dirty="0" smtClean="0">
                <a:solidFill>
                  <a:schemeClr val="bg1"/>
                </a:solidFill>
              </a:rPr>
              <a:t>Supposed gaps of time in rock layers</a:t>
            </a:r>
          </a:p>
          <a:p>
            <a:r>
              <a:rPr lang="en-US" dirty="0" smtClean="0">
                <a:solidFill>
                  <a:schemeClr val="bg1"/>
                </a:solidFill>
              </a:rPr>
              <a:t>Animation </a:t>
            </a:r>
          </a:p>
          <a:p>
            <a:r>
              <a:rPr lang="en-US" dirty="0" smtClean="0">
                <a:solidFill>
                  <a:schemeClr val="bg1"/>
                </a:solidFill>
              </a:rPr>
              <a:t>On location with Ariel Roth to see flat contact</a:t>
            </a:r>
          </a:p>
          <a:p>
            <a:r>
              <a:rPr lang="en-US" dirty="0" smtClean="0">
                <a:solidFill>
                  <a:schemeClr val="bg1"/>
                </a:solidFill>
              </a:rPr>
              <a:t>Conventional explanations and alternate view of rapid deposition during worldwide flood</a:t>
            </a:r>
          </a:p>
          <a:p>
            <a:endParaRPr lang="en-US" dirty="0" smtClean="0">
              <a:solidFill>
                <a:schemeClr val="bg1"/>
              </a:solidFill>
            </a:endParaRPr>
          </a:p>
        </p:txBody>
      </p:sp>
      <p:pic>
        <p:nvPicPr>
          <p:cNvPr id="5" name="Picture 4"/>
          <p:cNvPicPr>
            <a:picLocks noChangeAspect="1"/>
          </p:cNvPicPr>
          <p:nvPr/>
        </p:nvPicPr>
        <p:blipFill>
          <a:blip r:embed="rId5"/>
          <a:stretch>
            <a:fillRect/>
          </a:stretch>
        </p:blipFill>
        <p:spPr>
          <a:xfrm rot="274376">
            <a:off x="9621992" y="2577507"/>
            <a:ext cx="1936832" cy="2510392"/>
          </a:xfrm>
          <a:prstGeom prst="rect">
            <a:avLst/>
          </a:prstGeom>
        </p:spPr>
      </p:pic>
      <p:sp>
        <p:nvSpPr>
          <p:cNvPr id="6" name="Rectangle 5"/>
          <p:cNvSpPr/>
          <p:nvPr/>
        </p:nvSpPr>
        <p:spPr>
          <a:xfrm rot="325174">
            <a:off x="9196765" y="5121462"/>
            <a:ext cx="2502609"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337-338</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1991933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438"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Summary</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dirty="0" smtClean="0">
                <a:solidFill>
                  <a:schemeClr val="bg1"/>
                </a:solidFill>
              </a:rPr>
              <a:t>35:55-36:31</a:t>
            </a:r>
          </a:p>
          <a:p>
            <a:pPr marL="514350" indent="-514350">
              <a:buAutoNum type="arabicPeriod"/>
            </a:pPr>
            <a:r>
              <a:rPr lang="en-US" dirty="0">
                <a:solidFill>
                  <a:schemeClr val="bg1"/>
                </a:solidFill>
              </a:rPr>
              <a:t>Marine deposits on land</a:t>
            </a:r>
          </a:p>
          <a:p>
            <a:pPr marL="514350" indent="-514350">
              <a:buAutoNum type="arabicPeriod"/>
            </a:pPr>
            <a:r>
              <a:rPr lang="en-US" dirty="0">
                <a:solidFill>
                  <a:schemeClr val="bg1"/>
                </a:solidFill>
              </a:rPr>
              <a:t>Widespread deposits</a:t>
            </a:r>
          </a:p>
          <a:p>
            <a:pPr marL="514350" indent="-514350">
              <a:buAutoNum type="arabicPeriod"/>
            </a:pPr>
            <a:r>
              <a:rPr lang="en-US" dirty="0">
                <a:solidFill>
                  <a:schemeClr val="bg1"/>
                </a:solidFill>
              </a:rPr>
              <a:t>Turbidity currents</a:t>
            </a:r>
          </a:p>
          <a:p>
            <a:pPr marL="514350" indent="-514350">
              <a:buAutoNum type="arabicPeriod"/>
            </a:pPr>
            <a:r>
              <a:rPr lang="en-US" dirty="0">
                <a:solidFill>
                  <a:schemeClr val="bg1"/>
                </a:solidFill>
              </a:rPr>
              <a:t>Lack of erosion</a:t>
            </a:r>
          </a:p>
          <a:p>
            <a:pPr marL="0" indent="0">
              <a:buNone/>
            </a:pPr>
            <a:r>
              <a:rPr lang="en-US" dirty="0" smtClean="0">
                <a:solidFill>
                  <a:schemeClr val="bg1"/>
                </a:solidFill>
              </a:rPr>
              <a:t>Fairly compelling evidence that these were laid down during a worldwide catastrophe like the flood in Genesis</a:t>
            </a:r>
          </a:p>
        </p:txBody>
      </p:sp>
    </p:spTree>
    <p:extLst>
      <p:ext uri="{BB962C8B-B14F-4D97-AF65-F5344CB8AC3E}">
        <p14:creationId xmlns:p14="http://schemas.microsoft.com/office/powerpoint/2010/main" val="16778951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up)">
                                      <p:cBhvr>
                                        <p:cTn id="11" dur="1000"/>
                                        <p:tgtEl>
                                          <p:spTgt spid="4">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up)">
                                      <p:cBhvr>
                                        <p:cTn id="14" dur="1000"/>
                                        <p:tgtEl>
                                          <p:spTgt spid="4">
                                            <p:txEl>
                                              <p:pRg st="2" end="2"/>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up)">
                                      <p:cBhvr>
                                        <p:cTn id="17" dur="1000"/>
                                        <p:tgtEl>
                                          <p:spTgt spid="4">
                                            <p:txEl>
                                              <p:pRg st="3" end="3"/>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up)">
                                      <p:cBhvr>
                                        <p:cTn id="20" dur="1000"/>
                                        <p:tgtEl>
                                          <p:spTgt spid="4">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100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815" y="452628"/>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Tips for Classroom Use</a:t>
            </a:r>
            <a:endParaRPr lang="en-US" dirty="0">
              <a:ln>
                <a:solidFill>
                  <a:sysClr val="windowText" lastClr="000000"/>
                </a:solidFill>
              </a:ln>
              <a:solidFill>
                <a:schemeClr val="bg1"/>
              </a:solidFill>
              <a:latin typeface="Gill Sans Ultra Bold" panose="020B0A02020104020203" pitchFamily="34" charset="0"/>
            </a:endParaRPr>
          </a:p>
        </p:txBody>
      </p:sp>
      <p:sp>
        <p:nvSpPr>
          <p:cNvPr id="6" name="Content Placeholder 5"/>
          <p:cNvSpPr>
            <a:spLocks noGrp="1"/>
          </p:cNvSpPr>
          <p:nvPr>
            <p:ph sz="half" idx="1"/>
          </p:nvPr>
        </p:nvSpPr>
        <p:spPr>
          <a:xfrm>
            <a:off x="838200" y="1834474"/>
            <a:ext cx="5384800" cy="3886199"/>
          </a:xfrm>
        </p:spPr>
        <p:txBody>
          <a:bodyPr>
            <a:normAutofit/>
          </a:bodyPr>
          <a:lstStyle/>
          <a:p>
            <a:r>
              <a:rPr lang="en-US" sz="3600" dirty="0" smtClean="0">
                <a:solidFill>
                  <a:schemeClr val="bg1"/>
                </a:solidFill>
              </a:rPr>
              <a:t>Geoscience Research Institute (1990)</a:t>
            </a:r>
          </a:p>
          <a:p>
            <a:endParaRPr lang="en-US" sz="2000" dirty="0">
              <a:solidFill>
                <a:schemeClr val="bg1"/>
              </a:solidFill>
            </a:endParaRPr>
          </a:p>
          <a:p>
            <a:r>
              <a:rPr lang="en-US" sz="3600" dirty="0" smtClean="0">
                <a:solidFill>
                  <a:schemeClr val="bg1"/>
                </a:solidFill>
              </a:rPr>
              <a:t>Scientific evidence in support of the Genesis flood</a:t>
            </a:r>
            <a:endParaRPr lang="en-US" sz="3600"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3554">
            <a:off x="7807007" y="1630882"/>
            <a:ext cx="2954563" cy="426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5803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outHorizontal)">
                                      <p:cBhvr>
                                        <p:cTn id="7" dur="1000"/>
                                        <p:tgtEl>
                                          <p:spTgt spid="102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up)">
                                      <p:cBhvr>
                                        <p:cTn id="11" dur="1000"/>
                                        <p:tgtEl>
                                          <p:spTgt spid="6">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7381"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The Model</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normAutofit/>
          </a:bodyPr>
          <a:lstStyle/>
          <a:p>
            <a:r>
              <a:rPr lang="en-US" smtClean="0">
                <a:solidFill>
                  <a:schemeClr val="bg1"/>
                </a:solidFill>
              </a:rPr>
              <a:t>36:32-43:20</a:t>
            </a:r>
            <a:endParaRPr lang="en-US" dirty="0" smtClean="0">
              <a:solidFill>
                <a:schemeClr val="bg1"/>
              </a:solidFill>
            </a:endParaRPr>
          </a:p>
          <a:p>
            <a:r>
              <a:rPr lang="en-US" dirty="0" smtClean="0">
                <a:solidFill>
                  <a:schemeClr val="bg1"/>
                </a:solidFill>
              </a:rPr>
              <a:t>Scientific model defined</a:t>
            </a:r>
          </a:p>
          <a:p>
            <a:r>
              <a:rPr lang="en-US" dirty="0" smtClean="0">
                <a:solidFill>
                  <a:schemeClr val="bg1"/>
                </a:solidFill>
              </a:rPr>
              <a:t>Reconstruct the past (guesses)</a:t>
            </a:r>
          </a:p>
          <a:p>
            <a:r>
              <a:rPr lang="en-US" dirty="0" smtClean="0">
                <a:solidFill>
                  <a:schemeClr val="bg1"/>
                </a:solidFill>
              </a:rPr>
              <a:t>Noah’s flood model—not just a rain storm</a:t>
            </a:r>
          </a:p>
          <a:p>
            <a:r>
              <a:rPr lang="en-US" dirty="0" smtClean="0">
                <a:solidFill>
                  <a:schemeClr val="bg1"/>
                </a:solidFill>
              </a:rPr>
              <a:t>Pre-flood similarities</a:t>
            </a:r>
          </a:p>
          <a:p>
            <a:r>
              <a:rPr lang="en-US" dirty="0" smtClean="0">
                <a:solidFill>
                  <a:schemeClr val="bg1"/>
                </a:solidFill>
              </a:rPr>
              <a:t>Animations</a:t>
            </a:r>
          </a:p>
        </p:txBody>
      </p:sp>
    </p:spTree>
    <p:extLst>
      <p:ext uri="{BB962C8B-B14F-4D97-AF65-F5344CB8AC3E}">
        <p14:creationId xmlns:p14="http://schemas.microsoft.com/office/powerpoint/2010/main" val="2373751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68703"/>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The Model</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a:xfrm>
            <a:off x="609600" y="1600201"/>
            <a:ext cx="6019799" cy="4525963"/>
          </a:xfrm>
        </p:spPr>
        <p:txBody>
          <a:bodyPr>
            <a:normAutofit/>
          </a:bodyPr>
          <a:lstStyle/>
          <a:p>
            <a:r>
              <a:rPr lang="en-US" dirty="0" smtClean="0">
                <a:solidFill>
                  <a:schemeClr val="bg1"/>
                </a:solidFill>
              </a:rPr>
              <a:t>Animations</a:t>
            </a:r>
          </a:p>
          <a:p>
            <a:r>
              <a:rPr lang="en-US" dirty="0" smtClean="0">
                <a:solidFill>
                  <a:schemeClr val="bg1"/>
                </a:solidFill>
              </a:rPr>
              <a:t>43:20</a:t>
            </a:r>
          </a:p>
          <a:p>
            <a:endParaRPr lang="en-US" dirty="0">
              <a:solidFill>
                <a:schemeClr val="bg1"/>
              </a:solidFill>
            </a:endParaRPr>
          </a:p>
          <a:p>
            <a:r>
              <a:rPr lang="en-US" dirty="0" smtClean="0">
                <a:solidFill>
                  <a:schemeClr val="bg1"/>
                </a:solidFill>
              </a:rPr>
              <a:t>43:22 </a:t>
            </a:r>
          </a:p>
          <a:p>
            <a:r>
              <a:rPr lang="en-US" dirty="0" smtClean="0">
                <a:solidFill>
                  <a:schemeClr val="bg1"/>
                </a:solidFill>
              </a:rPr>
              <a:t>Ideas build on what has gone before</a:t>
            </a:r>
          </a:p>
          <a:p>
            <a:r>
              <a:rPr lang="en-US" dirty="0" smtClean="0">
                <a:solidFill>
                  <a:schemeClr val="bg1"/>
                </a:solidFill>
              </a:rPr>
              <a:t>Build faith on the Bible—one tower that’s never going to fall</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399" y="2297950"/>
            <a:ext cx="4572001" cy="2880287"/>
          </a:xfrm>
          <a:prstGeom prst="rect">
            <a:avLst/>
          </a:prstGeom>
        </p:spPr>
      </p:pic>
    </p:spTree>
    <p:custDataLst>
      <p:tags r:id="rId1"/>
    </p:custDataLst>
    <p:extLst>
      <p:ext uri="{BB962C8B-B14F-4D97-AF65-F5344CB8AC3E}">
        <p14:creationId xmlns:p14="http://schemas.microsoft.com/office/powerpoint/2010/main" val="728592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up)">
                                      <p:cBhvr>
                                        <p:cTn id="11" dur="500"/>
                                        <p:tgtEl>
                                          <p:spTgt spid="4">
                                            <p:txEl>
                                              <p:pRg st="3" end="3"/>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wipe(up)">
                                      <p:cBhvr>
                                        <p:cTn id="14" dur="500"/>
                                        <p:tgtEl>
                                          <p:spTgt spid="4">
                                            <p:txEl>
                                              <p:pRg st="4" end="4"/>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up)">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4800" y="468703"/>
            <a:ext cx="10972800" cy="1143000"/>
          </a:xfrm>
        </p:spPr>
        <p:txBody>
          <a:bodyPr>
            <a:normAutofit/>
          </a:bodyPr>
          <a:lstStyle/>
          <a:p>
            <a:r>
              <a:rPr lang="en-US" sz="4000" dirty="0" smtClean="0">
                <a:ln>
                  <a:solidFill>
                    <a:sysClr val="windowText" lastClr="000000"/>
                  </a:solidFill>
                </a:ln>
                <a:solidFill>
                  <a:schemeClr val="bg1"/>
                </a:solidFill>
                <a:latin typeface="Gill Sans Ultra Bold" panose="020B0A02020104020203" pitchFamily="34" charset="0"/>
              </a:rPr>
              <a:t>Geoscience Research Institute</a:t>
            </a:r>
            <a:endParaRPr lang="en-US" sz="4000" dirty="0">
              <a:ln>
                <a:solidFill>
                  <a:sysClr val="windowText" lastClr="000000"/>
                </a:solidFill>
              </a:ln>
              <a:solidFill>
                <a:schemeClr val="bg1"/>
              </a:solidFill>
              <a:latin typeface="Gill Sans Ultra Bold" panose="020B0A02020104020203" pitchFamily="34" charset="0"/>
            </a:endParaRPr>
          </a:p>
        </p:txBody>
      </p:sp>
      <p:pic>
        <p:nvPicPr>
          <p:cNvPr id="2" name="Picture 1"/>
          <p:cNvPicPr>
            <a:picLocks noChangeAspect="1"/>
          </p:cNvPicPr>
          <p:nvPr/>
        </p:nvPicPr>
        <p:blipFill>
          <a:blip r:embed="rId5"/>
          <a:stretch>
            <a:fillRect/>
          </a:stretch>
        </p:blipFill>
        <p:spPr>
          <a:xfrm>
            <a:off x="533400" y="2133600"/>
            <a:ext cx="11163300" cy="1495425"/>
          </a:xfrm>
          <a:prstGeom prst="rect">
            <a:avLst/>
          </a:prstGeom>
        </p:spPr>
      </p:pic>
      <p:sp>
        <p:nvSpPr>
          <p:cNvPr id="6" name="TextBox 5"/>
          <p:cNvSpPr txBox="1"/>
          <p:nvPr/>
        </p:nvSpPr>
        <p:spPr>
          <a:xfrm>
            <a:off x="533400" y="3962400"/>
            <a:ext cx="5181600" cy="2308324"/>
          </a:xfrm>
          <a:prstGeom prst="rect">
            <a:avLst/>
          </a:prstGeom>
          <a:noFill/>
        </p:spPr>
        <p:txBody>
          <a:bodyPr wrap="square" rtlCol="0">
            <a:spAutoFit/>
          </a:bodyPr>
          <a:lstStyle/>
          <a:p>
            <a:pPr algn="ctr"/>
            <a:r>
              <a:rPr lang="en-US" sz="3600" dirty="0" smtClean="0">
                <a:solidFill>
                  <a:schemeClr val="bg1"/>
                </a:solidFill>
              </a:rPr>
              <a:t>Featured in</a:t>
            </a:r>
          </a:p>
          <a:p>
            <a:pPr algn="ctr"/>
            <a:r>
              <a:rPr lang="en-US" sz="3600" dirty="0" smtClean="0">
                <a:solidFill>
                  <a:schemeClr val="bg1"/>
                </a:solidFill>
              </a:rPr>
              <a:t>5</a:t>
            </a:r>
            <a:r>
              <a:rPr lang="en-US" sz="3600" baseline="30000" dirty="0" smtClean="0">
                <a:solidFill>
                  <a:schemeClr val="bg1"/>
                </a:solidFill>
              </a:rPr>
              <a:t>th</a:t>
            </a:r>
            <a:r>
              <a:rPr lang="en-US" sz="3600" dirty="0" smtClean="0">
                <a:solidFill>
                  <a:schemeClr val="bg1"/>
                </a:solidFill>
              </a:rPr>
              <a:t> Grade </a:t>
            </a:r>
            <a:r>
              <a:rPr lang="en-US" sz="3600" i="1" dirty="0" smtClean="0">
                <a:solidFill>
                  <a:schemeClr val="bg1"/>
                </a:solidFill>
              </a:rPr>
              <a:t>By Design</a:t>
            </a:r>
            <a:endParaRPr lang="en-US" sz="3600" dirty="0" smtClean="0">
              <a:solidFill>
                <a:schemeClr val="bg1"/>
              </a:solidFill>
            </a:endParaRPr>
          </a:p>
          <a:p>
            <a:pPr algn="ctr"/>
            <a:r>
              <a:rPr lang="en-US" sz="3600" dirty="0" smtClean="0">
                <a:solidFill>
                  <a:schemeClr val="bg1"/>
                </a:solidFill>
              </a:rPr>
              <a:t>Chapter 1</a:t>
            </a:r>
          </a:p>
          <a:p>
            <a:pPr algn="ctr"/>
            <a:r>
              <a:rPr lang="en-US" sz="3600" dirty="0" smtClean="0">
                <a:solidFill>
                  <a:schemeClr val="bg1"/>
                </a:solidFill>
              </a:rPr>
              <a:t>Page 45</a:t>
            </a:r>
            <a:endParaRPr lang="en-US" sz="3600" dirty="0">
              <a:solidFill>
                <a:schemeClr val="bg1"/>
              </a:solidFill>
            </a:endParaRPr>
          </a:p>
        </p:txBody>
      </p:sp>
      <p:sp>
        <p:nvSpPr>
          <p:cNvPr id="7" name="Rectangle 6"/>
          <p:cNvSpPr/>
          <p:nvPr/>
        </p:nvSpPr>
        <p:spPr>
          <a:xfrm>
            <a:off x="6477000" y="4343400"/>
            <a:ext cx="4417364" cy="1323439"/>
          </a:xfrm>
          <a:prstGeom prst="rect">
            <a:avLst/>
          </a:prstGeom>
          <a:noFill/>
        </p:spPr>
        <p:txBody>
          <a:bodyPr wrap="none" lIns="91440" tIns="45720" rIns="91440" bIns="45720">
            <a:spAutoFit/>
          </a:bodyPr>
          <a:lstStyle/>
          <a:p>
            <a:pPr algn="ctr"/>
            <a:r>
              <a:rPr lang="en-U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g</a:t>
            </a:r>
            <a:r>
              <a:rPr lang="en-US" sz="80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risda.org</a:t>
            </a:r>
            <a:endParaRPr lang="en-US" sz="80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7647">
            <a:off x="10010686" y="875956"/>
            <a:ext cx="1423428" cy="2054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092731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sz="2800" dirty="0"/>
          </a:p>
          <a:p>
            <a:r>
              <a:rPr lang="en-US" dirty="0" smtClean="0"/>
              <a:t>Recorded at</a:t>
            </a:r>
          </a:p>
          <a:p>
            <a:r>
              <a:rPr lang="en-US" sz="2800" dirty="0"/>
              <a:t>Chattanooga Public </a:t>
            </a:r>
            <a:r>
              <a:rPr lang="en-US" sz="2800" dirty="0" err="1"/>
              <a:t>Radio</a:t>
            </a:r>
            <a:r>
              <a:rPr lang="en-US" sz="2800" baseline="30000" dirty="0" err="1"/>
              <a:t>SM</a:t>
            </a:r>
            <a:endParaRPr lang="en-US" sz="2800" baseline="30000" dirty="0"/>
          </a:p>
          <a:p>
            <a:r>
              <a:rPr lang="en-US" sz="2800" dirty="0"/>
              <a:t>Classical 90.5 WSMC</a:t>
            </a:r>
          </a:p>
        </p:txBody>
      </p:sp>
    </p:spTree>
    <p:extLst>
      <p:ext uri="{BB962C8B-B14F-4D97-AF65-F5344CB8AC3E}">
        <p14:creationId xmlns:p14="http://schemas.microsoft.com/office/powerpoint/2010/main" val="891573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394175" y="1881676"/>
            <a:ext cx="5364480" cy="4005072"/>
          </a:xfrm>
        </p:spPr>
        <p:txBody>
          <a:bodyPr/>
          <a:lstStyle/>
          <a:p>
            <a:endParaRPr lang="en-US" dirty="0" smtClean="0"/>
          </a:p>
          <a:p>
            <a:endParaRPr lang="en-US" dirty="0" smtClean="0"/>
          </a:p>
        </p:txBody>
      </p:sp>
      <p:sp>
        <p:nvSpPr>
          <p:cNvPr id="9" name="Content Placeholder 8"/>
          <p:cNvSpPr>
            <a:spLocks noGrp="1"/>
          </p:cNvSpPr>
          <p:nvPr>
            <p:ph sz="quarter" idx="14"/>
          </p:nvPr>
        </p:nvSpPr>
        <p:spPr>
          <a:xfrm>
            <a:off x="470454" y="1273215"/>
            <a:ext cx="11451470" cy="5301205"/>
          </a:xfrm>
        </p:spPr>
        <p:txBody>
          <a:bodyPr>
            <a:normAutofit/>
          </a:bodyPr>
          <a:lstStyle/>
          <a:p>
            <a:pPr algn="l"/>
            <a:endParaRPr lang="en-US" dirty="0" smtClean="0"/>
          </a:p>
          <a:p>
            <a:pPr algn="l"/>
            <a:endParaRPr lang="en-US" dirty="0" smtClean="0"/>
          </a:p>
        </p:txBody>
      </p:sp>
      <p:sp>
        <p:nvSpPr>
          <p:cNvPr id="3" name="Rectangle 2"/>
          <p:cNvSpPr/>
          <p:nvPr/>
        </p:nvSpPr>
        <p:spPr>
          <a:xfrm>
            <a:off x="5634849" y="599653"/>
            <a:ext cx="1225720" cy="400110"/>
          </a:xfrm>
          <a:prstGeom prst="rect">
            <a:avLst/>
          </a:prstGeom>
        </p:spPr>
        <p:txBody>
          <a:bodyPr wrap="none">
            <a:spAutoFit/>
          </a:bodyPr>
          <a:lstStyle/>
          <a:p>
            <a:r>
              <a:rPr lang="en-US" sz="2000" dirty="0" smtClean="0">
                <a:solidFill>
                  <a:srgbClr val="FFFFFF"/>
                </a:solidFill>
              </a:rPr>
              <a:t>Images </a:t>
            </a:r>
            <a:r>
              <a:rPr lang="en-US" sz="2000" dirty="0">
                <a:solidFill>
                  <a:srgbClr val="FFFFFF"/>
                </a:solidFill>
              </a:rPr>
              <a:t>By</a:t>
            </a:r>
          </a:p>
        </p:txBody>
      </p:sp>
      <p:sp>
        <p:nvSpPr>
          <p:cNvPr id="6" name="Content Placeholder 8"/>
          <p:cNvSpPr txBox="1">
            <a:spLocks/>
          </p:cNvSpPr>
          <p:nvPr/>
        </p:nvSpPr>
        <p:spPr>
          <a:xfrm>
            <a:off x="622854" y="1425615"/>
            <a:ext cx="11451470" cy="530120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a:lstStyle>
          <a:p>
            <a:pPr algn="l"/>
            <a:r>
              <a:rPr lang="en-US" dirty="0" smtClean="0"/>
              <a:t>Images may appear on more than one slide. Citation is given on the first slide where each image appears.</a:t>
            </a:r>
          </a:p>
          <a:p>
            <a:pPr algn="l"/>
            <a:r>
              <a:rPr lang="en-US" dirty="0" smtClean="0"/>
              <a:t>[1a] Zion National Park 489588635, </a:t>
            </a:r>
            <a:r>
              <a:rPr lang="en-US" dirty="0" err="1" smtClean="0"/>
              <a:t>kaiborder</a:t>
            </a:r>
            <a:r>
              <a:rPr lang="en-US" dirty="0" smtClean="0"/>
              <a:t>, Thinkstock, </a:t>
            </a:r>
            <a:r>
              <a:rPr lang="en-US" dirty="0" smtClean="0">
                <a:ea typeface="Calibri" panose="020F0502020204030204" pitchFamily="34" charset="0"/>
              </a:rPr>
              <a:t>Thinkstock Image Subscription Agreement</a:t>
            </a:r>
          </a:p>
          <a:p>
            <a:pPr algn="l"/>
            <a:r>
              <a:rPr lang="en-US" dirty="0" smtClean="0">
                <a:ea typeface="Calibri" panose="020F0502020204030204" pitchFamily="34" charset="0"/>
              </a:rPr>
              <a:t>[1b] </a:t>
            </a:r>
            <a:r>
              <a:rPr lang="en-US" dirty="0" smtClean="0"/>
              <a:t>Folded rocks 24286621 </a:t>
            </a:r>
            <a:r>
              <a:rPr lang="en-US" dirty="0" err="1" smtClean="0"/>
              <a:t>Matauw</a:t>
            </a:r>
            <a:r>
              <a:rPr lang="en-US" dirty="0" smtClean="0"/>
              <a:t>, Getty Images (US), Inc. Subscription Agreement</a:t>
            </a:r>
            <a:endParaRPr lang="en-US" dirty="0" smtClean="0">
              <a:ea typeface="Calibri" panose="020F0502020204030204" pitchFamily="34" charset="0"/>
            </a:endParaRPr>
          </a:p>
          <a:p>
            <a:pPr algn="l"/>
            <a:r>
              <a:rPr lang="en-US" dirty="0" smtClean="0">
                <a:ea typeface="Calibri" panose="020F0502020204030204" pitchFamily="34" charset="0"/>
              </a:rPr>
              <a:t>[1c] Blue Mesa Petrified Forest National Park 479232619, </a:t>
            </a:r>
            <a:r>
              <a:rPr lang="en-US" dirty="0" err="1" smtClean="0">
                <a:ea typeface="Calibri" panose="020F0502020204030204" pitchFamily="34" charset="0"/>
              </a:rPr>
              <a:t>estivillml</a:t>
            </a:r>
            <a:r>
              <a:rPr lang="en-US" dirty="0" smtClean="0">
                <a:ea typeface="Calibri" panose="020F0502020204030204" pitchFamily="34" charset="0"/>
              </a:rPr>
              <a:t>, </a:t>
            </a:r>
            <a:r>
              <a:rPr lang="en-US" dirty="0" smtClean="0"/>
              <a:t>Thinkstock, Thinkstock Image Subscription Agreement</a:t>
            </a:r>
            <a:endParaRPr lang="en-US" dirty="0" smtClean="0">
              <a:ea typeface="Calibri" panose="020F0502020204030204" pitchFamily="34" charset="0"/>
            </a:endParaRPr>
          </a:p>
          <a:p>
            <a:pPr algn="l"/>
            <a:r>
              <a:rPr lang="en-US" dirty="0" smtClean="0">
                <a:ea typeface="Calibri" panose="020F0502020204030204" pitchFamily="34" charset="0"/>
              </a:rPr>
              <a:t>[1d] Bryce Canyon National Park, Keith Snyder</a:t>
            </a:r>
          </a:p>
          <a:p>
            <a:pPr algn="l"/>
            <a:r>
              <a:rPr lang="en-US" dirty="0" smtClean="0">
                <a:ea typeface="Calibri" panose="020F0502020204030204" pitchFamily="34" charset="0"/>
              </a:rPr>
              <a:t>[1e]</a:t>
            </a:r>
            <a:r>
              <a:rPr lang="en-US" dirty="0" smtClean="0"/>
              <a:t> Folded rocks, Raul Esperante, used with permission</a:t>
            </a:r>
            <a:endParaRPr lang="en-US" dirty="0" smtClean="0">
              <a:ea typeface="Calibri" panose="020F0502020204030204" pitchFamily="34" charset="0"/>
            </a:endParaRPr>
          </a:p>
          <a:p>
            <a:pPr algn="l"/>
            <a:r>
              <a:rPr lang="en-US" dirty="0" smtClean="0">
                <a:ea typeface="Calibri" panose="020F0502020204030204" pitchFamily="34" charset="0"/>
              </a:rPr>
              <a:t>[1f] </a:t>
            </a:r>
            <a:r>
              <a:rPr lang="en-US" dirty="0" smtClean="0"/>
              <a:t>Grand Canyon, taken by Ed </a:t>
            </a:r>
            <a:r>
              <a:rPr lang="en-US" dirty="0" err="1" smtClean="0"/>
              <a:t>Chatelain</a:t>
            </a:r>
            <a:r>
              <a:rPr lang="en-US" dirty="0" smtClean="0"/>
              <a:t>, used with permission</a:t>
            </a:r>
          </a:p>
          <a:p>
            <a:pPr algn="l"/>
            <a:r>
              <a:rPr lang="en-US" dirty="0" smtClean="0"/>
              <a:t>[1g] Picture of </a:t>
            </a:r>
            <a:r>
              <a:rPr lang="en-US" i="1" dirty="0" smtClean="0"/>
              <a:t>Evidences</a:t>
            </a:r>
            <a:r>
              <a:rPr lang="en-US" dirty="0" smtClean="0"/>
              <a:t> DVD, Carol Raney </a:t>
            </a:r>
          </a:p>
          <a:p>
            <a:pPr algn="l"/>
            <a:r>
              <a:rPr lang="en-US" dirty="0" smtClean="0"/>
              <a:t>[3a-b] Pictures of By Design Textbooks, Carol Raney</a:t>
            </a:r>
          </a:p>
          <a:p>
            <a:pPr algn="l"/>
            <a:r>
              <a:rPr lang="en-US" dirty="0" smtClean="0"/>
              <a:t>[9a-b] Screenshots from </a:t>
            </a:r>
            <a:r>
              <a:rPr lang="en-US" i="1" dirty="0" smtClean="0"/>
              <a:t>Evidences</a:t>
            </a:r>
            <a:r>
              <a:rPr lang="en-US" dirty="0" smtClean="0"/>
              <a:t> DVD, Geoscience Research Institute, used with permission</a:t>
            </a:r>
          </a:p>
          <a:p>
            <a:pPr algn="l"/>
            <a:endParaRPr lang="en-US" dirty="0" smtClean="0">
              <a:ea typeface="Calibri" panose="020F0502020204030204" pitchFamily="34" charset="0"/>
            </a:endParaRPr>
          </a:p>
          <a:p>
            <a:pPr algn="l"/>
            <a:endParaRPr lang="en-US" dirty="0" smtClean="0"/>
          </a:p>
        </p:txBody>
      </p:sp>
    </p:spTree>
    <p:extLst>
      <p:ext uri="{BB962C8B-B14F-4D97-AF65-F5344CB8AC3E}">
        <p14:creationId xmlns:p14="http://schemas.microsoft.com/office/powerpoint/2010/main" val="2009023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981200" y="914400"/>
            <a:ext cx="8229600" cy="5181600"/>
          </a:xfrm>
        </p:spPr>
        <p:txBody>
          <a:bodyPr/>
          <a:lstStyle/>
          <a:p>
            <a:endParaRPr lang="en-US" b="1" dirty="0" smtClean="0"/>
          </a:p>
          <a:p>
            <a:endParaRPr lang="en-US" b="1" dirty="0"/>
          </a:p>
          <a:p>
            <a:r>
              <a:rPr lang="en-US" b="1" dirty="0" smtClean="0"/>
              <a:t>Special Thanks</a:t>
            </a:r>
            <a:endParaRPr lang="en-US" b="1" dirty="0"/>
          </a:p>
          <a:p>
            <a:endParaRPr lang="en-US" b="1" dirty="0"/>
          </a:p>
          <a:p>
            <a:r>
              <a:rPr lang="en-US" sz="2800" dirty="0"/>
              <a:t>Foundation for Adventist Education</a:t>
            </a:r>
          </a:p>
          <a:p>
            <a:endParaRPr lang="en-US" dirty="0"/>
          </a:p>
        </p:txBody>
      </p:sp>
    </p:spTree>
    <p:extLst>
      <p:ext uri="{BB962C8B-B14F-4D97-AF65-F5344CB8AC3E}">
        <p14:creationId xmlns:p14="http://schemas.microsoft.com/office/powerpoint/2010/main" val="245713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86200" y="1272138"/>
            <a:ext cx="4568511" cy="4075112"/>
          </a:xfrm>
        </p:spPr>
      </p:pic>
      <p:sp>
        <p:nvSpPr>
          <p:cNvPr id="2" name="TextBox 1"/>
          <p:cNvSpPr txBox="1"/>
          <p:nvPr/>
        </p:nvSpPr>
        <p:spPr>
          <a:xfrm>
            <a:off x="3808255" y="5317434"/>
            <a:ext cx="4724400" cy="461665"/>
          </a:xfrm>
          <a:prstGeom prst="rect">
            <a:avLst/>
          </a:prstGeom>
          <a:noFill/>
        </p:spPr>
        <p:txBody>
          <a:bodyPr wrap="square" rtlCol="0">
            <a:spAutoFit/>
          </a:bodyPr>
          <a:lstStyle/>
          <a:p>
            <a:pPr algn="ctr"/>
            <a:r>
              <a:rPr lang="en-US" sz="2400" dirty="0">
                <a:solidFill>
                  <a:srgbClr val="FFFFFF"/>
                </a:solidFill>
              </a:rPr>
              <a:t>© Origins Curriculum Resources 2015</a:t>
            </a:r>
          </a:p>
        </p:txBody>
      </p:sp>
    </p:spTree>
    <p:extLst>
      <p:ext uri="{BB962C8B-B14F-4D97-AF65-F5344CB8AC3E}">
        <p14:creationId xmlns:p14="http://schemas.microsoft.com/office/powerpoint/2010/main" val="3272907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54268"/>
            <a:ext cx="9144000" cy="514946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72428"/>
            <a:ext cx="9117496" cy="5134539"/>
          </a:xfrm>
          <a:prstGeom prst="rect">
            <a:avLst/>
          </a:prstGeom>
        </p:spPr>
      </p:pic>
      <p:sp>
        <p:nvSpPr>
          <p:cNvPr id="7" name="TextBox 6"/>
          <p:cNvSpPr txBox="1"/>
          <p:nvPr/>
        </p:nvSpPr>
        <p:spPr>
          <a:xfrm>
            <a:off x="2705101" y="5410201"/>
            <a:ext cx="6781799" cy="461665"/>
          </a:xfrm>
          <a:prstGeom prst="rect">
            <a:avLst/>
          </a:prstGeom>
          <a:noFill/>
        </p:spPr>
        <p:txBody>
          <a:bodyPr wrap="square" rtlCol="0">
            <a:spAutoFit/>
          </a:bodyPr>
          <a:lstStyle/>
          <a:p>
            <a:pPr algn="ctr"/>
            <a:r>
              <a:rPr lang="en-US" sz="2400" dirty="0">
                <a:solidFill>
                  <a:srgbClr val="FFFFFF"/>
                </a:solidFill>
              </a:rPr>
              <a:t>© Southern Adventist University 2015</a:t>
            </a:r>
          </a:p>
        </p:txBody>
      </p:sp>
    </p:spTree>
    <p:extLst>
      <p:ext uri="{BB962C8B-B14F-4D97-AF65-F5344CB8AC3E}">
        <p14:creationId xmlns:p14="http://schemas.microsoft.com/office/powerpoint/2010/main" val="109901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4654" y="1295401"/>
            <a:ext cx="6202693" cy="3602743"/>
          </a:xfrm>
          <a:prstGeom prst="rect">
            <a:avLst/>
          </a:prstGeom>
        </p:spPr>
      </p:pic>
      <p:sp>
        <p:nvSpPr>
          <p:cNvPr id="8" name="TextBox 7"/>
          <p:cNvSpPr txBox="1"/>
          <p:nvPr/>
        </p:nvSpPr>
        <p:spPr>
          <a:xfrm>
            <a:off x="2590802" y="5410201"/>
            <a:ext cx="7086599" cy="461665"/>
          </a:xfrm>
          <a:prstGeom prst="rect">
            <a:avLst/>
          </a:prstGeom>
          <a:noFill/>
        </p:spPr>
        <p:txBody>
          <a:bodyPr wrap="square" rtlCol="0">
            <a:spAutoFit/>
          </a:bodyPr>
          <a:lstStyle/>
          <a:p>
            <a:pPr algn="ctr"/>
            <a:r>
              <a:rPr lang="en-US" sz="2400" dirty="0">
                <a:solidFill>
                  <a:srgbClr val="FFFFFF"/>
                </a:solidFill>
              </a:rPr>
              <a:t>© Seventh-day Adventist North American Division 2015</a:t>
            </a:r>
          </a:p>
        </p:txBody>
      </p:sp>
    </p:spTree>
    <p:extLst>
      <p:ext uri="{BB962C8B-B14F-4D97-AF65-F5344CB8AC3E}">
        <p14:creationId xmlns:p14="http://schemas.microsoft.com/office/powerpoint/2010/main" val="3857247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1" y="1676401"/>
            <a:ext cx="5230895" cy="3024715"/>
          </a:xfrm>
          <a:prstGeom prst="rect">
            <a:avLst/>
          </a:prstGeom>
        </p:spPr>
      </p:pic>
      <p:sp>
        <p:nvSpPr>
          <p:cNvPr id="3" name="TextBox 2"/>
          <p:cNvSpPr txBox="1"/>
          <p:nvPr/>
        </p:nvSpPr>
        <p:spPr>
          <a:xfrm>
            <a:off x="2743201" y="5410201"/>
            <a:ext cx="6781799" cy="461665"/>
          </a:xfrm>
          <a:prstGeom prst="rect">
            <a:avLst/>
          </a:prstGeom>
          <a:noFill/>
        </p:spPr>
        <p:txBody>
          <a:bodyPr wrap="square" rtlCol="0">
            <a:spAutoFit/>
          </a:bodyPr>
          <a:lstStyle/>
          <a:p>
            <a:pPr algn="ctr"/>
            <a:r>
              <a:rPr lang="en-US" sz="2400" dirty="0">
                <a:solidFill>
                  <a:srgbClr val="FFFFFF"/>
                </a:solidFill>
              </a:rPr>
              <a:t>© General Conference of Seventh-day Adventists 2015</a:t>
            </a:r>
          </a:p>
        </p:txBody>
      </p:sp>
    </p:spTree>
    <p:extLst>
      <p:ext uri="{BB962C8B-B14F-4D97-AF65-F5344CB8AC3E}">
        <p14:creationId xmlns:p14="http://schemas.microsoft.com/office/powerpoint/2010/main" val="35380899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5815" y="452628"/>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Tips for Classroom Use</a:t>
            </a:r>
            <a:endParaRPr lang="en-US" dirty="0">
              <a:ln>
                <a:solidFill>
                  <a:sysClr val="windowText" lastClr="000000"/>
                </a:solidFill>
              </a:ln>
              <a:solidFill>
                <a:schemeClr val="bg1"/>
              </a:solidFill>
              <a:latin typeface="Gill Sans Ultra Bold" panose="020B0A02020104020203" pitchFamily="34" charset="0"/>
            </a:endParaRPr>
          </a:p>
        </p:txBody>
      </p:sp>
      <p:pic>
        <p:nvPicPr>
          <p:cNvPr id="2" name="Picture 1"/>
          <p:cNvPicPr>
            <a:picLocks noChangeAspect="1"/>
          </p:cNvPicPr>
          <p:nvPr/>
        </p:nvPicPr>
        <p:blipFill>
          <a:blip r:embed="rId4"/>
          <a:stretch>
            <a:fillRect/>
          </a:stretch>
        </p:blipFill>
        <p:spPr>
          <a:xfrm rot="21292258">
            <a:off x="2174662" y="1990156"/>
            <a:ext cx="3352800" cy="4345675"/>
          </a:xfrm>
          <a:prstGeom prst="rect">
            <a:avLst/>
          </a:prstGeom>
        </p:spPr>
      </p:pic>
      <p:pic>
        <p:nvPicPr>
          <p:cNvPr id="4" name="Picture 3"/>
          <p:cNvPicPr>
            <a:picLocks noChangeAspect="1"/>
          </p:cNvPicPr>
          <p:nvPr/>
        </p:nvPicPr>
        <p:blipFill>
          <a:blip r:embed="rId5"/>
          <a:stretch>
            <a:fillRect/>
          </a:stretch>
        </p:blipFill>
        <p:spPr>
          <a:xfrm rot="324127">
            <a:off x="6979569" y="1978693"/>
            <a:ext cx="3390035" cy="4361284"/>
          </a:xfrm>
          <a:prstGeom prst="rect">
            <a:avLst/>
          </a:prstGeom>
        </p:spPr>
      </p:pic>
      <p:sp>
        <p:nvSpPr>
          <p:cNvPr id="3" name="Rectangle 2"/>
          <p:cNvSpPr/>
          <p:nvPr/>
        </p:nvSpPr>
        <p:spPr>
          <a:xfrm>
            <a:off x="609600" y="2590800"/>
            <a:ext cx="1148071" cy="923330"/>
          </a:xfrm>
          <a:prstGeom prst="rect">
            <a:avLst/>
          </a:prstGeom>
          <a:noFill/>
        </p:spPr>
        <p:txBody>
          <a:bodyPr wrap="none" lIns="91440" tIns="45720" rIns="91440" bIns="45720">
            <a:spAutoFit/>
          </a:bodyPr>
          <a:lstStyle/>
          <a:p>
            <a:pPr algn="ct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6th</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10510529" y="2590800"/>
            <a:ext cx="1148071" cy="923330"/>
          </a:xfrm>
          <a:prstGeom prst="rect">
            <a:avLst/>
          </a:prstGeom>
          <a:noFill/>
        </p:spPr>
        <p:txBody>
          <a:bodyPr wrap="none" lIns="91440" tIns="45720" rIns="91440" bIns="45720">
            <a:spAutoFit/>
          </a:bodyPr>
          <a:lstStyle/>
          <a:p>
            <a:pPr algn="ctr"/>
            <a:r>
              <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8</a:t>
            </a:r>
            <a:r>
              <a:rPr lang="en-US" sz="5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a:t>
            </a:r>
            <a:endParaRPr lang="en-US"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5518263" y="1981200"/>
            <a:ext cx="1484702" cy="769441"/>
          </a:xfrm>
          <a:prstGeom prst="rect">
            <a:avLst/>
          </a:prstGeom>
          <a:noFill/>
        </p:spPr>
        <p:txBody>
          <a:bodyPr wrap="none" lIns="91440" tIns="45720" rIns="91440" bIns="45720">
            <a:spAutoFit/>
          </a:bodyPr>
          <a:lstStyle/>
          <a:p>
            <a:pPr algn="ctr"/>
            <a:r>
              <a:rPr lang="en-US" sz="4400" b="1" cap="none" spc="0"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Ch</a:t>
            </a:r>
            <a:r>
              <a:rPr lang="en-US" sz="4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10</a:t>
            </a:r>
            <a:endParaRPr lang="en-US" sz="4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35101181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42"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Horizontal)">
                                      <p:cBhvr>
                                        <p:cTn id="14" dur="1000"/>
                                        <p:tgtEl>
                                          <p:spTgt spid="2"/>
                                        </p:tgtEl>
                                      </p:cBhvr>
                                    </p:animEffect>
                                  </p:childTnLst>
                                </p:cTn>
                              </p:par>
                              <p:par>
                                <p:cTn id="15" presetID="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0-#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par>
                                <p:cTn id="19" presetID="16" presetClass="entr" presetSubtype="4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Horizontal)">
                                      <p:cBhvr>
                                        <p:cTn id="21" dur="1000"/>
                                        <p:tgtEl>
                                          <p:spTgt spid="4"/>
                                        </p:tgtEl>
                                      </p:cBhvr>
                                    </p:animEffect>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1+#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905000" y="5269469"/>
            <a:ext cx="8458200" cy="461665"/>
          </a:xfrm>
          <a:prstGeom prst="rect">
            <a:avLst/>
          </a:prstGeom>
          <a:noFill/>
        </p:spPr>
        <p:txBody>
          <a:bodyPr wrap="square" rtlCol="0">
            <a:spAutoFit/>
          </a:bodyPr>
          <a:lstStyle/>
          <a:p>
            <a:pPr algn="ctr"/>
            <a:r>
              <a:rPr lang="en-US" sz="2400" dirty="0">
                <a:solidFill>
                  <a:srgbClr val="FFFFFF"/>
                </a:solidFill>
              </a:rPr>
              <a:t>© SCORE Southern Center for Origins Research &amp; Education 2015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981339"/>
            <a:ext cx="9144000" cy="2895322"/>
          </a:xfrm>
          <a:prstGeom prst="rect">
            <a:avLst/>
          </a:prstGeom>
        </p:spPr>
      </p:pic>
    </p:spTree>
    <p:extLst>
      <p:ext uri="{BB962C8B-B14F-4D97-AF65-F5344CB8AC3E}">
        <p14:creationId xmlns:p14="http://schemas.microsoft.com/office/powerpoint/2010/main" val="1348287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7921099"/>
              </p:ext>
            </p:extLst>
          </p:nvPr>
        </p:nvGraphicFramePr>
        <p:xfrm>
          <a:off x="990600" y="609600"/>
          <a:ext cx="10363200" cy="5674616"/>
        </p:xfrm>
        <a:graphic>
          <a:graphicData uri="http://schemas.openxmlformats.org/drawingml/2006/table">
            <a:tbl>
              <a:tblPr firstRow="1" firstCol="1" bandRow="1"/>
              <a:tblGrid>
                <a:gridCol w="5115659"/>
                <a:gridCol w="1749180"/>
                <a:gridCol w="3498361"/>
              </a:tblGrid>
              <a:tr h="674914">
                <a:tc gridSpan="2">
                  <a:txBody>
                    <a:bodyPr/>
                    <a:lstStyle/>
                    <a:p>
                      <a:pPr marL="0" marR="0" algn="ctr">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Design Science Textbook</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Grade 6, Chapter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Evidences</a:t>
                      </a:r>
                      <a:r>
                        <a:rPr lang="en-US" sz="3600" dirty="0">
                          <a:effectLst/>
                          <a:latin typeface="Calibri" panose="020F0502020204030204" pitchFamily="34" charset="0"/>
                          <a:ea typeface="Calibri" panose="020F0502020204030204" pitchFamily="34" charset="0"/>
                          <a:cs typeface="Times New Roman" panose="02020603050405020304" pitchFamily="18" charset="0"/>
                        </a:rPr>
                        <a:t> DVD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337458">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Flood 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DVD Sections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1--Burial and Preservation of Remains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2--Widespread Sedimentary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2</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Widespread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3--Flat Gaps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4</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Lack of Erosion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4--Turbidites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3</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Turbidity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5--Ocean Sediments on the Continents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1</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Marine Deposits on 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6--Continental-Scale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7458">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7--Incomplete Ecological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990600" y="1905000"/>
            <a:ext cx="5105400" cy="44196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21292258">
            <a:off x="322004" y="284901"/>
            <a:ext cx="1337192" cy="1733179"/>
          </a:xfrm>
          <a:prstGeom prst="rect">
            <a:avLst/>
          </a:prstGeom>
        </p:spPr>
      </p:pic>
    </p:spTree>
    <p:extLst>
      <p:ext uri="{BB962C8B-B14F-4D97-AF65-F5344CB8AC3E}">
        <p14:creationId xmlns:p14="http://schemas.microsoft.com/office/powerpoint/2010/main" val="18516424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07921099"/>
              </p:ext>
            </p:extLst>
          </p:nvPr>
        </p:nvGraphicFramePr>
        <p:xfrm>
          <a:off x="990600" y="609600"/>
          <a:ext cx="10363200" cy="5674616"/>
        </p:xfrm>
        <a:graphic>
          <a:graphicData uri="http://schemas.openxmlformats.org/drawingml/2006/table">
            <a:tbl>
              <a:tblPr firstRow="1" firstCol="1" bandRow="1"/>
              <a:tblGrid>
                <a:gridCol w="5115659"/>
                <a:gridCol w="1749180"/>
                <a:gridCol w="3498361"/>
              </a:tblGrid>
              <a:tr h="674914">
                <a:tc gridSpan="2">
                  <a:txBody>
                    <a:bodyPr/>
                    <a:lstStyle/>
                    <a:p>
                      <a:pPr marL="0" marR="0" algn="ctr">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Design Science Textbook</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Grade 6, Chapter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Evidences</a:t>
                      </a:r>
                      <a:r>
                        <a:rPr lang="en-US" sz="3600" dirty="0">
                          <a:effectLst/>
                          <a:latin typeface="Calibri" panose="020F0502020204030204" pitchFamily="34" charset="0"/>
                          <a:ea typeface="Calibri" panose="020F0502020204030204" pitchFamily="34" charset="0"/>
                          <a:cs typeface="Times New Roman" panose="02020603050405020304" pitchFamily="18" charset="0"/>
                        </a:rPr>
                        <a:t> DVD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337458">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Flood 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DVD Sections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1--Burial and Preservation of Remains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2--Widespread Sedimentary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2</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Widespread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3--Flat Gaps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4</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Lack of Erosion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4--Turbidites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3</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Turbidity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5--Ocean Sediments on the Continents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1</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Marine Deposits on 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6--Continental-Scale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7458">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7--Incomplete Ecological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990600" y="2362200"/>
            <a:ext cx="10287000" cy="3200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rot="21292258">
            <a:off x="322004" y="284901"/>
            <a:ext cx="1337192" cy="1733179"/>
          </a:xfrm>
          <a:prstGeom prst="rect">
            <a:avLst/>
          </a:prstGeom>
        </p:spPr>
      </p:pic>
    </p:spTree>
    <p:extLst>
      <p:ext uri="{BB962C8B-B14F-4D97-AF65-F5344CB8AC3E}">
        <p14:creationId xmlns:p14="http://schemas.microsoft.com/office/powerpoint/2010/main" val="1566884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29494034"/>
              </p:ext>
            </p:extLst>
          </p:nvPr>
        </p:nvGraphicFramePr>
        <p:xfrm>
          <a:off x="990600" y="609600"/>
          <a:ext cx="10363200" cy="5674616"/>
        </p:xfrm>
        <a:graphic>
          <a:graphicData uri="http://schemas.openxmlformats.org/drawingml/2006/table">
            <a:tbl>
              <a:tblPr firstRow="1" firstCol="1" bandRow="1"/>
              <a:tblGrid>
                <a:gridCol w="5115659"/>
                <a:gridCol w="1749180"/>
                <a:gridCol w="3498361"/>
              </a:tblGrid>
              <a:tr h="674914">
                <a:tc gridSpan="2">
                  <a:txBody>
                    <a:bodyPr/>
                    <a:lstStyle/>
                    <a:p>
                      <a:pPr marL="0" marR="0" algn="ctr">
                        <a:lnSpc>
                          <a:spcPct val="107000"/>
                        </a:lnSpc>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By Design Science Textbook</a:t>
                      </a:r>
                    </a:p>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Grade 6, Chapter 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3600" i="1" dirty="0">
                          <a:effectLst/>
                          <a:latin typeface="Calibri" panose="020F0502020204030204" pitchFamily="34" charset="0"/>
                          <a:ea typeface="Calibri" panose="020F0502020204030204" pitchFamily="34" charset="0"/>
                          <a:cs typeface="Times New Roman" panose="02020603050405020304" pitchFamily="18" charset="0"/>
                        </a:rPr>
                        <a:t>Evidences</a:t>
                      </a:r>
                      <a:r>
                        <a:rPr lang="en-US" sz="3600" dirty="0">
                          <a:effectLst/>
                          <a:latin typeface="Calibri" panose="020F0502020204030204" pitchFamily="34" charset="0"/>
                          <a:ea typeface="Calibri" panose="020F0502020204030204" pitchFamily="34" charset="0"/>
                          <a:cs typeface="Times New Roman" panose="02020603050405020304" pitchFamily="18" charset="0"/>
                        </a:rPr>
                        <a:t> DVD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50000"/>
                      </a:schemeClr>
                    </a:solidFill>
                  </a:tcPr>
                </a:tc>
              </a:tr>
              <a:tr h="337458">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Flood Evidence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Pages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DVD Sections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1--Burial and Preservation of Remains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2--Widespread Sedimentary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335-336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2</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Widespread Deposits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3--Flat Gaps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4</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Lack of Erosion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4--Turbidites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3</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Turbidity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674914">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5--Ocean Sediments on the Continents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Segment 1</a:t>
                      </a:r>
                    </a:p>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Marine Deposits on 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r>
              <a:tr h="337458">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6--Continental-Scale Currents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37458">
                <a:tc>
                  <a:txBody>
                    <a:bodyPr/>
                    <a:lstStyle/>
                    <a:p>
                      <a:pPr marL="0" marR="0">
                        <a:lnSpc>
                          <a:spcPct val="107000"/>
                        </a:lnSpc>
                        <a:spcBef>
                          <a:spcPts val="0"/>
                        </a:spcBef>
                        <a:spcAft>
                          <a:spcPts val="0"/>
                        </a:spcAft>
                      </a:pPr>
                      <a:r>
                        <a:rPr lang="en-US" sz="2400">
                          <a:effectLst/>
                          <a:latin typeface="Calibri" panose="020F0502020204030204" pitchFamily="34" charset="0"/>
                          <a:ea typeface="Calibri" panose="020F0502020204030204" pitchFamily="34" charset="0"/>
                          <a:cs typeface="Times New Roman" panose="02020603050405020304" pitchFamily="18" charset="0"/>
                        </a:rPr>
                        <a:t>7--Incomplete Ecological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 name="Rectangle 2"/>
          <p:cNvSpPr/>
          <p:nvPr/>
        </p:nvSpPr>
        <p:spPr>
          <a:xfrm>
            <a:off x="990600" y="2362200"/>
            <a:ext cx="10287000" cy="32004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9372600" y="4648200"/>
            <a:ext cx="1693091" cy="461665"/>
          </a:xfrm>
          <a:prstGeom prst="rect">
            <a:avLst/>
          </a:prstGeom>
          <a:noFill/>
        </p:spPr>
        <p:txBody>
          <a:bodyPr wrap="none" lIns="91440" tIns="45720" rIns="91440" bIns="45720">
            <a:spAutoFit/>
          </a:bodyPr>
          <a:lstStyle/>
          <a:p>
            <a:pPr algn="ctr"/>
            <a:r>
              <a:rPr lang="en-US"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12:59-17:00</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Rectangle 4"/>
          <p:cNvSpPr/>
          <p:nvPr/>
        </p:nvSpPr>
        <p:spPr>
          <a:xfrm>
            <a:off x="9372598" y="2357735"/>
            <a:ext cx="1693092" cy="461665"/>
          </a:xfrm>
          <a:prstGeom prst="rect">
            <a:avLst/>
          </a:prstGeom>
          <a:noFill/>
        </p:spPr>
        <p:txBody>
          <a:bodyPr wrap="none" lIns="91440" tIns="45720" rIns="91440" bIns="45720">
            <a:spAutoFit/>
          </a:bodyPr>
          <a:lstStyle/>
          <a:p>
            <a:pPr algn="ctr"/>
            <a:r>
              <a:rPr lang="en-US" sz="2400"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17:05-21:50</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6" name="Rectangle 5"/>
          <p:cNvSpPr/>
          <p:nvPr/>
        </p:nvSpPr>
        <p:spPr>
          <a:xfrm>
            <a:off x="9372598" y="3124200"/>
            <a:ext cx="1693092" cy="461665"/>
          </a:xfrm>
          <a:prstGeom prst="rect">
            <a:avLst/>
          </a:prstGeom>
          <a:noFill/>
        </p:spPr>
        <p:txBody>
          <a:bodyPr wrap="none" lIns="91440" tIns="45720" rIns="91440" bIns="45720">
            <a:spAutoFit/>
          </a:bodyP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21:52-29:26</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7" name="Rectangle 6"/>
          <p:cNvSpPr/>
          <p:nvPr/>
        </p:nvSpPr>
        <p:spPr>
          <a:xfrm>
            <a:off x="9372598" y="3886200"/>
            <a:ext cx="1693092" cy="461665"/>
          </a:xfrm>
          <a:prstGeom prst="rect">
            <a:avLst/>
          </a:prstGeom>
          <a:noFill/>
        </p:spPr>
        <p:txBody>
          <a:bodyPr wrap="none" lIns="91440" tIns="45720" rIns="91440" bIns="45720">
            <a:spAutoFit/>
          </a:bodyPr>
          <a:lstStyle/>
          <a:p>
            <a:pPr algn="ctr"/>
            <a:r>
              <a:rPr lang="en-US" sz="2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29:28-35:50</a:t>
            </a:r>
            <a:endParaRPr lang="en-US" sz="2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8" name="Picture 7"/>
          <p:cNvPicPr>
            <a:picLocks noChangeAspect="1"/>
          </p:cNvPicPr>
          <p:nvPr/>
        </p:nvPicPr>
        <p:blipFill>
          <a:blip r:embed="rId4"/>
          <a:stretch>
            <a:fillRect/>
          </a:stretch>
        </p:blipFill>
        <p:spPr>
          <a:xfrm rot="21292258">
            <a:off x="322004" y="284901"/>
            <a:ext cx="1337192" cy="1733179"/>
          </a:xfrm>
          <a:prstGeom prst="rect">
            <a:avLst/>
          </a:prstGeom>
        </p:spPr>
      </p:pic>
    </p:spTree>
    <p:custDataLst>
      <p:tags r:id="rId1"/>
    </p:custDataLst>
    <p:extLst>
      <p:ext uri="{BB962C8B-B14F-4D97-AF65-F5344CB8AC3E}">
        <p14:creationId xmlns:p14="http://schemas.microsoft.com/office/powerpoint/2010/main" val="28396298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981200" y="1066800"/>
            <a:ext cx="7924800" cy="5101373"/>
          </a:xfrm>
          <a:prstGeom prst="rect">
            <a:avLst/>
          </a:prstGeom>
        </p:spPr>
      </p:pic>
      <p:sp>
        <p:nvSpPr>
          <p:cNvPr id="13" name="Rectangle 12"/>
          <p:cNvSpPr/>
          <p:nvPr/>
        </p:nvSpPr>
        <p:spPr>
          <a:xfrm>
            <a:off x="1981200" y="1905000"/>
            <a:ext cx="7924800" cy="33528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rot="354191">
            <a:off x="9697407" y="606138"/>
            <a:ext cx="1514946" cy="1948980"/>
          </a:xfrm>
          <a:prstGeom prst="rect">
            <a:avLst/>
          </a:prstGeom>
        </p:spPr>
      </p:pic>
    </p:spTree>
    <p:extLst>
      <p:ext uri="{BB962C8B-B14F-4D97-AF65-F5344CB8AC3E}">
        <p14:creationId xmlns:p14="http://schemas.microsoft.com/office/powerpoint/2010/main" val="253387749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Horizontal)">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Summary &amp; Suggestions</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endParaRPr lang="en-US" dirty="0" smtClean="0">
              <a:solidFill>
                <a:schemeClr val="bg1"/>
              </a:solidFill>
            </a:endParaRPr>
          </a:p>
          <a:p>
            <a:pPr marL="0" indent="0" algn="ctr">
              <a:buNone/>
            </a:pPr>
            <a:r>
              <a:rPr lang="en-US" sz="3600" dirty="0" smtClean="0">
                <a:solidFill>
                  <a:schemeClr val="bg1"/>
                </a:solidFill>
              </a:rPr>
              <a:t>Select the portions that meet the needs of your class</a:t>
            </a:r>
          </a:p>
        </p:txBody>
      </p:sp>
    </p:spTree>
    <p:extLst>
      <p:ext uri="{BB962C8B-B14F-4D97-AF65-F5344CB8AC3E}">
        <p14:creationId xmlns:p14="http://schemas.microsoft.com/office/powerpoint/2010/main" val="38113332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1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457201"/>
            <a:ext cx="10972800" cy="1143000"/>
          </a:xfrm>
        </p:spPr>
        <p:txBody>
          <a:bodyPr/>
          <a:lstStyle/>
          <a:p>
            <a:r>
              <a:rPr lang="en-US" dirty="0" smtClean="0">
                <a:ln>
                  <a:solidFill>
                    <a:sysClr val="windowText" lastClr="000000"/>
                  </a:solidFill>
                </a:ln>
                <a:solidFill>
                  <a:schemeClr val="bg1"/>
                </a:solidFill>
                <a:latin typeface="Gill Sans Ultra Bold" panose="020B0A02020104020203" pitchFamily="34" charset="0"/>
              </a:rPr>
              <a:t>Introduction</a:t>
            </a:r>
            <a:endParaRPr lang="en-US" dirty="0">
              <a:ln>
                <a:solidFill>
                  <a:sysClr val="windowText" lastClr="000000"/>
                </a:solidFill>
              </a:ln>
              <a:solidFill>
                <a:schemeClr val="bg1"/>
              </a:solidFill>
              <a:latin typeface="Gill Sans Ultra Bold" panose="020B0A02020104020203" pitchFamily="34" charset="0"/>
            </a:endParaRPr>
          </a:p>
        </p:txBody>
      </p:sp>
      <p:sp>
        <p:nvSpPr>
          <p:cNvPr id="4" name="Content Placeholder 3"/>
          <p:cNvSpPr>
            <a:spLocks noGrp="1"/>
          </p:cNvSpPr>
          <p:nvPr>
            <p:ph idx="1"/>
          </p:nvPr>
        </p:nvSpPr>
        <p:spPr/>
        <p:txBody>
          <a:bodyPr/>
          <a:lstStyle/>
          <a:p>
            <a:pPr marL="0" indent="0">
              <a:buNone/>
            </a:pPr>
            <a:r>
              <a:rPr lang="en-US" dirty="0" smtClean="0">
                <a:solidFill>
                  <a:schemeClr val="bg1"/>
                </a:solidFill>
              </a:rPr>
              <a:t>00:00-1:23</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9399" y="2297950"/>
            <a:ext cx="4572001" cy="288028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676" y="2366964"/>
            <a:ext cx="4663448" cy="2746755"/>
          </a:xfrm>
          <a:prstGeom prst="rect">
            <a:avLst/>
          </a:prstGeom>
        </p:spPr>
      </p:pic>
    </p:spTree>
    <p:custDataLst>
      <p:tags r:id="rId1"/>
    </p:custDataLst>
    <p:extLst>
      <p:ext uri="{BB962C8B-B14F-4D97-AF65-F5344CB8AC3E}">
        <p14:creationId xmlns:p14="http://schemas.microsoft.com/office/powerpoint/2010/main" val="2676294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
</p:tagLst>
</file>

<file path=ppt/tags/tag10.xml><?xml version="1.0" encoding="utf-8"?>
<p:tagLst xmlns:a="http://schemas.openxmlformats.org/drawingml/2006/main" xmlns:r="http://schemas.openxmlformats.org/officeDocument/2006/relationships" xmlns:p="http://schemas.openxmlformats.org/presentationml/2006/main">
  <p:tag name="TIMING" val="|4.1"/>
</p:tagLst>
</file>

<file path=ppt/tags/tag11.xml><?xml version="1.0" encoding="utf-8"?>
<p:tagLst xmlns:a="http://schemas.openxmlformats.org/drawingml/2006/main" xmlns:r="http://schemas.openxmlformats.org/officeDocument/2006/relationships" xmlns:p="http://schemas.openxmlformats.org/presentationml/2006/main">
  <p:tag name="TIMING" val="|12.3|7.9"/>
</p:tagLst>
</file>

<file path=ppt/tags/tag2.xml><?xml version="1.0" encoding="utf-8"?>
<p:tagLst xmlns:a="http://schemas.openxmlformats.org/drawingml/2006/main" xmlns:r="http://schemas.openxmlformats.org/officeDocument/2006/relationships" xmlns:p="http://schemas.openxmlformats.org/presentationml/2006/main">
  <p:tag name="TIMING" val="|10.2"/>
</p:tagLst>
</file>

<file path=ppt/tags/tag3.xml><?xml version="1.0" encoding="utf-8"?>
<p:tagLst xmlns:a="http://schemas.openxmlformats.org/drawingml/2006/main" xmlns:r="http://schemas.openxmlformats.org/officeDocument/2006/relationships" xmlns:p="http://schemas.openxmlformats.org/presentationml/2006/main">
  <p:tag name="TIMING" val="|8.5|5.6"/>
</p:tagLst>
</file>

<file path=ppt/tags/tag4.xml><?xml version="1.0" encoding="utf-8"?>
<p:tagLst xmlns:a="http://schemas.openxmlformats.org/drawingml/2006/main" xmlns:r="http://schemas.openxmlformats.org/officeDocument/2006/relationships" xmlns:p="http://schemas.openxmlformats.org/presentationml/2006/main">
  <p:tag name="TIMING" val="|12.9"/>
</p:tagLst>
</file>

<file path=ppt/tags/tag5.xml><?xml version="1.0" encoding="utf-8"?>
<p:tagLst xmlns:a="http://schemas.openxmlformats.org/drawingml/2006/main" xmlns:r="http://schemas.openxmlformats.org/officeDocument/2006/relationships" xmlns:p="http://schemas.openxmlformats.org/presentationml/2006/main">
  <p:tag name="TIMING" val="|6.9"/>
</p:tagLst>
</file>

<file path=ppt/tags/tag6.xml><?xml version="1.0" encoding="utf-8"?>
<p:tagLst xmlns:a="http://schemas.openxmlformats.org/drawingml/2006/main" xmlns:r="http://schemas.openxmlformats.org/officeDocument/2006/relationships" xmlns:p="http://schemas.openxmlformats.org/presentationml/2006/main">
  <p:tag name="TIMING" val="|10.6|9.6"/>
</p:tagLst>
</file>

<file path=ppt/tags/tag7.xml><?xml version="1.0" encoding="utf-8"?>
<p:tagLst xmlns:a="http://schemas.openxmlformats.org/drawingml/2006/main" xmlns:r="http://schemas.openxmlformats.org/officeDocument/2006/relationships" xmlns:p="http://schemas.openxmlformats.org/presentationml/2006/main">
  <p:tag name="TIMING" val="|17.3"/>
</p:tagLst>
</file>

<file path=ppt/tags/tag8.xml><?xml version="1.0" encoding="utf-8"?>
<p:tagLst xmlns:a="http://schemas.openxmlformats.org/drawingml/2006/main" xmlns:r="http://schemas.openxmlformats.org/officeDocument/2006/relationships" xmlns:p="http://schemas.openxmlformats.org/presentationml/2006/main">
  <p:tag name="TIMING" val="|8.6|3.1|4.7|3.8"/>
</p:tagLst>
</file>

<file path=ppt/tags/tag9.xml><?xml version="1.0" encoding="utf-8"?>
<p:tagLst xmlns:a="http://schemas.openxmlformats.org/drawingml/2006/main" xmlns:r="http://schemas.openxmlformats.org/officeDocument/2006/relationships" xmlns:p="http://schemas.openxmlformats.org/presentationml/2006/main">
  <p:tag name="TIMING" val="|13.9"/>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3619</TotalTime>
  <Words>1933</Words>
  <Application>Microsoft Office PowerPoint</Application>
  <PresentationFormat>Widescreen</PresentationFormat>
  <Paragraphs>280</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Arial</vt:lpstr>
      <vt:lpstr>Calibri</vt:lpstr>
      <vt:lpstr>Garamond</vt:lpstr>
      <vt:lpstr>Gill Sans Ultra Bold</vt:lpstr>
      <vt:lpstr>Tahoma</vt:lpstr>
      <vt:lpstr>Times New Roman</vt:lpstr>
      <vt:lpstr>Tunga</vt:lpstr>
      <vt:lpstr>1_Office Theme</vt:lpstr>
      <vt:lpstr>BlackTie</vt:lpstr>
      <vt:lpstr>Evidences:</vt:lpstr>
      <vt:lpstr>Tips for Classroom Use</vt:lpstr>
      <vt:lpstr>Tips for Classroom Use</vt:lpstr>
      <vt:lpstr>PowerPoint Presentation</vt:lpstr>
      <vt:lpstr>PowerPoint Presentation</vt:lpstr>
      <vt:lpstr>PowerPoint Presentation</vt:lpstr>
      <vt:lpstr>PowerPoint Presentation</vt:lpstr>
      <vt:lpstr>Summary &amp; Suggestions</vt:lpstr>
      <vt:lpstr>Introduction</vt:lpstr>
      <vt:lpstr>Introduction</vt:lpstr>
      <vt:lpstr>Introduction</vt:lpstr>
      <vt:lpstr>Introduction</vt:lpstr>
      <vt:lpstr>Introduction</vt:lpstr>
      <vt:lpstr>Transition</vt:lpstr>
      <vt:lpstr>Evidence 1:  Marine Deposits Corresponds to Ocean Sediments on the Continents </vt:lpstr>
      <vt:lpstr>Evidence 2:  Widespread Deposits Corresponds to Widespread Sedimentary Deposits </vt:lpstr>
      <vt:lpstr>Evidence 3:  Turbidity  Currents Corresponds to Turbidites</vt:lpstr>
      <vt:lpstr>Evidence 4:  Lack of Erosion Corresponds to Flat Gaps</vt:lpstr>
      <vt:lpstr>Summary</vt:lpstr>
      <vt:lpstr>The Model</vt:lpstr>
      <vt:lpstr>The Model</vt:lpstr>
      <vt:lpstr>Geoscience Research Institute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Raney</dc:creator>
  <cp:lastModifiedBy>Carol Raney</cp:lastModifiedBy>
  <cp:revision>129</cp:revision>
  <dcterms:created xsi:type="dcterms:W3CDTF">2012-08-15T17:52:08Z</dcterms:created>
  <dcterms:modified xsi:type="dcterms:W3CDTF">2017-01-30T23:09:32Z</dcterms:modified>
</cp:coreProperties>
</file>