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7.xml" ContentType="application/vnd.openxmlformats-officedocument.presentationml.tags+xml"/>
  <Override PartName="/ppt/notesSlides/notesSlide31.xml" ContentType="application/vnd.openxmlformats-officedocument.presentationml.notesSlide+xml"/>
  <Override PartName="/ppt/tags/tag8.xml" ContentType="application/vnd.openxmlformats-officedocument.presentationml.tags+xml"/>
  <Override PartName="/ppt/notesSlides/notesSlide32.xml" ContentType="application/vnd.openxmlformats-officedocument.presentationml.notesSlide+xml"/>
  <Override PartName="/ppt/tags/tag9.xml" ContentType="application/vnd.openxmlformats-officedocument.presentationml.tags+xml"/>
  <Override PartName="/ppt/notesSlides/notesSlide33.xml" ContentType="application/vnd.openxmlformats-officedocument.presentationml.notesSlide+xml"/>
  <Override PartName="/ppt/tags/tag10.xml" ContentType="application/vnd.openxmlformats-officedocument.presentationml.tags+xml"/>
  <Override PartName="/ppt/notesSlides/notesSlide34.xml" ContentType="application/vnd.openxmlformats-officedocument.presentationml.notesSlide+xml"/>
  <Override PartName="/ppt/tags/tag11.xml" ContentType="application/vnd.openxmlformats-officedocument.presentationml.tags+xml"/>
  <Override PartName="/ppt/notesSlides/notesSlide35.xml" ContentType="application/vnd.openxmlformats-officedocument.presentationml.notesSlide+xml"/>
  <Override PartName="/ppt/tags/tag12.xml" ContentType="application/vnd.openxmlformats-officedocument.presentationml.tags+xml"/>
  <Override PartName="/ppt/notesSlides/notesSlide36.xml" ContentType="application/vnd.openxmlformats-officedocument.presentationml.notesSlide+xml"/>
  <Override PartName="/ppt/tags/tag13.xml" ContentType="application/vnd.openxmlformats-officedocument.presentationml.tags+xml"/>
  <Override PartName="/ppt/notesSlides/notesSlide37.xml" ContentType="application/vnd.openxmlformats-officedocument.presentationml.notesSlide+xml"/>
  <Override PartName="/ppt/tags/tag14.xml" ContentType="application/vnd.openxmlformats-officedocument.presentationml.tags+xml"/>
  <Override PartName="/ppt/notesSlides/notesSlide38.xml" ContentType="application/vnd.openxmlformats-officedocument.presentationml.notesSlide+xml"/>
  <Override PartName="/ppt/tags/tag1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048" r:id="rId2"/>
    <p:sldMasterId id="2147484064" r:id="rId3"/>
  </p:sldMasterIdLst>
  <p:notesMasterIdLst>
    <p:notesMasterId r:id="rId53"/>
  </p:notesMasterIdLst>
  <p:sldIdLst>
    <p:sldId id="270" r:id="rId4"/>
    <p:sldId id="448" r:id="rId5"/>
    <p:sldId id="313" r:id="rId6"/>
    <p:sldId id="356" r:id="rId7"/>
    <p:sldId id="357" r:id="rId8"/>
    <p:sldId id="359" r:id="rId9"/>
    <p:sldId id="431" r:id="rId10"/>
    <p:sldId id="432" r:id="rId11"/>
    <p:sldId id="433" r:id="rId12"/>
    <p:sldId id="434" r:id="rId13"/>
    <p:sldId id="435" r:id="rId14"/>
    <p:sldId id="436" r:id="rId15"/>
    <p:sldId id="437" r:id="rId16"/>
    <p:sldId id="438" r:id="rId17"/>
    <p:sldId id="439" r:id="rId18"/>
    <p:sldId id="440" r:id="rId19"/>
    <p:sldId id="441" r:id="rId20"/>
    <p:sldId id="442" r:id="rId21"/>
    <p:sldId id="443" r:id="rId22"/>
    <p:sldId id="444" r:id="rId23"/>
    <p:sldId id="445" r:id="rId24"/>
    <p:sldId id="446" r:id="rId25"/>
    <p:sldId id="449" r:id="rId26"/>
    <p:sldId id="354" r:id="rId27"/>
    <p:sldId id="328" r:id="rId28"/>
    <p:sldId id="327" r:id="rId29"/>
    <p:sldId id="329" r:id="rId30"/>
    <p:sldId id="375" r:id="rId31"/>
    <p:sldId id="376" r:id="rId32"/>
    <p:sldId id="458" r:id="rId33"/>
    <p:sldId id="334" r:id="rId34"/>
    <p:sldId id="459" r:id="rId35"/>
    <p:sldId id="333" r:id="rId36"/>
    <p:sldId id="331" r:id="rId37"/>
    <p:sldId id="451" r:id="rId38"/>
    <p:sldId id="452" r:id="rId39"/>
    <p:sldId id="360" r:id="rId40"/>
    <p:sldId id="456" r:id="rId41"/>
    <p:sldId id="453" r:id="rId42"/>
    <p:sldId id="367" r:id="rId43"/>
    <p:sldId id="460" r:id="rId44"/>
    <p:sldId id="462" r:id="rId45"/>
    <p:sldId id="470" r:id="rId46"/>
    <p:sldId id="464" r:id="rId47"/>
    <p:sldId id="465" r:id="rId48"/>
    <p:sldId id="466" r:id="rId49"/>
    <p:sldId id="467" r:id="rId50"/>
    <p:sldId id="468" r:id="rId51"/>
    <p:sldId id="469" r:id="rId52"/>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 Raney" initials="C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23F"/>
    <a:srgbClr val="F6882E"/>
    <a:srgbClr val="F57913"/>
    <a:srgbClr val="B49F50"/>
    <a:srgbClr val="FF0066"/>
    <a:srgbClr val="0F0B05"/>
    <a:srgbClr val="C9BA81"/>
    <a:srgbClr val="C2B070"/>
    <a:srgbClr val="C6B578"/>
    <a:srgbClr val="BAAA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75330" autoAdjust="0"/>
  </p:normalViewPr>
  <p:slideViewPr>
    <p:cSldViewPr>
      <p:cViewPr varScale="1">
        <p:scale>
          <a:sx n="50" d="100"/>
          <a:sy n="50" d="100"/>
        </p:scale>
        <p:origin x="1267" y="38"/>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5220"/>
    </p:cViewPr>
  </p:sorterViewPr>
  <p:notesViewPr>
    <p:cSldViewPr>
      <p:cViewPr varScale="1">
        <p:scale>
          <a:sx n="59" d="100"/>
          <a:sy n="59" d="100"/>
        </p:scale>
        <p:origin x="-666"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89E35411-9D29-4EF0-92A8-11CDD5D4C834}" type="datetimeFigureOut">
              <a:rPr lang="en-US" smtClean="0"/>
              <a:t>1/30/2017</a:t>
            </a:fld>
            <a:endParaRPr 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3AB0C517-DB3C-4F02-9F00-104D489456BF}" type="slidenum">
              <a:rPr lang="en-US" smtClean="0"/>
              <a:t>‹#›</a:t>
            </a:fld>
            <a:endParaRPr lang="en-US"/>
          </a:p>
        </p:txBody>
      </p:sp>
    </p:spTree>
    <p:extLst>
      <p:ext uri="{BB962C8B-B14F-4D97-AF65-F5344CB8AC3E}">
        <p14:creationId xmlns:p14="http://schemas.microsoft.com/office/powerpoint/2010/main" val="3922090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Absolute Dating—Radioactive Decay</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a:t>
            </a:fld>
            <a:endParaRPr lang="en-US"/>
          </a:p>
        </p:txBody>
      </p:sp>
    </p:spTree>
    <p:extLst>
      <p:ext uri="{BB962C8B-B14F-4D97-AF65-F5344CB8AC3E}">
        <p14:creationId xmlns:p14="http://schemas.microsoft.com/office/powerpoint/2010/main" val="2196020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We aren’t surprised that 50 are heads and 50 are tails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10</a:t>
            </a:fld>
            <a:endParaRPr lang="en-US"/>
          </a:p>
        </p:txBody>
      </p:sp>
    </p:spTree>
    <p:extLst>
      <p:ext uri="{BB962C8B-B14F-4D97-AF65-F5344CB8AC3E}">
        <p14:creationId xmlns:p14="http://schemas.microsoft.com/office/powerpoint/2010/main" val="3315188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will leave the 50 heads in a pile.  / One</a:t>
            </a:r>
            <a:r>
              <a:rPr lang="en-US" baseline="0" dirty="0" smtClean="0"/>
              <a:t> minute later, we will </a:t>
            </a:r>
            <a:r>
              <a:rPr lang="en-US" dirty="0" smtClean="0"/>
              <a:t>re-flip the 50 pennies that were tails</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11</a:t>
            </a:fld>
            <a:endParaRPr lang="en-US"/>
          </a:p>
        </p:txBody>
      </p:sp>
    </p:spTree>
    <p:extLst>
      <p:ext uri="{BB962C8B-B14F-4D97-AF65-F5344CB8AC3E}">
        <p14:creationId xmlns:p14="http://schemas.microsoft.com/office/powerpoint/2010/main" val="1622416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we do, about half the pennies flipped</a:t>
            </a:r>
            <a:r>
              <a:rPr lang="en-US" baseline="0" dirty="0" smtClean="0"/>
              <a:t> are heads and the other half are tails.</a:t>
            </a:r>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12</a:t>
            </a:fld>
            <a:endParaRPr lang="en-US"/>
          </a:p>
        </p:txBody>
      </p:sp>
    </p:spTree>
    <p:extLst>
      <p:ext uri="{BB962C8B-B14F-4D97-AF65-F5344CB8AC3E}">
        <p14:creationId xmlns:p14="http://schemas.microsoft.com/office/powerpoint/2010/main" val="3711842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now we have</a:t>
            </a:r>
            <a:r>
              <a:rPr lang="en-US" baseline="0" dirty="0" smtClean="0"/>
              <a:t> about 75 heads in one pile with about 25 tails in the other.</a:t>
            </a:r>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13</a:t>
            </a:fld>
            <a:endParaRPr lang="en-US"/>
          </a:p>
        </p:txBody>
      </p:sp>
    </p:spTree>
    <p:extLst>
      <p:ext uri="{BB962C8B-B14F-4D97-AF65-F5344CB8AC3E}">
        <p14:creationId xmlns:p14="http://schemas.microsoft.com/office/powerpoint/2010/main" val="3454110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One minute later, we will flip the</a:t>
            </a:r>
            <a:r>
              <a:rPr lang="en-US" baseline="0" dirty="0" smtClean="0"/>
              <a:t> remaining 25 pennies again.</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14</a:t>
            </a:fld>
            <a:endParaRPr lang="en-US"/>
          </a:p>
        </p:txBody>
      </p:sp>
    </p:spTree>
    <p:extLst>
      <p:ext uri="{BB962C8B-B14F-4D97-AF65-F5344CB8AC3E}">
        <p14:creationId xmlns:p14="http://schemas.microsoft.com/office/powerpoint/2010/main" val="2870096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After adding the heads to our</a:t>
            </a:r>
            <a:r>
              <a:rPr lang="en-US" baseline="0" dirty="0" smtClean="0"/>
              <a:t> growing group, / we wait a minute and flip the other pennies one more time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15</a:t>
            </a:fld>
            <a:endParaRPr lang="en-US"/>
          </a:p>
        </p:txBody>
      </p:sp>
    </p:spTree>
    <p:extLst>
      <p:ext uri="{BB962C8B-B14F-4D97-AF65-F5344CB8AC3E}">
        <p14:creationId xmlns:p14="http://schemas.microsoft.com/office/powerpoint/2010/main" val="2298769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About half come up heads</a:t>
            </a:r>
            <a:r>
              <a:rPr lang="en-US" baseline="0" dirty="0" smtClean="0"/>
              <a:t> and we continue to repeat the process.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16</a:t>
            </a:fld>
            <a:endParaRPr lang="en-US"/>
          </a:p>
        </p:txBody>
      </p:sp>
    </p:spTree>
    <p:extLst>
      <p:ext uri="{BB962C8B-B14F-4D97-AF65-F5344CB8AC3E}">
        <p14:creationId xmlns:p14="http://schemas.microsoft.com/office/powerpoint/2010/main" val="795413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Notice</a:t>
            </a:r>
            <a:r>
              <a:rPr lang="en-US" baseline="0" dirty="0" smtClean="0"/>
              <a:t> that as we continue to flip the pennies, the group of heads continues to get larger, while the group we’re flipping gets smaller and smaller.</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17</a:t>
            </a:fld>
            <a:endParaRPr lang="en-US"/>
          </a:p>
        </p:txBody>
      </p:sp>
    </p:spTree>
    <p:extLst>
      <p:ext uri="{BB962C8B-B14F-4D97-AF65-F5344CB8AC3E}">
        <p14:creationId xmlns:p14="http://schemas.microsoft.com/office/powerpoint/2010/main" val="2396654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Every</a:t>
            </a:r>
            <a:r>
              <a:rPr lang="en-US" baseline="0" dirty="0" smtClean="0"/>
              <a:t> minute, we flip the remaining pennies again</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18</a:t>
            </a:fld>
            <a:endParaRPr lang="en-US"/>
          </a:p>
        </p:txBody>
      </p:sp>
    </p:spTree>
    <p:extLst>
      <p:ext uri="{BB962C8B-B14F-4D97-AF65-F5344CB8AC3E}">
        <p14:creationId xmlns:p14="http://schemas.microsoft.com/office/powerpoint/2010/main" val="1931141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19</a:t>
            </a:fld>
            <a:endParaRPr lang="en-US"/>
          </a:p>
        </p:txBody>
      </p:sp>
    </p:spTree>
    <p:extLst>
      <p:ext uri="{BB962C8B-B14F-4D97-AF65-F5344CB8AC3E}">
        <p14:creationId xmlns:p14="http://schemas.microsoft.com/office/powerpoint/2010/main" val="3793424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Recall that relative dating involves figuring out the order in which various geologic events happened.  </a:t>
            </a:r>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798059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20</a:t>
            </a:fld>
            <a:endParaRPr lang="en-US"/>
          </a:p>
        </p:txBody>
      </p:sp>
    </p:spTree>
    <p:extLst>
      <p:ext uri="{BB962C8B-B14F-4D97-AF65-F5344CB8AC3E}">
        <p14:creationId xmlns:p14="http://schemas.microsoft.com/office/powerpoint/2010/main" val="4002437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21</a:t>
            </a:fld>
            <a:endParaRPr lang="en-US"/>
          </a:p>
        </p:txBody>
      </p:sp>
    </p:spTree>
    <p:extLst>
      <p:ext uri="{BB962C8B-B14F-4D97-AF65-F5344CB8AC3E}">
        <p14:creationId xmlns:p14="http://schemas.microsoft.com/office/powerpoint/2010/main" val="3939141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…until all our pennies are in the heads group.</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22</a:t>
            </a:fld>
            <a:endParaRPr lang="en-US"/>
          </a:p>
        </p:txBody>
      </p:sp>
    </p:spTree>
    <p:extLst>
      <p:ext uri="{BB962C8B-B14F-4D97-AF65-F5344CB8AC3E}">
        <p14:creationId xmlns:p14="http://schemas.microsoft.com/office/powerpoint/2010/main" val="3568666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Read slide…then add:</a:t>
            </a:r>
          </a:p>
          <a:p>
            <a:r>
              <a:rPr lang="en-US" dirty="0" smtClean="0"/>
              <a:t>Keep these three things in mind as learn about radioactive decay.</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728159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An element is the simplest substance possible.</a:t>
            </a:r>
            <a:r>
              <a:rPr lang="en-US" baseline="0" dirty="0" smtClean="0"/>
              <a:t>  It cannot be separated into simpler substances.  </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24</a:t>
            </a:fld>
            <a:endParaRPr lang="en-US"/>
          </a:p>
        </p:txBody>
      </p:sp>
    </p:spTree>
    <p:extLst>
      <p:ext uri="{BB962C8B-B14F-4D97-AF65-F5344CB8AC3E}">
        <p14:creationId xmlns:p14="http://schemas.microsoft.com/office/powerpoint/2010/main" val="3067997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baseline="0" dirty="0" smtClean="0"/>
              <a:t>Think about water—H20.  /Because water is made up of both hydrogen and oxygen, it is not an element.  But the individual hydrogen and oxygen atoms that make up water ARE elements because neither of them can be separated into simpler substances.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25</a:t>
            </a:fld>
            <a:endParaRPr lang="en-US"/>
          </a:p>
        </p:txBody>
      </p:sp>
    </p:spTree>
    <p:extLst>
      <p:ext uri="{BB962C8B-B14F-4D97-AF65-F5344CB8AC3E}">
        <p14:creationId xmlns:p14="http://schemas.microsoft.com/office/powerpoint/2010/main" val="3067997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This is called the Periodic</a:t>
            </a:r>
            <a:r>
              <a:rPr lang="en-US" baseline="0" dirty="0" smtClean="0"/>
              <a:t> Table of the Elements.  E</a:t>
            </a:r>
            <a:r>
              <a:rPr lang="en-US" dirty="0" smtClean="0"/>
              <a:t>ach</a:t>
            </a:r>
            <a:r>
              <a:rPr lang="en-US" baseline="0" dirty="0" smtClean="0"/>
              <a:t> square in this table represents an element that scientists have discovered.</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26</a:t>
            </a:fld>
            <a:endParaRPr lang="en-US"/>
          </a:p>
        </p:txBody>
      </p:sp>
    </p:spTree>
    <p:extLst>
      <p:ext uri="{BB962C8B-B14F-4D97-AF65-F5344CB8AC3E}">
        <p14:creationId xmlns:p14="http://schemas.microsoft.com/office/powerpoint/2010/main" val="3067997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Some of these elements are things you’re familiar</a:t>
            </a:r>
            <a:r>
              <a:rPr lang="en-US" baseline="0" dirty="0" smtClean="0"/>
              <a:t> with—/ like nitrogen, / carbon, and / hydrogen.  Other things may be less familiar—/ like rubidium / or strontium.</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27</a:t>
            </a:fld>
            <a:endParaRPr lang="en-US"/>
          </a:p>
        </p:txBody>
      </p:sp>
    </p:spTree>
    <p:extLst>
      <p:ext uri="{BB962C8B-B14F-4D97-AF65-F5344CB8AC3E}">
        <p14:creationId xmlns:p14="http://schemas.microsoft.com/office/powerpoint/2010/main" val="3067997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Each element is made up of protons and neutrons.  / The top number tells how many protons are</a:t>
            </a:r>
            <a:r>
              <a:rPr lang="en-US" baseline="0" dirty="0" smtClean="0">
                <a:solidFill>
                  <a:schemeClr val="bg1"/>
                </a:solidFill>
              </a:rPr>
              <a:t> in an atom of the element.  </a:t>
            </a: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721280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bg1"/>
                </a:solidFill>
              </a:rPr>
              <a:t>Isotopes are atoms of the same element that have the same number of protons…</a:t>
            </a: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343693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Except in rare circumstances, lower layers are older than upper layers.  But just by looking at them, we cannot tell exactly how old they are or how much time elapsed between them.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a:t>
            </a:fld>
            <a:endParaRPr lang="en-US"/>
          </a:p>
        </p:txBody>
      </p:sp>
    </p:spTree>
    <p:extLst>
      <p:ext uri="{BB962C8B-B14F-4D97-AF65-F5344CB8AC3E}">
        <p14:creationId xmlns:p14="http://schemas.microsoft.com/office/powerpoint/2010/main" val="3067997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bg1"/>
                </a:solidFill>
              </a:rPr>
              <a:t>…but different numbers of neutrons.</a:t>
            </a: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18008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Some isotopes are stable,</a:t>
            </a:r>
            <a:r>
              <a:rPr lang="en-US" baseline="0" dirty="0" smtClean="0">
                <a:solidFill>
                  <a:schemeClr val="bg1"/>
                </a:solidFill>
              </a:rPr>
              <a:t> / which means they do not break down. </a:t>
            </a:r>
            <a:r>
              <a:rPr lang="en-US" dirty="0" smtClean="0">
                <a:solidFill>
                  <a:schemeClr val="bg1"/>
                </a:solidFill>
              </a:rPr>
              <a:t>Other isotopes are unstable,</a:t>
            </a:r>
            <a:r>
              <a:rPr lang="en-US" baseline="0" dirty="0" smtClean="0">
                <a:solidFill>
                  <a:schemeClr val="bg1"/>
                </a:solidFill>
              </a:rPr>
              <a:t> / which means that over time </a:t>
            </a:r>
            <a:r>
              <a:rPr lang="en-US" baseline="0" smtClean="0">
                <a:solidFill>
                  <a:schemeClr val="bg1"/>
                </a:solidFill>
              </a:rPr>
              <a:t>they do break </a:t>
            </a:r>
            <a:r>
              <a:rPr lang="en-US" baseline="0" dirty="0" smtClean="0">
                <a:solidFill>
                  <a:schemeClr val="bg1"/>
                </a:solidFill>
              </a:rPr>
              <a:t>down, or decay, into isotopes of a different element.  </a:t>
            </a: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31</a:t>
            </a:fld>
            <a:endParaRPr lang="en-US"/>
          </a:p>
        </p:txBody>
      </p:sp>
    </p:spTree>
    <p:extLst>
      <p:ext uri="{BB962C8B-B14F-4D97-AF65-F5344CB8AC3E}">
        <p14:creationId xmlns:p14="http://schemas.microsoft.com/office/powerpoint/2010/main" val="3067997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One example of radioactive decay is when rubidium decays over time into strontium.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37     38</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solidFill>
                  <a:schemeClr val="tx1"/>
                </a:solidFill>
              </a:rPr>
              <a:t>Rb</a:t>
            </a:r>
            <a:r>
              <a:rPr lang="en-US" baseline="0" dirty="0" smtClean="0">
                <a:solidFill>
                  <a:schemeClr val="tx1"/>
                </a:solidFill>
              </a:rPr>
              <a:t>     </a:t>
            </a:r>
            <a:r>
              <a:rPr lang="en-US" baseline="0" dirty="0" err="1" smtClean="0">
                <a:solidFill>
                  <a:schemeClr val="tx1"/>
                </a:solidFill>
              </a:rPr>
              <a:t>Sr</a:t>
            </a:r>
            <a:endParaRPr lang="en-US"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87     87</a:t>
            </a:r>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t>32</a:t>
            </a:fld>
            <a:endParaRPr lang="en-US"/>
          </a:p>
        </p:txBody>
      </p:sp>
    </p:spTree>
    <p:extLst>
      <p:ext uri="{BB962C8B-B14F-4D97-AF65-F5344CB8AC3E}">
        <p14:creationId xmlns:p14="http://schemas.microsoft.com/office/powerpoint/2010/main" val="2799843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Another example / is when potassium decays overtime into argon.</a:t>
            </a:r>
          </a:p>
          <a:p>
            <a:endParaRPr lang="en-US" dirty="0" smtClean="0"/>
          </a:p>
          <a:p>
            <a:pPr marL="228600" indent="-228600">
              <a:buAutoNum type="arabicPlain" startAt="19"/>
            </a:pPr>
            <a:r>
              <a:rPr lang="en-US" dirty="0" smtClean="0"/>
              <a:t>     18</a:t>
            </a:r>
          </a:p>
          <a:p>
            <a:pPr marL="0" indent="0">
              <a:buNone/>
            </a:pPr>
            <a:r>
              <a:rPr lang="en-US" dirty="0" smtClean="0"/>
              <a:t>K          </a:t>
            </a:r>
            <a:r>
              <a:rPr lang="en-US" dirty="0" err="1" smtClean="0"/>
              <a:t>Ar</a:t>
            </a:r>
            <a:endParaRPr lang="en-US" dirty="0" smtClean="0"/>
          </a:p>
          <a:p>
            <a:pPr marL="0" indent="0">
              <a:buNone/>
            </a:pPr>
            <a:r>
              <a:rPr lang="en-US" dirty="0" smtClean="0"/>
              <a:t>40        40</a:t>
            </a:r>
          </a:p>
          <a:p>
            <a:pPr marL="0" indent="0">
              <a:buNone/>
            </a:pP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33</a:t>
            </a:fld>
            <a:endParaRPr lang="en-US"/>
          </a:p>
        </p:txBody>
      </p:sp>
    </p:spTree>
    <p:extLst>
      <p:ext uri="{BB962C8B-B14F-4D97-AF65-F5344CB8AC3E}">
        <p14:creationId xmlns:p14="http://schemas.microsoft.com/office/powerpoint/2010/main" val="3067997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The original</a:t>
            </a:r>
            <a:r>
              <a:rPr lang="en-US" baseline="0" dirty="0" smtClean="0"/>
              <a:t> unstable isotope is called the parent isotope, / and the </a:t>
            </a:r>
            <a:r>
              <a:rPr lang="en-US" baseline="0" smtClean="0"/>
              <a:t>new stable isotope </a:t>
            </a:r>
            <a:r>
              <a:rPr lang="en-US" baseline="0" dirty="0" smtClean="0"/>
              <a:t>formed when the parent isotope decays is called the daughter isotope.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37     38</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solidFill>
                  <a:schemeClr val="tx1"/>
                </a:solidFill>
              </a:rPr>
              <a:t>Rb</a:t>
            </a:r>
            <a:r>
              <a:rPr lang="en-US" baseline="0" dirty="0" smtClean="0">
                <a:solidFill>
                  <a:schemeClr val="tx1"/>
                </a:solidFill>
              </a:rPr>
              <a:t>     </a:t>
            </a:r>
            <a:r>
              <a:rPr lang="en-US" baseline="0" dirty="0" err="1" smtClean="0">
                <a:solidFill>
                  <a:schemeClr val="tx1"/>
                </a:solidFill>
              </a:rPr>
              <a:t>Sr</a:t>
            </a:r>
            <a:endParaRPr lang="en-US"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87     87</a:t>
            </a:r>
            <a:endParaRPr lang="en-US" dirty="0" smtClean="0">
              <a:solidFill>
                <a:schemeClr val="bg1"/>
              </a:solidFill>
            </a:endParaRPr>
          </a:p>
          <a:p>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34</a:t>
            </a:fld>
            <a:endParaRPr lang="en-US"/>
          </a:p>
        </p:txBody>
      </p:sp>
    </p:spTree>
    <p:extLst>
      <p:ext uri="{BB962C8B-B14F-4D97-AF65-F5344CB8AC3E}">
        <p14:creationId xmlns:p14="http://schemas.microsoft.com/office/powerpoint/2010/main" val="3067997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Think back to the three things we noticed</a:t>
            </a:r>
            <a:r>
              <a:rPr lang="en-US" baseline="0" dirty="0" smtClean="0"/>
              <a:t> about the penny flipping activity:  </a:t>
            </a:r>
            <a:endParaRPr lang="en-US" dirty="0" smtClean="0"/>
          </a:p>
          <a:p>
            <a:r>
              <a:rPr lang="en-US" dirty="0" smtClean="0"/>
              <a:t>Just like one group of pennies increased steadily while the other group decreased</a:t>
            </a:r>
            <a:r>
              <a:rPr lang="en-US" baseline="0" dirty="0" smtClean="0"/>
              <a:t> steadily, / the parent isotope decreases steadily / while the daughter isotope increases during the process of radiative decay.</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547263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Both groups of</a:t>
            </a:r>
            <a:r>
              <a:rPr lang="en-US" baseline="0" dirty="0" smtClean="0"/>
              <a:t> pennies changed steadily because we purposely flipped the pennies every minute.  / We did that to show that unstable parent isotopes decay at known, steady rates.  This rate—called the half life / is the amount of time it takes for one half of the amount of parent isotope to decay into daughter isotope.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572423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curve on this graph illustrates how half the parent isotope decays during each half life.  / This dot represent the full amount of parent isotope present at the beginning.  / After one half life, only half of the original is left. / After the second half life only a quarter is left.  / After three half lives only an eighth remains.  / With each successive half life, smaller and smaller amounts of the parent isotope remain until it is too small to measure.  </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37</a:t>
            </a:fld>
            <a:endParaRPr lang="en-US"/>
          </a:p>
        </p:txBody>
      </p:sp>
    </p:spTree>
    <p:extLst>
      <p:ext uri="{BB962C8B-B14F-4D97-AF65-F5344CB8AC3E}">
        <p14:creationId xmlns:p14="http://schemas.microsoft.com/office/powerpoint/2010/main" val="1327280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let this gray shape represent a rock. /  Rocks are made of individual crystals. /  They come in many different shapes, but we will represent them with these green boxes.   / Each crystal is usually made up of several individual elements (like silicon, oxygen, and iron). /  When the crystal includes any unstable elements (represented by these peach-colored shapes) they will eventually decay into different isotopes.  This radioactive decay is a random process.  </a:t>
            </a: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668420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Just like we could not know for sure whether any individual penny would be heads or tails, we cannot know for sure when any individual atom in a crystal will decay. But just like we know that about half the group would be heads and half tails, we know how long it takes for half the radioactive atoms in the rock to decay.</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54582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scientists often talk</a:t>
            </a:r>
            <a:r>
              <a:rPr lang="en-US" baseline="0" dirty="0" smtClean="0"/>
              <a:t> –not just about relative age, but about the actual or absolute age of rock layers or fossils found in them.  How are these actual ages calculated?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a:t>
            </a:fld>
            <a:endParaRPr lang="en-US"/>
          </a:p>
        </p:txBody>
      </p:sp>
    </p:spTree>
    <p:extLst>
      <p:ext uri="{BB962C8B-B14F-4D97-AF65-F5344CB8AC3E}">
        <p14:creationId xmlns:p14="http://schemas.microsoft.com/office/powerpoint/2010/main" val="3067997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baseline="0" dirty="0" smtClean="0"/>
              <a:t>To learn how this process helps scientists estimate the age of the rock layers, watch our next video…</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1960209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7932489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352076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5911266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3157093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8640221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3428461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816096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By using a process called radiometric dating., which</a:t>
            </a:r>
            <a:r>
              <a:rPr lang="en-US" baseline="0" dirty="0" smtClean="0"/>
              <a:t> w</a:t>
            </a:r>
            <a:r>
              <a:rPr lang="en-US" dirty="0" smtClean="0"/>
              <a:t>e’ll learn about that in the next video…</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5</a:t>
            </a:fld>
            <a:endParaRPr lang="en-US"/>
          </a:p>
        </p:txBody>
      </p:sp>
    </p:spTree>
    <p:extLst>
      <p:ext uri="{BB962C8B-B14F-4D97-AF65-F5344CB8AC3E}">
        <p14:creationId xmlns:p14="http://schemas.microsoft.com/office/powerpoint/2010/main" val="3067997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first we</a:t>
            </a:r>
            <a:r>
              <a:rPr lang="en-US" baseline="0" dirty="0" smtClean="0"/>
              <a:t> need to understand a process called radioactive decay </a:t>
            </a:r>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6</a:t>
            </a:fld>
            <a:endParaRPr lang="en-US"/>
          </a:p>
        </p:txBody>
      </p:sp>
    </p:spTree>
    <p:extLst>
      <p:ext uri="{BB962C8B-B14F-4D97-AF65-F5344CB8AC3E}">
        <p14:creationId xmlns:p14="http://schemas.microsoft.com/office/powerpoint/2010/main" val="3067997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To do this, Imagine</a:t>
            </a:r>
            <a:r>
              <a:rPr lang="en-US" baseline="0" dirty="0" smtClean="0"/>
              <a:t> you have 100 pennies.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7</a:t>
            </a:fld>
            <a:endParaRPr lang="en-US"/>
          </a:p>
        </p:txBody>
      </p:sp>
    </p:spTree>
    <p:extLst>
      <p:ext uri="{BB962C8B-B14F-4D97-AF65-F5344CB8AC3E}">
        <p14:creationId xmlns:p14="http://schemas.microsoft.com/office/powerpoint/2010/main" val="52518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Statistically,</a:t>
            </a:r>
            <a:r>
              <a:rPr lang="en-US" baseline="0" dirty="0" smtClean="0"/>
              <a:t> if you flip them all, about half will be heads and half will be tails.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8</a:t>
            </a:fld>
            <a:endParaRPr lang="en-US"/>
          </a:p>
        </p:txBody>
      </p:sp>
    </p:spTree>
    <p:extLst>
      <p:ext uri="{BB962C8B-B14F-4D97-AF65-F5344CB8AC3E}">
        <p14:creationId xmlns:p14="http://schemas.microsoft.com/office/powerpoint/2010/main" val="1892244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So when we flip the 100 pennies…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9</a:t>
            </a:fld>
            <a:endParaRPr lang="en-US"/>
          </a:p>
        </p:txBody>
      </p:sp>
    </p:spTree>
    <p:extLst>
      <p:ext uri="{BB962C8B-B14F-4D97-AF65-F5344CB8AC3E}">
        <p14:creationId xmlns:p14="http://schemas.microsoft.com/office/powerpoint/2010/main" val="2489126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343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3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27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gd name="T0" fmla="*/ 5261 w 6027"/>
                <a:gd name="T1" fmla="*/ 369 h 2296"/>
                <a:gd name="T2" fmla="*/ 0 w 6027"/>
                <a:gd name="T3" fmla="*/ 369 h 2296"/>
                <a:gd name="T4" fmla="*/ 0 w 6027"/>
                <a:gd name="T5" fmla="*/ 0 h 2296"/>
                <a:gd name="T6" fmla="*/ 5261 w 6027"/>
                <a:gd name="T7" fmla="*/ 0 h 2296"/>
                <a:gd name="T8" fmla="*/ 5261 w 6027"/>
                <a:gd name="T9" fmla="*/ 369 h 2296"/>
                <a:gd name="T10" fmla="*/ 5261 w 6027"/>
                <a:gd name="T11" fmla="*/ 369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grpSp>
      <p:sp>
        <p:nvSpPr>
          <p:cNvPr id="7" name="Freeform 5"/>
          <p:cNvSpPr>
            <a:spLocks/>
          </p:cNvSpPr>
          <p:nvPr/>
        </p:nvSpPr>
        <p:spPr bwMode="hidden">
          <a:xfrm>
            <a:off x="8322733" y="6269038"/>
            <a:ext cx="38608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25 h 353"/>
                  <a:gd name="T4" fmla="*/ 24 w 186"/>
                  <a:gd name="T5" fmla="*/ 43 h 353"/>
                  <a:gd name="T6" fmla="*/ 18 w 186"/>
                  <a:gd name="T7" fmla="*/ 93 h 353"/>
                  <a:gd name="T8" fmla="*/ 42 w 186"/>
                  <a:gd name="T9" fmla="*/ 160 h 353"/>
                  <a:gd name="T10" fmla="*/ 48 w 186"/>
                  <a:gd name="T11" fmla="*/ 227 h 353"/>
                  <a:gd name="T12" fmla="*/ 0 w 186"/>
                  <a:gd name="T13" fmla="*/ 495 h 353"/>
                  <a:gd name="T14" fmla="*/ 54 w 186"/>
                  <a:gd name="T15" fmla="*/ 327 h 353"/>
                  <a:gd name="T16" fmla="*/ 84 w 186"/>
                  <a:gd name="T17" fmla="*/ 303 h 353"/>
                  <a:gd name="T18" fmla="*/ 126 w 186"/>
                  <a:gd name="T19" fmla="*/ 177 h 353"/>
                  <a:gd name="T20" fmla="*/ 144 w 186"/>
                  <a:gd name="T21" fmla="*/ 168 h 353"/>
                  <a:gd name="T22" fmla="*/ 144 w 186"/>
                  <a:gd name="T23" fmla="*/ 126 h 353"/>
                  <a:gd name="T24" fmla="*/ 186 w 186"/>
                  <a:gd name="T25" fmla="*/ 93 h 353"/>
                  <a:gd name="T26" fmla="*/ 162 w 186"/>
                  <a:gd name="T27" fmla="*/ 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9 h 66"/>
                  <a:gd name="T8" fmla="*/ 6 w 155"/>
                  <a:gd name="T9" fmla="*/ 25 h 66"/>
                  <a:gd name="T10" fmla="*/ 0 w 155"/>
                  <a:gd name="T11" fmla="*/ 34 h 66"/>
                  <a:gd name="T12" fmla="*/ 78 w 155"/>
                  <a:gd name="T13" fmla="*/ 84 h 66"/>
                  <a:gd name="T14" fmla="*/ 96 w 155"/>
                  <a:gd name="T15" fmla="*/ 59 h 66"/>
                  <a:gd name="T16" fmla="*/ 155 w 155"/>
                  <a:gd name="T17" fmla="*/ 93 h 66"/>
                  <a:gd name="T18" fmla="*/ 126 w 155"/>
                  <a:gd name="T19" fmla="*/ 34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16" name="Freeform 13"/>
              <p:cNvSpPr>
                <a:spLocks/>
              </p:cNvSpPr>
              <p:nvPr userDrawn="1"/>
            </p:nvSpPr>
            <p:spPr bwMode="ltGray">
              <a:xfrm>
                <a:off x="2486" y="3859"/>
                <a:ext cx="42" cy="81"/>
              </a:xfrm>
              <a:custGeom>
                <a:avLst/>
                <a:gdLst>
                  <a:gd name="T0" fmla="*/ 6 w 42"/>
                  <a:gd name="T1" fmla="*/ 52 h 72"/>
                  <a:gd name="T2" fmla="*/ 0 w 42"/>
                  <a:gd name="T3" fmla="*/ 26 h 72"/>
                  <a:gd name="T4" fmla="*/ 12 w 42"/>
                  <a:gd name="T5" fmla="*/ 9 h 72"/>
                  <a:gd name="T6" fmla="*/ 0 w 42"/>
                  <a:gd name="T7" fmla="*/ 9 h 72"/>
                  <a:gd name="T8" fmla="*/ 12 w 42"/>
                  <a:gd name="T9" fmla="*/ 9 h 72"/>
                  <a:gd name="T10" fmla="*/ 24 w 42"/>
                  <a:gd name="T11" fmla="*/ 9 h 72"/>
                  <a:gd name="T12" fmla="*/ 36 w 42"/>
                  <a:gd name="T13" fmla="*/ 9 h 72"/>
                  <a:gd name="T14" fmla="*/ 42 w 42"/>
                  <a:gd name="T15" fmla="*/ 0 h 72"/>
                  <a:gd name="T16" fmla="*/ 30 w 42"/>
                  <a:gd name="T17" fmla="*/ 26 h 72"/>
                  <a:gd name="T18" fmla="*/ 42 w 42"/>
                  <a:gd name="T19" fmla="*/ 69 h 72"/>
                  <a:gd name="T20" fmla="*/ 12 w 42"/>
                  <a:gd name="T21" fmla="*/ 102 h 72"/>
                  <a:gd name="T22" fmla="*/ 6 w 42"/>
                  <a:gd name="T23" fmla="*/ 52 h 72"/>
                  <a:gd name="T24" fmla="*/ 6 w 42"/>
                  <a:gd name="T25" fmla="*/ 52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63 h 287"/>
                <a:gd name="T4" fmla="*/ 66 w 365"/>
                <a:gd name="T5" fmla="*/ 114 h 287"/>
                <a:gd name="T6" fmla="*/ 143 w 365"/>
                <a:gd name="T7" fmla="*/ 189 h 287"/>
                <a:gd name="T8" fmla="*/ 191 w 365"/>
                <a:gd name="T9" fmla="*/ 174 h 287"/>
                <a:gd name="T10" fmla="*/ 341 w 365"/>
                <a:gd name="T11" fmla="*/ 299 h 287"/>
                <a:gd name="T12" fmla="*/ 305 w 365"/>
                <a:gd name="T13" fmla="*/ 180 h 287"/>
                <a:gd name="T14" fmla="*/ 365 w 365"/>
                <a:gd name="T15" fmla="*/ 138 h 287"/>
                <a:gd name="T16" fmla="*/ 359 w 365"/>
                <a:gd name="T17" fmla="*/ 132 h 287"/>
                <a:gd name="T18" fmla="*/ 335 w 365"/>
                <a:gd name="T19" fmla="*/ 120 h 287"/>
                <a:gd name="T20" fmla="*/ 299 w 365"/>
                <a:gd name="T21" fmla="*/ 93 h 287"/>
                <a:gd name="T22" fmla="*/ 257 w 365"/>
                <a:gd name="T23" fmla="*/ 75 h 287"/>
                <a:gd name="T24" fmla="*/ 215 w 365"/>
                <a:gd name="T25" fmla="*/ 57 h 287"/>
                <a:gd name="T26" fmla="*/ 173 w 365"/>
                <a:gd name="T27" fmla="*/ 39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3 h 60"/>
                <a:gd name="T16" fmla="*/ 65 w 71"/>
                <a:gd name="T17" fmla="*/ 45 h 60"/>
                <a:gd name="T18" fmla="*/ 71 w 71"/>
                <a:gd name="T19" fmla="*/ 57 h 60"/>
                <a:gd name="T20" fmla="*/ 71 w 71"/>
                <a:gd name="T21" fmla="*/ 63 h 60"/>
                <a:gd name="T22" fmla="*/ 59 w 71"/>
                <a:gd name="T23" fmla="*/ 57 h 60"/>
                <a:gd name="T24" fmla="*/ 47 w 71"/>
                <a:gd name="T25" fmla="*/ 45 h 60"/>
                <a:gd name="T26" fmla="*/ 23 w 71"/>
                <a:gd name="T27" fmla="*/ 33 h 60"/>
                <a:gd name="T28" fmla="*/ 23 w 71"/>
                <a:gd name="T29" fmla="*/ 39 h 60"/>
                <a:gd name="T30" fmla="*/ 18 w 71"/>
                <a:gd name="T31" fmla="*/ 45 h 60"/>
                <a:gd name="T32" fmla="*/ 12 w 71"/>
                <a:gd name="T33" fmla="*/ 51 h 60"/>
                <a:gd name="T34" fmla="*/ 6 w 71"/>
                <a:gd name="T35" fmla="*/ 51 h 60"/>
                <a:gd name="T36" fmla="*/ 6 w 71"/>
                <a:gd name="T37" fmla="*/ 51 h 60"/>
                <a:gd name="T38" fmla="*/ 6 w 71"/>
                <a:gd name="T39" fmla="*/ 39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7 h 162"/>
                <a:gd name="T10" fmla="*/ 96 w 161"/>
                <a:gd name="T11" fmla="*/ 63 h 162"/>
                <a:gd name="T12" fmla="*/ 102 w 161"/>
                <a:gd name="T13" fmla="*/ 75 h 162"/>
                <a:gd name="T14" fmla="*/ 108 w 161"/>
                <a:gd name="T15" fmla="*/ 87 h 162"/>
                <a:gd name="T16" fmla="*/ 120 w 161"/>
                <a:gd name="T17" fmla="*/ 99 h 162"/>
                <a:gd name="T18" fmla="*/ 143 w 161"/>
                <a:gd name="T19" fmla="*/ 117 h 162"/>
                <a:gd name="T20" fmla="*/ 155 w 161"/>
                <a:gd name="T21" fmla="*/ 144 h 162"/>
                <a:gd name="T22" fmla="*/ 161 w 161"/>
                <a:gd name="T23" fmla="*/ 162 h 162"/>
                <a:gd name="T24" fmla="*/ 161 w 161"/>
                <a:gd name="T25" fmla="*/ 168 h 162"/>
                <a:gd name="T26" fmla="*/ 96 w 161"/>
                <a:gd name="T27" fmla="*/ 105 h 162"/>
                <a:gd name="T28" fmla="*/ 30 w 161"/>
                <a:gd name="T29" fmla="*/ 57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22" name="Freeform 20"/>
            <p:cNvSpPr>
              <a:spLocks/>
            </p:cNvSpPr>
            <p:nvPr userDrawn="1"/>
          </p:nvSpPr>
          <p:spPr bwMode="auto">
            <a:xfrm>
              <a:off x="706" y="3854"/>
              <a:ext cx="59" cy="61"/>
            </a:xfrm>
            <a:custGeom>
              <a:avLst/>
              <a:gdLst>
                <a:gd name="T0" fmla="*/ 59 w 59"/>
                <a:gd name="T1" fmla="*/ 6 h 60"/>
                <a:gd name="T2" fmla="*/ 41 w 59"/>
                <a:gd name="T3" fmla="*/ 33 h 60"/>
                <a:gd name="T4" fmla="*/ 41 w 59"/>
                <a:gd name="T5" fmla="*/ 39 h 60"/>
                <a:gd name="T6" fmla="*/ 47 w 59"/>
                <a:gd name="T7" fmla="*/ 45 h 60"/>
                <a:gd name="T8" fmla="*/ 53 w 59"/>
                <a:gd name="T9" fmla="*/ 57 h 60"/>
                <a:gd name="T10" fmla="*/ 53 w 59"/>
                <a:gd name="T11" fmla="*/ 63 h 60"/>
                <a:gd name="T12" fmla="*/ 47 w 59"/>
                <a:gd name="T13" fmla="*/ 57 h 60"/>
                <a:gd name="T14" fmla="*/ 35 w 59"/>
                <a:gd name="T15" fmla="*/ 51 h 60"/>
                <a:gd name="T16" fmla="*/ 23 w 59"/>
                <a:gd name="T17" fmla="*/ 39 h 60"/>
                <a:gd name="T18" fmla="*/ 17 w 59"/>
                <a:gd name="T19" fmla="*/ 33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23" name="Freeform 21"/>
            <p:cNvSpPr>
              <a:spLocks/>
            </p:cNvSpPr>
            <p:nvPr userDrawn="1"/>
          </p:nvSpPr>
          <p:spPr bwMode="auto">
            <a:xfrm>
              <a:off x="395" y="3811"/>
              <a:ext cx="245" cy="207"/>
            </a:xfrm>
            <a:custGeom>
              <a:avLst/>
              <a:gdLst>
                <a:gd name="T0" fmla="*/ 233 w 245"/>
                <a:gd name="T1" fmla="*/ 39 h 204"/>
                <a:gd name="T2" fmla="*/ 245 w 245"/>
                <a:gd name="T3" fmla="*/ 45 h 204"/>
                <a:gd name="T4" fmla="*/ 209 w 245"/>
                <a:gd name="T5" fmla="*/ 87 h 204"/>
                <a:gd name="T6" fmla="*/ 143 w 245"/>
                <a:gd name="T7" fmla="*/ 138 h 204"/>
                <a:gd name="T8" fmla="*/ 167 w 245"/>
                <a:gd name="T9" fmla="*/ 162 h 204"/>
                <a:gd name="T10" fmla="*/ 179 w 245"/>
                <a:gd name="T11" fmla="*/ 213 h 204"/>
                <a:gd name="T12" fmla="*/ 77 w 245"/>
                <a:gd name="T13" fmla="*/ 138 h 204"/>
                <a:gd name="T14" fmla="*/ 47 w 245"/>
                <a:gd name="T15" fmla="*/ 87 h 204"/>
                <a:gd name="T16" fmla="*/ 89 w 245"/>
                <a:gd name="T17" fmla="*/ 69 h 204"/>
                <a:gd name="T18" fmla="*/ 59 w 245"/>
                <a:gd name="T19" fmla="*/ 39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9 h 204"/>
                <a:gd name="T50" fmla="*/ 233 w 245"/>
                <a:gd name="T51" fmla="*/ 39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grpSp>
      <p:sp>
        <p:nvSpPr>
          <p:cNvPr id="30742"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30743"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25" name="Rectangle 25"/>
          <p:cNvSpPr>
            <a:spLocks noGrp="1" noChangeArrowheads="1"/>
          </p:cNvSpPr>
          <p:nvPr>
            <p:ph type="sldNum" sz="quarter" idx="11"/>
          </p:nvPr>
        </p:nvSpPr>
        <p:spPr/>
        <p:txBody>
          <a:bodyPr/>
          <a:lstStyle>
            <a:lvl1pPr>
              <a:defRPr/>
            </a:lvl1pPr>
          </a:lstStyle>
          <a:p>
            <a:pPr>
              <a:defRPr/>
            </a:pPr>
            <a:fld id="{01393619-3084-4283-B38D-5F1BDEA69DAD}" type="slidenum">
              <a:rPr lang="en-US">
                <a:solidFill>
                  <a:srgbClr val="FFFFFF"/>
                </a:solidFill>
              </a:rPr>
              <a:pPr>
                <a:defRPr/>
              </a:pPr>
              <a:t>‹#›</a:t>
            </a:fld>
            <a:endParaRPr lang="en-US">
              <a:solidFill>
                <a:srgbClr val="FFFFFF"/>
              </a:solidFill>
            </a:endParaRPr>
          </a:p>
        </p:txBody>
      </p:sp>
      <p:sp>
        <p:nvSpPr>
          <p:cNvPr id="26" name="Rectangle 26"/>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7500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9EF355E4-E0EA-424B-953D-61A5D1EDE4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78985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DF592F99-57C1-474E-8769-BA5952767A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8897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D1DE57A3-EEC4-47EA-9E63-2F1F764706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68504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23F581AF-8512-4585-95CD-AFFFE21417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15714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D1BB9D24-D951-4594-A3B5-F7DBD5E885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86161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8EB68014-C295-4427-AD16-AA908D3BAA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78321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6827247E-95D3-43F6-8570-36AD0BC6A9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3954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294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78BA4E61-1C38-4EE1-867C-EFF8A52E11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20454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73D0A50A-E2F2-4E5D-8B35-8A58A29BCC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04084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717AC379-9A3D-45F8-974B-B6DA255E29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706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600200"/>
            <a:ext cx="5384800" cy="4495800"/>
          </a:xfrm>
        </p:spPr>
        <p:txBody>
          <a:bodyPr/>
          <a:lstStyle/>
          <a:p>
            <a:pPr lvl="0"/>
            <a:endParaRPr lang="en-US" noProof="0" smtClean="0"/>
          </a:p>
        </p:txBody>
      </p:sp>
      <p:sp>
        <p:nvSpPr>
          <p:cNvPr id="4" name="Text Placeholder 3"/>
          <p:cNvSpPr>
            <a:spLocks noGrp="1"/>
          </p:cNvSpPr>
          <p:nvPr>
            <p:ph type="body" sz="half" idx="2"/>
          </p:nvPr>
        </p:nvSpPr>
        <p:spPr>
          <a:xfrm>
            <a:off x="6197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4FB88A5-33D9-48DB-9CB2-3C5A1B42C7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47865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10972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3924300"/>
            <a:ext cx="10972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314CFA1-ED52-421E-AF95-B155F6FFFA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56562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09600" y="3924300"/>
            <a:ext cx="5384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26"/>
          <p:cNvSpPr>
            <a:spLocks noGrp="1" noChangeArrowheads="1"/>
          </p:cNvSpPr>
          <p:nvPr>
            <p:ph type="sldNum" sz="quarter" idx="12"/>
          </p:nvPr>
        </p:nvSpPr>
        <p:spPr>
          <a:ln/>
        </p:spPr>
        <p:txBody>
          <a:bodyPr/>
          <a:lstStyle>
            <a:lvl1pPr>
              <a:defRPr/>
            </a:lvl1pPr>
          </a:lstStyle>
          <a:p>
            <a:pPr>
              <a:defRPr/>
            </a:pPr>
            <a:fld id="{5841D04B-14E0-4CEF-95FD-C5EDA52425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8933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67690736-DFCA-46CC-8046-CFF66DCE9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1295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558711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7450923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0495711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132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697462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913877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979040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3311407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4164405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630625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756600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18106623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7004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7508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2650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3386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1334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0449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48662-62CB-49A1-90D6-E99DEF1AE96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285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1049" name="Freeform 3"/>
            <p:cNvSpPr>
              <a:spLocks/>
            </p:cNvSpPr>
            <p:nvPr/>
          </p:nvSpPr>
          <p:spPr bwMode="hidden">
            <a:xfrm>
              <a:off x="0" y="3072"/>
              <a:ext cx="5760" cy="1248"/>
            </a:xfrm>
            <a:custGeom>
              <a:avLst/>
              <a:gdLst>
                <a:gd name="T0" fmla="*/ 5261 w 6027"/>
                <a:gd name="T1" fmla="*/ 369 h 2296"/>
                <a:gd name="T2" fmla="*/ 0 w 6027"/>
                <a:gd name="T3" fmla="*/ 369 h 2296"/>
                <a:gd name="T4" fmla="*/ 0 w 6027"/>
                <a:gd name="T5" fmla="*/ 0 h 2296"/>
                <a:gd name="T6" fmla="*/ 5261 w 6027"/>
                <a:gd name="T7" fmla="*/ 0 h 2296"/>
                <a:gd name="T8" fmla="*/ 5261 w 6027"/>
                <a:gd name="T9" fmla="*/ 369 h 2296"/>
                <a:gd name="T10" fmla="*/ 5261 w 6027"/>
                <a:gd name="T11" fmla="*/ 369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2970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grpSp>
      <p:sp>
        <p:nvSpPr>
          <p:cNvPr id="1027" name="Freeform 5"/>
          <p:cNvSpPr>
            <a:spLocks/>
          </p:cNvSpPr>
          <p:nvPr/>
        </p:nvSpPr>
        <p:spPr bwMode="hidden">
          <a:xfrm>
            <a:off x="8331200" y="6262688"/>
            <a:ext cx="38608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grpSp>
        <p:nvGrpSpPr>
          <p:cNvPr id="1028" name="Group 6"/>
          <p:cNvGrpSpPr>
            <a:grpSpLocks/>
          </p:cNvGrpSpPr>
          <p:nvPr/>
        </p:nvGrpSpPr>
        <p:grpSpPr bwMode="auto">
          <a:xfrm>
            <a:off x="0" y="6019800"/>
            <a:ext cx="10464800" cy="857250"/>
            <a:chOff x="0" y="3792"/>
            <a:chExt cx="4944" cy="540"/>
          </a:xfrm>
        </p:grpSpPr>
        <p:sp>
          <p:nvSpPr>
            <p:cNvPr id="2970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25 h 353"/>
                  <a:gd name="T4" fmla="*/ 24 w 186"/>
                  <a:gd name="T5" fmla="*/ 43 h 353"/>
                  <a:gd name="T6" fmla="*/ 18 w 186"/>
                  <a:gd name="T7" fmla="*/ 93 h 353"/>
                  <a:gd name="T8" fmla="*/ 42 w 186"/>
                  <a:gd name="T9" fmla="*/ 160 h 353"/>
                  <a:gd name="T10" fmla="*/ 48 w 186"/>
                  <a:gd name="T11" fmla="*/ 227 h 353"/>
                  <a:gd name="T12" fmla="*/ 0 w 186"/>
                  <a:gd name="T13" fmla="*/ 495 h 353"/>
                  <a:gd name="T14" fmla="*/ 54 w 186"/>
                  <a:gd name="T15" fmla="*/ 327 h 353"/>
                  <a:gd name="T16" fmla="*/ 84 w 186"/>
                  <a:gd name="T17" fmla="*/ 303 h 353"/>
                  <a:gd name="T18" fmla="*/ 126 w 186"/>
                  <a:gd name="T19" fmla="*/ 177 h 353"/>
                  <a:gd name="T20" fmla="*/ 144 w 186"/>
                  <a:gd name="T21" fmla="*/ 168 h 353"/>
                  <a:gd name="T22" fmla="*/ 144 w 186"/>
                  <a:gd name="T23" fmla="*/ 126 h 353"/>
                  <a:gd name="T24" fmla="*/ 186 w 186"/>
                  <a:gd name="T25" fmla="*/ 93 h 353"/>
                  <a:gd name="T26" fmla="*/ 162 w 186"/>
                  <a:gd name="T27" fmla="*/ 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9 h 66"/>
                  <a:gd name="T8" fmla="*/ 6 w 155"/>
                  <a:gd name="T9" fmla="*/ 25 h 66"/>
                  <a:gd name="T10" fmla="*/ 0 w 155"/>
                  <a:gd name="T11" fmla="*/ 34 h 66"/>
                  <a:gd name="T12" fmla="*/ 78 w 155"/>
                  <a:gd name="T13" fmla="*/ 84 h 66"/>
                  <a:gd name="T14" fmla="*/ 96 w 155"/>
                  <a:gd name="T15" fmla="*/ 59 h 66"/>
                  <a:gd name="T16" fmla="*/ 155 w 155"/>
                  <a:gd name="T17" fmla="*/ 93 h 66"/>
                  <a:gd name="T18" fmla="*/ 126 w 155"/>
                  <a:gd name="T19" fmla="*/ 34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1048" name="Freeform 13"/>
              <p:cNvSpPr>
                <a:spLocks/>
              </p:cNvSpPr>
              <p:nvPr userDrawn="1"/>
            </p:nvSpPr>
            <p:spPr bwMode="ltGray">
              <a:xfrm>
                <a:off x="2486" y="3859"/>
                <a:ext cx="42" cy="81"/>
              </a:xfrm>
              <a:custGeom>
                <a:avLst/>
                <a:gdLst>
                  <a:gd name="T0" fmla="*/ 6 w 42"/>
                  <a:gd name="T1" fmla="*/ 52 h 72"/>
                  <a:gd name="T2" fmla="*/ 0 w 42"/>
                  <a:gd name="T3" fmla="*/ 26 h 72"/>
                  <a:gd name="T4" fmla="*/ 12 w 42"/>
                  <a:gd name="T5" fmla="*/ 9 h 72"/>
                  <a:gd name="T6" fmla="*/ 0 w 42"/>
                  <a:gd name="T7" fmla="*/ 9 h 72"/>
                  <a:gd name="T8" fmla="*/ 12 w 42"/>
                  <a:gd name="T9" fmla="*/ 9 h 72"/>
                  <a:gd name="T10" fmla="*/ 24 w 42"/>
                  <a:gd name="T11" fmla="*/ 9 h 72"/>
                  <a:gd name="T12" fmla="*/ 36 w 42"/>
                  <a:gd name="T13" fmla="*/ 9 h 72"/>
                  <a:gd name="T14" fmla="*/ 42 w 42"/>
                  <a:gd name="T15" fmla="*/ 0 h 72"/>
                  <a:gd name="T16" fmla="*/ 30 w 42"/>
                  <a:gd name="T17" fmla="*/ 26 h 72"/>
                  <a:gd name="T18" fmla="*/ 42 w 42"/>
                  <a:gd name="T19" fmla="*/ 69 h 72"/>
                  <a:gd name="T20" fmla="*/ 12 w 42"/>
                  <a:gd name="T21" fmla="*/ 102 h 72"/>
                  <a:gd name="T22" fmla="*/ 6 w 42"/>
                  <a:gd name="T23" fmla="*/ 52 h 72"/>
                  <a:gd name="T24" fmla="*/ 6 w 42"/>
                  <a:gd name="T25" fmla="*/ 52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grpSp>
        <p:sp>
          <p:nvSpPr>
            <p:cNvPr id="2971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grpSp>
      <p:grpSp>
        <p:nvGrpSpPr>
          <p:cNvPr id="1029" name="Group 15"/>
          <p:cNvGrpSpPr>
            <a:grpSpLocks/>
          </p:cNvGrpSpPr>
          <p:nvPr/>
        </p:nvGrpSpPr>
        <p:grpSpPr bwMode="auto">
          <a:xfrm>
            <a:off x="836085" y="6021388"/>
            <a:ext cx="7579783" cy="849312"/>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63 h 287"/>
                <a:gd name="T4" fmla="*/ 66 w 365"/>
                <a:gd name="T5" fmla="*/ 114 h 287"/>
                <a:gd name="T6" fmla="*/ 143 w 365"/>
                <a:gd name="T7" fmla="*/ 189 h 287"/>
                <a:gd name="T8" fmla="*/ 191 w 365"/>
                <a:gd name="T9" fmla="*/ 174 h 287"/>
                <a:gd name="T10" fmla="*/ 341 w 365"/>
                <a:gd name="T11" fmla="*/ 299 h 287"/>
                <a:gd name="T12" fmla="*/ 305 w 365"/>
                <a:gd name="T13" fmla="*/ 180 h 287"/>
                <a:gd name="T14" fmla="*/ 365 w 365"/>
                <a:gd name="T15" fmla="*/ 138 h 287"/>
                <a:gd name="T16" fmla="*/ 359 w 365"/>
                <a:gd name="T17" fmla="*/ 132 h 287"/>
                <a:gd name="T18" fmla="*/ 335 w 365"/>
                <a:gd name="T19" fmla="*/ 120 h 287"/>
                <a:gd name="T20" fmla="*/ 299 w 365"/>
                <a:gd name="T21" fmla="*/ 93 h 287"/>
                <a:gd name="T22" fmla="*/ 257 w 365"/>
                <a:gd name="T23" fmla="*/ 75 h 287"/>
                <a:gd name="T24" fmla="*/ 215 w 365"/>
                <a:gd name="T25" fmla="*/ 57 h 287"/>
                <a:gd name="T26" fmla="*/ 173 w 365"/>
                <a:gd name="T27" fmla="*/ 39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103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3 h 60"/>
                <a:gd name="T16" fmla="*/ 65 w 71"/>
                <a:gd name="T17" fmla="*/ 45 h 60"/>
                <a:gd name="T18" fmla="*/ 71 w 71"/>
                <a:gd name="T19" fmla="*/ 57 h 60"/>
                <a:gd name="T20" fmla="*/ 71 w 71"/>
                <a:gd name="T21" fmla="*/ 63 h 60"/>
                <a:gd name="T22" fmla="*/ 59 w 71"/>
                <a:gd name="T23" fmla="*/ 57 h 60"/>
                <a:gd name="T24" fmla="*/ 47 w 71"/>
                <a:gd name="T25" fmla="*/ 45 h 60"/>
                <a:gd name="T26" fmla="*/ 23 w 71"/>
                <a:gd name="T27" fmla="*/ 33 h 60"/>
                <a:gd name="T28" fmla="*/ 23 w 71"/>
                <a:gd name="T29" fmla="*/ 39 h 60"/>
                <a:gd name="T30" fmla="*/ 18 w 71"/>
                <a:gd name="T31" fmla="*/ 45 h 60"/>
                <a:gd name="T32" fmla="*/ 12 w 71"/>
                <a:gd name="T33" fmla="*/ 51 h 60"/>
                <a:gd name="T34" fmla="*/ 6 w 71"/>
                <a:gd name="T35" fmla="*/ 51 h 60"/>
                <a:gd name="T36" fmla="*/ 6 w 71"/>
                <a:gd name="T37" fmla="*/ 51 h 60"/>
                <a:gd name="T38" fmla="*/ 6 w 71"/>
                <a:gd name="T39" fmla="*/ 39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7 h 162"/>
                <a:gd name="T10" fmla="*/ 96 w 161"/>
                <a:gd name="T11" fmla="*/ 63 h 162"/>
                <a:gd name="T12" fmla="*/ 102 w 161"/>
                <a:gd name="T13" fmla="*/ 75 h 162"/>
                <a:gd name="T14" fmla="*/ 108 w 161"/>
                <a:gd name="T15" fmla="*/ 87 h 162"/>
                <a:gd name="T16" fmla="*/ 120 w 161"/>
                <a:gd name="T17" fmla="*/ 99 h 162"/>
                <a:gd name="T18" fmla="*/ 143 w 161"/>
                <a:gd name="T19" fmla="*/ 117 h 162"/>
                <a:gd name="T20" fmla="*/ 155 w 161"/>
                <a:gd name="T21" fmla="*/ 144 h 162"/>
                <a:gd name="T22" fmla="*/ 161 w 161"/>
                <a:gd name="T23" fmla="*/ 162 h 162"/>
                <a:gd name="T24" fmla="*/ 161 w 161"/>
                <a:gd name="T25" fmla="*/ 168 h 162"/>
                <a:gd name="T26" fmla="*/ 96 w 161"/>
                <a:gd name="T27" fmla="*/ 105 h 162"/>
                <a:gd name="T28" fmla="*/ 30 w 161"/>
                <a:gd name="T29" fmla="*/ 57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1039" name="Freeform 20"/>
            <p:cNvSpPr>
              <a:spLocks/>
            </p:cNvSpPr>
            <p:nvPr/>
          </p:nvSpPr>
          <p:spPr bwMode="auto">
            <a:xfrm>
              <a:off x="706" y="3854"/>
              <a:ext cx="59" cy="61"/>
            </a:xfrm>
            <a:custGeom>
              <a:avLst/>
              <a:gdLst>
                <a:gd name="T0" fmla="*/ 59 w 59"/>
                <a:gd name="T1" fmla="*/ 6 h 60"/>
                <a:gd name="T2" fmla="*/ 41 w 59"/>
                <a:gd name="T3" fmla="*/ 33 h 60"/>
                <a:gd name="T4" fmla="*/ 41 w 59"/>
                <a:gd name="T5" fmla="*/ 39 h 60"/>
                <a:gd name="T6" fmla="*/ 47 w 59"/>
                <a:gd name="T7" fmla="*/ 45 h 60"/>
                <a:gd name="T8" fmla="*/ 53 w 59"/>
                <a:gd name="T9" fmla="*/ 57 h 60"/>
                <a:gd name="T10" fmla="*/ 53 w 59"/>
                <a:gd name="T11" fmla="*/ 63 h 60"/>
                <a:gd name="T12" fmla="*/ 47 w 59"/>
                <a:gd name="T13" fmla="*/ 57 h 60"/>
                <a:gd name="T14" fmla="*/ 35 w 59"/>
                <a:gd name="T15" fmla="*/ 51 h 60"/>
                <a:gd name="T16" fmla="*/ 23 w 59"/>
                <a:gd name="T17" fmla="*/ 39 h 60"/>
                <a:gd name="T18" fmla="*/ 17 w 59"/>
                <a:gd name="T19" fmla="*/ 33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1040" name="Freeform 21"/>
            <p:cNvSpPr>
              <a:spLocks/>
            </p:cNvSpPr>
            <p:nvPr/>
          </p:nvSpPr>
          <p:spPr bwMode="auto">
            <a:xfrm>
              <a:off x="395" y="3811"/>
              <a:ext cx="245" cy="207"/>
            </a:xfrm>
            <a:custGeom>
              <a:avLst/>
              <a:gdLst>
                <a:gd name="T0" fmla="*/ 233 w 245"/>
                <a:gd name="T1" fmla="*/ 39 h 204"/>
                <a:gd name="T2" fmla="*/ 245 w 245"/>
                <a:gd name="T3" fmla="*/ 45 h 204"/>
                <a:gd name="T4" fmla="*/ 209 w 245"/>
                <a:gd name="T5" fmla="*/ 87 h 204"/>
                <a:gd name="T6" fmla="*/ 143 w 245"/>
                <a:gd name="T7" fmla="*/ 138 h 204"/>
                <a:gd name="T8" fmla="*/ 167 w 245"/>
                <a:gd name="T9" fmla="*/ 162 h 204"/>
                <a:gd name="T10" fmla="*/ 179 w 245"/>
                <a:gd name="T11" fmla="*/ 213 h 204"/>
                <a:gd name="T12" fmla="*/ 77 w 245"/>
                <a:gd name="T13" fmla="*/ 138 h 204"/>
                <a:gd name="T14" fmla="*/ 47 w 245"/>
                <a:gd name="T15" fmla="*/ 87 h 204"/>
                <a:gd name="T16" fmla="*/ 89 w 245"/>
                <a:gd name="T17" fmla="*/ 69 h 204"/>
                <a:gd name="T18" fmla="*/ 59 w 245"/>
                <a:gd name="T19" fmla="*/ 39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9 h 204"/>
                <a:gd name="T50" fmla="*/ 233 w 245"/>
                <a:gd name="T51" fmla="*/ 39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grpSp>
      <p:sp>
        <p:nvSpPr>
          <p:cNvPr id="29718"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20"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29721"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29722"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defRPr/>
            </a:pPr>
            <a:fld id="{7B1F1292-D168-468F-9A4A-400B52350DAF}"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373137618"/>
      </p:ext>
    </p:extLst>
  </p:cSld>
  <p:clrMap bg1="dk2" tx1="lt1" bg2="dk1"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 id="2147484063" r:id="rId15"/>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95420463"/>
      </p:ext>
    </p:extLst>
  </p:cSld>
  <p:clrMap bg1="dk1" tx1="lt1" bg2="dk2" tx2="lt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1.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5.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5.png"/><Relationship Id="rId11"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3.png"/><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5.png"/><Relationship Id="rId11"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9.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5.png"/><Relationship Id="rId11"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9.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3.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4.wdp"/><Relationship Id="rId5" Type="http://schemas.openxmlformats.org/officeDocument/2006/relationships/image" Target="../media/image21.png"/><Relationship Id="rId10" Type="http://schemas.microsoft.com/office/2007/relationships/hdphoto" Target="../media/hdphoto5.wdp"/><Relationship Id="rId4" Type="http://schemas.openxmlformats.org/officeDocument/2006/relationships/image" Target="../media/image3.pn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7.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5.png"/><Relationship Id="rId5" Type="http://schemas.openxmlformats.org/officeDocument/2006/relationships/image" Target="../media/image26.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image" Target="../media/image26.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notesSlide" Target="../notesSlides/notesSlide35.xml"/><Relationship Id="rId7" Type="http://schemas.openxmlformats.org/officeDocument/2006/relationships/image" Target="../media/image13.png"/><Relationship Id="rId12" Type="http://schemas.openxmlformats.org/officeDocument/2006/relationships/image" Target="../media/image44.png"/><Relationship Id="rId17" Type="http://schemas.openxmlformats.org/officeDocument/2006/relationships/image" Target="../media/image47.PNG"/><Relationship Id="rId2" Type="http://schemas.openxmlformats.org/officeDocument/2006/relationships/slideLayout" Target="../slideLayouts/slideLayout2.xml"/><Relationship Id="rId16" Type="http://schemas.openxmlformats.org/officeDocument/2006/relationships/image" Target="../media/image46.PNG"/><Relationship Id="rId1" Type="http://schemas.openxmlformats.org/officeDocument/2006/relationships/tags" Target="../tags/tag11.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8.png"/><Relationship Id="rId15" Type="http://schemas.openxmlformats.org/officeDocument/2006/relationships/image" Target="../media/image36.png"/><Relationship Id="rId10" Type="http://schemas.openxmlformats.org/officeDocument/2006/relationships/image" Target="../media/image42.png"/><Relationship Id="rId4" Type="http://schemas.openxmlformats.org/officeDocument/2006/relationships/image" Target="../media/image3.png"/><Relationship Id="rId9" Type="http://schemas.openxmlformats.org/officeDocument/2006/relationships/image" Target="../media/image41.png"/><Relationship Id="rId1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39.xml"/><Relationship Id="rId7"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tags" Target="../tags/tag15.xml"/><Relationship Id="rId6" Type="http://schemas.microsoft.com/office/2007/relationships/hdphoto" Target="../media/hdphoto3.wdp"/><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2514600"/>
            <a:ext cx="7696200" cy="1373070"/>
          </a:xfrm>
        </p:spPr>
        <p:txBody>
          <a:bodyPr>
            <a:normAutofit/>
          </a:bodyPr>
          <a:lstStyle/>
          <a:p>
            <a:r>
              <a:rPr lang="en-US" dirty="0" smtClean="0">
                <a:ln>
                  <a:solidFill>
                    <a:sysClr val="windowText" lastClr="000000"/>
                  </a:solidFill>
                </a:ln>
                <a:solidFill>
                  <a:schemeClr val="bg1"/>
                </a:solidFill>
                <a:latin typeface="Gill Sans Ultra Bold" panose="020B0A02020104020203" pitchFamily="34" charset="0"/>
              </a:rPr>
              <a:t>The Geologic Column</a:t>
            </a:r>
            <a:endParaRPr lang="en-US" dirty="0">
              <a:ln>
                <a:solidFill>
                  <a:sysClr val="windowText" lastClr="000000"/>
                </a:solidFill>
              </a:ln>
              <a:solidFill>
                <a:schemeClr val="bg1"/>
              </a:solidFill>
              <a:latin typeface="Gill Sans Ultra Bold" panose="020B0A02020104020203" pitchFamily="34" charset="0"/>
            </a:endParaRPr>
          </a:p>
        </p:txBody>
      </p:sp>
      <p:sp>
        <p:nvSpPr>
          <p:cNvPr id="5" name="Subtitle 4"/>
          <p:cNvSpPr>
            <a:spLocks noGrp="1"/>
          </p:cNvSpPr>
          <p:nvPr>
            <p:ph type="subTitle" idx="1"/>
          </p:nvPr>
        </p:nvSpPr>
        <p:spPr>
          <a:xfrm>
            <a:off x="1959124" y="3505200"/>
            <a:ext cx="8197551" cy="1117687"/>
          </a:xfrm>
        </p:spPr>
        <p:txBody>
          <a:bodyPr>
            <a:normAutofit/>
          </a:bodyPr>
          <a:lstStyle/>
          <a:p>
            <a:r>
              <a:rPr lang="en-US" sz="2800" dirty="0" smtClean="0">
                <a:ln>
                  <a:solidFill>
                    <a:sysClr val="windowText" lastClr="000000"/>
                  </a:solidFill>
                </a:ln>
                <a:solidFill>
                  <a:schemeClr val="bg1"/>
                </a:solidFill>
                <a:latin typeface="Gill Sans Ultra Bold" panose="020B0A02020104020203" pitchFamily="34" charset="0"/>
              </a:rPr>
              <a:t>Absolute Dating--Radioactive Decay</a:t>
            </a:r>
            <a:endParaRPr lang="en-US" sz="2800" dirty="0">
              <a:ln>
                <a:solidFill>
                  <a:sysClr val="windowText" lastClr="000000"/>
                </a:solidFill>
              </a:ln>
              <a:solidFill>
                <a:schemeClr val="bg1"/>
              </a:solidFill>
              <a:latin typeface="Gill Sans Ultra Bold" panose="020B0A02020104020203" pitchFamily="34" charset="0"/>
            </a:endParaRPr>
          </a:p>
        </p:txBody>
      </p:sp>
    </p:spTree>
    <p:extLst>
      <p:ext uri="{BB962C8B-B14F-4D97-AF65-F5344CB8AC3E}">
        <p14:creationId xmlns:p14="http://schemas.microsoft.com/office/powerpoint/2010/main" val="400201473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52400"/>
            <a:ext cx="3779566" cy="65532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228600"/>
            <a:ext cx="3810000" cy="6464267"/>
          </a:xfrm>
          <a:prstGeom prst="rect">
            <a:avLst/>
          </a:prstGeom>
        </p:spPr>
      </p:pic>
    </p:spTree>
    <p:extLst>
      <p:ext uri="{BB962C8B-B14F-4D97-AF65-F5344CB8AC3E}">
        <p14:creationId xmlns:p14="http://schemas.microsoft.com/office/powerpoint/2010/main" val="327833808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228600"/>
            <a:ext cx="3810000" cy="6464267"/>
          </a:xfrm>
          <a:prstGeom prst="rect">
            <a:avLst/>
          </a:prstGeom>
        </p:spPr>
      </p:pic>
      <p:sp>
        <p:nvSpPr>
          <p:cNvPr id="3" name="Rectangle 2"/>
          <p:cNvSpPr/>
          <p:nvPr/>
        </p:nvSpPr>
        <p:spPr>
          <a:xfrm>
            <a:off x="1600200" y="0"/>
            <a:ext cx="4038600" cy="6781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522768" y="0"/>
            <a:ext cx="3992832" cy="6781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75000" y1="89820" x2="75000" y2="89820"/>
                        <a14:foregroundMark x1="83462" y1="86534" x2="83462" y2="86534"/>
                        <a14:foregroundMark x1="85865" y1="82539" x2="85865" y2="82539"/>
                        <a14:foregroundMark x1="91923" y1="77642" x2="91923" y2="77642"/>
                        <a14:foregroundMark x1="95577" y1="73582" x2="95577" y2="73582"/>
                      </a14:backgroundRemoval>
                    </a14:imgEffect>
                  </a14:imgLayer>
                </a14:imgProps>
              </a:ext>
              <a:ext uri="{28A0092B-C50C-407E-A947-70E740481C1C}">
                <a14:useLocalDpi xmlns:a14="http://schemas.microsoft.com/office/drawing/2010/main" val="0"/>
              </a:ext>
            </a:extLst>
          </a:blip>
          <a:stretch>
            <a:fillRect/>
          </a:stretch>
        </p:blipFill>
        <p:spPr>
          <a:xfrm>
            <a:off x="7848600" y="1752600"/>
            <a:ext cx="1721874" cy="2570668"/>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6400" y="152400"/>
            <a:ext cx="3779566" cy="6553200"/>
          </a:xfrm>
          <a:prstGeom prst="rect">
            <a:avLst/>
          </a:prstGeom>
        </p:spPr>
      </p:pic>
    </p:spTree>
    <p:custDataLst>
      <p:tags r:id="rId1"/>
    </p:custDataLst>
    <p:extLst>
      <p:ext uri="{BB962C8B-B14F-4D97-AF65-F5344CB8AC3E}">
        <p14:creationId xmlns:p14="http://schemas.microsoft.com/office/powerpoint/2010/main" val="411676432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52600" y="152400"/>
            <a:ext cx="8808720" cy="6477000"/>
          </a:xfrm>
          <a:prstGeom prst="rect">
            <a:avLst/>
          </a:prstGeom>
        </p:spPr>
      </p:pic>
    </p:spTree>
    <p:extLst>
      <p:ext uri="{BB962C8B-B14F-4D97-AF65-F5344CB8AC3E}">
        <p14:creationId xmlns:p14="http://schemas.microsoft.com/office/powerpoint/2010/main" val="48497958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43666" y="228600"/>
            <a:ext cx="8654845" cy="6459262"/>
          </a:xfrm>
          <a:prstGeom prst="rect">
            <a:avLst/>
          </a:prstGeom>
        </p:spPr>
      </p:pic>
    </p:spTree>
    <p:extLst>
      <p:ext uri="{BB962C8B-B14F-4D97-AF65-F5344CB8AC3E}">
        <p14:creationId xmlns:p14="http://schemas.microsoft.com/office/powerpoint/2010/main" val="339095665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52601" y="1"/>
            <a:ext cx="5671397" cy="666872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6942" y="838201"/>
            <a:ext cx="1301281" cy="1243865"/>
          </a:xfrm>
          <a:prstGeom prst="rect">
            <a:avLst/>
          </a:prstGeom>
        </p:spPr>
      </p:pic>
      <p:pic>
        <p:nvPicPr>
          <p:cNvPr id="4" name="Picture 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71216" y="2424966"/>
            <a:ext cx="990601" cy="990601"/>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545586" y="1432559"/>
            <a:ext cx="1301281" cy="1243865"/>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854550" y="95416"/>
            <a:ext cx="1301281" cy="1243865"/>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47232" y="1342157"/>
            <a:ext cx="1301281" cy="1243865"/>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19569" y="2315174"/>
            <a:ext cx="1301281" cy="1243865"/>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420776" y="2104413"/>
            <a:ext cx="1301281" cy="1243865"/>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63905" y="3921757"/>
            <a:ext cx="1301281" cy="1243865"/>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76112" y="3897262"/>
            <a:ext cx="1301281" cy="1243865"/>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902931" y="3403234"/>
            <a:ext cx="1301281" cy="1243865"/>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066161" y="4613470"/>
            <a:ext cx="1301281" cy="1243865"/>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88701" y="4689099"/>
            <a:ext cx="1301281" cy="1243865"/>
          </a:xfrm>
          <a:prstGeom prst="rect">
            <a:avLst/>
          </a:prstGeom>
        </p:spPr>
      </p:pic>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514589" y="5286902"/>
            <a:ext cx="1301281" cy="1243865"/>
          </a:xfrm>
          <a:prstGeom prst="rect">
            <a:avLst/>
          </a:prstGeom>
        </p:spPr>
      </p:pic>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754264" y="955915"/>
            <a:ext cx="990601" cy="990601"/>
          </a:xfrm>
          <a:prstGeom prst="rect">
            <a:avLst/>
          </a:prstGeom>
        </p:spPr>
      </p:pic>
      <p:pic>
        <p:nvPicPr>
          <p:cNvPr id="17" name="Picture 16"/>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0082339">
            <a:off x="8496197" y="3172292"/>
            <a:ext cx="990601" cy="990601"/>
          </a:xfrm>
          <a:prstGeom prst="rect">
            <a:avLst/>
          </a:prstGeom>
        </p:spPr>
      </p:pic>
      <p:pic>
        <p:nvPicPr>
          <p:cNvPr id="18" name="Picture 17"/>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165230" y="2439542"/>
            <a:ext cx="990601" cy="990601"/>
          </a:xfrm>
          <a:prstGeom prst="rect">
            <a:avLst/>
          </a:prstGeom>
        </p:spPr>
      </p:pic>
      <p:pic>
        <p:nvPicPr>
          <p:cNvPr id="19" name="Picture 1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596642" y="3034566"/>
            <a:ext cx="990601" cy="990601"/>
          </a:xfrm>
          <a:prstGeom prst="rect">
            <a:avLst/>
          </a:prstGeom>
        </p:spPr>
      </p:pic>
      <p:pic>
        <p:nvPicPr>
          <p:cNvPr id="20" name="Picture 19"/>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432532" y="4059783"/>
            <a:ext cx="990601" cy="990601"/>
          </a:xfrm>
          <a:prstGeom prst="rect">
            <a:avLst/>
          </a:prstGeom>
        </p:spPr>
      </p:pic>
      <p:pic>
        <p:nvPicPr>
          <p:cNvPr id="21" name="Picture 20"/>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883302" y="1701800"/>
            <a:ext cx="990601" cy="990601"/>
          </a:xfrm>
          <a:prstGeom prst="rect">
            <a:avLst/>
          </a:prstGeom>
        </p:spPr>
      </p:pic>
      <p:pic>
        <p:nvPicPr>
          <p:cNvPr id="22" name="Picture 2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31451" y="336980"/>
            <a:ext cx="990601" cy="990601"/>
          </a:xfrm>
          <a:prstGeom prst="rect">
            <a:avLst/>
          </a:prstGeom>
        </p:spPr>
      </p:pic>
      <p:pic>
        <p:nvPicPr>
          <p:cNvPr id="23" name="Picture 2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73111" y="837715"/>
            <a:ext cx="990601" cy="990601"/>
          </a:xfrm>
          <a:prstGeom prst="rect">
            <a:avLst/>
          </a:prstGeom>
        </p:spPr>
      </p:pic>
      <p:pic>
        <p:nvPicPr>
          <p:cNvPr id="24" name="Picture 2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75915" y="5655033"/>
            <a:ext cx="990601" cy="990601"/>
          </a:xfrm>
          <a:prstGeom prst="rect">
            <a:avLst/>
          </a:prstGeom>
        </p:spPr>
      </p:pic>
      <p:pic>
        <p:nvPicPr>
          <p:cNvPr id="25" name="Picture 24"/>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866357" y="3254728"/>
            <a:ext cx="990601" cy="990601"/>
          </a:xfrm>
          <a:prstGeom prst="rect">
            <a:avLst/>
          </a:prstGeom>
        </p:spPr>
      </p:pic>
      <p:pic>
        <p:nvPicPr>
          <p:cNvPr id="26" name="Picture 2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542592" y="4687700"/>
            <a:ext cx="990601" cy="990601"/>
          </a:xfrm>
          <a:prstGeom prst="rect">
            <a:avLst/>
          </a:prstGeom>
        </p:spPr>
      </p:pic>
      <p:pic>
        <p:nvPicPr>
          <p:cNvPr id="27" name="Picture 26"/>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488223" y="5487801"/>
            <a:ext cx="990601" cy="990601"/>
          </a:xfrm>
          <a:prstGeom prst="rect">
            <a:avLst/>
          </a:prstGeom>
        </p:spPr>
      </p:pic>
      <p:pic>
        <p:nvPicPr>
          <p:cNvPr id="28" name="Picture 27"/>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75000" y1="89820" x2="75000" y2="89820"/>
                        <a14:foregroundMark x1="83462" y1="86534" x2="83462" y2="86534"/>
                        <a14:foregroundMark x1="85865" y1="82539" x2="85865" y2="82539"/>
                        <a14:foregroundMark x1="91923" y1="77642" x2="91923" y2="77642"/>
                        <a14:foregroundMark x1="95577" y1="73582" x2="95577" y2="73582"/>
                      </a14:backgroundRemoval>
                    </a14:imgEffect>
                  </a14:imgLayer>
                </a14:imgProps>
              </a:ext>
              <a:ext uri="{28A0092B-C50C-407E-A947-70E740481C1C}">
                <a14:useLocalDpi xmlns:a14="http://schemas.microsoft.com/office/drawing/2010/main" val="0"/>
              </a:ext>
            </a:extLst>
          </a:blip>
          <a:stretch>
            <a:fillRect/>
          </a:stretch>
        </p:blipFill>
        <p:spPr>
          <a:xfrm>
            <a:off x="8260326" y="1752600"/>
            <a:ext cx="1721874" cy="2570668"/>
          </a:xfrm>
          <a:prstGeom prst="rect">
            <a:avLst/>
          </a:prstGeom>
        </p:spPr>
      </p:pic>
    </p:spTree>
    <p:extLst>
      <p:ext uri="{BB962C8B-B14F-4D97-AF65-F5344CB8AC3E}">
        <p14:creationId xmlns:p14="http://schemas.microsoft.com/office/powerpoint/2010/main" val="178400102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28"/>
          <p:cNvSpPr/>
          <p:nvPr/>
        </p:nvSpPr>
        <p:spPr>
          <a:xfrm>
            <a:off x="1752601" y="0"/>
            <a:ext cx="6479053" cy="6668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1752601" y="1"/>
            <a:ext cx="5671397" cy="6668729"/>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44839" y="673739"/>
            <a:ext cx="1301281" cy="1243865"/>
          </a:xfrm>
          <a:prstGeom prst="rect">
            <a:avLst/>
          </a:prstGeom>
        </p:spPr>
      </p:pic>
      <p:pic>
        <p:nvPicPr>
          <p:cNvPr id="4" name="Picture 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71216" y="2424966"/>
            <a:ext cx="990601" cy="990601"/>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23659" y="63781"/>
            <a:ext cx="1301281" cy="1243865"/>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78608" y="1948615"/>
            <a:ext cx="1301281" cy="1243865"/>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85655" y="2638199"/>
            <a:ext cx="1301281" cy="1243865"/>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17277" y="3299824"/>
            <a:ext cx="1301281" cy="1243865"/>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85655" y="3341294"/>
            <a:ext cx="1301281" cy="1243865"/>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40263" y="3897261"/>
            <a:ext cx="1301281" cy="1243865"/>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75752" y="4428451"/>
            <a:ext cx="1301281" cy="1243865"/>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99681" y="1367464"/>
            <a:ext cx="1301281" cy="1243865"/>
          </a:xfrm>
          <a:prstGeom prst="rect">
            <a:avLst/>
          </a:prstGeom>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30373" y="3876074"/>
            <a:ext cx="1301281" cy="1243865"/>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88292" y="4959641"/>
            <a:ext cx="1301281" cy="1243865"/>
          </a:xfrm>
          <a:prstGeom prst="rect">
            <a:avLst/>
          </a:prstGeom>
        </p:spPr>
      </p:pic>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352369" y="5567081"/>
            <a:ext cx="1301281" cy="1243865"/>
          </a:xfrm>
          <a:prstGeom prst="rect">
            <a:avLst/>
          </a:prstGeom>
        </p:spPr>
      </p:pic>
      <p:pic>
        <p:nvPicPr>
          <p:cNvPr id="16" name="Picture 1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912435" y="1060084"/>
            <a:ext cx="990601" cy="990601"/>
          </a:xfrm>
          <a:prstGeom prst="rect">
            <a:avLst/>
          </a:prstGeom>
        </p:spPr>
      </p:pic>
      <p:pic>
        <p:nvPicPr>
          <p:cNvPr id="17" name="Picture 1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0082339">
            <a:off x="8995616" y="3201908"/>
            <a:ext cx="990601" cy="990601"/>
          </a:xfrm>
          <a:prstGeom prst="rect">
            <a:avLst/>
          </a:prstGeom>
        </p:spPr>
      </p:pic>
      <p:pic>
        <p:nvPicPr>
          <p:cNvPr id="18" name="Picture 17"/>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165230" y="2439542"/>
            <a:ext cx="990601" cy="990601"/>
          </a:xfrm>
          <a:prstGeom prst="rect">
            <a:avLst/>
          </a:prstGeom>
        </p:spPr>
      </p:pic>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596642" y="3034566"/>
            <a:ext cx="990601" cy="990601"/>
          </a:xfrm>
          <a:prstGeom prst="rect">
            <a:avLst/>
          </a:prstGeom>
        </p:spPr>
      </p:pic>
      <p:pic>
        <p:nvPicPr>
          <p:cNvPr id="20" name="Picture 19"/>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432532" y="4059783"/>
            <a:ext cx="990601" cy="990601"/>
          </a:xfrm>
          <a:prstGeom prst="rect">
            <a:avLst/>
          </a:prstGeom>
        </p:spPr>
      </p:pic>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20707" y="1702731"/>
            <a:ext cx="990601" cy="990601"/>
          </a:xfrm>
          <a:prstGeom prst="rect">
            <a:avLst/>
          </a:prstGeom>
        </p:spPr>
      </p:pic>
      <p:pic>
        <p:nvPicPr>
          <p:cNvPr id="22" name="Picture 21"/>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077636" y="369208"/>
            <a:ext cx="990601" cy="990601"/>
          </a:xfrm>
          <a:prstGeom prst="rect">
            <a:avLst/>
          </a:prstGeom>
        </p:spPr>
      </p:pic>
      <p:pic>
        <p:nvPicPr>
          <p:cNvPr id="23" name="Picture 2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689399" y="1047351"/>
            <a:ext cx="990601" cy="990601"/>
          </a:xfrm>
          <a:prstGeom prst="rect">
            <a:avLst/>
          </a:prstGeom>
        </p:spPr>
      </p:pic>
      <p:pic>
        <p:nvPicPr>
          <p:cNvPr id="24" name="Picture 2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903244" y="5040050"/>
            <a:ext cx="990601" cy="990601"/>
          </a:xfrm>
          <a:prstGeom prst="rect">
            <a:avLst/>
          </a:prstGeom>
        </p:spPr>
      </p:pic>
      <p:pic>
        <p:nvPicPr>
          <p:cNvPr id="25" name="Picture 24"/>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689372" y="3742579"/>
            <a:ext cx="990601" cy="990601"/>
          </a:xfrm>
          <a:prstGeom prst="rect">
            <a:avLst/>
          </a:prstGeom>
        </p:spPr>
      </p:pic>
      <p:pic>
        <p:nvPicPr>
          <p:cNvPr id="26" name="Picture 2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873735" y="4437497"/>
            <a:ext cx="990601" cy="990601"/>
          </a:xfrm>
          <a:prstGeom prst="rect">
            <a:avLst/>
          </a:prstGeom>
        </p:spPr>
      </p:pic>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525313" y="4872287"/>
            <a:ext cx="990601" cy="990601"/>
          </a:xfrm>
          <a:prstGeom prst="rect">
            <a:avLst/>
          </a:prstGeom>
        </p:spPr>
      </p:pic>
      <p:pic>
        <p:nvPicPr>
          <p:cNvPr id="28" name="Picture 27"/>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75000" y1="89820" x2="75000" y2="89820"/>
                        <a14:foregroundMark x1="83462" y1="86534" x2="83462" y2="86534"/>
                        <a14:foregroundMark x1="85865" y1="82539" x2="85865" y2="82539"/>
                        <a14:foregroundMark x1="91923" y1="77642" x2="91923" y2="77642"/>
                        <a14:foregroundMark x1="95577" y1="73582" x2="95577" y2="73582"/>
                      </a14:backgroundRemoval>
                    </a14:imgEffect>
                  </a14:imgLayer>
                </a14:imgProps>
              </a:ext>
              <a:ext uri="{28A0092B-C50C-407E-A947-70E740481C1C}">
                <a14:useLocalDpi xmlns:a14="http://schemas.microsoft.com/office/drawing/2010/main" val="0"/>
              </a:ext>
            </a:extLst>
          </a:blip>
          <a:stretch>
            <a:fillRect/>
          </a:stretch>
        </p:blipFill>
        <p:spPr>
          <a:xfrm>
            <a:off x="9008424" y="2142585"/>
            <a:ext cx="1190993" cy="1778090"/>
          </a:xfrm>
          <a:prstGeom prst="rect">
            <a:avLst/>
          </a:prstGeom>
        </p:spPr>
      </p:pic>
    </p:spTree>
    <p:custDataLst>
      <p:tags r:id="rId1"/>
    </p:custDataLst>
    <p:extLst>
      <p:ext uri="{BB962C8B-B14F-4D97-AF65-F5344CB8AC3E}">
        <p14:creationId xmlns:p14="http://schemas.microsoft.com/office/powerpoint/2010/main" val="386071103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3" name="Rectangle 32"/>
          <p:cNvSpPr/>
          <p:nvPr/>
        </p:nvSpPr>
        <p:spPr>
          <a:xfrm>
            <a:off x="1752601" y="0"/>
            <a:ext cx="6479053" cy="6668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752601" y="1"/>
            <a:ext cx="5671397" cy="666872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44839" y="673739"/>
            <a:ext cx="1301281" cy="1243865"/>
          </a:xfrm>
          <a:prstGeom prst="rect">
            <a:avLst/>
          </a:prstGeom>
        </p:spPr>
      </p:pic>
      <p:pic>
        <p:nvPicPr>
          <p:cNvPr id="4" name="Picture 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941732" y="2041443"/>
            <a:ext cx="990601" cy="990601"/>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23659" y="63781"/>
            <a:ext cx="1301281" cy="1243865"/>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78608" y="1948615"/>
            <a:ext cx="1301281" cy="1243865"/>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85655" y="2638199"/>
            <a:ext cx="1301281" cy="1243865"/>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17277" y="3299824"/>
            <a:ext cx="1301281" cy="1243865"/>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85655" y="3341294"/>
            <a:ext cx="1301281" cy="1243865"/>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40263" y="3897261"/>
            <a:ext cx="1301281" cy="1243865"/>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75752" y="4428451"/>
            <a:ext cx="1301281" cy="1243865"/>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99681" y="1367464"/>
            <a:ext cx="1301281" cy="1243865"/>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30373" y="3876074"/>
            <a:ext cx="1301281" cy="1243865"/>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88292" y="4959641"/>
            <a:ext cx="1301281" cy="1243865"/>
          </a:xfrm>
          <a:prstGeom prst="rect">
            <a:avLst/>
          </a:prstGeom>
        </p:spPr>
      </p:pic>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352369" y="5567081"/>
            <a:ext cx="1301281" cy="1243865"/>
          </a:xfrm>
          <a:prstGeom prst="rect">
            <a:avLst/>
          </a:prstGeom>
        </p:spPr>
      </p:pic>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912435" y="1060084"/>
            <a:ext cx="990601" cy="990601"/>
          </a:xfrm>
          <a:prstGeom prst="rect">
            <a:avLst/>
          </a:prstGeom>
        </p:spPr>
      </p:pic>
      <p:pic>
        <p:nvPicPr>
          <p:cNvPr id="17" name="Picture 16"/>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0082339">
            <a:off x="8993157" y="2699480"/>
            <a:ext cx="990601" cy="990601"/>
          </a:xfrm>
          <a:prstGeom prst="rect">
            <a:avLst/>
          </a:prstGeom>
        </p:spPr>
      </p:pic>
      <p:pic>
        <p:nvPicPr>
          <p:cNvPr id="19" name="Picture 1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546045" y="2429476"/>
            <a:ext cx="990601" cy="990601"/>
          </a:xfrm>
          <a:prstGeom prst="rect">
            <a:avLst/>
          </a:prstGeom>
        </p:spPr>
      </p:pic>
      <p:pic>
        <p:nvPicPr>
          <p:cNvPr id="20" name="Picture 19"/>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432532" y="4059783"/>
            <a:ext cx="990601" cy="990601"/>
          </a:xfrm>
          <a:prstGeom prst="rect">
            <a:avLst/>
          </a:prstGeom>
        </p:spPr>
      </p:pic>
      <p:pic>
        <p:nvPicPr>
          <p:cNvPr id="23" name="Picture 2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514068" y="854522"/>
            <a:ext cx="990601" cy="990601"/>
          </a:xfrm>
          <a:prstGeom prst="rect">
            <a:avLst/>
          </a:prstGeom>
        </p:spPr>
      </p:pic>
      <p:pic>
        <p:nvPicPr>
          <p:cNvPr id="24" name="Picture 2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903244" y="5040050"/>
            <a:ext cx="990601" cy="990601"/>
          </a:xfrm>
          <a:prstGeom prst="rect">
            <a:avLst/>
          </a:prstGeom>
        </p:spPr>
      </p:pic>
      <p:pic>
        <p:nvPicPr>
          <p:cNvPr id="28" name="Picture 2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527968" y="321351"/>
            <a:ext cx="1301281" cy="1243865"/>
          </a:xfrm>
          <a:prstGeom prst="rect">
            <a:avLst/>
          </a:prstGeom>
        </p:spPr>
      </p:pic>
      <p:pic>
        <p:nvPicPr>
          <p:cNvPr id="29" name="Picture 28"/>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121852" y="1401334"/>
            <a:ext cx="1301281" cy="1243865"/>
          </a:xfrm>
          <a:prstGeom prst="rect">
            <a:avLst/>
          </a:prstGeom>
        </p:spPr>
      </p:pic>
      <p:pic>
        <p:nvPicPr>
          <p:cNvPr id="30" name="Picture 2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52395" y="2995036"/>
            <a:ext cx="1301281" cy="1243865"/>
          </a:xfrm>
          <a:prstGeom prst="rect">
            <a:avLst/>
          </a:prstGeom>
        </p:spPr>
      </p:pic>
      <p:pic>
        <p:nvPicPr>
          <p:cNvPr id="31" name="Picture 3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398544" y="4555083"/>
            <a:ext cx="1301281" cy="1243865"/>
          </a:xfrm>
          <a:prstGeom prst="rect">
            <a:avLst/>
          </a:prstGeom>
        </p:spPr>
      </p:pic>
      <p:pic>
        <p:nvPicPr>
          <p:cNvPr id="32" name="Picture 3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662791" y="3348140"/>
            <a:ext cx="1301281" cy="1243865"/>
          </a:xfrm>
          <a:prstGeom prst="rect">
            <a:avLst/>
          </a:prstGeom>
        </p:spPr>
      </p:pic>
      <p:pic>
        <p:nvPicPr>
          <p:cNvPr id="34" name="Picture 3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542317" y="4175634"/>
            <a:ext cx="1301281" cy="1243865"/>
          </a:xfrm>
          <a:prstGeom prst="rect">
            <a:avLst/>
          </a:prstGeom>
        </p:spPr>
      </p:pic>
    </p:spTree>
    <p:extLst>
      <p:ext uri="{BB962C8B-B14F-4D97-AF65-F5344CB8AC3E}">
        <p14:creationId xmlns:p14="http://schemas.microsoft.com/office/powerpoint/2010/main" val="11743300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4"/>
          <a:stretch>
            <a:fillRect/>
          </a:stretch>
        </p:blipFill>
        <p:spPr>
          <a:xfrm>
            <a:off x="1773042" y="35118"/>
            <a:ext cx="6991758" cy="6669602"/>
          </a:xfrm>
          <a:prstGeom prst="rect">
            <a:avLst/>
          </a:prstGeom>
        </p:spPr>
      </p:pic>
      <p:pic>
        <p:nvPicPr>
          <p:cNvPr id="2" name="Picture 1"/>
          <p:cNvPicPr>
            <a:picLocks noChangeAspect="1"/>
          </p:cNvPicPr>
          <p:nvPr/>
        </p:nvPicPr>
        <p:blipFill>
          <a:blip r:embed="rId5"/>
          <a:stretch>
            <a:fillRect/>
          </a:stretch>
        </p:blipFill>
        <p:spPr>
          <a:xfrm>
            <a:off x="1752601" y="1"/>
            <a:ext cx="5671397" cy="6668729"/>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44839" y="673739"/>
            <a:ext cx="1301281" cy="1243865"/>
          </a:xfrm>
          <a:prstGeom prst="rect">
            <a:avLst/>
          </a:prstGeom>
        </p:spPr>
      </p:pic>
      <p:pic>
        <p:nvPicPr>
          <p:cNvPr id="4" name="Picture 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954342" y="3030952"/>
            <a:ext cx="990601" cy="990601"/>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23659" y="63781"/>
            <a:ext cx="1301281" cy="1243865"/>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78608" y="1948615"/>
            <a:ext cx="1301281" cy="1243865"/>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85655" y="2638199"/>
            <a:ext cx="1301281" cy="1243865"/>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17277" y="3299824"/>
            <a:ext cx="1301281" cy="1243865"/>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85655" y="3341294"/>
            <a:ext cx="1301281" cy="1243865"/>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40263" y="3897261"/>
            <a:ext cx="1301281" cy="1243865"/>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75752" y="4428451"/>
            <a:ext cx="1301281" cy="1243865"/>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99681" y="1367464"/>
            <a:ext cx="1301281" cy="1243865"/>
          </a:xfrm>
          <a:prstGeom prst="rect">
            <a:avLst/>
          </a:prstGeom>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30373" y="3876074"/>
            <a:ext cx="1301281" cy="1243865"/>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88292" y="4959641"/>
            <a:ext cx="1301281" cy="1243865"/>
          </a:xfrm>
          <a:prstGeom prst="rect">
            <a:avLst/>
          </a:prstGeom>
        </p:spPr>
      </p:pic>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352369" y="5567081"/>
            <a:ext cx="1301281" cy="1243865"/>
          </a:xfrm>
          <a:prstGeom prst="rect">
            <a:avLst/>
          </a:prstGeom>
        </p:spPr>
      </p:pic>
      <p:pic>
        <p:nvPicPr>
          <p:cNvPr id="16" name="Picture 1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485939" y="2615695"/>
            <a:ext cx="990601" cy="990601"/>
          </a:xfrm>
          <a:prstGeom prst="rect">
            <a:avLst/>
          </a:prstGeom>
        </p:spPr>
      </p:pic>
      <p:pic>
        <p:nvPicPr>
          <p:cNvPr id="17" name="Picture 1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0082339">
            <a:off x="8954343" y="4002706"/>
            <a:ext cx="990601" cy="990601"/>
          </a:xfrm>
          <a:prstGeom prst="rect">
            <a:avLst/>
          </a:prstGeom>
        </p:spPr>
      </p:pic>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588381" y="3369919"/>
            <a:ext cx="990601" cy="990601"/>
          </a:xfrm>
          <a:prstGeom prst="rect">
            <a:avLst/>
          </a:prstGeom>
        </p:spPr>
      </p:pic>
      <p:pic>
        <p:nvPicPr>
          <p:cNvPr id="20" name="Picture 19"/>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432532" y="4059783"/>
            <a:ext cx="990601" cy="990601"/>
          </a:xfrm>
          <a:prstGeom prst="rect">
            <a:avLst/>
          </a:prstGeom>
        </p:spPr>
      </p:pic>
      <p:pic>
        <p:nvPicPr>
          <p:cNvPr id="23" name="Picture 2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093080" y="2139510"/>
            <a:ext cx="990601" cy="990601"/>
          </a:xfrm>
          <a:prstGeom prst="rect">
            <a:avLst/>
          </a:prstGeom>
        </p:spPr>
      </p:pic>
      <p:pic>
        <p:nvPicPr>
          <p:cNvPr id="24" name="Picture 2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093080" y="4761067"/>
            <a:ext cx="990601" cy="990601"/>
          </a:xfrm>
          <a:prstGeom prst="rect">
            <a:avLst/>
          </a:prstGeom>
        </p:spPr>
      </p:pic>
      <p:pic>
        <p:nvPicPr>
          <p:cNvPr id="28" name="Picture 2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65192" y="4524701"/>
            <a:ext cx="1301281" cy="1243865"/>
          </a:xfrm>
          <a:prstGeom prst="rect">
            <a:avLst/>
          </a:prstGeom>
        </p:spPr>
      </p:pic>
      <p:pic>
        <p:nvPicPr>
          <p:cNvPr id="29" name="Picture 2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82303" y="5132683"/>
            <a:ext cx="1301281" cy="1243865"/>
          </a:xfrm>
          <a:prstGeom prst="rect">
            <a:avLst/>
          </a:prstGeom>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36295" y="694711"/>
            <a:ext cx="1301281" cy="1243865"/>
          </a:xfrm>
          <a:prstGeom prst="rect">
            <a:avLst/>
          </a:prstGeom>
        </p:spPr>
      </p:pic>
      <p:pic>
        <p:nvPicPr>
          <p:cNvPr id="31" name="Picture 3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73829" y="5573679"/>
            <a:ext cx="1301281" cy="1243865"/>
          </a:xfrm>
          <a:prstGeom prst="rect">
            <a:avLst/>
          </a:pr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49973" y="103521"/>
            <a:ext cx="1301281" cy="1243865"/>
          </a:xfrm>
          <a:prstGeom prst="rect">
            <a:avLst/>
          </a:prstGeom>
        </p:spPr>
      </p:pic>
      <p:pic>
        <p:nvPicPr>
          <p:cNvPr id="34" name="Picture 3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24776" y="1255931"/>
            <a:ext cx="1301281" cy="1243865"/>
          </a:xfrm>
          <a:prstGeom prst="rect">
            <a:avLst/>
          </a:prstGeom>
        </p:spPr>
      </p:pic>
    </p:spTree>
    <p:extLst>
      <p:ext uri="{BB962C8B-B14F-4D97-AF65-F5344CB8AC3E}">
        <p14:creationId xmlns:p14="http://schemas.microsoft.com/office/powerpoint/2010/main" val="247039876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778591" y="1"/>
            <a:ext cx="6986209" cy="6669602"/>
          </a:xfrm>
          <a:prstGeom prst="rect">
            <a:avLst/>
          </a:prstGeom>
        </p:spPr>
      </p:pic>
      <p:pic>
        <p:nvPicPr>
          <p:cNvPr id="2" name="Picture 1"/>
          <p:cNvPicPr>
            <a:picLocks noChangeAspect="1"/>
          </p:cNvPicPr>
          <p:nvPr/>
        </p:nvPicPr>
        <p:blipFill>
          <a:blip r:embed="rId5"/>
          <a:stretch>
            <a:fillRect/>
          </a:stretch>
        </p:blipFill>
        <p:spPr>
          <a:xfrm>
            <a:off x="1752601" y="1"/>
            <a:ext cx="5671397" cy="6668729"/>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44839" y="673739"/>
            <a:ext cx="1301281" cy="1243865"/>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23659" y="63781"/>
            <a:ext cx="1301281" cy="1243865"/>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78608" y="1948615"/>
            <a:ext cx="1301281" cy="1243865"/>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85655" y="2638199"/>
            <a:ext cx="1301281" cy="1243865"/>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17277" y="3299824"/>
            <a:ext cx="1301281" cy="1243865"/>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85655" y="3341294"/>
            <a:ext cx="1301281" cy="1243865"/>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40263" y="3897261"/>
            <a:ext cx="1301281" cy="1243865"/>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75752" y="4428451"/>
            <a:ext cx="1301281" cy="1243865"/>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99681" y="1367464"/>
            <a:ext cx="1301281" cy="1243865"/>
          </a:xfrm>
          <a:prstGeom prst="rect">
            <a:avLst/>
          </a:prstGeom>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30373" y="3876074"/>
            <a:ext cx="1301281" cy="1243865"/>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88292" y="4959641"/>
            <a:ext cx="1301281" cy="1243865"/>
          </a:xfrm>
          <a:prstGeom prst="rect">
            <a:avLst/>
          </a:prstGeom>
        </p:spPr>
      </p:pic>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352369" y="5567081"/>
            <a:ext cx="1301281" cy="1243865"/>
          </a:xfrm>
          <a:prstGeom prst="rect">
            <a:avLst/>
          </a:prstGeom>
        </p:spPr>
      </p:pic>
      <p:pic>
        <p:nvPicPr>
          <p:cNvPr id="16" name="Picture 1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485939" y="2615695"/>
            <a:ext cx="990601" cy="990601"/>
          </a:xfrm>
          <a:prstGeom prst="rect">
            <a:avLst/>
          </a:prstGeom>
        </p:spPr>
      </p:pic>
      <p:pic>
        <p:nvPicPr>
          <p:cNvPr id="17" name="Picture 1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0082339">
            <a:off x="8954343" y="4002706"/>
            <a:ext cx="990601" cy="990601"/>
          </a:xfrm>
          <a:prstGeom prst="rect">
            <a:avLst/>
          </a:prstGeom>
        </p:spPr>
      </p:pic>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588381" y="3369919"/>
            <a:ext cx="990601" cy="990601"/>
          </a:xfrm>
          <a:prstGeom prst="rect">
            <a:avLst/>
          </a:prstGeom>
        </p:spPr>
      </p:pic>
      <p:pic>
        <p:nvPicPr>
          <p:cNvPr id="24" name="Picture 2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093080" y="4761067"/>
            <a:ext cx="990601" cy="990601"/>
          </a:xfrm>
          <a:prstGeom prst="rect">
            <a:avLst/>
          </a:prstGeom>
        </p:spPr>
      </p:pic>
      <p:pic>
        <p:nvPicPr>
          <p:cNvPr id="28" name="Picture 2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65192" y="4524701"/>
            <a:ext cx="1301281" cy="1243865"/>
          </a:xfrm>
          <a:prstGeom prst="rect">
            <a:avLst/>
          </a:prstGeom>
        </p:spPr>
      </p:pic>
      <p:pic>
        <p:nvPicPr>
          <p:cNvPr id="29" name="Picture 2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82303" y="5132683"/>
            <a:ext cx="1301281" cy="1243865"/>
          </a:xfrm>
          <a:prstGeom prst="rect">
            <a:avLst/>
          </a:prstGeom>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36295" y="694711"/>
            <a:ext cx="1301281" cy="1243865"/>
          </a:xfrm>
          <a:prstGeom prst="rect">
            <a:avLst/>
          </a:prstGeom>
        </p:spPr>
      </p:pic>
      <p:pic>
        <p:nvPicPr>
          <p:cNvPr id="31" name="Picture 3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73829" y="5573679"/>
            <a:ext cx="1301281" cy="1243865"/>
          </a:xfrm>
          <a:prstGeom prst="rect">
            <a:avLst/>
          </a:pr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49973" y="103521"/>
            <a:ext cx="1301281" cy="1243865"/>
          </a:xfrm>
          <a:prstGeom prst="rect">
            <a:avLst/>
          </a:prstGeom>
        </p:spPr>
      </p:pic>
      <p:pic>
        <p:nvPicPr>
          <p:cNvPr id="34" name="Picture 3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24776" y="1255931"/>
            <a:ext cx="1301281" cy="1243865"/>
          </a:xfrm>
          <a:prstGeom prst="rect">
            <a:avLst/>
          </a:prstGeom>
        </p:spPr>
      </p:pic>
      <p:pic>
        <p:nvPicPr>
          <p:cNvPr id="33" name="Picture 3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654401" y="2853585"/>
            <a:ext cx="1301281" cy="1243865"/>
          </a:xfrm>
          <a:prstGeom prst="rect">
            <a:avLst/>
          </a:prstGeom>
        </p:spPr>
      </p:pic>
      <p:pic>
        <p:nvPicPr>
          <p:cNvPr id="35" name="Picture 3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97597" y="3900949"/>
            <a:ext cx="1301281" cy="1243865"/>
          </a:xfrm>
          <a:prstGeom prst="rect">
            <a:avLst/>
          </a:prstGeom>
        </p:spPr>
      </p:pic>
      <p:pic>
        <p:nvPicPr>
          <p:cNvPr id="36" name="Picture 3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018474" y="1891442"/>
            <a:ext cx="1301281" cy="1243865"/>
          </a:xfrm>
          <a:prstGeom prst="rect">
            <a:avLst/>
          </a:prstGeom>
        </p:spPr>
      </p:pic>
      <p:pic>
        <p:nvPicPr>
          <p:cNvPr id="37" name="Picture 36"/>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75000" y1="89820" x2="75000" y2="89820"/>
                        <a14:foregroundMark x1="83462" y1="86534" x2="83462" y2="86534"/>
                        <a14:foregroundMark x1="85865" y1="82539" x2="85865" y2="82539"/>
                        <a14:foregroundMark x1="91923" y1="77642" x2="91923" y2="77642"/>
                        <a14:foregroundMark x1="95577" y1="73582" x2="95577" y2="73582"/>
                      </a14:backgroundRemoval>
                    </a14:imgEffect>
                  </a14:imgLayer>
                </a14:imgProps>
              </a:ext>
              <a:ext uri="{28A0092B-C50C-407E-A947-70E740481C1C}">
                <a14:useLocalDpi xmlns:a14="http://schemas.microsoft.com/office/drawing/2010/main" val="0"/>
              </a:ext>
            </a:extLst>
          </a:blip>
          <a:stretch>
            <a:fillRect/>
          </a:stretch>
        </p:blipFill>
        <p:spPr>
          <a:xfrm>
            <a:off x="9410813" y="440397"/>
            <a:ext cx="801122" cy="1196033"/>
          </a:xfrm>
          <a:prstGeom prst="rect">
            <a:avLst/>
          </a:prstGeom>
        </p:spPr>
      </p:pic>
    </p:spTree>
    <p:extLst>
      <p:ext uri="{BB962C8B-B14F-4D97-AF65-F5344CB8AC3E}">
        <p14:creationId xmlns:p14="http://schemas.microsoft.com/office/powerpoint/2010/main" val="232010716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Rectangle 39"/>
          <p:cNvSpPr/>
          <p:nvPr/>
        </p:nvSpPr>
        <p:spPr>
          <a:xfrm>
            <a:off x="1752601" y="0"/>
            <a:ext cx="7037601" cy="6668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752601" y="1"/>
            <a:ext cx="5671397" cy="666872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44839" y="673739"/>
            <a:ext cx="1301281" cy="1243865"/>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23659" y="63781"/>
            <a:ext cx="1301281" cy="1243865"/>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78608" y="1948615"/>
            <a:ext cx="1301281" cy="1243865"/>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85655" y="2638199"/>
            <a:ext cx="1301281" cy="1243865"/>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17277" y="3299824"/>
            <a:ext cx="1301281" cy="1243865"/>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85655" y="3341294"/>
            <a:ext cx="1301281" cy="1243865"/>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40263" y="3897261"/>
            <a:ext cx="1301281" cy="1243865"/>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75752" y="4428451"/>
            <a:ext cx="1301281" cy="1243865"/>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99681" y="1367464"/>
            <a:ext cx="1301281" cy="1243865"/>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30373" y="3876074"/>
            <a:ext cx="1301281" cy="1243865"/>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88292" y="4959641"/>
            <a:ext cx="1301281" cy="1243865"/>
          </a:xfrm>
          <a:prstGeom prst="rect">
            <a:avLst/>
          </a:prstGeom>
        </p:spPr>
      </p:pic>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352369" y="5567081"/>
            <a:ext cx="1301281" cy="1243865"/>
          </a:xfrm>
          <a:prstGeom prst="rect">
            <a:avLst/>
          </a:prstGeom>
        </p:spPr>
      </p:pic>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485939" y="2615695"/>
            <a:ext cx="990601" cy="990601"/>
          </a:xfrm>
          <a:prstGeom prst="rect">
            <a:avLst/>
          </a:prstGeom>
        </p:spPr>
      </p:pic>
      <p:pic>
        <p:nvPicPr>
          <p:cNvPr id="17" name="Picture 16"/>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0082339">
            <a:off x="8954343" y="4002706"/>
            <a:ext cx="990601" cy="990601"/>
          </a:xfrm>
          <a:prstGeom prst="rect">
            <a:avLst/>
          </a:prstGeom>
        </p:spPr>
      </p:pic>
      <p:pic>
        <p:nvPicPr>
          <p:cNvPr id="28" name="Picture 2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65192" y="4524701"/>
            <a:ext cx="1301281" cy="1243865"/>
          </a:xfrm>
          <a:prstGeom prst="rect">
            <a:avLst/>
          </a:prstGeom>
        </p:spPr>
      </p:pic>
      <p:pic>
        <p:nvPicPr>
          <p:cNvPr id="29" name="Picture 28"/>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82303" y="5132683"/>
            <a:ext cx="1301281" cy="1243865"/>
          </a:xfrm>
          <a:prstGeom prst="rect">
            <a:avLst/>
          </a:prstGeom>
        </p:spPr>
      </p:pic>
      <p:pic>
        <p:nvPicPr>
          <p:cNvPr id="30" name="Picture 2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36295" y="694711"/>
            <a:ext cx="1301281" cy="1243865"/>
          </a:xfrm>
          <a:prstGeom prst="rect">
            <a:avLst/>
          </a:prstGeom>
        </p:spPr>
      </p:pic>
      <p:pic>
        <p:nvPicPr>
          <p:cNvPr id="31" name="Picture 3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73829" y="5573679"/>
            <a:ext cx="1301281" cy="1243865"/>
          </a:xfrm>
          <a:prstGeom prst="rect">
            <a:avLst/>
          </a:prstGeom>
        </p:spPr>
      </p:pic>
      <p:pic>
        <p:nvPicPr>
          <p:cNvPr id="32" name="Picture 3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49973" y="103521"/>
            <a:ext cx="1301281" cy="1243865"/>
          </a:xfrm>
          <a:prstGeom prst="rect">
            <a:avLst/>
          </a:prstGeom>
        </p:spPr>
      </p:pic>
      <p:pic>
        <p:nvPicPr>
          <p:cNvPr id="34" name="Picture 3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24776" y="1255931"/>
            <a:ext cx="1301281" cy="1243865"/>
          </a:xfrm>
          <a:prstGeom prst="rect">
            <a:avLst/>
          </a:prstGeom>
        </p:spPr>
      </p:pic>
      <p:pic>
        <p:nvPicPr>
          <p:cNvPr id="33" name="Picture 3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95275" y="2644955"/>
            <a:ext cx="1301281" cy="1243865"/>
          </a:xfrm>
          <a:prstGeom prst="rect">
            <a:avLst/>
          </a:prstGeom>
        </p:spPr>
      </p:pic>
      <p:pic>
        <p:nvPicPr>
          <p:cNvPr id="35" name="Picture 3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03292" y="3308357"/>
            <a:ext cx="1301281" cy="1243865"/>
          </a:xfrm>
          <a:prstGeom prst="rect">
            <a:avLst/>
          </a:prstGeom>
        </p:spPr>
      </p:pic>
      <p:pic>
        <p:nvPicPr>
          <p:cNvPr id="36" name="Picture 3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78458" y="1950458"/>
            <a:ext cx="1301281" cy="1243865"/>
          </a:xfrm>
          <a:prstGeom prst="rect">
            <a:avLst/>
          </a:prstGeom>
        </p:spPr>
      </p:pic>
      <p:pic>
        <p:nvPicPr>
          <p:cNvPr id="37" name="Picture 3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314422" y="3242123"/>
            <a:ext cx="1301281" cy="1243865"/>
          </a:xfrm>
          <a:prstGeom prst="rect">
            <a:avLst/>
          </a:prstGeom>
        </p:spPr>
      </p:pic>
      <p:pic>
        <p:nvPicPr>
          <p:cNvPr id="38" name="Picture 3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314421" y="4232724"/>
            <a:ext cx="1301281" cy="1243865"/>
          </a:xfrm>
          <a:prstGeom prst="rect">
            <a:avLst/>
          </a:prstGeom>
        </p:spPr>
      </p:pic>
      <p:pic>
        <p:nvPicPr>
          <p:cNvPr id="39" name="Picture 38"/>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75000" y1="89820" x2="75000" y2="89820"/>
                        <a14:foregroundMark x1="83462" y1="86534" x2="83462" y2="86534"/>
                        <a14:foregroundMark x1="85865" y1="82539" x2="85865" y2="82539"/>
                        <a14:foregroundMark x1="91923" y1="77642" x2="91923" y2="77642"/>
                        <a14:foregroundMark x1="95577" y1="73582" x2="95577" y2="73582"/>
                      </a14:backgroundRemoval>
                    </a14:imgEffect>
                  </a14:imgLayer>
                </a14:imgProps>
              </a:ext>
              <a:ext uri="{28A0092B-C50C-407E-A947-70E740481C1C}">
                <a14:useLocalDpi xmlns:a14="http://schemas.microsoft.com/office/drawing/2010/main" val="0"/>
              </a:ext>
            </a:extLst>
          </a:blip>
          <a:stretch>
            <a:fillRect/>
          </a:stretch>
        </p:blipFill>
        <p:spPr>
          <a:xfrm>
            <a:off x="9410813" y="440397"/>
            <a:ext cx="801122" cy="1196033"/>
          </a:xfrm>
          <a:prstGeom prst="rect">
            <a:avLst/>
          </a:prstGeom>
        </p:spPr>
      </p:pic>
    </p:spTree>
    <p:extLst>
      <p:ext uri="{BB962C8B-B14F-4D97-AF65-F5344CB8AC3E}">
        <p14:creationId xmlns:p14="http://schemas.microsoft.com/office/powerpoint/2010/main" val="295175230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1" y="1600201"/>
            <a:ext cx="8382000" cy="4714875"/>
          </a:xfrm>
          <a:prstGeom prst="rect">
            <a:avLst/>
          </a:prstGeom>
        </p:spPr>
      </p:pic>
      <p:sp>
        <p:nvSpPr>
          <p:cNvPr id="5" name="Title 4"/>
          <p:cNvSpPr>
            <a:spLocks noGrp="1"/>
          </p:cNvSpPr>
          <p:nvPr>
            <p:ph type="title"/>
          </p:nvPr>
        </p:nvSpPr>
        <p:spPr/>
        <p:txBody>
          <a:bodyPr/>
          <a:lstStyle/>
          <a:p>
            <a:pPr eaLnBrk="1" hangingPunct="1"/>
            <a:r>
              <a:rPr lang="en-US" b="1" kern="1200" dirty="0">
                <a:solidFill>
                  <a:schemeClr val="tx1"/>
                </a:solidFill>
                <a:latin typeface="Tempus Sans ITC" panose="04020404030D07020202" pitchFamily="82" charset="0"/>
              </a:rPr>
              <a:t>Relative Dating</a:t>
            </a:r>
          </a:p>
        </p:txBody>
      </p:sp>
      <p:sp>
        <p:nvSpPr>
          <p:cNvPr id="4" name="Rectangle 3"/>
          <p:cNvSpPr/>
          <p:nvPr/>
        </p:nvSpPr>
        <p:spPr>
          <a:xfrm>
            <a:off x="3581400" y="5181600"/>
            <a:ext cx="445956"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empus Sans ITC" panose="04020404030D07020202" pitchFamily="82" charset="0"/>
              </a:rPr>
              <a:t>1</a:t>
            </a:r>
          </a:p>
        </p:txBody>
      </p:sp>
      <p:sp>
        <p:nvSpPr>
          <p:cNvPr id="6" name="Rectangle 5"/>
          <p:cNvSpPr/>
          <p:nvPr/>
        </p:nvSpPr>
        <p:spPr>
          <a:xfrm>
            <a:off x="4114800" y="4038600"/>
            <a:ext cx="574196"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empus Sans ITC" panose="04020404030D07020202" pitchFamily="82" charset="0"/>
              </a:rPr>
              <a:t>2</a:t>
            </a:r>
          </a:p>
        </p:txBody>
      </p:sp>
      <p:sp>
        <p:nvSpPr>
          <p:cNvPr id="7" name="Rectangle 6"/>
          <p:cNvSpPr/>
          <p:nvPr/>
        </p:nvSpPr>
        <p:spPr>
          <a:xfrm>
            <a:off x="4800601" y="3124200"/>
            <a:ext cx="521297"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empus Sans ITC" panose="04020404030D07020202" pitchFamily="82" charset="0"/>
              </a:rPr>
              <a:t>3</a:t>
            </a:r>
          </a:p>
        </p:txBody>
      </p:sp>
      <p:sp>
        <p:nvSpPr>
          <p:cNvPr id="8" name="Rectangle 7"/>
          <p:cNvSpPr/>
          <p:nvPr/>
        </p:nvSpPr>
        <p:spPr>
          <a:xfrm>
            <a:off x="5410201" y="2353270"/>
            <a:ext cx="579005"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empus Sans ITC" panose="04020404030D07020202" pitchFamily="82" charset="0"/>
              </a:rPr>
              <a:t>4</a:t>
            </a:r>
          </a:p>
        </p:txBody>
      </p:sp>
      <p:sp>
        <p:nvSpPr>
          <p:cNvPr id="9" name="Rectangle 8"/>
          <p:cNvSpPr/>
          <p:nvPr/>
        </p:nvSpPr>
        <p:spPr>
          <a:xfrm>
            <a:off x="6116839" y="3125734"/>
            <a:ext cx="532518"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empus Sans ITC" panose="04020404030D07020202" pitchFamily="82" charset="0"/>
              </a:rPr>
              <a:t>5</a:t>
            </a:r>
          </a:p>
        </p:txBody>
      </p:sp>
    </p:spTree>
    <p:extLst>
      <p:ext uri="{BB962C8B-B14F-4D97-AF65-F5344CB8AC3E}">
        <p14:creationId xmlns:p14="http://schemas.microsoft.com/office/powerpoint/2010/main" val="110953319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791960" y="33301"/>
            <a:ext cx="7187779" cy="6669602"/>
          </a:xfrm>
          <a:prstGeom prst="rect">
            <a:avLst/>
          </a:prstGeom>
        </p:spPr>
      </p:pic>
      <p:pic>
        <p:nvPicPr>
          <p:cNvPr id="2" name="Picture 1"/>
          <p:cNvPicPr>
            <a:picLocks noChangeAspect="1"/>
          </p:cNvPicPr>
          <p:nvPr/>
        </p:nvPicPr>
        <p:blipFill>
          <a:blip r:embed="rId5"/>
          <a:stretch>
            <a:fillRect/>
          </a:stretch>
        </p:blipFill>
        <p:spPr>
          <a:xfrm>
            <a:off x="1752601" y="1"/>
            <a:ext cx="5671397" cy="6668729"/>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44839" y="673739"/>
            <a:ext cx="1301281" cy="1243865"/>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23659" y="63781"/>
            <a:ext cx="1301281" cy="1243865"/>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78608" y="1948615"/>
            <a:ext cx="1301281" cy="1243865"/>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85655" y="2638199"/>
            <a:ext cx="1301281" cy="1243865"/>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17277" y="3299824"/>
            <a:ext cx="1301281" cy="1243865"/>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85655" y="3341294"/>
            <a:ext cx="1301281" cy="1243865"/>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40263" y="3897261"/>
            <a:ext cx="1301281" cy="1243865"/>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75752" y="4428451"/>
            <a:ext cx="1301281" cy="1243865"/>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99681" y="1367464"/>
            <a:ext cx="1301281" cy="1243865"/>
          </a:xfrm>
          <a:prstGeom prst="rect">
            <a:avLst/>
          </a:prstGeom>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30373" y="3876074"/>
            <a:ext cx="1301281" cy="1243865"/>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88292" y="4959641"/>
            <a:ext cx="1301281" cy="1243865"/>
          </a:xfrm>
          <a:prstGeom prst="rect">
            <a:avLst/>
          </a:prstGeom>
        </p:spPr>
      </p:pic>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352369" y="5567081"/>
            <a:ext cx="1301281" cy="1243865"/>
          </a:xfrm>
          <a:prstGeom prst="rect">
            <a:avLst/>
          </a:prstGeom>
        </p:spPr>
      </p:pic>
      <p:pic>
        <p:nvPicPr>
          <p:cNvPr id="17" name="Picture 1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0082339">
            <a:off x="9513260" y="4072397"/>
            <a:ext cx="990601" cy="990601"/>
          </a:xfrm>
          <a:prstGeom prst="rect">
            <a:avLst/>
          </a:prstGeom>
        </p:spPr>
      </p:pic>
      <p:pic>
        <p:nvPicPr>
          <p:cNvPr id="28" name="Picture 2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65192" y="4524701"/>
            <a:ext cx="1301281" cy="1243865"/>
          </a:xfrm>
          <a:prstGeom prst="rect">
            <a:avLst/>
          </a:prstGeom>
        </p:spPr>
      </p:pic>
      <p:pic>
        <p:nvPicPr>
          <p:cNvPr id="29" name="Picture 2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82303" y="5132683"/>
            <a:ext cx="1301281" cy="1243865"/>
          </a:xfrm>
          <a:prstGeom prst="rect">
            <a:avLst/>
          </a:prstGeom>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36295" y="694711"/>
            <a:ext cx="1301281" cy="1243865"/>
          </a:xfrm>
          <a:prstGeom prst="rect">
            <a:avLst/>
          </a:prstGeom>
        </p:spPr>
      </p:pic>
      <p:pic>
        <p:nvPicPr>
          <p:cNvPr id="31" name="Picture 3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73829" y="5573679"/>
            <a:ext cx="1301281" cy="1243865"/>
          </a:xfrm>
          <a:prstGeom prst="rect">
            <a:avLst/>
          </a:pr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49973" y="103521"/>
            <a:ext cx="1301281" cy="1243865"/>
          </a:xfrm>
          <a:prstGeom prst="rect">
            <a:avLst/>
          </a:prstGeom>
        </p:spPr>
      </p:pic>
      <p:pic>
        <p:nvPicPr>
          <p:cNvPr id="34" name="Picture 3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24776" y="1255931"/>
            <a:ext cx="1301281" cy="1243865"/>
          </a:xfrm>
          <a:prstGeom prst="rect">
            <a:avLst/>
          </a:prstGeom>
        </p:spPr>
      </p:pic>
      <p:pic>
        <p:nvPicPr>
          <p:cNvPr id="33" name="Picture 3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95275" y="2644955"/>
            <a:ext cx="1301281" cy="1243865"/>
          </a:xfrm>
          <a:prstGeom prst="rect">
            <a:avLst/>
          </a:prstGeom>
        </p:spPr>
      </p:pic>
      <p:pic>
        <p:nvPicPr>
          <p:cNvPr id="35" name="Picture 3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03292" y="3308357"/>
            <a:ext cx="1301281" cy="1243865"/>
          </a:xfrm>
          <a:prstGeom prst="rect">
            <a:avLst/>
          </a:prstGeom>
        </p:spPr>
      </p:pic>
      <p:pic>
        <p:nvPicPr>
          <p:cNvPr id="36" name="Picture 3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78458" y="1950458"/>
            <a:ext cx="1301281" cy="1243865"/>
          </a:xfrm>
          <a:prstGeom prst="rect">
            <a:avLst/>
          </a:prstGeom>
        </p:spPr>
      </p:pic>
      <p:pic>
        <p:nvPicPr>
          <p:cNvPr id="37" name="Picture 36"/>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03292" y="3908258"/>
            <a:ext cx="1301281" cy="1243865"/>
          </a:xfrm>
          <a:prstGeom prst="rect">
            <a:avLst/>
          </a:prstGeom>
        </p:spPr>
      </p:pic>
      <p:pic>
        <p:nvPicPr>
          <p:cNvPr id="38" name="Picture 3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091677" y="4585159"/>
            <a:ext cx="1301281" cy="1243865"/>
          </a:xfrm>
          <a:prstGeom prst="rect">
            <a:avLst/>
          </a:prstGeom>
        </p:spPr>
      </p:pic>
      <p:pic>
        <p:nvPicPr>
          <p:cNvPr id="27" name="Picture 26"/>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75000" y1="89820" x2="75000" y2="89820"/>
                        <a14:foregroundMark x1="83462" y1="86534" x2="83462" y2="86534"/>
                        <a14:foregroundMark x1="85865" y1="82539" x2="85865" y2="82539"/>
                        <a14:foregroundMark x1="91923" y1="77642" x2="91923" y2="77642"/>
                        <a14:foregroundMark x1="95577" y1="73582" x2="95577" y2="73582"/>
                      </a14:backgroundRemoval>
                    </a14:imgEffect>
                  </a14:imgLayer>
                </a14:imgProps>
              </a:ext>
              <a:ext uri="{28A0092B-C50C-407E-A947-70E740481C1C}">
                <a14:useLocalDpi xmlns:a14="http://schemas.microsoft.com/office/drawing/2010/main" val="0"/>
              </a:ext>
            </a:extLst>
          </a:blip>
          <a:stretch>
            <a:fillRect/>
          </a:stretch>
        </p:blipFill>
        <p:spPr>
          <a:xfrm>
            <a:off x="9410813" y="440397"/>
            <a:ext cx="801122" cy="1196033"/>
          </a:xfrm>
          <a:prstGeom prst="rect">
            <a:avLst/>
          </a:prstGeom>
        </p:spPr>
      </p:pic>
    </p:spTree>
    <p:extLst>
      <p:ext uri="{BB962C8B-B14F-4D97-AF65-F5344CB8AC3E}">
        <p14:creationId xmlns:p14="http://schemas.microsoft.com/office/powerpoint/2010/main" val="172284413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9" name="Rectangle 38"/>
          <p:cNvSpPr/>
          <p:nvPr/>
        </p:nvSpPr>
        <p:spPr>
          <a:xfrm>
            <a:off x="1752601" y="0"/>
            <a:ext cx="7227138" cy="6668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752601" y="1"/>
            <a:ext cx="5671397" cy="666872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44839" y="673739"/>
            <a:ext cx="1301281" cy="1243865"/>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23659" y="63781"/>
            <a:ext cx="1301281" cy="1243865"/>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78608" y="1948615"/>
            <a:ext cx="1301281" cy="1243865"/>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85655" y="2638199"/>
            <a:ext cx="1301281" cy="1243865"/>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17277" y="3299824"/>
            <a:ext cx="1301281" cy="1243865"/>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85655" y="3341294"/>
            <a:ext cx="1301281" cy="1243865"/>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40263" y="3897261"/>
            <a:ext cx="1301281" cy="1243865"/>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75752" y="4428451"/>
            <a:ext cx="1301281" cy="1243865"/>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99681" y="1367464"/>
            <a:ext cx="1301281" cy="1243865"/>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30373" y="3876074"/>
            <a:ext cx="1301281" cy="1243865"/>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88292" y="4959641"/>
            <a:ext cx="1301281" cy="1243865"/>
          </a:xfrm>
          <a:prstGeom prst="rect">
            <a:avLst/>
          </a:prstGeom>
        </p:spPr>
      </p:pic>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352369" y="5567081"/>
            <a:ext cx="1301281" cy="1243865"/>
          </a:xfrm>
          <a:prstGeom prst="rect">
            <a:avLst/>
          </a:prstGeom>
        </p:spPr>
      </p:pic>
      <p:pic>
        <p:nvPicPr>
          <p:cNvPr id="17" name="Picture 16"/>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0082339">
            <a:off x="9513260" y="4072397"/>
            <a:ext cx="990601" cy="990601"/>
          </a:xfrm>
          <a:prstGeom prst="rect">
            <a:avLst/>
          </a:prstGeom>
        </p:spPr>
      </p:pic>
      <p:pic>
        <p:nvPicPr>
          <p:cNvPr id="28" name="Picture 2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65192" y="4524701"/>
            <a:ext cx="1301281" cy="1243865"/>
          </a:xfrm>
          <a:prstGeom prst="rect">
            <a:avLst/>
          </a:prstGeom>
        </p:spPr>
      </p:pic>
      <p:pic>
        <p:nvPicPr>
          <p:cNvPr id="29" name="Picture 28"/>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82303" y="5132683"/>
            <a:ext cx="1301281" cy="1243865"/>
          </a:xfrm>
          <a:prstGeom prst="rect">
            <a:avLst/>
          </a:prstGeom>
        </p:spPr>
      </p:pic>
      <p:pic>
        <p:nvPicPr>
          <p:cNvPr id="30" name="Picture 2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36295" y="694711"/>
            <a:ext cx="1301281" cy="1243865"/>
          </a:xfrm>
          <a:prstGeom prst="rect">
            <a:avLst/>
          </a:prstGeom>
        </p:spPr>
      </p:pic>
      <p:pic>
        <p:nvPicPr>
          <p:cNvPr id="31" name="Picture 3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73829" y="5573679"/>
            <a:ext cx="1301281" cy="1243865"/>
          </a:xfrm>
          <a:prstGeom prst="rect">
            <a:avLst/>
          </a:prstGeom>
        </p:spPr>
      </p:pic>
      <p:pic>
        <p:nvPicPr>
          <p:cNvPr id="32" name="Picture 3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49973" y="103521"/>
            <a:ext cx="1301281" cy="1243865"/>
          </a:xfrm>
          <a:prstGeom prst="rect">
            <a:avLst/>
          </a:prstGeom>
        </p:spPr>
      </p:pic>
      <p:pic>
        <p:nvPicPr>
          <p:cNvPr id="34" name="Picture 3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24776" y="1255931"/>
            <a:ext cx="1301281" cy="1243865"/>
          </a:xfrm>
          <a:prstGeom prst="rect">
            <a:avLst/>
          </a:prstGeom>
        </p:spPr>
      </p:pic>
      <p:pic>
        <p:nvPicPr>
          <p:cNvPr id="33" name="Picture 3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95275" y="2644955"/>
            <a:ext cx="1301281" cy="1243865"/>
          </a:xfrm>
          <a:prstGeom prst="rect">
            <a:avLst/>
          </a:prstGeom>
        </p:spPr>
      </p:pic>
      <p:pic>
        <p:nvPicPr>
          <p:cNvPr id="35" name="Picture 3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03292" y="3308357"/>
            <a:ext cx="1301281" cy="1243865"/>
          </a:xfrm>
          <a:prstGeom prst="rect">
            <a:avLst/>
          </a:prstGeom>
        </p:spPr>
      </p:pic>
      <p:pic>
        <p:nvPicPr>
          <p:cNvPr id="36" name="Picture 3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78458" y="1950458"/>
            <a:ext cx="1301281" cy="1243865"/>
          </a:xfrm>
          <a:prstGeom prst="rect">
            <a:avLst/>
          </a:prstGeom>
        </p:spPr>
      </p:pic>
      <p:pic>
        <p:nvPicPr>
          <p:cNvPr id="37" name="Picture 3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03292" y="3908258"/>
            <a:ext cx="1301281" cy="1243865"/>
          </a:xfrm>
          <a:prstGeom prst="rect">
            <a:avLst/>
          </a:prstGeom>
        </p:spPr>
      </p:pic>
      <p:pic>
        <p:nvPicPr>
          <p:cNvPr id="38" name="Picture 3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61667" y="4508159"/>
            <a:ext cx="1301281" cy="1243865"/>
          </a:xfrm>
          <a:prstGeom prst="rect">
            <a:avLst/>
          </a:prstGeom>
        </p:spPr>
      </p:pic>
      <p:pic>
        <p:nvPicPr>
          <p:cNvPr id="27" name="Picture 26"/>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75000" y1="89820" x2="75000" y2="89820"/>
                        <a14:foregroundMark x1="83462" y1="86534" x2="83462" y2="86534"/>
                        <a14:foregroundMark x1="85865" y1="82539" x2="85865" y2="82539"/>
                        <a14:foregroundMark x1="91923" y1="77642" x2="91923" y2="77642"/>
                        <a14:foregroundMark x1="95577" y1="73582" x2="95577" y2="73582"/>
                      </a14:backgroundRemoval>
                    </a14:imgEffect>
                  </a14:imgLayer>
                </a14:imgProps>
              </a:ext>
              <a:ext uri="{28A0092B-C50C-407E-A947-70E740481C1C}">
                <a14:useLocalDpi xmlns:a14="http://schemas.microsoft.com/office/drawing/2010/main" val="0"/>
              </a:ext>
            </a:extLst>
          </a:blip>
          <a:stretch>
            <a:fillRect/>
          </a:stretch>
        </p:blipFill>
        <p:spPr>
          <a:xfrm>
            <a:off x="9410813" y="440397"/>
            <a:ext cx="801122" cy="1196033"/>
          </a:xfrm>
          <a:prstGeom prst="rect">
            <a:avLst/>
          </a:prstGeom>
        </p:spPr>
      </p:pic>
    </p:spTree>
    <p:extLst>
      <p:ext uri="{BB962C8B-B14F-4D97-AF65-F5344CB8AC3E}">
        <p14:creationId xmlns:p14="http://schemas.microsoft.com/office/powerpoint/2010/main" val="14455918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9" name="Rectangle 38"/>
          <p:cNvSpPr/>
          <p:nvPr/>
        </p:nvSpPr>
        <p:spPr>
          <a:xfrm>
            <a:off x="1752601" y="0"/>
            <a:ext cx="7294391" cy="6668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752601" y="1"/>
            <a:ext cx="5671397" cy="666872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44839" y="673739"/>
            <a:ext cx="1301281" cy="1243865"/>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23659" y="63781"/>
            <a:ext cx="1301281" cy="1243865"/>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78608" y="1948615"/>
            <a:ext cx="1301281" cy="1243865"/>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85655" y="2638199"/>
            <a:ext cx="1301281" cy="1243865"/>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17277" y="3299824"/>
            <a:ext cx="1301281" cy="1243865"/>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85655" y="3341294"/>
            <a:ext cx="1301281" cy="1243865"/>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40263" y="3897261"/>
            <a:ext cx="1301281" cy="1243865"/>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75752" y="4428451"/>
            <a:ext cx="1301281" cy="1243865"/>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99681" y="1367464"/>
            <a:ext cx="1301281" cy="1243865"/>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30373" y="3876074"/>
            <a:ext cx="1301281" cy="1243865"/>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88292" y="4959641"/>
            <a:ext cx="1301281" cy="1243865"/>
          </a:xfrm>
          <a:prstGeom prst="rect">
            <a:avLst/>
          </a:prstGeom>
        </p:spPr>
      </p:pic>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352369" y="5567081"/>
            <a:ext cx="1301281" cy="1243865"/>
          </a:xfrm>
          <a:prstGeom prst="rect">
            <a:avLst/>
          </a:prstGeom>
        </p:spPr>
      </p:pic>
      <p:pic>
        <p:nvPicPr>
          <p:cNvPr id="28" name="Picture 2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65192" y="4524701"/>
            <a:ext cx="1301281" cy="1243865"/>
          </a:xfrm>
          <a:prstGeom prst="rect">
            <a:avLst/>
          </a:prstGeom>
        </p:spPr>
      </p:pic>
      <p:pic>
        <p:nvPicPr>
          <p:cNvPr id="29" name="Picture 28"/>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982303" y="5132683"/>
            <a:ext cx="1301281" cy="1243865"/>
          </a:xfrm>
          <a:prstGeom prst="rect">
            <a:avLst/>
          </a:prstGeom>
        </p:spPr>
      </p:pic>
      <p:pic>
        <p:nvPicPr>
          <p:cNvPr id="30" name="Picture 2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36295" y="694711"/>
            <a:ext cx="1301281" cy="1243865"/>
          </a:xfrm>
          <a:prstGeom prst="rect">
            <a:avLst/>
          </a:prstGeom>
        </p:spPr>
      </p:pic>
      <p:pic>
        <p:nvPicPr>
          <p:cNvPr id="31" name="Picture 3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73829" y="5573679"/>
            <a:ext cx="1301281" cy="1243865"/>
          </a:xfrm>
          <a:prstGeom prst="rect">
            <a:avLst/>
          </a:prstGeom>
        </p:spPr>
      </p:pic>
      <p:pic>
        <p:nvPicPr>
          <p:cNvPr id="32" name="Picture 3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49973" y="103521"/>
            <a:ext cx="1301281" cy="1243865"/>
          </a:xfrm>
          <a:prstGeom prst="rect">
            <a:avLst/>
          </a:prstGeom>
        </p:spPr>
      </p:pic>
      <p:pic>
        <p:nvPicPr>
          <p:cNvPr id="34" name="Picture 3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24776" y="1255931"/>
            <a:ext cx="1301281" cy="1243865"/>
          </a:xfrm>
          <a:prstGeom prst="rect">
            <a:avLst/>
          </a:prstGeom>
        </p:spPr>
      </p:pic>
      <p:pic>
        <p:nvPicPr>
          <p:cNvPr id="33" name="Picture 3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95275" y="2644955"/>
            <a:ext cx="1301281" cy="1243865"/>
          </a:xfrm>
          <a:prstGeom prst="rect">
            <a:avLst/>
          </a:prstGeom>
        </p:spPr>
      </p:pic>
      <p:pic>
        <p:nvPicPr>
          <p:cNvPr id="35" name="Picture 3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03292" y="3308357"/>
            <a:ext cx="1301281" cy="1243865"/>
          </a:xfrm>
          <a:prstGeom prst="rect">
            <a:avLst/>
          </a:prstGeom>
        </p:spPr>
      </p:pic>
      <p:pic>
        <p:nvPicPr>
          <p:cNvPr id="36" name="Picture 3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78458" y="1950458"/>
            <a:ext cx="1301281" cy="1243865"/>
          </a:xfrm>
          <a:prstGeom prst="rect">
            <a:avLst/>
          </a:prstGeom>
        </p:spPr>
      </p:pic>
      <p:pic>
        <p:nvPicPr>
          <p:cNvPr id="37" name="Picture 3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03292" y="3908258"/>
            <a:ext cx="1301281" cy="1243865"/>
          </a:xfrm>
          <a:prstGeom prst="rect">
            <a:avLst/>
          </a:prstGeom>
        </p:spPr>
      </p:pic>
      <p:pic>
        <p:nvPicPr>
          <p:cNvPr id="38" name="Picture 3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61667" y="4508159"/>
            <a:ext cx="1301281" cy="1243865"/>
          </a:xfrm>
          <a:prstGeom prst="rect">
            <a:avLst/>
          </a:prstGeom>
        </p:spPr>
      </p:pic>
      <p:pic>
        <p:nvPicPr>
          <p:cNvPr id="27" name="Picture 2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745711" y="5119939"/>
            <a:ext cx="1301281" cy="1243865"/>
          </a:xfrm>
          <a:prstGeom prst="rect">
            <a:avLst/>
          </a:prstGeom>
        </p:spPr>
      </p:pic>
    </p:spTree>
    <p:extLst>
      <p:ext uri="{BB962C8B-B14F-4D97-AF65-F5344CB8AC3E}">
        <p14:creationId xmlns:p14="http://schemas.microsoft.com/office/powerpoint/2010/main" val="405102994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Tempus Sans ITC" panose="04020404030D07020202" pitchFamily="82" charset="0"/>
              </a:rPr>
              <a:t>Notice 3 Things:</a:t>
            </a:r>
            <a:endParaRPr lang="en-US" b="1" dirty="0">
              <a:solidFill>
                <a:schemeClr val="bg1"/>
              </a:solidFill>
              <a:latin typeface="Tempus Sans ITC" panose="04020404030D07020202" pitchFamily="82" charset="0"/>
            </a:endParaRPr>
          </a:p>
        </p:txBody>
      </p:sp>
      <p:sp>
        <p:nvSpPr>
          <p:cNvPr id="3" name="Content Placeholder 2"/>
          <p:cNvSpPr>
            <a:spLocks noGrp="1"/>
          </p:cNvSpPr>
          <p:nvPr>
            <p:ph idx="1"/>
          </p:nvPr>
        </p:nvSpPr>
        <p:spPr>
          <a:xfrm>
            <a:off x="2676832" y="1600200"/>
            <a:ext cx="7543800" cy="4525963"/>
          </a:xfrm>
        </p:spPr>
        <p:txBody>
          <a:bodyPr/>
          <a:lstStyle/>
          <a:p>
            <a:r>
              <a:rPr lang="en-US" dirty="0" smtClean="0">
                <a:solidFill>
                  <a:schemeClr val="bg1"/>
                </a:solidFill>
              </a:rPr>
              <a:t>One group (heads) increased steadily while the other group decreased steadily.</a:t>
            </a:r>
          </a:p>
          <a:p>
            <a:r>
              <a:rPr lang="en-US" dirty="0" smtClean="0">
                <a:solidFill>
                  <a:schemeClr val="bg1"/>
                </a:solidFill>
              </a:rPr>
              <a:t>Both groups changed steadily as we flipped the pennies every minute.</a:t>
            </a:r>
          </a:p>
          <a:p>
            <a:r>
              <a:rPr lang="en-US" dirty="0" smtClean="0">
                <a:solidFill>
                  <a:schemeClr val="bg1"/>
                </a:solidFill>
              </a:rPr>
              <a:t>We could not know for sure whether any individual penny would be heads or tails, but we knew that about half the group would be heads and half tails.</a:t>
            </a:r>
            <a:endParaRPr lang="en-US" dirty="0">
              <a:solidFill>
                <a:schemeClr val="bg1"/>
              </a:solidFill>
            </a:endParaRPr>
          </a:p>
          <a:p>
            <a:endParaRPr lang="en-US" dirty="0">
              <a:solidFill>
                <a:schemeClr val="bg1"/>
              </a:solidFill>
            </a:endParaRPr>
          </a:p>
        </p:txBody>
      </p:sp>
      <p:sp>
        <p:nvSpPr>
          <p:cNvPr id="4" name="Right Arrow 3"/>
          <p:cNvSpPr/>
          <p:nvPr/>
        </p:nvSpPr>
        <p:spPr>
          <a:xfrm rot="5400000">
            <a:off x="2182385" y="1731384"/>
            <a:ext cx="455894" cy="304800"/>
          </a:xfrm>
          <a:prstGeom prst="rightArrow">
            <a:avLst/>
          </a:prstGeom>
          <a:solidFill>
            <a:schemeClr val="accent6">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6200000">
            <a:off x="1668135" y="1715328"/>
            <a:ext cx="455894" cy="304800"/>
          </a:xfrm>
          <a:prstGeom prst="rightArrow">
            <a:avLst/>
          </a:prstGeom>
          <a:solidFill>
            <a:schemeClr val="accent6">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5000" y1="89820" x2="75000" y2="89820"/>
                        <a14:foregroundMark x1="83462" y1="86534" x2="83462" y2="86534"/>
                        <a14:foregroundMark x1="85865" y1="82539" x2="85865" y2="82539"/>
                        <a14:foregroundMark x1="91923" y1="77642" x2="91923" y2="77642"/>
                        <a14:foregroundMark x1="95577" y1="73582" x2="95577" y2="73582"/>
                      </a14:backgroundRemoval>
                    </a14:imgEffect>
                  </a14:imgLayer>
                </a14:imgProps>
              </a:ext>
              <a:ext uri="{28A0092B-C50C-407E-A947-70E740481C1C}">
                <a14:useLocalDpi xmlns:a14="http://schemas.microsoft.com/office/drawing/2010/main" val="0"/>
              </a:ext>
            </a:extLst>
          </a:blip>
          <a:stretch>
            <a:fillRect/>
          </a:stretch>
        </p:blipFill>
        <p:spPr>
          <a:xfrm>
            <a:off x="1959078" y="2691474"/>
            <a:ext cx="442967" cy="661327"/>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548824" y="3820967"/>
            <a:ext cx="660976" cy="631812"/>
          </a:xfrm>
          <a:prstGeom prst="rect">
            <a:avLst/>
          </a:prstGeom>
        </p:spPr>
      </p:pic>
      <p:pic>
        <p:nvPicPr>
          <p:cNvPr id="10" name="Picture 9"/>
          <p:cNvPicPr>
            <a:picLocks noChangeAspect="1"/>
          </p:cNvPicPr>
          <p:nvPr/>
        </p:nvPicPr>
        <p:blipFill>
          <a:blip r:embed="rId9" cstate="print">
            <a:extLst>
              <a:ext uri="{BEBA8EAE-BF5A-486C-A8C5-ECC9F3942E4B}">
                <a14:imgProps xmlns:a14="http://schemas.microsoft.com/office/drawing/2010/main">
                  <a14:imgLayer r:embed="rId10">
                    <a14:imgEffect>
                      <a14:backgroundRemoval t="3823" b="94782" l="4612" r="95146"/>
                    </a14:imgEffect>
                  </a14:imgLayer>
                </a14:imgProps>
              </a:ext>
              <a:ext uri="{28A0092B-C50C-407E-A947-70E740481C1C}">
                <a14:useLocalDpi xmlns:a14="http://schemas.microsoft.com/office/drawing/2010/main" val="0"/>
              </a:ext>
            </a:extLst>
          </a:blip>
          <a:stretch>
            <a:fillRect/>
          </a:stretch>
        </p:blipFill>
        <p:spPr>
          <a:xfrm>
            <a:off x="2108776" y="3870173"/>
            <a:ext cx="533400" cy="533400"/>
          </a:xfrm>
          <a:prstGeom prst="rect">
            <a:avLst/>
          </a:prstGeom>
        </p:spPr>
      </p:pic>
    </p:spTree>
    <p:custDataLst>
      <p:tags r:id="rId1"/>
    </p:custDataLst>
    <p:extLst>
      <p:ext uri="{BB962C8B-B14F-4D97-AF65-F5344CB8AC3E}">
        <p14:creationId xmlns:p14="http://schemas.microsoft.com/office/powerpoint/2010/main" val="195484214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Tempus Sans ITC" panose="04020404030D07020202" pitchFamily="82" charset="0"/>
              </a:rPr>
              <a:t>Element</a:t>
            </a:r>
            <a:endParaRPr lang="en-US" b="1" dirty="0">
              <a:solidFill>
                <a:schemeClr val="bg1"/>
              </a:solidFill>
              <a:latin typeface="Tempus Sans ITC" panose="04020404030D07020202" pitchFamily="82" charset="0"/>
            </a:endParaRPr>
          </a:p>
        </p:txBody>
      </p:sp>
      <p:sp>
        <p:nvSpPr>
          <p:cNvPr id="3" name="Content Placeholder 2"/>
          <p:cNvSpPr>
            <a:spLocks noGrp="1"/>
          </p:cNvSpPr>
          <p:nvPr>
            <p:ph idx="1"/>
          </p:nvPr>
        </p:nvSpPr>
        <p:spPr/>
        <p:txBody>
          <a:bodyPr/>
          <a:lstStyle/>
          <a:p>
            <a:r>
              <a:rPr lang="en-US" dirty="0" smtClean="0">
                <a:solidFill>
                  <a:schemeClr val="bg1"/>
                </a:solidFill>
              </a:rPr>
              <a:t>The simplest substance possible</a:t>
            </a:r>
          </a:p>
          <a:p>
            <a:endParaRPr lang="en-US" dirty="0">
              <a:solidFill>
                <a:schemeClr val="bg1"/>
              </a:solidFill>
            </a:endParaRPr>
          </a:p>
          <a:p>
            <a:r>
              <a:rPr lang="en-US" dirty="0" smtClean="0">
                <a:solidFill>
                  <a:schemeClr val="bg1"/>
                </a:solidFill>
              </a:rPr>
              <a:t>Cannot be separated into simpler substances</a:t>
            </a:r>
            <a:endParaRPr lang="en-US" dirty="0">
              <a:solidFill>
                <a:schemeClr val="bg1"/>
              </a:solidFill>
            </a:endParaRPr>
          </a:p>
        </p:txBody>
      </p:sp>
    </p:spTree>
    <p:extLst>
      <p:ext uri="{BB962C8B-B14F-4D97-AF65-F5344CB8AC3E}">
        <p14:creationId xmlns:p14="http://schemas.microsoft.com/office/powerpoint/2010/main" val="8051383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solidFill>
                <a:schemeClr val="bg1"/>
              </a:solidFill>
              <a:latin typeface="Tempus Sans ITC" panose="04020404030D07020202" pitchFamily="82" charset="0"/>
            </a:endParaRPr>
          </a:p>
        </p:txBody>
      </p:sp>
      <p:sp>
        <p:nvSpPr>
          <p:cNvPr id="3" name="Content Placeholder 2"/>
          <p:cNvSpPr>
            <a:spLocks noGrp="1"/>
          </p:cNvSpPr>
          <p:nvPr>
            <p:ph idx="1"/>
          </p:nvPr>
        </p:nvSpPr>
        <p:spPr/>
        <p:txBody>
          <a:bodyPr/>
          <a:lstStyle/>
          <a:p>
            <a:pPr marL="0" indent="0">
              <a:buNone/>
            </a:pPr>
            <a:endParaRPr lang="en-US" dirty="0">
              <a:solidFill>
                <a:schemeClr val="bg1"/>
              </a:solidFill>
            </a:endParaRPr>
          </a:p>
        </p:txBody>
      </p:sp>
      <p:pic>
        <p:nvPicPr>
          <p:cNvPr id="1028" name="Picture 4" descr="C:\Users\Carol Raney\Downloads\4561169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29718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arol Raney\Downloads\dv11350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0" y="228600"/>
            <a:ext cx="5029200" cy="36168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62800" y="1752601"/>
            <a:ext cx="2133600" cy="1015663"/>
          </a:xfrm>
          <a:prstGeom prst="rect">
            <a:avLst/>
          </a:prstGeom>
          <a:noFill/>
        </p:spPr>
        <p:txBody>
          <a:bodyPr wrap="square" rtlCol="0">
            <a:spAutoFit/>
          </a:bodyPr>
          <a:lstStyle/>
          <a:p>
            <a:pPr algn="ctr"/>
            <a:r>
              <a:rPr lang="en-US" sz="6000" dirty="0">
                <a:solidFill>
                  <a:schemeClr val="bg1"/>
                </a:solidFill>
              </a:rPr>
              <a:t>H</a:t>
            </a:r>
            <a:r>
              <a:rPr lang="en-US" sz="3200" dirty="0">
                <a:solidFill>
                  <a:schemeClr val="bg1"/>
                </a:solidFill>
              </a:rPr>
              <a:t>2</a:t>
            </a:r>
            <a:r>
              <a:rPr lang="en-US" sz="6000" dirty="0">
                <a:solidFill>
                  <a:schemeClr val="bg1"/>
                </a:solidFill>
              </a:rPr>
              <a:t>O</a:t>
            </a:r>
          </a:p>
        </p:txBody>
      </p:sp>
      <p:sp>
        <p:nvSpPr>
          <p:cNvPr id="4" name="Right Arrow 3"/>
          <p:cNvSpPr/>
          <p:nvPr/>
        </p:nvSpPr>
        <p:spPr>
          <a:xfrm rot="1862962">
            <a:off x="5982508" y="3414319"/>
            <a:ext cx="914400" cy="4979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5858239">
            <a:off x="9146710" y="3359258"/>
            <a:ext cx="914400" cy="497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5496910" y="5257800"/>
            <a:ext cx="914400" cy="497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686800" y="5410200"/>
            <a:ext cx="609600" cy="369332"/>
          </a:xfrm>
          <a:prstGeom prst="rect">
            <a:avLst/>
          </a:prstGeom>
          <a:noFill/>
        </p:spPr>
        <p:txBody>
          <a:bodyPr wrap="square" rtlCol="0">
            <a:spAutoFit/>
          </a:bodyPr>
          <a:lstStyle/>
          <a:p>
            <a:endParaRPr lang="en-US" dirty="0"/>
          </a:p>
        </p:txBody>
      </p:sp>
      <p:sp>
        <p:nvSpPr>
          <p:cNvPr id="7" name="TextBox 6"/>
          <p:cNvSpPr txBox="1"/>
          <p:nvPr/>
        </p:nvSpPr>
        <p:spPr>
          <a:xfrm>
            <a:off x="7630438" y="5303208"/>
            <a:ext cx="381000" cy="646331"/>
          </a:xfrm>
          <a:prstGeom prst="rect">
            <a:avLst/>
          </a:prstGeom>
          <a:noFill/>
        </p:spPr>
        <p:txBody>
          <a:bodyPr wrap="square" rtlCol="0">
            <a:spAutoFit/>
          </a:bodyPr>
          <a:lstStyle/>
          <a:p>
            <a:r>
              <a:rPr lang="en-US" sz="3600" dirty="0"/>
              <a:t>H</a:t>
            </a:r>
          </a:p>
        </p:txBody>
      </p:sp>
      <p:sp>
        <p:nvSpPr>
          <p:cNvPr id="12" name="TextBox 11"/>
          <p:cNvSpPr txBox="1"/>
          <p:nvPr/>
        </p:nvSpPr>
        <p:spPr>
          <a:xfrm>
            <a:off x="9753600" y="4170232"/>
            <a:ext cx="381000" cy="646331"/>
          </a:xfrm>
          <a:prstGeom prst="rect">
            <a:avLst/>
          </a:prstGeom>
          <a:noFill/>
        </p:spPr>
        <p:txBody>
          <a:bodyPr wrap="square" rtlCol="0">
            <a:spAutoFit/>
          </a:bodyPr>
          <a:lstStyle/>
          <a:p>
            <a:r>
              <a:rPr lang="en-US" sz="3600" dirty="0"/>
              <a:t>H</a:t>
            </a:r>
          </a:p>
        </p:txBody>
      </p:sp>
      <p:sp>
        <p:nvSpPr>
          <p:cNvPr id="13" name="TextBox 12"/>
          <p:cNvSpPr txBox="1"/>
          <p:nvPr/>
        </p:nvSpPr>
        <p:spPr>
          <a:xfrm>
            <a:off x="7025497" y="3021951"/>
            <a:ext cx="381000" cy="646331"/>
          </a:xfrm>
          <a:prstGeom prst="rect">
            <a:avLst/>
          </a:prstGeom>
          <a:noFill/>
        </p:spPr>
        <p:txBody>
          <a:bodyPr wrap="square" rtlCol="0">
            <a:spAutoFit/>
          </a:bodyPr>
          <a:lstStyle/>
          <a:p>
            <a:r>
              <a:rPr lang="en-US" sz="3600" dirty="0"/>
              <a:t>O</a:t>
            </a:r>
          </a:p>
        </p:txBody>
      </p:sp>
    </p:spTree>
    <p:custDataLst>
      <p:tags r:id="rId1"/>
    </p:custDataLst>
    <p:extLst>
      <p:ext uri="{BB962C8B-B14F-4D97-AF65-F5344CB8AC3E}">
        <p14:creationId xmlns:p14="http://schemas.microsoft.com/office/powerpoint/2010/main" val="405238197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8" grpId="0" animBg="1"/>
      <p:bldP spid="9" grpId="0" animBg="1"/>
      <p:bldP spid="7"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Tempus Sans ITC" panose="04020404030D07020202" pitchFamily="82" charset="0"/>
              </a:rPr>
              <a:t>Periodic Table of the Elements</a:t>
            </a:r>
            <a:endParaRPr lang="en-US" b="1" dirty="0">
              <a:solidFill>
                <a:schemeClr val="bg1"/>
              </a:solidFill>
              <a:latin typeface="Tempus Sans ITC" panose="04020404030D07020202" pitchFamily="82" charset="0"/>
            </a:endParaRPr>
          </a:p>
        </p:txBody>
      </p:sp>
      <p:sp>
        <p:nvSpPr>
          <p:cNvPr id="3" name="Content Placeholder 2"/>
          <p:cNvSpPr>
            <a:spLocks noGrp="1"/>
          </p:cNvSpPr>
          <p:nvPr>
            <p:ph idx="1"/>
          </p:nvPr>
        </p:nvSpPr>
        <p:spPr/>
        <p:txBody>
          <a:bodyPr/>
          <a:lstStyle/>
          <a:p>
            <a:pPr marL="0" indent="0">
              <a:buNone/>
            </a:pPr>
            <a:endParaRPr lang="en-US" dirty="0">
              <a:solidFill>
                <a:schemeClr val="bg1"/>
              </a:solidFill>
            </a:endParaRPr>
          </a:p>
        </p:txBody>
      </p:sp>
      <p:pic>
        <p:nvPicPr>
          <p:cNvPr id="1026" name="Picture 2" descr="C:\Users\Carol Raney\Downloads\4876719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1294" y="1371600"/>
            <a:ext cx="8764306"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15745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Tempus Sans ITC" panose="04020404030D07020202" pitchFamily="82" charset="0"/>
              </a:rPr>
              <a:t>Elements</a:t>
            </a:r>
            <a:endParaRPr lang="en-US" b="1" dirty="0">
              <a:solidFill>
                <a:schemeClr val="bg1"/>
              </a:solidFill>
              <a:latin typeface="Tempus Sans ITC" panose="04020404030D07020202" pitchFamily="82" charset="0"/>
            </a:endParaRPr>
          </a:p>
        </p:txBody>
      </p:sp>
      <p:pic>
        <p:nvPicPr>
          <p:cNvPr id="1026" name="Picture 2" descr="C:\Users\Carol Raney\Downloads\4876719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1294" y="1371600"/>
            <a:ext cx="8764306" cy="5257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524000" y="552714"/>
            <a:ext cx="2114286" cy="2114286"/>
            <a:chOff x="1778560" y="-234024"/>
            <a:chExt cx="2114286" cy="2114286"/>
          </a:xfrm>
        </p:grpSpPr>
        <p:sp>
          <p:nvSpPr>
            <p:cNvPr id="12" name="Rectangle 11"/>
            <p:cNvSpPr/>
            <p:nvPr/>
          </p:nvSpPr>
          <p:spPr>
            <a:xfrm>
              <a:off x="2488262" y="530172"/>
              <a:ext cx="694881" cy="615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8560" y="-234024"/>
              <a:ext cx="2114286" cy="2114286"/>
            </a:xfrm>
            <a:prstGeom prst="rect">
              <a:avLst/>
            </a:prstGeom>
          </p:spPr>
        </p:pic>
      </p:grpSp>
      <p:pic>
        <p:nvPicPr>
          <p:cNvPr id="14" name="Content Placeholder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0401" y="1151748"/>
            <a:ext cx="1896253" cy="1896253"/>
          </a:xfrm>
          <a:prstGeom prst="rect">
            <a:avLst/>
          </a:prstGeom>
        </p:spPr>
      </p:pic>
      <p:grpSp>
        <p:nvGrpSpPr>
          <p:cNvPr id="15" name="Group 14"/>
          <p:cNvGrpSpPr/>
          <p:nvPr/>
        </p:nvGrpSpPr>
        <p:grpSpPr>
          <a:xfrm>
            <a:off x="7616347" y="1143248"/>
            <a:ext cx="1980952" cy="1980952"/>
            <a:chOff x="5432420" y="-406777"/>
            <a:chExt cx="1980952" cy="1980952"/>
          </a:xfrm>
        </p:grpSpPr>
        <p:sp>
          <p:nvSpPr>
            <p:cNvPr id="16" name="Rectangle 15"/>
            <p:cNvSpPr/>
            <p:nvPr/>
          </p:nvSpPr>
          <p:spPr>
            <a:xfrm>
              <a:off x="6043464" y="127695"/>
              <a:ext cx="814784" cy="846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2420" y="-406777"/>
              <a:ext cx="1980952" cy="1980952"/>
            </a:xfrm>
            <a:prstGeom prst="rect">
              <a:avLst/>
            </a:prstGeom>
          </p:spPr>
        </p:pic>
      </p:grpSp>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2324" y="2533858"/>
            <a:ext cx="1790476" cy="1657143"/>
          </a:xfrm>
          <a:prstGeom prst="rect">
            <a:avLst/>
          </a:prstGeom>
        </p:spPr>
      </p:pic>
      <p:grpSp>
        <p:nvGrpSpPr>
          <p:cNvPr id="19" name="Group 18"/>
          <p:cNvGrpSpPr/>
          <p:nvPr/>
        </p:nvGrpSpPr>
        <p:grpSpPr>
          <a:xfrm>
            <a:off x="2209800" y="2457648"/>
            <a:ext cx="1990476" cy="1580952"/>
            <a:chOff x="1576248" y="-313505"/>
            <a:chExt cx="1990476" cy="1580952"/>
          </a:xfrm>
        </p:grpSpPr>
        <p:sp>
          <p:nvSpPr>
            <p:cNvPr id="20" name="Rectangle 19"/>
            <p:cNvSpPr/>
            <p:nvPr/>
          </p:nvSpPr>
          <p:spPr>
            <a:xfrm>
              <a:off x="2281698" y="274638"/>
              <a:ext cx="584956" cy="470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6248" y="-313505"/>
              <a:ext cx="1990476" cy="1580952"/>
            </a:xfrm>
            <a:prstGeom prst="rect">
              <a:avLst/>
            </a:prstGeom>
          </p:spPr>
        </p:pic>
      </p:grpSp>
    </p:spTree>
    <p:custDataLst>
      <p:tags r:id="rId1"/>
    </p:custDataLst>
    <p:extLst>
      <p:ext uri="{BB962C8B-B14F-4D97-AF65-F5344CB8AC3E}">
        <p14:creationId xmlns:p14="http://schemas.microsoft.com/office/powerpoint/2010/main" val="383966370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Picture 2" descr="C:\Users\Carol Raney\Downloads\487671929.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2323769" y="1600201"/>
            <a:ext cx="754446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2400" y="609600"/>
            <a:ext cx="2819400" cy="2819400"/>
          </a:xfrm>
          <a:prstGeom prst="rect">
            <a:avLst/>
          </a:prstGeom>
        </p:spPr>
      </p:pic>
      <p:sp>
        <p:nvSpPr>
          <p:cNvPr id="7" name="Oval 6"/>
          <p:cNvSpPr/>
          <p:nvPr/>
        </p:nvSpPr>
        <p:spPr>
          <a:xfrm>
            <a:off x="5257800" y="13716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1582264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Tempus Sans ITC" panose="04020404030D07020202" pitchFamily="82" charset="0"/>
              </a:rPr>
              <a:t>Isotopes</a:t>
            </a:r>
            <a:endParaRPr lang="en-US" b="1" dirty="0">
              <a:solidFill>
                <a:schemeClr val="bg1"/>
              </a:solidFill>
              <a:latin typeface="Tempus Sans ITC" panose="04020404030D07020202" pitchFamily="82" charset="0"/>
            </a:endParaRPr>
          </a:p>
        </p:txBody>
      </p:sp>
      <p:sp>
        <p:nvSpPr>
          <p:cNvPr id="5" name="TextBox 4"/>
          <p:cNvSpPr txBox="1"/>
          <p:nvPr/>
        </p:nvSpPr>
        <p:spPr>
          <a:xfrm>
            <a:off x="6400800" y="2209800"/>
            <a:ext cx="3962400" cy="1077218"/>
          </a:xfrm>
          <a:prstGeom prst="rect">
            <a:avLst/>
          </a:prstGeom>
          <a:noFill/>
        </p:spPr>
        <p:txBody>
          <a:bodyPr wrap="square" rtlCol="0">
            <a:spAutoFit/>
          </a:bodyPr>
          <a:lstStyle/>
          <a:p>
            <a:r>
              <a:rPr lang="en-US" sz="3600" dirty="0">
                <a:solidFill>
                  <a:prstClr val="white"/>
                </a:solidFill>
              </a:rPr>
              <a:t>C12</a:t>
            </a:r>
          </a:p>
          <a:p>
            <a:r>
              <a:rPr lang="en-US" sz="2800" dirty="0">
                <a:solidFill>
                  <a:srgbClr val="FFFF00"/>
                </a:solidFill>
              </a:rPr>
              <a:t>6</a:t>
            </a:r>
            <a:r>
              <a:rPr lang="en-US" sz="2800" dirty="0">
                <a:solidFill>
                  <a:prstClr val="white"/>
                </a:solidFill>
              </a:rPr>
              <a:t> protons &amp; 6 neutrons</a:t>
            </a:r>
          </a:p>
        </p:txBody>
      </p:sp>
      <p:sp>
        <p:nvSpPr>
          <p:cNvPr id="8" name="TextBox 7"/>
          <p:cNvSpPr txBox="1"/>
          <p:nvPr/>
        </p:nvSpPr>
        <p:spPr>
          <a:xfrm>
            <a:off x="6408821" y="3708123"/>
            <a:ext cx="3962400" cy="1077218"/>
          </a:xfrm>
          <a:prstGeom prst="rect">
            <a:avLst/>
          </a:prstGeom>
          <a:noFill/>
        </p:spPr>
        <p:txBody>
          <a:bodyPr wrap="square" rtlCol="0">
            <a:spAutoFit/>
          </a:bodyPr>
          <a:lstStyle/>
          <a:p>
            <a:r>
              <a:rPr lang="en-US" sz="3600" dirty="0">
                <a:solidFill>
                  <a:prstClr val="white"/>
                </a:solidFill>
              </a:rPr>
              <a:t>C14</a:t>
            </a:r>
          </a:p>
          <a:p>
            <a:r>
              <a:rPr lang="en-US" sz="2800" dirty="0">
                <a:solidFill>
                  <a:srgbClr val="FFFF00"/>
                </a:solidFill>
              </a:rPr>
              <a:t>6</a:t>
            </a:r>
            <a:r>
              <a:rPr lang="en-US" sz="2800" dirty="0">
                <a:solidFill>
                  <a:prstClr val="white"/>
                </a:solidFill>
              </a:rPr>
              <a:t> protons &amp; 8 neutrons</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1029" y="1985994"/>
            <a:ext cx="3444259" cy="3444259"/>
          </a:xfrm>
          <a:prstGeom prst="rect">
            <a:avLst/>
          </a:prstGeom>
        </p:spPr>
      </p:pic>
      <p:sp>
        <p:nvSpPr>
          <p:cNvPr id="12" name="Oval 11"/>
          <p:cNvSpPr/>
          <p:nvPr/>
        </p:nvSpPr>
        <p:spPr>
          <a:xfrm>
            <a:off x="3830402" y="29718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707094" y="2829818"/>
            <a:ext cx="1465106" cy="45720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ight Arrow 12"/>
          <p:cNvSpPr/>
          <p:nvPr/>
        </p:nvSpPr>
        <p:spPr>
          <a:xfrm rot="1138446">
            <a:off x="4630894" y="3901435"/>
            <a:ext cx="1465106" cy="45720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3854363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latin typeface="Tempus Sans ITC" panose="04020404030D07020202" pitchFamily="82" charset="0"/>
              </a:rPr>
              <a:t>Relative Age</a:t>
            </a:r>
          </a:p>
        </p:txBody>
      </p:sp>
      <p:sp>
        <p:nvSpPr>
          <p:cNvPr id="4" name="Rectangle 3"/>
          <p:cNvSpPr/>
          <p:nvPr/>
        </p:nvSpPr>
        <p:spPr>
          <a:xfrm>
            <a:off x="2362200" y="2142132"/>
            <a:ext cx="7376732" cy="990599"/>
          </a:xfrm>
          <a:prstGeom prst="rect">
            <a:avLst/>
          </a:prstGeom>
          <a:solidFill>
            <a:schemeClr val="accent6">
              <a:lumMod val="60000"/>
              <a:lumOff val="4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Youngest</a:t>
            </a:r>
          </a:p>
        </p:txBody>
      </p:sp>
      <p:sp>
        <p:nvSpPr>
          <p:cNvPr id="5" name="Rectangle 4"/>
          <p:cNvSpPr/>
          <p:nvPr/>
        </p:nvSpPr>
        <p:spPr>
          <a:xfrm>
            <a:off x="2367402" y="3132731"/>
            <a:ext cx="7376732" cy="965163"/>
          </a:xfrm>
          <a:prstGeom prst="rect">
            <a:avLst/>
          </a:prstGeom>
          <a:solidFill>
            <a:schemeClr val="accent3">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endParaRPr>
          </a:p>
        </p:txBody>
      </p:sp>
      <p:sp>
        <p:nvSpPr>
          <p:cNvPr id="6" name="Rectangle 5"/>
          <p:cNvSpPr/>
          <p:nvPr/>
        </p:nvSpPr>
        <p:spPr>
          <a:xfrm>
            <a:off x="2367402" y="4089362"/>
            <a:ext cx="7376732" cy="876300"/>
          </a:xfrm>
          <a:prstGeom prst="rect">
            <a:avLst/>
          </a:prstGeom>
          <a:solidFill>
            <a:schemeClr val="bg1">
              <a:lumMod val="6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endParaRPr>
          </a:p>
        </p:txBody>
      </p:sp>
      <p:sp>
        <p:nvSpPr>
          <p:cNvPr id="7" name="Rectangle 6"/>
          <p:cNvSpPr/>
          <p:nvPr/>
        </p:nvSpPr>
        <p:spPr>
          <a:xfrm>
            <a:off x="2362200" y="4965662"/>
            <a:ext cx="7376732" cy="838200"/>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Oldest</a:t>
            </a:r>
          </a:p>
        </p:txBody>
      </p:sp>
    </p:spTree>
    <p:extLst>
      <p:ext uri="{BB962C8B-B14F-4D97-AF65-F5344CB8AC3E}">
        <p14:creationId xmlns:p14="http://schemas.microsoft.com/office/powerpoint/2010/main" val="228758036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Tempus Sans ITC" panose="04020404030D07020202" pitchFamily="82" charset="0"/>
              </a:rPr>
              <a:t>Isotopes</a:t>
            </a:r>
            <a:endParaRPr lang="en-US" b="1" dirty="0">
              <a:solidFill>
                <a:schemeClr val="bg1"/>
              </a:solidFill>
              <a:latin typeface="Tempus Sans ITC" panose="04020404030D07020202" pitchFamily="82" charset="0"/>
            </a:endParaRPr>
          </a:p>
        </p:txBody>
      </p:sp>
      <p:sp>
        <p:nvSpPr>
          <p:cNvPr id="5" name="TextBox 4"/>
          <p:cNvSpPr txBox="1"/>
          <p:nvPr/>
        </p:nvSpPr>
        <p:spPr>
          <a:xfrm>
            <a:off x="6400800" y="2209800"/>
            <a:ext cx="3962400" cy="1077218"/>
          </a:xfrm>
          <a:prstGeom prst="rect">
            <a:avLst/>
          </a:prstGeom>
          <a:noFill/>
        </p:spPr>
        <p:txBody>
          <a:bodyPr wrap="square" rtlCol="0">
            <a:spAutoFit/>
          </a:bodyPr>
          <a:lstStyle/>
          <a:p>
            <a:r>
              <a:rPr lang="en-US" sz="3600" dirty="0">
                <a:solidFill>
                  <a:prstClr val="white"/>
                </a:solidFill>
              </a:rPr>
              <a:t>C12</a:t>
            </a:r>
          </a:p>
          <a:p>
            <a:r>
              <a:rPr lang="en-US" sz="2800" dirty="0">
                <a:solidFill>
                  <a:schemeClr val="bg1"/>
                </a:solidFill>
              </a:rPr>
              <a:t>6</a:t>
            </a:r>
            <a:r>
              <a:rPr lang="en-US" sz="2800" dirty="0">
                <a:solidFill>
                  <a:prstClr val="white"/>
                </a:solidFill>
              </a:rPr>
              <a:t> protons &amp; </a:t>
            </a:r>
            <a:r>
              <a:rPr lang="en-US" sz="2800" dirty="0">
                <a:solidFill>
                  <a:srgbClr val="FFFF00"/>
                </a:solidFill>
              </a:rPr>
              <a:t>6</a:t>
            </a:r>
            <a:r>
              <a:rPr lang="en-US" sz="2800" dirty="0">
                <a:solidFill>
                  <a:prstClr val="white"/>
                </a:solidFill>
              </a:rPr>
              <a:t> neutrons</a:t>
            </a:r>
          </a:p>
        </p:txBody>
      </p:sp>
      <p:sp>
        <p:nvSpPr>
          <p:cNvPr id="8" name="TextBox 7"/>
          <p:cNvSpPr txBox="1"/>
          <p:nvPr/>
        </p:nvSpPr>
        <p:spPr>
          <a:xfrm>
            <a:off x="6408821" y="3708123"/>
            <a:ext cx="3962400" cy="1077218"/>
          </a:xfrm>
          <a:prstGeom prst="rect">
            <a:avLst/>
          </a:prstGeom>
          <a:noFill/>
        </p:spPr>
        <p:txBody>
          <a:bodyPr wrap="square" rtlCol="0">
            <a:spAutoFit/>
          </a:bodyPr>
          <a:lstStyle/>
          <a:p>
            <a:r>
              <a:rPr lang="en-US" sz="3600" dirty="0">
                <a:solidFill>
                  <a:prstClr val="white"/>
                </a:solidFill>
              </a:rPr>
              <a:t>C14</a:t>
            </a:r>
          </a:p>
          <a:p>
            <a:r>
              <a:rPr lang="en-US" sz="2800" dirty="0">
                <a:solidFill>
                  <a:schemeClr val="bg1"/>
                </a:solidFill>
              </a:rPr>
              <a:t>6</a:t>
            </a:r>
            <a:r>
              <a:rPr lang="en-US" sz="2800" dirty="0">
                <a:solidFill>
                  <a:prstClr val="white"/>
                </a:solidFill>
              </a:rPr>
              <a:t> protons &amp; </a:t>
            </a:r>
            <a:r>
              <a:rPr lang="en-US" sz="2800" dirty="0">
                <a:solidFill>
                  <a:srgbClr val="FFFF00"/>
                </a:solidFill>
              </a:rPr>
              <a:t>8</a:t>
            </a:r>
            <a:r>
              <a:rPr lang="en-US" sz="2800" dirty="0">
                <a:solidFill>
                  <a:prstClr val="white"/>
                </a:solidFill>
              </a:rPr>
              <a:t> neutrons</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1029" y="1985994"/>
            <a:ext cx="3444259" cy="3444259"/>
          </a:xfrm>
          <a:prstGeom prst="rect">
            <a:avLst/>
          </a:prstGeom>
        </p:spPr>
      </p:pic>
      <p:sp>
        <p:nvSpPr>
          <p:cNvPr id="7" name="Right Arrow 6"/>
          <p:cNvSpPr/>
          <p:nvPr/>
        </p:nvSpPr>
        <p:spPr>
          <a:xfrm>
            <a:off x="4707094" y="2829818"/>
            <a:ext cx="1465106" cy="45720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ight Arrow 12"/>
          <p:cNvSpPr/>
          <p:nvPr/>
        </p:nvSpPr>
        <p:spPr>
          <a:xfrm rot="1138446">
            <a:off x="4630894" y="3901435"/>
            <a:ext cx="1465106" cy="45720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7141267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solidFill>
                  <a:schemeClr val="bg1"/>
                </a:solidFill>
                <a:latin typeface="Tempus Sans ITC" panose="04020404030D07020202" pitchFamily="82" charset="0"/>
              </a:rPr>
              <a:t>Isotopes</a:t>
            </a:r>
          </a:p>
        </p:txBody>
      </p:sp>
      <p:sp>
        <p:nvSpPr>
          <p:cNvPr id="5" name="TextBox 4"/>
          <p:cNvSpPr txBox="1"/>
          <p:nvPr/>
        </p:nvSpPr>
        <p:spPr>
          <a:xfrm>
            <a:off x="2590800" y="1905000"/>
            <a:ext cx="3124200" cy="2677656"/>
          </a:xfrm>
          <a:prstGeom prst="rect">
            <a:avLst/>
          </a:prstGeom>
          <a:noFill/>
        </p:spPr>
        <p:txBody>
          <a:bodyPr wrap="square" rtlCol="0">
            <a:spAutoFit/>
          </a:bodyPr>
          <a:lstStyle/>
          <a:p>
            <a:pPr algn="ctr"/>
            <a:r>
              <a:rPr lang="en-US" sz="6000" dirty="0">
                <a:solidFill>
                  <a:schemeClr val="bg1"/>
                </a:solidFill>
              </a:rPr>
              <a:t>Stable</a:t>
            </a:r>
          </a:p>
          <a:p>
            <a:pPr algn="ctr"/>
            <a:r>
              <a:rPr lang="en-US" sz="3600" dirty="0">
                <a:solidFill>
                  <a:srgbClr val="FFFF00"/>
                </a:solidFill>
              </a:rPr>
              <a:t>DON’T</a:t>
            </a:r>
          </a:p>
          <a:p>
            <a:pPr algn="ctr"/>
            <a:r>
              <a:rPr lang="en-US" sz="3600" dirty="0">
                <a:solidFill>
                  <a:srgbClr val="FFFF00"/>
                </a:solidFill>
              </a:rPr>
              <a:t>break down</a:t>
            </a:r>
          </a:p>
          <a:p>
            <a:pPr algn="ctr"/>
            <a:r>
              <a:rPr lang="en-US" sz="3600" dirty="0">
                <a:solidFill>
                  <a:srgbClr val="FFFF00"/>
                </a:solidFill>
              </a:rPr>
              <a:t>(decay)</a:t>
            </a:r>
          </a:p>
        </p:txBody>
      </p:sp>
      <p:sp>
        <p:nvSpPr>
          <p:cNvPr id="8" name="Content Placeholder 7"/>
          <p:cNvSpPr txBox="1">
            <a:spLocks noGrp="1"/>
          </p:cNvSpPr>
          <p:nvPr>
            <p:ph sz="half" idx="2"/>
          </p:nvPr>
        </p:nvSpPr>
        <p:spPr>
          <a:xfrm>
            <a:off x="6172200" y="1905000"/>
            <a:ext cx="4038600" cy="2677656"/>
          </a:xfrm>
          <a:prstGeom prst="rect">
            <a:avLst/>
          </a:prstGeom>
          <a:noFill/>
        </p:spPr>
        <p:txBody>
          <a:bodyPr wrap="square" rtlCol="0">
            <a:spAutoFit/>
          </a:bodyPr>
          <a:lstStyle/>
          <a:p>
            <a:pPr marL="0" indent="0" algn="ctr">
              <a:spcBef>
                <a:spcPts val="0"/>
              </a:spcBef>
              <a:buNone/>
            </a:pPr>
            <a:r>
              <a:rPr lang="en-US" sz="6000" dirty="0">
                <a:solidFill>
                  <a:schemeClr val="bg1"/>
                </a:solidFill>
              </a:rPr>
              <a:t>Unstable</a:t>
            </a:r>
          </a:p>
          <a:p>
            <a:pPr marL="0" indent="0" algn="ctr">
              <a:spcBef>
                <a:spcPts val="0"/>
              </a:spcBef>
              <a:buNone/>
            </a:pPr>
            <a:r>
              <a:rPr lang="en-US" sz="3600" dirty="0">
                <a:solidFill>
                  <a:srgbClr val="FFFF00"/>
                </a:solidFill>
              </a:rPr>
              <a:t>DO</a:t>
            </a:r>
          </a:p>
          <a:p>
            <a:pPr marL="0" indent="0" algn="ctr">
              <a:spcBef>
                <a:spcPts val="0"/>
              </a:spcBef>
              <a:buNone/>
            </a:pPr>
            <a:r>
              <a:rPr lang="en-US" sz="3600" dirty="0">
                <a:solidFill>
                  <a:srgbClr val="FFFF00"/>
                </a:solidFill>
              </a:rPr>
              <a:t>break down</a:t>
            </a:r>
          </a:p>
          <a:p>
            <a:pPr marL="0" indent="0" algn="ctr">
              <a:spcBef>
                <a:spcPts val="0"/>
              </a:spcBef>
              <a:buNone/>
            </a:pPr>
            <a:r>
              <a:rPr lang="en-US" sz="3600" dirty="0">
                <a:solidFill>
                  <a:srgbClr val="FFFF00"/>
                </a:solidFill>
              </a:rPr>
              <a:t>(decay)</a:t>
            </a:r>
          </a:p>
        </p:txBody>
      </p:sp>
    </p:spTree>
    <p:custDataLst>
      <p:tags r:id="rId1"/>
    </p:custDataLst>
    <p:extLst>
      <p:ext uri="{BB962C8B-B14F-4D97-AF65-F5344CB8AC3E}">
        <p14:creationId xmlns:p14="http://schemas.microsoft.com/office/powerpoint/2010/main" val="84262779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500"/>
                                        <p:tgtEl>
                                          <p:spTgt spid="8">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6" name="Picture 2" descr="C:\Users\Carol Raney\Downloads\4876719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1294" y="1371600"/>
            <a:ext cx="8764306"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solidFill>
                  <a:schemeClr val="bg1"/>
                </a:solidFill>
                <a:latin typeface="Tempus Sans ITC" panose="04020404030D07020202" pitchFamily="82" charset="0"/>
              </a:rPr>
              <a:t>Radioactive Decay</a:t>
            </a:r>
            <a:endParaRPr lang="en-US" b="1" dirty="0">
              <a:solidFill>
                <a:schemeClr val="bg1"/>
              </a:solidFill>
              <a:latin typeface="Tempus Sans ITC" panose="04020404030D07020202" pitchFamily="82" charset="0"/>
            </a:endParaRPr>
          </a:p>
        </p:txBody>
      </p:sp>
      <p:sp>
        <p:nvSpPr>
          <p:cNvPr id="4" name="Oval 3"/>
          <p:cNvSpPr/>
          <p:nvPr/>
        </p:nvSpPr>
        <p:spPr>
          <a:xfrm>
            <a:off x="2286000" y="3467100"/>
            <a:ext cx="609600" cy="571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743200" y="3467100"/>
            <a:ext cx="609600" cy="571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rved Down Arrow 4"/>
          <p:cNvSpPr/>
          <p:nvPr/>
        </p:nvSpPr>
        <p:spPr>
          <a:xfrm>
            <a:off x="2328041" y="3085447"/>
            <a:ext cx="914400" cy="381653"/>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601" y="1371600"/>
            <a:ext cx="1851741" cy="1713846"/>
          </a:xfrm>
          <a:prstGeom prst="rect">
            <a:avLst/>
          </a:prstGeom>
        </p:spPr>
      </p:pic>
      <p:sp>
        <p:nvSpPr>
          <p:cNvPr id="7" name="TextBox 6"/>
          <p:cNvSpPr txBox="1"/>
          <p:nvPr/>
        </p:nvSpPr>
        <p:spPr>
          <a:xfrm>
            <a:off x="3810000" y="1600201"/>
            <a:ext cx="838200" cy="276999"/>
          </a:xfrm>
          <a:prstGeom prst="rect">
            <a:avLst/>
          </a:prstGeom>
          <a:noFill/>
        </p:spPr>
        <p:txBody>
          <a:bodyPr wrap="square" rtlCol="0">
            <a:spAutoFit/>
          </a:bodyPr>
          <a:lstStyle/>
          <a:p>
            <a:r>
              <a:rPr lang="en-US" sz="1200" dirty="0"/>
              <a:t>Rubidium</a:t>
            </a:r>
          </a:p>
        </p:txBody>
      </p:sp>
      <p:sp>
        <p:nvSpPr>
          <p:cNvPr id="12" name="TextBox 11"/>
          <p:cNvSpPr txBox="1"/>
          <p:nvPr/>
        </p:nvSpPr>
        <p:spPr>
          <a:xfrm>
            <a:off x="3962400" y="1752600"/>
            <a:ext cx="533400" cy="369332"/>
          </a:xfrm>
          <a:prstGeom prst="rect">
            <a:avLst/>
          </a:prstGeom>
          <a:noFill/>
        </p:spPr>
        <p:txBody>
          <a:bodyPr wrap="square" rtlCol="0">
            <a:spAutoFit/>
          </a:bodyPr>
          <a:lstStyle/>
          <a:p>
            <a:r>
              <a:rPr lang="en-US" dirty="0"/>
              <a:t>37</a:t>
            </a:r>
          </a:p>
        </p:txBody>
      </p:sp>
      <p:sp>
        <p:nvSpPr>
          <p:cNvPr id="13" name="TextBox 12"/>
          <p:cNvSpPr txBox="1"/>
          <p:nvPr/>
        </p:nvSpPr>
        <p:spPr>
          <a:xfrm>
            <a:off x="3962400" y="2419023"/>
            <a:ext cx="609600" cy="369332"/>
          </a:xfrm>
          <a:prstGeom prst="rect">
            <a:avLst/>
          </a:prstGeom>
          <a:noFill/>
        </p:spPr>
        <p:txBody>
          <a:bodyPr wrap="square" rtlCol="0">
            <a:spAutoFit/>
          </a:bodyPr>
          <a:lstStyle/>
          <a:p>
            <a:r>
              <a:rPr lang="en-US" dirty="0"/>
              <a:t>87</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0742" y="1455390"/>
            <a:ext cx="2088831" cy="1659072"/>
          </a:xfrm>
          <a:prstGeom prst="rect">
            <a:avLst/>
          </a:prstGeom>
        </p:spPr>
      </p:pic>
      <p:sp>
        <p:nvSpPr>
          <p:cNvPr id="8" name="Right Arrow 7"/>
          <p:cNvSpPr/>
          <p:nvPr/>
        </p:nvSpPr>
        <p:spPr>
          <a:xfrm>
            <a:off x="4876800" y="2013123"/>
            <a:ext cx="762000" cy="457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943600" y="1704202"/>
            <a:ext cx="838200" cy="276999"/>
          </a:xfrm>
          <a:prstGeom prst="rect">
            <a:avLst/>
          </a:prstGeom>
          <a:noFill/>
        </p:spPr>
        <p:txBody>
          <a:bodyPr wrap="square" rtlCol="0">
            <a:spAutoFit/>
          </a:bodyPr>
          <a:lstStyle/>
          <a:p>
            <a:r>
              <a:rPr lang="en-US" sz="1200" dirty="0"/>
              <a:t>Strontium</a:t>
            </a:r>
          </a:p>
        </p:txBody>
      </p:sp>
      <p:sp>
        <p:nvSpPr>
          <p:cNvPr id="15" name="TextBox 14"/>
          <p:cNvSpPr txBox="1"/>
          <p:nvPr/>
        </p:nvSpPr>
        <p:spPr>
          <a:xfrm>
            <a:off x="6172200" y="1828800"/>
            <a:ext cx="533400" cy="369332"/>
          </a:xfrm>
          <a:prstGeom prst="rect">
            <a:avLst/>
          </a:prstGeom>
          <a:noFill/>
        </p:spPr>
        <p:txBody>
          <a:bodyPr wrap="square" rtlCol="0">
            <a:spAutoFit/>
          </a:bodyPr>
          <a:lstStyle/>
          <a:p>
            <a:r>
              <a:rPr lang="en-US" dirty="0"/>
              <a:t>38</a:t>
            </a:r>
          </a:p>
        </p:txBody>
      </p:sp>
      <p:sp>
        <p:nvSpPr>
          <p:cNvPr id="16" name="TextBox 15"/>
          <p:cNvSpPr txBox="1"/>
          <p:nvPr/>
        </p:nvSpPr>
        <p:spPr>
          <a:xfrm>
            <a:off x="6166850" y="2498336"/>
            <a:ext cx="609600" cy="369332"/>
          </a:xfrm>
          <a:prstGeom prst="rect">
            <a:avLst/>
          </a:prstGeom>
          <a:noFill/>
        </p:spPr>
        <p:txBody>
          <a:bodyPr wrap="square" rtlCol="0">
            <a:spAutoFit/>
          </a:bodyPr>
          <a:lstStyle/>
          <a:p>
            <a:r>
              <a:rPr lang="en-US" dirty="0"/>
              <a:t>87</a:t>
            </a:r>
          </a:p>
        </p:txBody>
      </p:sp>
    </p:spTree>
    <p:custDataLst>
      <p:tags r:id="rId1"/>
    </p:custDataLst>
    <p:extLst>
      <p:ext uri="{BB962C8B-B14F-4D97-AF65-F5344CB8AC3E}">
        <p14:creationId xmlns:p14="http://schemas.microsoft.com/office/powerpoint/2010/main" val="200082672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6" name="Picture 2" descr="C:\Users\Carol Raney\Downloads\4876719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1294" y="1371600"/>
            <a:ext cx="8764306"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solidFill>
                  <a:schemeClr val="bg1"/>
                </a:solidFill>
                <a:latin typeface="Tempus Sans ITC" panose="04020404030D07020202" pitchFamily="82" charset="0"/>
              </a:rPr>
              <a:t>Radioactive Decay</a:t>
            </a:r>
            <a:endParaRPr lang="en-US" b="1" dirty="0">
              <a:solidFill>
                <a:schemeClr val="bg1"/>
              </a:solidFill>
              <a:latin typeface="Tempus Sans ITC" panose="04020404030D07020202" pitchFamily="82" charset="0"/>
            </a:endParaRPr>
          </a:p>
        </p:txBody>
      </p:sp>
      <p:sp>
        <p:nvSpPr>
          <p:cNvPr id="4" name="Oval 3"/>
          <p:cNvSpPr/>
          <p:nvPr/>
        </p:nvSpPr>
        <p:spPr>
          <a:xfrm>
            <a:off x="2362200" y="31242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448800" y="2669628"/>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1256919"/>
            <a:ext cx="2048328" cy="1943481"/>
          </a:xfrm>
          <a:prstGeom prst="rect">
            <a:avLst/>
          </a:prstGeom>
        </p:spPr>
      </p:pic>
      <p:sp>
        <p:nvSpPr>
          <p:cNvPr id="5" name="Right Arrow 4"/>
          <p:cNvSpPr/>
          <p:nvPr/>
        </p:nvSpPr>
        <p:spPr>
          <a:xfrm rot="21333204">
            <a:off x="2818957" y="2992739"/>
            <a:ext cx="6545873" cy="45457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953000" y="1979350"/>
            <a:ext cx="762000" cy="457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0400" y="1295400"/>
            <a:ext cx="1905000" cy="1905000"/>
          </a:xfrm>
          <a:prstGeom prst="rect">
            <a:avLst/>
          </a:prstGeom>
        </p:spPr>
      </p:pic>
      <p:sp>
        <p:nvSpPr>
          <p:cNvPr id="20" name="TextBox 19"/>
          <p:cNvSpPr txBox="1"/>
          <p:nvPr/>
        </p:nvSpPr>
        <p:spPr>
          <a:xfrm>
            <a:off x="3810000" y="1614101"/>
            <a:ext cx="838200" cy="276999"/>
          </a:xfrm>
          <a:prstGeom prst="rect">
            <a:avLst/>
          </a:prstGeom>
          <a:noFill/>
        </p:spPr>
        <p:txBody>
          <a:bodyPr wrap="square" rtlCol="0">
            <a:spAutoFit/>
          </a:bodyPr>
          <a:lstStyle/>
          <a:p>
            <a:r>
              <a:rPr lang="en-US" sz="1200" dirty="0"/>
              <a:t>Potassium</a:t>
            </a:r>
          </a:p>
        </p:txBody>
      </p:sp>
      <p:sp>
        <p:nvSpPr>
          <p:cNvPr id="21" name="TextBox 20"/>
          <p:cNvSpPr txBox="1"/>
          <p:nvPr/>
        </p:nvSpPr>
        <p:spPr>
          <a:xfrm>
            <a:off x="3962400" y="1752600"/>
            <a:ext cx="533400" cy="369332"/>
          </a:xfrm>
          <a:prstGeom prst="rect">
            <a:avLst/>
          </a:prstGeom>
          <a:noFill/>
        </p:spPr>
        <p:txBody>
          <a:bodyPr wrap="square" rtlCol="0">
            <a:spAutoFit/>
          </a:bodyPr>
          <a:lstStyle/>
          <a:p>
            <a:r>
              <a:rPr lang="en-US" dirty="0"/>
              <a:t>19</a:t>
            </a:r>
          </a:p>
        </p:txBody>
      </p:sp>
      <p:sp>
        <p:nvSpPr>
          <p:cNvPr id="22" name="TextBox 21"/>
          <p:cNvSpPr txBox="1"/>
          <p:nvPr/>
        </p:nvSpPr>
        <p:spPr>
          <a:xfrm>
            <a:off x="6096000" y="1600201"/>
            <a:ext cx="838200" cy="276999"/>
          </a:xfrm>
          <a:prstGeom prst="rect">
            <a:avLst/>
          </a:prstGeom>
          <a:noFill/>
        </p:spPr>
        <p:txBody>
          <a:bodyPr wrap="square" rtlCol="0">
            <a:spAutoFit/>
          </a:bodyPr>
          <a:lstStyle/>
          <a:p>
            <a:r>
              <a:rPr lang="en-US" sz="1200" dirty="0"/>
              <a:t>Argon</a:t>
            </a:r>
          </a:p>
        </p:txBody>
      </p:sp>
      <p:sp>
        <p:nvSpPr>
          <p:cNvPr id="24" name="TextBox 23"/>
          <p:cNvSpPr txBox="1"/>
          <p:nvPr/>
        </p:nvSpPr>
        <p:spPr>
          <a:xfrm>
            <a:off x="3962400" y="2433207"/>
            <a:ext cx="533400" cy="369332"/>
          </a:xfrm>
          <a:prstGeom prst="rect">
            <a:avLst/>
          </a:prstGeom>
          <a:noFill/>
        </p:spPr>
        <p:txBody>
          <a:bodyPr wrap="square" rtlCol="0">
            <a:spAutoFit/>
          </a:bodyPr>
          <a:lstStyle/>
          <a:p>
            <a:r>
              <a:rPr lang="en-US" dirty="0"/>
              <a:t>40</a:t>
            </a:r>
          </a:p>
        </p:txBody>
      </p:sp>
      <p:sp>
        <p:nvSpPr>
          <p:cNvPr id="25" name="TextBox 24"/>
          <p:cNvSpPr txBox="1"/>
          <p:nvPr/>
        </p:nvSpPr>
        <p:spPr>
          <a:xfrm>
            <a:off x="6172200" y="1785790"/>
            <a:ext cx="533400" cy="369332"/>
          </a:xfrm>
          <a:prstGeom prst="rect">
            <a:avLst/>
          </a:prstGeom>
          <a:noFill/>
        </p:spPr>
        <p:txBody>
          <a:bodyPr wrap="square" rtlCol="0">
            <a:spAutoFit/>
          </a:bodyPr>
          <a:lstStyle/>
          <a:p>
            <a:r>
              <a:rPr lang="en-US" dirty="0"/>
              <a:t>18</a:t>
            </a:r>
          </a:p>
        </p:txBody>
      </p:sp>
      <p:sp>
        <p:nvSpPr>
          <p:cNvPr id="26" name="TextBox 25"/>
          <p:cNvSpPr txBox="1"/>
          <p:nvPr/>
        </p:nvSpPr>
        <p:spPr>
          <a:xfrm>
            <a:off x="6172200" y="2450068"/>
            <a:ext cx="533400" cy="369332"/>
          </a:xfrm>
          <a:prstGeom prst="rect">
            <a:avLst/>
          </a:prstGeom>
          <a:noFill/>
        </p:spPr>
        <p:txBody>
          <a:bodyPr wrap="square" rtlCol="0">
            <a:spAutoFit/>
          </a:bodyPr>
          <a:lstStyle/>
          <a:p>
            <a:r>
              <a:rPr lang="en-US" dirty="0"/>
              <a:t>40</a:t>
            </a:r>
          </a:p>
        </p:txBody>
      </p:sp>
    </p:spTree>
    <p:custDataLst>
      <p:tags r:id="rId1"/>
    </p:custDataLst>
    <p:extLst>
      <p:ext uri="{BB962C8B-B14F-4D97-AF65-F5344CB8AC3E}">
        <p14:creationId xmlns:p14="http://schemas.microsoft.com/office/powerpoint/2010/main" val="313149110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0" y="274638"/>
            <a:ext cx="2667000" cy="1143000"/>
          </a:xfrm>
        </p:spPr>
        <p:txBody>
          <a:bodyPr/>
          <a:lstStyle/>
          <a:p>
            <a:r>
              <a:rPr lang="en-US" b="1" dirty="0" smtClean="0">
                <a:solidFill>
                  <a:schemeClr val="bg1"/>
                </a:solidFill>
                <a:latin typeface="Tempus Sans ITC" panose="04020404030D07020202" pitchFamily="82" charset="0"/>
              </a:rPr>
              <a:t>Parent </a:t>
            </a:r>
            <a:endParaRPr lang="en-US" b="1" dirty="0">
              <a:solidFill>
                <a:schemeClr val="bg1"/>
              </a:solidFill>
              <a:latin typeface="Tempus Sans ITC" panose="04020404030D07020202" pitchFamily="82" charset="0"/>
            </a:endParaRPr>
          </a:p>
        </p:txBody>
      </p:sp>
      <p:sp>
        <p:nvSpPr>
          <p:cNvPr id="7" name="Right Arrow 6"/>
          <p:cNvSpPr/>
          <p:nvPr/>
        </p:nvSpPr>
        <p:spPr>
          <a:xfrm>
            <a:off x="5868706" y="3314700"/>
            <a:ext cx="608294" cy="457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324600" y="228600"/>
            <a:ext cx="2667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Tempus Sans ITC" panose="04020404030D07020202" pitchFamily="82" charset="0"/>
              </a:rPr>
              <a:t>Daughter </a:t>
            </a:r>
          </a:p>
        </p:txBody>
      </p:sp>
      <p:sp>
        <p:nvSpPr>
          <p:cNvPr id="9" name="Title 1"/>
          <p:cNvSpPr txBox="1">
            <a:spLocks/>
          </p:cNvSpPr>
          <p:nvPr/>
        </p:nvSpPr>
        <p:spPr>
          <a:xfrm>
            <a:off x="5486400" y="228600"/>
            <a:ext cx="1143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Tempus Sans ITC" panose="04020404030D07020202" pitchFamily="82" charset="0"/>
              </a:rPr>
              <a:t>&amp;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2133601"/>
            <a:ext cx="2958297" cy="273799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00" y="2133600"/>
            <a:ext cx="3044260" cy="2737999"/>
          </a:xfrm>
          <a:prstGeom prst="rect">
            <a:avLst/>
          </a:prstGeom>
        </p:spPr>
      </p:pic>
      <p:sp>
        <p:nvSpPr>
          <p:cNvPr id="6" name="TextBox 5"/>
          <p:cNvSpPr txBox="1"/>
          <p:nvPr/>
        </p:nvSpPr>
        <p:spPr>
          <a:xfrm>
            <a:off x="3657600" y="2590800"/>
            <a:ext cx="1143000" cy="369332"/>
          </a:xfrm>
          <a:prstGeom prst="rect">
            <a:avLst/>
          </a:prstGeom>
          <a:noFill/>
        </p:spPr>
        <p:txBody>
          <a:bodyPr wrap="square" rtlCol="0">
            <a:spAutoFit/>
          </a:bodyPr>
          <a:lstStyle/>
          <a:p>
            <a:r>
              <a:rPr lang="en-US" dirty="0"/>
              <a:t>Rubidium</a:t>
            </a:r>
          </a:p>
        </p:txBody>
      </p:sp>
      <p:sp>
        <p:nvSpPr>
          <p:cNvPr id="11" name="TextBox 10"/>
          <p:cNvSpPr txBox="1"/>
          <p:nvPr/>
        </p:nvSpPr>
        <p:spPr>
          <a:xfrm>
            <a:off x="7503830" y="2590800"/>
            <a:ext cx="1143000" cy="369332"/>
          </a:xfrm>
          <a:prstGeom prst="rect">
            <a:avLst/>
          </a:prstGeom>
          <a:noFill/>
        </p:spPr>
        <p:txBody>
          <a:bodyPr wrap="square" rtlCol="0">
            <a:spAutoFit/>
          </a:bodyPr>
          <a:lstStyle/>
          <a:p>
            <a:r>
              <a:rPr lang="en-US" dirty="0"/>
              <a:t>Strontium</a:t>
            </a:r>
          </a:p>
        </p:txBody>
      </p:sp>
      <p:sp>
        <p:nvSpPr>
          <p:cNvPr id="12" name="TextBox 11"/>
          <p:cNvSpPr txBox="1"/>
          <p:nvPr/>
        </p:nvSpPr>
        <p:spPr>
          <a:xfrm>
            <a:off x="4038600" y="2960132"/>
            <a:ext cx="609600" cy="369332"/>
          </a:xfrm>
          <a:prstGeom prst="rect">
            <a:avLst/>
          </a:prstGeom>
          <a:noFill/>
        </p:spPr>
        <p:txBody>
          <a:bodyPr wrap="square" rtlCol="0">
            <a:spAutoFit/>
          </a:bodyPr>
          <a:lstStyle/>
          <a:p>
            <a:r>
              <a:rPr lang="en-US" dirty="0"/>
              <a:t>37</a:t>
            </a:r>
          </a:p>
        </p:txBody>
      </p:sp>
      <p:sp>
        <p:nvSpPr>
          <p:cNvPr id="13" name="TextBox 12"/>
          <p:cNvSpPr txBox="1"/>
          <p:nvPr/>
        </p:nvSpPr>
        <p:spPr>
          <a:xfrm>
            <a:off x="4023360" y="3860760"/>
            <a:ext cx="609600" cy="369332"/>
          </a:xfrm>
          <a:prstGeom prst="rect">
            <a:avLst/>
          </a:prstGeom>
          <a:noFill/>
        </p:spPr>
        <p:txBody>
          <a:bodyPr wrap="square" rtlCol="0">
            <a:spAutoFit/>
          </a:bodyPr>
          <a:lstStyle/>
          <a:p>
            <a:r>
              <a:rPr lang="en-US" dirty="0"/>
              <a:t>87</a:t>
            </a:r>
          </a:p>
        </p:txBody>
      </p:sp>
      <p:sp>
        <p:nvSpPr>
          <p:cNvPr id="14" name="TextBox 13"/>
          <p:cNvSpPr txBox="1"/>
          <p:nvPr/>
        </p:nvSpPr>
        <p:spPr>
          <a:xfrm>
            <a:off x="7848600" y="2945368"/>
            <a:ext cx="609600" cy="369332"/>
          </a:xfrm>
          <a:prstGeom prst="rect">
            <a:avLst/>
          </a:prstGeom>
          <a:noFill/>
        </p:spPr>
        <p:txBody>
          <a:bodyPr wrap="square" rtlCol="0">
            <a:spAutoFit/>
          </a:bodyPr>
          <a:lstStyle/>
          <a:p>
            <a:r>
              <a:rPr lang="en-US" dirty="0"/>
              <a:t>38</a:t>
            </a:r>
          </a:p>
        </p:txBody>
      </p:sp>
      <p:sp>
        <p:nvSpPr>
          <p:cNvPr id="15" name="TextBox 14"/>
          <p:cNvSpPr txBox="1"/>
          <p:nvPr/>
        </p:nvSpPr>
        <p:spPr>
          <a:xfrm>
            <a:off x="7848600" y="3908483"/>
            <a:ext cx="609600" cy="369332"/>
          </a:xfrm>
          <a:prstGeom prst="rect">
            <a:avLst/>
          </a:prstGeom>
          <a:noFill/>
        </p:spPr>
        <p:txBody>
          <a:bodyPr wrap="square" rtlCol="0">
            <a:spAutoFit/>
          </a:bodyPr>
          <a:lstStyle/>
          <a:p>
            <a:r>
              <a:rPr lang="en-US" dirty="0"/>
              <a:t>87</a:t>
            </a:r>
          </a:p>
        </p:txBody>
      </p:sp>
    </p:spTree>
    <p:custDataLst>
      <p:tags r:id="rId1"/>
    </p:custDataLst>
    <p:extLst>
      <p:ext uri="{BB962C8B-B14F-4D97-AF65-F5344CB8AC3E}">
        <p14:creationId xmlns:p14="http://schemas.microsoft.com/office/powerpoint/2010/main" val="211463982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3.33333E-6 3.7037E-7 L -0.0625 0.68773 " pathEditMode="relative" rAng="0" ptsTypes="AA">
                                      <p:cBhvr>
                                        <p:cTn id="6" dur="2000" fill="hold"/>
                                        <p:tgtEl>
                                          <p:spTgt spid="2"/>
                                        </p:tgtEl>
                                        <p:attrNameLst>
                                          <p:attrName>ppt_x</p:attrName>
                                          <p:attrName>ppt_y</p:attrName>
                                        </p:attrNameLst>
                                      </p:cBhvr>
                                      <p:rCtr x="-3125" y="3437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3.33333E-6 L 0.04584 0.70555 " pathEditMode="relative" rAng="0" ptsTypes="AA">
                                      <p:cBhvr>
                                        <p:cTn id="10" dur="2000" fill="hold"/>
                                        <p:tgtEl>
                                          <p:spTgt spid="8"/>
                                        </p:tgtEl>
                                        <p:attrNameLst>
                                          <p:attrName>ppt_x</p:attrName>
                                          <p:attrName>ppt_y</p:attrName>
                                        </p:attrNameLst>
                                      </p:cBhvr>
                                      <p:rCtr x="2292" y="35278"/>
                                    </p:animMotion>
                                  </p:childTnLst>
                                </p:cTn>
                              </p:par>
                              <p:par>
                                <p:cTn id="11" presetID="10" presetClass="exit" presetSubtype="0" fill="hold" grpId="0"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bg1"/>
                </a:solidFill>
                <a:latin typeface="Tempus Sans ITC" panose="04020404030D07020202" pitchFamily="82" charset="0"/>
              </a:rPr>
              <a:t>1.</a:t>
            </a:r>
            <a:endParaRPr lang="en-US" b="1" dirty="0">
              <a:solidFill>
                <a:schemeClr val="bg1"/>
              </a:solidFill>
              <a:latin typeface="Tempus Sans ITC" panose="04020404030D07020202" pitchFamily="82" charset="0"/>
            </a:endParaRPr>
          </a:p>
        </p:txBody>
      </p:sp>
      <p:sp>
        <p:nvSpPr>
          <p:cNvPr id="3" name="Content Placeholder 2"/>
          <p:cNvSpPr>
            <a:spLocks noGrp="1"/>
          </p:cNvSpPr>
          <p:nvPr>
            <p:ph idx="1"/>
          </p:nvPr>
        </p:nvSpPr>
        <p:spPr/>
        <p:txBody>
          <a:bodyPr/>
          <a:lstStyle/>
          <a:p>
            <a:r>
              <a:rPr lang="en-US" dirty="0" smtClean="0">
                <a:solidFill>
                  <a:schemeClr val="bg1"/>
                </a:solidFill>
              </a:rPr>
              <a:t>One group (heads) increased steadily while the other group decreased steadily.</a:t>
            </a:r>
          </a:p>
          <a:p>
            <a:endParaRPr lang="en-US" dirty="0">
              <a:solidFill>
                <a:schemeClr val="bg1"/>
              </a:solidFill>
            </a:endParaRPr>
          </a:p>
        </p:txBody>
      </p:sp>
      <p:pic>
        <p:nvPicPr>
          <p:cNvPr id="4" name="Picture 3"/>
          <p:cNvPicPr>
            <a:picLocks noChangeAspect="1"/>
          </p:cNvPicPr>
          <p:nvPr/>
        </p:nvPicPr>
        <p:blipFill>
          <a:blip r:embed="rId5"/>
          <a:stretch>
            <a:fillRect/>
          </a:stretch>
        </p:blipFill>
        <p:spPr>
          <a:xfrm>
            <a:off x="2133600" y="3200400"/>
            <a:ext cx="3429000" cy="2541034"/>
          </a:xfrm>
          <a:prstGeom prst="rect">
            <a:avLst/>
          </a:prstGeom>
        </p:spPr>
      </p:pic>
      <p:pic>
        <p:nvPicPr>
          <p:cNvPr id="5" name="Picture 4"/>
          <p:cNvPicPr>
            <a:picLocks noChangeAspect="1"/>
          </p:cNvPicPr>
          <p:nvPr/>
        </p:nvPicPr>
        <p:blipFill>
          <a:blip r:embed="rId6"/>
          <a:stretch>
            <a:fillRect/>
          </a:stretch>
        </p:blipFill>
        <p:spPr>
          <a:xfrm>
            <a:off x="2133600" y="3200400"/>
            <a:ext cx="3429000" cy="2571750"/>
          </a:xfrm>
          <a:prstGeom prst="rect">
            <a:avLst/>
          </a:prstGeom>
        </p:spPr>
      </p:pic>
      <p:pic>
        <p:nvPicPr>
          <p:cNvPr id="6" name="Picture 5"/>
          <p:cNvPicPr>
            <a:picLocks noChangeAspect="1"/>
          </p:cNvPicPr>
          <p:nvPr/>
        </p:nvPicPr>
        <p:blipFill>
          <a:blip r:embed="rId7"/>
          <a:stretch>
            <a:fillRect/>
          </a:stretch>
        </p:blipFill>
        <p:spPr>
          <a:xfrm>
            <a:off x="2143432" y="3173250"/>
            <a:ext cx="3441140" cy="2568184"/>
          </a:xfrm>
          <a:prstGeom prst="rect">
            <a:avLst/>
          </a:prstGeom>
        </p:spPr>
      </p:pic>
      <p:pic>
        <p:nvPicPr>
          <p:cNvPr id="8" name="Picture 7"/>
          <p:cNvPicPr>
            <a:picLocks noChangeAspect="1"/>
          </p:cNvPicPr>
          <p:nvPr/>
        </p:nvPicPr>
        <p:blipFill>
          <a:blip r:embed="rId8"/>
          <a:stretch>
            <a:fillRect/>
          </a:stretch>
        </p:blipFill>
        <p:spPr>
          <a:xfrm>
            <a:off x="2111628" y="3153450"/>
            <a:ext cx="3494347" cy="2587984"/>
          </a:xfrm>
          <a:prstGeom prst="rect">
            <a:avLst/>
          </a:prstGeom>
        </p:spPr>
      </p:pic>
      <p:pic>
        <p:nvPicPr>
          <p:cNvPr id="9" name="Picture 8"/>
          <p:cNvPicPr>
            <a:picLocks noChangeAspect="1"/>
          </p:cNvPicPr>
          <p:nvPr/>
        </p:nvPicPr>
        <p:blipFill>
          <a:blip r:embed="rId9"/>
          <a:stretch>
            <a:fillRect/>
          </a:stretch>
        </p:blipFill>
        <p:spPr>
          <a:xfrm>
            <a:off x="2133600" y="3152297"/>
            <a:ext cx="3472374" cy="2587147"/>
          </a:xfrm>
          <a:prstGeom prst="rect">
            <a:avLst/>
          </a:prstGeom>
        </p:spPr>
      </p:pic>
      <p:pic>
        <p:nvPicPr>
          <p:cNvPr id="10" name="Picture 9"/>
          <p:cNvPicPr>
            <a:picLocks noChangeAspect="1"/>
          </p:cNvPicPr>
          <p:nvPr/>
        </p:nvPicPr>
        <p:blipFill>
          <a:blip r:embed="rId10"/>
          <a:stretch>
            <a:fillRect/>
          </a:stretch>
        </p:blipFill>
        <p:spPr>
          <a:xfrm>
            <a:off x="2123917" y="3192362"/>
            <a:ext cx="3470487" cy="2583083"/>
          </a:xfrm>
          <a:prstGeom prst="rect">
            <a:avLst/>
          </a:prstGeom>
        </p:spPr>
      </p:pic>
      <p:pic>
        <p:nvPicPr>
          <p:cNvPr id="11" name="Picture 10"/>
          <p:cNvPicPr>
            <a:picLocks noChangeAspect="1"/>
          </p:cNvPicPr>
          <p:nvPr/>
        </p:nvPicPr>
        <p:blipFill>
          <a:blip r:embed="rId11"/>
          <a:stretch>
            <a:fillRect/>
          </a:stretch>
        </p:blipFill>
        <p:spPr>
          <a:xfrm>
            <a:off x="2122029" y="3141295"/>
            <a:ext cx="3614372" cy="2703385"/>
          </a:xfrm>
          <a:prstGeom prst="rect">
            <a:avLst/>
          </a:prstGeom>
        </p:spPr>
      </p:pic>
      <p:pic>
        <p:nvPicPr>
          <p:cNvPr id="12" name="Picture 11"/>
          <p:cNvPicPr>
            <a:picLocks noChangeAspect="1"/>
          </p:cNvPicPr>
          <p:nvPr/>
        </p:nvPicPr>
        <p:blipFill>
          <a:blip r:embed="rId12"/>
          <a:stretch>
            <a:fillRect/>
          </a:stretch>
        </p:blipFill>
        <p:spPr>
          <a:xfrm>
            <a:off x="2139235" y="3118286"/>
            <a:ext cx="3564194" cy="2645162"/>
          </a:xfrm>
          <a:prstGeom prst="rect">
            <a:avLst/>
          </a:prstGeom>
        </p:spPr>
      </p:pic>
      <p:pic>
        <p:nvPicPr>
          <p:cNvPr id="13" name="Picture 12"/>
          <p:cNvPicPr>
            <a:picLocks noChangeAspect="1"/>
          </p:cNvPicPr>
          <p:nvPr/>
        </p:nvPicPr>
        <p:blipFill>
          <a:blip r:embed="rId13"/>
          <a:stretch>
            <a:fillRect/>
          </a:stretch>
        </p:blipFill>
        <p:spPr>
          <a:xfrm>
            <a:off x="2131861" y="3124039"/>
            <a:ext cx="3571568" cy="2678677"/>
          </a:xfrm>
          <a:prstGeom prst="rect">
            <a:avLst/>
          </a:prstGeom>
        </p:spPr>
      </p:pic>
      <p:sp>
        <p:nvSpPr>
          <p:cNvPr id="17" name="Right Arrow 16"/>
          <p:cNvSpPr/>
          <p:nvPr/>
        </p:nvSpPr>
        <p:spPr>
          <a:xfrm rot="5400000">
            <a:off x="6782453" y="5510843"/>
            <a:ext cx="608294" cy="457200"/>
          </a:xfrm>
          <a:prstGeom prst="rightArrow">
            <a:avLst/>
          </a:prstGeom>
          <a:solidFill>
            <a:schemeClr val="accent6">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6200000">
            <a:off x="8920594" y="3084726"/>
            <a:ext cx="608294" cy="457200"/>
          </a:xfrm>
          <a:prstGeom prst="rightArrow">
            <a:avLst/>
          </a:prstGeom>
          <a:solidFill>
            <a:schemeClr val="accent6">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5400000">
            <a:off x="3625068" y="617538"/>
            <a:ext cx="608294" cy="457200"/>
          </a:xfrm>
          <a:prstGeom prst="rightArrow">
            <a:avLst/>
          </a:prstGeom>
          <a:solidFill>
            <a:schemeClr val="accent6">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6200000">
            <a:off x="2842535" y="581740"/>
            <a:ext cx="608294" cy="457200"/>
          </a:xfrm>
          <a:prstGeom prst="rightArrow">
            <a:avLst/>
          </a:prstGeom>
          <a:solidFill>
            <a:schemeClr val="accent6">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8401" y="3800035"/>
            <a:ext cx="1677617" cy="1552688"/>
          </a:xfrm>
          <a:prstGeom prst="rect">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28743" y="3800036"/>
            <a:ext cx="1821011" cy="1561403"/>
          </a:xfrm>
          <a:prstGeom prst="rect">
            <a:avLst/>
          </a:prstGeom>
        </p:spPr>
      </p:pic>
      <p:sp>
        <p:nvSpPr>
          <p:cNvPr id="16" name="Right Arrow 15"/>
          <p:cNvSpPr/>
          <p:nvPr/>
        </p:nvSpPr>
        <p:spPr>
          <a:xfrm>
            <a:off x="7850794" y="4347779"/>
            <a:ext cx="608294" cy="457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51266" y="4045714"/>
            <a:ext cx="640135" cy="876376"/>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976968" y="4054798"/>
            <a:ext cx="647756" cy="876376"/>
          </a:xfrm>
          <a:prstGeom prst="rect">
            <a:avLst/>
          </a:prstGeom>
        </p:spPr>
      </p:pic>
    </p:spTree>
    <p:custDataLst>
      <p:tags r:id="rId1"/>
    </p:custDataLst>
    <p:extLst>
      <p:ext uri="{BB962C8B-B14F-4D97-AF65-F5344CB8AC3E}">
        <p14:creationId xmlns:p14="http://schemas.microsoft.com/office/powerpoint/2010/main" val="191259568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par>
                          <p:cTn id="22" fill="hold">
                            <p:stCondLst>
                              <p:cond delay="3000"/>
                            </p:stCondLst>
                            <p:childTnLst>
                              <p:par>
                                <p:cTn id="23" presetID="10" presetClass="exit" presetSubtype="0" fill="hold" nodeType="after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childTnLst>
                          </p:cTn>
                        </p:par>
                        <p:par>
                          <p:cTn id="29" fill="hold">
                            <p:stCondLst>
                              <p:cond delay="4000"/>
                            </p:stCondLst>
                            <p:childTnLst>
                              <p:par>
                                <p:cTn id="30" presetID="10" presetClass="exit" presetSubtype="0" fill="hold" nodeType="after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childTnLst>
                          </p:cTn>
                        </p:par>
                        <p:par>
                          <p:cTn id="36" fill="hold">
                            <p:stCondLst>
                              <p:cond delay="5000"/>
                            </p:stCondLst>
                            <p:childTnLst>
                              <p:par>
                                <p:cTn id="37" presetID="10" presetClass="exit" presetSubtype="0" fill="hold" nodeType="after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childTnLst>
                                </p:cTn>
                              </p:par>
                            </p:childTnLst>
                          </p:cTn>
                        </p:par>
                        <p:par>
                          <p:cTn id="43" fill="hold">
                            <p:stCondLst>
                              <p:cond delay="6000"/>
                            </p:stCondLst>
                            <p:childTnLst>
                              <p:par>
                                <p:cTn id="44" presetID="10" presetClass="exit" presetSubtype="0" fill="hold" nodeType="after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childTnLst>
                                </p:cTn>
                              </p:par>
                            </p:childTnLst>
                          </p:cTn>
                        </p:par>
                        <p:par>
                          <p:cTn id="50" fill="hold">
                            <p:stCondLst>
                              <p:cond delay="7000"/>
                            </p:stCondLst>
                            <p:childTnLst>
                              <p:par>
                                <p:cTn id="51" presetID="10" presetClass="exit" presetSubtype="0" fill="hold" nodeType="after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childTnLst>
                                </p:cTn>
                              </p:par>
                            </p:childTnLst>
                          </p:cTn>
                        </p:par>
                        <p:par>
                          <p:cTn id="57" fill="hold">
                            <p:stCondLst>
                              <p:cond delay="8000"/>
                            </p:stCondLst>
                            <p:childTnLst>
                              <p:par>
                                <p:cTn id="58" presetID="10" presetClass="exit" presetSubtype="0" fill="hold" nodeType="after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500"/>
                                        <p:tgtEl>
                                          <p:spTgt spid="7"/>
                                        </p:tgtEl>
                                      </p:cBhvr>
                                    </p:animEffect>
                                  </p:childTnLst>
                                </p:cTn>
                              </p:par>
                              <p:par>
                                <p:cTn id="69" presetID="10"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par>
                                <p:cTn id="85" presetID="10" presetClass="entr" presetSubtype="0" fill="hold"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bg1"/>
                </a:solidFill>
                <a:latin typeface="Tempus Sans ITC" panose="04020404030D07020202" pitchFamily="82" charset="0"/>
              </a:rPr>
              <a:t>2.</a:t>
            </a:r>
            <a:endParaRPr lang="en-US" b="1" dirty="0">
              <a:solidFill>
                <a:schemeClr val="bg1"/>
              </a:solidFill>
              <a:latin typeface="Tempus Sans ITC" panose="04020404030D07020202" pitchFamily="82" charset="0"/>
            </a:endParaRPr>
          </a:p>
        </p:txBody>
      </p:sp>
      <p:sp>
        <p:nvSpPr>
          <p:cNvPr id="3" name="Content Placeholder 2"/>
          <p:cNvSpPr>
            <a:spLocks noGrp="1"/>
          </p:cNvSpPr>
          <p:nvPr>
            <p:ph idx="1"/>
          </p:nvPr>
        </p:nvSpPr>
        <p:spPr>
          <a:xfrm>
            <a:off x="1981200" y="1600200"/>
            <a:ext cx="8229600" cy="4876800"/>
          </a:xfrm>
        </p:spPr>
        <p:txBody>
          <a:bodyPr>
            <a:normAutofit/>
          </a:bodyPr>
          <a:lstStyle/>
          <a:p>
            <a:r>
              <a:rPr lang="en-US" dirty="0" smtClean="0">
                <a:solidFill>
                  <a:schemeClr val="bg1"/>
                </a:solidFill>
              </a:rPr>
              <a:t>Both groups changed steadily because we flipped the pennies every minute. </a:t>
            </a:r>
            <a:r>
              <a:rPr lang="en-US" dirty="0" smtClean="0">
                <a:solidFill>
                  <a:srgbClr val="FFFF00"/>
                </a:solidFill>
              </a:rPr>
              <a:t> </a:t>
            </a:r>
          </a:p>
          <a:p>
            <a:endParaRPr lang="en-US" dirty="0">
              <a:solidFill>
                <a:schemeClr val="bg1"/>
              </a:solidFill>
            </a:endParaRPr>
          </a:p>
          <a:p>
            <a:r>
              <a:rPr lang="en-US" dirty="0" smtClean="0">
                <a:solidFill>
                  <a:schemeClr val="bg1"/>
                </a:solidFill>
              </a:rPr>
              <a:t>Unstable </a:t>
            </a:r>
            <a:r>
              <a:rPr lang="en-US" dirty="0">
                <a:solidFill>
                  <a:schemeClr val="bg1"/>
                </a:solidFill>
              </a:rPr>
              <a:t>isotopes (parent isotopes) decay at known, steady </a:t>
            </a:r>
            <a:r>
              <a:rPr lang="en-US" dirty="0" smtClean="0">
                <a:solidFill>
                  <a:schemeClr val="bg1"/>
                </a:solidFill>
              </a:rPr>
              <a:t>rates called the </a:t>
            </a:r>
            <a:r>
              <a:rPr lang="en-US" dirty="0" smtClean="0">
                <a:solidFill>
                  <a:srgbClr val="FFFF00"/>
                </a:solidFill>
              </a:rPr>
              <a:t>half-life</a:t>
            </a:r>
            <a:r>
              <a:rPr lang="en-US" dirty="0" smtClean="0">
                <a:solidFill>
                  <a:schemeClr val="bg1"/>
                </a:solidFill>
              </a:rPr>
              <a:t>.</a:t>
            </a:r>
          </a:p>
          <a:p>
            <a:endParaRPr lang="en-US" dirty="0">
              <a:solidFill>
                <a:schemeClr val="bg1"/>
              </a:solidFill>
            </a:endParaRPr>
          </a:p>
          <a:p>
            <a:r>
              <a:rPr lang="en-US" dirty="0">
                <a:solidFill>
                  <a:schemeClr val="bg1"/>
                </a:solidFill>
              </a:rPr>
              <a:t>The amount of time it takes for one half of the amount of parent isotope to decay into daughter isotope.</a:t>
            </a:r>
          </a:p>
          <a:p>
            <a:endParaRPr lang="en-US" dirty="0" smtClean="0">
              <a:solidFill>
                <a:schemeClr val="bg1"/>
              </a:solidFill>
            </a:endParaRPr>
          </a:p>
          <a:p>
            <a:endParaRPr lang="en-US" dirty="0">
              <a:solidFill>
                <a:schemeClr val="bg1"/>
              </a:solidFill>
            </a:endParaRPr>
          </a:p>
        </p:txBody>
      </p:sp>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5000" y1="89820" x2="75000" y2="89820"/>
                        <a14:foregroundMark x1="83462" y1="86534" x2="83462" y2="86534"/>
                        <a14:foregroundMark x1="85865" y1="82539" x2="85865" y2="82539"/>
                        <a14:foregroundMark x1="91923" y1="77642" x2="91923" y2="77642"/>
                        <a14:foregroundMark x1="95577" y1="73582" x2="95577" y2="73582"/>
                      </a14:backgroundRemoval>
                    </a14:imgEffect>
                  </a14:imgLayer>
                </a14:imgProps>
              </a:ext>
              <a:ext uri="{28A0092B-C50C-407E-A947-70E740481C1C}">
                <a14:useLocalDpi xmlns:a14="http://schemas.microsoft.com/office/drawing/2010/main" val="0"/>
              </a:ext>
            </a:extLst>
          </a:blip>
          <a:stretch>
            <a:fillRect/>
          </a:stretch>
        </p:blipFill>
        <p:spPr>
          <a:xfrm>
            <a:off x="3276600" y="221606"/>
            <a:ext cx="801122" cy="1196033"/>
          </a:xfrm>
          <a:prstGeom prst="rect">
            <a:avLst/>
          </a:prstGeom>
        </p:spPr>
      </p:pic>
    </p:spTree>
    <p:custDataLst>
      <p:tags r:id="rId1"/>
    </p:custDataLst>
    <p:extLst>
      <p:ext uri="{BB962C8B-B14F-4D97-AF65-F5344CB8AC3E}">
        <p14:creationId xmlns:p14="http://schemas.microsoft.com/office/powerpoint/2010/main" val="144467106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3240716767"/>
              </p:ext>
            </p:extLst>
          </p:nvPr>
        </p:nvGraphicFramePr>
        <p:xfrm>
          <a:off x="1981206" y="1600200"/>
          <a:ext cx="8229595" cy="4820920"/>
        </p:xfrm>
        <a:graphic>
          <a:graphicData uri="http://schemas.openxmlformats.org/drawingml/2006/table">
            <a:tbl>
              <a:tblPr firstRow="1" bandRow="1">
                <a:tableStyleId>{5C22544A-7EE6-4342-B048-85BDC9FD1C3A}</a:tableStyleId>
              </a:tblPr>
              <a:tblGrid>
                <a:gridCol w="748145"/>
                <a:gridCol w="748145"/>
                <a:gridCol w="748145"/>
                <a:gridCol w="748145"/>
                <a:gridCol w="748145"/>
                <a:gridCol w="748145"/>
                <a:gridCol w="748145"/>
                <a:gridCol w="748145"/>
                <a:gridCol w="748145"/>
                <a:gridCol w="748145"/>
                <a:gridCol w="748145"/>
              </a:tblGrid>
              <a:tr h="37084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r>
              <a:tr h="37084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2" name="Title 1"/>
          <p:cNvSpPr>
            <a:spLocks noGrp="1"/>
          </p:cNvSpPr>
          <p:nvPr>
            <p:ph type="title"/>
          </p:nvPr>
        </p:nvSpPr>
        <p:spPr/>
        <p:txBody>
          <a:bodyPr/>
          <a:lstStyle/>
          <a:p>
            <a:r>
              <a:rPr lang="en-US" b="1" dirty="0" smtClean="0">
                <a:solidFill>
                  <a:schemeClr val="bg1"/>
                </a:solidFill>
                <a:latin typeface="Tempus Sans ITC" panose="04020404030D07020202" pitchFamily="82" charset="0"/>
              </a:rPr>
              <a:t>Radioactive Decay</a:t>
            </a:r>
            <a:endParaRPr lang="en-US" b="1" dirty="0">
              <a:solidFill>
                <a:schemeClr val="bg1"/>
              </a:solidFill>
              <a:latin typeface="Tempus Sans ITC" panose="04020404030D07020202" pitchFamily="82" charset="0"/>
            </a:endParaRPr>
          </a:p>
        </p:txBody>
      </p:sp>
      <p:sp>
        <p:nvSpPr>
          <p:cNvPr id="22" name="Rectangle 21"/>
          <p:cNvSpPr/>
          <p:nvPr/>
        </p:nvSpPr>
        <p:spPr>
          <a:xfrm>
            <a:off x="3237339" y="1159299"/>
            <a:ext cx="535723" cy="923330"/>
          </a:xfrm>
          <a:prstGeom prst="rect">
            <a:avLst/>
          </a:prstGeom>
          <a:noFill/>
        </p:spPr>
        <p:txBody>
          <a:bodyPr wrap="none" lIns="91440" tIns="45720" rIns="91440" bIns="45720">
            <a:spAutoFit/>
          </a:bodyPr>
          <a:lstStyle/>
          <a:p>
            <a:pPr algn="ct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1</a:t>
            </a:r>
          </a:p>
        </p:txBody>
      </p:sp>
      <p:sp>
        <p:nvSpPr>
          <p:cNvPr id="23" name="Rectangle 22"/>
          <p:cNvSpPr/>
          <p:nvPr/>
        </p:nvSpPr>
        <p:spPr>
          <a:xfrm>
            <a:off x="3962400" y="1143000"/>
            <a:ext cx="535724" cy="923330"/>
          </a:xfrm>
          <a:prstGeom prst="rect">
            <a:avLst/>
          </a:prstGeom>
          <a:noFill/>
        </p:spPr>
        <p:txBody>
          <a:bodyPr wrap="none" lIns="91440" tIns="45720" rIns="91440" bIns="45720">
            <a:spAutoFit/>
          </a:bodyPr>
          <a:lstStyle/>
          <a:p>
            <a:pPr algn="ct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2</a:t>
            </a:r>
          </a:p>
        </p:txBody>
      </p:sp>
      <p:sp>
        <p:nvSpPr>
          <p:cNvPr id="24" name="Rectangle 23"/>
          <p:cNvSpPr/>
          <p:nvPr/>
        </p:nvSpPr>
        <p:spPr>
          <a:xfrm>
            <a:off x="4685139" y="1159299"/>
            <a:ext cx="535723" cy="923330"/>
          </a:xfrm>
          <a:prstGeom prst="rect">
            <a:avLst/>
          </a:prstGeom>
          <a:noFill/>
        </p:spPr>
        <p:txBody>
          <a:bodyPr wrap="none" lIns="91440" tIns="45720" rIns="91440" bIns="45720">
            <a:spAutoFit/>
          </a:bodyPr>
          <a:lstStyle/>
          <a:p>
            <a:pPr algn="ct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3</a:t>
            </a:r>
          </a:p>
        </p:txBody>
      </p:sp>
      <p:sp>
        <p:nvSpPr>
          <p:cNvPr id="25" name="Rectangle 24"/>
          <p:cNvSpPr/>
          <p:nvPr/>
        </p:nvSpPr>
        <p:spPr>
          <a:xfrm>
            <a:off x="5410200" y="1155091"/>
            <a:ext cx="535724" cy="923330"/>
          </a:xfrm>
          <a:prstGeom prst="rect">
            <a:avLst/>
          </a:prstGeom>
          <a:noFill/>
        </p:spPr>
        <p:txBody>
          <a:bodyPr wrap="none" lIns="91440" tIns="45720" rIns="91440" bIns="45720">
            <a:spAutoFit/>
          </a:bodyPr>
          <a:lstStyle/>
          <a:p>
            <a:pPr algn="ct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4</a:t>
            </a:r>
          </a:p>
        </p:txBody>
      </p:sp>
      <p:sp>
        <p:nvSpPr>
          <p:cNvPr id="26" name="Rectangle 25"/>
          <p:cNvSpPr/>
          <p:nvPr/>
        </p:nvSpPr>
        <p:spPr>
          <a:xfrm>
            <a:off x="6209138" y="1159299"/>
            <a:ext cx="535724" cy="923330"/>
          </a:xfrm>
          <a:prstGeom prst="rect">
            <a:avLst/>
          </a:prstGeom>
          <a:noFill/>
        </p:spPr>
        <p:txBody>
          <a:bodyPr wrap="none" lIns="91440" tIns="45720" rIns="91440" bIns="45720">
            <a:spAutoFit/>
          </a:bodyPr>
          <a:lstStyle/>
          <a:p>
            <a:pPr algn="ct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5</a:t>
            </a:r>
          </a:p>
        </p:txBody>
      </p:sp>
      <p:sp>
        <p:nvSpPr>
          <p:cNvPr id="27" name="Down Arrow 26"/>
          <p:cNvSpPr/>
          <p:nvPr/>
        </p:nvSpPr>
        <p:spPr>
          <a:xfrm>
            <a:off x="2514600" y="838200"/>
            <a:ext cx="457200" cy="8382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57400" y="1728162"/>
            <a:ext cx="838200" cy="461665"/>
          </a:xfrm>
          <a:prstGeom prst="rect">
            <a:avLst/>
          </a:prstGeom>
          <a:noFill/>
        </p:spPr>
        <p:txBody>
          <a:bodyPr wrap="square" rtlCol="0">
            <a:spAutoFit/>
          </a:bodyPr>
          <a:lstStyle/>
          <a:p>
            <a:r>
              <a:rPr lang="en-US" sz="2400" dirty="0"/>
              <a:t>All</a:t>
            </a:r>
          </a:p>
        </p:txBody>
      </p:sp>
      <p:sp>
        <p:nvSpPr>
          <p:cNvPr id="5" name="TextBox 4"/>
          <p:cNvSpPr txBox="1"/>
          <p:nvPr/>
        </p:nvSpPr>
        <p:spPr>
          <a:xfrm>
            <a:off x="1981200" y="3962401"/>
            <a:ext cx="1219200" cy="461665"/>
          </a:xfrm>
          <a:prstGeom prst="rect">
            <a:avLst/>
          </a:prstGeom>
          <a:noFill/>
        </p:spPr>
        <p:txBody>
          <a:bodyPr wrap="square" rtlCol="0">
            <a:spAutoFit/>
          </a:bodyPr>
          <a:lstStyle/>
          <a:p>
            <a:r>
              <a:rPr lang="en-US" sz="2400" dirty="0"/>
              <a:t>1/2</a:t>
            </a:r>
          </a:p>
        </p:txBody>
      </p:sp>
      <p:sp>
        <p:nvSpPr>
          <p:cNvPr id="12" name="Oval 11"/>
          <p:cNvSpPr/>
          <p:nvPr/>
        </p:nvSpPr>
        <p:spPr>
          <a:xfrm>
            <a:off x="5638800" y="6053436"/>
            <a:ext cx="152400" cy="19496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191000" y="5162550"/>
            <a:ext cx="152400" cy="19496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876800" y="5772150"/>
            <a:ext cx="152400" cy="19496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429000" y="4148436"/>
            <a:ext cx="152400" cy="19496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667000" y="1862436"/>
            <a:ext cx="152400" cy="19496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981200" y="5029201"/>
            <a:ext cx="914400" cy="461665"/>
          </a:xfrm>
          <a:prstGeom prst="rect">
            <a:avLst/>
          </a:prstGeom>
          <a:noFill/>
        </p:spPr>
        <p:txBody>
          <a:bodyPr wrap="square" rtlCol="0">
            <a:spAutoFit/>
          </a:bodyPr>
          <a:lstStyle/>
          <a:p>
            <a:r>
              <a:rPr lang="en-US" sz="2400" dirty="0"/>
              <a:t>1/4</a:t>
            </a:r>
          </a:p>
        </p:txBody>
      </p:sp>
      <p:sp>
        <p:nvSpPr>
          <p:cNvPr id="15" name="TextBox 14"/>
          <p:cNvSpPr txBox="1"/>
          <p:nvPr/>
        </p:nvSpPr>
        <p:spPr>
          <a:xfrm>
            <a:off x="1981200" y="5638801"/>
            <a:ext cx="609600" cy="461665"/>
          </a:xfrm>
          <a:prstGeom prst="rect">
            <a:avLst/>
          </a:prstGeom>
          <a:noFill/>
        </p:spPr>
        <p:txBody>
          <a:bodyPr wrap="square" rtlCol="0">
            <a:spAutoFit/>
          </a:bodyPr>
          <a:lstStyle/>
          <a:p>
            <a:r>
              <a:rPr lang="en-US" sz="2400" dirty="0"/>
              <a:t>1/8</a:t>
            </a:r>
          </a:p>
        </p:txBody>
      </p:sp>
      <p:sp>
        <p:nvSpPr>
          <p:cNvPr id="17" name="TextBox 16"/>
          <p:cNvSpPr txBox="1"/>
          <p:nvPr/>
        </p:nvSpPr>
        <p:spPr>
          <a:xfrm>
            <a:off x="1981200" y="5998646"/>
            <a:ext cx="1524000" cy="461665"/>
          </a:xfrm>
          <a:prstGeom prst="rect">
            <a:avLst/>
          </a:prstGeom>
          <a:noFill/>
        </p:spPr>
        <p:txBody>
          <a:bodyPr wrap="square" rtlCol="0">
            <a:spAutoFit/>
          </a:bodyPr>
          <a:lstStyle/>
          <a:p>
            <a:r>
              <a:rPr lang="en-US" sz="2400" dirty="0"/>
              <a:t>1/16</a:t>
            </a:r>
          </a:p>
        </p:txBody>
      </p:sp>
      <p:sp>
        <p:nvSpPr>
          <p:cNvPr id="36" name="Oval 35"/>
          <p:cNvSpPr/>
          <p:nvPr/>
        </p:nvSpPr>
        <p:spPr>
          <a:xfrm>
            <a:off x="6400800" y="6170363"/>
            <a:ext cx="152400" cy="19496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737945" y="1970690"/>
            <a:ext cx="7425558" cy="4415860"/>
          </a:xfrm>
          <a:custGeom>
            <a:avLst/>
            <a:gdLst>
              <a:gd name="connsiteX0" fmla="*/ 0 w 7425558"/>
              <a:gd name="connsiteY0" fmla="*/ 0 h 4415860"/>
              <a:gd name="connsiteX1" fmla="*/ 772510 w 7425558"/>
              <a:gd name="connsiteY1" fmla="*/ 2317531 h 4415860"/>
              <a:gd name="connsiteX2" fmla="*/ 1560786 w 7425558"/>
              <a:gd name="connsiteY2" fmla="*/ 3326524 h 4415860"/>
              <a:gd name="connsiteX3" fmla="*/ 2238703 w 7425558"/>
              <a:gd name="connsiteY3" fmla="*/ 3894082 h 4415860"/>
              <a:gd name="connsiteX4" fmla="*/ 2995448 w 7425558"/>
              <a:gd name="connsiteY4" fmla="*/ 4193627 h 4415860"/>
              <a:gd name="connsiteX5" fmla="*/ 3752193 w 7425558"/>
              <a:gd name="connsiteY5" fmla="*/ 4303986 h 4415860"/>
              <a:gd name="connsiteX6" fmla="*/ 4493172 w 7425558"/>
              <a:gd name="connsiteY6" fmla="*/ 4351282 h 4415860"/>
              <a:gd name="connsiteX7" fmla="*/ 5218386 w 7425558"/>
              <a:gd name="connsiteY7" fmla="*/ 4382813 h 4415860"/>
              <a:gd name="connsiteX8" fmla="*/ 5975131 w 7425558"/>
              <a:gd name="connsiteY8" fmla="*/ 4398579 h 4415860"/>
              <a:gd name="connsiteX9" fmla="*/ 6716110 w 7425558"/>
              <a:gd name="connsiteY9" fmla="*/ 4414344 h 4415860"/>
              <a:gd name="connsiteX10" fmla="*/ 7425558 w 7425558"/>
              <a:gd name="connsiteY10" fmla="*/ 4414344 h 441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25558" h="4415860">
                <a:moveTo>
                  <a:pt x="0" y="0"/>
                </a:moveTo>
                <a:cubicBezTo>
                  <a:pt x="256189" y="881555"/>
                  <a:pt x="512379" y="1763110"/>
                  <a:pt x="772510" y="2317531"/>
                </a:cubicBezTo>
                <a:cubicBezTo>
                  <a:pt x="1032641" y="2871952"/>
                  <a:pt x="1316420" y="3063765"/>
                  <a:pt x="1560786" y="3326524"/>
                </a:cubicBezTo>
                <a:cubicBezTo>
                  <a:pt x="1805152" y="3589283"/>
                  <a:pt x="1999593" y="3749565"/>
                  <a:pt x="2238703" y="3894082"/>
                </a:cubicBezTo>
                <a:cubicBezTo>
                  <a:pt x="2477813" y="4038599"/>
                  <a:pt x="2743200" y="4125310"/>
                  <a:pt x="2995448" y="4193627"/>
                </a:cubicBezTo>
                <a:cubicBezTo>
                  <a:pt x="3247696" y="4261944"/>
                  <a:pt x="3502572" y="4277710"/>
                  <a:pt x="3752193" y="4303986"/>
                </a:cubicBezTo>
                <a:cubicBezTo>
                  <a:pt x="4001814" y="4330262"/>
                  <a:pt x="4248807" y="4338144"/>
                  <a:pt x="4493172" y="4351282"/>
                </a:cubicBezTo>
                <a:cubicBezTo>
                  <a:pt x="4737537" y="4364420"/>
                  <a:pt x="4971393" y="4374930"/>
                  <a:pt x="5218386" y="4382813"/>
                </a:cubicBezTo>
                <a:cubicBezTo>
                  <a:pt x="5465379" y="4390696"/>
                  <a:pt x="5975131" y="4398579"/>
                  <a:pt x="5975131" y="4398579"/>
                </a:cubicBezTo>
                <a:lnTo>
                  <a:pt x="6716110" y="4414344"/>
                </a:lnTo>
                <a:cubicBezTo>
                  <a:pt x="6957848" y="4416971"/>
                  <a:pt x="7191703" y="4415657"/>
                  <a:pt x="7425558" y="44143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934200" y="1162717"/>
            <a:ext cx="535724" cy="923330"/>
          </a:xfrm>
          <a:prstGeom prst="rect">
            <a:avLst/>
          </a:prstGeom>
          <a:noFill/>
        </p:spPr>
        <p:txBody>
          <a:bodyPr wrap="none" lIns="91440" tIns="45720" rIns="91440" bIns="45720">
            <a:spAutoFit/>
          </a:bodyPr>
          <a:lstStyle/>
          <a:p>
            <a:pPr algn="ct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6</a:t>
            </a:r>
          </a:p>
        </p:txBody>
      </p:sp>
      <p:sp>
        <p:nvSpPr>
          <p:cNvPr id="38" name="Rectangle 37"/>
          <p:cNvSpPr/>
          <p:nvPr/>
        </p:nvSpPr>
        <p:spPr>
          <a:xfrm>
            <a:off x="7696200" y="1166135"/>
            <a:ext cx="535724" cy="923330"/>
          </a:xfrm>
          <a:prstGeom prst="rect">
            <a:avLst/>
          </a:prstGeom>
          <a:noFill/>
        </p:spPr>
        <p:txBody>
          <a:bodyPr wrap="none" lIns="91440" tIns="45720" rIns="91440" bIns="45720">
            <a:spAutoFit/>
          </a:bodyPr>
          <a:lstStyle/>
          <a:p>
            <a:pPr algn="ct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7</a:t>
            </a:r>
          </a:p>
        </p:txBody>
      </p:sp>
      <p:sp>
        <p:nvSpPr>
          <p:cNvPr id="39" name="Rectangle 38"/>
          <p:cNvSpPr/>
          <p:nvPr/>
        </p:nvSpPr>
        <p:spPr>
          <a:xfrm>
            <a:off x="8458200" y="1143000"/>
            <a:ext cx="535724" cy="923330"/>
          </a:xfrm>
          <a:prstGeom prst="rect">
            <a:avLst/>
          </a:prstGeom>
          <a:noFill/>
        </p:spPr>
        <p:txBody>
          <a:bodyPr wrap="none" lIns="91440" tIns="45720" rIns="91440" bIns="45720">
            <a:spAutoFit/>
          </a:bodyPr>
          <a:lstStyle/>
          <a:p>
            <a:pPr algn="ct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8</a:t>
            </a:r>
          </a:p>
        </p:txBody>
      </p:sp>
      <p:sp>
        <p:nvSpPr>
          <p:cNvPr id="40" name="Rectangle 39"/>
          <p:cNvSpPr/>
          <p:nvPr/>
        </p:nvSpPr>
        <p:spPr>
          <a:xfrm>
            <a:off x="9220200" y="1134070"/>
            <a:ext cx="535724" cy="923330"/>
          </a:xfrm>
          <a:prstGeom prst="rect">
            <a:avLst/>
          </a:prstGeom>
          <a:noFill/>
        </p:spPr>
        <p:txBody>
          <a:bodyPr wrap="none" lIns="91440" tIns="45720" rIns="91440" bIns="45720">
            <a:spAutoFit/>
          </a:bodyPr>
          <a:lstStyle/>
          <a:p>
            <a:pPr algn="ct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9</a:t>
            </a:r>
          </a:p>
        </p:txBody>
      </p:sp>
      <p:sp>
        <p:nvSpPr>
          <p:cNvPr id="41" name="Down Arrow 40"/>
          <p:cNvSpPr/>
          <p:nvPr/>
        </p:nvSpPr>
        <p:spPr>
          <a:xfrm>
            <a:off x="3315861" y="2971800"/>
            <a:ext cx="457200" cy="8382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wn Arrow 45"/>
          <p:cNvSpPr/>
          <p:nvPr/>
        </p:nvSpPr>
        <p:spPr>
          <a:xfrm>
            <a:off x="5491200" y="5128914"/>
            <a:ext cx="457200" cy="8382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p:cNvSpPr/>
          <p:nvPr/>
        </p:nvSpPr>
        <p:spPr>
          <a:xfrm>
            <a:off x="4763661" y="4800600"/>
            <a:ext cx="457200" cy="8382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a:off x="4040924" y="4182070"/>
            <a:ext cx="457200" cy="8382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096000" y="6439838"/>
            <a:ext cx="1371600" cy="461665"/>
          </a:xfrm>
          <a:prstGeom prst="rect">
            <a:avLst/>
          </a:prstGeom>
          <a:noFill/>
        </p:spPr>
        <p:txBody>
          <a:bodyPr wrap="square" rtlCol="0">
            <a:spAutoFit/>
          </a:bodyPr>
          <a:lstStyle/>
          <a:p>
            <a:r>
              <a:rPr lang="en-US" sz="2400" dirty="0">
                <a:solidFill>
                  <a:schemeClr val="bg1"/>
                </a:solidFill>
              </a:rPr>
              <a:t>Time</a:t>
            </a:r>
          </a:p>
        </p:txBody>
      </p:sp>
      <p:sp>
        <p:nvSpPr>
          <p:cNvPr id="31" name="TextBox 30"/>
          <p:cNvSpPr txBox="1"/>
          <p:nvPr/>
        </p:nvSpPr>
        <p:spPr>
          <a:xfrm rot="16200000">
            <a:off x="45514" y="3840689"/>
            <a:ext cx="3418641" cy="461665"/>
          </a:xfrm>
          <a:prstGeom prst="rect">
            <a:avLst/>
          </a:prstGeom>
          <a:noFill/>
        </p:spPr>
        <p:txBody>
          <a:bodyPr wrap="square" rtlCol="0">
            <a:spAutoFit/>
          </a:bodyPr>
          <a:lstStyle/>
          <a:p>
            <a:r>
              <a:rPr lang="en-US" sz="2400" dirty="0">
                <a:solidFill>
                  <a:schemeClr val="bg1"/>
                </a:solidFill>
              </a:rPr>
              <a:t>Amount of Parent Isotope</a:t>
            </a:r>
          </a:p>
        </p:txBody>
      </p:sp>
    </p:spTree>
    <p:custDataLst>
      <p:tags r:id="rId1"/>
    </p:custDataLst>
    <p:extLst>
      <p:ext uri="{BB962C8B-B14F-4D97-AF65-F5344CB8AC3E}">
        <p14:creationId xmlns:p14="http://schemas.microsoft.com/office/powerpoint/2010/main" val="49665967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10" presetClass="exit" presetSubtype="0" fill="hold" grpId="0" nodeType="afterEffect">
                                  <p:stCondLst>
                                    <p:cond delay="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500"/>
                            </p:stCondLst>
                            <p:childTnLst>
                              <p:par>
                                <p:cTn id="26" presetID="10" presetClass="exit" presetSubtype="0" fill="hold" grpId="1" nodeType="afterEffect">
                                  <p:stCondLst>
                                    <p:cond delay="0"/>
                                  </p:stCondLst>
                                  <p:childTnLst>
                                    <p:animEffect transition="out" filter="fade">
                                      <p:cBhvr>
                                        <p:cTn id="27" dur="500"/>
                                        <p:tgtEl>
                                          <p:spTgt spid="41"/>
                                        </p:tgtEl>
                                      </p:cBhvr>
                                    </p:animEffect>
                                    <p:set>
                                      <p:cBhvr>
                                        <p:cTn id="28" dur="1" fill="hold">
                                          <p:stCondLst>
                                            <p:cond delay="499"/>
                                          </p:stCondLst>
                                        </p:cTn>
                                        <p:tgtEl>
                                          <p:spTgt spid="41"/>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par>
                          <p:cTn id="37" fill="hold">
                            <p:stCondLst>
                              <p:cond delay="500"/>
                            </p:stCondLst>
                            <p:childTnLst>
                              <p:par>
                                <p:cTn id="38" presetID="10" presetClass="exit" presetSubtype="0" fill="hold" grpId="1" nodeType="afterEffect">
                                  <p:stCondLst>
                                    <p:cond delay="0"/>
                                  </p:stCondLst>
                                  <p:childTnLst>
                                    <p:animEffect transition="out" filter="fade">
                                      <p:cBhvr>
                                        <p:cTn id="39" dur="500"/>
                                        <p:tgtEl>
                                          <p:spTgt spid="48"/>
                                        </p:tgtEl>
                                      </p:cBhvr>
                                    </p:animEffect>
                                    <p:set>
                                      <p:cBhvr>
                                        <p:cTn id="40" dur="1" fill="hold">
                                          <p:stCondLst>
                                            <p:cond delay="499"/>
                                          </p:stCondLst>
                                        </p:cTn>
                                        <p:tgtEl>
                                          <p:spTgt spid="48"/>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500"/>
                                        <p:tgtEl>
                                          <p:spTgt spid="3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par>
                          <p:cTn id="64" fill="hold">
                            <p:stCondLst>
                              <p:cond delay="500"/>
                            </p:stCondLst>
                            <p:childTnLst>
                              <p:par>
                                <p:cTn id="65" presetID="10" presetClass="exit" presetSubtype="0" fill="hold" grpId="1" nodeType="afterEffect">
                                  <p:stCondLst>
                                    <p:cond delay="0"/>
                                  </p:stCondLst>
                                  <p:childTnLst>
                                    <p:animEffect transition="out" filter="fade">
                                      <p:cBhvr>
                                        <p:cTn id="66" dur="500"/>
                                        <p:tgtEl>
                                          <p:spTgt spid="47"/>
                                        </p:tgtEl>
                                      </p:cBhvr>
                                    </p:animEffect>
                                    <p:set>
                                      <p:cBhvr>
                                        <p:cTn id="67" dur="1" fill="hold">
                                          <p:stCondLst>
                                            <p:cond delay="499"/>
                                          </p:stCondLst>
                                        </p:cTn>
                                        <p:tgtEl>
                                          <p:spTgt spid="47"/>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childTnLst>
                          </p:cTn>
                        </p:par>
                        <p:par>
                          <p:cTn id="71" fill="hold">
                            <p:stCondLst>
                              <p:cond delay="1000"/>
                            </p:stCondLst>
                            <p:childTnLst>
                              <p:par>
                                <p:cTn id="72" presetID="63" presetClass="path" presetSubtype="0" accel="50000" decel="50000" fill="hold" grpId="1" nodeType="afterEffect">
                                  <p:stCondLst>
                                    <p:cond delay="0"/>
                                  </p:stCondLst>
                                  <p:childTnLst>
                                    <p:animMotion origin="layout" path="M 3.33333E-6 -4.44444E-6 L 0.475 0.05556 " pathEditMode="relative" rAng="0" ptsTypes="AA">
                                      <p:cBhvr>
                                        <p:cTn id="73" dur="2000" fill="hold"/>
                                        <p:tgtEl>
                                          <p:spTgt spid="46"/>
                                        </p:tgtEl>
                                        <p:attrNameLst>
                                          <p:attrName>ppt_x</p:attrName>
                                          <p:attrName>ppt_y</p:attrName>
                                        </p:attrNameLst>
                                      </p:cBhvr>
                                      <p:rCtr x="23750" y="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p:bldP spid="23" grpId="0"/>
      <p:bldP spid="24" grpId="0"/>
      <p:bldP spid="25" grpId="0"/>
      <p:bldP spid="26" grpId="0"/>
      <p:bldP spid="27" grpId="0" animBg="1"/>
      <p:bldP spid="27" grpId="1" animBg="1"/>
      <p:bldP spid="20" grpId="0"/>
      <p:bldP spid="38" grpId="0"/>
      <p:bldP spid="39" grpId="0"/>
      <p:bldP spid="40" grpId="0"/>
      <p:bldP spid="41" grpId="0" animBg="1"/>
      <p:bldP spid="41" grpId="1" animBg="1"/>
      <p:bldP spid="46" grpId="0" animBg="1"/>
      <p:bldP spid="46" grpId="1" animBg="1"/>
      <p:bldP spid="47" grpId="0" animBg="1"/>
      <p:bldP spid="47" grpId="1" animBg="1"/>
      <p:bldP spid="48" grpId="0" animBg="1"/>
      <p:bldP spid="4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US" dirty="0" smtClean="0">
                <a:solidFill>
                  <a:schemeClr val="bg1"/>
                </a:solidFill>
              </a:rPr>
              <a:t>3.</a:t>
            </a:r>
            <a:endParaRPr lang="en-US" dirty="0">
              <a:solidFill>
                <a:schemeClr val="bg1"/>
              </a:solidFill>
            </a:endParaRPr>
          </a:p>
        </p:txBody>
      </p:sp>
      <p:sp>
        <p:nvSpPr>
          <p:cNvPr id="7" name="Content Placeholder 6"/>
          <p:cNvSpPr>
            <a:spLocks noGrp="1"/>
          </p:cNvSpPr>
          <p:nvPr>
            <p:ph sz="half" idx="1"/>
          </p:nvPr>
        </p:nvSpPr>
        <p:spPr/>
        <p:txBody>
          <a:bodyPr/>
          <a:lstStyle/>
          <a:p>
            <a:r>
              <a:rPr lang="en-US" dirty="0" smtClean="0">
                <a:solidFill>
                  <a:schemeClr val="bg1"/>
                </a:solidFill>
              </a:rPr>
              <a:t>Rocks are made of individual crystals</a:t>
            </a:r>
          </a:p>
          <a:p>
            <a:r>
              <a:rPr lang="en-US" dirty="0" smtClean="0">
                <a:solidFill>
                  <a:schemeClr val="bg1"/>
                </a:solidFill>
              </a:rPr>
              <a:t>Crystals are made up of several individual elements</a:t>
            </a:r>
          </a:p>
          <a:p>
            <a:r>
              <a:rPr lang="en-US" dirty="0" smtClean="0">
                <a:solidFill>
                  <a:schemeClr val="bg1"/>
                </a:solidFill>
              </a:rPr>
              <a:t>Any of these elements that are unstable will eventually decay</a:t>
            </a:r>
            <a:endParaRPr lang="en-US" dirty="0">
              <a:solidFill>
                <a:schemeClr val="bg1"/>
              </a:solidFill>
            </a:endParaRPr>
          </a:p>
        </p:txBody>
      </p:sp>
      <p:sp>
        <p:nvSpPr>
          <p:cNvPr id="3" name="Flowchart: Manual Input 2"/>
          <p:cNvSpPr/>
          <p:nvPr/>
        </p:nvSpPr>
        <p:spPr>
          <a:xfrm>
            <a:off x="6324600" y="1981200"/>
            <a:ext cx="3352800" cy="3505200"/>
          </a:xfrm>
          <a:prstGeom prst="flowChartManualInp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rot="20862594">
            <a:off x="6808164" y="1519535"/>
            <a:ext cx="1520224" cy="923330"/>
          </a:xfrm>
          <a:prstGeom prst="rect">
            <a:avLst/>
          </a:prstGeom>
          <a:noFill/>
        </p:spPr>
        <p:txBody>
          <a:bodyPr wrap="none" lIns="91440" tIns="45720" rIns="91440" bIns="45720">
            <a:spAutoFit/>
          </a:bodyPr>
          <a:lstStyle/>
          <a:p>
            <a:pPr algn="ctr"/>
            <a:r>
              <a:rPr lang="en-US" sz="5400" dirty="0">
                <a:ln w="0"/>
                <a:gradFill>
                  <a:gsLst>
                    <a:gs pos="21000">
                      <a:srgbClr val="53575C"/>
                    </a:gs>
                    <a:gs pos="88000">
                      <a:srgbClr val="C5C7CA"/>
                    </a:gs>
                  </a:gsLst>
                  <a:lin ang="5400000"/>
                </a:gradFill>
              </a:rPr>
              <a:t>Rock</a:t>
            </a:r>
          </a:p>
        </p:txBody>
      </p:sp>
      <p:sp>
        <p:nvSpPr>
          <p:cNvPr id="9" name="Cube 8"/>
          <p:cNvSpPr/>
          <p:nvPr/>
        </p:nvSpPr>
        <p:spPr>
          <a:xfrm>
            <a:off x="6727314" y="3124200"/>
            <a:ext cx="664087" cy="457200"/>
          </a:xfrm>
          <a:prstGeom prst="cub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6879714" y="3276600"/>
            <a:ext cx="664087" cy="457200"/>
          </a:xfrm>
          <a:prstGeom prst="cub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7032114" y="3429000"/>
            <a:ext cx="664087" cy="457200"/>
          </a:xfrm>
          <a:prstGeom prst="cub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7184514" y="3581400"/>
            <a:ext cx="664087" cy="457200"/>
          </a:xfrm>
          <a:prstGeom prst="cub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7336914" y="3733800"/>
            <a:ext cx="664087" cy="457200"/>
          </a:xfrm>
          <a:prstGeom prst="cub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7489314" y="3886200"/>
            <a:ext cx="664087" cy="457200"/>
          </a:xfrm>
          <a:prstGeom prst="cub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7641714" y="4038600"/>
            <a:ext cx="664087" cy="457200"/>
          </a:xfrm>
          <a:prstGeom prst="cub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7794114" y="4191000"/>
            <a:ext cx="664087" cy="457200"/>
          </a:xfrm>
          <a:prstGeom prst="cub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7946514" y="4343400"/>
            <a:ext cx="664087" cy="457200"/>
          </a:xfrm>
          <a:prstGeom prst="cub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8047290" y="2449050"/>
            <a:ext cx="1426087" cy="1121703"/>
          </a:xfrm>
          <a:prstGeom prst="cub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8"/>
          <p:cNvSpPr/>
          <p:nvPr/>
        </p:nvSpPr>
        <p:spPr>
          <a:xfrm>
            <a:off x="8077201" y="2757921"/>
            <a:ext cx="304795" cy="353549"/>
          </a:xfrm>
          <a:prstGeom prst="can">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21"/>
          <p:cNvSpPr/>
          <p:nvPr/>
        </p:nvSpPr>
        <p:spPr>
          <a:xfrm>
            <a:off x="8458201" y="2769122"/>
            <a:ext cx="304795" cy="353549"/>
          </a:xfrm>
          <a:prstGeom prst="can">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n 23"/>
          <p:cNvSpPr/>
          <p:nvPr/>
        </p:nvSpPr>
        <p:spPr>
          <a:xfrm>
            <a:off x="8839201" y="3164284"/>
            <a:ext cx="304795" cy="353549"/>
          </a:xfrm>
          <a:prstGeom prst="can">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n 24"/>
          <p:cNvSpPr/>
          <p:nvPr/>
        </p:nvSpPr>
        <p:spPr>
          <a:xfrm>
            <a:off x="8077201" y="3151652"/>
            <a:ext cx="304795" cy="353549"/>
          </a:xfrm>
          <a:prstGeom prst="can">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an 25"/>
          <p:cNvSpPr/>
          <p:nvPr/>
        </p:nvSpPr>
        <p:spPr>
          <a:xfrm>
            <a:off x="8839206" y="2792944"/>
            <a:ext cx="304795" cy="353549"/>
          </a:xfrm>
          <a:prstGeom prst="can">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n 26"/>
          <p:cNvSpPr/>
          <p:nvPr/>
        </p:nvSpPr>
        <p:spPr>
          <a:xfrm>
            <a:off x="8458201" y="3151652"/>
            <a:ext cx="304795" cy="353549"/>
          </a:xfrm>
          <a:prstGeom prst="can">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415414" y="5410200"/>
            <a:ext cx="402398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Crystal            </a:t>
            </a:r>
          </a:p>
        </p:txBody>
      </p:sp>
      <p:sp>
        <p:nvSpPr>
          <p:cNvPr id="29" name="Cube 28"/>
          <p:cNvSpPr/>
          <p:nvPr/>
        </p:nvSpPr>
        <p:spPr>
          <a:xfrm>
            <a:off x="8720009" y="5643265"/>
            <a:ext cx="664087" cy="457200"/>
          </a:xfrm>
          <a:prstGeom prst="cub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anual Input 29"/>
          <p:cNvSpPr/>
          <p:nvPr/>
        </p:nvSpPr>
        <p:spPr>
          <a:xfrm rot="20807171">
            <a:off x="8406576" y="1369683"/>
            <a:ext cx="707513" cy="612884"/>
          </a:xfrm>
          <a:prstGeom prst="flowChartManualInp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153401" y="3604737"/>
            <a:ext cx="1546513" cy="3385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dirty="0">
                <a:ln/>
                <a:solidFill>
                  <a:schemeClr val="accent3">
                    <a:lumMod val="50000"/>
                  </a:schemeClr>
                </a:solidFill>
              </a:rPr>
              <a:t>Stable elements</a:t>
            </a:r>
          </a:p>
        </p:txBody>
      </p:sp>
      <p:sp>
        <p:nvSpPr>
          <p:cNvPr id="32" name="Rectangle 31"/>
          <p:cNvSpPr/>
          <p:nvPr/>
        </p:nvSpPr>
        <p:spPr>
          <a:xfrm>
            <a:off x="7924800" y="3581400"/>
            <a:ext cx="1773434" cy="3385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dirty="0">
                <a:ln/>
                <a:solidFill>
                  <a:schemeClr val="accent6">
                    <a:lumMod val="50000"/>
                  </a:schemeClr>
                </a:solidFill>
              </a:rPr>
              <a:t>Unstable elements</a:t>
            </a:r>
          </a:p>
        </p:txBody>
      </p:sp>
    </p:spTree>
    <p:custDataLst>
      <p:tags r:id="rId1"/>
    </p:custDataLst>
    <p:extLst>
      <p:ext uri="{BB962C8B-B14F-4D97-AF65-F5344CB8AC3E}">
        <p14:creationId xmlns:p14="http://schemas.microsoft.com/office/powerpoint/2010/main" val="382793149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animEffect transition="in" filter="fade">
                                      <p:cBhvr>
                                        <p:cTn id="55" dur="500"/>
                                        <p:tgtEl>
                                          <p:spTgt spid="7">
                                            <p:txEl>
                                              <p:pRg st="1" end="1"/>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1"/>
                                        </p:tgtEl>
                                      </p:cBhvr>
                                    </p:animEffect>
                                    <p:set>
                                      <p:cBhvr>
                                        <p:cTn id="75" dur="1" fill="hold">
                                          <p:stCondLst>
                                            <p:cond delay="499"/>
                                          </p:stCondLst>
                                        </p:cTn>
                                        <p:tgtEl>
                                          <p:spTgt spid="31"/>
                                        </p:tgtEl>
                                        <p:attrNameLst>
                                          <p:attrName>style.visibility</p:attrName>
                                        </p:attrNameLst>
                                      </p:cBhvr>
                                      <p:to>
                                        <p:strVal val="hidden"/>
                                      </p:to>
                                    </p:set>
                                  </p:childTnLst>
                                </p:cTn>
                              </p:par>
                              <p:par>
                                <p:cTn id="76" presetID="10" presetClass="entr" presetSubtype="0"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500"/>
                                        <p:tgtEl>
                                          <p:spTgt spid="2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7">
                                            <p:txEl>
                                              <p:pRg st="2" end="2"/>
                                            </p:txEl>
                                          </p:spTgt>
                                        </p:tgtEl>
                                        <p:attrNameLst>
                                          <p:attrName>style.visibility</p:attrName>
                                        </p:attrNameLst>
                                      </p:cBhvr>
                                      <p:to>
                                        <p:strVal val="visible"/>
                                      </p:to>
                                    </p:set>
                                    <p:animEffect transition="in" filter="fade">
                                      <p:cBhvr>
                                        <p:cTn id="92" dur="500"/>
                                        <p:tgtEl>
                                          <p:spTgt spid="7">
                                            <p:txEl>
                                              <p:pRg st="2" end="2"/>
                                            </p:txEl>
                                          </p:spTgt>
                                        </p:tgtEl>
                                      </p:cBhvr>
                                    </p:animEffect>
                                  </p:childTnLst>
                                </p:cTn>
                              </p:par>
                            </p:childTnLst>
                          </p:cTn>
                        </p:par>
                        <p:par>
                          <p:cTn id="93" fill="hold">
                            <p:stCondLst>
                              <p:cond delay="500"/>
                            </p:stCondLst>
                            <p:childTnLst>
                              <p:par>
                                <p:cTn id="94" presetID="10" presetClass="exit" presetSubtype="0" fill="hold" grpId="1" nodeType="afterEffect">
                                  <p:stCondLst>
                                    <p:cond delay="500"/>
                                  </p:stCondLst>
                                  <p:childTnLst>
                                    <p:animEffect transition="out" filter="fade">
                                      <p:cBhvr>
                                        <p:cTn id="95" dur="1000"/>
                                        <p:tgtEl>
                                          <p:spTgt spid="27"/>
                                        </p:tgtEl>
                                      </p:cBhvr>
                                    </p:animEffect>
                                    <p:set>
                                      <p:cBhvr>
                                        <p:cTn id="96" dur="1" fill="hold">
                                          <p:stCondLst>
                                            <p:cond delay="999"/>
                                          </p:stCondLst>
                                        </p:cTn>
                                        <p:tgtEl>
                                          <p:spTgt spid="27"/>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26"/>
                                        </p:tgtEl>
                                      </p:cBhvr>
                                    </p:animEffect>
                                    <p:set>
                                      <p:cBhvr>
                                        <p:cTn id="99" dur="1" fill="hold">
                                          <p:stCondLst>
                                            <p:cond delay="499"/>
                                          </p:stCondLst>
                                        </p:cTn>
                                        <p:tgtEl>
                                          <p:spTgt spid="26"/>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9"/>
                                        </p:tgtEl>
                                      </p:cBhvr>
                                    </p:animEffect>
                                    <p:set>
                                      <p:cBhvr>
                                        <p:cTn id="10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19" grpId="1" animBg="1"/>
      <p:bldP spid="22" grpId="0" animBg="1"/>
      <p:bldP spid="24" grpId="0" animBg="1"/>
      <p:bldP spid="25" grpId="0" animBg="1"/>
      <p:bldP spid="26" grpId="0" animBg="1"/>
      <p:bldP spid="26" grpId="1" animBg="1"/>
      <p:bldP spid="27" grpId="0" animBg="1"/>
      <p:bldP spid="27" grpId="1" animBg="1"/>
      <p:bldP spid="28" grpId="0"/>
      <p:bldP spid="29" grpId="0" animBg="1"/>
      <p:bldP spid="30" grpId="0" animBg="1"/>
      <p:bldP spid="31" grpId="0"/>
      <p:bldP spid="31" grpId="1"/>
      <p:bldP spid="3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229600" cy="1143000"/>
          </a:xfrm>
        </p:spPr>
        <p:txBody>
          <a:bodyPr/>
          <a:lstStyle/>
          <a:p>
            <a:pPr algn="l"/>
            <a:r>
              <a:rPr lang="en-US" b="1" dirty="0" smtClean="0">
                <a:solidFill>
                  <a:schemeClr val="bg1"/>
                </a:solidFill>
                <a:latin typeface="Tempus Sans ITC" panose="04020404030D07020202" pitchFamily="82" charset="0"/>
              </a:rPr>
              <a:t>3.</a:t>
            </a:r>
            <a:endParaRPr lang="en-US" b="1" dirty="0">
              <a:solidFill>
                <a:schemeClr val="bg1"/>
              </a:solidFill>
              <a:latin typeface="Tempus Sans ITC" panose="04020404030D07020202" pitchFamily="82" charset="0"/>
            </a:endParaRPr>
          </a:p>
        </p:txBody>
      </p:sp>
      <p:sp>
        <p:nvSpPr>
          <p:cNvPr id="3" name="Content Placeholder 2"/>
          <p:cNvSpPr>
            <a:spLocks noGrp="1"/>
          </p:cNvSpPr>
          <p:nvPr>
            <p:ph sz="half" idx="1"/>
          </p:nvPr>
        </p:nvSpPr>
        <p:spPr/>
        <p:txBody>
          <a:bodyPr>
            <a:normAutofit/>
          </a:bodyPr>
          <a:lstStyle/>
          <a:p>
            <a:r>
              <a:rPr lang="en-US" sz="2400" dirty="0">
                <a:solidFill>
                  <a:schemeClr val="bg1"/>
                </a:solidFill>
              </a:rPr>
              <a:t>We could not know for sure whether any individual penny would be heads or tails</a:t>
            </a:r>
          </a:p>
          <a:p>
            <a:endParaRPr lang="en-US" dirty="0" smtClean="0">
              <a:solidFill>
                <a:schemeClr val="bg1"/>
              </a:solidFill>
            </a:endParaRPr>
          </a:p>
          <a:p>
            <a:r>
              <a:rPr lang="en-US" sz="2400" dirty="0">
                <a:solidFill>
                  <a:schemeClr val="bg1"/>
                </a:solidFill>
              </a:rPr>
              <a:t>But we knew that about half would be heads and half would be tails.</a:t>
            </a:r>
          </a:p>
          <a:p>
            <a:endParaRPr lang="en-US" dirty="0">
              <a:solidFill>
                <a:schemeClr val="bg1"/>
              </a:solidFill>
            </a:endParaRPr>
          </a:p>
          <a:p>
            <a:endParaRPr lang="en-US" dirty="0">
              <a:solidFill>
                <a:schemeClr val="bg1"/>
              </a:solidFill>
            </a:endParaRPr>
          </a:p>
        </p:txBody>
      </p:sp>
      <p:sp>
        <p:nvSpPr>
          <p:cNvPr id="6" name="Content Placeholder 5"/>
          <p:cNvSpPr>
            <a:spLocks noGrp="1"/>
          </p:cNvSpPr>
          <p:nvPr>
            <p:ph sz="half" idx="2"/>
          </p:nvPr>
        </p:nvSpPr>
        <p:spPr>
          <a:xfrm>
            <a:off x="6172200" y="1600200"/>
            <a:ext cx="4038600" cy="4800600"/>
          </a:xfrm>
        </p:spPr>
        <p:txBody>
          <a:bodyPr>
            <a:normAutofit/>
          </a:bodyPr>
          <a:lstStyle/>
          <a:p>
            <a:r>
              <a:rPr lang="en-US" sz="2400" dirty="0">
                <a:solidFill>
                  <a:schemeClr val="bg1"/>
                </a:solidFill>
              </a:rPr>
              <a:t>We cannot know for sure when any individual </a:t>
            </a:r>
            <a:r>
              <a:rPr lang="en-US" sz="2400" dirty="0" smtClean="0">
                <a:solidFill>
                  <a:schemeClr val="bg1"/>
                </a:solidFill>
              </a:rPr>
              <a:t>atom in a </a:t>
            </a:r>
            <a:r>
              <a:rPr lang="en-US" sz="2400" dirty="0">
                <a:solidFill>
                  <a:schemeClr val="bg1"/>
                </a:solidFill>
              </a:rPr>
              <a:t>crystal will decay.  </a:t>
            </a:r>
          </a:p>
          <a:p>
            <a:endParaRPr lang="en-US" dirty="0">
              <a:solidFill>
                <a:schemeClr val="bg1"/>
              </a:solidFill>
            </a:endParaRPr>
          </a:p>
          <a:p>
            <a:r>
              <a:rPr lang="en-US" sz="2400" dirty="0">
                <a:solidFill>
                  <a:schemeClr val="bg1"/>
                </a:solidFill>
              </a:rPr>
              <a:t>We know how long it takes for half the radioactive </a:t>
            </a:r>
            <a:r>
              <a:rPr lang="en-US" sz="2400" dirty="0" smtClean="0">
                <a:solidFill>
                  <a:schemeClr val="bg1"/>
                </a:solidFill>
              </a:rPr>
              <a:t>atoms </a:t>
            </a:r>
            <a:r>
              <a:rPr lang="en-US" sz="2400" dirty="0">
                <a:solidFill>
                  <a:schemeClr val="bg1"/>
                </a:solidFill>
              </a:rPr>
              <a:t>in the entire rock sample to decay.</a:t>
            </a:r>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3823" b="94782" l="4612" r="95146"/>
                    </a14:imgEffect>
                  </a14:imgLayer>
                </a14:imgProps>
              </a:ext>
              <a:ext uri="{28A0092B-C50C-407E-A947-70E740481C1C}">
                <a14:useLocalDpi xmlns:a14="http://schemas.microsoft.com/office/drawing/2010/main" val="0"/>
              </a:ext>
            </a:extLst>
          </a:blip>
          <a:stretch>
            <a:fillRect/>
          </a:stretch>
        </p:blipFill>
        <p:spPr>
          <a:xfrm>
            <a:off x="3886200" y="462040"/>
            <a:ext cx="909561" cy="909561"/>
          </a:xfrm>
          <a:prstGeom prst="rect">
            <a:avLst/>
          </a:prstGeom>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13332" y="365557"/>
            <a:ext cx="1225268" cy="1171206"/>
          </a:xfrm>
          <a:prstGeom prst="rect">
            <a:avLst/>
          </a:prstGeom>
        </p:spPr>
      </p:pic>
      <p:sp>
        <p:nvSpPr>
          <p:cNvPr id="9" name="Can 8"/>
          <p:cNvSpPr/>
          <p:nvPr/>
        </p:nvSpPr>
        <p:spPr>
          <a:xfrm>
            <a:off x="8305801" y="2953214"/>
            <a:ext cx="304795" cy="353549"/>
          </a:xfrm>
          <a:prstGeom prst="can">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n 9"/>
          <p:cNvSpPr/>
          <p:nvPr/>
        </p:nvSpPr>
        <p:spPr>
          <a:xfrm>
            <a:off x="8762996" y="2953214"/>
            <a:ext cx="304795" cy="353549"/>
          </a:xfrm>
          <a:prstGeom prst="can">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n 10"/>
          <p:cNvSpPr/>
          <p:nvPr/>
        </p:nvSpPr>
        <p:spPr>
          <a:xfrm>
            <a:off x="9220206" y="2953214"/>
            <a:ext cx="304795" cy="353549"/>
          </a:xfrm>
          <a:prstGeom prst="can">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3823" b="94782" l="4612" r="95146"/>
                    </a14:imgEffect>
                  </a14:imgLayer>
                </a14:imgProps>
              </a:ext>
              <a:ext uri="{28A0092B-C50C-407E-A947-70E740481C1C}">
                <a14:useLocalDpi xmlns:a14="http://schemas.microsoft.com/office/drawing/2010/main" val="0"/>
              </a:ext>
            </a:extLst>
          </a:blip>
          <a:stretch>
            <a:fillRect/>
          </a:stretch>
        </p:blipFill>
        <p:spPr>
          <a:xfrm>
            <a:off x="4495800" y="2611083"/>
            <a:ext cx="909561" cy="909561"/>
          </a:xfrm>
          <a:prstGeom prst="rect">
            <a:avLst/>
          </a:prstGeom>
        </p:spPr>
      </p:pic>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22932" y="2514600"/>
            <a:ext cx="1225268" cy="1171206"/>
          </a:xfrm>
          <a:prstGeom prst="rect">
            <a:avLst/>
          </a:prstGeom>
        </p:spPr>
      </p:pic>
      <p:sp>
        <p:nvSpPr>
          <p:cNvPr id="15" name="TextBox 14"/>
          <p:cNvSpPr txBox="1"/>
          <p:nvPr/>
        </p:nvSpPr>
        <p:spPr>
          <a:xfrm>
            <a:off x="8001000" y="5334001"/>
            <a:ext cx="1752600" cy="646331"/>
          </a:xfrm>
          <a:prstGeom prst="rect">
            <a:avLst/>
          </a:prstGeom>
          <a:noFill/>
        </p:spPr>
        <p:txBody>
          <a:bodyPr wrap="square" rtlCol="0">
            <a:spAutoFit/>
          </a:bodyPr>
          <a:lstStyle/>
          <a:p>
            <a:r>
              <a:rPr lang="en-US" sz="3600" dirty="0">
                <a:solidFill>
                  <a:srgbClr val="FFFF00"/>
                </a:solidFill>
              </a:rPr>
              <a:t>Half-Life</a:t>
            </a: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9363" y="4995499"/>
            <a:ext cx="783958" cy="1359265"/>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V="1">
            <a:off x="4174982" y="4995499"/>
            <a:ext cx="791579" cy="1343039"/>
          </a:xfrm>
          <a:prstGeom prst="rect">
            <a:avLst/>
          </a:prstGeom>
        </p:spPr>
      </p:pic>
    </p:spTree>
    <p:custDataLst>
      <p:tags r:id="rId1"/>
    </p:custDataLst>
    <p:extLst>
      <p:ext uri="{BB962C8B-B14F-4D97-AF65-F5344CB8AC3E}">
        <p14:creationId xmlns:p14="http://schemas.microsoft.com/office/powerpoint/2010/main" val="72221174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fade">
                                      <p:cBhvr>
                                        <p:cTn id="43" dur="500"/>
                                        <p:tgtEl>
                                          <p:spTgt spid="6">
                                            <p:txEl>
                                              <p:pRg st="2" end="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Tempus Sans ITC" panose="04020404030D07020202" pitchFamily="82" charset="0"/>
              </a:rPr>
              <a:t>Absolute Dating</a:t>
            </a:r>
            <a:endParaRPr lang="en-US" b="1" dirty="0">
              <a:solidFill>
                <a:schemeClr val="bg1"/>
              </a:solidFill>
              <a:latin typeface="Tempus Sans ITC" panose="04020404030D07020202" pitchFamily="82" charset="0"/>
            </a:endParaRPr>
          </a:p>
        </p:txBody>
      </p:sp>
      <p:sp>
        <p:nvSpPr>
          <p:cNvPr id="3" name="Content Placeholder 2"/>
          <p:cNvSpPr>
            <a:spLocks noGrp="1"/>
          </p:cNvSpPr>
          <p:nvPr>
            <p:ph idx="1"/>
          </p:nvPr>
        </p:nvSpPr>
        <p:spPr/>
        <p:txBody>
          <a:bodyPr/>
          <a:lstStyle/>
          <a:p>
            <a:r>
              <a:rPr lang="en-US" dirty="0" smtClean="0">
                <a:solidFill>
                  <a:schemeClr val="bg1"/>
                </a:solidFill>
              </a:rPr>
              <a:t>Estimating the actual age of rock layers or fossils</a:t>
            </a:r>
            <a:endParaRPr lang="en-US" dirty="0">
              <a:solidFill>
                <a:schemeClr val="bg1"/>
              </a:solidFill>
            </a:endParaRPr>
          </a:p>
        </p:txBody>
      </p:sp>
      <p:pic>
        <p:nvPicPr>
          <p:cNvPr id="5" name="Picture 4"/>
          <p:cNvPicPr>
            <a:picLocks noChangeAspect="1"/>
          </p:cNvPicPr>
          <p:nvPr/>
        </p:nvPicPr>
        <p:blipFill>
          <a:blip r:embed="rId4"/>
          <a:stretch>
            <a:fillRect/>
          </a:stretch>
        </p:blipFill>
        <p:spPr>
          <a:xfrm>
            <a:off x="3886201" y="2362200"/>
            <a:ext cx="4477637" cy="4267200"/>
          </a:xfrm>
          <a:prstGeom prst="rect">
            <a:avLst/>
          </a:prstGeom>
        </p:spPr>
      </p:pic>
    </p:spTree>
    <p:extLst>
      <p:ext uri="{BB962C8B-B14F-4D97-AF65-F5344CB8AC3E}">
        <p14:creationId xmlns:p14="http://schemas.microsoft.com/office/powerpoint/2010/main" val="143457479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133600" y="2590800"/>
            <a:ext cx="7543800" cy="1373070"/>
          </a:xfrm>
        </p:spPr>
        <p:txBody>
          <a:bodyPr>
            <a:normAutofit fontScale="90000"/>
          </a:bodyPr>
          <a:lstStyle/>
          <a:p>
            <a:r>
              <a:rPr lang="en-US" sz="4800" b="1" dirty="0" smtClean="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rPr>
              <a:t>The Geologic Column</a:t>
            </a:r>
            <a:endParaRPr lang="en-US" sz="4800" b="1" dirty="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
        <p:nvSpPr>
          <p:cNvPr id="5" name="Subtitle 4"/>
          <p:cNvSpPr>
            <a:spLocks noGrp="1"/>
          </p:cNvSpPr>
          <p:nvPr>
            <p:ph type="subTitle" idx="1"/>
          </p:nvPr>
        </p:nvSpPr>
        <p:spPr>
          <a:xfrm>
            <a:off x="2851449" y="3505200"/>
            <a:ext cx="6108101" cy="1117687"/>
          </a:xfrm>
        </p:spPr>
        <p:txBody>
          <a:bodyPr/>
          <a:lstStyle/>
          <a:p>
            <a:r>
              <a:rPr lang="en-US" dirty="0" smtClean="0">
                <a:ln>
                  <a:solidFill>
                    <a:sysClr val="windowText" lastClr="000000"/>
                  </a:solidFill>
                </a:ln>
                <a:solidFill>
                  <a:schemeClr val="bg1"/>
                </a:solidFill>
                <a:latin typeface="Gill Sans Ultra Bold" panose="020B0A02020104020203" pitchFamily="34" charset="0"/>
              </a:rPr>
              <a:t>Radiometric Dating</a:t>
            </a:r>
            <a:endParaRPr lang="en-US" dirty="0">
              <a:ln>
                <a:solidFill>
                  <a:sysClr val="windowText" lastClr="000000"/>
                </a:solidFill>
              </a:ln>
              <a:solidFill>
                <a:schemeClr val="bg1"/>
              </a:solidFill>
              <a:latin typeface="Gill Sans Ultra Bold" panose="020B0A02020104020203" pitchFamily="34" charset="0"/>
            </a:endParaRPr>
          </a:p>
        </p:txBody>
      </p:sp>
    </p:spTree>
    <p:extLst>
      <p:ext uri="{BB962C8B-B14F-4D97-AF65-F5344CB8AC3E}">
        <p14:creationId xmlns:p14="http://schemas.microsoft.com/office/powerpoint/2010/main" val="356653797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a:t>Chattanooga Public </a:t>
            </a:r>
            <a:r>
              <a:rPr lang="en-US" sz="2800" dirty="0" err="1"/>
              <a:t>Radio</a:t>
            </a:r>
            <a:r>
              <a:rPr lang="en-US" sz="2800" baseline="30000" dirty="0" err="1"/>
              <a:t>SM</a:t>
            </a:r>
            <a:endParaRPr lang="en-US" sz="2800" baseline="30000" dirty="0"/>
          </a:p>
          <a:p>
            <a:r>
              <a:rPr lang="en-US" sz="2800" dirty="0"/>
              <a:t>Classical 90.5 WSMC</a:t>
            </a:r>
          </a:p>
        </p:txBody>
      </p:sp>
    </p:spTree>
    <p:extLst>
      <p:ext uri="{BB962C8B-B14F-4D97-AF65-F5344CB8AC3E}">
        <p14:creationId xmlns:p14="http://schemas.microsoft.com/office/powerpoint/2010/main" val="345130419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1447800"/>
            <a:ext cx="10972800" cy="4648200"/>
          </a:xfrm>
        </p:spPr>
        <p:txBody>
          <a:bodyPr>
            <a:normAutofit fontScale="92500"/>
          </a:bodyPr>
          <a:lstStyle/>
          <a:p>
            <a:pPr algn="l"/>
            <a:r>
              <a:rPr lang="en-US" sz="2200" dirty="0"/>
              <a:t>Images may appear on more than one slide. Citation is given on the first slide where each image appears.</a:t>
            </a:r>
          </a:p>
          <a:p>
            <a:pPr algn="l"/>
            <a:r>
              <a:rPr lang="en-US" sz="2200" dirty="0"/>
              <a:t>[1a] Zion National Park 489588635, </a:t>
            </a:r>
            <a:r>
              <a:rPr lang="en-US" sz="2200" dirty="0" err="1"/>
              <a:t>kaiborder</a:t>
            </a:r>
            <a:r>
              <a:rPr lang="en-US" sz="2200" dirty="0"/>
              <a:t>, Thinkstock, </a:t>
            </a:r>
            <a:r>
              <a:rPr lang="en-US" sz="2200" dirty="0">
                <a:ea typeface="Calibri" panose="020F0502020204030204" pitchFamily="34" charset="0"/>
              </a:rPr>
              <a:t>Thinkstock Image Subscription Agreement</a:t>
            </a:r>
          </a:p>
          <a:p>
            <a:pPr algn="l"/>
            <a:r>
              <a:rPr lang="en-US" sz="2200" dirty="0">
                <a:ea typeface="Calibri" panose="020F0502020204030204" pitchFamily="34" charset="0"/>
              </a:rPr>
              <a:t>[1b] </a:t>
            </a:r>
            <a:r>
              <a:rPr lang="en-US" sz="2200" dirty="0"/>
              <a:t>Folded rocks 24286621 </a:t>
            </a:r>
            <a:r>
              <a:rPr lang="en-US" sz="2200" dirty="0" err="1"/>
              <a:t>Matauw</a:t>
            </a:r>
            <a:r>
              <a:rPr lang="en-US" sz="2200" dirty="0"/>
              <a:t>, Getty Images (US), Inc. Subscription Agreement</a:t>
            </a:r>
            <a:endParaRPr lang="en-US" sz="2200" dirty="0">
              <a:ea typeface="Calibri" panose="020F0502020204030204" pitchFamily="34" charset="0"/>
            </a:endParaRPr>
          </a:p>
          <a:p>
            <a:pPr algn="l"/>
            <a:r>
              <a:rPr lang="en-US" sz="2200" dirty="0">
                <a:ea typeface="Calibri" panose="020F0502020204030204" pitchFamily="34" charset="0"/>
              </a:rPr>
              <a:t>[1c] Blue Mesa Petrified Forest National Park 479232619, </a:t>
            </a:r>
            <a:r>
              <a:rPr lang="en-US" sz="2200" dirty="0" err="1">
                <a:ea typeface="Calibri" panose="020F0502020204030204" pitchFamily="34" charset="0"/>
              </a:rPr>
              <a:t>estivillml</a:t>
            </a:r>
            <a:r>
              <a:rPr lang="en-US" sz="2200" dirty="0">
                <a:ea typeface="Calibri" panose="020F0502020204030204" pitchFamily="34" charset="0"/>
              </a:rPr>
              <a:t>, </a:t>
            </a:r>
            <a:r>
              <a:rPr lang="en-US" sz="2200" dirty="0"/>
              <a:t>Thinkstock, Thinkstock Image Subscription Agreement</a:t>
            </a:r>
            <a:endParaRPr lang="en-US" sz="2200" dirty="0">
              <a:ea typeface="Calibri" panose="020F0502020204030204" pitchFamily="34" charset="0"/>
            </a:endParaRPr>
          </a:p>
          <a:p>
            <a:pPr algn="l"/>
            <a:r>
              <a:rPr lang="en-US" sz="2200" dirty="0">
                <a:ea typeface="Calibri" panose="020F0502020204030204" pitchFamily="34" charset="0"/>
              </a:rPr>
              <a:t>[1d] Bryce Canyon National Park, Keith Snyder</a:t>
            </a:r>
          </a:p>
          <a:p>
            <a:pPr algn="l"/>
            <a:r>
              <a:rPr lang="en-US" sz="2200" dirty="0">
                <a:ea typeface="Calibri" panose="020F0502020204030204" pitchFamily="34" charset="0"/>
              </a:rPr>
              <a:t>[1e]</a:t>
            </a:r>
            <a:r>
              <a:rPr lang="en-US" sz="2200" dirty="0"/>
              <a:t> Folded rocks, Raul Esperante, used with permission</a:t>
            </a:r>
            <a:endParaRPr lang="en-US" sz="2200" dirty="0">
              <a:ea typeface="Calibri" panose="020F0502020204030204" pitchFamily="34" charset="0"/>
            </a:endParaRPr>
          </a:p>
          <a:p>
            <a:pPr algn="l"/>
            <a:r>
              <a:rPr lang="en-US" sz="2200" dirty="0">
                <a:ea typeface="Calibri" panose="020F0502020204030204" pitchFamily="34" charset="0"/>
              </a:rPr>
              <a:t>[1f] </a:t>
            </a:r>
            <a:r>
              <a:rPr lang="en-US" sz="2200" dirty="0"/>
              <a:t>Grand Canyon, taken by Ed </a:t>
            </a:r>
            <a:r>
              <a:rPr lang="en-US" sz="2200" dirty="0" err="1"/>
              <a:t>Chatelain</a:t>
            </a:r>
            <a:r>
              <a:rPr lang="en-US" sz="2200" dirty="0"/>
              <a:t>, used with permission</a:t>
            </a:r>
          </a:p>
          <a:p>
            <a:pPr algn="l"/>
            <a:r>
              <a:rPr lang="en-US" sz="2200" dirty="0"/>
              <a:t>[2] Rock formation, Thomas Bartlett</a:t>
            </a:r>
          </a:p>
          <a:p>
            <a:pPr algn="l"/>
            <a:r>
              <a:rPr lang="en-US" sz="2200" dirty="0"/>
              <a:t>[7] US Coins 467034301, </a:t>
            </a:r>
            <a:r>
              <a:rPr lang="en-US" sz="2200" dirty="0" err="1"/>
              <a:t>swisshippo</a:t>
            </a:r>
            <a:r>
              <a:rPr lang="en-US" sz="2200" dirty="0"/>
              <a:t>, Thinkstock, Thinkstock Image Subscription Agreement</a:t>
            </a:r>
          </a:p>
          <a:p>
            <a:pPr algn="l"/>
            <a:r>
              <a:rPr lang="en-US" sz="2200" dirty="0"/>
              <a:t>[8] One cent coin 178610077, </a:t>
            </a:r>
            <a:r>
              <a:rPr lang="en-US" sz="2200" dirty="0" err="1"/>
              <a:t>asafta</a:t>
            </a:r>
            <a:r>
              <a:rPr lang="en-US" sz="2200" dirty="0"/>
              <a:t>, Thinkstock, Thinkstock Image Subscription Agreement</a:t>
            </a:r>
          </a:p>
          <a:p>
            <a:pPr algn="l"/>
            <a:r>
              <a:rPr lang="en-US" sz="2200" dirty="0"/>
              <a:t>[11] Stopwatch 164473206, Ola-Ola, Thinkstock, Thinkstock Image Subscription Agreement</a:t>
            </a:r>
          </a:p>
          <a:p>
            <a:endParaRPr lang="en-US" dirty="0" smtClean="0"/>
          </a:p>
        </p:txBody>
      </p:sp>
      <p:sp>
        <p:nvSpPr>
          <p:cNvPr id="5" name="Rectangle 4"/>
          <p:cNvSpPr/>
          <p:nvPr/>
        </p:nvSpPr>
        <p:spPr>
          <a:xfrm>
            <a:off x="5634849" y="599653"/>
            <a:ext cx="1225720" cy="400110"/>
          </a:xfrm>
          <a:prstGeom prst="rect">
            <a:avLst/>
          </a:prstGeom>
        </p:spPr>
        <p:txBody>
          <a:bodyPr wrap="none">
            <a:spAutoFit/>
          </a:bodyPr>
          <a:lstStyle/>
          <a:p>
            <a:r>
              <a:rPr lang="en-US" sz="2000" dirty="0" smtClean="0">
                <a:solidFill>
                  <a:srgbClr val="FFFFFF"/>
                </a:solidFill>
              </a:rPr>
              <a:t>Images </a:t>
            </a:r>
            <a:r>
              <a:rPr lang="en-US" sz="2000" dirty="0">
                <a:solidFill>
                  <a:srgbClr val="FFFFFF"/>
                </a:solidFill>
              </a:rPr>
              <a:t>By</a:t>
            </a:r>
          </a:p>
        </p:txBody>
      </p:sp>
    </p:spTree>
    <p:extLst>
      <p:ext uri="{BB962C8B-B14F-4D97-AF65-F5344CB8AC3E}">
        <p14:creationId xmlns:p14="http://schemas.microsoft.com/office/powerpoint/2010/main" val="14064529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1447800"/>
            <a:ext cx="11430000" cy="4876800"/>
          </a:xfrm>
        </p:spPr>
        <p:txBody>
          <a:bodyPr>
            <a:noAutofit/>
          </a:bodyPr>
          <a:lstStyle/>
          <a:p>
            <a:pPr algn="l"/>
            <a:r>
              <a:rPr lang="en-US" dirty="0"/>
              <a:t>[25a] Drop of Liquid Falling Into Water dv1135004, Digital Vision., Thinkstock, Thinkstock Image Subscription Agreement</a:t>
            </a:r>
          </a:p>
          <a:p>
            <a:pPr algn="l"/>
            <a:r>
              <a:rPr lang="en-US" dirty="0"/>
              <a:t>[25b] Water molecule 456116921, wir0man, Thinkstock, Thinkstock Image Subscription Agreement</a:t>
            </a:r>
          </a:p>
          <a:p>
            <a:pPr algn="l"/>
            <a:r>
              <a:rPr lang="en-US" dirty="0"/>
              <a:t>[26] Periodic Table of the Elements 487671929, </a:t>
            </a:r>
            <a:r>
              <a:rPr lang="en-US" dirty="0" err="1"/>
              <a:t>Nerthuz</a:t>
            </a:r>
            <a:r>
              <a:rPr lang="en-US" dirty="0"/>
              <a:t>, Thinkstock, Thinkstock Image Subscription Agreement</a:t>
            </a:r>
          </a:p>
          <a:p>
            <a:pPr algn="l"/>
            <a:r>
              <a:rPr lang="en-US" dirty="0"/>
              <a:t>[27a] Hydrogen material sign 178500618, </a:t>
            </a:r>
            <a:r>
              <a:rPr lang="en-US" dirty="0" err="1"/>
              <a:t>nmcandre</a:t>
            </a:r>
            <a:r>
              <a:rPr lang="en-US" dirty="0"/>
              <a:t>, Thinkstock, Thinkstock Image Subscription Agreement</a:t>
            </a:r>
          </a:p>
          <a:p>
            <a:pPr algn="l"/>
            <a:r>
              <a:rPr lang="en-US" dirty="0"/>
              <a:t>[27b] Rubidium material sign 180861989, </a:t>
            </a:r>
            <a:r>
              <a:rPr lang="en-US" dirty="0" err="1"/>
              <a:t>nmcandre</a:t>
            </a:r>
            <a:r>
              <a:rPr lang="en-US" dirty="0"/>
              <a:t>, Thinkstock, Thinkstock Image Subscription Agreement</a:t>
            </a:r>
          </a:p>
          <a:p>
            <a:pPr algn="l"/>
            <a:r>
              <a:rPr lang="en-US" dirty="0"/>
              <a:t>[27c] Strontium material sign 180862867, </a:t>
            </a:r>
            <a:r>
              <a:rPr lang="en-US" dirty="0" err="1"/>
              <a:t>nmcandre</a:t>
            </a:r>
            <a:r>
              <a:rPr lang="en-US" dirty="0"/>
              <a:t>, Thinkstock, Thinkstock Image Subscription Agreement</a:t>
            </a:r>
          </a:p>
          <a:p>
            <a:pPr algn="l"/>
            <a:r>
              <a:rPr lang="en-US" dirty="0"/>
              <a:t>[27d] Carbon material sign 178500628, </a:t>
            </a:r>
            <a:r>
              <a:rPr lang="en-US" dirty="0" err="1"/>
              <a:t>nmcandre</a:t>
            </a:r>
            <a:r>
              <a:rPr lang="en-US" dirty="0"/>
              <a:t>, Thinkstock, Thinkstock Image Subscription Agreement</a:t>
            </a:r>
          </a:p>
          <a:p>
            <a:pPr algn="l"/>
            <a:r>
              <a:rPr lang="en-US" dirty="0"/>
              <a:t>[27e] Nitrogen material sign 178500631, </a:t>
            </a:r>
            <a:r>
              <a:rPr lang="en-US" dirty="0" err="1"/>
              <a:t>nmcandre</a:t>
            </a:r>
            <a:r>
              <a:rPr lang="en-US" dirty="0"/>
              <a:t>, Thinkstock, Thinkstock Image Subscription Agreement</a:t>
            </a:r>
          </a:p>
          <a:p>
            <a:pPr algn="l"/>
            <a:r>
              <a:rPr lang="en-US" dirty="0"/>
              <a:t>[33a] Potassium material sign 177748596, </a:t>
            </a:r>
            <a:r>
              <a:rPr lang="en-US" dirty="0" err="1"/>
              <a:t>nmcandre</a:t>
            </a:r>
            <a:r>
              <a:rPr lang="en-US" dirty="0"/>
              <a:t>, Thinkstock, Thinkstock Image Subscription Agreement</a:t>
            </a:r>
          </a:p>
          <a:p>
            <a:pPr algn="l"/>
            <a:r>
              <a:rPr lang="en-US" dirty="0"/>
              <a:t>[33b] Argon material sign 175762772, </a:t>
            </a:r>
            <a:r>
              <a:rPr lang="en-US" dirty="0" err="1"/>
              <a:t>nmcandre</a:t>
            </a:r>
            <a:r>
              <a:rPr lang="en-US" dirty="0"/>
              <a:t>, Thinkstock, Thinkstock Image Subscription Agreement</a:t>
            </a:r>
          </a:p>
          <a:p>
            <a:endParaRPr lang="en-US" sz="1800" dirty="0" smtClean="0"/>
          </a:p>
        </p:txBody>
      </p:sp>
      <p:sp>
        <p:nvSpPr>
          <p:cNvPr id="4" name="Rectangle 3"/>
          <p:cNvSpPr/>
          <p:nvPr/>
        </p:nvSpPr>
        <p:spPr>
          <a:xfrm>
            <a:off x="5634849" y="599653"/>
            <a:ext cx="1225720" cy="400110"/>
          </a:xfrm>
          <a:prstGeom prst="rect">
            <a:avLst/>
          </a:prstGeom>
        </p:spPr>
        <p:txBody>
          <a:bodyPr wrap="none">
            <a:spAutoFit/>
          </a:bodyPr>
          <a:lstStyle/>
          <a:p>
            <a:r>
              <a:rPr lang="en-US" sz="2000" dirty="0" smtClean="0">
                <a:solidFill>
                  <a:srgbClr val="FFFFFF"/>
                </a:solidFill>
              </a:rPr>
              <a:t>Images </a:t>
            </a:r>
            <a:r>
              <a:rPr lang="en-US" sz="2000" dirty="0">
                <a:solidFill>
                  <a:srgbClr val="FFFFFF"/>
                </a:solidFill>
              </a:rPr>
              <a:t>By</a:t>
            </a:r>
          </a:p>
        </p:txBody>
      </p:sp>
    </p:spTree>
    <p:extLst>
      <p:ext uri="{BB962C8B-B14F-4D97-AF65-F5344CB8AC3E}">
        <p14:creationId xmlns:p14="http://schemas.microsoft.com/office/powerpoint/2010/main" val="360521215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r>
              <a:rPr lang="en-US" b="1" dirty="0" smtClean="0"/>
              <a:t>Special Thanks</a:t>
            </a:r>
            <a:endParaRPr lang="en-US" b="1" dirty="0"/>
          </a:p>
          <a:p>
            <a:endParaRPr lang="en-US" b="1" dirty="0"/>
          </a:p>
          <a:p>
            <a:r>
              <a:rPr lang="en-US" sz="2800" dirty="0"/>
              <a:t>Chris Hansen, PhD</a:t>
            </a:r>
          </a:p>
          <a:p>
            <a:r>
              <a:rPr lang="en-US" dirty="0" smtClean="0"/>
              <a:t>Physics Professor, Southern Adventist University</a:t>
            </a:r>
          </a:p>
          <a:p>
            <a:endParaRPr lang="en-US" dirty="0" smtClean="0"/>
          </a:p>
          <a:p>
            <a:r>
              <a:rPr lang="en-US" sz="2800" dirty="0" smtClean="0"/>
              <a:t>Ken Caviness, </a:t>
            </a:r>
            <a:r>
              <a:rPr lang="en-US" sz="2800" dirty="0"/>
              <a:t>PhD</a:t>
            </a:r>
          </a:p>
          <a:p>
            <a:r>
              <a:rPr lang="en-US" dirty="0" smtClean="0"/>
              <a:t>Physics Professor, Southern Adventist University</a:t>
            </a:r>
          </a:p>
          <a:p>
            <a:endParaRPr lang="en-US" dirty="0"/>
          </a:p>
          <a:p>
            <a:r>
              <a:rPr lang="en-US" sz="2800" dirty="0"/>
              <a:t>a</a:t>
            </a:r>
            <a:r>
              <a:rPr lang="en-US" sz="2800" dirty="0" smtClean="0"/>
              <a:t>nd the</a:t>
            </a:r>
          </a:p>
          <a:p>
            <a:r>
              <a:rPr lang="en-US" sz="2800" dirty="0" smtClean="0"/>
              <a:t>Foundation </a:t>
            </a:r>
            <a:r>
              <a:rPr lang="en-US" sz="2800" dirty="0"/>
              <a:t>for Adventist Education</a:t>
            </a:r>
          </a:p>
          <a:p>
            <a:endParaRPr lang="en-US" dirty="0"/>
          </a:p>
        </p:txBody>
      </p:sp>
    </p:spTree>
    <p:extLst>
      <p:ext uri="{BB962C8B-B14F-4D97-AF65-F5344CB8AC3E}">
        <p14:creationId xmlns:p14="http://schemas.microsoft.com/office/powerpoint/2010/main" val="305738479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a:r>
              <a:rPr lang="en-US" sz="2400" dirty="0">
                <a:solidFill>
                  <a:srgbClr val="FFFFFF"/>
                </a:solidFill>
              </a:rPr>
              <a:t>© Origins Curriculum Resources 2015</a:t>
            </a:r>
          </a:p>
        </p:txBody>
      </p:sp>
    </p:spTree>
    <p:extLst>
      <p:ext uri="{BB962C8B-B14F-4D97-AF65-F5344CB8AC3E}">
        <p14:creationId xmlns:p14="http://schemas.microsoft.com/office/powerpoint/2010/main" val="211970818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a:r>
              <a:rPr lang="en-US" sz="2400" dirty="0">
                <a:solidFill>
                  <a:srgbClr val="FFFFFF"/>
                </a:solidFill>
              </a:rPr>
              <a:t>© Southern Adventist University 2015</a:t>
            </a:r>
          </a:p>
        </p:txBody>
      </p:sp>
    </p:spTree>
    <p:extLst>
      <p:ext uri="{BB962C8B-B14F-4D97-AF65-F5344CB8AC3E}">
        <p14:creationId xmlns:p14="http://schemas.microsoft.com/office/powerpoint/2010/main" val="162153674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98115591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65299516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361111983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Tempus Sans ITC" panose="04020404030D07020202" pitchFamily="82" charset="0"/>
              </a:rPr>
              <a:t>Absolute Dating</a:t>
            </a:r>
            <a:endParaRPr lang="en-US" b="1" dirty="0">
              <a:solidFill>
                <a:schemeClr val="bg1"/>
              </a:solidFill>
              <a:latin typeface="Tempus Sans ITC" panose="04020404030D07020202" pitchFamily="82" charset="0"/>
            </a:endParaRPr>
          </a:p>
        </p:txBody>
      </p:sp>
      <p:sp>
        <p:nvSpPr>
          <p:cNvPr id="3" name="Content Placeholder 2"/>
          <p:cNvSpPr>
            <a:spLocks noGrp="1"/>
          </p:cNvSpPr>
          <p:nvPr>
            <p:ph idx="1"/>
          </p:nvPr>
        </p:nvSpPr>
        <p:spPr/>
        <p:txBody>
          <a:bodyPr/>
          <a:lstStyle/>
          <a:p>
            <a:r>
              <a:rPr lang="en-US" dirty="0" smtClean="0">
                <a:solidFill>
                  <a:srgbClr val="FFFF00"/>
                </a:solidFill>
              </a:rPr>
              <a:t>Radiometric dating</a:t>
            </a:r>
          </a:p>
          <a:p>
            <a:endParaRPr lang="en-US" dirty="0">
              <a:solidFill>
                <a:schemeClr val="bg1"/>
              </a:solidFill>
            </a:endParaRPr>
          </a:p>
          <a:p>
            <a:r>
              <a:rPr lang="en-US" dirty="0" smtClean="0">
                <a:solidFill>
                  <a:schemeClr val="bg1"/>
                </a:solidFill>
              </a:rPr>
              <a:t>Radioactive decay</a:t>
            </a:r>
            <a:endParaRPr lang="en-US" dirty="0">
              <a:solidFill>
                <a:schemeClr val="bg1"/>
              </a:solidFill>
            </a:endParaRPr>
          </a:p>
        </p:txBody>
      </p:sp>
    </p:spTree>
    <p:extLst>
      <p:ext uri="{BB962C8B-B14F-4D97-AF65-F5344CB8AC3E}">
        <p14:creationId xmlns:p14="http://schemas.microsoft.com/office/powerpoint/2010/main" val="48295024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Tempus Sans ITC" panose="04020404030D07020202" pitchFamily="82" charset="0"/>
              </a:rPr>
              <a:t>Absolute Dating</a:t>
            </a:r>
            <a:endParaRPr lang="en-US" b="1" dirty="0">
              <a:solidFill>
                <a:schemeClr val="bg1"/>
              </a:solidFill>
              <a:latin typeface="Tempus Sans ITC" panose="04020404030D07020202" pitchFamily="82" charset="0"/>
            </a:endParaRPr>
          </a:p>
        </p:txBody>
      </p:sp>
      <p:sp>
        <p:nvSpPr>
          <p:cNvPr id="3" name="Content Placeholder 2"/>
          <p:cNvSpPr>
            <a:spLocks noGrp="1"/>
          </p:cNvSpPr>
          <p:nvPr>
            <p:ph idx="1"/>
          </p:nvPr>
        </p:nvSpPr>
        <p:spPr/>
        <p:txBody>
          <a:bodyPr/>
          <a:lstStyle/>
          <a:p>
            <a:r>
              <a:rPr lang="en-US" dirty="0" smtClean="0">
                <a:solidFill>
                  <a:schemeClr val="bg1"/>
                </a:solidFill>
              </a:rPr>
              <a:t>Radiometric dating</a:t>
            </a:r>
          </a:p>
          <a:p>
            <a:endParaRPr lang="en-US" dirty="0">
              <a:solidFill>
                <a:schemeClr val="bg1"/>
              </a:solidFill>
            </a:endParaRPr>
          </a:p>
          <a:p>
            <a:r>
              <a:rPr lang="en-US" dirty="0" smtClean="0">
                <a:solidFill>
                  <a:srgbClr val="FFFF00"/>
                </a:solidFill>
              </a:rPr>
              <a:t>Radioactive decay</a:t>
            </a:r>
            <a:endParaRPr lang="en-US" dirty="0">
              <a:solidFill>
                <a:srgbClr val="FFFF00"/>
              </a:solidFill>
            </a:endParaRPr>
          </a:p>
        </p:txBody>
      </p:sp>
    </p:spTree>
    <p:extLst>
      <p:ext uri="{BB962C8B-B14F-4D97-AF65-F5344CB8AC3E}">
        <p14:creationId xmlns:p14="http://schemas.microsoft.com/office/powerpoint/2010/main" val="21584647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1039" y="17206"/>
            <a:ext cx="9116961" cy="6846838"/>
          </a:xfrm>
          <a:prstGeom prst="rect">
            <a:avLst/>
          </a:prstGeom>
        </p:spPr>
      </p:pic>
    </p:spTree>
    <p:extLst>
      <p:ext uri="{BB962C8B-B14F-4D97-AF65-F5344CB8AC3E}">
        <p14:creationId xmlns:p14="http://schemas.microsoft.com/office/powerpoint/2010/main" val="288145888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1676400" y="990600"/>
            <a:ext cx="8788340" cy="4419600"/>
          </a:xfrm>
        </p:spPr>
      </p:pic>
    </p:spTree>
    <p:extLst>
      <p:ext uri="{BB962C8B-B14F-4D97-AF65-F5344CB8AC3E}">
        <p14:creationId xmlns:p14="http://schemas.microsoft.com/office/powerpoint/2010/main" val="243829578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133600" y="457200"/>
            <a:ext cx="7712110" cy="5715000"/>
          </a:xfrm>
          <a:prstGeom prst="rect">
            <a:avLst/>
          </a:prstGeom>
        </p:spPr>
      </p:pic>
    </p:spTree>
    <p:extLst>
      <p:ext uri="{BB962C8B-B14F-4D97-AF65-F5344CB8AC3E}">
        <p14:creationId xmlns:p14="http://schemas.microsoft.com/office/powerpoint/2010/main" val="80700185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
</p:tagLst>
</file>

<file path=ppt/tags/tag10.xml><?xml version="1.0" encoding="utf-8"?>
<p:tagLst xmlns:a="http://schemas.openxmlformats.org/drawingml/2006/main" xmlns:r="http://schemas.openxmlformats.org/officeDocument/2006/relationships" xmlns:p="http://schemas.openxmlformats.org/presentationml/2006/main">
  <p:tag name="TIMING" val="|4.2"/>
</p:tagLst>
</file>

<file path=ppt/tags/tag11.xml><?xml version="1.0" encoding="utf-8"?>
<p:tagLst xmlns:a="http://schemas.openxmlformats.org/drawingml/2006/main" xmlns:r="http://schemas.openxmlformats.org/officeDocument/2006/relationships" xmlns:p="http://schemas.openxmlformats.org/presentationml/2006/main">
  <p:tag name="TIMING" val="|5|9.9|2.8"/>
</p:tagLst>
</file>

<file path=ppt/tags/tag12.xml><?xml version="1.0" encoding="utf-8"?>
<p:tagLst xmlns:a="http://schemas.openxmlformats.org/drawingml/2006/main" xmlns:r="http://schemas.openxmlformats.org/officeDocument/2006/relationships" xmlns:p="http://schemas.openxmlformats.org/presentationml/2006/main">
  <p:tag name="TIMING" val="|6.1|8.4"/>
</p:tagLst>
</file>

<file path=ppt/tags/tag13.xml><?xml version="1.0" encoding="utf-8"?>
<p:tagLst xmlns:a="http://schemas.openxmlformats.org/drawingml/2006/main" xmlns:r="http://schemas.openxmlformats.org/officeDocument/2006/relationships" xmlns:p="http://schemas.openxmlformats.org/presentationml/2006/main">
  <p:tag name="TIMING" val="|7|5.2|5.1|4.5|4.3"/>
</p:tagLst>
</file>

<file path=ppt/tags/tag14.xml><?xml version="1.0" encoding="utf-8"?>
<p:tagLst xmlns:a="http://schemas.openxmlformats.org/drawingml/2006/main" xmlns:r="http://schemas.openxmlformats.org/officeDocument/2006/relationships" xmlns:p="http://schemas.openxmlformats.org/presentationml/2006/main">
  <p:tag name="TIMING" val="|4.4|3.2|4.8|9.1|5.3|8.7"/>
</p:tagLst>
</file>

<file path=ppt/tags/tag15.xml><?xml version="1.0" encoding="utf-8"?>
<p:tagLst xmlns:a="http://schemas.openxmlformats.org/drawingml/2006/main" xmlns:r="http://schemas.openxmlformats.org/officeDocument/2006/relationships" xmlns:p="http://schemas.openxmlformats.org/presentationml/2006/main">
  <p:tag name="TIMING" val="|6.2|4.9|4.6"/>
</p:tagLst>
</file>

<file path=ppt/tags/tag2.xml><?xml version="1.0" encoding="utf-8"?>
<p:tagLst xmlns:a="http://schemas.openxmlformats.org/drawingml/2006/main" xmlns:r="http://schemas.openxmlformats.org/officeDocument/2006/relationships" xmlns:p="http://schemas.openxmlformats.org/presentationml/2006/main">
  <p:tag name="TIMING" val="|3"/>
</p:tagLst>
</file>

<file path=ppt/tags/tag3.xml><?xml version="1.0" encoding="utf-8"?>
<p:tagLst xmlns:a="http://schemas.openxmlformats.org/drawingml/2006/main" xmlns:r="http://schemas.openxmlformats.org/officeDocument/2006/relationships" xmlns:p="http://schemas.openxmlformats.org/presentationml/2006/main">
  <p:tag name="TIMING" val="|5.5|5.4"/>
</p:tagLst>
</file>

<file path=ppt/tags/tag4.xml><?xml version="1.0" encoding="utf-8"?>
<p:tagLst xmlns:a="http://schemas.openxmlformats.org/drawingml/2006/main" xmlns:r="http://schemas.openxmlformats.org/officeDocument/2006/relationships" xmlns:p="http://schemas.openxmlformats.org/presentationml/2006/main">
  <p:tag name="TIMING" val="|3.9"/>
</p:tagLst>
</file>

<file path=ppt/tags/tag5.xml><?xml version="1.0" encoding="utf-8"?>
<p:tagLst xmlns:a="http://schemas.openxmlformats.org/drawingml/2006/main" xmlns:r="http://schemas.openxmlformats.org/officeDocument/2006/relationships" xmlns:p="http://schemas.openxmlformats.org/presentationml/2006/main">
  <p:tag name="TIMING" val="|3.1|1.8|1.4|4.3|1.8"/>
</p:tagLst>
</file>

<file path=ppt/tags/tag6.xml><?xml version="1.0" encoding="utf-8"?>
<p:tagLst xmlns:a="http://schemas.openxmlformats.org/drawingml/2006/main" xmlns:r="http://schemas.openxmlformats.org/officeDocument/2006/relationships" xmlns:p="http://schemas.openxmlformats.org/presentationml/2006/main">
  <p:tag name="TIMING" val="|3"/>
</p:tagLst>
</file>

<file path=ppt/tags/tag7.xml><?xml version="1.0" encoding="utf-8"?>
<p:tagLst xmlns:a="http://schemas.openxmlformats.org/drawingml/2006/main" xmlns:r="http://schemas.openxmlformats.org/officeDocument/2006/relationships" xmlns:p="http://schemas.openxmlformats.org/presentationml/2006/main">
  <p:tag name="TIMING" val="|2.1|4.8"/>
</p:tagLst>
</file>

<file path=ppt/tags/tag8.xml><?xml version="1.0" encoding="utf-8"?>
<p:tagLst xmlns:a="http://schemas.openxmlformats.org/drawingml/2006/main" xmlns:r="http://schemas.openxmlformats.org/officeDocument/2006/relationships" xmlns:p="http://schemas.openxmlformats.org/presentationml/2006/main">
  <p:tag name="TIMING" val="|3"/>
</p:tagLst>
</file>

<file path=ppt/tags/tag9.xml><?xml version="1.0" encoding="utf-8"?>
<p:tagLst xmlns:a="http://schemas.openxmlformats.org/drawingml/2006/main" xmlns:r="http://schemas.openxmlformats.org/officeDocument/2006/relationships" xmlns:p="http://schemas.openxmlformats.org/presentationml/2006/main">
  <p:tag name="TIMING" val="|1.3"/>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2815</TotalTime>
  <Words>1820</Words>
  <Application>Microsoft Office PowerPoint</Application>
  <PresentationFormat>Widescreen</PresentationFormat>
  <Paragraphs>260</Paragraphs>
  <Slides>49</Slides>
  <Notes>47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49</vt:i4>
      </vt:variant>
    </vt:vector>
  </HeadingPairs>
  <TitlesOfParts>
    <vt:vector size="59" baseType="lpstr">
      <vt:lpstr>Arial</vt:lpstr>
      <vt:lpstr>Calibri</vt:lpstr>
      <vt:lpstr>Garamond</vt:lpstr>
      <vt:lpstr>Gill Sans Ultra Bold</vt:lpstr>
      <vt:lpstr>Tahoma</vt:lpstr>
      <vt:lpstr>Tempus Sans ITC</vt:lpstr>
      <vt:lpstr>Tunga</vt:lpstr>
      <vt:lpstr>1_Office Theme</vt:lpstr>
      <vt:lpstr>Mountain Top</vt:lpstr>
      <vt:lpstr>BlackTie</vt:lpstr>
      <vt:lpstr>The Geologic Column</vt:lpstr>
      <vt:lpstr>Relative Dating</vt:lpstr>
      <vt:lpstr>Relative Age</vt:lpstr>
      <vt:lpstr>Absolute Dating</vt:lpstr>
      <vt:lpstr>Absolute Dating</vt:lpstr>
      <vt:lpstr>Absolute Dating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Notice 3 Things:</vt:lpstr>
      <vt:lpstr>Element</vt:lpstr>
      <vt:lpstr>PowerPoint Presentation</vt:lpstr>
      <vt:lpstr>Periodic Table of the Elements</vt:lpstr>
      <vt:lpstr>Elements</vt:lpstr>
      <vt:lpstr>PowerPoint Presentation</vt:lpstr>
      <vt:lpstr>Isotopes</vt:lpstr>
      <vt:lpstr>Isotopes</vt:lpstr>
      <vt:lpstr>Isotopes</vt:lpstr>
      <vt:lpstr>Radioactive Decay</vt:lpstr>
      <vt:lpstr>Radioactive Decay</vt:lpstr>
      <vt:lpstr>Parent </vt:lpstr>
      <vt:lpstr>1.</vt:lpstr>
      <vt:lpstr>2.</vt:lpstr>
      <vt:lpstr>Radioactive Decay</vt:lpstr>
      <vt:lpstr>3.</vt:lpstr>
      <vt:lpstr>3.</vt:lpstr>
      <vt:lpstr>The Geologic Column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Carol Raney</cp:lastModifiedBy>
  <cp:revision>206</cp:revision>
  <cp:lastPrinted>2014-10-06T12:19:53Z</cp:lastPrinted>
  <dcterms:created xsi:type="dcterms:W3CDTF">2012-08-15T17:52:08Z</dcterms:created>
  <dcterms:modified xsi:type="dcterms:W3CDTF">2017-01-30T23:14:26Z</dcterms:modified>
</cp:coreProperties>
</file>