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  <p:sldMasterId id="2147483726" r:id="rId4"/>
  </p:sldMasterIdLst>
  <p:notesMasterIdLst>
    <p:notesMasterId r:id="rId56"/>
  </p:notesMasterIdLst>
  <p:sldIdLst>
    <p:sldId id="270" r:id="rId5"/>
    <p:sldId id="457" r:id="rId6"/>
    <p:sldId id="313" r:id="rId7"/>
    <p:sldId id="314" r:id="rId8"/>
    <p:sldId id="315" r:id="rId9"/>
    <p:sldId id="502" r:id="rId10"/>
    <p:sldId id="501" r:id="rId11"/>
    <p:sldId id="511" r:id="rId12"/>
    <p:sldId id="317" r:id="rId13"/>
    <p:sldId id="337" r:id="rId14"/>
    <p:sldId id="338" r:id="rId15"/>
    <p:sldId id="513" r:id="rId16"/>
    <p:sldId id="430" r:id="rId17"/>
    <p:sldId id="426" r:id="rId18"/>
    <p:sldId id="427" r:id="rId19"/>
    <p:sldId id="428" r:id="rId20"/>
    <p:sldId id="429" r:id="rId21"/>
    <p:sldId id="450" r:id="rId22"/>
    <p:sldId id="452" r:id="rId23"/>
    <p:sldId id="453" r:id="rId24"/>
    <p:sldId id="454" r:id="rId25"/>
    <p:sldId id="451" r:id="rId26"/>
    <p:sldId id="459" r:id="rId27"/>
    <p:sldId id="460" r:id="rId28"/>
    <p:sldId id="497" r:id="rId29"/>
    <p:sldId id="462" r:id="rId30"/>
    <p:sldId id="463" r:id="rId31"/>
    <p:sldId id="464" r:id="rId32"/>
    <p:sldId id="465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93" r:id="rId41"/>
    <p:sldId id="506" r:id="rId42"/>
    <p:sldId id="508" r:id="rId43"/>
    <p:sldId id="509" r:id="rId44"/>
    <p:sldId id="512" r:id="rId45"/>
    <p:sldId id="514" r:id="rId46"/>
    <p:sldId id="524" r:id="rId47"/>
    <p:sldId id="525" r:id="rId48"/>
    <p:sldId id="526" r:id="rId49"/>
    <p:sldId id="517" r:id="rId50"/>
    <p:sldId id="519" r:id="rId51"/>
    <p:sldId id="520" r:id="rId52"/>
    <p:sldId id="521" r:id="rId53"/>
    <p:sldId id="522" r:id="rId54"/>
    <p:sldId id="52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F50"/>
    <a:srgbClr val="A49056"/>
    <a:srgbClr val="FFCD2D"/>
    <a:srgbClr val="A2284B"/>
    <a:srgbClr val="C9BA81"/>
    <a:srgbClr val="C2B070"/>
    <a:srgbClr val="C6B578"/>
    <a:srgbClr val="BAAA7C"/>
    <a:srgbClr val="CCB490"/>
    <a:srgbClr val="B8C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28" autoAdjust="0"/>
    <p:restoredTop sz="80403" autoAdjust="0"/>
  </p:normalViewPr>
  <p:slideViewPr>
    <p:cSldViewPr>
      <p:cViewPr varScale="1">
        <p:scale>
          <a:sx n="53" d="100"/>
          <a:sy n="53" d="100"/>
        </p:scale>
        <p:origin x="50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1/30/2017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 to the Geologic Column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09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…is strata.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96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singular form is stratum.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2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of the Geologic Column is buried underground, but there are places where parts of it lie exposed for us to see and study.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5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no one place in the world where all the sedimentary rock strata are visible.  But a really great place to see most of the layers is in the Western United States in a place called the Grand Staircase.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13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 in the Grand Canyon in Arizona…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44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….and going north through Zion National Park in Utah…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59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Bryce Canyon National Park in Utah, the Grand Staircase includes hundreds of square miles of exposed rock layers.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78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geologist named Clarence Dutton first thought of them as a huge staircase in the 1870s and grouped the strata into five steps based on their colors: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85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…Chocolate…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3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…Vermilion</a:t>
            </a:r>
            <a:r>
              <a:rPr lang="en-US" baseline="0" dirty="0" smtClean="0"/>
              <a:t> (which means bright scarlet red)…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3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Geologic Column is filled with fascinating evidence of creatures that used to live on earth.  In it we find bones…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73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…White…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2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…Gray…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31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pink.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85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Geologists have named the rock layers—not just those in the Grand Staircase, but the strata all around the world--and organized them in a chart like this.  In order to be able to learn about them it’s helpful to know their names.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27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interval that includes several layers at the bottom is called the Precambrian.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41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 layers above the Precambrian can be grouped together into an interval we call the Phanerozoic.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36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difference between the Precambrian and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Phanerozoic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that the Precambrian has almost no fossils at all, but the Phanerozoic has lots…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71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Phanerozoic is divided into 3 different intervals called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erathems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61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above the Precambrian is the Paleozoic erathem.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51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the fossils found in the Paleozoic layers are marine animals, or animals that lived in or around the water.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4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…tracks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1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divided into 7 different sections called systems.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21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top of the Paleozoic is the Mesozoic erathem.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4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Mesozoic layers are filled with a mixture of marine and land creatures, the most famous of which are the dinosaurs.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2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divided into three systems.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54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top of the Mesozoic is the Cenozoic erathem.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236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Cenozoic layers contain a variety of creatures, but they are best known for the fossils of land mammals found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92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Cenozoic is divided into 3 systems.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976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 rock strata around the world that geologists have described in this chart make up what we call the Geologic Column.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86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rock layers, their position in relation to each other, and the fossils found in them provide us with lots of observable data.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539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</a:t>
            </a:r>
            <a:r>
              <a:rPr lang="en-US" baseline="0" dirty="0" smtClean="0"/>
              <a:t> scientists study the data in the geologic column, they use some very specific terminology.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8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…eggs…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598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fact, there are two different sets of terminology.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547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next presentation will explain the difference between the two sets of words and why it’s important to understand</a:t>
            </a:r>
            <a:r>
              <a:rPr lang="en-US" baseline="0" dirty="0" smtClean="0"/>
              <a:t> and be able to use both.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738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34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680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51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968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5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other evidence of creatures—most of which are now extinct.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47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presentation, we will learn what </a:t>
            </a:r>
            <a:r>
              <a:rPr lang="en-US" baseline="0" dirty="0" smtClean="0"/>
              <a:t>the geologic column is.  Then throughout this series we will learn some of the of the terms used to describe the geologic column; we’ll learn about the fossils preserved in it; some ideas about how the geologic column came to be; and some of the evidence used to support those ideas,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3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exactly</a:t>
            </a:r>
            <a:r>
              <a:rPr lang="en-US" baseline="0" dirty="0" smtClean="0"/>
              <a:t> IS the geologic column?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04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Geologic Column refers to layers of rock all over the world.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30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word for the layers…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4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4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8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6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dirty="0" smtClean="0">
              <a:solidFill>
                <a:srgbClr val="000000"/>
              </a:solidFill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5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sz="1800" b="1" cap="all" dirty="0" smtClean="0">
              <a:solidFill>
                <a:srgbClr val="000000"/>
              </a:solidFill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36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43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2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5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9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93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81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82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95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1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4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83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94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19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sz="4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54033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I</a:t>
            </a:r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ntroduction</a:t>
            </a:r>
            <a:endParaRPr lang="en-US" sz="2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1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066800"/>
            <a:ext cx="9144000" cy="4724400"/>
          </a:xfrm>
          <a:prstGeom prst="rect">
            <a:avLst/>
          </a:prstGeom>
          <a:solidFill>
            <a:srgbClr val="B49F5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8288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Layers = </a:t>
            </a:r>
            <a:r>
              <a:rPr lang="en-US" sz="5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Strata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(plural)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0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1066800"/>
            <a:ext cx="9144000" cy="4724400"/>
          </a:xfrm>
          <a:prstGeom prst="rect">
            <a:avLst/>
          </a:prstGeom>
          <a:solidFill>
            <a:srgbClr val="B49F5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3124201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 = </a:t>
            </a:r>
            <a:r>
              <a:rPr lang="en-US" sz="5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Stratum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 </a:t>
            </a:r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(singular)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8288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Layers = Strata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(plural)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2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S11-179-Naranco-Fm-El-Tranqueru-Asturi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70" y="3657600"/>
            <a:ext cx="4224930" cy="28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0842"/>
            <a:ext cx="3990109" cy="275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"/>
            <a:ext cx="3990109" cy="2926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78" y="438240"/>
            <a:ext cx="4224222" cy="2914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0" y="1524000"/>
            <a:ext cx="2703038" cy="4054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05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8610600" y="3080657"/>
            <a:ext cx="5334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8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 rot="5071278">
            <a:off x="7071179" y="2457283"/>
            <a:ext cx="5334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52400"/>
            <a:ext cx="6705600" cy="1143000"/>
          </a:xfrm>
        </p:spPr>
        <p:txBody>
          <a:bodyPr/>
          <a:lstStyle/>
          <a:p>
            <a:r>
              <a:rPr lang="en-US" b="1" spc="5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 rot="5400000">
            <a:off x="5089978" y="1085684"/>
            <a:ext cx="533400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8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553517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Clarence Dutton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895455"/>
            <a:ext cx="1308100" cy="17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3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8" name="Down Arrow 7"/>
          <p:cNvSpPr/>
          <p:nvPr/>
        </p:nvSpPr>
        <p:spPr>
          <a:xfrm rot="2286569">
            <a:off x="8293828" y="3816054"/>
            <a:ext cx="457200" cy="773505"/>
          </a:xfrm>
          <a:prstGeom prst="downArrow">
            <a:avLst/>
          </a:prstGeom>
          <a:solidFill>
            <a:srgbClr val="A49056"/>
          </a:solidFill>
          <a:ln>
            <a:solidFill>
              <a:srgbClr val="B49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13722" y="3111081"/>
            <a:ext cx="3355406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empus Sans ITC" panose="04020404030D07020202" pitchFamily="82" charset="0"/>
              </a:rPr>
              <a:t>Chocolate Cliffs</a:t>
            </a:r>
            <a:r>
              <a:rPr lang="en-US" sz="3600" dirty="0">
                <a:solidFill>
                  <a:schemeClr val="bg1"/>
                </a:solidFill>
                <a:latin typeface="Tempus Sans ITC" panose="04020404030D07020202" pitchFamily="82" charset="0"/>
              </a:rPr>
              <a:t> </a:t>
            </a:r>
            <a:endParaRPr lang="en-US" sz="36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30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9" name="Down Arrow 8"/>
          <p:cNvSpPr/>
          <p:nvPr/>
        </p:nvSpPr>
        <p:spPr>
          <a:xfrm rot="2176887">
            <a:off x="5976557" y="2448535"/>
            <a:ext cx="414309" cy="11599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2836497"/>
            <a:ext cx="361577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Vermilion Cliffs</a:t>
            </a:r>
          </a:p>
        </p:txBody>
      </p:sp>
    </p:spTree>
    <p:extLst>
      <p:ext uri="{BB962C8B-B14F-4D97-AF65-F5344CB8AC3E}">
        <p14:creationId xmlns:p14="http://schemas.microsoft.com/office/powerpoint/2010/main" val="130625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4457"/>
            <a:ext cx="4118922" cy="3345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06" y="357206"/>
            <a:ext cx="4750038" cy="4062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43200"/>
            <a:ext cx="4071557" cy="37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10" name="Down Arrow 9"/>
          <p:cNvSpPr/>
          <p:nvPr/>
        </p:nvSpPr>
        <p:spPr>
          <a:xfrm rot="2301620">
            <a:off x="5841767" y="2329703"/>
            <a:ext cx="426467" cy="82113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1" y="2438401"/>
            <a:ext cx="300929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White Cliffs</a:t>
            </a:r>
          </a:p>
        </p:txBody>
      </p:sp>
    </p:spTree>
    <p:extLst>
      <p:ext uri="{BB962C8B-B14F-4D97-AF65-F5344CB8AC3E}">
        <p14:creationId xmlns:p14="http://schemas.microsoft.com/office/powerpoint/2010/main" val="285617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11" name="Down Arrow 10"/>
          <p:cNvSpPr/>
          <p:nvPr/>
        </p:nvSpPr>
        <p:spPr>
          <a:xfrm rot="2003392">
            <a:off x="4412216" y="1565953"/>
            <a:ext cx="381000" cy="7620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38600" y="838201"/>
            <a:ext cx="2799164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empus Sans ITC" panose="04020404030D07020202" pitchFamily="82" charset="0"/>
              </a:rPr>
              <a:t>F = Gray Hills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938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Raney\Pictures\Origins Photos\Grand Staircase from hall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8314"/>
            <a:ext cx="7315200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381001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Grand Staircase</a:t>
            </a:r>
          </a:p>
        </p:txBody>
      </p:sp>
      <p:sp>
        <p:nvSpPr>
          <p:cNvPr id="13" name="Down Arrow 12"/>
          <p:cNvSpPr/>
          <p:nvPr/>
        </p:nvSpPr>
        <p:spPr>
          <a:xfrm rot="2289909">
            <a:off x="3433061" y="632742"/>
            <a:ext cx="381000" cy="88483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77952" y="1258670"/>
            <a:ext cx="235144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Pink Cliffs</a:t>
            </a:r>
          </a:p>
        </p:txBody>
      </p:sp>
    </p:spTree>
    <p:extLst>
      <p:ext uri="{BB962C8B-B14F-4D97-AF65-F5344CB8AC3E}">
        <p14:creationId xmlns:p14="http://schemas.microsoft.com/office/powerpoint/2010/main" val="209145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40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</p:spTree>
    <p:extLst>
      <p:ext uri="{BB962C8B-B14F-4D97-AF65-F5344CB8AC3E}">
        <p14:creationId xmlns:p14="http://schemas.microsoft.com/office/powerpoint/2010/main" val="414049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</p:spTree>
    <p:extLst>
      <p:ext uri="{BB962C8B-B14F-4D97-AF65-F5344CB8AC3E}">
        <p14:creationId xmlns:p14="http://schemas.microsoft.com/office/powerpoint/2010/main" val="192821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51314" y="304800"/>
            <a:ext cx="7413018" cy="5486400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</p:spTree>
    <p:extLst>
      <p:ext uri="{BB962C8B-B14F-4D97-AF65-F5344CB8AC3E}">
        <p14:creationId xmlns:p14="http://schemas.microsoft.com/office/powerpoint/2010/main" val="216420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Precambrian—almost no fossils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1314" y="304800"/>
            <a:ext cx="7413018" cy="5486400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50" y="838200"/>
            <a:ext cx="1730250" cy="231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95" y="3604506"/>
            <a:ext cx="2394736" cy="1603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22" y="797496"/>
            <a:ext cx="1613666" cy="2420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3377" y="609600"/>
            <a:ext cx="2661354" cy="177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35" y="3399421"/>
            <a:ext cx="2926162" cy="1938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11" y="3541313"/>
            <a:ext cx="2479081" cy="1654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24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412672">
            <a:off x="4233611" y="2076985"/>
            <a:ext cx="4975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Erathems</a:t>
            </a:r>
          </a:p>
        </p:txBody>
      </p:sp>
    </p:spTree>
    <p:extLst>
      <p:ext uri="{BB962C8B-B14F-4D97-AF65-F5344CB8AC3E}">
        <p14:creationId xmlns:p14="http://schemas.microsoft.com/office/powerpoint/2010/main" val="124832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Paleozoic</a:t>
            </a:r>
          </a:p>
        </p:txBody>
      </p:sp>
    </p:spTree>
    <p:extLst>
      <p:ext uri="{BB962C8B-B14F-4D97-AF65-F5344CB8AC3E}">
        <p14:creationId xmlns:p14="http://schemas.microsoft.com/office/powerpoint/2010/main" val="255765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09801"/>
            <a:ext cx="5257800" cy="30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1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0066"/>
            <a:ext cx="3657600" cy="282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7" y="3561178"/>
            <a:ext cx="4423740" cy="29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52" y="3561177"/>
            <a:ext cx="4632187" cy="2949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0066"/>
            <a:ext cx="4423740" cy="28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9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4200" y="3480091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5232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Mesozoic</a:t>
            </a:r>
          </a:p>
        </p:txBody>
      </p:sp>
    </p:spTree>
    <p:extLst>
      <p:ext uri="{BB962C8B-B14F-4D97-AF65-F5344CB8AC3E}">
        <p14:creationId xmlns:p14="http://schemas.microsoft.com/office/powerpoint/2010/main" val="413837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362200"/>
            <a:ext cx="1399358" cy="1273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04" y="2362200"/>
            <a:ext cx="3843669" cy="1256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53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10400" y="153378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277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Cenozoic</a:t>
            </a:r>
          </a:p>
        </p:txBody>
      </p:sp>
    </p:spTree>
    <p:extLst>
      <p:ext uri="{BB962C8B-B14F-4D97-AF65-F5344CB8AC3E}">
        <p14:creationId xmlns:p14="http://schemas.microsoft.com/office/powerpoint/2010/main" val="197824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Phanerozoic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124" y="653083"/>
            <a:ext cx="1680476" cy="1364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624054"/>
            <a:ext cx="1667242" cy="14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0480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5394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Geologic Column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9400" y="2037354"/>
            <a:ext cx="4038600" cy="3491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24" y="1905000"/>
            <a:ext cx="5121876" cy="37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9400" y="2037354"/>
            <a:ext cx="4038600" cy="3491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24" y="1905000"/>
            <a:ext cx="5121876" cy="37403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Geologic Column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0845167">
            <a:off x="4728600" y="2851949"/>
            <a:ext cx="2961067" cy="186204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sz="11500" b="1" dirty="0">
                <a:latin typeface="Tempus Sans ITC" panose="04020404030D07020202" pitchFamily="82" charset="0"/>
              </a:rPr>
              <a:t>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3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62600" y="2514600"/>
            <a:ext cx="4191000" cy="36229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0900" y="4585262"/>
            <a:ext cx="25597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Eonothem</a:t>
            </a:r>
            <a:endParaRPr lang="en-US" sz="44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438400" y="2514601"/>
            <a:ext cx="3124200" cy="289922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476500" y="5413829"/>
            <a:ext cx="30861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12747" y="838200"/>
            <a:ext cx="2841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Erathems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7400" y="2514600"/>
            <a:ext cx="381000" cy="31242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5867400" y="1761530"/>
            <a:ext cx="381000" cy="60067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48400" y="2514600"/>
            <a:ext cx="3505200" cy="31242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43800" y="1515070"/>
            <a:ext cx="2458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Systems</a:t>
            </a:r>
          </a:p>
        </p:txBody>
      </p:sp>
      <p:sp>
        <p:nvSpPr>
          <p:cNvPr id="25" name="Curved Left Arrow 24"/>
          <p:cNvSpPr/>
          <p:nvPr/>
        </p:nvSpPr>
        <p:spPr>
          <a:xfrm>
            <a:off x="10026324" y="2061865"/>
            <a:ext cx="467505" cy="1376348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5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 animBg="1"/>
      <p:bldP spid="21" grpId="0" animBg="1"/>
      <p:bldP spid="23" grpId="0" animBg="1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5410200" cy="360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95600"/>
            <a:ext cx="5388033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6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62600" y="2514600"/>
            <a:ext cx="4191000" cy="36229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0900" y="4585262"/>
            <a:ext cx="25597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Eonothem</a:t>
            </a:r>
            <a:endParaRPr lang="en-US" sz="44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438400" y="2514601"/>
            <a:ext cx="3124200" cy="289922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476500" y="5413829"/>
            <a:ext cx="30861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12747" y="838200"/>
            <a:ext cx="2841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Erathems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7400" y="2514600"/>
            <a:ext cx="381000" cy="31242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5867400" y="1761530"/>
            <a:ext cx="381000" cy="60067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48400" y="2514600"/>
            <a:ext cx="3505200" cy="31242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43800" y="1515070"/>
            <a:ext cx="2458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Systems</a:t>
            </a:r>
          </a:p>
        </p:txBody>
      </p:sp>
      <p:sp>
        <p:nvSpPr>
          <p:cNvPr id="25" name="Curved Left Arrow 24"/>
          <p:cNvSpPr/>
          <p:nvPr/>
        </p:nvSpPr>
        <p:spPr>
          <a:xfrm>
            <a:off x="10026324" y="2061865"/>
            <a:ext cx="467505" cy="1376348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29487" y="3966774"/>
            <a:ext cx="10449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Eon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0200" y="219670"/>
            <a:ext cx="1082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Era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89244" y="981670"/>
            <a:ext cx="22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Periods</a:t>
            </a:r>
          </a:p>
        </p:txBody>
      </p:sp>
    </p:spTree>
    <p:extLst>
      <p:ext uri="{BB962C8B-B14F-4D97-AF65-F5344CB8AC3E}">
        <p14:creationId xmlns:p14="http://schemas.microsoft.com/office/powerpoint/2010/main" val="318369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819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sz="4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54033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Ultra Bold" panose="020B0A02020104020203" pitchFamily="34" charset="0"/>
              </a:rPr>
              <a:t>Important Terminology</a:t>
            </a:r>
            <a:endParaRPr lang="en-US" sz="2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3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195263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/>
              <a:t>[1a]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</a:t>
            </a:r>
            <a:r>
              <a:rPr lang="en-US" dirty="0" smtClean="0">
                <a:ea typeface="Calibri" panose="020F0502020204030204" pitchFamily="34" charset="0"/>
              </a:rPr>
              <a:t>Agreement</a:t>
            </a: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</a:t>
            </a:r>
            <a:r>
              <a:rPr lang="en-US" dirty="0" smtClean="0"/>
              <a:t>Agreement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</a:t>
            </a:r>
            <a:r>
              <a:rPr lang="en-US" dirty="0">
                <a:ea typeface="Calibri" panose="020F0502020204030204" pitchFamily="34" charset="0"/>
              </a:rPr>
              <a:t>1c] Blue Mesa Petrified Forest National Park 479232619, </a:t>
            </a:r>
            <a:r>
              <a:rPr lang="en-US" dirty="0" err="1" smtClean="0">
                <a:ea typeface="Calibri" panose="020F0502020204030204" pitchFamily="34" charset="0"/>
              </a:rPr>
              <a:t>estivillml</a:t>
            </a:r>
            <a:r>
              <a:rPr lang="en-US" dirty="0" smtClean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[1d] </a:t>
            </a:r>
            <a:r>
              <a:rPr lang="en-US" dirty="0">
                <a:ea typeface="Calibri" panose="020F0502020204030204" pitchFamily="34" charset="0"/>
              </a:rPr>
              <a:t>Bryce Canyon National Park, Keith </a:t>
            </a:r>
            <a:r>
              <a:rPr lang="en-US" dirty="0" smtClean="0">
                <a:ea typeface="Calibri" panose="020F0502020204030204" pitchFamily="34" charset="0"/>
              </a:rPr>
              <a:t>Snyder</a:t>
            </a: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</a:t>
            </a:r>
            <a:r>
              <a:rPr lang="en-US" dirty="0" err="1"/>
              <a:t>Esperante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[1f] </a:t>
            </a:r>
            <a:r>
              <a:rPr lang="en-US" dirty="0" smtClean="0"/>
              <a:t>Grand Canyon, </a:t>
            </a:r>
            <a:r>
              <a:rPr lang="en-US" dirty="0"/>
              <a:t>taken by Ed </a:t>
            </a:r>
            <a:r>
              <a:rPr lang="en-US" dirty="0" err="1"/>
              <a:t>Chatelain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[2a</a:t>
            </a:r>
            <a:r>
              <a:rPr lang="en-US" dirty="0">
                <a:ea typeface="Calibri" panose="020F0502020204030204" pitchFamily="34" charset="0"/>
              </a:rPr>
              <a:t>] Mammoth </a:t>
            </a:r>
            <a:r>
              <a:rPr lang="en-US" dirty="0" smtClean="0">
                <a:ea typeface="Calibri" panose="020F0502020204030204" pitchFamily="34" charset="0"/>
              </a:rPr>
              <a:t>skeleton 186043, </a:t>
            </a:r>
            <a:r>
              <a:rPr lang="en-US" dirty="0" err="1" smtClean="0">
                <a:ea typeface="Calibri" panose="020F0502020204030204" pitchFamily="34" charset="0"/>
              </a:rPr>
              <a:t>Escaflowne</a:t>
            </a:r>
            <a:r>
              <a:rPr lang="en-US" dirty="0" smtClean="0">
                <a:ea typeface="Calibri" panose="020F0502020204030204" pitchFamily="34" charset="0"/>
              </a:rPr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[2b]</a:t>
            </a:r>
            <a:r>
              <a:rPr lang="fi-FI" dirty="0">
                <a:ea typeface="Calibri" panose="020F0502020204030204" pitchFamily="34" charset="0"/>
              </a:rPr>
              <a:t> Tyrannosaurus Rex </a:t>
            </a:r>
            <a:r>
              <a:rPr lang="fi-FI" dirty="0" smtClean="0">
                <a:ea typeface="Calibri" panose="020F0502020204030204" pitchFamily="34" charset="0"/>
              </a:rPr>
              <a:t>skeleton, </a:t>
            </a:r>
            <a:r>
              <a:rPr lang="fi-FI" dirty="0">
                <a:ea typeface="Calibri" panose="020F0502020204030204" pitchFamily="34" charset="0"/>
              </a:rPr>
              <a:t>23393902 </a:t>
            </a:r>
            <a:r>
              <a:rPr lang="fi-FI" dirty="0" smtClean="0">
                <a:ea typeface="Calibri" panose="020F0502020204030204" pitchFamily="34" charset="0"/>
              </a:rPr>
              <a:t>LeventKonuk,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 smtClean="0">
              <a:ea typeface="Calibri" panose="020F0502020204030204" pitchFamily="34" charset="0"/>
            </a:endParaRPr>
          </a:p>
          <a:p>
            <a:pPr algn="l"/>
            <a:r>
              <a:rPr lang="en-US" dirty="0" smtClean="0">
                <a:ea typeface="Calibri" panose="020F0502020204030204" pitchFamily="34" charset="0"/>
              </a:rPr>
              <a:t>[2c</a:t>
            </a:r>
            <a:r>
              <a:rPr lang="en-US" dirty="0">
                <a:ea typeface="Calibri" panose="020F0502020204030204" pitchFamily="34" charset="0"/>
              </a:rPr>
              <a:t>] Saber-toothed cat </a:t>
            </a:r>
            <a:r>
              <a:rPr lang="en-US" dirty="0" smtClean="0">
                <a:ea typeface="Calibri" panose="020F0502020204030204" pitchFamily="34" charset="0"/>
              </a:rPr>
              <a:t>skull 825334, </a:t>
            </a:r>
            <a:r>
              <a:rPr lang="en-US" dirty="0" err="1" smtClean="0">
                <a:ea typeface="Calibri" panose="020F0502020204030204" pitchFamily="34" charset="0"/>
              </a:rPr>
              <a:t>pixeldigits</a:t>
            </a:r>
            <a:r>
              <a:rPr lang="en-US" dirty="0" smtClean="0">
                <a:ea typeface="Calibri" panose="020F0502020204030204" pitchFamily="34" charset="0"/>
              </a:rPr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77157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[3a] Seligman tracks, Leonard Brand, used with permission</a:t>
            </a:r>
          </a:p>
          <a:p>
            <a:pPr algn="l"/>
            <a:r>
              <a:rPr lang="en-US" dirty="0"/>
              <a:t>[3b] Fossil tracks, Leonard Brand, used with permission</a:t>
            </a:r>
          </a:p>
          <a:p>
            <a:pPr algn="l"/>
            <a:r>
              <a:rPr lang="en-US" dirty="0"/>
              <a:t>[3c] Large Coconino fossil tracks, Leonard Brand, used with permission</a:t>
            </a:r>
          </a:p>
          <a:p>
            <a:pPr algn="l"/>
            <a:r>
              <a:rPr lang="en-US" dirty="0"/>
              <a:t>[3d] Fossil tracks, Leonard Brand, used with permission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4a] </a:t>
            </a:r>
            <a:r>
              <a:rPr lang="en-US" dirty="0" smtClean="0"/>
              <a:t>Fossilized </a:t>
            </a:r>
            <a:r>
              <a:rPr lang="en-US" dirty="0"/>
              <a:t>eggs of a </a:t>
            </a:r>
            <a:r>
              <a:rPr lang="en-US" dirty="0" err="1"/>
              <a:t>Hadrosaur</a:t>
            </a:r>
            <a:r>
              <a:rPr lang="en-US" dirty="0"/>
              <a:t> dinosaur 55805314, </a:t>
            </a:r>
            <a:r>
              <a:rPr lang="en-US" dirty="0" err="1"/>
              <a:t>xijian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4b] </a:t>
            </a:r>
            <a:r>
              <a:rPr lang="en-US" dirty="0" smtClean="0"/>
              <a:t>Dinosaur </a:t>
            </a:r>
            <a:r>
              <a:rPr lang="en-US" dirty="0"/>
              <a:t>egg 734309, </a:t>
            </a:r>
            <a:r>
              <a:rPr lang="en-US" dirty="0" err="1"/>
              <a:t>samkee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[5a] </a:t>
            </a:r>
            <a:r>
              <a:rPr lang="en-US" dirty="0"/>
              <a:t>Ammonite macro 5175661, </a:t>
            </a:r>
            <a:r>
              <a:rPr lang="en-US" dirty="0" err="1"/>
              <a:t>ManoAfrica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5b] </a:t>
            </a:r>
            <a:r>
              <a:rPr lang="en-US" dirty="0" err="1"/>
              <a:t>Elrathia</a:t>
            </a:r>
            <a:r>
              <a:rPr lang="en-US" dirty="0"/>
              <a:t> </a:t>
            </a:r>
            <a:r>
              <a:rPr lang="en-US" dirty="0" err="1"/>
              <a:t>kingii</a:t>
            </a:r>
            <a:r>
              <a:rPr lang="en-US" dirty="0"/>
              <a:t> Trilobite 4974845, Tyrannosaur,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5c] </a:t>
            </a:r>
            <a:r>
              <a:rPr lang="en-US" dirty="0" smtClean="0"/>
              <a:t>Fossil fish 36471134 </a:t>
            </a:r>
            <a:r>
              <a:rPr lang="en-US" dirty="0" err="1" smtClean="0"/>
              <a:t>gsaielli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5d] Coprolite 177443097, </a:t>
            </a:r>
            <a:r>
              <a:rPr lang="en-US" dirty="0" err="1" smtClean="0"/>
              <a:t>Gfrandsen</a:t>
            </a:r>
            <a:r>
              <a:rPr lang="en-US" dirty="0" smtClean="0"/>
              <a:t>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8c] </a:t>
            </a:r>
            <a:r>
              <a:rPr lang="en-US" dirty="0" smtClean="0"/>
              <a:t>Cliff 105813791</a:t>
            </a:r>
            <a:r>
              <a:rPr lang="en-US" dirty="0"/>
              <a:t>, </a:t>
            </a:r>
            <a:r>
              <a:rPr lang="en-US" dirty="0" err="1"/>
              <a:t>Dejan</a:t>
            </a:r>
            <a:r>
              <a:rPr lang="en-US" dirty="0"/>
              <a:t> </a:t>
            </a:r>
            <a:r>
              <a:rPr lang="en-US" dirty="0" smtClean="0"/>
              <a:t>Nikolic,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[8d] </a:t>
            </a:r>
            <a:r>
              <a:rPr lang="en-US" dirty="0"/>
              <a:t>Colorado </a:t>
            </a:r>
            <a:r>
              <a:rPr lang="en-US" dirty="0" smtClean="0"/>
              <a:t>River </a:t>
            </a:r>
            <a:r>
              <a:rPr lang="en-US" dirty="0"/>
              <a:t>in the </a:t>
            </a:r>
            <a:r>
              <a:rPr lang="en-US" dirty="0" smtClean="0"/>
              <a:t>Grand </a:t>
            </a:r>
            <a:r>
              <a:rPr lang="en-US" dirty="0"/>
              <a:t>Canyon 33169492, </a:t>
            </a:r>
            <a:r>
              <a:rPr lang="en-US" dirty="0" err="1"/>
              <a:t>OlegBogdan</a:t>
            </a:r>
            <a:r>
              <a:rPr lang="en-US" dirty="0"/>
              <a:t>, Getty Images (US), Inc. Subscription</a:t>
            </a:r>
          </a:p>
          <a:p>
            <a:pPr algn="l">
              <a:lnSpc>
                <a:spcPct val="120000"/>
              </a:lnSpc>
            </a:pPr>
            <a:endParaRPr lang="en-US" dirty="0" smtClean="0"/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429118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dirty="0"/>
              <a:t>[13] Grand Stair Case, Ron Hight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[17] Clarence Dutton, http://commons.wikimedia.org/wiki/File:Clarence_Dutton_NOAA.jpg, public domain</a:t>
            </a:r>
          </a:p>
          <a:p>
            <a:pPr algn="l">
              <a:lnSpc>
                <a:spcPct val="120000"/>
              </a:lnSpc>
            </a:pPr>
            <a:r>
              <a:rPr lang="en-US" dirty="0" smtClean="0"/>
              <a:t>[</a:t>
            </a:r>
            <a:r>
              <a:rPr lang="en-US" dirty="0"/>
              <a:t>26a] Ancient Lizard Fossil 21484571, </a:t>
            </a:r>
            <a:r>
              <a:rPr lang="en-US" dirty="0" err="1"/>
              <a:t>kvkirillov</a:t>
            </a:r>
            <a:r>
              <a:rPr lang="en-US" dirty="0"/>
              <a:t>, Getty Images (US), Inc. Subscription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[26b] Fossil 125989606, Top Photo Corporation, Thinkstock, Thinkstock Image Subscription Agreement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[26c] </a:t>
            </a:r>
            <a:r>
              <a:rPr lang="en-US" dirty="0" err="1"/>
              <a:t>Elrathia</a:t>
            </a:r>
            <a:r>
              <a:rPr lang="en-US" dirty="0"/>
              <a:t> </a:t>
            </a:r>
            <a:r>
              <a:rPr lang="en-US" dirty="0" err="1"/>
              <a:t>kingii</a:t>
            </a:r>
            <a:r>
              <a:rPr lang="en-US" dirty="0"/>
              <a:t> Trilobite 4974845, Tyrannosaur, Getty Images (US), Inc. Subscription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[26d] Triceratops fossil skull 43436804, </a:t>
            </a:r>
            <a:r>
              <a:rPr lang="en-US" dirty="0" err="1"/>
              <a:t>herraez</a:t>
            </a:r>
            <a:r>
              <a:rPr lang="en-US" dirty="0"/>
              <a:t>, Getty Images (US), Inc. Subscription [26e] Fish fossil background 91825184, Chris Crowley, Thinkstock, Thinkstock Image Subscription Agreement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[26f] Fossil opal ammonite 23873239, </a:t>
            </a:r>
            <a:r>
              <a:rPr lang="en-US" dirty="0" err="1"/>
              <a:t>hsvrs</a:t>
            </a:r>
            <a:r>
              <a:rPr lang="en-US" dirty="0"/>
              <a:t>,, Getty Images (US), Inc. Subscription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[29] Paleozoic community painting, Katherine Holder</a:t>
            </a:r>
          </a:p>
          <a:p>
            <a:pPr algn="l">
              <a:lnSpc>
                <a:spcPct val="120000"/>
              </a:lnSpc>
            </a:pPr>
            <a:r>
              <a:rPr lang="en-US" dirty="0"/>
              <a:t>[32b] Ichthyosaur 5364039 Tyrannosaur, Getty Images (US), Inc. Subscription</a:t>
            </a:r>
          </a:p>
          <a:p>
            <a:pPr algn="l"/>
            <a:endParaRPr lang="en-US" sz="2400" dirty="0" smtClean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04403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8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39748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382073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345658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57200"/>
            <a:ext cx="2743200" cy="366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233161"/>
            <a:ext cx="2971800" cy="2044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86201"/>
            <a:ext cx="3542793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93" y="879080"/>
            <a:ext cx="3810000" cy="25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14891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29485" y="2401669"/>
            <a:ext cx="1933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Terms</a:t>
            </a:r>
          </a:p>
        </p:txBody>
      </p:sp>
      <p:sp>
        <p:nvSpPr>
          <p:cNvPr id="4" name="Rectangle 3"/>
          <p:cNvSpPr/>
          <p:nvPr/>
        </p:nvSpPr>
        <p:spPr>
          <a:xfrm>
            <a:off x="5057318" y="3446860"/>
            <a:ext cx="2077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Fossils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42252" y="4457822"/>
            <a:ext cx="1737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Ideas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9801" y="5468784"/>
            <a:ext cx="2782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Evidence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7942" y="762001"/>
            <a:ext cx="67665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Geologic Column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9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7566" y="2967336"/>
            <a:ext cx="80368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is the Geologic Column?</a:t>
            </a:r>
          </a:p>
        </p:txBody>
      </p:sp>
    </p:spTree>
    <p:extLst>
      <p:ext uri="{BB962C8B-B14F-4D97-AF65-F5344CB8AC3E}">
        <p14:creationId xmlns:p14="http://schemas.microsoft.com/office/powerpoint/2010/main" val="269809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S11-179-Naranco-Fm-El-Tranqueru-Asturi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70" y="3657600"/>
            <a:ext cx="4224930" cy="28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0842"/>
            <a:ext cx="3990109" cy="275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"/>
            <a:ext cx="3990109" cy="2926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978" y="438240"/>
            <a:ext cx="4224222" cy="2914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0" y="1524000"/>
            <a:ext cx="2703038" cy="4054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26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066800"/>
            <a:ext cx="9144000" cy="4724400"/>
          </a:xfrm>
          <a:prstGeom prst="rect">
            <a:avLst/>
          </a:prstGeom>
          <a:solidFill>
            <a:srgbClr val="B49F50">
              <a:alpha val="2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18288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Layers = Strata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empus Sans ITC" panose="04020404030D07020202" pitchFamily="82" charset="0"/>
              </a:rPr>
              <a:t>(plural)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7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.4|2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18359</TotalTime>
  <Words>1475</Words>
  <Application>Microsoft Office PowerPoint</Application>
  <PresentationFormat>Widescreen</PresentationFormat>
  <Paragraphs>275</Paragraphs>
  <Slides>51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Calibri</vt:lpstr>
      <vt:lpstr>Garamond</vt:lpstr>
      <vt:lpstr>Gill Sans Ultra Bold</vt:lpstr>
      <vt:lpstr>Tahoma</vt:lpstr>
      <vt:lpstr>Tempus Sans ITC</vt:lpstr>
      <vt:lpstr>Tunga</vt:lpstr>
      <vt:lpstr>1_Office Theme</vt:lpstr>
      <vt:lpstr>2_Office Theme</vt:lpstr>
      <vt:lpstr>BlackTie</vt:lpstr>
      <vt:lpstr>2_BlackTie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Grand Staircase</vt:lpstr>
      <vt:lpstr>Grand Staircase</vt:lpstr>
      <vt:lpstr>Grand Staircase</vt:lpstr>
      <vt:lpstr>Grand Staircase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Geologic Column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256</cp:revision>
  <dcterms:created xsi:type="dcterms:W3CDTF">2012-08-15T17:52:08Z</dcterms:created>
  <dcterms:modified xsi:type="dcterms:W3CDTF">2017-01-30T22:23:05Z</dcterms:modified>
</cp:coreProperties>
</file>