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4.xml" ContentType="application/vnd.openxmlformats-officedocument.presentationml.tags+xml"/>
  <Override PartName="/ppt/notesSlides/notesSlide27.xml" ContentType="application/vnd.openxmlformats-officedocument.presentationml.notesSlide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6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7.xml" ContentType="application/vnd.openxmlformats-officedocument.presentationml.tags+xml"/>
  <Override PartName="/ppt/notesSlides/notesSlide32.xml" ContentType="application/vnd.openxmlformats-officedocument.presentationml.notesSlide+xml"/>
  <Override PartName="/ppt/tags/tag8.xml" ContentType="application/vnd.openxmlformats-officedocument.presentationml.tags+xml"/>
  <Override PartName="/ppt/notesSlides/notesSlide33.xml" ContentType="application/vnd.openxmlformats-officedocument.presentationml.notesSlide+xml"/>
  <Override PartName="/ppt/tags/tag9.xml" ContentType="application/vnd.openxmlformats-officedocument.presentationml.tags+xml"/>
  <Override PartName="/ppt/notesSlides/notesSlide34.xml" ContentType="application/vnd.openxmlformats-officedocument.presentationml.notesSlide+xml"/>
  <Override PartName="/ppt/tags/tag10.xml" ContentType="application/vnd.openxmlformats-officedocument.presentationml.tags+xml"/>
  <Override PartName="/ppt/notesSlides/notesSlide35.xml" ContentType="application/vnd.openxmlformats-officedocument.presentationml.notesSlide+xml"/>
  <Override PartName="/ppt/tags/tag1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2.xml" ContentType="application/vnd.openxmlformats-officedocument.presentationml.tags+xml"/>
  <Override PartName="/ppt/notesSlides/notesSlide41.xml" ContentType="application/vnd.openxmlformats-officedocument.presentationml.notesSlide+xml"/>
  <Override PartName="/ppt/tags/tag13.xml" ContentType="application/vnd.openxmlformats-officedocument.presentationml.tags+xml"/>
  <Override PartName="/ppt/notesSlides/notesSlide42.xml" ContentType="application/vnd.openxmlformats-officedocument.presentationml.notesSlide+xml"/>
  <Override PartName="/ppt/tags/tag14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0" r:id="rId1"/>
    <p:sldMasterId id="2147483952" r:id="rId2"/>
    <p:sldMasterId id="2147483964" r:id="rId3"/>
    <p:sldMasterId id="2147484024" r:id="rId4"/>
    <p:sldMasterId id="2147484054" r:id="rId5"/>
    <p:sldMasterId id="2147484066" r:id="rId6"/>
  </p:sldMasterIdLst>
  <p:notesMasterIdLst>
    <p:notesMasterId r:id="rId60"/>
  </p:notesMasterIdLst>
  <p:sldIdLst>
    <p:sldId id="311" r:id="rId7"/>
    <p:sldId id="443" r:id="rId8"/>
    <p:sldId id="407" r:id="rId9"/>
    <p:sldId id="395" r:id="rId10"/>
    <p:sldId id="435" r:id="rId11"/>
    <p:sldId id="433" r:id="rId12"/>
    <p:sldId id="437" r:id="rId13"/>
    <p:sldId id="386" r:id="rId14"/>
    <p:sldId id="408" r:id="rId15"/>
    <p:sldId id="357" r:id="rId16"/>
    <p:sldId id="361" r:id="rId17"/>
    <p:sldId id="415" r:id="rId18"/>
    <p:sldId id="416" r:id="rId19"/>
    <p:sldId id="417" r:id="rId20"/>
    <p:sldId id="418" r:id="rId21"/>
    <p:sldId id="419" r:id="rId22"/>
    <p:sldId id="421" r:id="rId23"/>
    <p:sldId id="422" r:id="rId24"/>
    <p:sldId id="423" r:id="rId25"/>
    <p:sldId id="424" r:id="rId26"/>
    <p:sldId id="425" r:id="rId27"/>
    <p:sldId id="426" r:id="rId28"/>
    <p:sldId id="427" r:id="rId29"/>
    <p:sldId id="428" r:id="rId30"/>
    <p:sldId id="429" r:id="rId31"/>
    <p:sldId id="430" r:id="rId32"/>
    <p:sldId id="438" r:id="rId33"/>
    <p:sldId id="439" r:id="rId34"/>
    <p:sldId id="326" r:id="rId35"/>
    <p:sldId id="362" r:id="rId36"/>
    <p:sldId id="363" r:id="rId37"/>
    <p:sldId id="365" r:id="rId38"/>
    <p:sldId id="366" r:id="rId39"/>
    <p:sldId id="327" r:id="rId40"/>
    <p:sldId id="396" r:id="rId41"/>
    <p:sldId id="368" r:id="rId42"/>
    <p:sldId id="373" r:id="rId43"/>
    <p:sldId id="397" r:id="rId44"/>
    <p:sldId id="445" r:id="rId45"/>
    <p:sldId id="446" r:id="rId46"/>
    <p:sldId id="447" r:id="rId47"/>
    <p:sldId id="345" r:id="rId48"/>
    <p:sldId id="441" r:id="rId49"/>
    <p:sldId id="444" r:id="rId50"/>
    <p:sldId id="448" r:id="rId51"/>
    <p:sldId id="458" r:id="rId52"/>
    <p:sldId id="459" r:id="rId53"/>
    <p:sldId id="451" r:id="rId54"/>
    <p:sldId id="453" r:id="rId55"/>
    <p:sldId id="454" r:id="rId56"/>
    <p:sldId id="455" r:id="rId57"/>
    <p:sldId id="456" r:id="rId58"/>
    <p:sldId id="45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 Raney" initials="C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BA81"/>
    <a:srgbClr val="C0730C"/>
    <a:srgbClr val="FF3300"/>
    <a:srgbClr val="030102"/>
    <a:srgbClr val="000104"/>
    <a:srgbClr val="F02010"/>
    <a:srgbClr val="B49F50"/>
    <a:srgbClr val="C2B070"/>
    <a:srgbClr val="C6B578"/>
    <a:srgbClr val="BAAA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6" autoAdjust="0"/>
    <p:restoredTop sz="76175" autoAdjust="0"/>
  </p:normalViewPr>
  <p:slideViewPr>
    <p:cSldViewPr>
      <p:cViewPr varScale="1">
        <p:scale>
          <a:sx n="50" d="100"/>
          <a:sy n="50" d="100"/>
        </p:scale>
        <p:origin x="950" y="48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666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35411-9D29-4EF0-92A8-11CDD5D4C834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0C517-DB3C-4F02-9F00-104D4894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9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The Geologic Column—How did the layers form?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2623" indent="-281778">
              <a:defRPr>
                <a:solidFill>
                  <a:schemeClr val="tx1"/>
                </a:solidFill>
                <a:latin typeface="Arial" charset="0"/>
              </a:defRPr>
            </a:lvl2pPr>
            <a:lvl3pPr marL="1127112" indent="-225422">
              <a:defRPr>
                <a:solidFill>
                  <a:schemeClr val="tx1"/>
                </a:solidFill>
                <a:latin typeface="Arial" charset="0"/>
              </a:defRPr>
            </a:lvl3pPr>
            <a:lvl4pPr marL="1577957" indent="-225422">
              <a:defRPr>
                <a:solidFill>
                  <a:schemeClr val="tx1"/>
                </a:solidFill>
                <a:latin typeface="Arial" charset="0"/>
              </a:defRPr>
            </a:lvl4pPr>
            <a:lvl5pPr marL="2028802" indent="-225422">
              <a:defRPr>
                <a:solidFill>
                  <a:schemeClr val="tx1"/>
                </a:solidFill>
                <a:latin typeface="Arial" charset="0"/>
              </a:defRPr>
            </a:lvl5pPr>
            <a:lvl6pPr marL="247964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049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133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218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3688AF-E617-48B8-8E09-39AA238AF9EF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18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as long as the layers of rock have not been disturbed, the principle of superposition assumes that upper layers are younger than the lower layers.</a:t>
            </a: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2623" indent="-281778">
              <a:defRPr>
                <a:solidFill>
                  <a:schemeClr val="tx1"/>
                </a:solidFill>
                <a:latin typeface="Arial" charset="0"/>
              </a:defRPr>
            </a:lvl2pPr>
            <a:lvl3pPr marL="1127112" indent="-225422">
              <a:defRPr>
                <a:solidFill>
                  <a:schemeClr val="tx1"/>
                </a:solidFill>
                <a:latin typeface="Arial" charset="0"/>
              </a:defRPr>
            </a:lvl3pPr>
            <a:lvl4pPr marL="1577957" indent="-225422">
              <a:defRPr>
                <a:solidFill>
                  <a:schemeClr val="tx1"/>
                </a:solidFill>
                <a:latin typeface="Arial" charset="0"/>
              </a:defRPr>
            </a:lvl4pPr>
            <a:lvl5pPr marL="2028802" indent="-225422">
              <a:defRPr>
                <a:solidFill>
                  <a:schemeClr val="tx1"/>
                </a:solidFill>
                <a:latin typeface="Arial" charset="0"/>
              </a:defRPr>
            </a:lvl5pPr>
            <a:lvl6pPr marL="247964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049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133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218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3688AF-E617-48B8-8E09-39AA238AF9E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44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call this relative age.  It is relative because we don’t know exactly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old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layers are.  We just know that each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older or younger in relation to the layers around it.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2623" indent="-281778">
              <a:defRPr>
                <a:solidFill>
                  <a:schemeClr val="tx1"/>
                </a:solidFill>
                <a:latin typeface="Arial" charset="0"/>
              </a:defRPr>
            </a:lvl2pPr>
            <a:lvl3pPr marL="1127112" indent="-225422">
              <a:defRPr>
                <a:solidFill>
                  <a:schemeClr val="tx1"/>
                </a:solidFill>
                <a:latin typeface="Arial" charset="0"/>
              </a:defRPr>
            </a:lvl3pPr>
            <a:lvl4pPr marL="1577957" indent="-225422">
              <a:defRPr>
                <a:solidFill>
                  <a:schemeClr val="tx1"/>
                </a:solidFill>
                <a:latin typeface="Arial" charset="0"/>
              </a:defRPr>
            </a:lvl4pPr>
            <a:lvl5pPr marL="2028802" indent="-225422">
              <a:defRPr>
                <a:solidFill>
                  <a:schemeClr val="tx1"/>
                </a:solidFill>
                <a:latin typeface="Arial" charset="0"/>
              </a:defRPr>
            </a:lvl5pPr>
            <a:lvl6pPr marL="247964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049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133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218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3688AF-E617-48B8-8E09-39AA238AF9E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44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Applying the principle of superposition, / we know that the Pennsylvanian / is older than the Jurassic system…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8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…because it was laid down before.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80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Anything in the Cenozoic erathem…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72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younger than the Mississippian system…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41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…because it was laid down after.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06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idea of relative age is reflected in these names.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28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Notice that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names have the same suffix but have different prefixes. 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96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suffix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is a little like the word zoo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means animal life.  But in this case, it doesn’t refer to living animals.  It refers to the fossilized remains of animals that used to be alive.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23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recall that rock strata are laid down as different sized sediments are deposited—largest sediments first, and smallest sediments last.  During a process known as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lithification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these layers of sediment become sedimentary rock layers, or strata.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24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prefixes are</a:t>
            </a:r>
            <a:r>
              <a:rPr lang="en-US" baseline="0" dirty="0" smtClean="0"/>
              <a:t> what make the words reflect the idea of relative age.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18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Paleo means old.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27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Meso means middle.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7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ceno means recent.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410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Paleozoic means old animal life…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78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Mesozoic means middle animal life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73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Cenozoic means recent animal life.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113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other words, these names reflect the idea</a:t>
            </a:r>
            <a:r>
              <a:rPr lang="en-US" baseline="0" dirty="0" smtClean="0"/>
              <a:t> that the fossilized creatures found in the Paleozoic / are older than those fossilized in the Mesozoic, which are older than those preserved in the Cenozoic.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50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smtClean="0"/>
              <a:t>So far we have learned the principles of original horizontality / and superposition.</a:t>
            </a:r>
            <a:r>
              <a:rPr lang="en-US" sz="1050" baseline="0" dirty="0" smtClean="0"/>
              <a:t> /  Next we will learn about the third principle / cross-cutting relationships.</a:t>
            </a: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248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Sometimes rock layers are cut by other features, like earthquake faults or intrusions of magma.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25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several principles that determine how rock layers are formed.  This </a:t>
            </a:r>
            <a:r>
              <a:rPr lang="en-US" sz="1050" dirty="0" smtClean="0"/>
              <a:t>presentation will introduce you to three of them:  / original</a:t>
            </a:r>
            <a:r>
              <a:rPr lang="en-US" sz="1050" baseline="0" dirty="0" smtClean="0"/>
              <a:t> horizontality, / superposition, / and cross-cutting relationships.</a:t>
            </a: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3595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Principle of cross-cutting relationships states that—because the rock layers were there first—/ they are older than any features that were produced by later events.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967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an earthquake fault for example.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179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the layers were there before the earthquake, they are considered to be “older.” / The fault is described as “younger” or more recent.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6655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Besides earthquake faults that cut through rock layers, / magma from deep inside the earth can push up through cracks in the rocks.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918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magma / that pushes through the cracks in the pre-existing rock layers to become rock itself / is called an intrusion.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1619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original rock layers are older, / while the intrusion is younger / or more recent.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986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understand the next piece of information about cross-cutting relationships, you will need to pay attention to two very similar words:  intrusion (with a “t”) and inclusion (with a “c”).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1619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Sometimes when magma pushes up between existing rock layers, forming an intrusion, (with a t)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356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pieces of those rock layers break off and get stuck in the magma.  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704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Geologists call these inclusions (with a c). 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63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principle of original horizontality states that sediments will usually be laid down horizontal layers.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2623" indent="-281778">
              <a:defRPr>
                <a:solidFill>
                  <a:schemeClr val="tx1"/>
                </a:solidFill>
                <a:latin typeface="Arial" charset="0"/>
              </a:defRPr>
            </a:lvl2pPr>
            <a:lvl3pPr marL="1127112" indent="-225422">
              <a:defRPr>
                <a:solidFill>
                  <a:schemeClr val="tx1"/>
                </a:solidFill>
                <a:latin typeface="Arial" charset="0"/>
              </a:defRPr>
            </a:lvl3pPr>
            <a:lvl4pPr marL="1577957" indent="-225422">
              <a:defRPr>
                <a:solidFill>
                  <a:schemeClr val="tx1"/>
                </a:solidFill>
                <a:latin typeface="Arial" charset="0"/>
              </a:defRPr>
            </a:lvl4pPr>
            <a:lvl5pPr marL="2028802" indent="-225422">
              <a:defRPr>
                <a:solidFill>
                  <a:schemeClr val="tx1"/>
                </a:solidFill>
                <a:latin typeface="Arial" charset="0"/>
              </a:defRPr>
            </a:lvl5pPr>
            <a:lvl6pPr marL="247964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049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133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218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3688AF-E617-48B8-8E09-39AA238AF9E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653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remember that by thinking that these pieces of the original rocks are included in the intrusion.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654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the original rock layers they came from, / inclusions are older than the younger or more recent intrusion of magma.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4046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dirty="0" smtClean="0"/>
              <a:t>Let’s review the three principles of relative age that we’ve learned. / Layers are</a:t>
            </a:r>
            <a:r>
              <a:rPr lang="en-US" sz="1050" baseline="0" dirty="0" smtClean="0"/>
              <a:t> deposited horizontally. / Younger layers are on top of older ones. / Faults and intrusions are younger than the layers they go through.</a:t>
            </a: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2355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these and</a:t>
            </a:r>
            <a:r>
              <a:rPr lang="en-US" baseline="0" dirty="0" smtClean="0"/>
              <a:t> other principles, scientists try to figure out the exact sequence of events that created the interesting rock layers we find all around the world.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424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</a:t>
            </a:r>
            <a:r>
              <a:rPr lang="en-US" baseline="0" dirty="0" smtClean="0"/>
              <a:t> our next presentation, we will learn how to use these principles to tell the relative age of different features in the geologic column.</a:t>
            </a: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2623" indent="-281778">
              <a:defRPr>
                <a:solidFill>
                  <a:schemeClr val="tx1"/>
                </a:solidFill>
                <a:latin typeface="Arial" charset="0"/>
              </a:defRPr>
            </a:lvl2pPr>
            <a:lvl3pPr marL="1127112" indent="-225422">
              <a:defRPr>
                <a:solidFill>
                  <a:schemeClr val="tx1"/>
                </a:solidFill>
                <a:latin typeface="Arial" charset="0"/>
              </a:defRPr>
            </a:lvl3pPr>
            <a:lvl4pPr marL="1577957" indent="-225422">
              <a:defRPr>
                <a:solidFill>
                  <a:schemeClr val="tx1"/>
                </a:solidFill>
                <a:latin typeface="Arial" charset="0"/>
              </a:defRPr>
            </a:lvl4pPr>
            <a:lvl5pPr marL="2028802" indent="-225422">
              <a:defRPr>
                <a:solidFill>
                  <a:schemeClr val="tx1"/>
                </a:solidFill>
                <a:latin typeface="Arial" charset="0"/>
              </a:defRPr>
            </a:lvl5pPr>
            <a:lvl6pPr marL="247964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049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133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218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3688AF-E617-48B8-8E09-39AA238AF9EF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287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75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845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902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41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228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…like this. But the horizontal layers don’t always stay that way.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2623" indent="-281778">
              <a:defRPr>
                <a:solidFill>
                  <a:schemeClr val="tx1"/>
                </a:solidFill>
                <a:latin typeface="Arial" charset="0"/>
              </a:defRPr>
            </a:lvl2pPr>
            <a:lvl3pPr marL="1127112" indent="-225422">
              <a:defRPr>
                <a:solidFill>
                  <a:schemeClr val="tx1"/>
                </a:solidFill>
                <a:latin typeface="Arial" charset="0"/>
              </a:defRPr>
            </a:lvl3pPr>
            <a:lvl4pPr marL="1577957" indent="-225422">
              <a:defRPr>
                <a:solidFill>
                  <a:schemeClr val="tx1"/>
                </a:solidFill>
                <a:latin typeface="Arial" charset="0"/>
              </a:defRPr>
            </a:lvl4pPr>
            <a:lvl5pPr marL="2028802" indent="-225422">
              <a:defRPr>
                <a:solidFill>
                  <a:schemeClr val="tx1"/>
                </a:solidFill>
                <a:latin typeface="Arial" charset="0"/>
              </a:defRPr>
            </a:lvl5pPr>
            <a:lvl6pPr marL="247964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049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133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218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3688AF-E617-48B8-8E09-39AA238AF9E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88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can be thrust up or bent by the activity of earth’s tectonic plates.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(top left picture from Raul Esperante)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24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most cases, rocks that are not horizontal were thrust up or bent after they were deposited.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22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understand the second principle—the principle of superposition--think about the meaning of the prefix super.  It means “above” or “beyond”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2623" indent="-281778">
              <a:defRPr>
                <a:solidFill>
                  <a:schemeClr val="tx1"/>
                </a:solidFill>
                <a:latin typeface="Arial" charset="0"/>
              </a:defRPr>
            </a:lvl2pPr>
            <a:lvl3pPr marL="1127112" indent="-225422">
              <a:defRPr>
                <a:solidFill>
                  <a:schemeClr val="tx1"/>
                </a:solidFill>
                <a:latin typeface="Arial" charset="0"/>
              </a:defRPr>
            </a:lvl3pPr>
            <a:lvl4pPr marL="1577957" indent="-225422">
              <a:defRPr>
                <a:solidFill>
                  <a:schemeClr val="tx1"/>
                </a:solidFill>
                <a:latin typeface="Arial" charset="0"/>
              </a:defRPr>
            </a:lvl4pPr>
            <a:lvl5pPr marL="2028802" indent="-225422">
              <a:defRPr>
                <a:solidFill>
                  <a:schemeClr val="tx1"/>
                </a:solidFill>
                <a:latin typeface="Arial" charset="0"/>
              </a:defRPr>
            </a:lvl5pPr>
            <a:lvl6pPr marL="247964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049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133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218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3688AF-E617-48B8-8E09-39AA238AF9EF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44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can help you remember that each new layer was deposited horizontally above the layer before it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2623" indent="-281778">
              <a:defRPr>
                <a:solidFill>
                  <a:schemeClr val="tx1"/>
                </a:solidFill>
                <a:latin typeface="Arial" charset="0"/>
              </a:defRPr>
            </a:lvl2pPr>
            <a:lvl3pPr marL="1127112" indent="-225422">
              <a:defRPr>
                <a:solidFill>
                  <a:schemeClr val="tx1"/>
                </a:solidFill>
                <a:latin typeface="Arial" charset="0"/>
              </a:defRPr>
            </a:lvl3pPr>
            <a:lvl4pPr marL="1577957" indent="-225422">
              <a:defRPr>
                <a:solidFill>
                  <a:schemeClr val="tx1"/>
                </a:solidFill>
                <a:latin typeface="Arial" charset="0"/>
              </a:defRPr>
            </a:lvl4pPr>
            <a:lvl5pPr marL="2028802" indent="-225422">
              <a:defRPr>
                <a:solidFill>
                  <a:schemeClr val="tx1"/>
                </a:solidFill>
                <a:latin typeface="Arial" charset="0"/>
              </a:defRPr>
            </a:lvl5pPr>
            <a:lvl6pPr marL="247964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049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1337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2182" indent="-2254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3688AF-E617-48B8-8E09-39AA238AF9EF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87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1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0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2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0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4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0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2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8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2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0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1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0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0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79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9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55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269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17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04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698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0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90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0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0FF2-895B-4E95-8982-B66C8B528DD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124C7-2F0A-4586-98A1-F190DF5DEC2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391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393619-3084-4283-B38D-5F1BDEA69DA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13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F355E4-E0EA-424B-953D-61A5D1EDE4E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232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592F99-57C1-474E-8769-BA5952767AC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54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DE57A3-EEC4-47EA-9E63-2F1F764706A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157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581AF-8512-4585-95CD-AFFFE214179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37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3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B9D24-D951-4594-A3B5-F7DBD5E8850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822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B68014-C295-4427-AD16-AA908D3BAAB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621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7247E-95D3-43F6-8570-36AD0BC6A9B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80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A4E61-1C38-4EE1-867C-EFF8A52E113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56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D0A50A-E2F2-4E5D-8B35-8A58A29BCCC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8984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AC379-9A3D-45F8-974B-B6DA255E292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677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817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469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4132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62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7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177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844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281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9651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81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265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133"/>
                    </a14:imgEffect>
                    <a14:imgEffect>
                      <a14:saturation sat="127000"/>
                    </a14:imgEffect>
                    <a14:imgEffect>
                      <a14:brightnessContrast bright="-80000" contrast="2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8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133"/>
                    </a14:imgEffect>
                    <a14:imgEffect>
                      <a14:saturation sat="127000"/>
                    </a14:imgEffect>
                    <a14:imgEffect>
                      <a14:brightnessContrast bright="-80000" contrast="2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6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133"/>
                    </a14:imgEffect>
                    <a14:imgEffect>
                      <a14:saturation sat="127000"/>
                    </a14:imgEffect>
                    <a14:imgEffect>
                      <a14:brightnessContrast bright="-80000" contrast="2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4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094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8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153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7.xml"/><Relationship Id="rId6" Type="http://schemas.openxmlformats.org/officeDocument/2006/relationships/image" Target="../media/image14.jpe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9.xml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0.xml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1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3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219200" y="2387210"/>
            <a:ext cx="9677400" cy="13731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The Geologic Column</a:t>
            </a:r>
            <a:endParaRPr lang="en-US" dirty="0">
              <a:ln>
                <a:solidFill>
                  <a:sysClr val="windowText" lastClr="000000"/>
                </a:solidFill>
              </a:ln>
              <a:latin typeface="Gill Sans Ultra Bold" panose="020B0A02020104020203" pitchFamily="34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subTitle" idx="1"/>
          </p:nvPr>
        </p:nvSpPr>
        <p:spPr>
          <a:xfrm>
            <a:off x="304800" y="3581400"/>
            <a:ext cx="11506200" cy="533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How did the layers form?</a:t>
            </a:r>
            <a:endParaRPr lang="en-US" sz="2800" dirty="0">
              <a:ln>
                <a:solidFill>
                  <a:sysClr val="windowText" lastClr="000000"/>
                </a:solidFill>
              </a:ln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84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2. Superposition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32044" y="2142131"/>
            <a:ext cx="7376732" cy="990599"/>
          </a:xfrm>
          <a:prstGeom prst="rect">
            <a:avLst/>
          </a:prstGeom>
          <a:solidFill>
            <a:srgbClr val="F09415">
              <a:lumMod val="40000"/>
              <a:lumOff val="60000"/>
              <a:alpha val="88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Youngest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14600" y="3132730"/>
            <a:ext cx="7376732" cy="965163"/>
          </a:xfrm>
          <a:prstGeom prst="rect">
            <a:avLst/>
          </a:prstGeom>
          <a:solidFill>
            <a:srgbClr val="4BAF73">
              <a:lumMod val="60000"/>
              <a:lumOff val="40000"/>
              <a:alpha val="84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4600" y="4089362"/>
            <a:ext cx="7376732" cy="876300"/>
          </a:xfrm>
          <a:prstGeom prst="rect">
            <a:avLst/>
          </a:prstGeom>
          <a:solidFill>
            <a:sysClr val="window" lastClr="FFFFFF">
              <a:lumMod val="50000"/>
              <a:alpha val="88000"/>
            </a:sys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32044" y="4965662"/>
            <a:ext cx="7376732" cy="838200"/>
          </a:xfrm>
          <a:prstGeom prst="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Oldest</a:t>
            </a:r>
          </a:p>
        </p:txBody>
      </p:sp>
      <p:sp>
        <p:nvSpPr>
          <p:cNvPr id="17" name="Up Arrow 16"/>
          <p:cNvSpPr/>
          <p:nvPr/>
        </p:nvSpPr>
        <p:spPr>
          <a:xfrm>
            <a:off x="4724400" y="546458"/>
            <a:ext cx="381000" cy="838200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9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32044" y="2142131"/>
            <a:ext cx="7376732" cy="990599"/>
          </a:xfrm>
          <a:prstGeom prst="rect">
            <a:avLst/>
          </a:prstGeom>
          <a:solidFill>
            <a:srgbClr val="F09415">
              <a:lumMod val="40000"/>
              <a:lumOff val="60000"/>
              <a:alpha val="88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Youngest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14600" y="3132730"/>
            <a:ext cx="7376732" cy="965163"/>
          </a:xfrm>
          <a:prstGeom prst="rect">
            <a:avLst/>
          </a:prstGeom>
          <a:solidFill>
            <a:srgbClr val="4BAF73">
              <a:lumMod val="60000"/>
              <a:lumOff val="40000"/>
              <a:alpha val="84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4600" y="4089362"/>
            <a:ext cx="7376732" cy="876300"/>
          </a:xfrm>
          <a:prstGeom prst="rect">
            <a:avLst/>
          </a:prstGeom>
          <a:solidFill>
            <a:sysClr val="window" lastClr="FFFFFF">
              <a:lumMod val="50000"/>
              <a:alpha val="88000"/>
            </a:sys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32044" y="4965662"/>
            <a:ext cx="7376732" cy="838200"/>
          </a:xfrm>
          <a:prstGeom prst="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Oldest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2. Superposition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1" y="2514600"/>
            <a:ext cx="6887389" cy="3599316"/>
          </a:xfrm>
        </p:spPr>
        <p:txBody>
          <a:bodyPr/>
          <a:lstStyle/>
          <a:p>
            <a:pPr marL="0" indent="0">
              <a:buNone/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652075">
            <a:off x="4216733" y="3280574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Relative Age</a:t>
            </a:r>
          </a:p>
        </p:txBody>
      </p:sp>
      <p:sp>
        <p:nvSpPr>
          <p:cNvPr id="17" name="Up Arrow 16"/>
          <p:cNvSpPr/>
          <p:nvPr/>
        </p:nvSpPr>
        <p:spPr>
          <a:xfrm>
            <a:off x="4724400" y="546458"/>
            <a:ext cx="381000" cy="838200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3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28" name="Left Arrow 27"/>
          <p:cNvSpPr/>
          <p:nvPr/>
        </p:nvSpPr>
        <p:spPr>
          <a:xfrm>
            <a:off x="5649685" y="3200401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Left Arrow 32"/>
          <p:cNvSpPr/>
          <p:nvPr/>
        </p:nvSpPr>
        <p:spPr>
          <a:xfrm>
            <a:off x="5649685" y="1981201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09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28" name="Left Arrow 27"/>
          <p:cNvSpPr/>
          <p:nvPr/>
        </p:nvSpPr>
        <p:spPr>
          <a:xfrm>
            <a:off x="5649685" y="3200401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Older</a:t>
            </a:r>
          </a:p>
        </p:txBody>
      </p:sp>
      <p:sp>
        <p:nvSpPr>
          <p:cNvPr id="33" name="Left Arrow 32"/>
          <p:cNvSpPr/>
          <p:nvPr/>
        </p:nvSpPr>
        <p:spPr>
          <a:xfrm>
            <a:off x="5649685" y="1981201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8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33" name="Left Arrow 32"/>
          <p:cNvSpPr/>
          <p:nvPr/>
        </p:nvSpPr>
        <p:spPr>
          <a:xfrm>
            <a:off x="3505200" y="662090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0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33" name="Left Arrow 32"/>
          <p:cNvSpPr/>
          <p:nvPr/>
        </p:nvSpPr>
        <p:spPr>
          <a:xfrm>
            <a:off x="3505200" y="662090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Left Arrow 27"/>
          <p:cNvSpPr/>
          <p:nvPr/>
        </p:nvSpPr>
        <p:spPr>
          <a:xfrm>
            <a:off x="5782075" y="3651744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5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40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Quaternary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0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Neogene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0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Paleogene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40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Cretaceous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40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Jurassic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40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Triassic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40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Permian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40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Pennsylvanian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40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Mississippian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31463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Devonian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31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Silurian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40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Ordovician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40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white"/>
                </a:solidFill>
              </a:rPr>
              <a:t>  </a:t>
            </a:r>
            <a:r>
              <a:rPr lang="en-US" sz="2000" dirty="0">
                <a:solidFill>
                  <a:prstClr val="black"/>
                </a:solidFill>
              </a:rPr>
              <a:t>Cambrian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350392" y="5808637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1775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2613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2610055" y="560441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-133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33" name="Left Arrow 32"/>
          <p:cNvSpPr/>
          <p:nvPr/>
        </p:nvSpPr>
        <p:spPr>
          <a:xfrm>
            <a:off x="3505200" y="662090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Younger</a:t>
            </a:r>
          </a:p>
        </p:txBody>
      </p:sp>
      <p:sp>
        <p:nvSpPr>
          <p:cNvPr id="28" name="Left Arrow 27"/>
          <p:cNvSpPr/>
          <p:nvPr/>
        </p:nvSpPr>
        <p:spPr>
          <a:xfrm>
            <a:off x="5782075" y="3651744"/>
            <a:ext cx="1828800" cy="5144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73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Cenozoic</a:t>
            </a:r>
          </a:p>
        </p:txBody>
      </p:sp>
    </p:spTree>
    <p:extLst>
      <p:ext uri="{BB962C8B-B14F-4D97-AF65-F5344CB8AC3E}">
        <p14:creationId xmlns:p14="http://schemas.microsoft.com/office/powerpoint/2010/main" val="180759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 </a:t>
            </a:r>
            <a:r>
              <a:rPr lang="en-US" sz="3600" dirty="0">
                <a:solidFill>
                  <a:srgbClr val="C00000"/>
                </a:solidFill>
              </a:rPr>
              <a:t>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Paleo </a:t>
            </a:r>
            <a:r>
              <a:rPr lang="en-US" sz="3600" dirty="0">
                <a:solidFill>
                  <a:srgbClr val="C00000"/>
                </a:solidFill>
              </a:rPr>
              <a:t>zoic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Meso </a:t>
            </a:r>
            <a:r>
              <a:rPr lang="en-US" sz="3600" dirty="0">
                <a:solidFill>
                  <a:srgbClr val="C00000"/>
                </a:solidFill>
              </a:rPr>
              <a:t>zoic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 </a:t>
            </a:r>
            <a:r>
              <a:rPr lang="en-US" sz="3600" dirty="0">
                <a:solidFill>
                  <a:srgbClr val="C00000"/>
                </a:solidFill>
              </a:rPr>
              <a:t>zoic</a:t>
            </a:r>
          </a:p>
        </p:txBody>
      </p:sp>
    </p:spTree>
    <p:extLst>
      <p:ext uri="{BB962C8B-B14F-4D97-AF65-F5344CB8AC3E}">
        <p14:creationId xmlns:p14="http://schemas.microsoft.com/office/powerpoint/2010/main" val="3299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50978" y="463372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prstClr val="black"/>
                </a:solidFill>
              </a:rPr>
              <a:t>Think…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0" y="4818410"/>
            <a:ext cx="768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prstClr val="white"/>
                </a:solidFill>
                <a:latin typeface="Tempus Sans ITC" panose="04020404030D07020202" pitchFamily="82" charset="0"/>
              </a:rPr>
              <a:t>Zoic = Animal </a:t>
            </a:r>
            <a:r>
              <a:rPr lang="en-US" sz="7200" dirty="0">
                <a:solidFill>
                  <a:prstClr val="white"/>
                </a:solidFill>
                <a:latin typeface="Tempus Sans ITC" panose="04020404030D07020202" pitchFamily="82" charset="0"/>
              </a:rPr>
              <a:t>life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7600" y="1663700"/>
            <a:ext cx="4839274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spc="50" dirty="0">
                <a:ln w="0"/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Z</a:t>
            </a:r>
            <a:r>
              <a:rPr lang="en-US" sz="19900" b="1" spc="50" dirty="0">
                <a:ln w="0"/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</a:t>
            </a:r>
            <a:r>
              <a:rPr lang="en-US" sz="19900" b="1" spc="50" dirty="0">
                <a:ln w="0"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63626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posits new ver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71" b="1484"/>
          <a:stretch/>
        </p:blipFill>
        <p:spPr>
          <a:xfrm>
            <a:off x="1676400" y="990600"/>
            <a:ext cx="9017357" cy="503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4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Paleo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Meso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</a:t>
            </a:r>
          </a:p>
        </p:txBody>
      </p:sp>
    </p:spTree>
    <p:extLst>
      <p:ext uri="{BB962C8B-B14F-4D97-AF65-F5344CB8AC3E}">
        <p14:creationId xmlns:p14="http://schemas.microsoft.com/office/powerpoint/2010/main" val="183967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Paleo  </a:t>
            </a:r>
            <a:r>
              <a:rPr lang="en-US" sz="5400" dirty="0">
                <a:solidFill>
                  <a:prstClr val="black"/>
                </a:solidFill>
              </a:rPr>
              <a:t>OLD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Meso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</a:t>
            </a:r>
          </a:p>
        </p:txBody>
      </p:sp>
    </p:spTree>
    <p:extLst>
      <p:ext uri="{BB962C8B-B14F-4D97-AF65-F5344CB8AC3E}">
        <p14:creationId xmlns:p14="http://schemas.microsoft.com/office/powerpoint/2010/main" val="155209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Paleo  </a:t>
            </a:r>
            <a:r>
              <a:rPr lang="en-US" sz="5400" dirty="0">
                <a:solidFill>
                  <a:prstClr val="black"/>
                </a:solidFill>
              </a:rPr>
              <a:t>OLD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Meso  </a:t>
            </a:r>
            <a:r>
              <a:rPr lang="en-US" sz="5400" dirty="0">
                <a:solidFill>
                  <a:prstClr val="black"/>
                </a:solidFill>
              </a:rPr>
              <a:t>MIDDLE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</a:t>
            </a:r>
          </a:p>
        </p:txBody>
      </p:sp>
    </p:spTree>
    <p:extLst>
      <p:ext uri="{BB962C8B-B14F-4D97-AF65-F5344CB8AC3E}">
        <p14:creationId xmlns:p14="http://schemas.microsoft.com/office/powerpoint/2010/main" val="4073602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Paleo  </a:t>
            </a:r>
            <a:r>
              <a:rPr lang="en-US" sz="5400" dirty="0">
                <a:solidFill>
                  <a:prstClr val="black"/>
                </a:solidFill>
              </a:rPr>
              <a:t>OLD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Meso  </a:t>
            </a:r>
            <a:r>
              <a:rPr lang="en-US" sz="5400" dirty="0">
                <a:solidFill>
                  <a:prstClr val="black"/>
                </a:solidFill>
              </a:rPr>
              <a:t>MIDDLE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  </a:t>
            </a:r>
            <a:r>
              <a:rPr lang="en-US" sz="5400" dirty="0">
                <a:solidFill>
                  <a:prstClr val="black"/>
                </a:solidFill>
              </a:rPr>
              <a:t>RECENT</a:t>
            </a:r>
          </a:p>
        </p:txBody>
      </p:sp>
    </p:spTree>
    <p:extLst>
      <p:ext uri="{BB962C8B-B14F-4D97-AF65-F5344CB8AC3E}">
        <p14:creationId xmlns:p14="http://schemas.microsoft.com/office/powerpoint/2010/main" val="106452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Paleozoic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OLD animal life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6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Paleozoic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OLD animal life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Mesozoic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MIDDLE animal life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1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Paleozoic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OLD animal life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Mesozoic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MIDDLE animal life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Cenozoic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RECENT animal life</a:t>
            </a:r>
          </a:p>
        </p:txBody>
      </p:sp>
    </p:spTree>
    <p:extLst>
      <p:ext uri="{BB962C8B-B14F-4D97-AF65-F5344CB8AC3E}">
        <p14:creationId xmlns:p14="http://schemas.microsoft.com/office/powerpoint/2010/main" val="55825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Paleozoic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OLD animal life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84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Mesozoic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MIDDLE animal life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Cenozoic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</a:rPr>
              <a:t>RECENT animal life</a:t>
            </a:r>
          </a:p>
        </p:txBody>
      </p:sp>
      <p:sp>
        <p:nvSpPr>
          <p:cNvPr id="2" name="Right Arrow 1"/>
          <p:cNvSpPr/>
          <p:nvPr/>
        </p:nvSpPr>
        <p:spPr>
          <a:xfrm flipH="1">
            <a:off x="9067800" y="4419600"/>
            <a:ext cx="1676400" cy="7620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flipH="1">
            <a:off x="9067800" y="2667000"/>
            <a:ext cx="1676400" cy="7620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638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8" grpId="0" animBg="1"/>
      <p:bldP spid="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Principles: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57400" y="2336873"/>
            <a:ext cx="8382000" cy="3599316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00000"/>
              </a:lnSpc>
              <a:buAutoNum type="arabicPeriod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Original horizontality</a:t>
            </a:r>
          </a:p>
          <a:p>
            <a:pPr marL="914400" lvl="1" indent="-457200">
              <a:lnSpc>
                <a:spcPct val="100000"/>
              </a:lnSpc>
              <a:buAutoNum type="arabicPeriod"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971550" lvl="1" indent="-514350">
              <a:lnSpc>
                <a:spcPct val="100000"/>
              </a:lnSpc>
              <a:buAutoNum type="arabicPeriod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Superposition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	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3. Cross-cutting relationships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	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7315201" y="2367353"/>
            <a:ext cx="953827" cy="381000"/>
          </a:xfrm>
          <a:prstGeom prst="left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6248400" y="3298331"/>
            <a:ext cx="381000" cy="838200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30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3182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3.  Cross-cutting relationships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A. Faults</a:t>
            </a:r>
          </a:p>
          <a:p>
            <a:pPr marL="742950" indent="-742950">
              <a:buAutoNum type="arabicPeriod"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2" descr="C:\Users\Carol Raney\Downloads\960723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5624"/>
            <a:ext cx="2594137" cy="485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825624"/>
            <a:ext cx="8530678" cy="479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25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Principles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57400" y="2336873"/>
            <a:ext cx="8382000" cy="3599316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00000"/>
              </a:lnSpc>
              <a:buAutoNum type="arabicPeriod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Original horizontality</a:t>
            </a:r>
          </a:p>
          <a:p>
            <a:pPr marL="914400" lvl="1" indent="-457200">
              <a:lnSpc>
                <a:spcPct val="100000"/>
              </a:lnSpc>
              <a:buAutoNum type="arabicPeriod"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971550" lvl="1" indent="-514350">
              <a:lnSpc>
                <a:spcPct val="100000"/>
              </a:lnSpc>
              <a:buAutoNum type="arabicPeriod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Superposition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	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3. Cross-cutting relationships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	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7315201" y="2367353"/>
            <a:ext cx="953827" cy="381000"/>
          </a:xfrm>
          <a:prstGeom prst="left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6057900" y="3205762"/>
            <a:ext cx="381000" cy="838200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18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62200" y="4800600"/>
            <a:ext cx="7391400" cy="16346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0800" y="5017741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Rocks = </a:t>
            </a:r>
            <a:r>
              <a:rPr lang="en-US" sz="7200" b="1" dirty="0" smtClean="0"/>
              <a:t>older</a:t>
            </a:r>
            <a:endParaRPr lang="en-US" sz="7200" b="1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3182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3.  Cross-cutting relationships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866" y="2089290"/>
            <a:ext cx="5752068" cy="2462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13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58" y="1996565"/>
            <a:ext cx="5608711" cy="3739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5656419" cy="375499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8506186">
            <a:off x="8361519" y="1615565"/>
            <a:ext cx="1295400" cy="7620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3553981">
            <a:off x="3937596" y="1818239"/>
            <a:ext cx="1295400" cy="7620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A. Earthquake fault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00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23229 0.2016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100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0.11732 0.308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3" y="2103569"/>
            <a:ext cx="8375377" cy="4144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A. Earthquake fault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15" name="Picture 2" descr="C:\Users\Carol Raney\Downloads\960723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218" y="1889761"/>
            <a:ext cx="2518582" cy="457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7110" y="3509049"/>
            <a:ext cx="23588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Older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92418" y="2971800"/>
            <a:ext cx="2338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Younger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057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54" y="2512136"/>
            <a:ext cx="6739537" cy="3790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1792167"/>
            <a:ext cx="2057400" cy="612775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A. Faults</a:t>
            </a:r>
          </a:p>
          <a:p>
            <a:pPr marL="742950" indent="-742950">
              <a:buAutoNum type="arabicPeriod"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257800" y="1792167"/>
            <a:ext cx="5181600" cy="612775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B. Intrusions of magma</a:t>
            </a:r>
          </a:p>
        </p:txBody>
      </p:sp>
      <p:pic>
        <p:nvPicPr>
          <p:cNvPr id="7" name="Picture 2" descr="C:\Users\Carol Raney\Downloads\960723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2136"/>
            <a:ext cx="2042160" cy="38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Arrow 4"/>
          <p:cNvSpPr/>
          <p:nvPr/>
        </p:nvSpPr>
        <p:spPr>
          <a:xfrm flipV="1">
            <a:off x="7162800" y="5715000"/>
            <a:ext cx="685800" cy="830789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3182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3.  Cross-cutting relationships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13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5E-6 -0.115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animBg="1"/>
      <p:bldP spid="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05000"/>
            <a:ext cx="8060708" cy="4534149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1632967">
            <a:off x="5904908" y="2552603"/>
            <a:ext cx="1295400" cy="19050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3182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3.  Cross-cutting relationships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8076" y="5486401"/>
            <a:ext cx="21871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empus Sans ITC" panose="04020404030D07020202" pitchFamily="82" charset="0"/>
              </a:rPr>
              <a:t>Intrusion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19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05000"/>
            <a:ext cx="8060708" cy="4534149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1632967">
            <a:off x="5904908" y="2552603"/>
            <a:ext cx="1295400" cy="19050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28076" y="5486401"/>
            <a:ext cx="21871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empus Sans ITC" panose="04020404030D07020202" pitchFamily="82" charset="0"/>
              </a:rPr>
              <a:t>Intrusion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1" y="3864114"/>
            <a:ext cx="1597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Older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41362" y="4790900"/>
            <a:ext cx="1997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Younger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3182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3.  Cross-cutting relationships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2438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85984" y="2667000"/>
            <a:ext cx="5410200" cy="307776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</a:rPr>
              <a:t>In</a:t>
            </a:r>
            <a:r>
              <a:rPr lang="en-US" sz="8800" dirty="0">
                <a:solidFill>
                  <a:srgbClr val="FF0000"/>
                </a:solidFill>
              </a:rPr>
              <a:t>t</a:t>
            </a:r>
            <a:r>
              <a:rPr lang="en-US" sz="8800" dirty="0">
                <a:solidFill>
                  <a:schemeClr val="bg1"/>
                </a:solidFill>
              </a:rPr>
              <a:t>rusion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</a:rPr>
              <a:t>In</a:t>
            </a:r>
            <a:r>
              <a:rPr lang="en-US" sz="8800" dirty="0">
                <a:solidFill>
                  <a:srgbClr val="FFC000"/>
                </a:solidFill>
              </a:rPr>
              <a:t>c</a:t>
            </a:r>
            <a:r>
              <a:rPr lang="en-US" sz="8800" dirty="0">
                <a:solidFill>
                  <a:schemeClr val="bg1"/>
                </a:solidFill>
              </a:rPr>
              <a:t>lusion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384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0"/>
            <a:ext cx="10159999" cy="57150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flipV="1">
            <a:off x="5676901" y="5909205"/>
            <a:ext cx="685800" cy="830789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18952" y="5036403"/>
            <a:ext cx="280169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empus Sans ITC" panose="04020404030D07020202" pitchFamily="82" charset="0"/>
              </a:rPr>
              <a:t>In</a:t>
            </a:r>
            <a:r>
              <a:rPr lang="en-US" sz="4800" dirty="0">
                <a:solidFill>
                  <a:srgbClr val="FF0000"/>
                </a:solidFill>
                <a:latin typeface="Tempus Sans ITC" panose="04020404030D07020202" pitchFamily="82" charset="0"/>
              </a:rPr>
              <a:t>t</a:t>
            </a:r>
            <a:r>
              <a:rPr lang="en-US" sz="4800" dirty="0">
                <a:latin typeface="Tempus Sans ITC" panose="04020404030D07020202" pitchFamily="82" charset="0"/>
              </a:rPr>
              <a:t>rusion</a:t>
            </a:r>
          </a:p>
        </p:txBody>
      </p:sp>
    </p:spTree>
    <p:extLst>
      <p:ext uri="{BB962C8B-B14F-4D97-AF65-F5344CB8AC3E}">
        <p14:creationId xmlns:p14="http://schemas.microsoft.com/office/powerpoint/2010/main" val="228378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5.55112E-17 -0.222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24400" y="5867400"/>
            <a:ext cx="203738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In</a:t>
            </a:r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US" sz="3600" dirty="0">
                <a:solidFill>
                  <a:schemeClr val="bg1"/>
                </a:solidFill>
              </a:rPr>
              <a:t>rusion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685800"/>
            <a:ext cx="10134600" cy="570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9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24400" y="5867400"/>
            <a:ext cx="203738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In</a:t>
            </a:r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US" sz="3600" dirty="0">
                <a:solidFill>
                  <a:schemeClr val="bg1"/>
                </a:solidFill>
              </a:rPr>
              <a:t>rusion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685800"/>
            <a:ext cx="10134600" cy="570071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8235">
            <a:off x="5424392" y="2742793"/>
            <a:ext cx="511379" cy="71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7202">
            <a:off x="6510034" y="3632533"/>
            <a:ext cx="503510" cy="70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8060">
            <a:off x="4018652" y="3766002"/>
            <a:ext cx="355232" cy="141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0067">
            <a:off x="7451810" y="3953948"/>
            <a:ext cx="459754" cy="182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602594" y="1981538"/>
            <a:ext cx="3097249" cy="79916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In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c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lusions</a:t>
            </a:r>
          </a:p>
        </p:txBody>
      </p:sp>
    </p:spTree>
    <p:extLst>
      <p:ext uri="{BB962C8B-B14F-4D97-AF65-F5344CB8AC3E}">
        <p14:creationId xmlns:p14="http://schemas.microsoft.com/office/powerpoint/2010/main" val="20438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133601"/>
            <a:ext cx="9153832" cy="3149527"/>
          </a:xfrm>
          <a:prstGeom prst="rect">
            <a:avLst/>
          </a:prstGeom>
          <a:solidFill>
            <a:schemeClr val="accent1">
              <a:lumMod val="5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66" y="1951010"/>
            <a:ext cx="9514533" cy="4708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4" y="404224"/>
            <a:ext cx="9755361" cy="1080938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1. Original Horizontality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1" y="2514600"/>
            <a:ext cx="6887389" cy="3599316"/>
          </a:xfrm>
        </p:spPr>
        <p:txBody>
          <a:bodyPr/>
          <a:lstStyle/>
          <a:p>
            <a:pPr marL="0" indent="0">
              <a:buNone/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5410200"/>
            <a:ext cx="9144000" cy="3048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0" y="5796355"/>
            <a:ext cx="9144000" cy="45719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5867400" y="3365464"/>
            <a:ext cx="3581400" cy="93983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10800000">
            <a:off x="2286000" y="3365461"/>
            <a:ext cx="3581400" cy="93983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96016" y="3581401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Horizontal</a:t>
            </a:r>
          </a:p>
        </p:txBody>
      </p:sp>
      <p:sp>
        <p:nvSpPr>
          <p:cNvPr id="11" name="Left-Right Arrow 10"/>
          <p:cNvSpPr/>
          <p:nvPr/>
        </p:nvSpPr>
        <p:spPr>
          <a:xfrm>
            <a:off x="9120148" y="762000"/>
            <a:ext cx="953827" cy="381000"/>
          </a:xfrm>
          <a:prstGeom prst="left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5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24400" y="5867400"/>
            <a:ext cx="203738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In</a:t>
            </a:r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US" sz="3600" dirty="0">
                <a:solidFill>
                  <a:schemeClr val="bg1"/>
                </a:solidFill>
              </a:rPr>
              <a:t>rusion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685800"/>
            <a:ext cx="10134600" cy="57007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5800" y="5425640"/>
            <a:ext cx="296223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empus Sans ITC" panose="04020404030D07020202" pitchFamily="82" charset="0"/>
              </a:rPr>
              <a:t>In</a:t>
            </a:r>
            <a:r>
              <a:rPr lang="en-US" sz="5400" dirty="0">
                <a:solidFill>
                  <a:srgbClr val="FF0000"/>
                </a:solidFill>
                <a:latin typeface="Tempus Sans ITC" panose="04020404030D07020202" pitchFamily="82" charset="0"/>
              </a:rPr>
              <a:t>t</a:t>
            </a:r>
            <a:r>
              <a:rPr lang="en-US" sz="5400" dirty="0">
                <a:latin typeface="Tempus Sans ITC" panose="04020404030D07020202" pitchFamily="82" charset="0"/>
              </a:rPr>
              <a:t>rusion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8235">
            <a:off x="5424392" y="2742793"/>
            <a:ext cx="511379" cy="71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7202">
            <a:off x="6510034" y="3632533"/>
            <a:ext cx="503510" cy="70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8060">
            <a:off x="4018652" y="3766002"/>
            <a:ext cx="355232" cy="141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0067">
            <a:off x="7451810" y="3953948"/>
            <a:ext cx="459754" cy="182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4"/>
          <p:cNvSpPr txBox="1">
            <a:spLocks/>
          </p:cNvSpPr>
          <p:nvPr/>
        </p:nvSpPr>
        <p:spPr>
          <a:xfrm>
            <a:off x="6761789" y="857999"/>
            <a:ext cx="4186580" cy="24912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Pieces of the original rocks are 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included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 in the in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rusion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02594" y="1981538"/>
            <a:ext cx="3097249" cy="79916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In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c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lusions</a:t>
            </a:r>
          </a:p>
        </p:txBody>
      </p:sp>
    </p:spTree>
    <p:extLst>
      <p:ext uri="{BB962C8B-B14F-4D97-AF65-F5344CB8AC3E}">
        <p14:creationId xmlns:p14="http://schemas.microsoft.com/office/powerpoint/2010/main" val="77906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685800"/>
            <a:ext cx="10134600" cy="570071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8235">
            <a:off x="5424392" y="2742793"/>
            <a:ext cx="511379" cy="71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7202">
            <a:off x="6510034" y="3632533"/>
            <a:ext cx="503510" cy="70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8060">
            <a:off x="4018652" y="3766002"/>
            <a:ext cx="355232" cy="141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0067">
            <a:off x="7451810" y="3953948"/>
            <a:ext cx="459754" cy="182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17999" y="2859621"/>
            <a:ext cx="1789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Older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53400" y="5500882"/>
            <a:ext cx="2519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Younger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602594" y="1981538"/>
            <a:ext cx="3097249" cy="79916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In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c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lusions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5800" y="5425640"/>
            <a:ext cx="296223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empus Sans ITC" panose="04020404030D07020202" pitchFamily="82" charset="0"/>
              </a:rPr>
              <a:t>In</a:t>
            </a:r>
            <a:r>
              <a:rPr lang="en-US" sz="5400" dirty="0">
                <a:solidFill>
                  <a:srgbClr val="FF0000"/>
                </a:solidFill>
                <a:latin typeface="Tempus Sans ITC" panose="04020404030D07020202" pitchFamily="82" charset="0"/>
              </a:rPr>
              <a:t>t</a:t>
            </a:r>
            <a:r>
              <a:rPr lang="en-US" sz="5400" dirty="0">
                <a:latin typeface="Tempus Sans ITC" panose="04020404030D07020202" pitchFamily="82" charset="0"/>
              </a:rPr>
              <a:t>rusion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123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19200" y="1981200"/>
            <a:ext cx="9982200" cy="4191000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buNone/>
            </a:pPr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Layers 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are deposited horizontally.</a:t>
            </a:r>
          </a:p>
          <a:p>
            <a:pPr marL="971550" lvl="1" indent="-514350">
              <a:lnSpc>
                <a:spcPct val="100000"/>
              </a:lnSpc>
              <a:buAutoNum type="arabicPeriod"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Superposition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Younger 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layers are on top of older ones.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3. Cross-cutting relationships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Faults 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and intrusions are younger than the </a:t>
            </a: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layers 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they </a:t>
            </a: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go through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.</a:t>
            </a:r>
            <a:endParaRPr 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13182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Relative age principles 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104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42445"/>
            <a:ext cx="3990109" cy="2756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5760"/>
            <a:ext cx="3990109" cy="2926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78" y="350520"/>
            <a:ext cx="4224222" cy="2914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062" y="3597283"/>
            <a:ext cx="4199938" cy="281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2619313" cy="39289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76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219200" y="2387210"/>
            <a:ext cx="9677400" cy="13731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The Geologic Column</a:t>
            </a:r>
            <a:endParaRPr lang="en-US" dirty="0">
              <a:ln>
                <a:solidFill>
                  <a:sysClr val="windowText" lastClr="000000"/>
                </a:solidFill>
              </a:ln>
              <a:latin typeface="Gill Sans Ultra Bold" panose="020B0A02020104020203" pitchFamily="34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subTitle" idx="1"/>
          </p:nvPr>
        </p:nvSpPr>
        <p:spPr>
          <a:xfrm>
            <a:off x="304800" y="3581400"/>
            <a:ext cx="11506200" cy="533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Relative Age</a:t>
            </a:r>
            <a:endParaRPr lang="en-US" sz="2800" dirty="0">
              <a:ln>
                <a:solidFill>
                  <a:sysClr val="windowText" lastClr="000000"/>
                </a:solidFill>
              </a:ln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0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dirty="0" smtClean="0"/>
              <a:t>Recorded at</a:t>
            </a:r>
          </a:p>
          <a:p>
            <a:r>
              <a:rPr lang="en-US" sz="2800" dirty="0"/>
              <a:t>Chattanooga Public </a:t>
            </a:r>
            <a:r>
              <a:rPr lang="en-US" sz="2800" dirty="0" err="1"/>
              <a:t>Radio</a:t>
            </a:r>
            <a:r>
              <a:rPr lang="en-US" sz="2800" baseline="30000" dirty="0" err="1"/>
              <a:t>SM</a:t>
            </a:r>
            <a:endParaRPr lang="en-US" sz="2800" baseline="30000" dirty="0"/>
          </a:p>
          <a:p>
            <a:r>
              <a:rPr lang="en-US" sz="2800" dirty="0"/>
              <a:t>Classical 90.5 WSMC</a:t>
            </a:r>
          </a:p>
        </p:txBody>
      </p:sp>
    </p:spTree>
    <p:extLst>
      <p:ext uri="{BB962C8B-B14F-4D97-AF65-F5344CB8AC3E}">
        <p14:creationId xmlns:p14="http://schemas.microsoft.com/office/powerpoint/2010/main" val="218301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Images may appear on more than one slide. Citation is given on the first slide where each image appears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1a] Zion National Park 489588635, </a:t>
            </a:r>
            <a:r>
              <a:rPr lang="en-US" dirty="0" err="1"/>
              <a:t>kaiborder</a:t>
            </a:r>
            <a:r>
              <a:rPr lang="en-US" dirty="0"/>
              <a:t>, Thinkstock, </a:t>
            </a:r>
            <a:r>
              <a:rPr lang="en-US" dirty="0">
                <a:ea typeface="Calibri" panose="020F0502020204030204" pitchFamily="34" charset="0"/>
              </a:rPr>
              <a:t>Thinkstock Image Subscription Agreement</a:t>
            </a:r>
          </a:p>
          <a:p>
            <a:pPr algn="l"/>
            <a:r>
              <a:rPr lang="en-US" dirty="0">
                <a:ea typeface="Calibri" panose="020F0502020204030204" pitchFamily="34" charset="0"/>
              </a:rPr>
              <a:t>[1b] </a:t>
            </a:r>
            <a:r>
              <a:rPr lang="en-US" dirty="0"/>
              <a:t>Folded rocks 24286621 </a:t>
            </a:r>
            <a:r>
              <a:rPr lang="en-US" dirty="0" err="1"/>
              <a:t>Matauw</a:t>
            </a:r>
            <a:r>
              <a:rPr lang="en-US" dirty="0"/>
              <a:t>, Getty Images (US), Inc. Subscription Agreement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[1c] Blue Mesa Petrified Forest National Park 479232619, </a:t>
            </a:r>
            <a:r>
              <a:rPr lang="en-US" dirty="0" err="1">
                <a:ea typeface="Calibri" panose="020F0502020204030204" pitchFamily="34" charset="0"/>
              </a:rPr>
              <a:t>estivillml</a:t>
            </a:r>
            <a:r>
              <a:rPr lang="en-US" dirty="0">
                <a:ea typeface="Calibri" panose="020F0502020204030204" pitchFamily="34" charset="0"/>
              </a:rPr>
              <a:t>, </a:t>
            </a:r>
            <a:r>
              <a:rPr lang="en-US" dirty="0"/>
              <a:t>Thinkstock, Thinkstock Image Subscription Agreement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[1d] Bryce Canyon National Park, Keith Snyder</a:t>
            </a:r>
          </a:p>
          <a:p>
            <a:pPr algn="l"/>
            <a:r>
              <a:rPr lang="en-US" dirty="0">
                <a:ea typeface="Calibri" panose="020F0502020204030204" pitchFamily="34" charset="0"/>
              </a:rPr>
              <a:t>[1e]</a:t>
            </a:r>
            <a:r>
              <a:rPr lang="en-US" dirty="0"/>
              <a:t> Folded rocks, Raul </a:t>
            </a:r>
            <a:r>
              <a:rPr lang="en-US" dirty="0" err="1"/>
              <a:t>Esperante</a:t>
            </a:r>
            <a:r>
              <a:rPr lang="en-US" dirty="0"/>
              <a:t>, used with permission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[1f] </a:t>
            </a:r>
            <a:r>
              <a:rPr lang="en-US" dirty="0"/>
              <a:t>Grand Canyon, taken by Ed </a:t>
            </a:r>
            <a:r>
              <a:rPr lang="en-US" dirty="0" err="1"/>
              <a:t>Chatelain</a:t>
            </a:r>
            <a:r>
              <a:rPr lang="en-US" dirty="0"/>
              <a:t>, used with </a:t>
            </a:r>
            <a:r>
              <a:rPr lang="en-US" dirty="0" smtClean="0"/>
              <a:t>permission</a:t>
            </a:r>
          </a:p>
          <a:p>
            <a:pPr algn="l"/>
            <a:r>
              <a:rPr lang="en-US" dirty="0" smtClean="0"/>
              <a:t>[2</a:t>
            </a:r>
            <a:r>
              <a:rPr lang="en-US" dirty="0"/>
              <a:t>] Deposition animation, Joaquin Hernandez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4] An Australian cliff face showing rock strata 6968905, </a:t>
            </a:r>
            <a:r>
              <a:rPr lang="en-US" dirty="0" err="1" smtClean="0"/>
              <a:t>georgeclerk</a:t>
            </a:r>
            <a:r>
              <a:rPr lang="en-US" dirty="0" smtClean="0"/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  <a:endParaRPr lang="en-US" dirty="0" smtClean="0">
              <a:solidFill>
                <a:srgbClr val="FF0000"/>
              </a:solidFill>
            </a:endParaRPr>
          </a:p>
          <a:p>
            <a:pPr algn="l"/>
            <a:r>
              <a:rPr lang="en-US" dirty="0" smtClean="0"/>
              <a:t>[5] Horizontal layers, </a:t>
            </a:r>
            <a:r>
              <a:rPr lang="en-US" dirty="0" err="1" smtClean="0"/>
              <a:t>RoganJosh</a:t>
            </a:r>
            <a:r>
              <a:rPr lang="en-US" dirty="0" smtClean="0"/>
              <a:t>, morguefile.com</a:t>
            </a:r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8318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[6a]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Uplifted rocks</a:t>
            </a:r>
            <a:r>
              <a:rPr lang="en-US" dirty="0"/>
              <a:t>, Raul Esperante, used with permission</a:t>
            </a:r>
          </a:p>
          <a:p>
            <a:pPr algn="l"/>
            <a:r>
              <a:rPr lang="en-US" dirty="0" smtClean="0"/>
              <a:t>[6b</a:t>
            </a:r>
            <a:r>
              <a:rPr lang="en-US" dirty="0"/>
              <a:t>] </a:t>
            </a:r>
            <a:r>
              <a:rPr lang="en-US" dirty="0" smtClean="0"/>
              <a:t>Folded </a:t>
            </a:r>
            <a:r>
              <a:rPr lang="en-US" dirty="0" err="1"/>
              <a:t>chert</a:t>
            </a:r>
            <a:r>
              <a:rPr lang="en-US" dirty="0"/>
              <a:t> </a:t>
            </a:r>
            <a:r>
              <a:rPr lang="en-US" dirty="0" smtClean="0"/>
              <a:t>layers 28850780</a:t>
            </a:r>
            <a:r>
              <a:rPr lang="en-US" dirty="0"/>
              <a:t>, </a:t>
            </a:r>
            <a:r>
              <a:rPr lang="en-US" dirty="0" err="1" smtClean="0"/>
              <a:t>CarbonBrain</a:t>
            </a:r>
            <a:r>
              <a:rPr lang="en-US" dirty="0" smtClean="0"/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 smtClean="0"/>
              <a:t>[29a] Geological faults 96072381, </a:t>
            </a:r>
            <a:r>
              <a:rPr lang="en-US" dirty="0" err="1" smtClean="0"/>
              <a:t>Hemera</a:t>
            </a:r>
            <a:r>
              <a:rPr lang="en-US" dirty="0" smtClean="0"/>
              <a:t>, </a:t>
            </a:r>
            <a:r>
              <a:rPr lang="en-US" dirty="0"/>
              <a:t>Thinkstock, Thinkstock Image Subscription </a:t>
            </a:r>
            <a:r>
              <a:rPr lang="en-US" dirty="0" smtClean="0"/>
              <a:t>Agreement</a:t>
            </a:r>
            <a:endParaRPr lang="en-US" dirty="0" smtClean="0">
              <a:solidFill>
                <a:srgbClr val="FF0000"/>
              </a:solidFill>
            </a:endParaRPr>
          </a:p>
          <a:p>
            <a:pPr algn="l"/>
            <a:r>
              <a:rPr lang="en-US" dirty="0" smtClean="0"/>
              <a:t>[29b] Intrusion illustration, Joaquin Hernandez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31a] Geological fault in strata of volcanic ash 145055059, Morley </a:t>
            </a:r>
            <a:r>
              <a:rPr lang="en-US" dirty="0" smtClean="0"/>
              <a:t>Read,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</a:t>
            </a:r>
            <a:r>
              <a:rPr lang="en-US" dirty="0"/>
              <a:t>31b] Fault in Sandstone Strata deformation 177537757, Paul </a:t>
            </a:r>
            <a:r>
              <a:rPr lang="en-US" dirty="0" smtClean="0"/>
              <a:t>Maguire,</a:t>
            </a:r>
            <a:r>
              <a:rPr lang="en-US" dirty="0"/>
              <a:t>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[38] Intrusion with inclusions illustration, Joaquin Hernandez</a:t>
            </a:r>
          </a:p>
          <a:p>
            <a:pPr algn="l"/>
            <a:r>
              <a:rPr lang="en-US" dirty="0" smtClean="0"/>
              <a:t>[43] </a:t>
            </a:r>
            <a:r>
              <a:rPr lang="en-US" dirty="0"/>
              <a:t>Cliff 105813791, </a:t>
            </a:r>
            <a:r>
              <a:rPr lang="en-US" dirty="0" err="1"/>
              <a:t>Dejan</a:t>
            </a:r>
            <a:r>
              <a:rPr lang="en-US" dirty="0"/>
              <a:t> Nikolic, Thinkstock, Thinkstock Image Subscription </a:t>
            </a:r>
            <a:r>
              <a:rPr lang="en-US" dirty="0" smtClean="0"/>
              <a:t>Agreement</a:t>
            </a:r>
          </a:p>
          <a:p>
            <a:pPr algn="l"/>
            <a:r>
              <a:rPr lang="en-US" dirty="0" smtClean="0"/>
              <a:t>[43d</a:t>
            </a:r>
            <a:r>
              <a:rPr lang="en-US" dirty="0"/>
              <a:t>] Colorado </a:t>
            </a:r>
            <a:r>
              <a:rPr lang="en-US" dirty="0" smtClean="0"/>
              <a:t>River </a:t>
            </a:r>
            <a:r>
              <a:rPr lang="en-US" dirty="0"/>
              <a:t>in </a:t>
            </a:r>
            <a:r>
              <a:rPr lang="en-US"/>
              <a:t>the </a:t>
            </a:r>
            <a:r>
              <a:rPr lang="en-US" smtClean="0"/>
              <a:t>Grand </a:t>
            </a:r>
            <a:r>
              <a:rPr lang="en-US" dirty="0"/>
              <a:t>Canyon 33169492, </a:t>
            </a:r>
            <a:r>
              <a:rPr lang="en-US" dirty="0" err="1"/>
              <a:t>OlegBogdan</a:t>
            </a:r>
            <a:r>
              <a:rPr lang="en-US" dirty="0"/>
              <a:t>, Getty Images (US), Inc. Subscription</a:t>
            </a:r>
            <a:endParaRPr lang="en-US" dirty="0" smtClean="0"/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162577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81200" y="914400"/>
            <a:ext cx="8229600" cy="51816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Special Thanks</a:t>
            </a:r>
            <a:endParaRPr lang="en-US" b="1" dirty="0"/>
          </a:p>
          <a:p>
            <a:endParaRPr lang="en-US" b="1" dirty="0"/>
          </a:p>
          <a:p>
            <a:r>
              <a:rPr lang="en-US" sz="2800" dirty="0"/>
              <a:t>Foundation for Adventist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9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72138"/>
            <a:ext cx="4568511" cy="4075112"/>
          </a:xfrm>
        </p:spPr>
      </p:pic>
      <p:sp>
        <p:nvSpPr>
          <p:cNvPr id="2" name="TextBox 1"/>
          <p:cNvSpPr txBox="1"/>
          <p:nvPr/>
        </p:nvSpPr>
        <p:spPr>
          <a:xfrm>
            <a:off x="3808255" y="5317434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Origins Curriculum Resources 2015</a:t>
            </a:r>
          </a:p>
        </p:txBody>
      </p:sp>
    </p:spTree>
    <p:extLst>
      <p:ext uri="{BB962C8B-B14F-4D97-AF65-F5344CB8AC3E}">
        <p14:creationId xmlns:p14="http://schemas.microsoft.com/office/powerpoint/2010/main" val="727835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1" y="2514600"/>
            <a:ext cx="6887389" cy="3599316"/>
          </a:xfrm>
        </p:spPr>
        <p:txBody>
          <a:bodyPr/>
          <a:lstStyle/>
          <a:p>
            <a:pPr marL="0" indent="0">
              <a:buNone/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1819276"/>
            <a:ext cx="6324600" cy="474345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1828800" y="4387777"/>
            <a:ext cx="914400" cy="56522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8614" y="404224"/>
            <a:ext cx="9755361" cy="1080938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1. Original Horizontality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8" name="Left-Right Arrow 7"/>
          <p:cNvSpPr/>
          <p:nvPr/>
        </p:nvSpPr>
        <p:spPr>
          <a:xfrm>
            <a:off x="9120148" y="762000"/>
            <a:ext cx="953827" cy="381000"/>
          </a:xfrm>
          <a:prstGeom prst="left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4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2428"/>
            <a:ext cx="9117496" cy="513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Southern Adventist University 2015</a:t>
            </a:r>
          </a:p>
        </p:txBody>
      </p:sp>
    </p:spTree>
    <p:extLst>
      <p:ext uri="{BB962C8B-B14F-4D97-AF65-F5344CB8AC3E}">
        <p14:creationId xmlns:p14="http://schemas.microsoft.com/office/powerpoint/2010/main" val="273064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4" y="1295401"/>
            <a:ext cx="6202693" cy="360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2" y="5410201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Seventh-day Adventist North American Division 2015</a:t>
            </a:r>
          </a:p>
        </p:txBody>
      </p:sp>
    </p:spTree>
    <p:extLst>
      <p:ext uri="{BB962C8B-B14F-4D97-AF65-F5344CB8AC3E}">
        <p14:creationId xmlns:p14="http://schemas.microsoft.com/office/powerpoint/2010/main" val="409423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676401"/>
            <a:ext cx="5230895" cy="302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General Conference of Seventh-day Adventists 2015</a:t>
            </a:r>
          </a:p>
        </p:txBody>
      </p:sp>
    </p:spTree>
    <p:extLst>
      <p:ext uri="{BB962C8B-B14F-4D97-AF65-F5344CB8AC3E}">
        <p14:creationId xmlns:p14="http://schemas.microsoft.com/office/powerpoint/2010/main" val="17818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269469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SCORE Southern Center for Origins Research &amp; Education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339"/>
            <a:ext cx="9144000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4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arol Raney\Downloads\1873968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62200"/>
            <a:ext cx="65151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8" y="533400"/>
            <a:ext cx="6329632" cy="424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9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16378" y="1143000"/>
            <a:ext cx="3811761" cy="10809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(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After deposition)</a:t>
            </a:r>
          </a:p>
        </p:txBody>
      </p:sp>
      <p:pic>
        <p:nvPicPr>
          <p:cNvPr id="6" name="Picture 2" descr="C:\Users\Carol Raney\Downloads\1873968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62200"/>
            <a:ext cx="65151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8" y="533400"/>
            <a:ext cx="6329632" cy="424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6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1371600"/>
            <a:ext cx="9296400" cy="4526863"/>
          </a:xfrm>
          <a:prstGeom prst="rect">
            <a:avLst/>
          </a:prstGeom>
          <a:solidFill>
            <a:srgbClr val="C9BA81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2. Superposition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1" y="2514600"/>
            <a:ext cx="6887389" cy="3599316"/>
          </a:xfrm>
        </p:spPr>
        <p:txBody>
          <a:bodyPr/>
          <a:lstStyle/>
          <a:p>
            <a:pPr marL="0" indent="0">
              <a:buNone/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625962" y="2243514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Super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position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625963" y="3733800"/>
            <a:ext cx="6887389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Super—a prefix meaning “above, beyond”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25962" y="2299147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54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4724400" y="546458"/>
            <a:ext cx="381000" cy="838200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05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2. Superposition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1" y="2514600"/>
            <a:ext cx="6887389" cy="3599316"/>
          </a:xfrm>
        </p:spPr>
        <p:txBody>
          <a:bodyPr/>
          <a:lstStyle/>
          <a:p>
            <a:pPr marL="0" indent="0">
              <a:buNone/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4724400" y="546458"/>
            <a:ext cx="381000" cy="838200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32044" y="2142131"/>
            <a:ext cx="7376732" cy="990599"/>
          </a:xfrm>
          <a:prstGeom prst="rect">
            <a:avLst/>
          </a:prstGeom>
          <a:solidFill>
            <a:srgbClr val="F09415">
              <a:lumMod val="40000"/>
              <a:lumOff val="60000"/>
              <a:alpha val="88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4600" y="3132730"/>
            <a:ext cx="7376732" cy="965163"/>
          </a:xfrm>
          <a:prstGeom prst="rect">
            <a:avLst/>
          </a:prstGeom>
          <a:solidFill>
            <a:srgbClr val="4BAF73">
              <a:lumMod val="60000"/>
              <a:lumOff val="40000"/>
              <a:alpha val="84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4600" y="4089362"/>
            <a:ext cx="7376732" cy="876300"/>
          </a:xfrm>
          <a:prstGeom prst="rect">
            <a:avLst/>
          </a:prstGeom>
          <a:solidFill>
            <a:sysClr val="window" lastClr="FFFFFF">
              <a:lumMod val="50000"/>
              <a:alpha val="88000"/>
            </a:sys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32044" y="4965662"/>
            <a:ext cx="7376732" cy="838200"/>
          </a:xfrm>
          <a:prstGeom prst="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51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9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2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3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2800</TotalTime>
  <Words>1662</Words>
  <Application>Microsoft Office PowerPoint</Application>
  <PresentationFormat>Widescreen</PresentationFormat>
  <Paragraphs>351</Paragraphs>
  <Slides>53</Slides>
  <Notes>49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Arial</vt:lpstr>
      <vt:lpstr>Calibri</vt:lpstr>
      <vt:lpstr>Calibri Light</vt:lpstr>
      <vt:lpstr>Garamond</vt:lpstr>
      <vt:lpstr>Gill Sans Ultra Bold</vt:lpstr>
      <vt:lpstr>Tahoma</vt:lpstr>
      <vt:lpstr>Tempus Sans ITC</vt:lpstr>
      <vt:lpstr>Trebuchet MS</vt:lpstr>
      <vt:lpstr>Tunga</vt:lpstr>
      <vt:lpstr>Office Theme</vt:lpstr>
      <vt:lpstr>1_Office Theme</vt:lpstr>
      <vt:lpstr>2_Office Theme</vt:lpstr>
      <vt:lpstr>3_Office Theme</vt:lpstr>
      <vt:lpstr>4_Office Theme</vt:lpstr>
      <vt:lpstr>BlackTie</vt:lpstr>
      <vt:lpstr>The Geologic Column</vt:lpstr>
      <vt:lpstr>PowerPoint Presentation</vt:lpstr>
      <vt:lpstr>Principles</vt:lpstr>
      <vt:lpstr>1. Original Horizontality</vt:lpstr>
      <vt:lpstr>1. Original Horizontality</vt:lpstr>
      <vt:lpstr>PowerPoint Presentation</vt:lpstr>
      <vt:lpstr>(After deposition)</vt:lpstr>
      <vt:lpstr>2. Superposition</vt:lpstr>
      <vt:lpstr>2. Superposition</vt:lpstr>
      <vt:lpstr>2. Superposition</vt:lpstr>
      <vt:lpstr>2. Superposition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Principles:</vt:lpstr>
      <vt:lpstr>3.  Cross-cutting relationships</vt:lpstr>
      <vt:lpstr>3.  Cross-cutting relationships</vt:lpstr>
      <vt:lpstr>A. Earthquake fault</vt:lpstr>
      <vt:lpstr>A. Earthquake fault</vt:lpstr>
      <vt:lpstr>3.  Cross-cutting relationships</vt:lpstr>
      <vt:lpstr>3.  Cross-cutting relationships</vt:lpstr>
      <vt:lpstr>3.  Cross-cutting relationships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Relative age principles </vt:lpstr>
      <vt:lpstr>PowerPoint Presentation</vt:lpstr>
      <vt:lpstr>The Geologic Column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Raney</dc:creator>
  <cp:lastModifiedBy>Carol Raney</cp:lastModifiedBy>
  <cp:revision>183</cp:revision>
  <dcterms:created xsi:type="dcterms:W3CDTF">2012-08-15T17:52:08Z</dcterms:created>
  <dcterms:modified xsi:type="dcterms:W3CDTF">2017-01-30T22:39:47Z</dcterms:modified>
</cp:coreProperties>
</file>