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8" r:id="rId1"/>
    <p:sldMasterId id="2147484060" r:id="rId2"/>
    <p:sldMasterId id="2147484072" r:id="rId3"/>
  </p:sldMasterIdLst>
  <p:notesMasterIdLst>
    <p:notesMasterId r:id="rId30"/>
  </p:notesMasterIdLst>
  <p:sldIdLst>
    <p:sldId id="270" r:id="rId4"/>
    <p:sldId id="328" r:id="rId5"/>
    <p:sldId id="320" r:id="rId6"/>
    <p:sldId id="343" r:id="rId7"/>
    <p:sldId id="344" r:id="rId8"/>
    <p:sldId id="346" r:id="rId9"/>
    <p:sldId id="348" r:id="rId10"/>
    <p:sldId id="350" r:id="rId11"/>
    <p:sldId id="352" r:id="rId12"/>
    <p:sldId id="367" r:id="rId13"/>
    <p:sldId id="373" r:id="rId14"/>
    <p:sldId id="374" r:id="rId15"/>
    <p:sldId id="321" r:id="rId16"/>
    <p:sldId id="359" r:id="rId17"/>
    <p:sldId id="358" r:id="rId18"/>
    <p:sldId id="371" r:id="rId19"/>
    <p:sldId id="375" r:id="rId20"/>
    <p:sldId id="377" r:id="rId21"/>
    <p:sldId id="385" r:id="rId22"/>
    <p:sldId id="386" r:id="rId23"/>
    <p:sldId id="378" r:id="rId24"/>
    <p:sldId id="380" r:id="rId25"/>
    <p:sldId id="381" r:id="rId26"/>
    <p:sldId id="382" r:id="rId27"/>
    <p:sldId id="383" r:id="rId28"/>
    <p:sldId id="3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ol Raney" initials="C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B05"/>
    <a:srgbClr val="C9BA81"/>
    <a:srgbClr val="B49F50"/>
    <a:srgbClr val="C2B070"/>
    <a:srgbClr val="C6B578"/>
    <a:srgbClr val="BAAA7C"/>
    <a:srgbClr val="A49056"/>
    <a:srgbClr val="CCB490"/>
    <a:srgbClr val="B8CF8B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2" autoAdjust="0"/>
    <p:restoredTop sz="76013" autoAdjust="0"/>
  </p:normalViewPr>
  <p:slideViewPr>
    <p:cSldViewPr>
      <p:cViewPr varScale="1">
        <p:scale>
          <a:sx n="50" d="100"/>
          <a:sy n="50" d="100"/>
        </p:scale>
        <p:origin x="117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66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35411-9D29-4EF0-92A8-11CDD5D4C834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0C517-DB3C-4F02-9F00-104D48945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9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Geologic Column—the Discovery and Content of the Mesozoic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20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Just</a:t>
            </a:r>
            <a:r>
              <a:rPr lang="en-US" baseline="0" dirty="0" smtClean="0"/>
              <a:t> like there are communities of slightly different creatures in the Paleozoic erathem, / the Mesozoic erathem contains changing communities of creatures as well.  Similar kinds of marine creatures as those found in lower layers continue to appear in the Mesozoic—/ like shells, / fish, / and sea urchins.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/>
                </a:solidFill>
              </a:rPr>
              <a:t>(Left to right: fish from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; clam from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; sea urchins from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; ammonite either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 or </a:t>
            </a:r>
            <a:r>
              <a:rPr lang="en-US" baseline="0" dirty="0" err="1" smtClean="0">
                <a:solidFill>
                  <a:schemeClr val="bg1"/>
                </a:solidFill>
              </a:rPr>
              <a:t>thinkstock</a:t>
            </a:r>
            <a:r>
              <a:rPr lang="en-US" baseline="0" dirty="0" smtClean="0">
                <a:solidFill>
                  <a:schemeClr val="bg1"/>
                </a:solidFill>
              </a:rPr>
              <a:t>; </a:t>
            </a:r>
            <a:r>
              <a:rPr lang="en-US" baseline="0" dirty="0" err="1" smtClean="0">
                <a:solidFill>
                  <a:schemeClr val="bg1"/>
                </a:solidFill>
              </a:rPr>
              <a:t>Pleurotrigonia</a:t>
            </a:r>
            <a:r>
              <a:rPr lang="en-US" baseline="0" dirty="0" smtClean="0">
                <a:solidFill>
                  <a:schemeClr val="bg1"/>
                </a:solidFill>
              </a:rPr>
              <a:t> from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/>
                </a:solidFill>
              </a:rPr>
              <a:t>In addition to different kinds of insects—like flies, mosquitos, wasps, and bees—/ there were crocodiles, lizards, / sharks, birds, and small, rodent-sized mammals.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/>
                </a:solidFill>
              </a:rPr>
              <a:t>(</a:t>
            </a:r>
            <a:r>
              <a:rPr lang="en-US" baseline="0" dirty="0" err="1" smtClean="0">
                <a:solidFill>
                  <a:schemeClr val="bg1"/>
                </a:solidFill>
              </a:rPr>
              <a:t>Kaprosuchus</a:t>
            </a:r>
            <a:r>
              <a:rPr lang="en-US" baseline="0" dirty="0" smtClean="0">
                <a:solidFill>
                  <a:schemeClr val="bg1"/>
                </a:solidFill>
              </a:rPr>
              <a:t> from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 (crocodile); </a:t>
            </a:r>
            <a:r>
              <a:rPr lang="en-US" baseline="0" dirty="0" err="1" smtClean="0">
                <a:solidFill>
                  <a:schemeClr val="bg1"/>
                </a:solidFill>
              </a:rPr>
              <a:t>Xenocanthus</a:t>
            </a:r>
            <a:r>
              <a:rPr lang="en-US" baseline="0" dirty="0" smtClean="0">
                <a:solidFill>
                  <a:schemeClr val="bg1"/>
                </a:solidFill>
              </a:rPr>
              <a:t> from </a:t>
            </a:r>
            <a:r>
              <a:rPr lang="en-US" baseline="0" dirty="0" err="1" smtClean="0">
                <a:solidFill>
                  <a:schemeClr val="bg1"/>
                </a:solidFill>
              </a:rPr>
              <a:t>iStock</a:t>
            </a:r>
            <a:r>
              <a:rPr lang="en-US" baseline="0" dirty="0" smtClean="0">
                <a:solidFill>
                  <a:schemeClr val="bg1"/>
                </a:solidFill>
              </a:rPr>
              <a:t> (shark)</a:t>
            </a:r>
            <a:endParaRPr lang="en-US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70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most well-known fossils in the Mesozoic layers are dinosaurs. And some other creatures that are often mistakenly identified as dinosaurs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(All dinosaurs from </a:t>
            </a:r>
            <a:r>
              <a:rPr lang="en-US" baseline="0" dirty="0" err="1" smtClean="0"/>
              <a:t>iStock</a:t>
            </a:r>
            <a:r>
              <a:rPr lang="en-US" baseline="0" dirty="0" smtClean="0"/>
              <a:t>:  top left Triceratops; top right Tyrannosaurus; middle left Velociraptor; lower left </a:t>
            </a:r>
            <a:r>
              <a:rPr lang="en-US" baseline="0" dirty="0" err="1" smtClean="0"/>
              <a:t>Coelophysis</a:t>
            </a:r>
            <a:r>
              <a:rPr lang="en-US" baseline="0" dirty="0" smtClean="0"/>
              <a:t>; lower right Sauropods)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61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—like the plesiosaur, mosasaur, and pterosaur</a:t>
            </a:r>
          </a:p>
          <a:p>
            <a:r>
              <a:rPr lang="en-US" dirty="0" smtClean="0"/>
              <a:t>(From </a:t>
            </a:r>
            <a:r>
              <a:rPr lang="en-US" dirty="0" err="1" smtClean="0"/>
              <a:t>iStock</a:t>
            </a:r>
            <a:r>
              <a:rPr lang="en-US" dirty="0" smtClean="0"/>
              <a:t>:  top to bottom:  pterosaur, mosasaur, plesiosaur)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57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Mesozoic rock layers themselves…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…and the fossils found in them provide us with observable data.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73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The idea that these layers</a:t>
            </a:r>
            <a:r>
              <a:rPr lang="en-US" baseline="0" dirty="0" smtClean="0">
                <a:solidFill>
                  <a:schemeClr val="bg1"/>
                </a:solidFill>
              </a:rPr>
              <a:t> were deposited during millions of years of evolution is an interpretation of the data that conflicts with what the Bible teaches as well as with certain scientific data.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64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/>
                </a:solidFill>
              </a:rPr>
              <a:t>We will explore this further in a later presentation, but first we’ll explore the discovery and contents of the Cenozoic.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00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09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57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6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presentation we will explore the Mesozoic erathem--learning how its layers were first discovered and what kinds of fossils are found in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04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4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98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2903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56A79-D040-421C-96E2-E7CB5190CB9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0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same way that most of the various systems</a:t>
            </a:r>
            <a:r>
              <a:rPr lang="en-US" baseline="0" dirty="0" smtClean="0"/>
              <a:t> of the Paleozoic erathem are named after places where the fossils were first studied..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4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Mesozoic systems got their names in similar ways. 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85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Triassic was named in 1834 by Friedrich Von </a:t>
            </a:r>
            <a:r>
              <a:rPr lang="en-US" dirty="0" err="1" smtClean="0"/>
              <a:t>Alberti</a:t>
            </a:r>
            <a:r>
              <a:rPr lang="en-US" dirty="0" smtClean="0"/>
              <a:t> because of the three distinct rock layers that are found throughout Germany and northwest Europe. / The three layers included red beds, / capped by chalk, / followed</a:t>
            </a:r>
            <a:r>
              <a:rPr lang="en-US" baseline="0" dirty="0" smtClean="0"/>
              <a:t> by black </a:t>
            </a:r>
            <a:r>
              <a:rPr lang="en-US" baseline="0" dirty="0" err="1" smtClean="0"/>
              <a:t>shales</a:t>
            </a:r>
            <a:r>
              <a:rPr lang="en-US" baseline="0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Alberti</a:t>
            </a:r>
            <a:r>
              <a:rPr lang="en-US" dirty="0" smtClean="0"/>
              <a:t> picture is from wiki;</a:t>
            </a:r>
            <a:r>
              <a:rPr lang="en-US" baseline="0" dirty="0" smtClean="0"/>
              <a:t> licensed for reuse)</a:t>
            </a:r>
          </a:p>
          <a:p>
            <a:r>
              <a:rPr lang="en-US" baseline="0" dirty="0" smtClean="0"/>
              <a:t>(Europe map is probably </a:t>
            </a:r>
            <a:r>
              <a:rPr lang="en-US" baseline="0" dirty="0" err="1" smtClean="0"/>
              <a:t>thinkstock</a:t>
            </a:r>
            <a:r>
              <a:rPr lang="en-US" baseline="0" dirty="0" smtClean="0"/>
              <a:t>; Germany is </a:t>
            </a:r>
            <a:r>
              <a:rPr lang="en-US" baseline="0" dirty="0" err="1" smtClean="0"/>
              <a:t>iStock</a:t>
            </a:r>
            <a:r>
              <a:rPr lang="en-US" baseline="0" dirty="0" smtClean="0"/>
              <a:t>—17772671 </a:t>
            </a:r>
            <a:r>
              <a:rPr lang="en-US" baseline="0" dirty="0" err="1" smtClean="0"/>
              <a:t>teekid</a:t>
            </a:r>
            <a:r>
              <a:rPr lang="en-US" baseline="0" dirty="0" smtClean="0"/>
              <a:t>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0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term</a:t>
            </a:r>
            <a:r>
              <a:rPr lang="en-US" baseline="0" dirty="0" smtClean="0"/>
              <a:t> “Jurassic” is directly linked to the Swiss Jura Mountains.  /Alexander von </a:t>
            </a:r>
            <a:r>
              <a:rPr lang="en-US" baseline="0" dirty="0" err="1" smtClean="0"/>
              <a:t>Humbolt</a:t>
            </a:r>
            <a:r>
              <a:rPr lang="en-US" baseline="0" dirty="0" smtClean="0"/>
              <a:t> recognized the limestone dominated rocks of the Swiss Jura Mountains as a separate formation and named it “</a:t>
            </a:r>
            <a:r>
              <a:rPr lang="en-US" baseline="0" dirty="0" err="1" smtClean="0"/>
              <a:t>Jurakalk</a:t>
            </a:r>
            <a:r>
              <a:rPr lang="en-US" baseline="0" dirty="0" smtClean="0"/>
              <a:t>” in 1795.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95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Cretaceous is Latin for “chalky” / and describes layers of chalky rocks in western Europe.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33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famous White Cliffs of Dover, are typical of this rock formation. /The chalk itself is formed from the calcium carbonate deposited by the shells of countless tiny marine organisms like plankton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6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In 1822 a Belgian geologist named the chalky rock layers Terrain </a:t>
            </a:r>
            <a:r>
              <a:rPr lang="en-US" baseline="0" dirty="0" err="1" smtClean="0"/>
              <a:t>Cretace</a:t>
            </a:r>
            <a:r>
              <a:rPr lang="en-US" baseline="0" dirty="0" smtClean="0"/>
              <a:t>.  / This system eventually came to be called the Cretaceous.</a:t>
            </a:r>
          </a:p>
          <a:p>
            <a:r>
              <a:rPr lang="en-US" dirty="0" smtClean="0"/>
              <a:t>(picture of </a:t>
            </a:r>
            <a:r>
              <a:rPr lang="en-US" dirty="0" err="1" smtClean="0"/>
              <a:t>Halloy</a:t>
            </a:r>
            <a:r>
              <a:rPr lang="en-US" dirty="0" smtClean="0"/>
              <a:t> from wiki, licensed for reuse)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0C517-DB3C-4F02-9F00-104D489456B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3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70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0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0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2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9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5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81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2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12192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352800" y="236220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0534" y="3045461"/>
            <a:ext cx="5350933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420534" y="2397760"/>
            <a:ext cx="5350933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64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5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12192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352800" y="3368040"/>
            <a:ext cx="54864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spcBef>
                <a:spcPts val="400"/>
              </a:spcBef>
            </a:pPr>
            <a:endParaRPr lang="en-US" b="1" cap="all" smtClean="0">
              <a:solidFill>
                <a:srgbClr val="000000"/>
              </a:solidFill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3372070" y="3367247"/>
            <a:ext cx="5447863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3358057" y="4084577"/>
            <a:ext cx="5475889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78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020824"/>
            <a:ext cx="536448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51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609601" y="2819400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6217920" y="2816352"/>
            <a:ext cx="536448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6217920" y="2020824"/>
            <a:ext cx="536448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14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49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40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6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981200" y="1914526"/>
            <a:ext cx="82296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316480" y="5513832"/>
            <a:ext cx="755904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02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69612" y="2026918"/>
            <a:ext cx="7252776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316480" y="5516880"/>
            <a:ext cx="755904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3975100" y="273180"/>
            <a:ext cx="4241800" cy="292100"/>
          </a:xfrm>
        </p:spPr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5384800" y="6172200"/>
            <a:ext cx="1422400" cy="304800"/>
          </a:xfrm>
        </p:spPr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930400" y="6486525"/>
            <a:ext cx="8331200" cy="292100"/>
          </a:xfr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66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087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6832600" y="3428736"/>
            <a:ext cx="6858000" cy="211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10261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8392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914401"/>
            <a:ext cx="1235973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97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8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6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133"/>
                    </a14:imgEffect>
                    <a14:imgEffect>
                      <a14:saturation sat="127000"/>
                    </a14:imgEffect>
                    <a14:imgEffect>
                      <a14:brightnessContrast bright="-8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2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48662-62CB-49A1-90D6-E99DEF1AE9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1/30/2017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5A157-C858-4030-B233-BBABDBC995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9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4"/>
            <a:ext cx="12192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19301"/>
            <a:ext cx="109728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75100" y="273180"/>
            <a:ext cx="42418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32F59413-8DEC-4AA1-B0E6-B8D1FF55C118}" type="datetimeFigureOut">
              <a:rPr lang="en-US" smtClean="0">
                <a:solidFill>
                  <a:srgbClr val="FFFFFF"/>
                </a:solidFill>
              </a:rPr>
              <a:pPr/>
              <a:t>1/30/2017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0" y="6486525"/>
            <a:ext cx="83312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84800" y="6172200"/>
            <a:ext cx="14224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5B24F56-6508-494E-A782-705ACA4FB20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12192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975360"/>
            <a:ext cx="54864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83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30.png"/><Relationship Id="rId7" Type="http://schemas.microsoft.com/office/2007/relationships/hdphoto" Target="../media/hdphoto2.wdp"/><Relationship Id="rId12" Type="http://schemas.openxmlformats.org/officeDocument/2006/relationships/image" Target="../media/image24.jpeg"/><Relationship Id="rId1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png"/><Relationship Id="rId20" Type="http://schemas.openxmlformats.org/officeDocument/2006/relationships/image" Target="../media/image29.jpeg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5" Type="http://schemas.openxmlformats.org/officeDocument/2006/relationships/image" Target="../media/image26.jpeg"/><Relationship Id="rId10" Type="http://schemas.openxmlformats.org/officeDocument/2006/relationships/image" Target="../media/image23.png"/><Relationship Id="rId19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12" Type="http://schemas.microsoft.com/office/2007/relationships/hdphoto" Target="../media/hdphoto10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8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9.wdp"/><Relationship Id="rId4" Type="http://schemas.openxmlformats.org/officeDocument/2006/relationships/image" Target="../media/image4.png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6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13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76400" y="2286000"/>
            <a:ext cx="9372600" cy="137307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The Geologic Column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133600" y="3581400"/>
            <a:ext cx="8458200" cy="1117687"/>
          </a:xfrm>
        </p:spPr>
        <p:txBody>
          <a:bodyPr/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Discovery and Content of the Mesozoic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1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16" y="4648200"/>
            <a:ext cx="720508" cy="962986"/>
          </a:xfrm>
          <a:prstGeom prst="rect">
            <a:avLst/>
          </a:prstGeom>
        </p:spPr>
      </p:pic>
      <p:pic>
        <p:nvPicPr>
          <p:cNvPr id="17" name="Content Placeholder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38" y="2779590"/>
            <a:ext cx="1208952" cy="8269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69" b="96004" l="3681" r="95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148" y="3800670"/>
            <a:ext cx="1129852" cy="84753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8" y="1910265"/>
            <a:ext cx="3106692" cy="20711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46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100" y="769417"/>
            <a:ext cx="2181672" cy="16114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67" y="930374"/>
            <a:ext cx="2287111" cy="15249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38" b="99940" l="9971" r="89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89" y="1970591"/>
            <a:ext cx="2438340" cy="1950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441" l="9996" r="89963">
                        <a14:backgroundMark x1="32259" y1="91610" x2="32259" y2="91610"/>
                        <a14:backgroundMark x1="39240" y1="87881" x2="39240" y2="87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774" y="2127326"/>
            <a:ext cx="3713067" cy="246678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752600" y="1676400"/>
            <a:ext cx="2438400" cy="12192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38" y="3810535"/>
            <a:ext cx="3352799" cy="1675330"/>
          </a:xfrm>
          <a:prstGeom prst="rect">
            <a:avLst/>
          </a:prstGeom>
        </p:spPr>
      </p:pic>
      <p:pic>
        <p:nvPicPr>
          <p:cNvPr id="22" name="Content Placeholder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926" y="4434306"/>
            <a:ext cx="3537877" cy="26534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32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2" b="9928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42" y="1942226"/>
            <a:ext cx="3822201" cy="288725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79" y="4163026"/>
            <a:ext cx="2528225" cy="2022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93" b="100000" l="0" r="100000">
                        <a14:backgroundMark x1="63729" y1="67122" x2="63729" y2="67122"/>
                        <a14:backgroundMark x1="69492" y1="79636" x2="69492" y2="79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04" y="3110893"/>
            <a:ext cx="4753080" cy="35379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63" b="97509" l="0" r="99253">
                        <a14:backgroundMark x1="45472" y1="75342" x2="45472" y2="75342"/>
                        <a14:backgroundMark x1="25864" y1="72727" x2="25864" y2="72727"/>
                        <a14:backgroundMark x1="34641" y1="73350" x2="34641" y2="73350"/>
                        <a14:backgroundMark x1="42017" y1="72727" x2="42017" y2="72727"/>
                        <a14:backgroundMark x1="43044" y1="78580" x2="43044" y2="78580"/>
                        <a14:backgroundMark x1="54715" y1="82441" x2="54715" y2="82441"/>
                        <a14:backgroundMark x1="60598" y1="75965" x2="60598" y2="75965"/>
                        <a14:backgroundMark x1="70868" y1="75342" x2="70868" y2="75342"/>
                        <a14:backgroundMark x1="62558" y1="79950" x2="62558" y2="7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664" y="-25133"/>
            <a:ext cx="3608330" cy="2706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982" y="183868"/>
            <a:ext cx="3265296" cy="3710564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752600" y="1676400"/>
            <a:ext cx="2438400" cy="12192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800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93" y="3519541"/>
            <a:ext cx="38100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693" y="998297"/>
            <a:ext cx="3796423" cy="28473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23" y="414981"/>
            <a:ext cx="2675965" cy="200697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752600" y="1676400"/>
            <a:ext cx="2438400" cy="12192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18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28600"/>
            <a:ext cx="7315200" cy="63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1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228600"/>
            <a:ext cx="7315200" cy="6337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6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133600"/>
            <a:ext cx="762000" cy="562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8" b="99940" l="9971" r="89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626" y="1457408"/>
            <a:ext cx="795375" cy="636236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143919"/>
            <a:ext cx="2281247" cy="1710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3" b="97509" l="0" r="99253">
                        <a14:backgroundMark x1="45472" y1="75342" x2="45472" y2="75342"/>
                        <a14:backgroundMark x1="25864" y1="72727" x2="25864" y2="72727"/>
                        <a14:backgroundMark x1="34641" y1="73350" x2="34641" y2="73350"/>
                        <a14:backgroundMark x1="42017" y1="72727" x2="42017" y2="72727"/>
                        <a14:backgroundMark x1="43044" y1="78580" x2="43044" y2="78580"/>
                        <a14:backgroundMark x1="54715" y1="82441" x2="54715" y2="82441"/>
                        <a14:backgroundMark x1="60598" y1="75965" x2="60598" y2="75965"/>
                        <a14:backgroundMark x1="70868" y1="75342" x2="70868" y2="75342"/>
                        <a14:backgroundMark x1="62558" y1="79950" x2="62558" y2="79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22445"/>
            <a:ext cx="2010924" cy="150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8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826819" y="383370"/>
            <a:ext cx="1530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Data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53588" y="5334000"/>
            <a:ext cx="42382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Interpretation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540" y="1251183"/>
            <a:ext cx="4216060" cy="4017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253" y="1306700"/>
            <a:ext cx="4572000" cy="3962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58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76400" y="2286000"/>
            <a:ext cx="9372600" cy="137307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The Geologic Column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52600" y="3606713"/>
            <a:ext cx="9220200" cy="1117687"/>
          </a:xfrm>
        </p:spPr>
        <p:txBody>
          <a:bodyPr/>
          <a:lstStyle/>
          <a:p>
            <a:r>
              <a:rPr lang="en-US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Ultra Bold" panose="020B0A02020104020203" pitchFamily="34" charset="0"/>
              </a:rPr>
              <a:t>Discovery and Contents of the Cenozoic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612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en-US" sz="2800" dirty="0"/>
          </a:p>
          <a:p>
            <a:r>
              <a:rPr lang="en-US" dirty="0" smtClean="0"/>
              <a:t>Recorded at</a:t>
            </a:r>
          </a:p>
          <a:p>
            <a:r>
              <a:rPr lang="en-US" sz="2800" dirty="0"/>
              <a:t>Chattanooga Public </a:t>
            </a:r>
            <a:r>
              <a:rPr lang="en-US" sz="2800" dirty="0" err="1"/>
              <a:t>Radio</a:t>
            </a:r>
            <a:r>
              <a:rPr lang="en-US" sz="2800" baseline="30000" dirty="0" err="1"/>
              <a:t>SM</a:t>
            </a:r>
            <a:endParaRPr lang="en-US" sz="2800" baseline="30000" dirty="0"/>
          </a:p>
          <a:p>
            <a:r>
              <a:rPr lang="en-US" sz="2800" dirty="0"/>
              <a:t>Classical 90.5 WSMC</a:t>
            </a:r>
          </a:p>
        </p:txBody>
      </p:sp>
    </p:spTree>
    <p:extLst>
      <p:ext uri="{BB962C8B-B14F-4D97-AF65-F5344CB8AC3E}">
        <p14:creationId xmlns:p14="http://schemas.microsoft.com/office/powerpoint/2010/main" val="218051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10972800" cy="4876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Images may appear on more than one slide. Citation is given on the first slide where each image appears.</a:t>
            </a:r>
          </a:p>
          <a:p>
            <a:pPr algn="l"/>
            <a:r>
              <a:rPr lang="en-US" dirty="0"/>
              <a:t>[1a] Zion National Park 489588635, </a:t>
            </a:r>
            <a:r>
              <a:rPr lang="en-US" dirty="0" err="1"/>
              <a:t>kaiborder</a:t>
            </a:r>
            <a:r>
              <a:rPr lang="en-US" dirty="0"/>
              <a:t>, Thinkstock, </a:t>
            </a:r>
            <a:r>
              <a:rPr lang="en-US" dirty="0">
                <a:ea typeface="Calibri" panose="020F0502020204030204" pitchFamily="34" charset="0"/>
              </a:rPr>
              <a:t>Thinkstock Image Subscription Agreement</a:t>
            </a:r>
          </a:p>
          <a:p>
            <a:pPr algn="l"/>
            <a:r>
              <a:rPr lang="en-US" dirty="0">
                <a:ea typeface="Calibri" panose="020F0502020204030204" pitchFamily="34" charset="0"/>
              </a:rPr>
              <a:t>[1b] </a:t>
            </a:r>
            <a:r>
              <a:rPr lang="en-US" dirty="0"/>
              <a:t>Folded rocks 24286621 </a:t>
            </a:r>
            <a:r>
              <a:rPr lang="en-US" dirty="0" err="1"/>
              <a:t>Matauw</a:t>
            </a:r>
            <a:r>
              <a:rPr lang="en-US" dirty="0"/>
              <a:t>, Getty Images (US), Inc. Subscription Agreement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[1c] Blue Mesa Petrified Forest National Park 479232619, </a:t>
            </a:r>
            <a:r>
              <a:rPr lang="en-US" dirty="0" err="1">
                <a:ea typeface="Calibri" panose="020F0502020204030204" pitchFamily="34" charset="0"/>
              </a:rPr>
              <a:t>estivillml</a:t>
            </a:r>
            <a:r>
              <a:rPr lang="en-US" dirty="0">
                <a:ea typeface="Calibri" panose="020F0502020204030204" pitchFamily="34" charset="0"/>
              </a:rPr>
              <a:t>, </a:t>
            </a:r>
            <a:r>
              <a:rPr lang="en-US" dirty="0"/>
              <a:t>Thinkstock, Thinkstock Image Subscription Agreement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[1d] Bryce Canyon National Park, Keith Snyder</a:t>
            </a:r>
          </a:p>
          <a:p>
            <a:pPr algn="l"/>
            <a:r>
              <a:rPr lang="en-US" dirty="0">
                <a:ea typeface="Calibri" panose="020F0502020204030204" pitchFamily="34" charset="0"/>
              </a:rPr>
              <a:t>[1e]</a:t>
            </a:r>
            <a:r>
              <a:rPr lang="en-US" dirty="0"/>
              <a:t> Folded rocks, Raul Esperante, used with permission</a:t>
            </a:r>
            <a:endParaRPr lang="en-US" dirty="0">
              <a:ea typeface="Calibri" panose="020F0502020204030204" pitchFamily="34" charset="0"/>
            </a:endParaRPr>
          </a:p>
          <a:p>
            <a:pPr algn="l"/>
            <a:r>
              <a:rPr lang="en-US" dirty="0">
                <a:ea typeface="Calibri" panose="020F0502020204030204" pitchFamily="34" charset="0"/>
              </a:rPr>
              <a:t>[1f] </a:t>
            </a:r>
            <a:r>
              <a:rPr lang="en-US" dirty="0"/>
              <a:t>Grand Canyon, taken by Ed </a:t>
            </a:r>
            <a:r>
              <a:rPr lang="en-US" dirty="0" err="1"/>
              <a:t>Chatelain</a:t>
            </a:r>
            <a:r>
              <a:rPr lang="en-US" dirty="0"/>
              <a:t>, used with permission</a:t>
            </a:r>
          </a:p>
          <a:p>
            <a:pPr algn="l"/>
            <a:r>
              <a:rPr lang="en-US" dirty="0"/>
              <a:t>[3a] World Map 164786370, </a:t>
            </a:r>
            <a:r>
              <a:rPr lang="en-US" dirty="0" err="1"/>
              <a:t>bogdanserban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/>
              <a:t>[3b] Black coal 476094129, multik7, Thinkstock, Thinkstock Image Subscription Agreement</a:t>
            </a:r>
          </a:p>
          <a:p>
            <a:pPr algn="l"/>
            <a:r>
              <a:rPr lang="en-US" dirty="0"/>
              <a:t>[5a] Friedrich von </a:t>
            </a:r>
            <a:r>
              <a:rPr lang="en-US" dirty="0" err="1"/>
              <a:t>Alberti</a:t>
            </a:r>
            <a:r>
              <a:rPr lang="en-US" dirty="0"/>
              <a:t>, Friedrich </a:t>
            </a:r>
            <a:r>
              <a:rPr lang="en-US" dirty="0" err="1"/>
              <a:t>Brandseph</a:t>
            </a:r>
            <a:r>
              <a:rPr lang="en-US" dirty="0"/>
              <a:t>, http://commons.wikimedia.org/wiki/File:Friedrich_von_Alberti.jpg, public domain</a:t>
            </a:r>
          </a:p>
          <a:p>
            <a:pPr algn="l"/>
            <a:r>
              <a:rPr lang="en-US" dirty="0"/>
              <a:t>[5b] Political map of Europe 164568338, </a:t>
            </a:r>
            <a:r>
              <a:rPr lang="en-US" dirty="0" err="1"/>
              <a:t>Serban</a:t>
            </a:r>
            <a:r>
              <a:rPr lang="en-US" dirty="0"/>
              <a:t> Bogdan, Thinkstock, Thinkstock Image Subscription Agreement</a:t>
            </a:r>
          </a:p>
          <a:p>
            <a:pPr algn="l"/>
            <a:r>
              <a:rPr lang="en-US" dirty="0"/>
              <a:t>[5c] Germany 17772671, </a:t>
            </a:r>
            <a:r>
              <a:rPr lang="en-US" dirty="0" err="1"/>
              <a:t>teekid</a:t>
            </a:r>
            <a:r>
              <a:rPr lang="en-US" dirty="0"/>
              <a:t>, Getty Images (US), Inc. Subscription Agreement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18379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10972800" cy="48768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dirty="0"/>
              <a:t>[6b] Switzerland map 44336300, </a:t>
            </a:r>
            <a:r>
              <a:rPr lang="en-US" dirty="0" err="1"/>
              <a:t>FabianCode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[6c] Alexander von Humboldt, Karl Joseph </a:t>
            </a:r>
            <a:r>
              <a:rPr lang="en-US" dirty="0" err="1"/>
              <a:t>Stieler</a:t>
            </a:r>
            <a:r>
              <a:rPr lang="en-US" dirty="0"/>
              <a:t>, http://commons.wikimedia.org/wiki/File:Stieler,_Joseph_Karl_-_Alexander_von_Humboldt_-_1843.jpg, public domain</a:t>
            </a:r>
          </a:p>
          <a:p>
            <a:pPr algn="l"/>
            <a:r>
              <a:rPr lang="en-US" dirty="0"/>
              <a:t>[7a] Chalk 490850561, </a:t>
            </a:r>
            <a:r>
              <a:rPr lang="en-US" dirty="0" err="1"/>
              <a:t>VvoeVale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/>
              <a:t>[8a] White cliffs of Southern England 123161350, krzych-34, Thinkstock, Thinkstock Image Subscription Agreement</a:t>
            </a:r>
          </a:p>
          <a:p>
            <a:pPr algn="l"/>
            <a:r>
              <a:rPr lang="en-US" dirty="0"/>
              <a:t>[8b] Plankton, Keith Snyder</a:t>
            </a:r>
          </a:p>
          <a:p>
            <a:pPr algn="l"/>
            <a:r>
              <a:rPr lang="en-US" dirty="0"/>
              <a:t>[9a] Jean </a:t>
            </a:r>
            <a:r>
              <a:rPr lang="en-US" dirty="0" err="1"/>
              <a:t>d’Omaliusde’Halloy</a:t>
            </a:r>
            <a:r>
              <a:rPr lang="en-US" dirty="0"/>
              <a:t>, unknown painter, http://commons.wikimedia.org/wiki/File:Omalius_d%27Halloy.jpg, public domain</a:t>
            </a:r>
          </a:p>
          <a:p>
            <a:pPr algn="l"/>
            <a:r>
              <a:rPr lang="en-US" dirty="0"/>
              <a:t>[10a] </a:t>
            </a:r>
            <a:r>
              <a:rPr lang="en-US" dirty="0" err="1"/>
              <a:t>Dimetrodon</a:t>
            </a:r>
            <a:r>
              <a:rPr lang="en-US" dirty="0"/>
              <a:t> 178583890, </a:t>
            </a:r>
            <a:r>
              <a:rPr lang="en-US" dirty="0" err="1"/>
              <a:t>Leonello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/>
              <a:t>[10b] Dunkleosteus 180176590, MR 1850, Thinkstock, Thinkstock Image Subscription Agreement</a:t>
            </a:r>
          </a:p>
          <a:p>
            <a:pPr algn="l"/>
            <a:r>
              <a:rPr lang="en-US" dirty="0"/>
              <a:t>[10c] Trilobite 35519138, </a:t>
            </a:r>
            <a:r>
              <a:rPr lang="en-US" dirty="0" err="1"/>
              <a:t>demarfa</a:t>
            </a:r>
            <a:r>
              <a:rPr lang="en-US" dirty="0"/>
              <a:t>, Thinkstock, Thinkstock Image Subscription Agreement</a:t>
            </a:r>
          </a:p>
          <a:p>
            <a:pPr algn="l"/>
            <a:r>
              <a:rPr lang="en-US" dirty="0"/>
              <a:t>[10d] Fish 36471134, </a:t>
            </a:r>
            <a:r>
              <a:rPr lang="en-US" dirty="0" err="1"/>
              <a:t>gsaielli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[10e] Nautilus 2 101401226, Andrey </a:t>
            </a:r>
            <a:r>
              <a:rPr lang="en-US" dirty="0" err="1"/>
              <a:t>Davidenko</a:t>
            </a:r>
            <a:r>
              <a:rPr lang="en-US" dirty="0"/>
              <a:t>, Thinkstock, Thinkstock Image Subscription Agreement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298336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613266"/>
            <a:ext cx="7402132" cy="86373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Precambrian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299367" y="2585366"/>
            <a:ext cx="5090732" cy="965065"/>
          </a:xfrm>
          <a:prstGeom prst="rect">
            <a:avLst/>
          </a:prstGeom>
          <a:solidFill>
            <a:srgbClr val="FFCD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Phanerozoic</a:t>
            </a:r>
          </a:p>
        </p:txBody>
      </p:sp>
      <p:sp>
        <p:nvSpPr>
          <p:cNvPr id="5" name="Rectangle 4"/>
          <p:cNvSpPr/>
          <p:nvPr/>
        </p:nvSpPr>
        <p:spPr>
          <a:xfrm>
            <a:off x="3316381" y="3860665"/>
            <a:ext cx="6447952" cy="1752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Paleozoic</a:t>
            </a:r>
          </a:p>
        </p:txBody>
      </p:sp>
      <p:sp>
        <p:nvSpPr>
          <p:cNvPr id="6" name="Rectangle 5"/>
          <p:cNvSpPr/>
          <p:nvPr/>
        </p:nvSpPr>
        <p:spPr>
          <a:xfrm>
            <a:off x="3316380" y="2184265"/>
            <a:ext cx="6447952" cy="16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Mesozoic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381" y="522533"/>
            <a:ext cx="6447952" cy="16617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Cenozoic</a:t>
            </a:r>
          </a:p>
        </p:txBody>
      </p:sp>
      <p:sp>
        <p:nvSpPr>
          <p:cNvPr id="9" name="Rectangle 8"/>
          <p:cNvSpPr/>
          <p:nvPr/>
        </p:nvSpPr>
        <p:spPr>
          <a:xfrm>
            <a:off x="3305648" y="2209800"/>
            <a:ext cx="6447952" cy="1676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Mesozoic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24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09600" y="1219200"/>
            <a:ext cx="10972800" cy="48768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[10f] Shell clam 19082589, </a:t>
            </a:r>
            <a:r>
              <a:rPr lang="en-US" dirty="0" err="1"/>
              <a:t>ElementalImaging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[10g]</a:t>
            </a:r>
            <a:r>
              <a:rPr lang="es-ES" dirty="0"/>
              <a:t> Sea </a:t>
            </a:r>
            <a:r>
              <a:rPr lang="es-ES" dirty="0" err="1"/>
              <a:t>urchin</a:t>
            </a:r>
            <a:r>
              <a:rPr lang="es-ES" dirty="0"/>
              <a:t> 42455968, </a:t>
            </a:r>
            <a:r>
              <a:rPr lang="es-ES" dirty="0" err="1"/>
              <a:t>shadow_hawk</a:t>
            </a:r>
            <a:r>
              <a:rPr lang="es-ES" dirty="0"/>
              <a:t>, </a:t>
            </a:r>
            <a:r>
              <a:rPr lang="en-US" dirty="0"/>
              <a:t>Getty Images (US), Inc. Subscription Agreement</a:t>
            </a:r>
          </a:p>
          <a:p>
            <a:pPr algn="l"/>
            <a:r>
              <a:rPr lang="en-US" dirty="0"/>
              <a:t>[10h] </a:t>
            </a:r>
            <a:r>
              <a:rPr lang="en-US" dirty="0" err="1"/>
              <a:t>Pleurotrigonia</a:t>
            </a:r>
            <a:r>
              <a:rPr lang="en-US" dirty="0"/>
              <a:t> 04250465, asterix0597, Getty Images (US), Inc. Subscription Agreement</a:t>
            </a:r>
          </a:p>
          <a:p>
            <a:pPr algn="l"/>
            <a:r>
              <a:rPr lang="en-US" dirty="0"/>
              <a:t>[10i] </a:t>
            </a:r>
            <a:r>
              <a:rPr lang="en-US" dirty="0" err="1"/>
              <a:t>Xenacanthus</a:t>
            </a:r>
            <a:r>
              <a:rPr lang="en-US" dirty="0"/>
              <a:t> 35638390, </a:t>
            </a:r>
            <a:r>
              <a:rPr lang="en-US" dirty="0" err="1"/>
              <a:t>CoreyFord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[10j] </a:t>
            </a:r>
            <a:r>
              <a:rPr lang="en-US" dirty="0" err="1"/>
              <a:t>Kaprosuchus</a:t>
            </a:r>
            <a:r>
              <a:rPr lang="en-US" dirty="0"/>
              <a:t> 27628806, </a:t>
            </a:r>
            <a:r>
              <a:rPr lang="en-US" dirty="0" err="1"/>
              <a:t>CoreyFord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[11a] Triceratops 25024717, </a:t>
            </a:r>
            <a:r>
              <a:rPr lang="en-US" dirty="0" err="1"/>
              <a:t>leonello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[11b] Tyrannosaurus 23281408, </a:t>
            </a:r>
            <a:r>
              <a:rPr lang="en-US" dirty="0" err="1"/>
              <a:t>LeventKonuk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[11c] Velociraptor 36725022, 3dalia, Getty Images (US), Inc. Subscription Agreement</a:t>
            </a:r>
          </a:p>
          <a:p>
            <a:pPr algn="l"/>
            <a:r>
              <a:rPr lang="en-US" dirty="0"/>
              <a:t>[11d] </a:t>
            </a:r>
            <a:r>
              <a:rPr lang="en-US" dirty="0" err="1"/>
              <a:t>Coelophysis</a:t>
            </a:r>
            <a:r>
              <a:rPr lang="en-US" dirty="0"/>
              <a:t>  41872176, </a:t>
            </a:r>
            <a:r>
              <a:rPr lang="en-US" dirty="0" err="1"/>
              <a:t>CoreyFord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[11e] Sauropods  42666354, </a:t>
            </a:r>
            <a:r>
              <a:rPr lang="en-US" dirty="0" err="1"/>
              <a:t>XiaImages</a:t>
            </a:r>
            <a:r>
              <a:rPr lang="en-US" dirty="0"/>
              <a:t>, Getty Images (US), Inc. Subscription Agreement</a:t>
            </a:r>
          </a:p>
          <a:p>
            <a:pPr algn="l"/>
            <a:r>
              <a:rPr lang="en-US" dirty="0"/>
              <a:t>[12a] Pterosaur 27946920, MR1805, Getty Images (US), Inc. Subscription Agreement</a:t>
            </a:r>
          </a:p>
          <a:p>
            <a:pPr algn="l"/>
            <a:r>
              <a:rPr lang="en-US" dirty="0"/>
              <a:t>[12b] Mosasaur 57164690, MR1805, Getty Images (US), Inc. Subscription Agreement</a:t>
            </a:r>
          </a:p>
          <a:p>
            <a:pPr algn="l"/>
            <a:r>
              <a:rPr lang="en-US" dirty="0"/>
              <a:t>[12c] Plesiosaurus 42703490, MR1805, Getty Images (US), Inc. Subscription Agreement</a:t>
            </a:r>
          </a:p>
          <a:p>
            <a:pPr algn="l"/>
            <a:endParaRPr lang="en-US" dirty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5634849" y="599653"/>
            <a:ext cx="1225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Images </a:t>
            </a:r>
            <a:r>
              <a:rPr lang="en-US" sz="2000" dirty="0">
                <a:solidFill>
                  <a:srgbClr val="FFFFFF"/>
                </a:solidFill>
              </a:rPr>
              <a:t>By</a:t>
            </a:r>
          </a:p>
        </p:txBody>
      </p:sp>
    </p:spTree>
    <p:extLst>
      <p:ext uri="{BB962C8B-B14F-4D97-AF65-F5344CB8AC3E}">
        <p14:creationId xmlns:p14="http://schemas.microsoft.com/office/powerpoint/2010/main" val="339529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981200" y="914400"/>
            <a:ext cx="8229600" cy="5181600"/>
          </a:xfrm>
        </p:spPr>
        <p:txBody>
          <a:bodyPr/>
          <a:lstStyle/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Special Thanks</a:t>
            </a:r>
            <a:endParaRPr lang="en-US" b="1" dirty="0"/>
          </a:p>
          <a:p>
            <a:endParaRPr lang="en-US" b="1" dirty="0"/>
          </a:p>
          <a:p>
            <a:r>
              <a:rPr lang="en-US" sz="2800" dirty="0"/>
              <a:t>Foundation for Adventist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8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72138"/>
            <a:ext cx="4568511" cy="4075112"/>
          </a:xfrm>
        </p:spPr>
      </p:pic>
      <p:sp>
        <p:nvSpPr>
          <p:cNvPr id="2" name="TextBox 1"/>
          <p:cNvSpPr txBox="1"/>
          <p:nvPr/>
        </p:nvSpPr>
        <p:spPr>
          <a:xfrm>
            <a:off x="3808255" y="5317434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Origins Curriculum Resources 2015</a:t>
            </a:r>
          </a:p>
        </p:txBody>
      </p:sp>
    </p:spTree>
    <p:extLst>
      <p:ext uri="{BB962C8B-B14F-4D97-AF65-F5344CB8AC3E}">
        <p14:creationId xmlns:p14="http://schemas.microsoft.com/office/powerpoint/2010/main" val="450229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4268"/>
            <a:ext cx="9144000" cy="51494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2428"/>
            <a:ext cx="9117496" cy="5134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51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Southern Adventist University 2015</a:t>
            </a:r>
          </a:p>
        </p:txBody>
      </p:sp>
    </p:spTree>
    <p:extLst>
      <p:ext uri="{BB962C8B-B14F-4D97-AF65-F5344CB8AC3E}">
        <p14:creationId xmlns:p14="http://schemas.microsoft.com/office/powerpoint/2010/main" val="185981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654" y="1295401"/>
            <a:ext cx="6202693" cy="3602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2" y="5410201"/>
            <a:ext cx="7086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Seventh-day Adventist North American Division 2015</a:t>
            </a:r>
          </a:p>
        </p:txBody>
      </p:sp>
    </p:spTree>
    <p:extLst>
      <p:ext uri="{BB962C8B-B14F-4D97-AF65-F5344CB8AC3E}">
        <p14:creationId xmlns:p14="http://schemas.microsoft.com/office/powerpoint/2010/main" val="33538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1676401"/>
            <a:ext cx="5230895" cy="302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1" y="5410201"/>
            <a:ext cx="6781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General Conference of Seventh-day Adventists 2015</a:t>
            </a:r>
          </a:p>
        </p:txBody>
      </p:sp>
    </p:spTree>
    <p:extLst>
      <p:ext uri="{BB962C8B-B14F-4D97-AF65-F5344CB8AC3E}">
        <p14:creationId xmlns:p14="http://schemas.microsoft.com/office/powerpoint/2010/main" val="412669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5269469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</a:rPr>
              <a:t>© SCORE Southern Center for Origins Research &amp; Education 2015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1339"/>
            <a:ext cx="9144000" cy="28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06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67200" y="2895600"/>
            <a:ext cx="8382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105400" y="2895600"/>
            <a:ext cx="0" cy="2667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267202" y="5562601"/>
            <a:ext cx="838198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780" y="1096649"/>
            <a:ext cx="3592255" cy="152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C:\Users\Carol Raney\Downloads\476094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558" y="3048000"/>
            <a:ext cx="2633285" cy="221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29641" y="3276600"/>
            <a:ext cx="2537560" cy="7124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Carboniferous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950559" y="2133600"/>
            <a:ext cx="2436683" cy="91440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070600" y="3429000"/>
            <a:ext cx="2101600" cy="18601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C:\Users\Carol Raney\Downloads\178541866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397" y="3999603"/>
            <a:ext cx="1300578" cy="156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23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752600" y="1676400"/>
            <a:ext cx="2438400" cy="12192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72" y="736127"/>
            <a:ext cx="4238456" cy="28193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pic>
        <p:nvPicPr>
          <p:cNvPr id="7" name="Picture 2" descr="C:\Users\Carol Raney\Downloads\1645683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02" y="304800"/>
            <a:ext cx="3408905" cy="36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865" y="956728"/>
            <a:ext cx="2068695" cy="259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74868" y="3609862"/>
            <a:ext cx="207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Friedrich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von </a:t>
            </a:r>
            <a:r>
              <a:rPr lang="en-US" sz="3200" dirty="0" err="1">
                <a:solidFill>
                  <a:schemeClr val="bg1"/>
                </a:solidFill>
              </a:rPr>
              <a:t>Alberti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1834</a:t>
            </a:r>
          </a:p>
        </p:txBody>
      </p:sp>
      <p:sp>
        <p:nvSpPr>
          <p:cNvPr id="12" name="Oval 11"/>
          <p:cNvSpPr/>
          <p:nvPr/>
        </p:nvSpPr>
        <p:spPr>
          <a:xfrm>
            <a:off x="9156154" y="1692854"/>
            <a:ext cx="749846" cy="82174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915400" y="4107359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Tri = 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10600" y="5752631"/>
            <a:ext cx="2304288" cy="41956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Red Beds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10600" y="5327493"/>
            <a:ext cx="2304288" cy="419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Chalk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10600" y="4915033"/>
            <a:ext cx="2304288" cy="4195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Black </a:t>
            </a:r>
            <a:r>
              <a:rPr lang="en-US" dirty="0" err="1"/>
              <a:t>Shales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81400" y="2667000"/>
            <a:ext cx="1295400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6844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780" y="2938909"/>
            <a:ext cx="4114800" cy="30861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22392" y="1190534"/>
            <a:ext cx="245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Swiss Jura Mountains</a:t>
            </a:r>
          </a:p>
        </p:txBody>
      </p:sp>
      <p:pic>
        <p:nvPicPr>
          <p:cNvPr id="12" name="Picture 2" descr="C:\Users\Carol Raney\Downloads\1645683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43199"/>
            <a:ext cx="3405862" cy="361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5867400" y="4648200"/>
            <a:ext cx="381000" cy="36161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81400" y="2286000"/>
            <a:ext cx="1295400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615" y="1600200"/>
            <a:ext cx="2642585" cy="370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711215" y="5486400"/>
            <a:ext cx="27949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Alexander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von </a:t>
            </a:r>
            <a:r>
              <a:rPr lang="en-US" sz="3200" dirty="0" err="1">
                <a:solidFill>
                  <a:schemeClr val="bg1"/>
                </a:solidFill>
              </a:rPr>
              <a:t>Humbolt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03807" y="342846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</a:t>
            </a:r>
            <a:r>
              <a:rPr lang="en-US" sz="3200" dirty="0" err="1">
                <a:solidFill>
                  <a:schemeClr val="bg1"/>
                </a:solidFill>
              </a:rPr>
              <a:t>Jurakalk</a:t>
            </a:r>
            <a:r>
              <a:rPr lang="en-US" sz="3200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1795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839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  <p:bldP spid="10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53000" y="563881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Cretaceous is Latin for “chalky”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Carol Raney\Downloads\4908505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681" y="1238855"/>
            <a:ext cx="3849624" cy="288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581400" y="1905000"/>
            <a:ext cx="1295400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C:\Users\Carol Raney\Downloads\16456833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31898"/>
            <a:ext cx="3505200" cy="372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9031793" y="4087708"/>
            <a:ext cx="1447800" cy="1012523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953000" y="4213403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Western Europe  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31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1964477"/>
            <a:ext cx="3429000" cy="44528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9200" y="381000"/>
            <a:ext cx="3810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White Cliffs of Dover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Carol Raney\Downloads\1231613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4267200" cy="283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75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533401"/>
            <a:ext cx="3659693" cy="58284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96" y="533401"/>
            <a:ext cx="2253587" cy="460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48200" y="5108690"/>
            <a:ext cx="2797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Jean </a:t>
            </a:r>
            <a:r>
              <a:rPr lang="en-US" sz="3200" dirty="0" err="1" smtClean="0">
                <a:solidFill>
                  <a:schemeClr val="bg1"/>
                </a:solidFill>
              </a:rPr>
              <a:t>d’Omalius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</a:rPr>
              <a:t>de’Halloy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1822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4217" y="1676400"/>
            <a:ext cx="2514600" cy="381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Terrain </a:t>
            </a:r>
            <a:r>
              <a:rPr lang="en-US" sz="2000" b="1" dirty="0" err="1">
                <a:solidFill>
                  <a:schemeClr val="tx1"/>
                </a:solidFill>
              </a:rPr>
              <a:t>Cretace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Carol Raney\Downloads\4908505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173" y="817786"/>
            <a:ext cx="2289254" cy="171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8891" y="3447601"/>
            <a:ext cx="1937817" cy="2516406"/>
          </a:xfrm>
          <a:prstGeom prst="rect">
            <a:avLst/>
          </a:prstGeom>
        </p:spPr>
      </p:pic>
      <p:pic>
        <p:nvPicPr>
          <p:cNvPr id="10" name="Picture 2" descr="C:\Users\Carol Raney\Downloads\1231613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116390"/>
            <a:ext cx="2590800" cy="17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78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.5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1.6|1.9|2.3|6.6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2.2|1.5|1.6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|1.6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2478</TotalTime>
  <Words>1273</Words>
  <Application>Microsoft Office PowerPoint</Application>
  <PresentationFormat>Widescreen</PresentationFormat>
  <Paragraphs>136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Garamond</vt:lpstr>
      <vt:lpstr>Gill Sans Ultra Bold</vt:lpstr>
      <vt:lpstr>Tahoma</vt:lpstr>
      <vt:lpstr>Tunga</vt:lpstr>
      <vt:lpstr>2_Office Theme</vt:lpstr>
      <vt:lpstr>Office Theme</vt:lpstr>
      <vt:lpstr>BlackTie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Geologic Column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Raney</dc:creator>
  <cp:lastModifiedBy>Carol Raney</cp:lastModifiedBy>
  <cp:revision>169</cp:revision>
  <dcterms:created xsi:type="dcterms:W3CDTF">2012-08-15T17:52:08Z</dcterms:created>
  <dcterms:modified xsi:type="dcterms:W3CDTF">2017-01-30T22:50:24Z</dcterms:modified>
</cp:coreProperties>
</file>