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29"/>
  </p:notesMasterIdLst>
  <p:sldIdLst>
    <p:sldId id="289" r:id="rId4"/>
    <p:sldId id="257" r:id="rId5"/>
    <p:sldId id="276" r:id="rId6"/>
    <p:sldId id="263" r:id="rId7"/>
    <p:sldId id="278" r:id="rId8"/>
    <p:sldId id="265" r:id="rId9"/>
    <p:sldId id="266" r:id="rId10"/>
    <p:sldId id="295" r:id="rId11"/>
    <p:sldId id="268" r:id="rId12"/>
    <p:sldId id="269" r:id="rId13"/>
    <p:sldId id="270" r:id="rId14"/>
    <p:sldId id="267" r:id="rId15"/>
    <p:sldId id="290" r:id="rId16"/>
    <p:sldId id="291" r:id="rId17"/>
    <p:sldId id="292" r:id="rId18"/>
    <p:sldId id="307" r:id="rId19"/>
    <p:sldId id="296" r:id="rId20"/>
    <p:sldId id="297" r:id="rId21"/>
    <p:sldId id="306" r:id="rId22"/>
    <p:sldId id="299" r:id="rId23"/>
    <p:sldId id="301" r:id="rId24"/>
    <p:sldId id="302" r:id="rId25"/>
    <p:sldId id="303" r:id="rId26"/>
    <p:sldId id="304" r:id="rId27"/>
    <p:sldId id="30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44" autoAdjust="0"/>
  </p:normalViewPr>
  <p:slideViewPr>
    <p:cSldViewPr>
      <p:cViewPr varScale="1">
        <p:scale>
          <a:sx n="66" d="100"/>
          <a:sy n="66" d="100"/>
        </p:scale>
        <p:origin x="66" y="246"/>
      </p:cViewPr>
      <p:guideLst>
        <p:guide orient="horz" pos="2160"/>
        <p:guide pos="2880"/>
      </p:guideLst>
    </p:cSldViewPr>
  </p:slideViewPr>
  <p:notesTextViewPr>
    <p:cViewPr>
      <p:scale>
        <a:sx n="1" d="1"/>
        <a:sy n="1" d="1"/>
      </p:scale>
      <p:origin x="0" y="0"/>
    </p:cViewPr>
  </p:notesTextViewPr>
  <p:sorterViewPr>
    <p:cViewPr>
      <p:scale>
        <a:sx n="100" d="100"/>
        <a:sy n="100" d="100"/>
      </p:scale>
      <p:origin x="0" y="-32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41984-1102-43CE-A522-9AEB63EA0E08}" type="datetimeFigureOut">
              <a:rPr lang="en-US" smtClean="0"/>
              <a:t>5/18/2015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112D8-0ACA-4D32-ACD4-729D268F6ACE}" type="slidenum">
              <a:rPr lang="en-US" smtClean="0"/>
              <a:t>‹#›</a:t>
            </a:fld>
            <a:endParaRPr lang="en-US"/>
          </a:p>
        </p:txBody>
      </p:sp>
    </p:spTree>
    <p:extLst>
      <p:ext uri="{BB962C8B-B14F-4D97-AF65-F5344CB8AC3E}">
        <p14:creationId xmlns:p14="http://schemas.microsoft.com/office/powerpoint/2010/main" val="102733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is Irreducible Complexity? </a:t>
            </a:r>
          </a:p>
          <a:p>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1</a:t>
            </a:fld>
            <a:endParaRPr lang="en-US"/>
          </a:p>
        </p:txBody>
      </p:sp>
    </p:spTree>
    <p:extLst>
      <p:ext uri="{BB962C8B-B14F-4D97-AF65-F5344CB8AC3E}">
        <p14:creationId xmlns:p14="http://schemas.microsoft.com/office/powerpoint/2010/main" val="1156993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Without the spring, / the other parts would be loose and wiggle about. </a:t>
            </a:r>
          </a:p>
          <a:p>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10</a:t>
            </a:fld>
            <a:endParaRPr lang="en-US"/>
          </a:p>
        </p:txBody>
      </p:sp>
    </p:spTree>
    <p:extLst>
      <p:ext uri="{BB962C8B-B14F-4D97-AF65-F5344CB8AC3E}">
        <p14:creationId xmlns:p14="http://schemas.microsoft.com/office/powerpoint/2010/main" val="1203875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Without the hammer,  we wouldn’t be able to catch the mouse. / (wait for bites) </a:t>
            </a:r>
          </a:p>
          <a:p>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11</a:t>
            </a:fld>
            <a:endParaRPr lang="en-US"/>
          </a:p>
        </p:txBody>
      </p:sp>
    </p:spTree>
    <p:extLst>
      <p:ext uri="{BB962C8B-B14F-4D97-AF65-F5344CB8AC3E}">
        <p14:creationId xmlns:p14="http://schemas.microsoft.com/office/powerpoint/2010/main" val="214747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Without the catch or metal bar, /  the spring would make the hammer snap as soon as you let go of it. </a:t>
            </a:r>
          </a:p>
          <a:p>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12</a:t>
            </a:fld>
            <a:endParaRPr lang="en-US"/>
          </a:p>
        </p:txBody>
      </p:sp>
    </p:spTree>
    <p:extLst>
      <p:ext uri="{BB962C8B-B14F-4D97-AF65-F5344CB8AC3E}">
        <p14:creationId xmlns:p14="http://schemas.microsoft.com/office/powerpoint/2010/main" val="135259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all the parts are necessary for the mouse trap to function, we say it is irreducibly complex.  That means it could not be any less complex and still be able to function.</a:t>
            </a:r>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13</a:t>
            </a:fld>
            <a:endParaRPr lang="en-US"/>
          </a:p>
        </p:txBody>
      </p:sp>
    </p:spTree>
    <p:extLst>
      <p:ext uri="{BB962C8B-B14F-4D97-AF65-F5344CB8AC3E}">
        <p14:creationId xmlns:p14="http://schemas.microsoft.com/office/powerpoint/2010/main" val="63967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if there was something on the mouse trap that didn’t need to be there for</a:t>
            </a:r>
            <a:r>
              <a:rPr lang="en-US" baseline="0" dirty="0" smtClean="0"/>
              <a:t> it to function?  / Like the red “A” painted on the wooden base, / or maybe a ribbon for decoration, / or a little bell that would ring when a mouse is caught?  Since the mouse trap could still function without those things, they would not be considered part of the irreducibly complex system. </a:t>
            </a:r>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14</a:t>
            </a:fld>
            <a:endParaRPr lang="en-US"/>
          </a:p>
        </p:txBody>
      </p:sp>
    </p:spTree>
    <p:extLst>
      <p:ext uri="{BB962C8B-B14F-4D97-AF65-F5344CB8AC3E}">
        <p14:creationId xmlns:p14="http://schemas.microsoft.com/office/powerpoint/2010/main" val="3289348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mouse trap</a:t>
            </a:r>
            <a:r>
              <a:rPr lang="en-US" baseline="0" dirty="0" smtClean="0"/>
              <a:t> is a simple example used by Michael </a:t>
            </a:r>
            <a:r>
              <a:rPr lang="en-US" baseline="0" dirty="0" err="1" smtClean="0"/>
              <a:t>Behe</a:t>
            </a:r>
            <a:r>
              <a:rPr lang="en-US" baseline="0" dirty="0" smtClean="0"/>
              <a:t> in his book Darwin’s Black Box to explain the irreducible complexity that we see in much more complex systems in nature.</a:t>
            </a:r>
          </a:p>
        </p:txBody>
      </p:sp>
      <p:sp>
        <p:nvSpPr>
          <p:cNvPr id="4" name="Slide Number Placeholder 3"/>
          <p:cNvSpPr>
            <a:spLocks noGrp="1"/>
          </p:cNvSpPr>
          <p:nvPr>
            <p:ph type="sldNum" sz="quarter" idx="10"/>
          </p:nvPr>
        </p:nvSpPr>
        <p:spPr/>
        <p:txBody>
          <a:bodyPr/>
          <a:lstStyle/>
          <a:p>
            <a:fld id="{6E7112D8-0ACA-4D32-ACD4-729D268F6ACE}" type="slidenum">
              <a:rPr lang="en-US" smtClean="0"/>
              <a:t>15</a:t>
            </a:fld>
            <a:endParaRPr lang="en-US"/>
          </a:p>
        </p:txBody>
      </p:sp>
    </p:spTree>
    <p:extLst>
      <p:ext uri="{BB962C8B-B14F-4D97-AF65-F5344CB8AC3E}">
        <p14:creationId xmlns:p14="http://schemas.microsoft.com/office/powerpoint/2010/main" val="768063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next presentation describes two irreducibly complex molecular machines at work in our bodies that are WAY more complex than a mouse trap.</a:t>
            </a:r>
          </a:p>
        </p:txBody>
      </p:sp>
      <p:sp>
        <p:nvSpPr>
          <p:cNvPr id="4" name="Slide Number Placeholder 3"/>
          <p:cNvSpPr>
            <a:spLocks noGrp="1"/>
          </p:cNvSpPr>
          <p:nvPr>
            <p:ph type="sldNum" sz="quarter" idx="10"/>
          </p:nvPr>
        </p:nvSpPr>
        <p:spPr/>
        <p:txBody>
          <a:bodyPr/>
          <a:lstStyle/>
          <a:p>
            <a:fld id="{1E6DF894-79FB-4BA8-B4D7-00A7C7225FA5}" type="slidenum">
              <a:rPr lang="en-US" smtClean="0"/>
              <a:t>16</a:t>
            </a:fld>
            <a:endParaRPr lang="en-US"/>
          </a:p>
        </p:txBody>
      </p:sp>
    </p:spTree>
    <p:extLst>
      <p:ext uri="{BB962C8B-B14F-4D97-AF65-F5344CB8AC3E}">
        <p14:creationId xmlns:p14="http://schemas.microsoft.com/office/powerpoint/2010/main" val="274842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1202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4051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5079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Something is irreducibly complex / if it has several parts…</a:t>
            </a:r>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2</a:t>
            </a:fld>
            <a:endParaRPr lang="en-US"/>
          </a:p>
        </p:txBody>
      </p:sp>
    </p:spTree>
    <p:extLst>
      <p:ext uri="{BB962C8B-B14F-4D97-AF65-F5344CB8AC3E}">
        <p14:creationId xmlns:p14="http://schemas.microsoft.com/office/powerpoint/2010/main" val="343356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81356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88806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0184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work together / to contribute to the basic function of the object. </a:t>
            </a:r>
          </a:p>
          <a:p>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3</a:t>
            </a:fld>
            <a:endParaRPr lang="en-US"/>
          </a:p>
        </p:txBody>
      </p:sp>
    </p:spTree>
    <p:extLst>
      <p:ext uri="{BB962C8B-B14F-4D97-AF65-F5344CB8AC3E}">
        <p14:creationId xmlns:p14="http://schemas.microsoft.com/office/powerpoint/2010/main" val="416804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any one of the parts is removed,</a:t>
            </a:r>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4</a:t>
            </a:fld>
            <a:endParaRPr lang="en-US"/>
          </a:p>
        </p:txBody>
      </p:sp>
    </p:spTree>
    <p:extLst>
      <p:ext uri="{BB962C8B-B14F-4D97-AF65-F5344CB8AC3E}">
        <p14:creationId xmlns:p14="http://schemas.microsoft.com/office/powerpoint/2010/main" val="33639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system can’t function any more</a:t>
            </a:r>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5</a:t>
            </a:fld>
            <a:endParaRPr lang="en-US"/>
          </a:p>
        </p:txBody>
      </p:sp>
    </p:spTree>
    <p:extLst>
      <p:ext uri="{BB962C8B-B14F-4D97-AF65-F5344CB8AC3E}">
        <p14:creationId xmlns:p14="http://schemas.microsoft.com/office/powerpoint/2010/main" val="341980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tell if something is irreducibly complex, / we have to specify the function of the system.  In other words, we ask What is this thing supposed to do?  Then we Identify all the system parts, / and ask if all these parts are necessary in order for it to function</a:t>
            </a:r>
          </a:p>
          <a:p>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6</a:t>
            </a:fld>
            <a:endParaRPr lang="en-US"/>
          </a:p>
        </p:txBody>
      </p:sp>
    </p:spTree>
    <p:extLst>
      <p:ext uri="{BB962C8B-B14F-4D97-AF65-F5344CB8AC3E}">
        <p14:creationId xmlns:p14="http://schemas.microsoft.com/office/powerpoint/2010/main" val="4253225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Take a mouse trap for example:  / It has a flat wooden platform, / a metal hammer, / a spring, / a catch to release when pressure is applied,  / and a metal bar that holds the hammer back when the trap is set.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112D8-0ACA-4D32-ACD4-729D268F6ACE}" type="slidenum">
              <a:rPr lang="en-US" smtClean="0"/>
              <a:t>7</a:t>
            </a:fld>
            <a:endParaRPr lang="en-US"/>
          </a:p>
        </p:txBody>
      </p:sp>
    </p:spTree>
    <p:extLst>
      <p:ext uri="{BB962C8B-B14F-4D97-AF65-F5344CB8AC3E}">
        <p14:creationId xmlns:p14="http://schemas.microsoft.com/office/powerpoint/2010/main" val="190878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Which of these parts are necessary</a:t>
            </a:r>
            <a:r>
              <a:rPr lang="en-US" sz="1200" kern="1200" baseline="0" dirty="0" smtClean="0">
                <a:solidFill>
                  <a:schemeClr val="tx1"/>
                </a:solidFill>
                <a:effectLst/>
                <a:latin typeface="+mn-lt"/>
                <a:ea typeface="+mn-ea"/>
                <a:cs typeface="+mn-cs"/>
              </a:rPr>
              <a:t> for the mouse trap to be effective?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8</a:t>
            </a:fld>
            <a:endParaRPr lang="en-US"/>
          </a:p>
        </p:txBody>
      </p:sp>
    </p:spTree>
    <p:extLst>
      <p:ext uri="{BB962C8B-B14F-4D97-AF65-F5344CB8AC3E}">
        <p14:creationId xmlns:p14="http://schemas.microsoft.com/office/powerpoint/2010/main" val="265438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Without the wooden base, / there would be nothing to attach the other parts to. </a:t>
            </a:r>
          </a:p>
          <a:p>
            <a:endParaRPr lang="en-US" dirty="0"/>
          </a:p>
        </p:txBody>
      </p:sp>
      <p:sp>
        <p:nvSpPr>
          <p:cNvPr id="4" name="Slide Number Placeholder 3"/>
          <p:cNvSpPr>
            <a:spLocks noGrp="1"/>
          </p:cNvSpPr>
          <p:nvPr>
            <p:ph type="sldNum" sz="quarter" idx="10"/>
          </p:nvPr>
        </p:nvSpPr>
        <p:spPr/>
        <p:txBody>
          <a:bodyPr/>
          <a:lstStyle/>
          <a:p>
            <a:fld id="{6E7112D8-0ACA-4D32-ACD4-729D268F6ACE}" type="slidenum">
              <a:rPr lang="en-US" smtClean="0"/>
              <a:t>9</a:t>
            </a:fld>
            <a:endParaRPr lang="en-US"/>
          </a:p>
        </p:txBody>
      </p:sp>
    </p:spTree>
    <p:extLst>
      <p:ext uri="{BB962C8B-B14F-4D97-AF65-F5344CB8AC3E}">
        <p14:creationId xmlns:p14="http://schemas.microsoft.com/office/powerpoint/2010/main" val="227705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B13019-5E9B-4552-B7C7-6B9FBB7CF7D4}"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27E2-66F9-40DA-8E26-361B9EBE9E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13019-5E9B-4552-B7C7-6B9FBB7CF7D4}"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27E2-66F9-40DA-8E26-361B9EBE9E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13019-5E9B-4552-B7C7-6B9FBB7CF7D4}"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27E2-66F9-40DA-8E26-361B9EBE9E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22433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5577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011449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9553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310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127065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925100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46198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EB13019-5E9B-4552-B7C7-6B9FBB7CF7D4}"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27E2-66F9-40DA-8E26-361B9EBE9E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en-US">
              <a:solidFill>
                <a:srgbClr val="FFFFFF"/>
              </a:solidFill>
            </a:endParaRPr>
          </a:p>
        </p:txBody>
      </p:sp>
    </p:spTree>
    <p:extLst>
      <p:ext uri="{BB962C8B-B14F-4D97-AF65-F5344CB8AC3E}">
        <p14:creationId xmlns:p14="http://schemas.microsoft.com/office/powerpoint/2010/main" val="3653566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67763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4263326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68580" tIns="34290" rIns="68580" bIns="34290" rtlCol="0" anchor="ctr" anchorCtr="0">
            <a:normAutofit/>
          </a:bodyPr>
          <a:lstStyle/>
          <a:p>
            <a:pPr algn="ctr">
              <a:spcBef>
                <a:spcPts val="300"/>
              </a:spcBef>
            </a:pPr>
            <a:endParaRPr lang="en-US" sz="1350" b="1" cap="all">
              <a:solidFill>
                <a:srgbClr val="000000"/>
              </a:solidFill>
              <a:cs typeface="Tunga" pitchFamily="2"/>
            </a:endParaRPr>
          </a:p>
        </p:txBody>
      </p:sp>
      <p:sp>
        <p:nvSpPr>
          <p:cNvPr id="3" name="Subtitle 2"/>
          <p:cNvSpPr>
            <a:spLocks noGrp="1"/>
          </p:cNvSpPr>
          <p:nvPr>
            <p:ph type="subTitle" idx="1"/>
          </p:nvPr>
        </p:nvSpPr>
        <p:spPr>
          <a:xfrm>
            <a:off x="2565401" y="3045462"/>
            <a:ext cx="4013200" cy="428625"/>
          </a:xfrm>
        </p:spPr>
        <p:txBody>
          <a:bodyPr tIns="0" anchor="t">
            <a:noAutofit/>
          </a:bodyPr>
          <a:lstStyle>
            <a:lvl1pPr marL="0" indent="0" algn="ctr">
              <a:buNone/>
              <a:defRPr sz="1200" b="0" i="0" cap="none" spc="0" baseline="0">
                <a:solidFill>
                  <a:schemeClr val="bg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1"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433675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3580446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68580" tIns="34290" rIns="68580" bIns="34290" rtlCol="0" anchor="ctr" anchorCtr="0">
            <a:normAutofit/>
          </a:bodyPr>
          <a:lstStyle/>
          <a:p>
            <a:pPr algn="ctr">
              <a:spcBef>
                <a:spcPts val="300"/>
              </a:spcBef>
            </a:pPr>
            <a:endParaRPr lang="en-US" sz="1350" b="1" cap="all">
              <a:solidFill>
                <a:srgbClr val="000000"/>
              </a:solidFill>
              <a:cs typeface="Tunga" pitchFamily="2"/>
            </a:endParaRPr>
          </a:p>
        </p:txBody>
      </p:sp>
      <p:sp>
        <p:nvSpPr>
          <p:cNvPr id="9" name="Title Placeholder 1"/>
          <p:cNvSpPr>
            <a:spLocks noGrp="1"/>
          </p:cNvSpPr>
          <p:nvPr>
            <p:ph type="title"/>
          </p:nvPr>
        </p:nvSpPr>
        <p:spPr bwMode="black">
          <a:xfrm>
            <a:off x="2529053" y="3367248"/>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35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3" y="4084577"/>
            <a:ext cx="4106917" cy="397094"/>
          </a:xfrm>
        </p:spPr>
        <p:txBody>
          <a:bodyPr tIns="0" anchor="t" anchorCtr="0">
            <a:normAutofit/>
          </a:bodyPr>
          <a:lstStyle>
            <a:lvl1pPr marL="0" indent="0" algn="ctr">
              <a:buNone/>
              <a:defRPr kumimoji="0" lang="en-US" sz="12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88301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0931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1" kern="1200" cap="none" spc="150" baseline="0" smtClean="0">
                <a:solidFill>
                  <a:schemeClr val="tx1"/>
                </a:solidFill>
                <a:latin typeface="+mj-lt"/>
                <a:ea typeface="+mj-ea"/>
                <a:cs typeface="Tunga" pitchFamily="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1" i="0" kern="1200" cap="none" spc="150" baseline="0" dirty="0" smtClean="0">
                <a:solidFill>
                  <a:schemeClr val="tx1"/>
                </a:solidFill>
                <a:latin typeface="+mj-lt"/>
                <a:ea typeface="+mj-ea"/>
                <a:cs typeface="Tunga" pitchFamily="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lgn="ctr" defTabSz="685800" rtl="0" eaLnBrk="1" latinLnBrk="0" hangingPunct="1">
              <a:lnSpc>
                <a:spcPct val="110000"/>
              </a:lnSpc>
              <a:spcBef>
                <a:spcPts val="3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2480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340581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60205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13019-5E9B-4552-B7C7-6B9FBB7CF7D4}" type="datetimeFigureOut">
              <a:rPr lang="en-US" smtClean="0"/>
              <a:t>5/18/2015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27E2-66F9-40DA-8E26-361B9EBE9E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7"/>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685800" rtl="0" eaLnBrk="1" latinLnBrk="0" hangingPunct="1">
              <a:lnSpc>
                <a:spcPct val="100000"/>
              </a:lnSpc>
              <a:spcBef>
                <a:spcPts val="0"/>
              </a:spcBef>
              <a:buClr>
                <a:schemeClr val="accent1"/>
              </a:buClr>
              <a:buFont typeface="Arial" pitchFamily="34" charset="0"/>
              <a:buNone/>
              <a:defRPr lang="en-US" sz="1050" b="0" i="0" kern="1200" cap="none" spc="0" baseline="0" smtClean="0">
                <a:solidFill>
                  <a:schemeClr val="tx1"/>
                </a:solidFill>
                <a:latin typeface="+mn-lt"/>
                <a:ea typeface="+mn-ea"/>
                <a:cs typeface="Tahoma"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183574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0" kern="1200" cap="none" spc="0" baseline="0" dirty="0">
                <a:solidFill>
                  <a:schemeClr val="bg1"/>
                </a:solidFill>
                <a:latin typeface="+mj-lt"/>
                <a:ea typeface="+mj-ea"/>
                <a:cs typeface="Tunga" pitchFamily="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050" b="0" i="0" kern="1200" cap="none" spc="23" baseline="0" smtClean="0">
                <a:solidFill>
                  <a:schemeClr val="tx2"/>
                </a:solidFill>
                <a:latin typeface="+mn-lt"/>
                <a:ea typeface="+mn-ea"/>
                <a:cs typeface="Tahoma" pitchFamily="34" charset="0"/>
              </a:defRPr>
            </a:lvl1pPr>
            <a:lvl2pPr marL="128588" indent="1191">
              <a:buNone/>
              <a:defRPr>
                <a:solidFill>
                  <a:schemeClr val="bg2"/>
                </a:solidFill>
              </a:defRPr>
            </a:lvl2pPr>
            <a:lvl3pPr marL="258366" indent="4763">
              <a:buNone/>
              <a:defRPr>
                <a:solidFill>
                  <a:schemeClr val="bg2"/>
                </a:solidFill>
              </a:defRPr>
            </a:lvl3pPr>
            <a:lvl4pPr marL="386954" indent="2381">
              <a:buNone/>
              <a:defRPr>
                <a:solidFill>
                  <a:schemeClr val="bg2"/>
                </a:solidFill>
              </a:defRPr>
            </a:lvl4pPr>
            <a:lvl5pPr marL="516731" indent="-1191">
              <a:buNone/>
              <a:defRPr>
                <a:solidFill>
                  <a:schemeClr val="bg2"/>
                </a:solidFill>
              </a:defRPr>
            </a:lvl5pPr>
          </a:lstStyle>
          <a:p>
            <a:pPr marL="0" lvl="0" indent="0" algn="ctr" defTabSz="685800" rtl="0" eaLnBrk="1" latinLnBrk="0" hangingPunct="1">
              <a:spcBef>
                <a:spcPts val="45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en-US">
              <a:solidFill>
                <a:srgbClr val="FFFFFF"/>
              </a:solidFill>
            </a:endParaRPr>
          </a:p>
        </p:txBody>
      </p:sp>
    </p:spTree>
    <p:extLst>
      <p:ext uri="{BB962C8B-B14F-4D97-AF65-F5344CB8AC3E}">
        <p14:creationId xmlns:p14="http://schemas.microsoft.com/office/powerpoint/2010/main" val="2517028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96569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1"/>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90116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B13019-5E9B-4552-B7C7-6B9FBB7CF7D4}"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27E2-66F9-40DA-8E26-361B9EBE9E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13019-5E9B-4552-B7C7-6B9FBB7CF7D4}" type="datetimeFigureOut">
              <a:rPr lang="en-US" smtClean="0"/>
              <a:t>5/18/2015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27E2-66F9-40DA-8E26-361B9EBE9E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13019-5E9B-4552-B7C7-6B9FBB7CF7D4}" type="datetimeFigureOut">
              <a:rPr lang="en-US" smtClean="0"/>
              <a:t>5/18/2015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27E2-66F9-40DA-8E26-361B9EBE9E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13019-5E9B-4552-B7C7-6B9FBB7CF7D4}" type="datetimeFigureOut">
              <a:rPr lang="en-US" smtClean="0"/>
              <a:t>5/18/2015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27E2-66F9-40DA-8E26-361B9EBE9E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13019-5E9B-4552-B7C7-6B9FBB7CF7D4}"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27E2-66F9-40DA-8E26-361B9EBE9E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13019-5E9B-4552-B7C7-6B9FBB7CF7D4}" type="datetimeFigureOut">
              <a:rPr lang="en-US" smtClean="0"/>
              <a:t>5/18/2015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27E2-66F9-40DA-8E26-361B9EBE9EE8}"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EB13019-5E9B-4552-B7C7-6B9FBB7CF7D4}" type="datetimeFigureOut">
              <a:rPr lang="en-US" smtClean="0"/>
              <a:t>5/18/2015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616627E2-66F9-40DA-8E26-361B9EBE9EE8}"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16014735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5"/>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900" b="0" cap="all" spc="225" baseline="0">
                <a:solidFill>
                  <a:schemeClr val="tx1"/>
                </a:solidFill>
              </a:defRPr>
            </a:lvl1pPr>
          </a:lstStyle>
          <a:p>
            <a:fld id="{32F59413-8DEC-4AA1-B0E6-B8D1FF55C118}" type="datetimeFigureOut">
              <a:rPr lang="en-US" smtClean="0">
                <a:solidFill>
                  <a:srgbClr val="FFFFFF"/>
                </a:solidFill>
              </a:rPr>
              <a:pPr/>
              <a:t>5/18/2015</a:t>
            </a:fld>
            <a:endParaRPr lang="en-US">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825" b="0" cap="all" spc="225"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9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72844789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685800" rtl="0" eaLnBrk="1" latinLnBrk="0" hangingPunct="1">
        <a:spcBef>
          <a:spcPts val="300"/>
        </a:spcBef>
        <a:buNone/>
        <a:defRPr sz="1350" b="1" kern="1200" cap="all" spc="0" baseline="0">
          <a:solidFill>
            <a:schemeClr val="bg1">
              <a:lumMod val="75000"/>
              <a:lumOff val="25000"/>
            </a:schemeClr>
          </a:solidFill>
          <a:effectLst/>
          <a:latin typeface="+mj-lt"/>
          <a:ea typeface="+mj-ea"/>
          <a:cs typeface="Tunga" pitchFamily="2"/>
        </a:defRPr>
      </a:lvl1pPr>
    </p:titleStyle>
    <p:bodyStyle>
      <a:lvl1pPr marL="0" indent="0" algn="ctr" defTabSz="685800" rtl="0" eaLnBrk="1" latinLnBrk="0" hangingPunct="1">
        <a:lnSpc>
          <a:spcPct val="100000"/>
        </a:lnSpc>
        <a:spcBef>
          <a:spcPts val="450"/>
        </a:spcBef>
        <a:spcAft>
          <a:spcPts val="0"/>
        </a:spcAft>
        <a:buClr>
          <a:schemeClr val="accent1"/>
        </a:buClr>
        <a:buFontTx/>
        <a:buNone/>
        <a:defRPr sz="1500" b="0" i="0" kern="1200" cap="none" spc="23" baseline="0">
          <a:solidFill>
            <a:schemeClr val="tx1"/>
          </a:solidFill>
          <a:latin typeface="+mn-lt"/>
          <a:ea typeface="+mn-ea"/>
          <a:cs typeface="Tahoma" pitchFamily="34" charset="0"/>
        </a:defRPr>
      </a:lvl1pPr>
      <a:lvl2pPr marL="0" indent="0" algn="ctr" defTabSz="685800" rtl="0" eaLnBrk="1" latinLnBrk="0" hangingPunct="1">
        <a:lnSpc>
          <a:spcPct val="100000"/>
        </a:lnSpc>
        <a:spcBef>
          <a:spcPts val="900"/>
        </a:spcBef>
        <a:buClr>
          <a:schemeClr val="accent1"/>
        </a:buClr>
        <a:buFontTx/>
        <a:buNone/>
        <a:defRPr sz="1350" kern="1200">
          <a:solidFill>
            <a:schemeClr val="tx2"/>
          </a:solidFill>
          <a:latin typeface="+mn-lt"/>
          <a:ea typeface="+mn-ea"/>
          <a:cs typeface="Tahoma" pitchFamily="34" charset="0"/>
        </a:defRPr>
      </a:lvl2pPr>
      <a:lvl3pPr marL="0" indent="0" algn="ctr" defTabSz="685800" rtl="0" eaLnBrk="1" latinLnBrk="0" hangingPunct="1">
        <a:lnSpc>
          <a:spcPct val="100000"/>
        </a:lnSpc>
        <a:spcBef>
          <a:spcPts val="900"/>
        </a:spcBef>
        <a:buClr>
          <a:schemeClr val="accent1"/>
        </a:buClr>
        <a:buFontTx/>
        <a:buNone/>
        <a:defRPr sz="1200" kern="1200">
          <a:solidFill>
            <a:schemeClr val="tx1"/>
          </a:solidFill>
          <a:latin typeface="+mn-lt"/>
          <a:ea typeface="+mn-ea"/>
          <a:cs typeface="Tahoma" pitchFamily="34" charset="0"/>
        </a:defRPr>
      </a:lvl3pPr>
      <a:lvl4pPr marL="0" indent="0" algn="ctr" defTabSz="685800" rtl="0" eaLnBrk="1" latinLnBrk="0" hangingPunct="1">
        <a:lnSpc>
          <a:spcPct val="100000"/>
        </a:lnSpc>
        <a:spcBef>
          <a:spcPts val="900"/>
        </a:spcBef>
        <a:buClr>
          <a:schemeClr val="accent1"/>
        </a:buClr>
        <a:buFontTx/>
        <a:buNone/>
        <a:defRPr sz="1050" kern="1200">
          <a:solidFill>
            <a:schemeClr val="tx2"/>
          </a:solidFill>
          <a:latin typeface="+mn-lt"/>
          <a:ea typeface="+mn-ea"/>
          <a:cs typeface="Tahoma" pitchFamily="34" charset="0"/>
        </a:defRPr>
      </a:lvl4pPr>
      <a:lvl5pPr marL="0" indent="0" algn="ctr" defTabSz="685800" rtl="0" eaLnBrk="1" latinLnBrk="0" hangingPunct="1">
        <a:lnSpc>
          <a:spcPct val="100000"/>
        </a:lnSpc>
        <a:spcBef>
          <a:spcPts val="900"/>
        </a:spcBef>
        <a:buClr>
          <a:schemeClr val="accent1"/>
        </a:buClr>
        <a:buFontTx/>
        <a:buNone/>
        <a:defRPr sz="1050" kern="1200" baseline="0">
          <a:solidFill>
            <a:schemeClr val="tx1"/>
          </a:solidFill>
          <a:latin typeface="+mn-lt"/>
          <a:ea typeface="+mn-ea"/>
          <a:cs typeface="Tahoma" pitchFamily="34" charset="0"/>
        </a:defRPr>
      </a:lvl5pPr>
      <a:lvl6pPr marL="0" indent="0" algn="ctr" defTabSz="685800" rtl="0" eaLnBrk="1" latinLnBrk="0" hangingPunct="1">
        <a:lnSpc>
          <a:spcPct val="100000"/>
        </a:lnSpc>
        <a:spcBef>
          <a:spcPts val="900"/>
        </a:spcBef>
        <a:buFont typeface="Arial" pitchFamily="34" charset="0"/>
        <a:buNone/>
        <a:defRPr sz="1050" kern="1200">
          <a:solidFill>
            <a:schemeClr val="tx2"/>
          </a:solidFill>
          <a:latin typeface="+mn-lt"/>
          <a:ea typeface="+mn-ea"/>
          <a:cs typeface="+mn-cs"/>
        </a:defRPr>
      </a:lvl6pPr>
      <a:lvl7pPr marL="0" indent="0" algn="ctr" defTabSz="685800" rtl="0" eaLnBrk="1" latinLnBrk="0" hangingPunct="1">
        <a:lnSpc>
          <a:spcPct val="100000"/>
        </a:lnSpc>
        <a:spcBef>
          <a:spcPts val="900"/>
        </a:spcBef>
        <a:buFont typeface="Arial" pitchFamily="34" charset="0"/>
        <a:buNone/>
        <a:defRPr sz="1050" kern="1200">
          <a:solidFill>
            <a:schemeClr val="tx1"/>
          </a:solidFill>
          <a:latin typeface="+mn-lt"/>
          <a:ea typeface="+mn-ea"/>
          <a:cs typeface="+mn-cs"/>
        </a:defRPr>
      </a:lvl7pPr>
      <a:lvl8pPr marL="0" indent="0" algn="ctr" defTabSz="685800" rtl="0" eaLnBrk="1" latinLnBrk="0" hangingPunct="1">
        <a:lnSpc>
          <a:spcPct val="100000"/>
        </a:lnSpc>
        <a:spcBef>
          <a:spcPts val="900"/>
        </a:spcBef>
        <a:buFont typeface="Arial" pitchFamily="34" charset="0"/>
        <a:buNone/>
        <a:defRPr sz="1050" kern="1200">
          <a:solidFill>
            <a:schemeClr val="tx2"/>
          </a:solidFill>
          <a:latin typeface="+mn-lt"/>
          <a:ea typeface="+mn-ea"/>
          <a:cs typeface="+mn-cs"/>
        </a:defRPr>
      </a:lvl8pPr>
      <a:lvl9pPr marL="0" indent="0" algn="ctr" defTabSz="685800" rtl="0" eaLnBrk="1" latinLnBrk="0" hangingPunct="1">
        <a:lnSpc>
          <a:spcPct val="100000"/>
        </a:lnSpc>
        <a:spcBef>
          <a:spcPts val="900"/>
        </a:spcBef>
        <a:buFont typeface="Arial" pitchFamily="34" charset="0"/>
        <a:buNone/>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4.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57800" y="-787400"/>
            <a:ext cx="5257800" cy="487680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7200900" y="0"/>
            <a:ext cx="0" cy="6858000"/>
          </a:xfrm>
          <a:prstGeom prst="line">
            <a:avLst/>
          </a:prstGeom>
          <a:ln w="92075">
            <a:solidFill>
              <a:schemeClr val="accent1">
                <a:alpha val="53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15200" y="0"/>
            <a:ext cx="0" cy="6858000"/>
          </a:xfrm>
          <a:prstGeom prst="line">
            <a:avLst/>
          </a:prstGeom>
          <a:ln w="66675">
            <a:solidFill>
              <a:schemeClr val="accent1">
                <a:alpha val="53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58075" y="0"/>
            <a:ext cx="0" cy="6858000"/>
          </a:xfrm>
          <a:prstGeom prst="line">
            <a:avLst/>
          </a:prstGeom>
          <a:ln w="79375" cmpd="dbl">
            <a:solidFill>
              <a:schemeClr val="accent1">
                <a:alpha val="53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2362200"/>
            <a:ext cx="9144000" cy="17526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2590800"/>
            <a:ext cx="7372558" cy="1295400"/>
          </a:xfrm>
        </p:spPr>
        <p:txBody>
          <a:bodyPr/>
          <a:lstStyle/>
          <a:p>
            <a:r>
              <a:rPr lang="en-US" sz="8000" b="1" dirty="0">
                <a:solidFill>
                  <a:srgbClr val="FFC000"/>
                </a:solidFill>
                <a:latin typeface="Juice ITC" pitchFamily="82" charset="0"/>
                <a:ea typeface="+mn-ea"/>
                <a:cs typeface="+mn-cs"/>
              </a:rPr>
              <a:t>Irreducible Complexity</a:t>
            </a:r>
          </a:p>
        </p:txBody>
      </p:sp>
    </p:spTree>
    <p:extLst>
      <p:ext uri="{BB962C8B-B14F-4D97-AF65-F5344CB8AC3E}">
        <p14:creationId xmlns:p14="http://schemas.microsoft.com/office/powerpoint/2010/main" val="2182337227"/>
      </p:ext>
    </p:extLst>
  </p:cSld>
  <p:clrMapOvr>
    <a:masterClrMapping/>
  </p:clrMapOvr>
  <mc:AlternateContent xmlns:mc="http://schemas.openxmlformats.org/markup-compatibility/2006" xmlns:p14="http://schemas.microsoft.com/office/powerpoint/2010/main">
    <mc:Choice Requires="p14">
      <p:transition spd="slow" p14:dur="2000" advTm="5267">
        <p14:flash/>
      </p:transition>
    </mc:Choice>
    <mc:Fallback xmlns="">
      <p:transition spd="slow" advTm="52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25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5724"/>
            <a:ext cx="9144000" cy="924475"/>
          </a:xfrm>
          <a:solidFill>
            <a:schemeClr val="bg1">
              <a:alpha val="50000"/>
            </a:schemeClr>
          </a:solidFill>
        </p:spPr>
        <p:txBody>
          <a:bodyPr/>
          <a:lstStyle/>
          <a:p>
            <a:pPr algn="ctr"/>
            <a:r>
              <a:rPr lang="en-US" sz="6600" b="1" dirty="0" smtClean="0">
                <a:solidFill>
                  <a:schemeClr val="tx2">
                    <a:lumMod val="75000"/>
                  </a:schemeClr>
                </a:solidFill>
                <a:latin typeface="Juice ITC" pitchFamily="82" charset="0"/>
              </a:rPr>
              <a:t>Which parts are necessary? </a:t>
            </a:r>
            <a:endParaRPr lang="en-US" sz="6600" b="1" dirty="0">
              <a:solidFill>
                <a:schemeClr val="tx2">
                  <a:lumMod val="75000"/>
                </a:schemeClr>
              </a:solidFill>
              <a:latin typeface="Juice ITC" pitchFamily="82" charset="0"/>
            </a:endParaRPr>
          </a:p>
        </p:txBody>
      </p:sp>
      <p:sp>
        <p:nvSpPr>
          <p:cNvPr id="3" name="TextBox 2"/>
          <p:cNvSpPr txBox="1"/>
          <p:nvPr/>
        </p:nvSpPr>
        <p:spPr>
          <a:xfrm>
            <a:off x="275897" y="2438400"/>
            <a:ext cx="3915103" cy="2246769"/>
          </a:xfrm>
          <a:prstGeom prst="rect">
            <a:avLst/>
          </a:prstGeom>
          <a:solidFill>
            <a:schemeClr val="bg1">
              <a:alpha val="44000"/>
            </a:schemeClr>
          </a:solidFill>
        </p:spPr>
        <p:txBody>
          <a:bodyPr wrap="square" rtlCol="0">
            <a:spAutoFit/>
          </a:bodyPr>
          <a:lstStyle/>
          <a:p>
            <a:r>
              <a:rPr lang="en-US" sz="2800" b="1" dirty="0" smtClean="0">
                <a:solidFill>
                  <a:schemeClr val="tx2">
                    <a:lumMod val="75000"/>
                  </a:schemeClr>
                </a:solidFill>
              </a:rPr>
              <a:t>Without the spring, other parts would be loose and wiggle about.  </a:t>
            </a:r>
            <a:endParaRPr lang="en-US" sz="2800" b="1" dirty="0">
              <a:solidFill>
                <a:schemeClr val="tx2">
                  <a:lumMod val="75000"/>
                </a:schemeClr>
              </a:solidFill>
            </a:endParaRPr>
          </a:p>
        </p:txBody>
      </p:sp>
      <p:sp>
        <p:nvSpPr>
          <p:cNvPr id="4" name="Block Arc 3"/>
          <p:cNvSpPr/>
          <p:nvPr/>
        </p:nvSpPr>
        <p:spPr>
          <a:xfrm>
            <a:off x="5026181" y="4549804"/>
            <a:ext cx="301712" cy="389510"/>
          </a:xfrm>
          <a:prstGeom prst="blockArc">
            <a:avLst>
              <a:gd name="adj1" fmla="val 7670051"/>
              <a:gd name="adj2" fmla="val 3812254"/>
              <a:gd name="adj3" fmla="val 8230"/>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5105400"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178505" y="4880064"/>
            <a:ext cx="5638800" cy="301536"/>
          </a:xfrm>
          <a:prstGeom prst="rect">
            <a:avLst/>
          </a:prstGeom>
          <a:blipFill>
            <a:blip r:embed="rId4"/>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lock Arc 6"/>
          <p:cNvSpPr/>
          <p:nvPr/>
        </p:nvSpPr>
        <p:spPr>
          <a:xfrm>
            <a:off x="8534400" y="4562864"/>
            <a:ext cx="152400" cy="634400"/>
          </a:xfrm>
          <a:prstGeom prst="blockArc">
            <a:avLst>
              <a:gd name="adj1" fmla="val 10800000"/>
              <a:gd name="adj2" fmla="val 1678023"/>
              <a:gd name="adj3" fmla="val 24412"/>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4926338" y="4698990"/>
            <a:ext cx="128971" cy="184666"/>
          </a:xfrm>
          <a:prstGeom prst="rect">
            <a:avLst/>
          </a:prstGeom>
          <a:gradFill flip="none" rotWithShape="1">
            <a:gsLst>
              <a:gs pos="0">
                <a:srgbClr val="D6B19C"/>
              </a:gs>
              <a:gs pos="24000">
                <a:srgbClr val="D49E6C"/>
              </a:gs>
              <a:gs pos="75000">
                <a:srgbClr val="A65528"/>
              </a:gs>
              <a:gs pos="0">
                <a:srgbClr val="663012"/>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nut 8"/>
          <p:cNvSpPr/>
          <p:nvPr/>
        </p:nvSpPr>
        <p:spPr>
          <a:xfrm>
            <a:off x="5123667"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142565"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rot="21369568">
            <a:off x="5308007" y="4576233"/>
            <a:ext cx="3262366" cy="61675"/>
          </a:xfrm>
          <a:prstGeom prst="rect">
            <a:avLst/>
          </a:prstGeom>
          <a:gradFill flip="none" rotWithShape="1">
            <a:gsLst>
              <a:gs pos="0">
                <a:srgbClr val="FBE4AE"/>
              </a:gs>
              <a:gs pos="13000">
                <a:srgbClr val="BD922A"/>
              </a:gs>
              <a:gs pos="21001">
                <a:srgbClr val="BD922A"/>
              </a:gs>
              <a:gs pos="63000">
                <a:srgbClr val="FBE4AE"/>
              </a:gs>
              <a:gs pos="0">
                <a:srgbClr val="BD922A"/>
              </a:gs>
              <a:gs pos="69000">
                <a:srgbClr val="835E17"/>
              </a:gs>
              <a:gs pos="4000">
                <a:srgbClr val="A28949"/>
              </a:gs>
              <a:gs pos="100000">
                <a:srgbClr val="FAE3B7"/>
              </a:gs>
            </a:gsLst>
            <a:lin ang="16200000" scaled="1"/>
            <a:tileRect/>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046833" y="4475568"/>
            <a:ext cx="3566218" cy="287519"/>
          </a:xfrm>
          <a:custGeom>
            <a:avLst/>
            <a:gdLst>
              <a:gd name="connsiteX0" fmla="*/ 10421 w 4062462"/>
              <a:gd name="connsiteY0" fmla="*/ 269036 h 269036"/>
              <a:gd name="connsiteX1" fmla="*/ 551746 w 4062462"/>
              <a:gd name="connsiteY1" fmla="*/ 86156 h 269036"/>
              <a:gd name="connsiteX2" fmla="*/ 3565608 w 4062462"/>
              <a:gd name="connsiteY2" fmla="*/ 5689 h 269036"/>
              <a:gd name="connsiteX3" fmla="*/ 4026466 w 4062462"/>
              <a:gd name="connsiteY3" fmla="*/ 13004 h 269036"/>
            </a:gdLst>
            <a:ahLst/>
            <a:cxnLst>
              <a:cxn ang="0">
                <a:pos x="connsiteX0" y="connsiteY0"/>
              </a:cxn>
              <a:cxn ang="0">
                <a:pos x="connsiteX1" y="connsiteY1"/>
              </a:cxn>
              <a:cxn ang="0">
                <a:pos x="connsiteX2" y="connsiteY2"/>
              </a:cxn>
              <a:cxn ang="0">
                <a:pos x="connsiteX3" y="connsiteY3"/>
              </a:cxn>
            </a:cxnLst>
            <a:rect l="l" t="t" r="r" b="b"/>
            <a:pathLst>
              <a:path w="4062462" h="269036">
                <a:moveTo>
                  <a:pt x="10421" y="269036"/>
                </a:moveTo>
                <a:cubicBezTo>
                  <a:pt x="-15182" y="199541"/>
                  <a:pt x="-40785" y="130047"/>
                  <a:pt x="551746" y="86156"/>
                </a:cubicBezTo>
                <a:cubicBezTo>
                  <a:pt x="1144277" y="42265"/>
                  <a:pt x="2986488" y="17881"/>
                  <a:pt x="3565608" y="5689"/>
                </a:cubicBezTo>
                <a:cubicBezTo>
                  <a:pt x="4144728" y="-6503"/>
                  <a:pt x="4085597" y="3250"/>
                  <a:pt x="4026466" y="1300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4" name="Block Arc 13"/>
          <p:cNvSpPr/>
          <p:nvPr/>
        </p:nvSpPr>
        <p:spPr>
          <a:xfrm>
            <a:off x="5251103" y="4531718"/>
            <a:ext cx="346842" cy="612929"/>
          </a:xfrm>
          <a:prstGeom prst="blockArc">
            <a:avLst>
              <a:gd name="adj1" fmla="val 9730793"/>
              <a:gd name="adj2" fmla="val 909232"/>
              <a:gd name="adj3" fmla="val 20806"/>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5177037" y="4510732"/>
            <a:ext cx="338958" cy="369332"/>
          </a:xfrm>
          <a:prstGeom prst="donut">
            <a:avLst/>
          </a:prstGeom>
          <a:gradFill flip="none" rotWithShape="1">
            <a:gsLst>
              <a:gs pos="0">
                <a:srgbClr val="FFFFFF"/>
              </a:gs>
              <a:gs pos="0">
                <a:srgbClr val="7D8496"/>
              </a:gs>
              <a:gs pos="47000">
                <a:srgbClr val="E6E6E6"/>
              </a:gs>
              <a:gs pos="85001">
                <a:srgbClr val="7D8496"/>
              </a:gs>
              <a:gs pos="100000">
                <a:srgbClr val="E6E6E6"/>
              </a:gs>
            </a:gsLst>
            <a:lin ang="2700000" scaled="1"/>
            <a:tileRect/>
          </a:gra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rot="21140285">
            <a:off x="4191381" y="4685473"/>
            <a:ext cx="932033" cy="66194"/>
          </a:xfrm>
          <a:prstGeom prst="rect">
            <a:avLst/>
          </a:prstGeom>
          <a:gradFill flip="none" rotWithShape="1">
            <a:gsLst>
              <a:gs pos="0">
                <a:srgbClr val="FFFFFF"/>
              </a:gs>
              <a:gs pos="0">
                <a:srgbClr val="7D8496"/>
              </a:gs>
              <a:gs pos="47000">
                <a:srgbClr val="E6E6E6"/>
              </a:gs>
              <a:gs pos="85001">
                <a:srgbClr val="7D8496"/>
              </a:gs>
              <a:gs pos="100000">
                <a:srgbClr val="E6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erge 16"/>
          <p:cNvSpPr/>
          <p:nvPr/>
        </p:nvSpPr>
        <p:spPr>
          <a:xfrm rot="3605915">
            <a:off x="4313655" y="4309514"/>
            <a:ext cx="373128" cy="595110"/>
          </a:xfrm>
          <a:prstGeom prst="flowChartMerg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28201434"/>
      </p:ext>
    </p:extLst>
  </p:cSld>
  <p:clrMapOvr>
    <a:masterClrMapping/>
  </p:clrMapOvr>
  <mc:AlternateContent xmlns:mc="http://schemas.openxmlformats.org/markup-compatibility/2006" xmlns:p14="http://schemas.microsoft.com/office/powerpoint/2010/main">
    <mc:Choice Requires="p14">
      <p:transition spd="med" p14:dur="700" advTm="5801">
        <p:fade/>
      </p:transition>
    </mc:Choice>
    <mc:Fallback xmlns="">
      <p:transition spd="med" advTm="58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par>
                          <p:cTn id="23" fill="hold">
                            <p:stCondLst>
                              <p:cond delay="500"/>
                            </p:stCondLst>
                            <p:childTnLst>
                              <p:par>
                                <p:cTn id="24" presetID="32" presetClass="emph" presetSubtype="0" fill="hold" grpId="0" nodeType="afterEffect">
                                  <p:stCondLst>
                                    <p:cond delay="0"/>
                                  </p:stCondLst>
                                  <p:childTnLst>
                                    <p:animRot by="120000">
                                      <p:cBhvr>
                                        <p:cTn id="25" dur="175" fill="hold">
                                          <p:stCondLst>
                                            <p:cond delay="0"/>
                                          </p:stCondLst>
                                        </p:cTn>
                                        <p:tgtEl>
                                          <p:spTgt spid="7"/>
                                        </p:tgtEl>
                                        <p:attrNameLst>
                                          <p:attrName>r</p:attrName>
                                        </p:attrNameLst>
                                      </p:cBhvr>
                                    </p:animRot>
                                    <p:animRot by="-240000">
                                      <p:cBhvr>
                                        <p:cTn id="26" dur="350" fill="hold">
                                          <p:stCondLst>
                                            <p:cond delay="350"/>
                                          </p:stCondLst>
                                        </p:cTn>
                                        <p:tgtEl>
                                          <p:spTgt spid="7"/>
                                        </p:tgtEl>
                                        <p:attrNameLst>
                                          <p:attrName>r</p:attrName>
                                        </p:attrNameLst>
                                      </p:cBhvr>
                                    </p:animRot>
                                    <p:animRot by="240000">
                                      <p:cBhvr>
                                        <p:cTn id="27" dur="350" fill="hold">
                                          <p:stCondLst>
                                            <p:cond delay="700"/>
                                          </p:stCondLst>
                                        </p:cTn>
                                        <p:tgtEl>
                                          <p:spTgt spid="7"/>
                                        </p:tgtEl>
                                        <p:attrNameLst>
                                          <p:attrName>r</p:attrName>
                                        </p:attrNameLst>
                                      </p:cBhvr>
                                    </p:animRot>
                                    <p:animRot by="-240000">
                                      <p:cBhvr>
                                        <p:cTn id="28" dur="350" fill="hold">
                                          <p:stCondLst>
                                            <p:cond delay="1050"/>
                                          </p:stCondLst>
                                        </p:cTn>
                                        <p:tgtEl>
                                          <p:spTgt spid="7"/>
                                        </p:tgtEl>
                                        <p:attrNameLst>
                                          <p:attrName>r</p:attrName>
                                        </p:attrNameLst>
                                      </p:cBhvr>
                                    </p:animRot>
                                    <p:animRot by="120000">
                                      <p:cBhvr>
                                        <p:cTn id="29" dur="350" fill="hold">
                                          <p:stCondLst>
                                            <p:cond delay="1400"/>
                                          </p:stCondLst>
                                        </p:cTn>
                                        <p:tgtEl>
                                          <p:spTgt spid="7"/>
                                        </p:tgtEl>
                                        <p:attrNameLst>
                                          <p:attrName>r</p:attrName>
                                        </p:attrNameLst>
                                      </p:cBhvr>
                                    </p:animRot>
                                  </p:childTnLst>
                                </p:cTn>
                              </p:par>
                              <p:par>
                                <p:cTn id="30" presetID="32" presetClass="emph" presetSubtype="0" fill="hold" grpId="0" nodeType="withEffect">
                                  <p:stCondLst>
                                    <p:cond delay="0"/>
                                  </p:stCondLst>
                                  <p:childTnLst>
                                    <p:animRot by="120000">
                                      <p:cBhvr>
                                        <p:cTn id="31" dur="175" fill="hold">
                                          <p:stCondLst>
                                            <p:cond delay="0"/>
                                          </p:stCondLst>
                                        </p:cTn>
                                        <p:tgtEl>
                                          <p:spTgt spid="4"/>
                                        </p:tgtEl>
                                        <p:attrNameLst>
                                          <p:attrName>r</p:attrName>
                                        </p:attrNameLst>
                                      </p:cBhvr>
                                    </p:animRot>
                                    <p:animRot by="-240000">
                                      <p:cBhvr>
                                        <p:cTn id="32" dur="350" fill="hold">
                                          <p:stCondLst>
                                            <p:cond delay="350"/>
                                          </p:stCondLst>
                                        </p:cTn>
                                        <p:tgtEl>
                                          <p:spTgt spid="4"/>
                                        </p:tgtEl>
                                        <p:attrNameLst>
                                          <p:attrName>r</p:attrName>
                                        </p:attrNameLst>
                                      </p:cBhvr>
                                    </p:animRot>
                                    <p:animRot by="240000">
                                      <p:cBhvr>
                                        <p:cTn id="33" dur="350" fill="hold">
                                          <p:stCondLst>
                                            <p:cond delay="700"/>
                                          </p:stCondLst>
                                        </p:cTn>
                                        <p:tgtEl>
                                          <p:spTgt spid="4"/>
                                        </p:tgtEl>
                                        <p:attrNameLst>
                                          <p:attrName>r</p:attrName>
                                        </p:attrNameLst>
                                      </p:cBhvr>
                                    </p:animRot>
                                    <p:animRot by="-240000">
                                      <p:cBhvr>
                                        <p:cTn id="34" dur="350" fill="hold">
                                          <p:stCondLst>
                                            <p:cond delay="1050"/>
                                          </p:stCondLst>
                                        </p:cTn>
                                        <p:tgtEl>
                                          <p:spTgt spid="4"/>
                                        </p:tgtEl>
                                        <p:attrNameLst>
                                          <p:attrName>r</p:attrName>
                                        </p:attrNameLst>
                                      </p:cBhvr>
                                    </p:animRot>
                                    <p:animRot by="120000">
                                      <p:cBhvr>
                                        <p:cTn id="35" dur="350" fill="hold">
                                          <p:stCondLst>
                                            <p:cond delay="1400"/>
                                          </p:stCondLst>
                                        </p:cTn>
                                        <p:tgtEl>
                                          <p:spTgt spid="4"/>
                                        </p:tgtEl>
                                        <p:attrNameLst>
                                          <p:attrName>r</p:attrName>
                                        </p:attrNameLst>
                                      </p:cBhvr>
                                    </p:animRot>
                                  </p:childTnLst>
                                </p:cTn>
                              </p:par>
                              <p:par>
                                <p:cTn id="36" presetID="32" presetClass="emph" presetSubtype="0" fill="hold" grpId="0" nodeType="withEffect">
                                  <p:stCondLst>
                                    <p:cond delay="0"/>
                                  </p:stCondLst>
                                  <p:childTnLst>
                                    <p:animRot by="120000">
                                      <p:cBhvr>
                                        <p:cTn id="37" dur="175" fill="hold">
                                          <p:stCondLst>
                                            <p:cond delay="0"/>
                                          </p:stCondLst>
                                        </p:cTn>
                                        <p:tgtEl>
                                          <p:spTgt spid="8"/>
                                        </p:tgtEl>
                                        <p:attrNameLst>
                                          <p:attrName>r</p:attrName>
                                        </p:attrNameLst>
                                      </p:cBhvr>
                                    </p:animRot>
                                    <p:animRot by="-240000">
                                      <p:cBhvr>
                                        <p:cTn id="38" dur="350" fill="hold">
                                          <p:stCondLst>
                                            <p:cond delay="350"/>
                                          </p:stCondLst>
                                        </p:cTn>
                                        <p:tgtEl>
                                          <p:spTgt spid="8"/>
                                        </p:tgtEl>
                                        <p:attrNameLst>
                                          <p:attrName>r</p:attrName>
                                        </p:attrNameLst>
                                      </p:cBhvr>
                                    </p:animRot>
                                    <p:animRot by="240000">
                                      <p:cBhvr>
                                        <p:cTn id="39" dur="350" fill="hold">
                                          <p:stCondLst>
                                            <p:cond delay="700"/>
                                          </p:stCondLst>
                                        </p:cTn>
                                        <p:tgtEl>
                                          <p:spTgt spid="8"/>
                                        </p:tgtEl>
                                        <p:attrNameLst>
                                          <p:attrName>r</p:attrName>
                                        </p:attrNameLst>
                                      </p:cBhvr>
                                    </p:animRot>
                                    <p:animRot by="-240000">
                                      <p:cBhvr>
                                        <p:cTn id="40" dur="350" fill="hold">
                                          <p:stCondLst>
                                            <p:cond delay="1050"/>
                                          </p:stCondLst>
                                        </p:cTn>
                                        <p:tgtEl>
                                          <p:spTgt spid="8"/>
                                        </p:tgtEl>
                                        <p:attrNameLst>
                                          <p:attrName>r</p:attrName>
                                        </p:attrNameLst>
                                      </p:cBhvr>
                                    </p:animRot>
                                    <p:animRot by="120000">
                                      <p:cBhvr>
                                        <p:cTn id="41" dur="350" fill="hold">
                                          <p:stCondLst>
                                            <p:cond delay="1400"/>
                                          </p:stCondLst>
                                        </p:cTn>
                                        <p:tgtEl>
                                          <p:spTgt spid="8"/>
                                        </p:tgtEl>
                                        <p:attrNameLst>
                                          <p:attrName>r</p:attrName>
                                        </p:attrNameLst>
                                      </p:cBhvr>
                                    </p:animRot>
                                  </p:childTnLst>
                                </p:cTn>
                              </p:par>
                              <p:par>
                                <p:cTn id="42" presetID="32" presetClass="emph" presetSubtype="0" fill="hold" grpId="0" nodeType="withEffect">
                                  <p:stCondLst>
                                    <p:cond delay="0"/>
                                  </p:stCondLst>
                                  <p:childTnLst>
                                    <p:animRot by="120000">
                                      <p:cBhvr>
                                        <p:cTn id="43" dur="175" fill="hold">
                                          <p:stCondLst>
                                            <p:cond delay="0"/>
                                          </p:stCondLst>
                                        </p:cTn>
                                        <p:tgtEl>
                                          <p:spTgt spid="14"/>
                                        </p:tgtEl>
                                        <p:attrNameLst>
                                          <p:attrName>r</p:attrName>
                                        </p:attrNameLst>
                                      </p:cBhvr>
                                    </p:animRot>
                                    <p:animRot by="-240000">
                                      <p:cBhvr>
                                        <p:cTn id="44" dur="350" fill="hold">
                                          <p:stCondLst>
                                            <p:cond delay="350"/>
                                          </p:stCondLst>
                                        </p:cTn>
                                        <p:tgtEl>
                                          <p:spTgt spid="14"/>
                                        </p:tgtEl>
                                        <p:attrNameLst>
                                          <p:attrName>r</p:attrName>
                                        </p:attrNameLst>
                                      </p:cBhvr>
                                    </p:animRot>
                                    <p:animRot by="240000">
                                      <p:cBhvr>
                                        <p:cTn id="45" dur="350" fill="hold">
                                          <p:stCondLst>
                                            <p:cond delay="700"/>
                                          </p:stCondLst>
                                        </p:cTn>
                                        <p:tgtEl>
                                          <p:spTgt spid="14"/>
                                        </p:tgtEl>
                                        <p:attrNameLst>
                                          <p:attrName>r</p:attrName>
                                        </p:attrNameLst>
                                      </p:cBhvr>
                                    </p:animRot>
                                    <p:animRot by="-240000">
                                      <p:cBhvr>
                                        <p:cTn id="46" dur="350" fill="hold">
                                          <p:stCondLst>
                                            <p:cond delay="1050"/>
                                          </p:stCondLst>
                                        </p:cTn>
                                        <p:tgtEl>
                                          <p:spTgt spid="14"/>
                                        </p:tgtEl>
                                        <p:attrNameLst>
                                          <p:attrName>r</p:attrName>
                                        </p:attrNameLst>
                                      </p:cBhvr>
                                    </p:animRot>
                                    <p:animRot by="120000">
                                      <p:cBhvr>
                                        <p:cTn id="47" dur="350" fill="hold">
                                          <p:stCondLst>
                                            <p:cond delay="1400"/>
                                          </p:stCondLst>
                                        </p:cTn>
                                        <p:tgtEl>
                                          <p:spTgt spid="14"/>
                                        </p:tgtEl>
                                        <p:attrNameLst>
                                          <p:attrName>r</p:attrName>
                                        </p:attrNameLst>
                                      </p:cBhvr>
                                    </p:animRot>
                                  </p:childTnLst>
                                </p:cTn>
                              </p:par>
                              <p:par>
                                <p:cTn id="48" presetID="0" presetClass="path" presetSubtype="0" accel="50000" decel="50000" fill="hold" grpId="0" nodeType="withEffect">
                                  <p:stCondLst>
                                    <p:cond delay="0"/>
                                  </p:stCondLst>
                                  <p:childTnLst>
                                    <p:animMotion origin="layout" path="M 0 0 C -0.00034 0.00555 0.0007 0.0118 -0.00139 0.01667 C -0.0026 0.01944 -0.00555 0.02407 -0.00555 0.02407 C -0.0085 0.03565 -0.01823 0.03889 -0.02639 0.03889 L -0.03125 0.03981 " pathEditMode="relative" ptsTypes="fffAA">
                                      <p:cBhvr>
                                        <p:cTn id="49" dur="2000" fill="hold"/>
                                        <p:tgtEl>
                                          <p:spTgt spid="17"/>
                                        </p:tgtEl>
                                        <p:attrNameLst>
                                          <p:attrName>ppt_x</p:attrName>
                                          <p:attrName>ppt_y</p:attrName>
                                        </p:attrNameLst>
                                      </p:cBhvr>
                                    </p:animMotion>
                                  </p:childTnLst>
                                </p:cTn>
                              </p:par>
                              <p:par>
                                <p:cTn id="50" presetID="32" presetClass="emph" presetSubtype="0" fill="hold" grpId="0" nodeType="withEffect">
                                  <p:stCondLst>
                                    <p:cond delay="0"/>
                                  </p:stCondLst>
                                  <p:childTnLst>
                                    <p:animRot by="120000">
                                      <p:cBhvr>
                                        <p:cTn id="51" dur="175" fill="hold">
                                          <p:stCondLst>
                                            <p:cond delay="0"/>
                                          </p:stCondLst>
                                        </p:cTn>
                                        <p:tgtEl>
                                          <p:spTgt spid="16"/>
                                        </p:tgtEl>
                                        <p:attrNameLst>
                                          <p:attrName>r</p:attrName>
                                        </p:attrNameLst>
                                      </p:cBhvr>
                                    </p:animRot>
                                    <p:animRot by="-240000">
                                      <p:cBhvr>
                                        <p:cTn id="52" dur="350" fill="hold">
                                          <p:stCondLst>
                                            <p:cond delay="350"/>
                                          </p:stCondLst>
                                        </p:cTn>
                                        <p:tgtEl>
                                          <p:spTgt spid="16"/>
                                        </p:tgtEl>
                                        <p:attrNameLst>
                                          <p:attrName>r</p:attrName>
                                        </p:attrNameLst>
                                      </p:cBhvr>
                                    </p:animRot>
                                    <p:animRot by="240000">
                                      <p:cBhvr>
                                        <p:cTn id="53" dur="350" fill="hold">
                                          <p:stCondLst>
                                            <p:cond delay="700"/>
                                          </p:stCondLst>
                                        </p:cTn>
                                        <p:tgtEl>
                                          <p:spTgt spid="16"/>
                                        </p:tgtEl>
                                        <p:attrNameLst>
                                          <p:attrName>r</p:attrName>
                                        </p:attrNameLst>
                                      </p:cBhvr>
                                    </p:animRot>
                                    <p:animRot by="-240000">
                                      <p:cBhvr>
                                        <p:cTn id="54" dur="350" fill="hold">
                                          <p:stCondLst>
                                            <p:cond delay="1050"/>
                                          </p:stCondLst>
                                        </p:cTn>
                                        <p:tgtEl>
                                          <p:spTgt spid="16"/>
                                        </p:tgtEl>
                                        <p:attrNameLst>
                                          <p:attrName>r</p:attrName>
                                        </p:attrNameLst>
                                      </p:cBhvr>
                                    </p:animRot>
                                    <p:animRot by="120000">
                                      <p:cBhvr>
                                        <p:cTn id="55" dur="350" fill="hold">
                                          <p:stCondLst>
                                            <p:cond delay="1400"/>
                                          </p:stCondLst>
                                        </p:cTn>
                                        <p:tgtEl>
                                          <p:spTgt spid="16"/>
                                        </p:tgtEl>
                                        <p:attrNameLst>
                                          <p:attrName>r</p:attrName>
                                        </p:attrNameLst>
                                      </p:cBhvr>
                                    </p:animRot>
                                  </p:childTnLst>
                                </p:cTn>
                              </p:par>
                              <p:par>
                                <p:cTn id="56" presetID="0" presetClass="path" presetSubtype="0" accel="50000" decel="50000" fill="hold" grpId="0" nodeType="withEffect">
                                  <p:stCondLst>
                                    <p:cond delay="0"/>
                                  </p:stCondLst>
                                  <p:childTnLst>
                                    <p:animMotion origin="layout" path="M 0 0 C -0.00104 0.0088 -0.00104 0.02269 -0.00833 0.02593 C -0.00937 0.02847 -0.01094 0.03056 -0.0118 0.03334 C -0.01267 0.03588 -0.0125 0.03889 -0.01319 0.04167 C -0.01371 0.03843 -0.01423 0.03658 -0.01597 0.03426 " pathEditMode="relative" ptsTypes="ffffA">
                                      <p:cBhvr>
                                        <p:cTn id="57" dur="2000" fill="hold"/>
                                        <p:tgtEl>
                                          <p:spTgt spid="12"/>
                                        </p:tgtEl>
                                        <p:attrNameLst>
                                          <p:attrName>ppt_x</p:attrName>
                                          <p:attrName>ppt_y</p:attrName>
                                        </p:attrNameLst>
                                      </p:cBhvr>
                                    </p:animMotion>
                                  </p:childTnLst>
                                </p:cTn>
                              </p:par>
                              <p:par>
                                <p:cTn id="58" presetID="0" presetClass="path" presetSubtype="0" accel="50000" decel="50000" fill="hold" grpId="0" nodeType="withEffect">
                                  <p:stCondLst>
                                    <p:cond delay="0"/>
                                  </p:stCondLst>
                                  <p:childTnLst>
                                    <p:animMotion origin="layout" path="M 0 0 C -0.00104 0.0088 -0.00104 0.02269 -0.00833 0.02593 C -0.00937 0.02847 -0.01094 0.03056 -0.0118 0.03334 C -0.01267 0.03588 -0.0125 0.03889 -0.01319 0.04167 C -0.01371 0.03843 -0.01423 0.03658 -0.01597 0.03426 " pathEditMode="relative" ptsTypes="ffffA">
                                      <p:cBhvr>
                                        <p:cTn id="59"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5724"/>
            <a:ext cx="9144000" cy="924475"/>
          </a:xfrm>
          <a:solidFill>
            <a:schemeClr val="bg1">
              <a:alpha val="50000"/>
            </a:schemeClr>
          </a:solidFill>
        </p:spPr>
        <p:txBody>
          <a:bodyPr/>
          <a:lstStyle/>
          <a:p>
            <a:pPr algn="ctr"/>
            <a:r>
              <a:rPr lang="en-US" sz="6600" b="1" dirty="0" smtClean="0">
                <a:solidFill>
                  <a:schemeClr val="tx2">
                    <a:lumMod val="75000"/>
                  </a:schemeClr>
                </a:solidFill>
                <a:latin typeface="Juice ITC" pitchFamily="82" charset="0"/>
              </a:rPr>
              <a:t>Which parts are necessary? </a:t>
            </a:r>
            <a:endParaRPr lang="en-US" sz="6600" b="1" dirty="0">
              <a:solidFill>
                <a:schemeClr val="tx2">
                  <a:lumMod val="75000"/>
                </a:schemeClr>
              </a:solidFill>
              <a:latin typeface="Juice ITC" pitchFamily="82" charset="0"/>
            </a:endParaRPr>
          </a:p>
        </p:txBody>
      </p:sp>
      <p:sp>
        <p:nvSpPr>
          <p:cNvPr id="3" name="TextBox 2"/>
          <p:cNvSpPr txBox="1"/>
          <p:nvPr/>
        </p:nvSpPr>
        <p:spPr>
          <a:xfrm>
            <a:off x="275897" y="2438400"/>
            <a:ext cx="3915103" cy="1815882"/>
          </a:xfrm>
          <a:prstGeom prst="rect">
            <a:avLst/>
          </a:prstGeom>
          <a:solidFill>
            <a:schemeClr val="bg1">
              <a:alpha val="44000"/>
            </a:schemeClr>
          </a:solidFill>
        </p:spPr>
        <p:txBody>
          <a:bodyPr wrap="square" rtlCol="0">
            <a:spAutoFit/>
          </a:bodyPr>
          <a:lstStyle/>
          <a:p>
            <a:r>
              <a:rPr lang="en-US" sz="2800" b="1" dirty="0" smtClean="0">
                <a:solidFill>
                  <a:schemeClr val="tx2">
                    <a:lumMod val="75000"/>
                  </a:schemeClr>
                </a:solidFill>
              </a:rPr>
              <a:t>Without the hammer, we couldn’t catch the mouse. </a:t>
            </a:r>
            <a:endParaRPr lang="en-US" sz="2800" b="1" dirty="0">
              <a:solidFill>
                <a:schemeClr val="tx2">
                  <a:lumMod val="75000"/>
                </a:schemeClr>
              </a:solidFill>
            </a:endParaRPr>
          </a:p>
        </p:txBody>
      </p:sp>
      <p:sp>
        <p:nvSpPr>
          <p:cNvPr id="4" name="Block Arc 3"/>
          <p:cNvSpPr/>
          <p:nvPr/>
        </p:nvSpPr>
        <p:spPr>
          <a:xfrm>
            <a:off x="5026181" y="4549804"/>
            <a:ext cx="301712" cy="389510"/>
          </a:xfrm>
          <a:prstGeom prst="blockArc">
            <a:avLst>
              <a:gd name="adj1" fmla="val 7670051"/>
              <a:gd name="adj2" fmla="val 3812254"/>
              <a:gd name="adj3" fmla="val 8230"/>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4926338" y="4698990"/>
            <a:ext cx="128971" cy="184666"/>
          </a:xfrm>
          <a:prstGeom prst="rect">
            <a:avLst/>
          </a:prstGeom>
          <a:gradFill flip="none" rotWithShape="1">
            <a:gsLst>
              <a:gs pos="0">
                <a:srgbClr val="D6B19C"/>
              </a:gs>
              <a:gs pos="24000">
                <a:srgbClr val="D49E6C"/>
              </a:gs>
              <a:gs pos="75000">
                <a:srgbClr val="A65528"/>
              </a:gs>
              <a:gs pos="0">
                <a:srgbClr val="663012"/>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nut 5"/>
          <p:cNvSpPr/>
          <p:nvPr/>
        </p:nvSpPr>
        <p:spPr>
          <a:xfrm>
            <a:off x="5142565"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rot="21369568">
            <a:off x="5308007" y="4576233"/>
            <a:ext cx="3262366" cy="61675"/>
          </a:xfrm>
          <a:prstGeom prst="rect">
            <a:avLst/>
          </a:prstGeom>
          <a:gradFill flip="none" rotWithShape="1">
            <a:gsLst>
              <a:gs pos="0">
                <a:srgbClr val="FBE4AE"/>
              </a:gs>
              <a:gs pos="13000">
                <a:srgbClr val="BD922A"/>
              </a:gs>
              <a:gs pos="21001">
                <a:srgbClr val="BD922A"/>
              </a:gs>
              <a:gs pos="63000">
                <a:srgbClr val="FBE4AE"/>
              </a:gs>
              <a:gs pos="0">
                <a:srgbClr val="BD922A"/>
              </a:gs>
              <a:gs pos="69000">
                <a:srgbClr val="835E17"/>
              </a:gs>
              <a:gs pos="4000">
                <a:srgbClr val="A28949"/>
              </a:gs>
              <a:gs pos="100000">
                <a:srgbClr val="FAE3B7"/>
              </a:gs>
            </a:gsLst>
            <a:lin ang="16200000" scaled="1"/>
            <a:tileRect/>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046833" y="4475568"/>
            <a:ext cx="3566218" cy="287519"/>
          </a:xfrm>
          <a:custGeom>
            <a:avLst/>
            <a:gdLst>
              <a:gd name="connsiteX0" fmla="*/ 10421 w 4062462"/>
              <a:gd name="connsiteY0" fmla="*/ 269036 h 269036"/>
              <a:gd name="connsiteX1" fmla="*/ 551746 w 4062462"/>
              <a:gd name="connsiteY1" fmla="*/ 86156 h 269036"/>
              <a:gd name="connsiteX2" fmla="*/ 3565608 w 4062462"/>
              <a:gd name="connsiteY2" fmla="*/ 5689 h 269036"/>
              <a:gd name="connsiteX3" fmla="*/ 4026466 w 4062462"/>
              <a:gd name="connsiteY3" fmla="*/ 13004 h 269036"/>
            </a:gdLst>
            <a:ahLst/>
            <a:cxnLst>
              <a:cxn ang="0">
                <a:pos x="connsiteX0" y="connsiteY0"/>
              </a:cxn>
              <a:cxn ang="0">
                <a:pos x="connsiteX1" y="connsiteY1"/>
              </a:cxn>
              <a:cxn ang="0">
                <a:pos x="connsiteX2" y="connsiteY2"/>
              </a:cxn>
              <a:cxn ang="0">
                <a:pos x="connsiteX3" y="connsiteY3"/>
              </a:cxn>
            </a:cxnLst>
            <a:rect l="l" t="t" r="r" b="b"/>
            <a:pathLst>
              <a:path w="4062462" h="269036">
                <a:moveTo>
                  <a:pt x="10421" y="269036"/>
                </a:moveTo>
                <a:cubicBezTo>
                  <a:pt x="-15182" y="199541"/>
                  <a:pt x="-40785" y="130047"/>
                  <a:pt x="551746" y="86156"/>
                </a:cubicBezTo>
                <a:cubicBezTo>
                  <a:pt x="1144277" y="42265"/>
                  <a:pt x="2986488" y="17881"/>
                  <a:pt x="3565608" y="5689"/>
                </a:cubicBezTo>
                <a:cubicBezTo>
                  <a:pt x="4144728" y="-6503"/>
                  <a:pt x="4085597" y="3250"/>
                  <a:pt x="4026466" y="1300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9" name="Block Arc 8"/>
          <p:cNvSpPr/>
          <p:nvPr/>
        </p:nvSpPr>
        <p:spPr>
          <a:xfrm>
            <a:off x="5251103" y="4531718"/>
            <a:ext cx="346842" cy="612929"/>
          </a:xfrm>
          <a:prstGeom prst="blockArc">
            <a:avLst>
              <a:gd name="adj1" fmla="val 9730793"/>
              <a:gd name="adj2" fmla="val 909232"/>
              <a:gd name="adj3" fmla="val 20806"/>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5177037" y="4514324"/>
            <a:ext cx="338958" cy="369332"/>
          </a:xfrm>
          <a:prstGeom prst="donut">
            <a:avLst/>
          </a:prstGeom>
          <a:gradFill flip="none" rotWithShape="1">
            <a:gsLst>
              <a:gs pos="0">
                <a:srgbClr val="FFFFFF"/>
              </a:gs>
              <a:gs pos="0">
                <a:srgbClr val="7D8496"/>
              </a:gs>
              <a:gs pos="47000">
                <a:srgbClr val="E6E6E6"/>
              </a:gs>
              <a:gs pos="85001">
                <a:srgbClr val="7D8496"/>
              </a:gs>
              <a:gs pos="100000">
                <a:srgbClr val="E6E6E6"/>
              </a:gs>
            </a:gsLst>
            <a:lin ang="2700000" scaled="1"/>
            <a:tileRect/>
          </a:gra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3178505" y="4880064"/>
            <a:ext cx="5638800" cy="301536"/>
          </a:xfrm>
          <a:prstGeom prst="rect">
            <a:avLst/>
          </a:prstGeom>
          <a:blipFill>
            <a:blip r:embed="rId4"/>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140285">
            <a:off x="4191381" y="4685473"/>
            <a:ext cx="932033" cy="66194"/>
          </a:xfrm>
          <a:prstGeom prst="rect">
            <a:avLst/>
          </a:prstGeom>
          <a:gradFill flip="none" rotWithShape="1">
            <a:gsLst>
              <a:gs pos="0">
                <a:srgbClr val="FFFFFF"/>
              </a:gs>
              <a:gs pos="0">
                <a:srgbClr val="7D8496"/>
              </a:gs>
              <a:gs pos="47000">
                <a:srgbClr val="E6E6E6"/>
              </a:gs>
              <a:gs pos="85001">
                <a:srgbClr val="7D8496"/>
              </a:gs>
              <a:gs pos="100000">
                <a:srgbClr val="E6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erge 12"/>
          <p:cNvSpPr/>
          <p:nvPr/>
        </p:nvSpPr>
        <p:spPr>
          <a:xfrm rot="3605915">
            <a:off x="4313655" y="4309514"/>
            <a:ext cx="373128" cy="595110"/>
          </a:xfrm>
          <a:prstGeom prst="flowChartMerg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p:cNvSpPr/>
          <p:nvPr/>
        </p:nvSpPr>
        <p:spPr>
          <a:xfrm>
            <a:off x="8534400" y="4562864"/>
            <a:ext cx="152400" cy="634400"/>
          </a:xfrm>
          <a:prstGeom prst="blockArc">
            <a:avLst>
              <a:gd name="adj1" fmla="val 10800000"/>
              <a:gd name="adj2" fmla="val 1678023"/>
              <a:gd name="adj3" fmla="val 24412"/>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4572000" y="4254282"/>
            <a:ext cx="279169" cy="221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92831" y="4385783"/>
            <a:ext cx="279169" cy="221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61672" y="4258879"/>
            <a:ext cx="279169" cy="221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95416" y="4496427"/>
            <a:ext cx="279169" cy="221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84483" y="4421075"/>
            <a:ext cx="279169" cy="221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28201434"/>
      </p:ext>
    </p:extLst>
  </p:cSld>
  <p:clrMapOvr>
    <a:masterClrMapping/>
  </p:clrMapOvr>
  <mc:AlternateContent xmlns:mc="http://schemas.openxmlformats.org/markup-compatibility/2006" xmlns:p14="http://schemas.microsoft.com/office/powerpoint/2010/main">
    <mc:Choice Requires="p14">
      <p:transition spd="med" p14:dur="700" advTm="8385">
        <p:fade/>
      </p:transition>
    </mc:Choice>
    <mc:Fallback xmlns="">
      <p:transition spd="med" advTm="83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16667E-6 7.40741E-7 L -0.00885 0.70602 " pathEditMode="relative" rAng="0" ptsTypes="AA">
                                      <p:cBhvr>
                                        <p:cTn id="12" dur="2000" fill="hold"/>
                                        <p:tgtEl>
                                          <p:spTgt spid="7"/>
                                        </p:tgtEl>
                                        <p:attrNameLst>
                                          <p:attrName>ppt_x</p:attrName>
                                          <p:attrName>ppt_y</p:attrName>
                                        </p:attrNameLst>
                                      </p:cBhvr>
                                      <p:rCtr x="-451" y="35301"/>
                                    </p:animMotion>
                                  </p:childTnLst>
                                </p:cTn>
                              </p:par>
                              <p:par>
                                <p:cTn id="13" presetID="8" presetClass="emph" presetSubtype="0" fill="hold" grpId="1" nodeType="withEffect">
                                  <p:stCondLst>
                                    <p:cond delay="500"/>
                                  </p:stCondLst>
                                  <p:childTnLst>
                                    <p:animRot by="21600000">
                                      <p:cBhvr>
                                        <p:cTn id="14" dur="1000" fill="hold"/>
                                        <p:tgtEl>
                                          <p:spTgt spid="7"/>
                                        </p:tgtEl>
                                        <p:attrNameLst>
                                          <p:attrName>r</p:attrName>
                                        </p:attrNameLst>
                                      </p:cBhvr>
                                    </p:animRo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32" presetClass="emph" presetSubtype="0" fill="hold" grpId="0" nodeType="withEffect">
                                  <p:stCondLst>
                                    <p:cond delay="0"/>
                                  </p:stCondLst>
                                  <p:childTnLst>
                                    <p:animRot by="120000">
                                      <p:cBhvr>
                                        <p:cTn id="19" dur="200" fill="hold">
                                          <p:stCondLst>
                                            <p:cond delay="0"/>
                                          </p:stCondLst>
                                        </p:cTn>
                                        <p:tgtEl>
                                          <p:spTgt spid="8"/>
                                        </p:tgtEl>
                                        <p:attrNameLst>
                                          <p:attrName>r</p:attrName>
                                        </p:attrNameLst>
                                      </p:cBhvr>
                                    </p:animRot>
                                    <p:animRot by="-240000">
                                      <p:cBhvr>
                                        <p:cTn id="20" dur="400" fill="hold">
                                          <p:stCondLst>
                                            <p:cond delay="400"/>
                                          </p:stCondLst>
                                        </p:cTn>
                                        <p:tgtEl>
                                          <p:spTgt spid="8"/>
                                        </p:tgtEl>
                                        <p:attrNameLst>
                                          <p:attrName>r</p:attrName>
                                        </p:attrNameLst>
                                      </p:cBhvr>
                                    </p:animRot>
                                    <p:animRot by="240000">
                                      <p:cBhvr>
                                        <p:cTn id="21" dur="400" fill="hold">
                                          <p:stCondLst>
                                            <p:cond delay="800"/>
                                          </p:stCondLst>
                                        </p:cTn>
                                        <p:tgtEl>
                                          <p:spTgt spid="8"/>
                                        </p:tgtEl>
                                        <p:attrNameLst>
                                          <p:attrName>r</p:attrName>
                                        </p:attrNameLst>
                                      </p:cBhvr>
                                    </p:animRot>
                                    <p:animRot by="-240000">
                                      <p:cBhvr>
                                        <p:cTn id="22" dur="400" fill="hold">
                                          <p:stCondLst>
                                            <p:cond delay="1200"/>
                                          </p:stCondLst>
                                        </p:cTn>
                                        <p:tgtEl>
                                          <p:spTgt spid="8"/>
                                        </p:tgtEl>
                                        <p:attrNameLst>
                                          <p:attrName>r</p:attrName>
                                        </p:attrNameLst>
                                      </p:cBhvr>
                                    </p:animRot>
                                    <p:animRot by="120000">
                                      <p:cBhvr>
                                        <p:cTn id="23" dur="400" fill="hold">
                                          <p:stCondLst>
                                            <p:cond delay="1600"/>
                                          </p:stCondLst>
                                        </p:cTn>
                                        <p:tgtEl>
                                          <p:spTgt spid="8"/>
                                        </p:tgtEl>
                                        <p:attrNameLst>
                                          <p:attrName>r</p:attrName>
                                        </p:attrNameLst>
                                      </p:cBhvr>
                                    </p:animRo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par>
                          <p:cTn id="26" fill="hold">
                            <p:stCondLst>
                              <p:cond delay="4000"/>
                            </p:stCondLst>
                            <p:childTnLst>
                              <p:par>
                                <p:cTn id="27" presetID="1"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500"/>
                                  </p:stCondLst>
                                  <p:childTnLst>
                                    <p:set>
                                      <p:cBhvr>
                                        <p:cTn id="31" dur="1" fill="hold">
                                          <p:stCondLst>
                                            <p:cond delay="0"/>
                                          </p:stCondLst>
                                        </p:cTn>
                                        <p:tgtEl>
                                          <p:spTgt spid="18"/>
                                        </p:tgtEl>
                                        <p:attrNameLst>
                                          <p:attrName>style.visibility</p:attrName>
                                        </p:attrNameLst>
                                      </p:cBhvr>
                                      <p:to>
                                        <p:strVal val="visible"/>
                                      </p:to>
                                    </p:set>
                                  </p:childTnLst>
                                </p:cTn>
                              </p:par>
                            </p:childTnLst>
                          </p:cTn>
                        </p:par>
                        <p:par>
                          <p:cTn id="32" fill="hold">
                            <p:stCondLst>
                              <p:cond delay="4500"/>
                            </p:stCondLst>
                            <p:childTnLst>
                              <p:par>
                                <p:cTn id="33" presetID="1" presetClass="entr" presetSubtype="0" fill="hold" grpId="0" nodeType="afterEffect">
                                  <p:stCondLst>
                                    <p:cond delay="50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8"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5724"/>
            <a:ext cx="9144000" cy="924475"/>
          </a:xfrm>
          <a:solidFill>
            <a:schemeClr val="bg1">
              <a:alpha val="50000"/>
            </a:schemeClr>
          </a:solidFill>
        </p:spPr>
        <p:txBody>
          <a:bodyPr/>
          <a:lstStyle/>
          <a:p>
            <a:pPr algn="ctr"/>
            <a:r>
              <a:rPr lang="en-US" sz="6600" b="1" dirty="0" smtClean="0">
                <a:solidFill>
                  <a:schemeClr val="tx2">
                    <a:lumMod val="75000"/>
                  </a:schemeClr>
                </a:solidFill>
                <a:latin typeface="Juice ITC" pitchFamily="82" charset="0"/>
              </a:rPr>
              <a:t>Which parts are necessary? </a:t>
            </a:r>
            <a:endParaRPr lang="en-US" sz="6600" b="1" dirty="0">
              <a:solidFill>
                <a:schemeClr val="tx2">
                  <a:lumMod val="75000"/>
                </a:schemeClr>
              </a:solidFill>
              <a:latin typeface="Juice ITC" pitchFamily="82" charset="0"/>
            </a:endParaRPr>
          </a:p>
        </p:txBody>
      </p:sp>
      <p:sp>
        <p:nvSpPr>
          <p:cNvPr id="4" name="TextBox 3"/>
          <p:cNvSpPr txBox="1"/>
          <p:nvPr/>
        </p:nvSpPr>
        <p:spPr>
          <a:xfrm>
            <a:off x="275897" y="2438400"/>
            <a:ext cx="3534103" cy="2308324"/>
          </a:xfrm>
          <a:prstGeom prst="rect">
            <a:avLst/>
          </a:prstGeom>
          <a:solidFill>
            <a:schemeClr val="bg1">
              <a:alpha val="44000"/>
            </a:schemeClr>
          </a:solidFill>
        </p:spPr>
        <p:txBody>
          <a:bodyPr wrap="square" rtlCol="0">
            <a:spAutoFit/>
          </a:bodyPr>
          <a:lstStyle/>
          <a:p>
            <a:r>
              <a:rPr lang="en-US" sz="2400" b="1" dirty="0" smtClean="0">
                <a:solidFill>
                  <a:schemeClr val="tx2">
                    <a:lumMod val="75000"/>
                  </a:schemeClr>
                </a:solidFill>
              </a:rPr>
              <a:t>Without the catch or metal bar, the spring would make the hammer snap as soon as you let go of it. </a:t>
            </a:r>
            <a:endParaRPr lang="en-US" sz="2400" b="1" dirty="0">
              <a:solidFill>
                <a:schemeClr val="tx2">
                  <a:lumMod val="75000"/>
                </a:schemeClr>
              </a:solidFill>
            </a:endParaRPr>
          </a:p>
        </p:txBody>
      </p:sp>
      <p:sp>
        <p:nvSpPr>
          <p:cNvPr id="5" name="Block Arc 4"/>
          <p:cNvSpPr/>
          <p:nvPr/>
        </p:nvSpPr>
        <p:spPr>
          <a:xfrm>
            <a:off x="5026181" y="4549804"/>
            <a:ext cx="301712" cy="389510"/>
          </a:xfrm>
          <a:prstGeom prst="blockArc">
            <a:avLst>
              <a:gd name="adj1" fmla="val 7670051"/>
              <a:gd name="adj2" fmla="val 3812254"/>
              <a:gd name="adj3" fmla="val 8230"/>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4926338" y="4698990"/>
            <a:ext cx="128971" cy="184666"/>
          </a:xfrm>
          <a:prstGeom prst="rect">
            <a:avLst/>
          </a:prstGeom>
          <a:gradFill flip="none" rotWithShape="1">
            <a:gsLst>
              <a:gs pos="0">
                <a:srgbClr val="D6B19C"/>
              </a:gs>
              <a:gs pos="24000">
                <a:srgbClr val="D49E6C"/>
              </a:gs>
              <a:gs pos="75000">
                <a:srgbClr val="A65528"/>
              </a:gs>
              <a:gs pos="0">
                <a:srgbClr val="663012"/>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nut 6"/>
          <p:cNvSpPr/>
          <p:nvPr/>
        </p:nvSpPr>
        <p:spPr>
          <a:xfrm>
            <a:off x="5142565"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rot="21369568">
            <a:off x="5308007" y="4576233"/>
            <a:ext cx="3262366" cy="61675"/>
          </a:xfrm>
          <a:prstGeom prst="rect">
            <a:avLst/>
          </a:prstGeom>
          <a:gradFill flip="none" rotWithShape="1">
            <a:gsLst>
              <a:gs pos="0">
                <a:srgbClr val="FBE4AE"/>
              </a:gs>
              <a:gs pos="13000">
                <a:srgbClr val="BD922A"/>
              </a:gs>
              <a:gs pos="21001">
                <a:srgbClr val="BD922A"/>
              </a:gs>
              <a:gs pos="63000">
                <a:srgbClr val="FBE4AE"/>
              </a:gs>
              <a:gs pos="0">
                <a:srgbClr val="BD922A"/>
              </a:gs>
              <a:gs pos="69000">
                <a:srgbClr val="835E17"/>
              </a:gs>
              <a:gs pos="4000">
                <a:srgbClr val="A28949"/>
              </a:gs>
              <a:gs pos="100000">
                <a:srgbClr val="FAE3B7"/>
              </a:gs>
            </a:gsLst>
            <a:lin ang="16200000" scaled="1"/>
            <a:tileRect/>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046833" y="4475568"/>
            <a:ext cx="3566218" cy="287519"/>
          </a:xfrm>
          <a:custGeom>
            <a:avLst/>
            <a:gdLst>
              <a:gd name="connsiteX0" fmla="*/ 10421 w 4062462"/>
              <a:gd name="connsiteY0" fmla="*/ 269036 h 269036"/>
              <a:gd name="connsiteX1" fmla="*/ 551746 w 4062462"/>
              <a:gd name="connsiteY1" fmla="*/ 86156 h 269036"/>
              <a:gd name="connsiteX2" fmla="*/ 3565608 w 4062462"/>
              <a:gd name="connsiteY2" fmla="*/ 5689 h 269036"/>
              <a:gd name="connsiteX3" fmla="*/ 4026466 w 4062462"/>
              <a:gd name="connsiteY3" fmla="*/ 13004 h 269036"/>
            </a:gdLst>
            <a:ahLst/>
            <a:cxnLst>
              <a:cxn ang="0">
                <a:pos x="connsiteX0" y="connsiteY0"/>
              </a:cxn>
              <a:cxn ang="0">
                <a:pos x="connsiteX1" y="connsiteY1"/>
              </a:cxn>
              <a:cxn ang="0">
                <a:pos x="connsiteX2" y="connsiteY2"/>
              </a:cxn>
              <a:cxn ang="0">
                <a:pos x="connsiteX3" y="connsiteY3"/>
              </a:cxn>
            </a:cxnLst>
            <a:rect l="l" t="t" r="r" b="b"/>
            <a:pathLst>
              <a:path w="4062462" h="269036">
                <a:moveTo>
                  <a:pt x="10421" y="269036"/>
                </a:moveTo>
                <a:cubicBezTo>
                  <a:pt x="-15182" y="199541"/>
                  <a:pt x="-40785" y="130047"/>
                  <a:pt x="551746" y="86156"/>
                </a:cubicBezTo>
                <a:cubicBezTo>
                  <a:pt x="1144277" y="42265"/>
                  <a:pt x="2986488" y="17881"/>
                  <a:pt x="3565608" y="5689"/>
                </a:cubicBezTo>
                <a:cubicBezTo>
                  <a:pt x="4144728" y="-6503"/>
                  <a:pt x="4085597" y="3250"/>
                  <a:pt x="4026466" y="1300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0" name="Block Arc 9"/>
          <p:cNvSpPr/>
          <p:nvPr/>
        </p:nvSpPr>
        <p:spPr>
          <a:xfrm>
            <a:off x="5251103" y="4531718"/>
            <a:ext cx="346842" cy="612929"/>
          </a:xfrm>
          <a:prstGeom prst="blockArc">
            <a:avLst>
              <a:gd name="adj1" fmla="val 9730793"/>
              <a:gd name="adj2" fmla="val 909232"/>
              <a:gd name="adj3" fmla="val 20806"/>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3178505" y="4880064"/>
            <a:ext cx="5638800" cy="301536"/>
          </a:xfrm>
          <a:prstGeom prst="rect">
            <a:avLst/>
          </a:prstGeom>
          <a:blipFill>
            <a:blip r:embed="rId4"/>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72000" y="4254282"/>
            <a:ext cx="279169" cy="221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92831" y="4385783"/>
            <a:ext cx="279169" cy="221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361672" y="4258879"/>
            <a:ext cx="279169" cy="221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84483" y="4421075"/>
            <a:ext cx="279169" cy="221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p:cNvSpPr/>
          <p:nvPr/>
        </p:nvSpPr>
        <p:spPr>
          <a:xfrm>
            <a:off x="8534400" y="4562864"/>
            <a:ext cx="152400" cy="634400"/>
          </a:xfrm>
          <a:prstGeom prst="blockArc">
            <a:avLst>
              <a:gd name="adj1" fmla="val 10800000"/>
              <a:gd name="adj2" fmla="val 1678023"/>
              <a:gd name="adj3" fmla="val 24412"/>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813" y="4345131"/>
            <a:ext cx="9382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rot="19005604">
            <a:off x="4717271" y="3596871"/>
            <a:ext cx="3262366" cy="61675"/>
          </a:xfrm>
          <a:prstGeom prst="rect">
            <a:avLst/>
          </a:prstGeom>
          <a:gradFill flip="none" rotWithShape="1">
            <a:gsLst>
              <a:gs pos="0">
                <a:srgbClr val="FBE4AE"/>
              </a:gs>
              <a:gs pos="13000">
                <a:srgbClr val="BD922A"/>
              </a:gs>
              <a:gs pos="21001">
                <a:srgbClr val="BD922A"/>
              </a:gs>
              <a:gs pos="63000">
                <a:srgbClr val="FBE4AE"/>
              </a:gs>
              <a:gs pos="0">
                <a:srgbClr val="BD922A"/>
              </a:gs>
              <a:gs pos="69000">
                <a:srgbClr val="835E17"/>
              </a:gs>
              <a:gs pos="4000">
                <a:srgbClr val="A28949"/>
              </a:gs>
              <a:gs pos="100000">
                <a:srgbClr val="FAE3B7"/>
              </a:gs>
            </a:gsLst>
            <a:lin ang="16200000" scaled="1"/>
            <a:tileRect/>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8927459">
            <a:off x="4596659" y="3430566"/>
            <a:ext cx="3373083" cy="267602"/>
          </a:xfrm>
          <a:custGeom>
            <a:avLst/>
            <a:gdLst>
              <a:gd name="connsiteX0" fmla="*/ 10421 w 4062462"/>
              <a:gd name="connsiteY0" fmla="*/ 269036 h 269036"/>
              <a:gd name="connsiteX1" fmla="*/ 551746 w 4062462"/>
              <a:gd name="connsiteY1" fmla="*/ 86156 h 269036"/>
              <a:gd name="connsiteX2" fmla="*/ 3565608 w 4062462"/>
              <a:gd name="connsiteY2" fmla="*/ 5689 h 269036"/>
              <a:gd name="connsiteX3" fmla="*/ 4026466 w 4062462"/>
              <a:gd name="connsiteY3" fmla="*/ 13004 h 269036"/>
            </a:gdLst>
            <a:ahLst/>
            <a:cxnLst>
              <a:cxn ang="0">
                <a:pos x="connsiteX0" y="connsiteY0"/>
              </a:cxn>
              <a:cxn ang="0">
                <a:pos x="connsiteX1" y="connsiteY1"/>
              </a:cxn>
              <a:cxn ang="0">
                <a:pos x="connsiteX2" y="connsiteY2"/>
              </a:cxn>
              <a:cxn ang="0">
                <a:pos x="connsiteX3" y="connsiteY3"/>
              </a:cxn>
            </a:cxnLst>
            <a:rect l="l" t="t" r="r" b="b"/>
            <a:pathLst>
              <a:path w="4062462" h="269036">
                <a:moveTo>
                  <a:pt x="10421" y="269036"/>
                </a:moveTo>
                <a:cubicBezTo>
                  <a:pt x="-15182" y="199541"/>
                  <a:pt x="-40785" y="130047"/>
                  <a:pt x="551746" y="86156"/>
                </a:cubicBezTo>
                <a:cubicBezTo>
                  <a:pt x="1144277" y="42265"/>
                  <a:pt x="2986488" y="17881"/>
                  <a:pt x="3565608" y="5689"/>
                </a:cubicBezTo>
                <a:cubicBezTo>
                  <a:pt x="4144728" y="-6503"/>
                  <a:pt x="4085597" y="3250"/>
                  <a:pt x="4026466" y="1300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2" name="Rectangle 21"/>
          <p:cNvSpPr/>
          <p:nvPr/>
        </p:nvSpPr>
        <p:spPr>
          <a:xfrm rot="16496847">
            <a:off x="3649694" y="3179579"/>
            <a:ext cx="3262366" cy="61675"/>
          </a:xfrm>
          <a:prstGeom prst="rect">
            <a:avLst/>
          </a:prstGeom>
          <a:gradFill flip="none" rotWithShape="1">
            <a:gsLst>
              <a:gs pos="0">
                <a:srgbClr val="FBE4AE"/>
              </a:gs>
              <a:gs pos="13000">
                <a:srgbClr val="BD922A"/>
              </a:gs>
              <a:gs pos="21001">
                <a:srgbClr val="BD922A"/>
              </a:gs>
              <a:gs pos="63000">
                <a:srgbClr val="FBE4AE"/>
              </a:gs>
              <a:gs pos="0">
                <a:srgbClr val="BD922A"/>
              </a:gs>
              <a:gs pos="69000">
                <a:srgbClr val="835E17"/>
              </a:gs>
              <a:gs pos="4000">
                <a:srgbClr val="A28949"/>
              </a:gs>
              <a:gs pos="100000">
                <a:srgbClr val="FAE3B7"/>
              </a:gs>
            </a:gsLst>
            <a:lin ang="16200000" scaled="1"/>
            <a:tileRect/>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3507551" y="3022390"/>
            <a:ext cx="3373083" cy="267602"/>
          </a:xfrm>
          <a:custGeom>
            <a:avLst/>
            <a:gdLst>
              <a:gd name="connsiteX0" fmla="*/ 10421 w 4062462"/>
              <a:gd name="connsiteY0" fmla="*/ 269036 h 269036"/>
              <a:gd name="connsiteX1" fmla="*/ 551746 w 4062462"/>
              <a:gd name="connsiteY1" fmla="*/ 86156 h 269036"/>
              <a:gd name="connsiteX2" fmla="*/ 3565608 w 4062462"/>
              <a:gd name="connsiteY2" fmla="*/ 5689 h 269036"/>
              <a:gd name="connsiteX3" fmla="*/ 4026466 w 4062462"/>
              <a:gd name="connsiteY3" fmla="*/ 13004 h 269036"/>
            </a:gdLst>
            <a:ahLst/>
            <a:cxnLst>
              <a:cxn ang="0">
                <a:pos x="connsiteX0" y="connsiteY0"/>
              </a:cxn>
              <a:cxn ang="0">
                <a:pos x="connsiteX1" y="connsiteY1"/>
              </a:cxn>
              <a:cxn ang="0">
                <a:pos x="connsiteX2" y="connsiteY2"/>
              </a:cxn>
              <a:cxn ang="0">
                <a:pos x="connsiteX3" y="connsiteY3"/>
              </a:cxn>
            </a:cxnLst>
            <a:rect l="l" t="t" r="r" b="b"/>
            <a:pathLst>
              <a:path w="4062462" h="269036">
                <a:moveTo>
                  <a:pt x="10421" y="269036"/>
                </a:moveTo>
                <a:cubicBezTo>
                  <a:pt x="-15182" y="199541"/>
                  <a:pt x="-40785" y="130047"/>
                  <a:pt x="551746" y="86156"/>
                </a:cubicBezTo>
                <a:cubicBezTo>
                  <a:pt x="1144277" y="42265"/>
                  <a:pt x="2986488" y="17881"/>
                  <a:pt x="3565608" y="5689"/>
                </a:cubicBezTo>
                <a:cubicBezTo>
                  <a:pt x="4144728" y="-6503"/>
                  <a:pt x="4085597" y="3250"/>
                  <a:pt x="4026466" y="1300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4" name="Rectangle 23"/>
          <p:cNvSpPr/>
          <p:nvPr/>
        </p:nvSpPr>
        <p:spPr>
          <a:xfrm rot="13915268">
            <a:off x="2685637" y="3365390"/>
            <a:ext cx="3262366" cy="61675"/>
          </a:xfrm>
          <a:prstGeom prst="rect">
            <a:avLst/>
          </a:prstGeom>
          <a:gradFill flip="none" rotWithShape="1">
            <a:gsLst>
              <a:gs pos="0">
                <a:srgbClr val="FBE4AE"/>
              </a:gs>
              <a:gs pos="13000">
                <a:srgbClr val="BD922A"/>
              </a:gs>
              <a:gs pos="21001">
                <a:srgbClr val="BD922A"/>
              </a:gs>
              <a:gs pos="63000">
                <a:srgbClr val="FBE4AE"/>
              </a:gs>
              <a:gs pos="0">
                <a:srgbClr val="BD922A"/>
              </a:gs>
              <a:gs pos="69000">
                <a:srgbClr val="835E17"/>
              </a:gs>
              <a:gs pos="4000">
                <a:srgbClr val="A28949"/>
              </a:gs>
              <a:gs pos="100000">
                <a:srgbClr val="FAE3B7"/>
              </a:gs>
            </a:gsLst>
            <a:lin ang="16200000" scaled="1"/>
            <a:tileRect/>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21015033">
            <a:off x="2044282" y="4779177"/>
            <a:ext cx="3262366" cy="61675"/>
          </a:xfrm>
          <a:prstGeom prst="rect">
            <a:avLst/>
          </a:prstGeom>
          <a:gradFill flip="none" rotWithShape="1">
            <a:gsLst>
              <a:gs pos="0">
                <a:srgbClr val="FBE4AE"/>
              </a:gs>
              <a:gs pos="13000">
                <a:srgbClr val="BD922A"/>
              </a:gs>
              <a:gs pos="21001">
                <a:srgbClr val="BD922A"/>
              </a:gs>
              <a:gs pos="63000">
                <a:srgbClr val="FBE4AE"/>
              </a:gs>
              <a:gs pos="0">
                <a:srgbClr val="BD922A"/>
              </a:gs>
              <a:gs pos="69000">
                <a:srgbClr val="835E17"/>
              </a:gs>
              <a:gs pos="4000">
                <a:srgbClr val="A28949"/>
              </a:gs>
              <a:gs pos="100000">
                <a:srgbClr val="FAE3B7"/>
              </a:gs>
            </a:gsLst>
            <a:lin ang="16200000" scaled="1"/>
            <a:tileRect/>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rot="13885524">
            <a:off x="2515309" y="3361364"/>
            <a:ext cx="3373083" cy="267602"/>
          </a:xfrm>
          <a:custGeom>
            <a:avLst/>
            <a:gdLst>
              <a:gd name="connsiteX0" fmla="*/ 10421 w 4062462"/>
              <a:gd name="connsiteY0" fmla="*/ 269036 h 269036"/>
              <a:gd name="connsiteX1" fmla="*/ 551746 w 4062462"/>
              <a:gd name="connsiteY1" fmla="*/ 86156 h 269036"/>
              <a:gd name="connsiteX2" fmla="*/ 3565608 w 4062462"/>
              <a:gd name="connsiteY2" fmla="*/ 5689 h 269036"/>
              <a:gd name="connsiteX3" fmla="*/ 4026466 w 4062462"/>
              <a:gd name="connsiteY3" fmla="*/ 13004 h 269036"/>
            </a:gdLst>
            <a:ahLst/>
            <a:cxnLst>
              <a:cxn ang="0">
                <a:pos x="connsiteX0" y="connsiteY0"/>
              </a:cxn>
              <a:cxn ang="0">
                <a:pos x="connsiteX1" y="connsiteY1"/>
              </a:cxn>
              <a:cxn ang="0">
                <a:pos x="connsiteX2" y="connsiteY2"/>
              </a:cxn>
              <a:cxn ang="0">
                <a:pos x="connsiteX3" y="connsiteY3"/>
              </a:cxn>
            </a:cxnLst>
            <a:rect l="l" t="t" r="r" b="b"/>
            <a:pathLst>
              <a:path w="4062462" h="269036">
                <a:moveTo>
                  <a:pt x="10421" y="269036"/>
                </a:moveTo>
                <a:cubicBezTo>
                  <a:pt x="-15182" y="199541"/>
                  <a:pt x="-40785" y="130047"/>
                  <a:pt x="551746" y="86156"/>
                </a:cubicBezTo>
                <a:cubicBezTo>
                  <a:pt x="1144277" y="42265"/>
                  <a:pt x="2986488" y="17881"/>
                  <a:pt x="3565608" y="5689"/>
                </a:cubicBezTo>
                <a:cubicBezTo>
                  <a:pt x="4144728" y="-6503"/>
                  <a:pt x="4085597" y="3250"/>
                  <a:pt x="4026466" y="1300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27" name="Freeform 26"/>
          <p:cNvSpPr/>
          <p:nvPr/>
        </p:nvSpPr>
        <p:spPr>
          <a:xfrm rot="10800000">
            <a:off x="2054523" y="4735205"/>
            <a:ext cx="3373083" cy="267602"/>
          </a:xfrm>
          <a:custGeom>
            <a:avLst/>
            <a:gdLst>
              <a:gd name="connsiteX0" fmla="*/ 10421 w 4062462"/>
              <a:gd name="connsiteY0" fmla="*/ 269036 h 269036"/>
              <a:gd name="connsiteX1" fmla="*/ 551746 w 4062462"/>
              <a:gd name="connsiteY1" fmla="*/ 86156 h 269036"/>
              <a:gd name="connsiteX2" fmla="*/ 3565608 w 4062462"/>
              <a:gd name="connsiteY2" fmla="*/ 5689 h 269036"/>
              <a:gd name="connsiteX3" fmla="*/ 4026466 w 4062462"/>
              <a:gd name="connsiteY3" fmla="*/ 13004 h 269036"/>
            </a:gdLst>
            <a:ahLst/>
            <a:cxnLst>
              <a:cxn ang="0">
                <a:pos x="connsiteX0" y="connsiteY0"/>
              </a:cxn>
              <a:cxn ang="0">
                <a:pos x="connsiteX1" y="connsiteY1"/>
              </a:cxn>
              <a:cxn ang="0">
                <a:pos x="connsiteX2" y="connsiteY2"/>
              </a:cxn>
              <a:cxn ang="0">
                <a:pos x="connsiteX3" y="connsiteY3"/>
              </a:cxn>
            </a:cxnLst>
            <a:rect l="l" t="t" r="r" b="b"/>
            <a:pathLst>
              <a:path w="4062462" h="269036">
                <a:moveTo>
                  <a:pt x="10421" y="269036"/>
                </a:moveTo>
                <a:cubicBezTo>
                  <a:pt x="-15182" y="199541"/>
                  <a:pt x="-40785" y="130047"/>
                  <a:pt x="551746" y="86156"/>
                </a:cubicBezTo>
                <a:cubicBezTo>
                  <a:pt x="1144277" y="42265"/>
                  <a:pt x="2986488" y="17881"/>
                  <a:pt x="3565608" y="5689"/>
                </a:cubicBezTo>
                <a:cubicBezTo>
                  <a:pt x="4144728" y="-6503"/>
                  <a:pt x="4085597" y="3250"/>
                  <a:pt x="4026466" y="1300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1" name="Donut 10"/>
          <p:cNvSpPr/>
          <p:nvPr/>
        </p:nvSpPr>
        <p:spPr>
          <a:xfrm>
            <a:off x="5177037" y="4514324"/>
            <a:ext cx="338958" cy="369332"/>
          </a:xfrm>
          <a:prstGeom prst="donut">
            <a:avLst/>
          </a:prstGeom>
          <a:gradFill flip="none" rotWithShape="1">
            <a:gsLst>
              <a:gs pos="0">
                <a:srgbClr val="FFFFFF"/>
              </a:gs>
              <a:gs pos="0">
                <a:srgbClr val="7D8496"/>
              </a:gs>
              <a:gs pos="47000">
                <a:srgbClr val="E6E6E6"/>
              </a:gs>
              <a:gs pos="85001">
                <a:srgbClr val="7D8496"/>
              </a:gs>
              <a:gs pos="100000">
                <a:srgbClr val="E6E6E6"/>
              </a:gs>
            </a:gsLst>
            <a:lin ang="2700000" scaled="1"/>
            <a:tileRect/>
          </a:gra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84216762"/>
      </p:ext>
    </p:extLst>
  </p:cSld>
  <p:clrMapOvr>
    <a:masterClrMapping/>
  </p:clrMapOvr>
  <mc:AlternateContent xmlns:mc="http://schemas.openxmlformats.org/markup-compatibility/2006" xmlns:p14="http://schemas.microsoft.com/office/powerpoint/2010/main">
    <mc:Choice Requires="p14">
      <p:transition spd="slow" p14:dur="2000" advTm="7043"/>
    </mc:Choice>
    <mc:Fallback xmlns="">
      <p:transition spd="slow" advTm="7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10242"/>
                                        </p:tgtEl>
                                        <p:attrNameLst>
                                          <p:attrName>r</p:attrName>
                                        </p:attrNameLst>
                                      </p:cBhvr>
                                    </p:animRot>
                                  </p:childTnLst>
                                </p:cTn>
                              </p:par>
                              <p:par>
                                <p:cTn id="13" presetID="32" presetClass="emph" presetSubtype="0" fill="hold" nodeType="withEffect">
                                  <p:stCondLst>
                                    <p:cond delay="0"/>
                                  </p:stCondLst>
                                  <p:childTnLst>
                                    <p:animRot by="120000">
                                      <p:cBhvr>
                                        <p:cTn id="14" dur="100" fill="hold">
                                          <p:stCondLst>
                                            <p:cond delay="0"/>
                                          </p:stCondLst>
                                        </p:cTn>
                                        <p:tgtEl>
                                          <p:spTgt spid="10242"/>
                                        </p:tgtEl>
                                        <p:attrNameLst>
                                          <p:attrName>r</p:attrName>
                                        </p:attrNameLst>
                                      </p:cBhvr>
                                    </p:animRot>
                                    <p:animRot by="-240000">
                                      <p:cBhvr>
                                        <p:cTn id="15" dur="200" fill="hold">
                                          <p:stCondLst>
                                            <p:cond delay="200"/>
                                          </p:stCondLst>
                                        </p:cTn>
                                        <p:tgtEl>
                                          <p:spTgt spid="10242"/>
                                        </p:tgtEl>
                                        <p:attrNameLst>
                                          <p:attrName>r</p:attrName>
                                        </p:attrNameLst>
                                      </p:cBhvr>
                                    </p:animRot>
                                    <p:animRot by="240000">
                                      <p:cBhvr>
                                        <p:cTn id="16" dur="200" fill="hold">
                                          <p:stCondLst>
                                            <p:cond delay="400"/>
                                          </p:stCondLst>
                                        </p:cTn>
                                        <p:tgtEl>
                                          <p:spTgt spid="10242"/>
                                        </p:tgtEl>
                                        <p:attrNameLst>
                                          <p:attrName>r</p:attrName>
                                        </p:attrNameLst>
                                      </p:cBhvr>
                                    </p:animRot>
                                    <p:animRot by="-240000">
                                      <p:cBhvr>
                                        <p:cTn id="17" dur="200" fill="hold">
                                          <p:stCondLst>
                                            <p:cond delay="600"/>
                                          </p:stCondLst>
                                        </p:cTn>
                                        <p:tgtEl>
                                          <p:spTgt spid="10242"/>
                                        </p:tgtEl>
                                        <p:attrNameLst>
                                          <p:attrName>r</p:attrName>
                                        </p:attrNameLst>
                                      </p:cBhvr>
                                    </p:animRot>
                                    <p:animRot by="120000">
                                      <p:cBhvr>
                                        <p:cTn id="18" dur="200" fill="hold">
                                          <p:stCondLst>
                                            <p:cond delay="800"/>
                                          </p:stCondLst>
                                        </p:cTn>
                                        <p:tgtEl>
                                          <p:spTgt spid="10242"/>
                                        </p:tgtEl>
                                        <p:attrNameLst>
                                          <p:attrName>r</p:attrName>
                                        </p:attrNameLst>
                                      </p:cBhvr>
                                    </p:animRot>
                                  </p:childTnLst>
                                </p:cTn>
                              </p:par>
                              <p:par>
                                <p:cTn id="19" presetID="2" presetClass="exit" presetSubtype="4" fill="hold" nodeType="withEffect">
                                  <p:stCondLst>
                                    <p:cond delay="0"/>
                                  </p:stCondLst>
                                  <p:childTnLst>
                                    <p:anim calcmode="lin" valueType="num">
                                      <p:cBhvr additive="base">
                                        <p:cTn id="20" dur="2000"/>
                                        <p:tgtEl>
                                          <p:spTgt spid="10242"/>
                                        </p:tgtEl>
                                        <p:attrNameLst>
                                          <p:attrName>ppt_x</p:attrName>
                                        </p:attrNameLst>
                                      </p:cBhvr>
                                      <p:tavLst>
                                        <p:tav tm="0">
                                          <p:val>
                                            <p:strVal val="ppt_x"/>
                                          </p:val>
                                        </p:tav>
                                        <p:tav tm="100000">
                                          <p:val>
                                            <p:strVal val="ppt_x"/>
                                          </p:val>
                                        </p:tav>
                                      </p:tavLst>
                                    </p:anim>
                                    <p:anim calcmode="lin" valueType="num">
                                      <p:cBhvr additive="base">
                                        <p:cTn id="21" dur="2000"/>
                                        <p:tgtEl>
                                          <p:spTgt spid="10242"/>
                                        </p:tgtEl>
                                        <p:attrNameLst>
                                          <p:attrName>ppt_y</p:attrName>
                                        </p:attrNameLst>
                                      </p:cBhvr>
                                      <p:tavLst>
                                        <p:tav tm="0">
                                          <p:val>
                                            <p:strVal val="ppt_y"/>
                                          </p:val>
                                        </p:tav>
                                        <p:tav tm="100000">
                                          <p:val>
                                            <p:strVal val="1+ppt_h/2"/>
                                          </p:val>
                                        </p:tav>
                                      </p:tavLst>
                                    </p:anim>
                                    <p:set>
                                      <p:cBhvr>
                                        <p:cTn id="22" dur="1" fill="hold">
                                          <p:stCondLst>
                                            <p:cond delay="1999"/>
                                          </p:stCondLst>
                                        </p:cTn>
                                        <p:tgtEl>
                                          <p:spTgt spid="10242"/>
                                        </p:tgtEl>
                                        <p:attrNameLst>
                                          <p:attrName>style.visibility</p:attrName>
                                        </p:attrNameLst>
                                      </p:cBhvr>
                                      <p:to>
                                        <p:strVal val="hidden"/>
                                      </p:to>
                                    </p:set>
                                  </p:childTnLst>
                                </p:cTn>
                              </p:par>
                            </p:childTnLst>
                          </p:cTn>
                        </p:par>
                        <p:par>
                          <p:cTn id="23" fill="hold">
                            <p:stCondLst>
                              <p:cond delay="2000"/>
                            </p:stCondLst>
                            <p:childTnLst>
                              <p:par>
                                <p:cTn id="24" presetID="10" presetClass="exit" presetSubtype="0" fill="hold" grpId="0" nodeType="afterEffect">
                                  <p:stCondLst>
                                    <p:cond delay="0"/>
                                  </p:stCondLst>
                                  <p:childTnLst>
                                    <p:animEffect transition="out" filter="fade">
                                      <p:cBhvr>
                                        <p:cTn id="25" dur="10"/>
                                        <p:tgtEl>
                                          <p:spTgt spid="8"/>
                                        </p:tgtEl>
                                      </p:cBhvr>
                                    </p:animEffect>
                                    <p:set>
                                      <p:cBhvr>
                                        <p:cTn id="26" dur="1" fill="hold">
                                          <p:stCondLst>
                                            <p:cond delay="9"/>
                                          </p:stCondLst>
                                        </p:cTn>
                                        <p:tgtEl>
                                          <p:spTgt spid="8"/>
                                        </p:tgtEl>
                                        <p:attrNameLst>
                                          <p:attrName>style.visibility</p:attrName>
                                        </p:attrNameLst>
                                      </p:cBhvr>
                                      <p:to>
                                        <p:strVal val="hidden"/>
                                      </p:to>
                                    </p:set>
                                  </p:childTnLst>
                                </p:cTn>
                              </p:par>
                            </p:childTnLst>
                          </p:cTn>
                        </p:par>
                        <p:par>
                          <p:cTn id="27" fill="hold">
                            <p:stCondLst>
                              <p:cond delay="2010"/>
                            </p:stCondLst>
                            <p:childTnLst>
                              <p:par>
                                <p:cTn id="28" presetID="10" presetClass="exit" presetSubtype="0" fill="hold" grpId="0" nodeType="afterEffect">
                                  <p:stCondLst>
                                    <p:cond delay="0"/>
                                  </p:stCondLst>
                                  <p:childTnLst>
                                    <p:animEffect transition="out" filter="fade">
                                      <p:cBhvr>
                                        <p:cTn id="29" dur="10"/>
                                        <p:tgtEl>
                                          <p:spTgt spid="9"/>
                                        </p:tgtEl>
                                      </p:cBhvr>
                                    </p:animEffect>
                                    <p:set>
                                      <p:cBhvr>
                                        <p:cTn id="30" dur="1" fill="hold">
                                          <p:stCondLst>
                                            <p:cond delay="9"/>
                                          </p:stCondLst>
                                        </p:cTn>
                                        <p:tgtEl>
                                          <p:spTgt spid="9"/>
                                        </p:tgtEl>
                                        <p:attrNameLst>
                                          <p:attrName>style.visibility</p:attrName>
                                        </p:attrNameLst>
                                      </p:cBhvr>
                                      <p:to>
                                        <p:strVal val="hidden"/>
                                      </p:to>
                                    </p:set>
                                  </p:childTnLst>
                                </p:cTn>
                              </p:par>
                            </p:childTnLst>
                          </p:cTn>
                        </p:par>
                        <p:par>
                          <p:cTn id="31" fill="hold">
                            <p:stCondLst>
                              <p:cond delay="202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
                                        <p:tgtEl>
                                          <p:spTgt spid="20"/>
                                        </p:tgtEl>
                                      </p:cBhvr>
                                    </p:animEffect>
                                  </p:childTnLst>
                                </p:cTn>
                              </p:par>
                            </p:childTnLst>
                          </p:cTn>
                        </p:par>
                        <p:par>
                          <p:cTn id="35" fill="hold">
                            <p:stCondLst>
                              <p:cond delay="203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
                                        <p:tgtEl>
                                          <p:spTgt spid="21"/>
                                        </p:tgtEl>
                                      </p:cBhvr>
                                    </p:animEffect>
                                  </p:childTnLst>
                                </p:cTn>
                              </p:par>
                            </p:childTnLst>
                          </p:cTn>
                        </p:par>
                        <p:par>
                          <p:cTn id="39" fill="hold">
                            <p:stCondLst>
                              <p:cond delay="2040"/>
                            </p:stCondLst>
                            <p:childTnLst>
                              <p:par>
                                <p:cTn id="40" presetID="10" presetClass="exit" presetSubtype="0" fill="hold" grpId="1" nodeType="afterEffect">
                                  <p:stCondLst>
                                    <p:cond delay="0"/>
                                  </p:stCondLst>
                                  <p:childTnLst>
                                    <p:animEffect transition="out" filter="fade">
                                      <p:cBhvr>
                                        <p:cTn id="41" dur="10"/>
                                        <p:tgtEl>
                                          <p:spTgt spid="20"/>
                                        </p:tgtEl>
                                      </p:cBhvr>
                                    </p:animEffect>
                                    <p:set>
                                      <p:cBhvr>
                                        <p:cTn id="42" dur="1" fill="hold">
                                          <p:stCondLst>
                                            <p:cond delay="9"/>
                                          </p:stCondLst>
                                        </p:cTn>
                                        <p:tgtEl>
                                          <p:spTgt spid="20"/>
                                        </p:tgtEl>
                                        <p:attrNameLst>
                                          <p:attrName>style.visibility</p:attrName>
                                        </p:attrNameLst>
                                      </p:cBhvr>
                                      <p:to>
                                        <p:strVal val="hidden"/>
                                      </p:to>
                                    </p:set>
                                  </p:childTnLst>
                                </p:cTn>
                              </p:par>
                            </p:childTnLst>
                          </p:cTn>
                        </p:par>
                        <p:par>
                          <p:cTn id="43" fill="hold">
                            <p:stCondLst>
                              <p:cond delay="2050"/>
                            </p:stCondLst>
                            <p:childTnLst>
                              <p:par>
                                <p:cTn id="44" presetID="10" presetClass="exit" presetSubtype="0" fill="hold" grpId="1" nodeType="afterEffect">
                                  <p:stCondLst>
                                    <p:cond delay="0"/>
                                  </p:stCondLst>
                                  <p:childTnLst>
                                    <p:animEffect transition="out" filter="fade">
                                      <p:cBhvr>
                                        <p:cTn id="45" dur="10"/>
                                        <p:tgtEl>
                                          <p:spTgt spid="21"/>
                                        </p:tgtEl>
                                      </p:cBhvr>
                                    </p:animEffect>
                                    <p:set>
                                      <p:cBhvr>
                                        <p:cTn id="46" dur="1" fill="hold">
                                          <p:stCondLst>
                                            <p:cond delay="9"/>
                                          </p:stCondLst>
                                        </p:cTn>
                                        <p:tgtEl>
                                          <p:spTgt spid="21"/>
                                        </p:tgtEl>
                                        <p:attrNameLst>
                                          <p:attrName>style.visibility</p:attrName>
                                        </p:attrNameLst>
                                      </p:cBhvr>
                                      <p:to>
                                        <p:strVal val="hidden"/>
                                      </p:to>
                                    </p:set>
                                  </p:childTnLst>
                                </p:cTn>
                              </p:par>
                            </p:childTnLst>
                          </p:cTn>
                        </p:par>
                        <p:par>
                          <p:cTn id="47" fill="hold">
                            <p:stCondLst>
                              <p:cond delay="206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
                                        <p:tgtEl>
                                          <p:spTgt spid="22"/>
                                        </p:tgtEl>
                                      </p:cBhvr>
                                    </p:animEffect>
                                  </p:childTnLst>
                                </p:cTn>
                              </p:par>
                            </p:childTnLst>
                          </p:cTn>
                        </p:par>
                        <p:par>
                          <p:cTn id="51" fill="hold">
                            <p:stCondLst>
                              <p:cond delay="207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
                                        <p:tgtEl>
                                          <p:spTgt spid="23"/>
                                        </p:tgtEl>
                                      </p:cBhvr>
                                    </p:animEffect>
                                  </p:childTnLst>
                                </p:cTn>
                              </p:par>
                            </p:childTnLst>
                          </p:cTn>
                        </p:par>
                        <p:par>
                          <p:cTn id="55" fill="hold">
                            <p:stCondLst>
                              <p:cond delay="2080"/>
                            </p:stCondLst>
                            <p:childTnLst>
                              <p:par>
                                <p:cTn id="56" presetID="10" presetClass="exit" presetSubtype="0" fill="hold" grpId="1" nodeType="afterEffect">
                                  <p:stCondLst>
                                    <p:cond delay="0"/>
                                  </p:stCondLst>
                                  <p:childTnLst>
                                    <p:animEffect transition="out" filter="fade">
                                      <p:cBhvr>
                                        <p:cTn id="57" dur="10"/>
                                        <p:tgtEl>
                                          <p:spTgt spid="22"/>
                                        </p:tgtEl>
                                      </p:cBhvr>
                                    </p:animEffect>
                                    <p:set>
                                      <p:cBhvr>
                                        <p:cTn id="58" dur="1" fill="hold">
                                          <p:stCondLst>
                                            <p:cond delay="9"/>
                                          </p:stCondLst>
                                        </p:cTn>
                                        <p:tgtEl>
                                          <p:spTgt spid="22"/>
                                        </p:tgtEl>
                                        <p:attrNameLst>
                                          <p:attrName>style.visibility</p:attrName>
                                        </p:attrNameLst>
                                      </p:cBhvr>
                                      <p:to>
                                        <p:strVal val="hidden"/>
                                      </p:to>
                                    </p:set>
                                  </p:childTnLst>
                                </p:cTn>
                              </p:par>
                            </p:childTnLst>
                          </p:cTn>
                        </p:par>
                        <p:par>
                          <p:cTn id="59" fill="hold">
                            <p:stCondLst>
                              <p:cond delay="2090"/>
                            </p:stCondLst>
                            <p:childTnLst>
                              <p:par>
                                <p:cTn id="60" presetID="10" presetClass="exit" presetSubtype="0" fill="hold" grpId="1" nodeType="afterEffect">
                                  <p:stCondLst>
                                    <p:cond delay="0"/>
                                  </p:stCondLst>
                                  <p:childTnLst>
                                    <p:animEffect transition="out" filter="fade">
                                      <p:cBhvr>
                                        <p:cTn id="61" dur="10"/>
                                        <p:tgtEl>
                                          <p:spTgt spid="23"/>
                                        </p:tgtEl>
                                      </p:cBhvr>
                                    </p:animEffect>
                                    <p:set>
                                      <p:cBhvr>
                                        <p:cTn id="62" dur="1" fill="hold">
                                          <p:stCondLst>
                                            <p:cond delay="9"/>
                                          </p:stCondLst>
                                        </p:cTn>
                                        <p:tgtEl>
                                          <p:spTgt spid="23"/>
                                        </p:tgtEl>
                                        <p:attrNameLst>
                                          <p:attrName>style.visibility</p:attrName>
                                        </p:attrNameLst>
                                      </p:cBhvr>
                                      <p:to>
                                        <p:strVal val="hidden"/>
                                      </p:to>
                                    </p:set>
                                  </p:childTnLst>
                                </p:cTn>
                              </p:par>
                            </p:childTnLst>
                          </p:cTn>
                        </p:par>
                        <p:par>
                          <p:cTn id="63" fill="hold">
                            <p:stCondLst>
                              <p:cond delay="21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
                                        <p:tgtEl>
                                          <p:spTgt spid="24"/>
                                        </p:tgtEl>
                                      </p:cBhvr>
                                    </p:animEffect>
                                  </p:childTnLst>
                                </p:cTn>
                              </p:par>
                            </p:childTnLst>
                          </p:cTn>
                        </p:par>
                        <p:par>
                          <p:cTn id="67" fill="hold">
                            <p:stCondLst>
                              <p:cond delay="211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
                                        <p:tgtEl>
                                          <p:spTgt spid="26"/>
                                        </p:tgtEl>
                                      </p:cBhvr>
                                    </p:animEffect>
                                  </p:childTnLst>
                                </p:cTn>
                              </p:par>
                            </p:childTnLst>
                          </p:cTn>
                        </p:par>
                        <p:par>
                          <p:cTn id="71" fill="hold">
                            <p:stCondLst>
                              <p:cond delay="2120"/>
                            </p:stCondLst>
                            <p:childTnLst>
                              <p:par>
                                <p:cTn id="72" presetID="10" presetClass="exit" presetSubtype="0" fill="hold" grpId="1" nodeType="afterEffect">
                                  <p:stCondLst>
                                    <p:cond delay="0"/>
                                  </p:stCondLst>
                                  <p:childTnLst>
                                    <p:animEffect transition="out" filter="fade">
                                      <p:cBhvr>
                                        <p:cTn id="73" dur="10"/>
                                        <p:tgtEl>
                                          <p:spTgt spid="24"/>
                                        </p:tgtEl>
                                      </p:cBhvr>
                                    </p:animEffect>
                                    <p:set>
                                      <p:cBhvr>
                                        <p:cTn id="74" dur="1" fill="hold">
                                          <p:stCondLst>
                                            <p:cond delay="9"/>
                                          </p:stCondLst>
                                        </p:cTn>
                                        <p:tgtEl>
                                          <p:spTgt spid="24"/>
                                        </p:tgtEl>
                                        <p:attrNameLst>
                                          <p:attrName>style.visibility</p:attrName>
                                        </p:attrNameLst>
                                      </p:cBhvr>
                                      <p:to>
                                        <p:strVal val="hidden"/>
                                      </p:to>
                                    </p:set>
                                  </p:childTnLst>
                                </p:cTn>
                              </p:par>
                            </p:childTnLst>
                          </p:cTn>
                        </p:par>
                        <p:par>
                          <p:cTn id="75" fill="hold">
                            <p:stCondLst>
                              <p:cond delay="2130"/>
                            </p:stCondLst>
                            <p:childTnLst>
                              <p:par>
                                <p:cTn id="76" presetID="10" presetClass="exit" presetSubtype="0" fill="hold" grpId="1" nodeType="afterEffect">
                                  <p:stCondLst>
                                    <p:cond delay="0"/>
                                  </p:stCondLst>
                                  <p:childTnLst>
                                    <p:animEffect transition="out" filter="fade">
                                      <p:cBhvr>
                                        <p:cTn id="77" dur="10"/>
                                        <p:tgtEl>
                                          <p:spTgt spid="26"/>
                                        </p:tgtEl>
                                      </p:cBhvr>
                                    </p:animEffect>
                                    <p:set>
                                      <p:cBhvr>
                                        <p:cTn id="78" dur="1" fill="hold">
                                          <p:stCondLst>
                                            <p:cond delay="9"/>
                                          </p:stCondLst>
                                        </p:cTn>
                                        <p:tgtEl>
                                          <p:spTgt spid="26"/>
                                        </p:tgtEl>
                                        <p:attrNameLst>
                                          <p:attrName>style.visibility</p:attrName>
                                        </p:attrNameLst>
                                      </p:cBhvr>
                                      <p:to>
                                        <p:strVal val="hidden"/>
                                      </p:to>
                                    </p:set>
                                  </p:childTnLst>
                                </p:cTn>
                              </p:par>
                            </p:childTnLst>
                          </p:cTn>
                        </p:par>
                        <p:par>
                          <p:cTn id="79" fill="hold">
                            <p:stCondLst>
                              <p:cond delay="2140"/>
                            </p:stCondLst>
                            <p:childTnLst>
                              <p:par>
                                <p:cTn id="80" presetID="10" presetClass="entr" presetSubtype="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
                                        <p:tgtEl>
                                          <p:spTgt spid="25"/>
                                        </p:tgtEl>
                                      </p:cBhvr>
                                    </p:animEffect>
                                  </p:childTnLst>
                                </p:cTn>
                              </p:par>
                            </p:childTnLst>
                          </p:cTn>
                        </p:par>
                        <p:par>
                          <p:cTn id="83" fill="hold">
                            <p:stCondLst>
                              <p:cond delay="215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6" grpId="0" animBg="1"/>
      <p:bldP spid="26"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328" y="3757669"/>
            <a:ext cx="3742016" cy="2549814"/>
          </a:xfrm>
          <a:prstGeom prst="rect">
            <a:avLst/>
          </a:prstGeom>
        </p:spPr>
      </p:pic>
      <p:sp>
        <p:nvSpPr>
          <p:cNvPr id="2" name="Title 1"/>
          <p:cNvSpPr>
            <a:spLocks noGrp="1"/>
          </p:cNvSpPr>
          <p:nvPr>
            <p:ph type="title"/>
          </p:nvPr>
        </p:nvSpPr>
        <p:spPr>
          <a:xfrm>
            <a:off x="0" y="152400"/>
            <a:ext cx="9144000" cy="3581400"/>
          </a:xfrm>
          <a:solidFill>
            <a:schemeClr val="bg1">
              <a:alpha val="68000"/>
            </a:schemeClr>
          </a:solidFill>
        </p:spPr>
        <p:txBody>
          <a:bodyPr/>
          <a:lstStyle/>
          <a:p>
            <a:pPr algn="ctr"/>
            <a:r>
              <a:rPr lang="en-US" sz="6000" b="1" dirty="0" smtClean="0">
                <a:solidFill>
                  <a:schemeClr val="tx2">
                    <a:lumMod val="75000"/>
                  </a:schemeClr>
                </a:solidFill>
                <a:latin typeface="Juice ITC" pitchFamily="82" charset="0"/>
              </a:rPr>
              <a:t>When all the parts are necessary</a:t>
            </a:r>
            <a:br>
              <a:rPr lang="en-US" sz="6000" b="1" dirty="0" smtClean="0">
                <a:solidFill>
                  <a:schemeClr val="tx2">
                    <a:lumMod val="75000"/>
                  </a:schemeClr>
                </a:solidFill>
                <a:latin typeface="Juice ITC" pitchFamily="82" charset="0"/>
              </a:rPr>
            </a:br>
            <a:r>
              <a:rPr lang="en-US" sz="6000" b="1" dirty="0" smtClean="0">
                <a:solidFill>
                  <a:schemeClr val="tx2">
                    <a:lumMod val="75000"/>
                  </a:schemeClr>
                </a:solidFill>
                <a:latin typeface="Juice ITC" pitchFamily="82" charset="0"/>
              </a:rPr>
              <a:t>for the mouse trap to function,</a:t>
            </a:r>
            <a:br>
              <a:rPr lang="en-US" sz="6000" b="1" dirty="0" smtClean="0">
                <a:solidFill>
                  <a:schemeClr val="tx2">
                    <a:lumMod val="75000"/>
                  </a:schemeClr>
                </a:solidFill>
                <a:latin typeface="Juice ITC" pitchFamily="82" charset="0"/>
              </a:rPr>
            </a:br>
            <a:r>
              <a:rPr lang="en-US" sz="6000" b="1" dirty="0" smtClean="0">
                <a:solidFill>
                  <a:schemeClr val="tx2">
                    <a:lumMod val="75000"/>
                  </a:schemeClr>
                </a:solidFill>
                <a:latin typeface="Juice ITC" pitchFamily="82" charset="0"/>
              </a:rPr>
              <a:t>it is irreducibly complex</a:t>
            </a:r>
            <a:endParaRPr lang="en-US" sz="6000" b="1" dirty="0">
              <a:solidFill>
                <a:schemeClr val="tx2">
                  <a:lumMod val="75000"/>
                </a:schemeClr>
              </a:solidFill>
              <a:latin typeface="Juice ITC" pitchFamily="82" charset="0"/>
            </a:endParaRPr>
          </a:p>
        </p:txBody>
      </p:sp>
    </p:spTree>
    <p:extLst>
      <p:ext uri="{BB962C8B-B14F-4D97-AF65-F5344CB8AC3E}">
        <p14:creationId xmlns:p14="http://schemas.microsoft.com/office/powerpoint/2010/main" val="2843206224"/>
      </p:ext>
    </p:extLst>
  </p:cSld>
  <p:clrMapOvr>
    <a:masterClrMapping/>
  </p:clrMapOvr>
  <mc:AlternateContent xmlns:mc="http://schemas.openxmlformats.org/markup-compatibility/2006" xmlns:p14="http://schemas.microsoft.com/office/powerpoint/2010/main">
    <mc:Choice Requires="p14">
      <p:transition spd="med" p14:dur="700" advTm="11986">
        <p:fade/>
      </p:transition>
    </mc:Choice>
    <mc:Fallback xmlns="">
      <p:transition spd="med" advTm="119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35" presetClass="path" presetSubtype="0" accel="50000" decel="50000" fill="hold" nodeType="afterEffect">
                                  <p:stCondLst>
                                    <p:cond delay="0"/>
                                  </p:stCondLst>
                                  <p:childTnLst>
                                    <p:animMotion origin="layout" path="M 3.33333E-6 3.7037E-6 L -0.37292 -0.01158 " pathEditMode="relative" rAng="0" ptsTypes="AA">
                                      <p:cBhvr>
                                        <p:cTn id="15" dur="5000" fill="hold"/>
                                        <p:tgtEl>
                                          <p:spTgt spid="3"/>
                                        </p:tgtEl>
                                        <p:attrNameLst>
                                          <p:attrName>ppt_x</p:attrName>
                                          <p:attrName>ppt_y</p:attrName>
                                        </p:attrNameLst>
                                      </p:cBhvr>
                                      <p:rCtr x="-18646" y="-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4476" y="2128361"/>
            <a:ext cx="5450043" cy="3713666"/>
          </a:xfrm>
          <a:prstGeom prst="rect">
            <a:avLst/>
          </a:prstGeom>
        </p:spPr>
      </p:pic>
      <p:sp>
        <p:nvSpPr>
          <p:cNvPr id="4" name="Title 3"/>
          <p:cNvSpPr>
            <a:spLocks noGrp="1"/>
          </p:cNvSpPr>
          <p:nvPr>
            <p:ph type="title"/>
          </p:nvPr>
        </p:nvSpPr>
        <p:spPr/>
        <p:txBody>
          <a:bodyPr/>
          <a:lstStyle/>
          <a:p>
            <a:endParaRPr lang="en-US"/>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05171" y="3429000"/>
            <a:ext cx="1991185" cy="1476372"/>
          </a:xfrm>
          <a:prstGeom prst="rect">
            <a:avLst/>
          </a:prstGeom>
        </p:spPr>
      </p:pic>
      <p:sp>
        <p:nvSpPr>
          <p:cNvPr id="7" name="Down Arrow 6"/>
          <p:cNvSpPr/>
          <p:nvPr/>
        </p:nvSpPr>
        <p:spPr>
          <a:xfrm>
            <a:off x="4990757" y="1639541"/>
            <a:ext cx="457200" cy="130043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backgroundMark x1="57143" y1="70842" x2="57143" y2="70842"/>
                        <a14:backgroundMark x1="58918" y1="65659" x2="58918" y2="65659"/>
                        <a14:backgroundMark x1="60355" y1="61987" x2="60355" y2="61987"/>
                        <a14:backgroundMark x1="61792" y1="59827" x2="61792" y2="59827"/>
                        <a14:backgroundMark x1="72274" y1="52268" x2="72274" y2="52268"/>
                        <a14:backgroundMark x1="84193" y1="53132" x2="84193" y2="53132"/>
                        <a14:backgroundMark x1="93491" y1="73218" x2="93491" y2="73218"/>
                        <a14:backgroundMark x1="2367" y1="49244" x2="2367" y2="49244"/>
                        <a14:backgroundMark x1="88419" y1="51836" x2="88419" y2="51836"/>
                        <a14:backgroundMark x1="91801" y1="51404" x2="91801" y2="51404"/>
                        <a14:backgroundMark x1="95943" y1="51188" x2="95943" y2="51188"/>
                      </a14:backgroundRemoval>
                    </a14:imgEffect>
                  </a14:imgLayer>
                </a14:imgProps>
              </a:ext>
              <a:ext uri="{28A0092B-C50C-407E-A947-70E740481C1C}">
                <a14:useLocalDpi xmlns:a14="http://schemas.microsoft.com/office/drawing/2010/main" val="0"/>
              </a:ext>
            </a:extLst>
          </a:blip>
          <a:stretch>
            <a:fillRect/>
          </a:stretch>
        </p:blipFill>
        <p:spPr>
          <a:xfrm rot="19599892">
            <a:off x="3421366" y="3640636"/>
            <a:ext cx="4053179" cy="1760716"/>
          </a:xfrm>
          <a:prstGeom prst="rect">
            <a:avLst/>
          </a:prstGeom>
        </p:spPr>
      </p:pic>
      <p:sp>
        <p:nvSpPr>
          <p:cNvPr id="5" name="Rectangle 4"/>
          <p:cNvSpPr/>
          <p:nvPr/>
        </p:nvSpPr>
        <p:spPr>
          <a:xfrm>
            <a:off x="4858521" y="2742397"/>
            <a:ext cx="72167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effectLst/>
              </a:rPr>
              <a:t>A</a:t>
            </a:r>
            <a:endParaRPr lang="en-US" sz="5400" b="1" cap="none" spc="0" dirty="0">
              <a:ln/>
              <a:solidFill>
                <a:srgbClr val="FF0000"/>
              </a:solidFill>
              <a:effectLst/>
            </a:endParaRPr>
          </a:p>
        </p:txBody>
      </p:sp>
    </p:spTree>
    <p:custDataLst>
      <p:tags r:id="rId1"/>
    </p:custDataLst>
    <p:extLst>
      <p:ext uri="{BB962C8B-B14F-4D97-AF65-F5344CB8AC3E}">
        <p14:creationId xmlns:p14="http://schemas.microsoft.com/office/powerpoint/2010/main" val="4230508636"/>
      </p:ext>
    </p:extLst>
  </p:cSld>
  <p:clrMapOvr>
    <a:masterClrMapping/>
  </p:clrMapOvr>
  <mc:AlternateContent xmlns:mc="http://schemas.openxmlformats.org/markup-compatibility/2006" xmlns:p14="http://schemas.microsoft.com/office/powerpoint/2010/main">
    <mc:Choice Requires="p14">
      <p:transition spd="slow" p14:dur="2000" advTm="24082"/>
    </mc:Choice>
    <mc:Fallback xmlns="">
      <p:transition spd="slow" advTm="240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199" y="1904999"/>
            <a:ext cx="5543755" cy="3777521"/>
          </a:xfrm>
          <a:prstGeom prst="rect">
            <a:avLst/>
          </a:prstGeom>
        </p:spPr>
      </p:pic>
      <p:sp>
        <p:nvSpPr>
          <p:cNvPr id="6" name="Title 1"/>
          <p:cNvSpPr txBox="1">
            <a:spLocks/>
          </p:cNvSpPr>
          <p:nvPr/>
        </p:nvSpPr>
        <p:spPr>
          <a:xfrm>
            <a:off x="2590800" y="1219200"/>
            <a:ext cx="6172200" cy="924475"/>
          </a:xfrm>
          <a:prstGeom prst="rect">
            <a:avLst/>
          </a:prstGeom>
        </p:spPr>
        <p:txBody>
          <a:bodyPr>
            <a:norm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solidFill>
                  <a:srgbClr val="FFC000"/>
                </a:solidFill>
              </a:rPr>
              <a:t>Irreducible Complexity</a:t>
            </a:r>
            <a:endParaRPr lang="en-US" sz="4000" dirty="0">
              <a:solidFill>
                <a:srgbClr val="FFC000"/>
              </a:solidFill>
            </a:endParaRPr>
          </a:p>
        </p:txBody>
      </p:sp>
      <p:pic>
        <p:nvPicPr>
          <p:cNvPr id="3" name="Picture 2"/>
          <p:cNvPicPr>
            <a:picLocks noChangeAspect="1"/>
          </p:cNvPicPr>
          <p:nvPr/>
        </p:nvPicPr>
        <p:blipFill>
          <a:blip r:embed="rId4"/>
          <a:stretch>
            <a:fillRect/>
          </a:stretch>
        </p:blipFill>
        <p:spPr>
          <a:xfrm>
            <a:off x="533400" y="624197"/>
            <a:ext cx="1791116" cy="2756639"/>
          </a:xfrm>
          <a:prstGeom prst="rect">
            <a:avLst/>
          </a:prstGeom>
        </p:spPr>
      </p:pic>
    </p:spTree>
    <p:extLst>
      <p:ext uri="{BB962C8B-B14F-4D97-AF65-F5344CB8AC3E}">
        <p14:creationId xmlns:p14="http://schemas.microsoft.com/office/powerpoint/2010/main" val="1892972622"/>
      </p:ext>
    </p:extLst>
  </p:cSld>
  <p:clrMapOvr>
    <a:masterClrMapping/>
  </p:clrMapOvr>
  <mc:AlternateContent xmlns:mc="http://schemas.openxmlformats.org/markup-compatibility/2006" xmlns:p14="http://schemas.microsoft.com/office/powerpoint/2010/main">
    <mc:Choice Requires="p14">
      <p:transition spd="slow" p14:dur="2000" advTm="13281"/>
    </mc:Choice>
    <mc:Fallback xmlns="">
      <p:transition spd="slow" advTm="13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42"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barn(outHorizontal)">
                                      <p:cBhvr>
                                        <p:cTn id="11" dur="500"/>
                                        <p:tgtEl>
                                          <p:spTgt spid="3"/>
                                        </p:tgtEl>
                                      </p:cBhvr>
                                    </p:animEffect>
                                  </p:childTnLst>
                                </p:cTn>
                              </p:par>
                            </p:childTnLst>
                          </p:cTn>
                        </p:par>
                        <p:par>
                          <p:cTn id="12" fill="hold">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utterstock_v1130431 (flagellum).mpg">
            <a:hlinkClick r:id="" action="ppaction://media"/>
          </p:cNvPr>
          <p:cNvPicPr>
            <a:picLocks noGrp="1" noChangeAspect="1"/>
          </p:cNvPicPr>
          <p:nvPr>
            <p:ph sz="half" idx="1"/>
            <a:videoFile r:link="rId1"/>
            <p:extLst>
              <p:ext uri="{DAA4B4D4-6D71-4841-9C94-3DE7FCFB9230}">
                <p14:media xmlns:p14="http://schemas.microsoft.com/office/powerpoint/2010/main" r:embed="rId2">
                  <p14:trim end="13667.3333"/>
                </p14:media>
              </p:ext>
            </p:extLst>
          </p:nvPr>
        </p:nvPicPr>
        <p:blipFill>
          <a:blip r:embed="rId5">
            <a:lum/>
          </a:blip>
          <a:stretch>
            <a:fillRect/>
          </a:stretch>
        </p:blipFill>
        <p:spPr>
          <a:xfrm>
            <a:off x="3276600" y="3190875"/>
            <a:ext cx="3886200" cy="291465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5900" y="662262"/>
            <a:ext cx="3733800" cy="2800350"/>
          </a:xfrm>
          <a:prstGeom prst="rect">
            <a:avLst/>
          </a:prstGeom>
          <a:ln>
            <a:noFill/>
          </a:ln>
          <a:effectLst>
            <a:softEdge rad="112500"/>
          </a:effectLst>
        </p:spPr>
      </p:pic>
      <p:sp>
        <p:nvSpPr>
          <p:cNvPr id="6" name="Title 1"/>
          <p:cNvSpPr txBox="1">
            <a:spLocks/>
          </p:cNvSpPr>
          <p:nvPr/>
        </p:nvSpPr>
        <p:spPr>
          <a:xfrm>
            <a:off x="1876321" y="662262"/>
            <a:ext cx="2952957" cy="1071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solidFill>
                  <a:srgbClr val="FFC000"/>
                </a:solidFill>
              </a:rPr>
              <a:t>Cilia</a:t>
            </a:r>
            <a:endParaRPr lang="en-US" sz="4000" dirty="0">
              <a:solidFill>
                <a:srgbClr val="FFC000"/>
              </a:solidFill>
            </a:endParaRPr>
          </a:p>
        </p:txBody>
      </p:sp>
      <p:sp>
        <p:nvSpPr>
          <p:cNvPr id="2" name="Title 1"/>
          <p:cNvSpPr>
            <a:spLocks noGrp="1"/>
          </p:cNvSpPr>
          <p:nvPr>
            <p:ph type="title"/>
          </p:nvPr>
        </p:nvSpPr>
        <p:spPr>
          <a:xfrm>
            <a:off x="3743221" y="3378306"/>
            <a:ext cx="2952957" cy="924475"/>
          </a:xfrm>
        </p:spPr>
        <p:txBody>
          <a:bodyPr>
            <a:normAutofit/>
          </a:bodyPr>
          <a:lstStyle/>
          <a:p>
            <a:pPr algn="ctr"/>
            <a:r>
              <a:rPr lang="en-US" sz="4000" dirty="0" smtClean="0">
                <a:solidFill>
                  <a:srgbClr val="FFC000"/>
                </a:solidFill>
              </a:rPr>
              <a:t>Flagella</a:t>
            </a:r>
            <a:endParaRPr lang="en-US" sz="4000" dirty="0">
              <a:solidFill>
                <a:srgbClr val="FFC000"/>
              </a:solidFill>
            </a:endParaRPr>
          </a:p>
        </p:txBody>
      </p:sp>
    </p:spTree>
    <p:extLst>
      <p:ext uri="{BB962C8B-B14F-4D97-AF65-F5344CB8AC3E}">
        <p14:creationId xmlns:p14="http://schemas.microsoft.com/office/powerpoint/2010/main" val="3155122862"/>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extLst mod="1">
    <p:ext uri="{E180D4A7-C9FB-4DFB-919C-405C955672EB}">
      <p14:showEvtLst xmlns:p14="http://schemas.microsoft.com/office/powerpoint/2010/main">
        <p14:playEvt time="0" objId="7"/>
        <p14:stopEvt time="12161" objId="7"/>
      </p14:showEvtLst>
    </p:ext>
  </p:extLs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smtClean="0"/>
              <a:t>Chattanooga Public </a:t>
            </a:r>
            <a:r>
              <a:rPr lang="en-US" sz="2800" dirty="0" err="1" smtClean="0"/>
              <a:t>Radio</a:t>
            </a:r>
            <a:r>
              <a:rPr lang="en-US" sz="2800" baseline="30000" dirty="0" err="1" smtClean="0"/>
              <a:t>SM</a:t>
            </a:r>
            <a:endParaRPr lang="en-US" sz="2800" baseline="30000" dirty="0" smtClean="0"/>
          </a:p>
          <a:p>
            <a:r>
              <a:rPr lang="en-US" sz="2800" dirty="0" smtClean="0"/>
              <a:t>Classical 90.5 WSMC</a:t>
            </a:r>
          </a:p>
        </p:txBody>
      </p:sp>
    </p:spTree>
    <p:extLst>
      <p:ext uri="{BB962C8B-B14F-4D97-AF65-F5344CB8AC3E}">
        <p14:creationId xmlns:p14="http://schemas.microsoft.com/office/powerpoint/2010/main" val="1980189171"/>
      </p:ext>
    </p:extLst>
  </p:cSld>
  <p:clrMapOvr>
    <a:masterClrMapping/>
  </p:clrMapOvr>
  <mc:AlternateContent xmlns:mc="http://schemas.openxmlformats.org/markup-compatibility/2006" xmlns:p14="http://schemas.microsoft.com/office/powerpoint/2010/main">
    <mc:Choice Requires="p14">
      <p:transition spd="med" p14:dur="700" advTm="2898">
        <p:fade/>
      </p:transition>
    </mc:Choice>
    <mc:Fallback xmlns="">
      <p:transition spd="med" advTm="2898">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smtClean="0"/>
              <a:t>Design and Animation</a:t>
            </a:r>
          </a:p>
          <a:p>
            <a:r>
              <a:rPr lang="en-US" sz="2800" dirty="0" smtClean="0"/>
              <a:t>Joaquin Hernandez</a:t>
            </a:r>
          </a:p>
          <a:p>
            <a:endParaRPr lang="en-US" sz="2800" dirty="0" smtClean="0"/>
          </a:p>
        </p:txBody>
      </p:sp>
    </p:spTree>
    <p:extLst>
      <p:ext uri="{BB962C8B-B14F-4D97-AF65-F5344CB8AC3E}">
        <p14:creationId xmlns:p14="http://schemas.microsoft.com/office/powerpoint/2010/main" val="1356372697"/>
      </p:ext>
    </p:extLst>
  </p:cSld>
  <p:clrMapOvr>
    <a:masterClrMapping/>
  </p:clrMapOvr>
  <mc:AlternateContent xmlns:mc="http://schemas.openxmlformats.org/markup-compatibility/2006" xmlns:p14="http://schemas.microsoft.com/office/powerpoint/2010/main">
    <mc:Choice Requires="p14">
      <p:transition spd="slow" p14:dur="2000" advTm="2279"/>
    </mc:Choice>
    <mc:Fallback xmlns="">
      <p:transition spd="slow" advTm="227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95631" y="2268507"/>
            <a:ext cx="4023360" cy="3003804"/>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352840" y="1812162"/>
            <a:ext cx="8588603" cy="3975904"/>
          </a:xfrm>
        </p:spPr>
        <p:txBody>
          <a:bodyPr>
            <a:normAutofit/>
          </a:bodyPr>
          <a:lstStyle/>
          <a:p>
            <a:pPr algn="l"/>
            <a:r>
              <a:rPr lang="en-US" sz="1800" dirty="0"/>
              <a:t>Images may appear on more than one slide.  Citation is given on the first slide where each image appears.</a:t>
            </a:r>
          </a:p>
          <a:p>
            <a:pPr algn="l"/>
            <a:r>
              <a:rPr lang="en-US" sz="1800" dirty="0" smtClean="0"/>
              <a:t>[</a:t>
            </a:r>
            <a:r>
              <a:rPr lang="en-US" sz="1800" dirty="0"/>
              <a:t>2</a:t>
            </a:r>
            <a:r>
              <a:rPr lang="en-US" sz="1800" dirty="0" smtClean="0"/>
              <a:t>] </a:t>
            </a:r>
            <a:r>
              <a:rPr lang="en-US" sz="1800" dirty="0"/>
              <a:t>Mousetrap with cheese </a:t>
            </a:r>
            <a:r>
              <a:rPr lang="en-US" sz="1800" dirty="0" smtClean="0"/>
              <a:t>11692882</a:t>
            </a:r>
            <a:r>
              <a:rPr lang="en-US" sz="1800" dirty="0"/>
              <a:t>, </a:t>
            </a:r>
            <a:r>
              <a:rPr lang="en-US" sz="1800" dirty="0" err="1"/>
              <a:t>xxmmxx</a:t>
            </a:r>
            <a:r>
              <a:rPr lang="en-US" sz="1800" dirty="0"/>
              <a:t> ,Getty Images (US), Inc. </a:t>
            </a:r>
            <a:r>
              <a:rPr lang="en-US" sz="1800" dirty="0" smtClean="0"/>
              <a:t>Subscription</a:t>
            </a:r>
          </a:p>
          <a:p>
            <a:pPr algn="l"/>
            <a:r>
              <a:rPr lang="en-US" sz="1800" dirty="0" smtClean="0"/>
              <a:t>[6]</a:t>
            </a:r>
            <a:r>
              <a:rPr lang="en-US" sz="1800" dirty="0"/>
              <a:t> Cartoon </a:t>
            </a:r>
            <a:r>
              <a:rPr lang="en-US" sz="1800" dirty="0" smtClean="0"/>
              <a:t>boy</a:t>
            </a:r>
            <a:r>
              <a:rPr lang="en-US" sz="1800" dirty="0"/>
              <a:t>, PowerPoint clip </a:t>
            </a:r>
            <a:r>
              <a:rPr lang="en-US" sz="1800" dirty="0" smtClean="0"/>
              <a:t>art</a:t>
            </a:r>
            <a:endParaRPr lang="en-US" sz="1800" dirty="0"/>
          </a:p>
          <a:p>
            <a:pPr algn="l"/>
            <a:r>
              <a:rPr lang="en-US" sz="1800" dirty="0" smtClean="0"/>
              <a:t>[</a:t>
            </a:r>
            <a:r>
              <a:rPr lang="en-US" sz="1800" dirty="0"/>
              <a:t>14a] Red bow 000045850528 </a:t>
            </a:r>
            <a:r>
              <a:rPr lang="en-US" sz="1800" dirty="0" smtClean="0"/>
              <a:t>waiwai08</a:t>
            </a:r>
            <a:r>
              <a:rPr lang="en-US" sz="1800" dirty="0"/>
              <a:t>, Getty Images (US), Inc. </a:t>
            </a:r>
            <a:r>
              <a:rPr lang="en-US" sz="1800" dirty="0" smtClean="0"/>
              <a:t>Subscription</a:t>
            </a:r>
          </a:p>
          <a:p>
            <a:pPr algn="l"/>
            <a:r>
              <a:rPr lang="en-US" sz="1800" dirty="0" smtClean="0"/>
              <a:t>[14b] </a:t>
            </a:r>
            <a:r>
              <a:rPr lang="en-US" sz="1800" dirty="0"/>
              <a:t>Bell 4878946, </a:t>
            </a:r>
            <a:r>
              <a:rPr lang="en-US" sz="1800" dirty="0" err="1" smtClean="0"/>
              <a:t>rionm</a:t>
            </a:r>
            <a:r>
              <a:rPr lang="en-US" sz="1800" dirty="0" smtClean="0"/>
              <a:t>, </a:t>
            </a:r>
            <a:r>
              <a:rPr lang="en-US" sz="1800" dirty="0"/>
              <a:t>Getty Images (US), Inc. </a:t>
            </a:r>
            <a:r>
              <a:rPr lang="en-US" sz="1800" dirty="0" smtClean="0"/>
              <a:t>Subscription</a:t>
            </a:r>
          </a:p>
          <a:p>
            <a:pPr algn="l"/>
            <a:r>
              <a:rPr lang="en-US" sz="1800" dirty="0"/>
              <a:t>[15a] </a:t>
            </a:r>
            <a:r>
              <a:rPr lang="en-US" sz="1800" dirty="0" smtClean="0"/>
              <a:t>Photo of book, Carol </a:t>
            </a:r>
            <a:r>
              <a:rPr lang="en-US" sz="1800" dirty="0"/>
              <a:t>Raney</a:t>
            </a:r>
          </a:p>
          <a:p>
            <a:pPr algn="l"/>
            <a:r>
              <a:rPr lang="en-US" sz="1800" dirty="0" smtClean="0"/>
              <a:t>[16a] </a:t>
            </a:r>
            <a:r>
              <a:rPr lang="en-US" sz="1800" dirty="0"/>
              <a:t>Cilia animation, Joaquin </a:t>
            </a:r>
            <a:r>
              <a:rPr lang="en-US" sz="1800" dirty="0" smtClean="0"/>
              <a:t>Hernandez</a:t>
            </a:r>
          </a:p>
          <a:p>
            <a:pPr algn="l"/>
            <a:r>
              <a:rPr lang="en-US" sz="1800" dirty="0"/>
              <a:t>[16b] Bacteria animation K003/5544, ANDRZEJ WOJCICKI/SCIENC PHOTO LIBRARY, https://www.sciencephoto.com/media/483595/view</a:t>
            </a:r>
            <a:r>
              <a:rPr lang="en-US" sz="1800" dirty="0" smtClean="0"/>
              <a:t>,</a:t>
            </a:r>
          </a:p>
          <a:p>
            <a:pPr algn="l"/>
            <a:endParaRPr lang="en-US" dirty="0"/>
          </a:p>
        </p:txBody>
      </p:sp>
      <p:sp>
        <p:nvSpPr>
          <p:cNvPr id="3" name="Rectangle 2"/>
          <p:cNvSpPr/>
          <p:nvPr/>
        </p:nvSpPr>
        <p:spPr>
          <a:xfrm>
            <a:off x="3743215" y="1382188"/>
            <a:ext cx="1225720" cy="400110"/>
          </a:xfrm>
          <a:prstGeom prst="rect">
            <a:avLst/>
          </a:prstGeom>
        </p:spPr>
        <p:txBody>
          <a:bodyPr wrap="none">
            <a:spAutoFit/>
          </a:bodyPr>
          <a:lstStyle/>
          <a:p>
            <a:r>
              <a:rPr lang="en-US" sz="200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1396632597"/>
      </p:ext>
    </p:extLst>
  </p:cSld>
  <p:clrMapOvr>
    <a:masterClrMapping/>
  </p:clrMapOvr>
  <mc:AlternateContent xmlns:mc="http://schemas.openxmlformats.org/markup-compatibility/2006" xmlns:p14="http://schemas.microsoft.com/office/powerpoint/2010/main">
    <mc:Choice Requires="p14">
      <p:transition spd="slow" p14:dur="2000" advTm="2359"/>
    </mc:Choice>
    <mc:Fallback xmlns="">
      <p:transition spd="slow" advTm="235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430" y="0"/>
            <a:ext cx="916742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017" y="4427289"/>
            <a:ext cx="3125845" cy="2129954"/>
          </a:xfrm>
          <a:prstGeom prst="rect">
            <a:avLst/>
          </a:prstGeom>
        </p:spPr>
      </p:pic>
      <p:sp>
        <p:nvSpPr>
          <p:cNvPr id="5" name="TextBox 4"/>
          <p:cNvSpPr txBox="1"/>
          <p:nvPr/>
        </p:nvSpPr>
        <p:spPr>
          <a:xfrm>
            <a:off x="1371600" y="1981200"/>
            <a:ext cx="6629400" cy="1107996"/>
          </a:xfrm>
          <a:prstGeom prst="rect">
            <a:avLst/>
          </a:prstGeom>
          <a:noFill/>
        </p:spPr>
        <p:txBody>
          <a:bodyPr wrap="square" rtlCol="0">
            <a:spAutoFit/>
          </a:bodyPr>
          <a:lstStyle/>
          <a:p>
            <a:pPr algn="ctr"/>
            <a:r>
              <a:rPr lang="en-US" sz="6600" b="1" dirty="0" smtClean="0">
                <a:solidFill>
                  <a:srgbClr val="FFC000"/>
                </a:solidFill>
                <a:latin typeface="Juice ITC" pitchFamily="82" charset="0"/>
              </a:rPr>
              <a:t>It has several parts….</a:t>
            </a:r>
            <a:endParaRPr lang="en-US" sz="6600" b="1" dirty="0">
              <a:solidFill>
                <a:srgbClr val="FFC000"/>
              </a:solidFill>
              <a:latin typeface="Juice ITC" pitchFamily="82" charset="0"/>
            </a:endParaRPr>
          </a:p>
        </p:txBody>
      </p:sp>
      <p:sp>
        <p:nvSpPr>
          <p:cNvPr id="7" name="AutoShape 4" descr="http://e-centre.imagecave.eu/var/albums/Wooden/Mouse%20Trap%20Wooden%20logo.JPG?m=133872916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673100" y="5574268"/>
            <a:ext cx="1917700" cy="369332"/>
          </a:xfrm>
          <a:prstGeom prst="rect">
            <a:avLst/>
          </a:prstGeom>
          <a:noFill/>
        </p:spPr>
        <p:txBody>
          <a:bodyPr wrap="square" rtlCol="0">
            <a:spAutoFit/>
          </a:bodyPr>
          <a:lstStyle/>
          <a:p>
            <a:r>
              <a:rPr lang="en-US" b="1" dirty="0" smtClean="0">
                <a:solidFill>
                  <a:srgbClr val="FFC000"/>
                </a:solidFill>
              </a:rPr>
              <a:t>Wooden</a:t>
            </a:r>
            <a:r>
              <a:rPr lang="en-US" dirty="0" smtClean="0">
                <a:solidFill>
                  <a:srgbClr val="FFC000"/>
                </a:solidFill>
              </a:rPr>
              <a:t> </a:t>
            </a:r>
            <a:r>
              <a:rPr lang="en-US" b="1" dirty="0" smtClean="0">
                <a:solidFill>
                  <a:srgbClr val="FFC000"/>
                </a:solidFill>
              </a:rPr>
              <a:t>base</a:t>
            </a:r>
            <a:endParaRPr lang="en-US" b="1" dirty="0">
              <a:solidFill>
                <a:srgbClr val="FFC000"/>
              </a:solidFill>
            </a:endParaRPr>
          </a:p>
        </p:txBody>
      </p:sp>
      <p:sp>
        <p:nvSpPr>
          <p:cNvPr id="10" name="TextBox 9"/>
          <p:cNvSpPr txBox="1"/>
          <p:nvPr/>
        </p:nvSpPr>
        <p:spPr>
          <a:xfrm>
            <a:off x="3305394" y="3200400"/>
            <a:ext cx="1460500" cy="369332"/>
          </a:xfrm>
          <a:prstGeom prst="rect">
            <a:avLst/>
          </a:prstGeom>
          <a:noFill/>
        </p:spPr>
        <p:txBody>
          <a:bodyPr wrap="square" rtlCol="0">
            <a:spAutoFit/>
          </a:bodyPr>
          <a:lstStyle/>
          <a:p>
            <a:r>
              <a:rPr lang="en-US" b="1" dirty="0" smtClean="0">
                <a:solidFill>
                  <a:srgbClr val="FFC000"/>
                </a:solidFill>
              </a:rPr>
              <a:t>Hammer </a:t>
            </a:r>
            <a:endParaRPr lang="en-US" b="1" dirty="0">
              <a:solidFill>
                <a:srgbClr val="FFC000"/>
              </a:solidFill>
            </a:endParaRPr>
          </a:p>
        </p:txBody>
      </p:sp>
      <p:sp>
        <p:nvSpPr>
          <p:cNvPr id="11" name="TextBox 10"/>
          <p:cNvSpPr txBox="1"/>
          <p:nvPr/>
        </p:nvSpPr>
        <p:spPr>
          <a:xfrm>
            <a:off x="6198475" y="5288019"/>
            <a:ext cx="1114097" cy="369332"/>
          </a:xfrm>
          <a:prstGeom prst="rect">
            <a:avLst/>
          </a:prstGeom>
          <a:noFill/>
        </p:spPr>
        <p:txBody>
          <a:bodyPr wrap="square" rtlCol="0">
            <a:spAutoFit/>
          </a:bodyPr>
          <a:lstStyle/>
          <a:p>
            <a:r>
              <a:rPr lang="en-US" b="1" dirty="0" smtClean="0">
                <a:solidFill>
                  <a:srgbClr val="FFC000"/>
                </a:solidFill>
              </a:rPr>
              <a:t>Spring </a:t>
            </a:r>
            <a:endParaRPr lang="en-US" b="1" dirty="0">
              <a:solidFill>
                <a:srgbClr val="FFC000"/>
              </a:solidFill>
            </a:endParaRPr>
          </a:p>
        </p:txBody>
      </p:sp>
      <p:sp>
        <p:nvSpPr>
          <p:cNvPr id="12" name="TextBox 11"/>
          <p:cNvSpPr txBox="1"/>
          <p:nvPr/>
        </p:nvSpPr>
        <p:spPr>
          <a:xfrm>
            <a:off x="6510337" y="3826705"/>
            <a:ext cx="927319" cy="369332"/>
          </a:xfrm>
          <a:prstGeom prst="rect">
            <a:avLst/>
          </a:prstGeom>
          <a:noFill/>
        </p:spPr>
        <p:txBody>
          <a:bodyPr wrap="square" rtlCol="0">
            <a:spAutoFit/>
          </a:bodyPr>
          <a:lstStyle/>
          <a:p>
            <a:r>
              <a:rPr lang="en-US" b="1" dirty="0" smtClean="0">
                <a:solidFill>
                  <a:srgbClr val="FFC000"/>
                </a:solidFill>
              </a:rPr>
              <a:t>Bar</a:t>
            </a:r>
            <a:r>
              <a:rPr lang="en-US" dirty="0" smtClean="0">
                <a:solidFill>
                  <a:srgbClr val="FFC000"/>
                </a:solidFill>
              </a:rPr>
              <a:t> </a:t>
            </a:r>
            <a:endParaRPr lang="en-US" dirty="0">
              <a:solidFill>
                <a:srgbClr val="FFC000"/>
              </a:solidFill>
            </a:endParaRPr>
          </a:p>
        </p:txBody>
      </p:sp>
      <p:cxnSp>
        <p:nvCxnSpPr>
          <p:cNvPr id="14" name="Straight Arrow Connector 13"/>
          <p:cNvCxnSpPr/>
          <p:nvPr/>
        </p:nvCxnSpPr>
        <p:spPr>
          <a:xfrm>
            <a:off x="4035644" y="3581400"/>
            <a:ext cx="357571" cy="1143000"/>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041134" y="4038600"/>
            <a:ext cx="1435866" cy="631567"/>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1"/>
          </p:cNvCxnSpPr>
          <p:nvPr/>
        </p:nvCxnSpPr>
        <p:spPr>
          <a:xfrm flipH="1" flipV="1">
            <a:off x="4548571" y="5288019"/>
            <a:ext cx="1649904" cy="184666"/>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603500" y="5791200"/>
            <a:ext cx="1282700" cy="378067"/>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p:nvPr>
        </p:nvSpPr>
        <p:spPr>
          <a:xfrm>
            <a:off x="533400" y="609600"/>
            <a:ext cx="8305800" cy="924475"/>
          </a:xfrm>
        </p:spPr>
        <p:txBody>
          <a:bodyPr/>
          <a:lstStyle/>
          <a:p>
            <a:r>
              <a:rPr lang="en-US" sz="6000" b="1" dirty="0">
                <a:solidFill>
                  <a:srgbClr val="FFC000"/>
                </a:solidFill>
                <a:latin typeface="Juice ITC" pitchFamily="82" charset="0"/>
                <a:ea typeface="+mn-ea"/>
                <a:cs typeface="+mn-cs"/>
              </a:rPr>
              <a:t>Something is irreducibly complex if:</a:t>
            </a:r>
          </a:p>
        </p:txBody>
      </p:sp>
    </p:spTree>
    <p:extLst>
      <p:ext uri="{BB962C8B-B14F-4D97-AF65-F5344CB8AC3E}">
        <p14:creationId xmlns:p14="http://schemas.microsoft.com/office/powerpoint/2010/main" val="938096398"/>
      </p:ext>
    </p:extLst>
  </p:cSld>
  <p:clrMapOvr>
    <a:masterClrMapping/>
  </p:clrMapOvr>
  <mc:AlternateContent xmlns:mc="http://schemas.openxmlformats.org/markup-compatibility/2006" xmlns:p14="http://schemas.microsoft.com/office/powerpoint/2010/main">
    <mc:Choice Requires="p14">
      <p:transition spd="slow" p14:dur="1500" advTm="5590">
        <p:fade/>
      </p:transition>
    </mc:Choice>
    <mc:Fallback xmlns="">
      <p:transition spd="slow" advTm="55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9" grpId="0"/>
      <p:bldP spid="10" grpId="0"/>
      <p:bldP spid="11" grpId="0"/>
      <p:bldP spid="12"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smtClean="0"/>
              <a:t>Foundation for Adventist Education</a:t>
            </a:r>
          </a:p>
          <a:p>
            <a:endParaRPr lang="en-US" dirty="0"/>
          </a:p>
        </p:txBody>
      </p:sp>
    </p:spTree>
    <p:extLst>
      <p:ext uri="{BB962C8B-B14F-4D97-AF65-F5344CB8AC3E}">
        <p14:creationId xmlns:p14="http://schemas.microsoft.com/office/powerpoint/2010/main" val="3572268881"/>
      </p:ext>
    </p:extLst>
  </p:cSld>
  <p:clrMapOvr>
    <a:masterClrMapping/>
  </p:clrMapOvr>
  <mc:AlternateContent xmlns:mc="http://schemas.openxmlformats.org/markup-compatibility/2006" xmlns:p14="http://schemas.microsoft.com/office/powerpoint/2010/main">
    <mc:Choice Requires="p14">
      <p:transition spd="slow" p14:dur="2000" advTm="2228"/>
    </mc:Choice>
    <mc:Fallback xmlns="">
      <p:transition spd="slow" advTm="222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362199" y="1272138"/>
            <a:ext cx="4568511" cy="4075112"/>
          </a:xfrm>
        </p:spPr>
      </p:pic>
      <p:sp>
        <p:nvSpPr>
          <p:cNvPr id="2" name="TextBox 1"/>
          <p:cNvSpPr txBox="1"/>
          <p:nvPr/>
        </p:nvSpPr>
        <p:spPr>
          <a:xfrm>
            <a:off x="2284255" y="5317433"/>
            <a:ext cx="4724400" cy="461665"/>
          </a:xfrm>
          <a:prstGeom prst="rect">
            <a:avLst/>
          </a:prstGeom>
          <a:noFill/>
        </p:spPr>
        <p:txBody>
          <a:bodyPr wrap="square" rtlCol="0">
            <a:spAutoFit/>
          </a:bodyPr>
          <a:lstStyle/>
          <a:p>
            <a:pPr algn="ctr"/>
            <a:r>
              <a:rPr lang="en-US" sz="2400" dirty="0">
                <a:solidFill>
                  <a:srgbClr val="FFFFFF"/>
                </a:solidFill>
              </a:rPr>
              <a:t>© Origins </a:t>
            </a:r>
            <a:r>
              <a:rPr lang="en-US" sz="2400" dirty="0" smtClean="0">
                <a:solidFill>
                  <a:srgbClr val="FFFFFF"/>
                </a:solidFill>
              </a:rPr>
              <a:t>Curriculum Resources 2015</a:t>
            </a:r>
            <a:endParaRPr lang="en-US" sz="2400" dirty="0">
              <a:solidFill>
                <a:srgbClr val="FFFFFF"/>
              </a:solidFill>
            </a:endParaRPr>
          </a:p>
        </p:txBody>
      </p:sp>
    </p:spTree>
    <p:extLst>
      <p:ext uri="{BB962C8B-B14F-4D97-AF65-F5344CB8AC3E}">
        <p14:creationId xmlns:p14="http://schemas.microsoft.com/office/powerpoint/2010/main" val="2613126753"/>
      </p:ext>
    </p:extLst>
  </p:cSld>
  <p:clrMapOvr>
    <a:masterClrMapping/>
  </p:clrMapOvr>
  <mc:AlternateContent xmlns:mc="http://schemas.openxmlformats.org/markup-compatibility/2006" xmlns:p14="http://schemas.microsoft.com/office/powerpoint/2010/main">
    <mc:Choice Requires="p14">
      <p:transition spd="med" p14:dur="700" advTm="1692">
        <p:fade/>
      </p:transition>
    </mc:Choice>
    <mc:Fallback xmlns="">
      <p:transition spd="med" advTm="1692">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267"/>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267"/>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2427"/>
            <a:ext cx="9117496" cy="5134539"/>
          </a:xfrm>
          <a:prstGeom prst="rect">
            <a:avLst/>
          </a:prstGeom>
        </p:spPr>
      </p:pic>
      <p:sp>
        <p:nvSpPr>
          <p:cNvPr id="7" name="TextBox 6"/>
          <p:cNvSpPr txBox="1"/>
          <p:nvPr/>
        </p:nvSpPr>
        <p:spPr>
          <a:xfrm>
            <a:off x="1181100" y="5410200"/>
            <a:ext cx="6781799" cy="461665"/>
          </a:xfrm>
          <a:prstGeom prst="rect">
            <a:avLst/>
          </a:prstGeom>
          <a:noFill/>
        </p:spPr>
        <p:txBody>
          <a:bodyPr wrap="square" rtlCol="0">
            <a:spAutoFit/>
          </a:bodyPr>
          <a:lstStyle/>
          <a:p>
            <a:pPr algn="ctr"/>
            <a:r>
              <a:rPr lang="en-US" sz="2400" dirty="0" smtClean="0">
                <a:solidFill>
                  <a:srgbClr val="FFFFFF"/>
                </a:solidFill>
              </a:rPr>
              <a:t>© Southern Adventist University 2015</a:t>
            </a:r>
            <a:endParaRPr lang="en-US" sz="2400" dirty="0">
              <a:solidFill>
                <a:srgbClr val="FFFFFF"/>
              </a:solidFill>
            </a:endParaRPr>
          </a:p>
        </p:txBody>
      </p:sp>
    </p:spTree>
    <p:extLst>
      <p:ext uri="{BB962C8B-B14F-4D97-AF65-F5344CB8AC3E}">
        <p14:creationId xmlns:p14="http://schemas.microsoft.com/office/powerpoint/2010/main" val="3767451359"/>
      </p:ext>
    </p:extLst>
  </p:cSld>
  <p:clrMapOvr>
    <a:masterClrMapping/>
  </p:clrMapOvr>
  <mc:AlternateContent xmlns:mc="http://schemas.openxmlformats.org/markup-compatibility/2006" xmlns:p14="http://schemas.microsoft.com/office/powerpoint/2010/main">
    <mc:Choice Requires="p14">
      <p:transition spd="med" p14:dur="700" advTm="1645">
        <p:fade/>
      </p:transition>
    </mc:Choice>
    <mc:Fallback xmlns="">
      <p:transition spd="med" advTm="1645">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653" y="1295400"/>
            <a:ext cx="6202693" cy="3602743"/>
          </a:xfrm>
          <a:prstGeom prst="rect">
            <a:avLst/>
          </a:prstGeom>
        </p:spPr>
      </p:pic>
      <p:sp>
        <p:nvSpPr>
          <p:cNvPr id="8" name="TextBox 7"/>
          <p:cNvSpPr txBox="1"/>
          <p:nvPr/>
        </p:nvSpPr>
        <p:spPr>
          <a:xfrm>
            <a:off x="1066801" y="5410200"/>
            <a:ext cx="7086599" cy="461665"/>
          </a:xfrm>
          <a:prstGeom prst="rect">
            <a:avLst/>
          </a:prstGeom>
          <a:noFill/>
        </p:spPr>
        <p:txBody>
          <a:bodyPr wrap="square" rtlCol="0">
            <a:spAutoFit/>
          </a:bodyPr>
          <a:lstStyle/>
          <a:p>
            <a:pPr algn="ctr"/>
            <a:r>
              <a:rPr lang="en-US" sz="2400" dirty="0" smtClean="0">
                <a:solidFill>
                  <a:srgbClr val="FFFFFF"/>
                </a:solidFill>
              </a:rPr>
              <a:t>© Seventh-day Adventist North American Division 2015</a:t>
            </a:r>
            <a:endParaRPr lang="en-US" sz="2400" dirty="0">
              <a:solidFill>
                <a:srgbClr val="FFFFFF"/>
              </a:solidFill>
            </a:endParaRPr>
          </a:p>
        </p:txBody>
      </p:sp>
    </p:spTree>
    <p:extLst>
      <p:ext uri="{BB962C8B-B14F-4D97-AF65-F5344CB8AC3E}">
        <p14:creationId xmlns:p14="http://schemas.microsoft.com/office/powerpoint/2010/main" val="1550462653"/>
      </p:ext>
    </p:extLst>
  </p:cSld>
  <p:clrMapOvr>
    <a:masterClrMapping/>
  </p:clrMapOvr>
  <mc:AlternateContent xmlns:mc="http://schemas.openxmlformats.org/markup-compatibility/2006" xmlns:p14="http://schemas.microsoft.com/office/powerpoint/2010/main">
    <mc:Choice Requires="p14">
      <p:transition spd="med" p14:dur="700" advTm="1657">
        <p:fade/>
      </p:transition>
    </mc:Choice>
    <mc:Fallback xmlns="">
      <p:transition spd="med" advTm="1657">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76400"/>
            <a:ext cx="5230895" cy="3024715"/>
          </a:xfrm>
          <a:prstGeom prst="rect">
            <a:avLst/>
          </a:prstGeom>
        </p:spPr>
      </p:pic>
      <p:sp>
        <p:nvSpPr>
          <p:cNvPr id="3" name="TextBox 2"/>
          <p:cNvSpPr txBox="1"/>
          <p:nvPr/>
        </p:nvSpPr>
        <p:spPr>
          <a:xfrm>
            <a:off x="1219200" y="5410200"/>
            <a:ext cx="6781799" cy="461665"/>
          </a:xfrm>
          <a:prstGeom prst="rect">
            <a:avLst/>
          </a:prstGeom>
          <a:noFill/>
        </p:spPr>
        <p:txBody>
          <a:bodyPr wrap="square" rtlCol="0">
            <a:spAutoFit/>
          </a:bodyPr>
          <a:lstStyle/>
          <a:p>
            <a:pPr algn="ctr"/>
            <a:r>
              <a:rPr lang="en-US" sz="2400" dirty="0" smtClean="0">
                <a:solidFill>
                  <a:srgbClr val="FFFFFF"/>
                </a:solidFill>
              </a:rPr>
              <a:t>© General Conference of Seventh-day Adventists 2015</a:t>
            </a:r>
            <a:endParaRPr lang="en-US" sz="2400" dirty="0">
              <a:solidFill>
                <a:srgbClr val="FFFFFF"/>
              </a:solidFill>
            </a:endParaRPr>
          </a:p>
        </p:txBody>
      </p:sp>
    </p:spTree>
    <p:extLst>
      <p:ext uri="{BB962C8B-B14F-4D97-AF65-F5344CB8AC3E}">
        <p14:creationId xmlns:p14="http://schemas.microsoft.com/office/powerpoint/2010/main" val="4170719892"/>
      </p:ext>
    </p:extLst>
  </p:cSld>
  <p:clrMapOvr>
    <a:masterClrMapping/>
  </p:clrMapOvr>
  <mc:AlternateContent xmlns:mc="http://schemas.openxmlformats.org/markup-compatibility/2006" xmlns:p14="http://schemas.microsoft.com/office/powerpoint/2010/main">
    <mc:Choice Requires="p14">
      <p:transition spd="med" p14:dur="700" advTm="1632">
        <p:fade/>
      </p:transition>
    </mc:Choice>
    <mc:Fallback xmlns="">
      <p:transition spd="med" advTm="1632">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81000" y="5269468"/>
            <a:ext cx="8458200" cy="461665"/>
          </a:xfrm>
          <a:prstGeom prst="rect">
            <a:avLst/>
          </a:prstGeom>
          <a:noFill/>
        </p:spPr>
        <p:txBody>
          <a:bodyPr wrap="square" rtlCol="0">
            <a:spAutoFit/>
          </a:bodyPr>
          <a:lstStyle/>
          <a:p>
            <a:pPr algn="ctr"/>
            <a:r>
              <a:rPr lang="en-US" sz="2400" dirty="0" smtClean="0">
                <a:solidFill>
                  <a:srgbClr val="FFFFFF"/>
                </a:solidFill>
              </a:rPr>
              <a:t>©</a:t>
            </a:r>
            <a:r>
              <a:rPr lang="en-US" sz="2400" dirty="0">
                <a:solidFill>
                  <a:srgbClr val="FFFFFF"/>
                </a:solidFill>
              </a:rPr>
              <a:t> </a:t>
            </a:r>
            <a:r>
              <a:rPr lang="en-US" sz="2400" dirty="0" smtClean="0">
                <a:solidFill>
                  <a:srgbClr val="FFFFFF"/>
                </a:solidFill>
              </a:rPr>
              <a:t>SCORE Southern Center for Origins Research &amp; Education 2015</a:t>
            </a:r>
            <a:endParaRPr lang="en-US" sz="2400" dirty="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81339"/>
            <a:ext cx="9144000" cy="2895322"/>
          </a:xfrm>
          <a:prstGeom prst="rect">
            <a:avLst/>
          </a:prstGeom>
        </p:spPr>
      </p:pic>
    </p:spTree>
    <p:extLst>
      <p:ext uri="{BB962C8B-B14F-4D97-AF65-F5344CB8AC3E}">
        <p14:creationId xmlns:p14="http://schemas.microsoft.com/office/powerpoint/2010/main" val="2808666998"/>
      </p:ext>
    </p:extLst>
  </p:cSld>
  <p:clrMapOvr>
    <a:masterClrMapping/>
  </p:clrMapOvr>
  <mc:AlternateContent xmlns:mc="http://schemas.openxmlformats.org/markup-compatibility/2006" xmlns:p14="http://schemas.microsoft.com/office/powerpoint/2010/main">
    <mc:Choice Requires="p14">
      <p:transition spd="med" p14:dur="700" advTm="2130">
        <p:fade/>
      </p:transition>
    </mc:Choice>
    <mc:Fallback xmlns="">
      <p:transition spd="med" advTm="213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940" y="15875"/>
            <a:ext cx="917793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690" y="3513298"/>
            <a:ext cx="1878383" cy="127993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2807" y="4393218"/>
            <a:ext cx="3112746" cy="2121028"/>
          </a:xfrm>
          <a:prstGeom prst="rect">
            <a:avLst/>
          </a:prstGeom>
        </p:spPr>
      </p:pic>
      <p:sp>
        <p:nvSpPr>
          <p:cNvPr id="5" name="TextBox 4"/>
          <p:cNvSpPr txBox="1"/>
          <p:nvPr/>
        </p:nvSpPr>
        <p:spPr>
          <a:xfrm>
            <a:off x="1371600" y="1981200"/>
            <a:ext cx="6629400" cy="1107996"/>
          </a:xfrm>
          <a:prstGeom prst="rect">
            <a:avLst/>
          </a:prstGeom>
          <a:noFill/>
        </p:spPr>
        <p:txBody>
          <a:bodyPr wrap="square" rtlCol="0">
            <a:spAutoFit/>
          </a:bodyPr>
          <a:lstStyle/>
          <a:p>
            <a:pPr algn="ctr"/>
            <a:r>
              <a:rPr lang="en-US" sz="6600" b="1" dirty="0" smtClean="0">
                <a:solidFill>
                  <a:srgbClr val="FFC000"/>
                </a:solidFill>
                <a:latin typeface="Juice ITC" pitchFamily="82" charset="0"/>
              </a:rPr>
              <a:t>That work together….</a:t>
            </a:r>
            <a:endParaRPr lang="en-US" sz="6600" b="1" dirty="0">
              <a:solidFill>
                <a:srgbClr val="FFC000"/>
              </a:solidFill>
              <a:latin typeface="Juice ITC" pitchFamily="82" charset="0"/>
            </a:endParaRPr>
          </a:p>
        </p:txBody>
      </p:sp>
      <p:sp>
        <p:nvSpPr>
          <p:cNvPr id="7" name="AutoShape 4" descr="http://e-centre.imagecave.eu/var/albums/Wooden/Mouse%20Trap%20Wooden%20logo.JPG?m=133872916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533400" y="5283350"/>
            <a:ext cx="1917700" cy="369332"/>
          </a:xfrm>
          <a:prstGeom prst="rect">
            <a:avLst/>
          </a:prstGeom>
          <a:noFill/>
        </p:spPr>
        <p:txBody>
          <a:bodyPr wrap="square" rtlCol="0">
            <a:spAutoFit/>
          </a:bodyPr>
          <a:lstStyle/>
          <a:p>
            <a:r>
              <a:rPr lang="en-US" b="1" dirty="0" smtClean="0">
                <a:solidFill>
                  <a:srgbClr val="FFC000"/>
                </a:solidFill>
              </a:rPr>
              <a:t>Wooden</a:t>
            </a:r>
            <a:r>
              <a:rPr lang="en-US" dirty="0" smtClean="0">
                <a:solidFill>
                  <a:srgbClr val="FFC000"/>
                </a:solidFill>
              </a:rPr>
              <a:t> </a:t>
            </a:r>
            <a:r>
              <a:rPr lang="en-US" b="1" dirty="0" smtClean="0">
                <a:solidFill>
                  <a:srgbClr val="FFC000"/>
                </a:solidFill>
              </a:rPr>
              <a:t>base</a:t>
            </a:r>
            <a:endParaRPr lang="en-US" b="1" dirty="0">
              <a:solidFill>
                <a:srgbClr val="FFC000"/>
              </a:solidFill>
            </a:endParaRPr>
          </a:p>
        </p:txBody>
      </p:sp>
      <p:sp>
        <p:nvSpPr>
          <p:cNvPr id="10" name="TextBox 9"/>
          <p:cNvSpPr txBox="1"/>
          <p:nvPr/>
        </p:nvSpPr>
        <p:spPr>
          <a:xfrm>
            <a:off x="3460750" y="3364468"/>
            <a:ext cx="1460500" cy="369332"/>
          </a:xfrm>
          <a:prstGeom prst="rect">
            <a:avLst/>
          </a:prstGeom>
          <a:noFill/>
        </p:spPr>
        <p:txBody>
          <a:bodyPr wrap="square" rtlCol="0">
            <a:spAutoFit/>
          </a:bodyPr>
          <a:lstStyle/>
          <a:p>
            <a:r>
              <a:rPr lang="en-US" b="1" dirty="0" smtClean="0">
                <a:solidFill>
                  <a:srgbClr val="FFC000"/>
                </a:solidFill>
              </a:rPr>
              <a:t>Hammer </a:t>
            </a:r>
            <a:endParaRPr lang="en-US" b="1" dirty="0">
              <a:solidFill>
                <a:srgbClr val="FFC000"/>
              </a:solidFill>
            </a:endParaRPr>
          </a:p>
        </p:txBody>
      </p:sp>
      <p:sp>
        <p:nvSpPr>
          <p:cNvPr id="11" name="TextBox 10"/>
          <p:cNvSpPr txBox="1"/>
          <p:nvPr/>
        </p:nvSpPr>
        <p:spPr>
          <a:xfrm>
            <a:off x="6198475" y="5288019"/>
            <a:ext cx="1114097" cy="369332"/>
          </a:xfrm>
          <a:prstGeom prst="rect">
            <a:avLst/>
          </a:prstGeom>
          <a:noFill/>
        </p:spPr>
        <p:txBody>
          <a:bodyPr wrap="square" rtlCol="0">
            <a:spAutoFit/>
          </a:bodyPr>
          <a:lstStyle/>
          <a:p>
            <a:r>
              <a:rPr lang="en-US" b="1" dirty="0" smtClean="0">
                <a:solidFill>
                  <a:srgbClr val="FFC000"/>
                </a:solidFill>
              </a:rPr>
              <a:t>Spring </a:t>
            </a:r>
            <a:endParaRPr lang="en-US" b="1" dirty="0">
              <a:solidFill>
                <a:srgbClr val="FFC000"/>
              </a:solidFill>
            </a:endParaRPr>
          </a:p>
        </p:txBody>
      </p:sp>
      <p:sp>
        <p:nvSpPr>
          <p:cNvPr id="12" name="TextBox 11"/>
          <p:cNvSpPr txBox="1"/>
          <p:nvPr/>
        </p:nvSpPr>
        <p:spPr>
          <a:xfrm>
            <a:off x="6122166" y="4212967"/>
            <a:ext cx="927319" cy="369332"/>
          </a:xfrm>
          <a:prstGeom prst="rect">
            <a:avLst/>
          </a:prstGeom>
          <a:noFill/>
        </p:spPr>
        <p:txBody>
          <a:bodyPr wrap="square" rtlCol="0">
            <a:spAutoFit/>
          </a:bodyPr>
          <a:lstStyle/>
          <a:p>
            <a:r>
              <a:rPr lang="en-US" b="1" dirty="0" smtClean="0">
                <a:solidFill>
                  <a:srgbClr val="FFC000"/>
                </a:solidFill>
              </a:rPr>
              <a:t>Bar</a:t>
            </a:r>
            <a:r>
              <a:rPr lang="en-US" dirty="0" smtClean="0">
                <a:solidFill>
                  <a:srgbClr val="FFC000"/>
                </a:solidFill>
              </a:rPr>
              <a:t> </a:t>
            </a:r>
            <a:endParaRPr lang="en-US" dirty="0">
              <a:solidFill>
                <a:srgbClr val="FFC000"/>
              </a:solidFill>
            </a:endParaRPr>
          </a:p>
        </p:txBody>
      </p:sp>
      <p:cxnSp>
        <p:nvCxnSpPr>
          <p:cNvPr id="14" name="Straight Arrow Connector 13"/>
          <p:cNvCxnSpPr>
            <a:stCxn id="10" idx="2"/>
          </p:cNvCxnSpPr>
          <p:nvPr/>
        </p:nvCxnSpPr>
        <p:spPr>
          <a:xfrm>
            <a:off x="4191000" y="3733800"/>
            <a:ext cx="357571" cy="1143000"/>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1"/>
          </p:cNvCxnSpPr>
          <p:nvPr/>
        </p:nvCxnSpPr>
        <p:spPr>
          <a:xfrm flipH="1">
            <a:off x="4686300" y="4397633"/>
            <a:ext cx="1435866" cy="631567"/>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1"/>
          </p:cNvCxnSpPr>
          <p:nvPr/>
        </p:nvCxnSpPr>
        <p:spPr>
          <a:xfrm flipH="1" flipV="1">
            <a:off x="4548571" y="5288019"/>
            <a:ext cx="1649904" cy="184666"/>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451100" y="5492266"/>
            <a:ext cx="1282700" cy="378067"/>
          </a:xfrm>
          <a:prstGeom prst="straightConnector1">
            <a:avLst/>
          </a:prstGeom>
          <a:ln w="508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48571" y="3856249"/>
            <a:ext cx="457199" cy="369332"/>
          </a:xfrm>
          <a:prstGeom prst="rect">
            <a:avLst/>
          </a:prstGeom>
          <a:noFill/>
        </p:spPr>
        <p:txBody>
          <a:bodyPr wrap="square" rtlCol="0">
            <a:spAutoFit/>
          </a:bodyPr>
          <a:lstStyle/>
          <a:p>
            <a:r>
              <a:rPr lang="en-US" b="1" dirty="0" smtClean="0">
                <a:solidFill>
                  <a:srgbClr val="FFC000"/>
                </a:solidFill>
              </a:rPr>
              <a:t>+ </a:t>
            </a:r>
            <a:endParaRPr lang="en-US" b="1" dirty="0">
              <a:solidFill>
                <a:srgbClr val="FFC000"/>
              </a:solidFill>
            </a:endParaRPr>
          </a:p>
        </p:txBody>
      </p:sp>
      <p:sp>
        <p:nvSpPr>
          <p:cNvPr id="19" name="TextBox 18"/>
          <p:cNvSpPr txBox="1"/>
          <p:nvPr/>
        </p:nvSpPr>
        <p:spPr>
          <a:xfrm>
            <a:off x="3400097" y="3852253"/>
            <a:ext cx="457199" cy="369332"/>
          </a:xfrm>
          <a:prstGeom prst="rect">
            <a:avLst/>
          </a:prstGeom>
          <a:noFill/>
        </p:spPr>
        <p:txBody>
          <a:bodyPr wrap="square" rtlCol="0">
            <a:spAutoFit/>
          </a:bodyPr>
          <a:lstStyle/>
          <a:p>
            <a:r>
              <a:rPr lang="en-US" b="1" dirty="0" smtClean="0">
                <a:solidFill>
                  <a:srgbClr val="FFC000"/>
                </a:solidFill>
              </a:rPr>
              <a:t>+ </a:t>
            </a:r>
            <a:endParaRPr lang="en-US" b="1" dirty="0">
              <a:solidFill>
                <a:srgbClr val="FFC000"/>
              </a:solidFill>
            </a:endParaRPr>
          </a:p>
        </p:txBody>
      </p:sp>
      <p:sp>
        <p:nvSpPr>
          <p:cNvPr id="20" name="TextBox 19"/>
          <p:cNvSpPr txBox="1"/>
          <p:nvPr/>
        </p:nvSpPr>
        <p:spPr>
          <a:xfrm>
            <a:off x="5400893" y="3843635"/>
            <a:ext cx="2793124" cy="369332"/>
          </a:xfrm>
          <a:prstGeom prst="rect">
            <a:avLst/>
          </a:prstGeom>
          <a:noFill/>
        </p:spPr>
        <p:txBody>
          <a:bodyPr wrap="square" rtlCol="0">
            <a:spAutoFit/>
          </a:bodyPr>
          <a:lstStyle/>
          <a:p>
            <a:r>
              <a:rPr lang="en-US" b="1" dirty="0" smtClean="0">
                <a:solidFill>
                  <a:srgbClr val="FFC000"/>
                </a:solidFill>
              </a:rPr>
              <a:t>= Mouse Trap </a:t>
            </a:r>
            <a:endParaRPr lang="en-US" b="1" dirty="0">
              <a:solidFill>
                <a:srgbClr val="FFC000"/>
              </a:solidFill>
            </a:endParaRPr>
          </a:p>
        </p:txBody>
      </p:sp>
      <p:sp>
        <p:nvSpPr>
          <p:cNvPr id="21" name="TextBox 20"/>
          <p:cNvSpPr txBox="1"/>
          <p:nvPr/>
        </p:nvSpPr>
        <p:spPr>
          <a:xfrm>
            <a:off x="1897115" y="3843635"/>
            <a:ext cx="457199" cy="369332"/>
          </a:xfrm>
          <a:prstGeom prst="rect">
            <a:avLst/>
          </a:prstGeom>
          <a:noFill/>
        </p:spPr>
        <p:txBody>
          <a:bodyPr wrap="square" rtlCol="0">
            <a:spAutoFit/>
          </a:bodyPr>
          <a:lstStyle/>
          <a:p>
            <a:r>
              <a:rPr lang="en-US" b="1" dirty="0" smtClean="0">
                <a:solidFill>
                  <a:srgbClr val="FFC000"/>
                </a:solidFill>
              </a:rPr>
              <a:t>+ </a:t>
            </a:r>
            <a:endParaRPr lang="en-US" b="1" dirty="0">
              <a:solidFill>
                <a:srgbClr val="FFC000"/>
              </a:solidFill>
            </a:endParaRPr>
          </a:p>
        </p:txBody>
      </p:sp>
      <p:sp>
        <p:nvSpPr>
          <p:cNvPr id="22" name="TextBox 21"/>
          <p:cNvSpPr txBox="1"/>
          <p:nvPr/>
        </p:nvSpPr>
        <p:spPr>
          <a:xfrm>
            <a:off x="186997" y="1450615"/>
            <a:ext cx="8007020" cy="2123658"/>
          </a:xfrm>
          <a:prstGeom prst="rect">
            <a:avLst/>
          </a:prstGeom>
          <a:noFill/>
        </p:spPr>
        <p:txBody>
          <a:bodyPr wrap="square" rtlCol="0">
            <a:spAutoFit/>
          </a:bodyPr>
          <a:lstStyle/>
          <a:p>
            <a:pPr algn="ctr"/>
            <a:r>
              <a:rPr lang="en-US" sz="6600" b="1" dirty="0" smtClean="0">
                <a:solidFill>
                  <a:srgbClr val="FFC000"/>
                </a:solidFill>
                <a:latin typeface="Juice ITC" pitchFamily="82" charset="0"/>
              </a:rPr>
              <a:t>To contribute to the basic function</a:t>
            </a:r>
            <a:endParaRPr lang="en-US" sz="6600" b="1" dirty="0">
              <a:solidFill>
                <a:srgbClr val="FFC000"/>
              </a:solidFill>
              <a:latin typeface="Juice ITC" pitchFamily="82"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29122135"/>
      </p:ext>
    </p:extLst>
  </p:cSld>
  <p:clrMapOvr>
    <a:masterClrMapping/>
  </p:clrMapOvr>
  <mc:AlternateContent xmlns:mc="http://schemas.openxmlformats.org/markup-compatibility/2006" xmlns:p14="http://schemas.microsoft.com/office/powerpoint/2010/main">
    <mc:Choice Requires="p14">
      <p:transition p14:dur="0" advTm="5624"/>
    </mc:Choice>
    <mc:Fallback xmlns="">
      <p:transition advTm="5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childTnLst>
                          </p:cTn>
                        </p:par>
                        <p:par>
                          <p:cTn id="17" fill="hold">
                            <p:stCondLst>
                              <p:cond delay="500"/>
                            </p:stCondLst>
                            <p:childTnLst>
                              <p:par>
                                <p:cTn id="18" presetID="50" presetClass="path" presetSubtype="0" accel="50000" decel="50000" fill="hold" grpId="0" nodeType="afterEffect">
                                  <p:stCondLst>
                                    <p:cond delay="0"/>
                                  </p:stCondLst>
                                  <p:childTnLst>
                                    <p:animMotion origin="layout" path="M -4.44444E-6 4.44444E-6 L -0.02743 4.44444E-6 C -0.03975 4.44444E-6 -0.05486 -0.05834 -0.05486 -0.10556 L -0.05486 -0.21112 " pathEditMode="relative" rAng="0" ptsTypes="FfFF">
                                      <p:cBhvr>
                                        <p:cTn id="19" dur="1000" fill="hold"/>
                                        <p:tgtEl>
                                          <p:spTgt spid="9"/>
                                        </p:tgtEl>
                                        <p:attrNameLst>
                                          <p:attrName>ppt_x</p:attrName>
                                          <p:attrName>ppt_y</p:attrName>
                                        </p:attrNameLst>
                                      </p:cBhvr>
                                      <p:rCtr x="-2743" y="-10556"/>
                                    </p:animMotion>
                                  </p:childTnLst>
                                </p:cTn>
                              </p:par>
                              <p:par>
                                <p:cTn id="20" presetID="50" presetClass="path" presetSubtype="0" accel="50000" decel="50000" fill="hold" grpId="0" nodeType="withEffect">
                                  <p:stCondLst>
                                    <p:cond delay="0"/>
                                  </p:stCondLst>
                                  <p:childTnLst>
                                    <p:animMotion origin="layout" path="M -3.33333E-6 -1.11111E-6 L -0.07083 -1.11111E-6 C -0.10277 -1.11111E-6 -0.14166 0.01968 -0.14166 0.03542 L -0.14166 0.07153 " pathEditMode="relative" rAng="0" ptsTypes="FfFF">
                                      <p:cBhvr>
                                        <p:cTn id="21" dur="1000" fill="hold"/>
                                        <p:tgtEl>
                                          <p:spTgt spid="10"/>
                                        </p:tgtEl>
                                        <p:attrNameLst>
                                          <p:attrName>ppt_x</p:attrName>
                                          <p:attrName>ppt_y</p:attrName>
                                        </p:attrNameLst>
                                      </p:cBhvr>
                                      <p:rCtr x="-7083" y="3565"/>
                                    </p:animMotion>
                                  </p:childTnLst>
                                </p:cTn>
                              </p:par>
                              <p:par>
                                <p:cTn id="22" presetID="50" presetClass="path" presetSubtype="0" accel="50000" decel="50000" fill="hold" grpId="0" nodeType="withEffect">
                                  <p:stCondLst>
                                    <p:cond delay="0"/>
                                  </p:stCondLst>
                                  <p:childTnLst>
                                    <p:animMotion origin="layout" path="M 4.72222E-6 1.11111E-6 L -0.1408 1.11111E-6 C -0.204 1.11111E-6 -0.28039 -0.05833 -0.28039 -0.10556 L -0.28039 -0.20903 " pathEditMode="relative" rAng="0" ptsTypes="FfFF">
                                      <p:cBhvr>
                                        <p:cTn id="23" dur="1000" fill="hold"/>
                                        <p:tgtEl>
                                          <p:spTgt spid="11"/>
                                        </p:tgtEl>
                                        <p:attrNameLst>
                                          <p:attrName>ppt_x</p:attrName>
                                          <p:attrName>ppt_y</p:attrName>
                                        </p:attrNameLst>
                                      </p:cBhvr>
                                      <p:rCtr x="-14028" y="-10463"/>
                                    </p:animMotion>
                                  </p:childTnLst>
                                </p:cTn>
                              </p:par>
                              <p:par>
                                <p:cTn id="24" presetID="0" presetClass="path" presetSubtype="0" accel="50000" decel="50000" fill="hold" grpId="0" nodeType="withEffect">
                                  <p:stCondLst>
                                    <p:cond delay="0"/>
                                  </p:stCondLst>
                                  <p:childTnLst>
                                    <p:animMotion origin="layout" path="M 1.11111E-6 -3.7037E-6 L -0.07257 -3.7037E-6 C -0.10538 -3.7037E-6 -0.14514 -0.01481 -0.14514 -0.02615 L -0.14514 -0.05231 " pathEditMode="relative" rAng="0" ptsTypes="FfFF">
                                      <p:cBhvr>
                                        <p:cTn id="25" dur="500" fill="hold"/>
                                        <p:tgtEl>
                                          <p:spTgt spid="12"/>
                                        </p:tgtEl>
                                        <p:attrNameLst>
                                          <p:attrName>ppt_x</p:attrName>
                                          <p:attrName>ppt_y</p:attrName>
                                        </p:attrNameLst>
                                      </p:cBhvr>
                                      <p:rCtr x="-7257" y="-2616"/>
                                    </p:animMotion>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xit" presetSubtype="0" fill="hold" grpId="0"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 presetClass="exit" presetSubtype="0" fill="hold" nodeType="withEffect">
                                  <p:stCondLst>
                                    <p:cond delay="0"/>
                                  </p:stCondLst>
                                  <p:childTnLst>
                                    <p:set>
                                      <p:cBhvr>
                                        <p:cTn id="44" dur="1" fill="hold">
                                          <p:stCondLst>
                                            <p:cond delay="0"/>
                                          </p:stCondLst>
                                        </p:cTn>
                                        <p:tgtEl>
                                          <p:spTgt spid="3"/>
                                        </p:tgtEl>
                                        <p:attrNameLst>
                                          <p:attrName>style.visibility</p:attrName>
                                        </p:attrNameLst>
                                      </p:cBhvr>
                                      <p:to>
                                        <p:strVal val="hidden"/>
                                      </p:to>
                                    </p:se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7"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875"/>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p:cNvSpPr/>
          <p:nvPr/>
        </p:nvSpPr>
        <p:spPr>
          <a:xfrm>
            <a:off x="5026181" y="4549804"/>
            <a:ext cx="301712" cy="389510"/>
          </a:xfrm>
          <a:prstGeom prst="blockArc">
            <a:avLst>
              <a:gd name="adj1" fmla="val 7670051"/>
              <a:gd name="adj2" fmla="val 3812254"/>
              <a:gd name="adj3" fmla="val 8230"/>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a:off x="5105400"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233871" y="1674674"/>
            <a:ext cx="6629400" cy="923330"/>
          </a:xfrm>
          <a:prstGeom prst="rect">
            <a:avLst/>
          </a:prstGeom>
          <a:noFill/>
        </p:spPr>
        <p:txBody>
          <a:bodyPr wrap="square" rtlCol="0">
            <a:spAutoFit/>
          </a:bodyPr>
          <a:lstStyle/>
          <a:p>
            <a:pPr algn="ctr"/>
            <a:r>
              <a:rPr lang="en-US" sz="5400" b="1" dirty="0" smtClean="0">
                <a:solidFill>
                  <a:srgbClr val="FFC000"/>
                </a:solidFill>
                <a:latin typeface="Juice ITC" pitchFamily="82" charset="0"/>
              </a:rPr>
              <a:t>If one of the parts is removed…</a:t>
            </a:r>
            <a:endParaRPr lang="en-US" sz="5400" b="1" dirty="0">
              <a:solidFill>
                <a:srgbClr val="FFC000"/>
              </a:solidFill>
              <a:latin typeface="Juice ITC" pitchFamily="82" charset="0"/>
            </a:endParaRPr>
          </a:p>
        </p:txBody>
      </p:sp>
      <p:sp>
        <p:nvSpPr>
          <p:cNvPr id="7" name="AutoShape 4" descr="http://e-centre.imagecave.eu/var/albums/Wooden/Mouse%20Trap%20Wooden%20logo.JPG?m=133872916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234529" y="3433329"/>
            <a:ext cx="1917700" cy="369332"/>
          </a:xfrm>
          <a:prstGeom prst="rect">
            <a:avLst/>
          </a:prstGeom>
          <a:noFill/>
        </p:spPr>
        <p:txBody>
          <a:bodyPr wrap="square" rtlCol="0">
            <a:spAutoFit/>
          </a:bodyPr>
          <a:lstStyle/>
          <a:p>
            <a:r>
              <a:rPr lang="en-US" b="1" dirty="0" smtClean="0">
                <a:solidFill>
                  <a:srgbClr val="FFC000"/>
                </a:solidFill>
              </a:rPr>
              <a:t>Wooden</a:t>
            </a:r>
            <a:r>
              <a:rPr lang="en-US" dirty="0" smtClean="0">
                <a:solidFill>
                  <a:srgbClr val="FFC000"/>
                </a:solidFill>
              </a:rPr>
              <a:t> </a:t>
            </a:r>
            <a:r>
              <a:rPr lang="en-US" b="1" dirty="0" smtClean="0">
                <a:solidFill>
                  <a:srgbClr val="FFC000"/>
                </a:solidFill>
              </a:rPr>
              <a:t>base</a:t>
            </a:r>
            <a:endParaRPr lang="en-US" b="1" dirty="0">
              <a:solidFill>
                <a:srgbClr val="FFC000"/>
              </a:solidFill>
            </a:endParaRPr>
          </a:p>
        </p:txBody>
      </p:sp>
      <p:sp>
        <p:nvSpPr>
          <p:cNvPr id="10" name="TextBox 9"/>
          <p:cNvSpPr txBox="1"/>
          <p:nvPr/>
        </p:nvSpPr>
        <p:spPr>
          <a:xfrm>
            <a:off x="1234529" y="3767335"/>
            <a:ext cx="1460500" cy="369332"/>
          </a:xfrm>
          <a:prstGeom prst="rect">
            <a:avLst/>
          </a:prstGeom>
          <a:noFill/>
        </p:spPr>
        <p:txBody>
          <a:bodyPr wrap="square" rtlCol="0">
            <a:spAutoFit/>
          </a:bodyPr>
          <a:lstStyle/>
          <a:p>
            <a:r>
              <a:rPr lang="en-US" b="1" dirty="0" smtClean="0">
                <a:solidFill>
                  <a:srgbClr val="FFC000"/>
                </a:solidFill>
              </a:rPr>
              <a:t>Hammer </a:t>
            </a:r>
            <a:endParaRPr lang="en-US" b="1" dirty="0">
              <a:solidFill>
                <a:srgbClr val="FFC000"/>
              </a:solidFill>
            </a:endParaRPr>
          </a:p>
        </p:txBody>
      </p:sp>
      <p:sp>
        <p:nvSpPr>
          <p:cNvPr id="11" name="TextBox 10"/>
          <p:cNvSpPr txBox="1"/>
          <p:nvPr/>
        </p:nvSpPr>
        <p:spPr>
          <a:xfrm>
            <a:off x="1237157" y="4510732"/>
            <a:ext cx="1114097" cy="369332"/>
          </a:xfrm>
          <a:prstGeom prst="rect">
            <a:avLst/>
          </a:prstGeom>
          <a:noFill/>
        </p:spPr>
        <p:txBody>
          <a:bodyPr wrap="square" rtlCol="0">
            <a:spAutoFit/>
          </a:bodyPr>
          <a:lstStyle/>
          <a:p>
            <a:r>
              <a:rPr lang="en-US" b="1" dirty="0" smtClean="0">
                <a:solidFill>
                  <a:srgbClr val="FFC000"/>
                </a:solidFill>
              </a:rPr>
              <a:t>Spring </a:t>
            </a:r>
            <a:endParaRPr lang="en-US" b="1" dirty="0">
              <a:solidFill>
                <a:srgbClr val="FFC000"/>
              </a:solidFill>
            </a:endParaRPr>
          </a:p>
        </p:txBody>
      </p:sp>
      <p:sp>
        <p:nvSpPr>
          <p:cNvPr id="12" name="TextBox 11"/>
          <p:cNvSpPr txBox="1"/>
          <p:nvPr/>
        </p:nvSpPr>
        <p:spPr>
          <a:xfrm>
            <a:off x="1234529" y="4141400"/>
            <a:ext cx="927319" cy="369332"/>
          </a:xfrm>
          <a:prstGeom prst="rect">
            <a:avLst/>
          </a:prstGeom>
          <a:noFill/>
        </p:spPr>
        <p:txBody>
          <a:bodyPr wrap="square" rtlCol="0">
            <a:spAutoFit/>
          </a:bodyPr>
          <a:lstStyle/>
          <a:p>
            <a:r>
              <a:rPr lang="en-US" b="1" dirty="0" smtClean="0">
                <a:solidFill>
                  <a:srgbClr val="FFC000"/>
                </a:solidFill>
              </a:rPr>
              <a:t>Bar</a:t>
            </a:r>
            <a:r>
              <a:rPr lang="en-US" dirty="0" smtClean="0">
                <a:solidFill>
                  <a:srgbClr val="FFC000"/>
                </a:solidFill>
              </a:rPr>
              <a:t> </a:t>
            </a:r>
            <a:endParaRPr lang="en-US" dirty="0">
              <a:solidFill>
                <a:srgbClr val="FFC000"/>
              </a:solidFill>
            </a:endParaRPr>
          </a:p>
        </p:txBody>
      </p:sp>
      <p:sp>
        <p:nvSpPr>
          <p:cNvPr id="3" name="AutoShape 2" descr="&quot;&quot;"/>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quot;&quot;"/>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178505" y="4880064"/>
            <a:ext cx="5638800" cy="301536"/>
          </a:xfrm>
          <a:prstGeom prst="rect">
            <a:avLst/>
          </a:prstGeom>
          <a:blipFill>
            <a:blip r:embed="rId4"/>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Block Arc 12"/>
          <p:cNvSpPr/>
          <p:nvPr/>
        </p:nvSpPr>
        <p:spPr>
          <a:xfrm>
            <a:off x="8534400" y="4562864"/>
            <a:ext cx="152400" cy="634400"/>
          </a:xfrm>
          <a:prstGeom prst="blockArc">
            <a:avLst>
              <a:gd name="adj1" fmla="val 10800000"/>
              <a:gd name="adj2" fmla="val 1678023"/>
              <a:gd name="adj3" fmla="val 24412"/>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4926338" y="4698990"/>
            <a:ext cx="128971" cy="184666"/>
          </a:xfrm>
          <a:prstGeom prst="rect">
            <a:avLst/>
          </a:prstGeom>
          <a:gradFill flip="none" rotWithShape="1">
            <a:gsLst>
              <a:gs pos="0">
                <a:srgbClr val="D6B19C"/>
              </a:gs>
              <a:gs pos="24000">
                <a:srgbClr val="D49E6C"/>
              </a:gs>
              <a:gs pos="75000">
                <a:srgbClr val="A65528"/>
              </a:gs>
              <a:gs pos="0">
                <a:srgbClr val="663012"/>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24"/>
          <p:cNvSpPr/>
          <p:nvPr/>
        </p:nvSpPr>
        <p:spPr>
          <a:xfrm>
            <a:off x="5123667"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p:cNvSpPr/>
          <p:nvPr/>
        </p:nvSpPr>
        <p:spPr>
          <a:xfrm>
            <a:off x="5142565"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5171236"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rot="21369568">
            <a:off x="5308007" y="4576233"/>
            <a:ext cx="3262366" cy="61675"/>
          </a:xfrm>
          <a:prstGeom prst="rect">
            <a:avLst/>
          </a:prstGeom>
          <a:gradFill flip="none" rotWithShape="1">
            <a:gsLst>
              <a:gs pos="0">
                <a:srgbClr val="FBE4AE"/>
              </a:gs>
              <a:gs pos="13000">
                <a:srgbClr val="BD922A"/>
              </a:gs>
              <a:gs pos="21001">
                <a:srgbClr val="BD922A"/>
              </a:gs>
              <a:gs pos="63000">
                <a:srgbClr val="FBE4AE"/>
              </a:gs>
              <a:gs pos="0">
                <a:srgbClr val="BD922A"/>
              </a:gs>
              <a:gs pos="69000">
                <a:srgbClr val="835E17"/>
              </a:gs>
              <a:gs pos="4000">
                <a:srgbClr val="A28949"/>
              </a:gs>
              <a:gs pos="100000">
                <a:srgbClr val="FAE3B7"/>
              </a:gs>
            </a:gsLst>
            <a:lin ang="16200000" scaled="1"/>
            <a:tileRect/>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046833" y="4475568"/>
            <a:ext cx="3566218" cy="287519"/>
          </a:xfrm>
          <a:custGeom>
            <a:avLst/>
            <a:gdLst>
              <a:gd name="connsiteX0" fmla="*/ 10421 w 4062462"/>
              <a:gd name="connsiteY0" fmla="*/ 269036 h 269036"/>
              <a:gd name="connsiteX1" fmla="*/ 551746 w 4062462"/>
              <a:gd name="connsiteY1" fmla="*/ 86156 h 269036"/>
              <a:gd name="connsiteX2" fmla="*/ 3565608 w 4062462"/>
              <a:gd name="connsiteY2" fmla="*/ 5689 h 269036"/>
              <a:gd name="connsiteX3" fmla="*/ 4026466 w 4062462"/>
              <a:gd name="connsiteY3" fmla="*/ 13004 h 269036"/>
            </a:gdLst>
            <a:ahLst/>
            <a:cxnLst>
              <a:cxn ang="0">
                <a:pos x="connsiteX0" y="connsiteY0"/>
              </a:cxn>
              <a:cxn ang="0">
                <a:pos x="connsiteX1" y="connsiteY1"/>
              </a:cxn>
              <a:cxn ang="0">
                <a:pos x="connsiteX2" y="connsiteY2"/>
              </a:cxn>
              <a:cxn ang="0">
                <a:pos x="connsiteX3" y="connsiteY3"/>
              </a:cxn>
            </a:cxnLst>
            <a:rect l="l" t="t" r="r" b="b"/>
            <a:pathLst>
              <a:path w="4062462" h="269036">
                <a:moveTo>
                  <a:pt x="10421" y="269036"/>
                </a:moveTo>
                <a:cubicBezTo>
                  <a:pt x="-15182" y="199541"/>
                  <a:pt x="-40785" y="130047"/>
                  <a:pt x="551746" y="86156"/>
                </a:cubicBezTo>
                <a:cubicBezTo>
                  <a:pt x="1144277" y="42265"/>
                  <a:pt x="2986488" y="17881"/>
                  <a:pt x="3565608" y="5689"/>
                </a:cubicBezTo>
                <a:cubicBezTo>
                  <a:pt x="4144728" y="-6503"/>
                  <a:pt x="4085597" y="3250"/>
                  <a:pt x="4026466" y="1300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9" name="Block Arc 18"/>
          <p:cNvSpPr/>
          <p:nvPr/>
        </p:nvSpPr>
        <p:spPr>
          <a:xfrm>
            <a:off x="5251103" y="4531718"/>
            <a:ext cx="346842" cy="612929"/>
          </a:xfrm>
          <a:prstGeom prst="blockArc">
            <a:avLst>
              <a:gd name="adj1" fmla="val 9730793"/>
              <a:gd name="adj2" fmla="val 909232"/>
              <a:gd name="adj3" fmla="val 20806"/>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5171236" y="4510732"/>
            <a:ext cx="338958" cy="369332"/>
          </a:xfrm>
          <a:prstGeom prst="donut">
            <a:avLst/>
          </a:prstGeom>
          <a:gradFill flip="none" rotWithShape="1">
            <a:gsLst>
              <a:gs pos="0">
                <a:srgbClr val="FFFFFF"/>
              </a:gs>
              <a:gs pos="0">
                <a:srgbClr val="7D8496"/>
              </a:gs>
              <a:gs pos="47000">
                <a:srgbClr val="E6E6E6"/>
              </a:gs>
              <a:gs pos="85001">
                <a:srgbClr val="7D8496"/>
              </a:gs>
              <a:gs pos="100000">
                <a:srgbClr val="E6E6E6"/>
              </a:gs>
            </a:gsLst>
            <a:lin ang="2700000" scaled="1"/>
            <a:tileRect/>
          </a:gra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rot="21140285">
            <a:off x="4191381" y="4685473"/>
            <a:ext cx="932033" cy="66194"/>
          </a:xfrm>
          <a:prstGeom prst="rect">
            <a:avLst/>
          </a:prstGeom>
          <a:gradFill flip="none" rotWithShape="1">
            <a:gsLst>
              <a:gs pos="0">
                <a:srgbClr val="FFFFFF"/>
              </a:gs>
              <a:gs pos="0">
                <a:srgbClr val="7D8496"/>
              </a:gs>
              <a:gs pos="47000">
                <a:srgbClr val="E6E6E6"/>
              </a:gs>
              <a:gs pos="85001">
                <a:srgbClr val="7D8496"/>
              </a:gs>
              <a:gs pos="100000">
                <a:srgbClr val="E6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erge 38"/>
          <p:cNvSpPr/>
          <p:nvPr/>
        </p:nvSpPr>
        <p:spPr>
          <a:xfrm rot="3605915">
            <a:off x="4313655" y="4309514"/>
            <a:ext cx="373128" cy="595110"/>
          </a:xfrm>
          <a:prstGeom prst="flowChartMerg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5407082"/>
      </p:ext>
    </p:extLst>
  </p:cSld>
  <p:clrMapOvr>
    <a:masterClrMapping/>
  </p:clrMapOvr>
  <mc:AlternateContent xmlns:mc="http://schemas.openxmlformats.org/markup-compatibility/2006" xmlns:p14="http://schemas.microsoft.com/office/powerpoint/2010/main">
    <mc:Choice Requires="p14">
      <p:transition spd="med" p14:dur="700" advTm="3769">
        <p:fade/>
      </p:transition>
    </mc:Choice>
    <mc:Fallback xmlns="">
      <p:transition spd="med" advTm="37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9">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9">
                                            <p:txEl>
                                              <p:pRg st="0" end="0"/>
                                            </p:txEl>
                                          </p:spTgt>
                                        </p:tgtEl>
                                        <p:attrNameLst>
                                          <p:attrName>style.visibility</p:attrName>
                                        </p:attrNameLst>
                                      </p:cBhvr>
                                      <p:to>
                                        <p:strVal val="hidden"/>
                                      </p:to>
                                    </p:set>
                                  </p:childTnLst>
                                </p:cTn>
                              </p:par>
                              <p:par>
                                <p:cTn id="9" presetID="53" presetClass="exit" presetSubtype="32" fill="hold" grpId="0" nodeType="withEffect">
                                  <p:stCondLst>
                                    <p:cond delay="0"/>
                                  </p:stCondLst>
                                  <p:childTnLst>
                                    <p:anim calcmode="lin" valueType="num">
                                      <p:cBhvr>
                                        <p:cTn id="10" dur="500"/>
                                        <p:tgtEl>
                                          <p:spTgt spid="8"/>
                                        </p:tgtEl>
                                        <p:attrNameLst>
                                          <p:attrName>ppt_w</p:attrName>
                                        </p:attrNameLst>
                                      </p:cBhvr>
                                      <p:tavLst>
                                        <p:tav tm="0">
                                          <p:val>
                                            <p:strVal val="ppt_w"/>
                                          </p:val>
                                        </p:tav>
                                        <p:tav tm="100000">
                                          <p:val>
                                            <p:fltVal val="0"/>
                                          </p:val>
                                        </p:tav>
                                      </p:tavLst>
                                    </p:anim>
                                    <p:anim calcmode="lin" valueType="num">
                                      <p:cBhvr>
                                        <p:cTn id="11" dur="500"/>
                                        <p:tgtEl>
                                          <p:spTgt spid="8"/>
                                        </p:tgtEl>
                                        <p:attrNameLst>
                                          <p:attrName>ppt_h</p:attrName>
                                        </p:attrNameLst>
                                      </p:cBhvr>
                                      <p:tavLst>
                                        <p:tav tm="0">
                                          <p:val>
                                            <p:strVal val="ppt_h"/>
                                          </p:val>
                                        </p:tav>
                                        <p:tav tm="100000">
                                          <p:val>
                                            <p:fltVal val="0"/>
                                          </p:val>
                                        </p:tav>
                                      </p:tavLst>
                                    </p:anim>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3429" y="0"/>
            <a:ext cx="916742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p:cNvSpPr/>
          <p:nvPr/>
        </p:nvSpPr>
        <p:spPr>
          <a:xfrm>
            <a:off x="5026181" y="4549804"/>
            <a:ext cx="301712" cy="389510"/>
          </a:xfrm>
          <a:prstGeom prst="blockArc">
            <a:avLst>
              <a:gd name="adj1" fmla="val 7670051"/>
              <a:gd name="adj2" fmla="val 3812254"/>
              <a:gd name="adj3" fmla="val 8230"/>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15900" y="1674674"/>
            <a:ext cx="8601405" cy="923330"/>
          </a:xfrm>
          <a:prstGeom prst="rect">
            <a:avLst/>
          </a:prstGeom>
          <a:noFill/>
        </p:spPr>
        <p:txBody>
          <a:bodyPr wrap="square" rtlCol="0">
            <a:spAutoFit/>
          </a:bodyPr>
          <a:lstStyle/>
          <a:p>
            <a:pPr algn="ctr"/>
            <a:r>
              <a:rPr lang="en-US" sz="5400" b="1" dirty="0" smtClean="0">
                <a:solidFill>
                  <a:srgbClr val="FFC000"/>
                </a:solidFill>
                <a:latin typeface="Juice ITC" pitchFamily="82" charset="0"/>
              </a:rPr>
              <a:t>The system can’t function anymore</a:t>
            </a:r>
            <a:endParaRPr lang="en-US" sz="5400" b="1" dirty="0">
              <a:solidFill>
                <a:srgbClr val="FFC000"/>
              </a:solidFill>
              <a:latin typeface="Juice ITC" pitchFamily="82" charset="0"/>
            </a:endParaRPr>
          </a:p>
        </p:txBody>
      </p:sp>
      <p:sp>
        <p:nvSpPr>
          <p:cNvPr id="7" name="AutoShape 4" descr="http://e-centre.imagecave.eu/var/albums/Wooden/Mouse%20Trap%20Wooden%20logo.JPG?m=133872916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234529" y="3767335"/>
            <a:ext cx="1460500" cy="369332"/>
          </a:xfrm>
          <a:prstGeom prst="rect">
            <a:avLst/>
          </a:prstGeom>
          <a:noFill/>
        </p:spPr>
        <p:txBody>
          <a:bodyPr wrap="square" rtlCol="0">
            <a:spAutoFit/>
          </a:bodyPr>
          <a:lstStyle/>
          <a:p>
            <a:r>
              <a:rPr lang="en-US" b="1" dirty="0" smtClean="0">
                <a:solidFill>
                  <a:srgbClr val="FFC000"/>
                </a:solidFill>
              </a:rPr>
              <a:t>Hammer </a:t>
            </a:r>
            <a:endParaRPr lang="en-US" b="1" dirty="0">
              <a:solidFill>
                <a:srgbClr val="FFC000"/>
              </a:solidFill>
            </a:endParaRPr>
          </a:p>
        </p:txBody>
      </p:sp>
      <p:sp>
        <p:nvSpPr>
          <p:cNvPr id="11" name="TextBox 10"/>
          <p:cNvSpPr txBox="1"/>
          <p:nvPr/>
        </p:nvSpPr>
        <p:spPr>
          <a:xfrm>
            <a:off x="1237157" y="4510732"/>
            <a:ext cx="1114097" cy="369332"/>
          </a:xfrm>
          <a:prstGeom prst="rect">
            <a:avLst/>
          </a:prstGeom>
          <a:noFill/>
        </p:spPr>
        <p:txBody>
          <a:bodyPr wrap="square" rtlCol="0">
            <a:spAutoFit/>
          </a:bodyPr>
          <a:lstStyle/>
          <a:p>
            <a:r>
              <a:rPr lang="en-US" b="1" dirty="0" smtClean="0">
                <a:solidFill>
                  <a:srgbClr val="FFC000"/>
                </a:solidFill>
              </a:rPr>
              <a:t>Spring </a:t>
            </a:r>
            <a:endParaRPr lang="en-US" b="1" dirty="0">
              <a:solidFill>
                <a:srgbClr val="FFC000"/>
              </a:solidFill>
            </a:endParaRPr>
          </a:p>
        </p:txBody>
      </p:sp>
      <p:sp>
        <p:nvSpPr>
          <p:cNvPr id="12" name="TextBox 11"/>
          <p:cNvSpPr txBox="1"/>
          <p:nvPr/>
        </p:nvSpPr>
        <p:spPr>
          <a:xfrm>
            <a:off x="1234529" y="4141400"/>
            <a:ext cx="927319" cy="369332"/>
          </a:xfrm>
          <a:prstGeom prst="rect">
            <a:avLst/>
          </a:prstGeom>
          <a:noFill/>
        </p:spPr>
        <p:txBody>
          <a:bodyPr wrap="square" rtlCol="0">
            <a:spAutoFit/>
          </a:bodyPr>
          <a:lstStyle/>
          <a:p>
            <a:r>
              <a:rPr lang="en-US" b="1" dirty="0" smtClean="0">
                <a:solidFill>
                  <a:srgbClr val="FFC000"/>
                </a:solidFill>
              </a:rPr>
              <a:t>Bar</a:t>
            </a:r>
            <a:r>
              <a:rPr lang="en-US" dirty="0" smtClean="0">
                <a:solidFill>
                  <a:srgbClr val="FFC000"/>
                </a:solidFill>
              </a:rPr>
              <a:t> </a:t>
            </a:r>
            <a:endParaRPr lang="en-US" dirty="0">
              <a:solidFill>
                <a:srgbClr val="FFC000"/>
              </a:solidFill>
            </a:endParaRPr>
          </a:p>
        </p:txBody>
      </p:sp>
      <p:sp>
        <p:nvSpPr>
          <p:cNvPr id="3" name="AutoShape 2" descr="&quot;&quot;"/>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quot;&quot;"/>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Block Arc 12"/>
          <p:cNvSpPr/>
          <p:nvPr/>
        </p:nvSpPr>
        <p:spPr>
          <a:xfrm>
            <a:off x="8534400" y="4562864"/>
            <a:ext cx="152400" cy="634400"/>
          </a:xfrm>
          <a:prstGeom prst="blockArc">
            <a:avLst>
              <a:gd name="adj1" fmla="val 10800000"/>
              <a:gd name="adj2" fmla="val 1678023"/>
              <a:gd name="adj3" fmla="val 24412"/>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4926338" y="4698990"/>
            <a:ext cx="128971" cy="184666"/>
          </a:xfrm>
          <a:prstGeom prst="rect">
            <a:avLst/>
          </a:prstGeom>
          <a:gradFill flip="none" rotWithShape="1">
            <a:gsLst>
              <a:gs pos="0">
                <a:srgbClr val="D6B19C"/>
              </a:gs>
              <a:gs pos="24000">
                <a:srgbClr val="D49E6C"/>
              </a:gs>
              <a:gs pos="75000">
                <a:srgbClr val="A65528"/>
              </a:gs>
              <a:gs pos="0">
                <a:srgbClr val="663012"/>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a:off x="5142565"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p:cNvSpPr/>
          <p:nvPr/>
        </p:nvSpPr>
        <p:spPr>
          <a:xfrm rot="21369568">
            <a:off x="5308007" y="4576233"/>
            <a:ext cx="3262366" cy="61675"/>
          </a:xfrm>
          <a:prstGeom prst="rect">
            <a:avLst/>
          </a:prstGeom>
          <a:gradFill flip="none" rotWithShape="1">
            <a:gsLst>
              <a:gs pos="0">
                <a:srgbClr val="FBE4AE"/>
              </a:gs>
              <a:gs pos="13000">
                <a:srgbClr val="BD922A"/>
              </a:gs>
              <a:gs pos="21001">
                <a:srgbClr val="BD922A"/>
              </a:gs>
              <a:gs pos="63000">
                <a:srgbClr val="FBE4AE"/>
              </a:gs>
              <a:gs pos="0">
                <a:srgbClr val="BD922A"/>
              </a:gs>
              <a:gs pos="69000">
                <a:srgbClr val="835E17"/>
              </a:gs>
              <a:gs pos="4000">
                <a:srgbClr val="A28949"/>
              </a:gs>
              <a:gs pos="100000">
                <a:srgbClr val="FAE3B7"/>
              </a:gs>
            </a:gsLst>
            <a:lin ang="16200000" scaled="1"/>
            <a:tileRect/>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5046833" y="4475568"/>
            <a:ext cx="3566218" cy="287519"/>
          </a:xfrm>
          <a:custGeom>
            <a:avLst/>
            <a:gdLst>
              <a:gd name="connsiteX0" fmla="*/ 10421 w 4062462"/>
              <a:gd name="connsiteY0" fmla="*/ 269036 h 269036"/>
              <a:gd name="connsiteX1" fmla="*/ 551746 w 4062462"/>
              <a:gd name="connsiteY1" fmla="*/ 86156 h 269036"/>
              <a:gd name="connsiteX2" fmla="*/ 3565608 w 4062462"/>
              <a:gd name="connsiteY2" fmla="*/ 5689 h 269036"/>
              <a:gd name="connsiteX3" fmla="*/ 4026466 w 4062462"/>
              <a:gd name="connsiteY3" fmla="*/ 13004 h 269036"/>
            </a:gdLst>
            <a:ahLst/>
            <a:cxnLst>
              <a:cxn ang="0">
                <a:pos x="connsiteX0" y="connsiteY0"/>
              </a:cxn>
              <a:cxn ang="0">
                <a:pos x="connsiteX1" y="connsiteY1"/>
              </a:cxn>
              <a:cxn ang="0">
                <a:pos x="connsiteX2" y="connsiteY2"/>
              </a:cxn>
              <a:cxn ang="0">
                <a:pos x="connsiteX3" y="connsiteY3"/>
              </a:cxn>
            </a:cxnLst>
            <a:rect l="l" t="t" r="r" b="b"/>
            <a:pathLst>
              <a:path w="4062462" h="269036">
                <a:moveTo>
                  <a:pt x="10421" y="269036"/>
                </a:moveTo>
                <a:cubicBezTo>
                  <a:pt x="-15182" y="199541"/>
                  <a:pt x="-40785" y="130047"/>
                  <a:pt x="551746" y="86156"/>
                </a:cubicBezTo>
                <a:cubicBezTo>
                  <a:pt x="1144277" y="42265"/>
                  <a:pt x="2986488" y="17881"/>
                  <a:pt x="3565608" y="5689"/>
                </a:cubicBezTo>
                <a:cubicBezTo>
                  <a:pt x="4144728" y="-6503"/>
                  <a:pt x="4085597" y="3250"/>
                  <a:pt x="4026466" y="1300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9" name="Block Arc 18"/>
          <p:cNvSpPr/>
          <p:nvPr/>
        </p:nvSpPr>
        <p:spPr>
          <a:xfrm>
            <a:off x="5251103" y="4531718"/>
            <a:ext cx="346842" cy="612929"/>
          </a:xfrm>
          <a:prstGeom prst="blockArc">
            <a:avLst>
              <a:gd name="adj1" fmla="val 9730793"/>
              <a:gd name="adj2" fmla="val 909232"/>
              <a:gd name="adj3" fmla="val 20806"/>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5177037" y="4514324"/>
            <a:ext cx="338958" cy="369332"/>
          </a:xfrm>
          <a:prstGeom prst="donut">
            <a:avLst/>
          </a:prstGeom>
          <a:gradFill flip="none" rotWithShape="1">
            <a:gsLst>
              <a:gs pos="0">
                <a:srgbClr val="FFFFFF"/>
              </a:gs>
              <a:gs pos="0">
                <a:srgbClr val="7D8496"/>
              </a:gs>
              <a:gs pos="47000">
                <a:srgbClr val="E6E6E6"/>
              </a:gs>
              <a:gs pos="85001">
                <a:srgbClr val="7D8496"/>
              </a:gs>
              <a:gs pos="100000">
                <a:srgbClr val="E6E6E6"/>
              </a:gs>
            </a:gsLst>
            <a:lin ang="2700000" scaled="1"/>
            <a:tileRect/>
          </a:gra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rot="21140285">
            <a:off x="4191381" y="4685473"/>
            <a:ext cx="932033" cy="66194"/>
          </a:xfrm>
          <a:prstGeom prst="rect">
            <a:avLst/>
          </a:prstGeom>
          <a:gradFill flip="none" rotWithShape="1">
            <a:gsLst>
              <a:gs pos="0">
                <a:srgbClr val="FFFFFF"/>
              </a:gs>
              <a:gs pos="0">
                <a:srgbClr val="7D8496"/>
              </a:gs>
              <a:gs pos="47000">
                <a:srgbClr val="E6E6E6"/>
              </a:gs>
              <a:gs pos="85001">
                <a:srgbClr val="7D8496"/>
              </a:gs>
              <a:gs pos="100000">
                <a:srgbClr val="E6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erge 38"/>
          <p:cNvSpPr/>
          <p:nvPr/>
        </p:nvSpPr>
        <p:spPr>
          <a:xfrm rot="3605915">
            <a:off x="4313655" y="4309514"/>
            <a:ext cx="373128" cy="595110"/>
          </a:xfrm>
          <a:prstGeom prst="flowChartMerg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835832"/>
      </p:ext>
    </p:extLst>
  </p:cSld>
  <p:clrMapOvr>
    <a:masterClrMapping/>
  </p:clrMapOvr>
  <mc:AlternateContent xmlns:mc="http://schemas.openxmlformats.org/markup-compatibility/2006" xmlns:p14="http://schemas.microsoft.com/office/powerpoint/2010/main">
    <mc:Choice Requires="p14">
      <p:transition spd="med" p14:dur="700" advTm="3439">
        <p:fade/>
      </p:transition>
    </mc:Choice>
    <mc:Fallback xmlns="">
      <p:transition spd="med" advTm="34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hold" grpId="0" nodeType="afterEffect">
                                  <p:stCondLst>
                                    <p:cond delay="0"/>
                                  </p:stCondLst>
                                  <p:childTnLst>
                                    <p:animEffect transition="out" filter="wipe(down)">
                                      <p:cBhvr>
                                        <p:cTn id="6" dur="180" accel="50000">
                                          <p:stCondLst>
                                            <p:cond delay="1820"/>
                                          </p:stCondLst>
                                        </p:cTn>
                                        <p:tgtEl>
                                          <p:spTgt spid="13"/>
                                        </p:tgtEl>
                                      </p:cBhvr>
                                    </p:animEffect>
                                    <p:anim calcmode="lin" valueType="num">
                                      <p:cBhvr>
                                        <p:cTn id="7"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14" dur="26">
                                          <p:stCondLst>
                                            <p:cond delay="620"/>
                                          </p:stCondLst>
                                        </p:cTn>
                                        <p:tgtEl>
                                          <p:spTgt spid="13"/>
                                        </p:tgtEl>
                                      </p:cBhvr>
                                      <p:to x="100000" y="60000"/>
                                    </p:animScale>
                                    <p:animScale>
                                      <p:cBhvr>
                                        <p:cTn id="15" dur="166" decel="50000">
                                          <p:stCondLst>
                                            <p:cond delay="646"/>
                                          </p:stCondLst>
                                        </p:cTn>
                                        <p:tgtEl>
                                          <p:spTgt spid="13"/>
                                        </p:tgtEl>
                                      </p:cBhvr>
                                      <p:to x="100000" y="100000"/>
                                    </p:animScale>
                                    <p:animScale>
                                      <p:cBhvr>
                                        <p:cTn id="16" dur="26">
                                          <p:stCondLst>
                                            <p:cond delay="1312"/>
                                          </p:stCondLst>
                                        </p:cTn>
                                        <p:tgtEl>
                                          <p:spTgt spid="13"/>
                                        </p:tgtEl>
                                      </p:cBhvr>
                                      <p:to x="100000" y="80000"/>
                                    </p:animScale>
                                    <p:animScale>
                                      <p:cBhvr>
                                        <p:cTn id="17" dur="166" decel="50000">
                                          <p:stCondLst>
                                            <p:cond delay="1338"/>
                                          </p:stCondLst>
                                        </p:cTn>
                                        <p:tgtEl>
                                          <p:spTgt spid="13"/>
                                        </p:tgtEl>
                                      </p:cBhvr>
                                      <p:to x="100000" y="100000"/>
                                    </p:animScale>
                                    <p:animScale>
                                      <p:cBhvr>
                                        <p:cTn id="18" dur="26">
                                          <p:stCondLst>
                                            <p:cond delay="1642"/>
                                          </p:stCondLst>
                                        </p:cTn>
                                        <p:tgtEl>
                                          <p:spTgt spid="13"/>
                                        </p:tgtEl>
                                      </p:cBhvr>
                                      <p:to x="100000" y="90000"/>
                                    </p:animScale>
                                    <p:animScale>
                                      <p:cBhvr>
                                        <p:cTn id="19" dur="166" decel="50000">
                                          <p:stCondLst>
                                            <p:cond delay="1668"/>
                                          </p:stCondLst>
                                        </p:cTn>
                                        <p:tgtEl>
                                          <p:spTgt spid="13"/>
                                        </p:tgtEl>
                                      </p:cBhvr>
                                      <p:to x="100000" y="100000"/>
                                    </p:animScale>
                                    <p:animScale>
                                      <p:cBhvr>
                                        <p:cTn id="20" dur="26">
                                          <p:stCondLst>
                                            <p:cond delay="1808"/>
                                          </p:stCondLst>
                                        </p:cTn>
                                        <p:tgtEl>
                                          <p:spTgt spid="13"/>
                                        </p:tgtEl>
                                      </p:cBhvr>
                                      <p:to x="100000" y="95000"/>
                                    </p:animScale>
                                    <p:animScale>
                                      <p:cBhvr>
                                        <p:cTn id="21" dur="166" decel="50000">
                                          <p:stCondLst>
                                            <p:cond delay="1834"/>
                                          </p:stCondLst>
                                        </p:cTn>
                                        <p:tgtEl>
                                          <p:spTgt spid="13"/>
                                        </p:tgtEl>
                                      </p:cBhvr>
                                      <p:to x="100000" y="100000"/>
                                    </p:animScale>
                                    <p:set>
                                      <p:cBhvr>
                                        <p:cTn id="22" dur="1" fill="hold">
                                          <p:stCondLst>
                                            <p:cond delay="1999"/>
                                          </p:stCondLst>
                                        </p:cTn>
                                        <p:tgtEl>
                                          <p:spTgt spid="13"/>
                                        </p:tgtEl>
                                        <p:attrNameLst>
                                          <p:attrName>style.visibility</p:attrName>
                                        </p:attrNameLst>
                                      </p:cBhvr>
                                      <p:to>
                                        <p:strVal val="hidden"/>
                                      </p:to>
                                    </p:set>
                                  </p:childTnLst>
                                </p:cTn>
                              </p:par>
                              <p:par>
                                <p:cTn id="23" presetID="26" presetClass="exit" presetSubtype="0" fill="hold" grpId="0" nodeType="withEffect">
                                  <p:stCondLst>
                                    <p:cond delay="0"/>
                                  </p:stCondLst>
                                  <p:childTnLst>
                                    <p:animEffect transition="out" filter="wipe(down)">
                                      <p:cBhvr>
                                        <p:cTn id="24" dur="180" accel="50000">
                                          <p:stCondLst>
                                            <p:cond delay="1820"/>
                                          </p:stCondLst>
                                        </p:cTn>
                                        <p:tgtEl>
                                          <p:spTgt spid="18"/>
                                        </p:tgtEl>
                                      </p:cBhvr>
                                    </p:animEffect>
                                    <p:anim calcmode="lin" valueType="num">
                                      <p:cBhvr>
                                        <p:cTn id="25"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32" dur="26">
                                          <p:stCondLst>
                                            <p:cond delay="620"/>
                                          </p:stCondLst>
                                        </p:cTn>
                                        <p:tgtEl>
                                          <p:spTgt spid="18"/>
                                        </p:tgtEl>
                                      </p:cBhvr>
                                      <p:to x="100000" y="60000"/>
                                    </p:animScale>
                                    <p:animScale>
                                      <p:cBhvr>
                                        <p:cTn id="33" dur="166" decel="50000">
                                          <p:stCondLst>
                                            <p:cond delay="646"/>
                                          </p:stCondLst>
                                        </p:cTn>
                                        <p:tgtEl>
                                          <p:spTgt spid="18"/>
                                        </p:tgtEl>
                                      </p:cBhvr>
                                      <p:to x="100000" y="100000"/>
                                    </p:animScale>
                                    <p:animScale>
                                      <p:cBhvr>
                                        <p:cTn id="34" dur="26">
                                          <p:stCondLst>
                                            <p:cond delay="1312"/>
                                          </p:stCondLst>
                                        </p:cTn>
                                        <p:tgtEl>
                                          <p:spTgt spid="18"/>
                                        </p:tgtEl>
                                      </p:cBhvr>
                                      <p:to x="100000" y="80000"/>
                                    </p:animScale>
                                    <p:animScale>
                                      <p:cBhvr>
                                        <p:cTn id="35" dur="166" decel="50000">
                                          <p:stCondLst>
                                            <p:cond delay="1338"/>
                                          </p:stCondLst>
                                        </p:cTn>
                                        <p:tgtEl>
                                          <p:spTgt spid="18"/>
                                        </p:tgtEl>
                                      </p:cBhvr>
                                      <p:to x="100000" y="100000"/>
                                    </p:animScale>
                                    <p:animScale>
                                      <p:cBhvr>
                                        <p:cTn id="36" dur="26">
                                          <p:stCondLst>
                                            <p:cond delay="1642"/>
                                          </p:stCondLst>
                                        </p:cTn>
                                        <p:tgtEl>
                                          <p:spTgt spid="18"/>
                                        </p:tgtEl>
                                      </p:cBhvr>
                                      <p:to x="100000" y="90000"/>
                                    </p:animScale>
                                    <p:animScale>
                                      <p:cBhvr>
                                        <p:cTn id="37" dur="166" decel="50000">
                                          <p:stCondLst>
                                            <p:cond delay="1668"/>
                                          </p:stCondLst>
                                        </p:cTn>
                                        <p:tgtEl>
                                          <p:spTgt spid="18"/>
                                        </p:tgtEl>
                                      </p:cBhvr>
                                      <p:to x="100000" y="100000"/>
                                    </p:animScale>
                                    <p:animScale>
                                      <p:cBhvr>
                                        <p:cTn id="38" dur="26">
                                          <p:stCondLst>
                                            <p:cond delay="1808"/>
                                          </p:stCondLst>
                                        </p:cTn>
                                        <p:tgtEl>
                                          <p:spTgt spid="18"/>
                                        </p:tgtEl>
                                      </p:cBhvr>
                                      <p:to x="100000" y="95000"/>
                                    </p:animScale>
                                    <p:animScale>
                                      <p:cBhvr>
                                        <p:cTn id="39" dur="166" decel="50000">
                                          <p:stCondLst>
                                            <p:cond delay="1834"/>
                                          </p:stCondLst>
                                        </p:cTn>
                                        <p:tgtEl>
                                          <p:spTgt spid="18"/>
                                        </p:tgtEl>
                                      </p:cBhvr>
                                      <p:to x="100000" y="100000"/>
                                    </p:animScale>
                                    <p:set>
                                      <p:cBhvr>
                                        <p:cTn id="40" dur="1" fill="hold">
                                          <p:stCondLst>
                                            <p:cond delay="1999"/>
                                          </p:stCondLst>
                                        </p:cTn>
                                        <p:tgtEl>
                                          <p:spTgt spid="18"/>
                                        </p:tgtEl>
                                        <p:attrNameLst>
                                          <p:attrName>style.visibility</p:attrName>
                                        </p:attrNameLst>
                                      </p:cBhvr>
                                      <p:to>
                                        <p:strVal val="hidden"/>
                                      </p:to>
                                    </p:set>
                                  </p:childTnLst>
                                </p:cTn>
                              </p:par>
                              <p:par>
                                <p:cTn id="41" presetID="26" presetClass="exit" presetSubtype="0" fill="hold" grpId="0" nodeType="withEffect">
                                  <p:stCondLst>
                                    <p:cond delay="0"/>
                                  </p:stCondLst>
                                  <p:childTnLst>
                                    <p:animEffect transition="out" filter="wipe(down)">
                                      <p:cBhvr>
                                        <p:cTn id="42" dur="180" accel="50000">
                                          <p:stCondLst>
                                            <p:cond delay="1820"/>
                                          </p:stCondLst>
                                        </p:cTn>
                                        <p:tgtEl>
                                          <p:spTgt spid="19"/>
                                        </p:tgtEl>
                                      </p:cBhvr>
                                    </p:animEffect>
                                    <p:anim calcmode="lin" valueType="num">
                                      <p:cBhvr>
                                        <p:cTn id="43" dur="1822" tmFilter="0,0; 0.14,0.31; 0.43,0.73; 0.71,0.91; 1.0,1.0">
                                          <p:stCondLst>
                                            <p:cond delay="0"/>
                                          </p:stCondLst>
                                        </p:cTn>
                                        <p:tgtEl>
                                          <p:spTgt spid="19"/>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19"/>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1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1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1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1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19"/>
                                        </p:tgtEl>
                                        <p:attrNameLst>
                                          <p:attrName>ppt_y</p:attrName>
                                        </p:attrNameLst>
                                      </p:cBhvr>
                                      <p:tavLst>
                                        <p:tav tm="0">
                                          <p:val>
                                            <p:strVal val="ppt_y"/>
                                          </p:val>
                                        </p:tav>
                                        <p:tav tm="100000">
                                          <p:val>
                                            <p:strVal val="ppt_y+ppt_h"/>
                                          </p:val>
                                        </p:tav>
                                      </p:tavLst>
                                    </p:anim>
                                    <p:animScale>
                                      <p:cBhvr>
                                        <p:cTn id="50" dur="26">
                                          <p:stCondLst>
                                            <p:cond delay="620"/>
                                          </p:stCondLst>
                                        </p:cTn>
                                        <p:tgtEl>
                                          <p:spTgt spid="19"/>
                                        </p:tgtEl>
                                      </p:cBhvr>
                                      <p:to x="100000" y="60000"/>
                                    </p:animScale>
                                    <p:animScale>
                                      <p:cBhvr>
                                        <p:cTn id="51" dur="166" decel="50000">
                                          <p:stCondLst>
                                            <p:cond delay="646"/>
                                          </p:stCondLst>
                                        </p:cTn>
                                        <p:tgtEl>
                                          <p:spTgt spid="19"/>
                                        </p:tgtEl>
                                      </p:cBhvr>
                                      <p:to x="100000" y="100000"/>
                                    </p:animScale>
                                    <p:animScale>
                                      <p:cBhvr>
                                        <p:cTn id="52" dur="26">
                                          <p:stCondLst>
                                            <p:cond delay="1312"/>
                                          </p:stCondLst>
                                        </p:cTn>
                                        <p:tgtEl>
                                          <p:spTgt spid="19"/>
                                        </p:tgtEl>
                                      </p:cBhvr>
                                      <p:to x="100000" y="80000"/>
                                    </p:animScale>
                                    <p:animScale>
                                      <p:cBhvr>
                                        <p:cTn id="53" dur="166" decel="50000">
                                          <p:stCondLst>
                                            <p:cond delay="1338"/>
                                          </p:stCondLst>
                                        </p:cTn>
                                        <p:tgtEl>
                                          <p:spTgt spid="19"/>
                                        </p:tgtEl>
                                      </p:cBhvr>
                                      <p:to x="100000" y="100000"/>
                                    </p:animScale>
                                    <p:animScale>
                                      <p:cBhvr>
                                        <p:cTn id="54" dur="26">
                                          <p:stCondLst>
                                            <p:cond delay="1642"/>
                                          </p:stCondLst>
                                        </p:cTn>
                                        <p:tgtEl>
                                          <p:spTgt spid="19"/>
                                        </p:tgtEl>
                                      </p:cBhvr>
                                      <p:to x="100000" y="90000"/>
                                    </p:animScale>
                                    <p:animScale>
                                      <p:cBhvr>
                                        <p:cTn id="55" dur="166" decel="50000">
                                          <p:stCondLst>
                                            <p:cond delay="1668"/>
                                          </p:stCondLst>
                                        </p:cTn>
                                        <p:tgtEl>
                                          <p:spTgt spid="19"/>
                                        </p:tgtEl>
                                      </p:cBhvr>
                                      <p:to x="100000" y="100000"/>
                                    </p:animScale>
                                    <p:animScale>
                                      <p:cBhvr>
                                        <p:cTn id="56" dur="26">
                                          <p:stCondLst>
                                            <p:cond delay="1808"/>
                                          </p:stCondLst>
                                        </p:cTn>
                                        <p:tgtEl>
                                          <p:spTgt spid="19"/>
                                        </p:tgtEl>
                                      </p:cBhvr>
                                      <p:to x="100000" y="95000"/>
                                    </p:animScale>
                                    <p:animScale>
                                      <p:cBhvr>
                                        <p:cTn id="57" dur="166" decel="50000">
                                          <p:stCondLst>
                                            <p:cond delay="1834"/>
                                          </p:stCondLst>
                                        </p:cTn>
                                        <p:tgtEl>
                                          <p:spTgt spid="19"/>
                                        </p:tgtEl>
                                      </p:cBhvr>
                                      <p:to x="100000" y="100000"/>
                                    </p:animScale>
                                    <p:set>
                                      <p:cBhvr>
                                        <p:cTn id="58" dur="1" fill="hold">
                                          <p:stCondLst>
                                            <p:cond delay="1999"/>
                                          </p:stCondLst>
                                        </p:cTn>
                                        <p:tgtEl>
                                          <p:spTgt spid="19"/>
                                        </p:tgtEl>
                                        <p:attrNameLst>
                                          <p:attrName>style.visibility</p:attrName>
                                        </p:attrNameLst>
                                      </p:cBhvr>
                                      <p:to>
                                        <p:strVal val="hidden"/>
                                      </p:to>
                                    </p:set>
                                  </p:childTnLst>
                                </p:cTn>
                              </p:par>
                              <p:par>
                                <p:cTn id="59" presetID="26" presetClass="exit" presetSubtype="0" fill="hold" grpId="0" nodeType="withEffect">
                                  <p:stCondLst>
                                    <p:cond delay="0"/>
                                  </p:stCondLst>
                                  <p:childTnLst>
                                    <p:animEffect transition="out" filter="wipe(down)">
                                      <p:cBhvr>
                                        <p:cTn id="60" dur="180" accel="50000">
                                          <p:stCondLst>
                                            <p:cond delay="1820"/>
                                          </p:stCondLst>
                                        </p:cTn>
                                        <p:tgtEl>
                                          <p:spTgt spid="32"/>
                                        </p:tgtEl>
                                      </p:cBhvr>
                                    </p:animEffect>
                                    <p:anim calcmode="lin" valueType="num">
                                      <p:cBhvr>
                                        <p:cTn id="61" dur="1822" tmFilter="0,0; 0.14,0.31; 0.43,0.73; 0.71,0.91; 1.0,1.0">
                                          <p:stCondLst>
                                            <p:cond delay="0"/>
                                          </p:stCondLst>
                                        </p:cTn>
                                        <p:tgtEl>
                                          <p:spTgt spid="32"/>
                                        </p:tgtEl>
                                        <p:attrNameLst>
                                          <p:attrName>ppt_x</p:attrName>
                                        </p:attrNameLst>
                                      </p:cBhvr>
                                      <p:tavLst>
                                        <p:tav tm="0">
                                          <p:val>
                                            <p:strVal val="ppt_x"/>
                                          </p:val>
                                        </p:tav>
                                        <p:tav tm="100000">
                                          <p:val>
                                            <p:strVal val="#ppt_x+0.25"/>
                                          </p:val>
                                        </p:tav>
                                      </p:tavLst>
                                    </p:anim>
                                    <p:anim calcmode="lin" valueType="num">
                                      <p:cBhvr>
                                        <p:cTn id="62" dur="178">
                                          <p:stCondLst>
                                            <p:cond delay="1822"/>
                                          </p:stCondLst>
                                        </p:cTn>
                                        <p:tgtEl>
                                          <p:spTgt spid="32"/>
                                        </p:tgtEl>
                                        <p:attrNameLst>
                                          <p:attrName>ppt_x</p:attrName>
                                        </p:attrNameLst>
                                      </p:cBhvr>
                                      <p:tavLst>
                                        <p:tav tm="0">
                                          <p:val>
                                            <p:strVal val="ppt_x"/>
                                          </p:val>
                                        </p:tav>
                                        <p:tav tm="100000">
                                          <p:val>
                                            <p:strVal val="ppt_x"/>
                                          </p:val>
                                        </p:tav>
                                      </p:tavLst>
                                    </p:anim>
                                    <p:anim calcmode="lin" valueType="num">
                                      <p:cBhvr>
                                        <p:cTn id="63" dur="664" tmFilter="0.0,0.0;0.25,0.07;0.50,0.2;0.75,0.467;1.0,1.0">
                                          <p:stCondLst>
                                            <p:cond delay="0"/>
                                          </p:stCondLst>
                                        </p:cTn>
                                        <p:tgtEl>
                                          <p:spTgt spid="3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4" dur="664" tmFilter="0, 0; 0.125,0.2665; 0.25,0.4; 0.375,0.465; 0.5,0.5;  0.625,0.535; 0.75,0.6; 0.875,0.7335; 1,1">
                                          <p:stCondLst>
                                            <p:cond delay="664"/>
                                          </p:stCondLst>
                                        </p:cTn>
                                        <p:tgtEl>
                                          <p:spTgt spid="3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5" dur="332" tmFilter="0, 0; 0.125,0.2665; 0.25,0.4; 0.375,0.465; 0.5,0.5;  0.625,0.535; 0.75,0.6; 0.875,0.7335; 1,1">
                                          <p:stCondLst>
                                            <p:cond delay="1324"/>
                                          </p:stCondLst>
                                        </p:cTn>
                                        <p:tgtEl>
                                          <p:spTgt spid="3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6" dur="164" tmFilter="0, 0; 0.125,0.2665; 0.25,0.4; 0.375,0.465; 0.5,0.5;  0.625,0.535; 0.75,0.6; 0.875,0.7335; 1,1">
                                          <p:stCondLst>
                                            <p:cond delay="1656"/>
                                          </p:stCondLst>
                                        </p:cTn>
                                        <p:tgtEl>
                                          <p:spTgt spid="3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7" dur="180" accel="50000">
                                          <p:stCondLst>
                                            <p:cond delay="1820"/>
                                          </p:stCondLst>
                                        </p:cTn>
                                        <p:tgtEl>
                                          <p:spTgt spid="32"/>
                                        </p:tgtEl>
                                        <p:attrNameLst>
                                          <p:attrName>ppt_y</p:attrName>
                                        </p:attrNameLst>
                                      </p:cBhvr>
                                      <p:tavLst>
                                        <p:tav tm="0">
                                          <p:val>
                                            <p:strVal val="ppt_y"/>
                                          </p:val>
                                        </p:tav>
                                        <p:tav tm="100000">
                                          <p:val>
                                            <p:strVal val="ppt_y+ppt_h"/>
                                          </p:val>
                                        </p:tav>
                                      </p:tavLst>
                                    </p:anim>
                                    <p:animScale>
                                      <p:cBhvr>
                                        <p:cTn id="68" dur="26">
                                          <p:stCondLst>
                                            <p:cond delay="620"/>
                                          </p:stCondLst>
                                        </p:cTn>
                                        <p:tgtEl>
                                          <p:spTgt spid="32"/>
                                        </p:tgtEl>
                                      </p:cBhvr>
                                      <p:to x="100000" y="60000"/>
                                    </p:animScale>
                                    <p:animScale>
                                      <p:cBhvr>
                                        <p:cTn id="69" dur="166" decel="50000">
                                          <p:stCondLst>
                                            <p:cond delay="646"/>
                                          </p:stCondLst>
                                        </p:cTn>
                                        <p:tgtEl>
                                          <p:spTgt spid="32"/>
                                        </p:tgtEl>
                                      </p:cBhvr>
                                      <p:to x="100000" y="100000"/>
                                    </p:animScale>
                                    <p:animScale>
                                      <p:cBhvr>
                                        <p:cTn id="70" dur="26">
                                          <p:stCondLst>
                                            <p:cond delay="1312"/>
                                          </p:stCondLst>
                                        </p:cTn>
                                        <p:tgtEl>
                                          <p:spTgt spid="32"/>
                                        </p:tgtEl>
                                      </p:cBhvr>
                                      <p:to x="100000" y="80000"/>
                                    </p:animScale>
                                    <p:animScale>
                                      <p:cBhvr>
                                        <p:cTn id="71" dur="166" decel="50000">
                                          <p:stCondLst>
                                            <p:cond delay="1338"/>
                                          </p:stCondLst>
                                        </p:cTn>
                                        <p:tgtEl>
                                          <p:spTgt spid="32"/>
                                        </p:tgtEl>
                                      </p:cBhvr>
                                      <p:to x="100000" y="100000"/>
                                    </p:animScale>
                                    <p:animScale>
                                      <p:cBhvr>
                                        <p:cTn id="72" dur="26">
                                          <p:stCondLst>
                                            <p:cond delay="1642"/>
                                          </p:stCondLst>
                                        </p:cTn>
                                        <p:tgtEl>
                                          <p:spTgt spid="32"/>
                                        </p:tgtEl>
                                      </p:cBhvr>
                                      <p:to x="100000" y="90000"/>
                                    </p:animScale>
                                    <p:animScale>
                                      <p:cBhvr>
                                        <p:cTn id="73" dur="166" decel="50000">
                                          <p:stCondLst>
                                            <p:cond delay="1668"/>
                                          </p:stCondLst>
                                        </p:cTn>
                                        <p:tgtEl>
                                          <p:spTgt spid="32"/>
                                        </p:tgtEl>
                                      </p:cBhvr>
                                      <p:to x="100000" y="100000"/>
                                    </p:animScale>
                                    <p:animScale>
                                      <p:cBhvr>
                                        <p:cTn id="74" dur="26">
                                          <p:stCondLst>
                                            <p:cond delay="1808"/>
                                          </p:stCondLst>
                                        </p:cTn>
                                        <p:tgtEl>
                                          <p:spTgt spid="32"/>
                                        </p:tgtEl>
                                      </p:cBhvr>
                                      <p:to x="100000" y="95000"/>
                                    </p:animScale>
                                    <p:animScale>
                                      <p:cBhvr>
                                        <p:cTn id="75" dur="166" decel="50000">
                                          <p:stCondLst>
                                            <p:cond delay="1834"/>
                                          </p:stCondLst>
                                        </p:cTn>
                                        <p:tgtEl>
                                          <p:spTgt spid="32"/>
                                        </p:tgtEl>
                                      </p:cBhvr>
                                      <p:to x="100000" y="100000"/>
                                    </p:animScale>
                                    <p:set>
                                      <p:cBhvr>
                                        <p:cTn id="76" dur="1" fill="hold">
                                          <p:stCondLst>
                                            <p:cond delay="1999"/>
                                          </p:stCondLst>
                                        </p:cTn>
                                        <p:tgtEl>
                                          <p:spTgt spid="32"/>
                                        </p:tgtEl>
                                        <p:attrNameLst>
                                          <p:attrName>style.visibility</p:attrName>
                                        </p:attrNameLst>
                                      </p:cBhvr>
                                      <p:to>
                                        <p:strVal val="hidden"/>
                                      </p:to>
                                    </p:set>
                                  </p:childTnLst>
                                </p:cTn>
                              </p:par>
                              <p:par>
                                <p:cTn id="77" presetID="26" presetClass="exit" presetSubtype="0" fill="hold" grpId="0" nodeType="withEffect">
                                  <p:stCondLst>
                                    <p:cond delay="0"/>
                                  </p:stCondLst>
                                  <p:childTnLst>
                                    <p:animEffect transition="out" filter="wipe(down)">
                                      <p:cBhvr>
                                        <p:cTn id="78" dur="180" accel="50000">
                                          <p:stCondLst>
                                            <p:cond delay="1820"/>
                                          </p:stCondLst>
                                        </p:cTn>
                                        <p:tgtEl>
                                          <p:spTgt spid="35"/>
                                        </p:tgtEl>
                                      </p:cBhvr>
                                    </p:animEffect>
                                    <p:anim calcmode="lin" valueType="num">
                                      <p:cBhvr>
                                        <p:cTn id="79" dur="1822" tmFilter="0,0; 0.14,0.31; 0.43,0.73; 0.71,0.91; 1.0,1.0">
                                          <p:stCondLst>
                                            <p:cond delay="0"/>
                                          </p:stCondLst>
                                        </p:cTn>
                                        <p:tgtEl>
                                          <p:spTgt spid="35"/>
                                        </p:tgtEl>
                                        <p:attrNameLst>
                                          <p:attrName>ppt_x</p:attrName>
                                        </p:attrNameLst>
                                      </p:cBhvr>
                                      <p:tavLst>
                                        <p:tav tm="0">
                                          <p:val>
                                            <p:strVal val="ppt_x"/>
                                          </p:val>
                                        </p:tav>
                                        <p:tav tm="100000">
                                          <p:val>
                                            <p:strVal val="#ppt_x+0.25"/>
                                          </p:val>
                                        </p:tav>
                                      </p:tavLst>
                                    </p:anim>
                                    <p:anim calcmode="lin" valueType="num">
                                      <p:cBhvr>
                                        <p:cTn id="80" dur="178">
                                          <p:stCondLst>
                                            <p:cond delay="1822"/>
                                          </p:stCondLst>
                                        </p:cTn>
                                        <p:tgtEl>
                                          <p:spTgt spid="35"/>
                                        </p:tgtEl>
                                        <p:attrNameLst>
                                          <p:attrName>ppt_x</p:attrName>
                                        </p:attrNameLst>
                                      </p:cBhvr>
                                      <p:tavLst>
                                        <p:tav tm="0">
                                          <p:val>
                                            <p:strVal val="ppt_x"/>
                                          </p:val>
                                        </p:tav>
                                        <p:tav tm="100000">
                                          <p:val>
                                            <p:strVal val="ppt_x"/>
                                          </p:val>
                                        </p:tav>
                                      </p:tavLst>
                                    </p:anim>
                                    <p:anim calcmode="lin" valueType="num">
                                      <p:cBhvr>
                                        <p:cTn id="81" dur="664" tmFilter="0.0,0.0;0.25,0.07;0.50,0.2;0.75,0.467;1.0,1.0">
                                          <p:stCondLst>
                                            <p:cond delay="0"/>
                                          </p:stCondLst>
                                        </p:cTn>
                                        <p:tgtEl>
                                          <p:spTgt spid="3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82" dur="664" tmFilter="0, 0; 0.125,0.2665; 0.25,0.4; 0.375,0.465; 0.5,0.5;  0.625,0.535; 0.75,0.6; 0.875,0.7335; 1,1">
                                          <p:stCondLst>
                                            <p:cond delay="664"/>
                                          </p:stCondLst>
                                        </p:cTn>
                                        <p:tgtEl>
                                          <p:spTgt spid="3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83" dur="332" tmFilter="0, 0; 0.125,0.2665; 0.25,0.4; 0.375,0.465; 0.5,0.5;  0.625,0.535; 0.75,0.6; 0.875,0.7335; 1,1">
                                          <p:stCondLst>
                                            <p:cond delay="1324"/>
                                          </p:stCondLst>
                                        </p:cTn>
                                        <p:tgtEl>
                                          <p:spTgt spid="3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4" dur="164" tmFilter="0, 0; 0.125,0.2665; 0.25,0.4; 0.375,0.465; 0.5,0.5;  0.625,0.535; 0.75,0.6; 0.875,0.7335; 1,1">
                                          <p:stCondLst>
                                            <p:cond delay="1656"/>
                                          </p:stCondLst>
                                        </p:cTn>
                                        <p:tgtEl>
                                          <p:spTgt spid="3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5" dur="180" accel="50000">
                                          <p:stCondLst>
                                            <p:cond delay="1820"/>
                                          </p:stCondLst>
                                        </p:cTn>
                                        <p:tgtEl>
                                          <p:spTgt spid="35"/>
                                        </p:tgtEl>
                                        <p:attrNameLst>
                                          <p:attrName>ppt_y</p:attrName>
                                        </p:attrNameLst>
                                      </p:cBhvr>
                                      <p:tavLst>
                                        <p:tav tm="0">
                                          <p:val>
                                            <p:strVal val="ppt_y"/>
                                          </p:val>
                                        </p:tav>
                                        <p:tav tm="100000">
                                          <p:val>
                                            <p:strVal val="ppt_y+ppt_h"/>
                                          </p:val>
                                        </p:tav>
                                      </p:tavLst>
                                    </p:anim>
                                    <p:animScale>
                                      <p:cBhvr>
                                        <p:cTn id="86" dur="26">
                                          <p:stCondLst>
                                            <p:cond delay="620"/>
                                          </p:stCondLst>
                                        </p:cTn>
                                        <p:tgtEl>
                                          <p:spTgt spid="35"/>
                                        </p:tgtEl>
                                      </p:cBhvr>
                                      <p:to x="100000" y="60000"/>
                                    </p:animScale>
                                    <p:animScale>
                                      <p:cBhvr>
                                        <p:cTn id="87" dur="166" decel="50000">
                                          <p:stCondLst>
                                            <p:cond delay="646"/>
                                          </p:stCondLst>
                                        </p:cTn>
                                        <p:tgtEl>
                                          <p:spTgt spid="35"/>
                                        </p:tgtEl>
                                      </p:cBhvr>
                                      <p:to x="100000" y="100000"/>
                                    </p:animScale>
                                    <p:animScale>
                                      <p:cBhvr>
                                        <p:cTn id="88" dur="26">
                                          <p:stCondLst>
                                            <p:cond delay="1312"/>
                                          </p:stCondLst>
                                        </p:cTn>
                                        <p:tgtEl>
                                          <p:spTgt spid="35"/>
                                        </p:tgtEl>
                                      </p:cBhvr>
                                      <p:to x="100000" y="80000"/>
                                    </p:animScale>
                                    <p:animScale>
                                      <p:cBhvr>
                                        <p:cTn id="89" dur="166" decel="50000">
                                          <p:stCondLst>
                                            <p:cond delay="1338"/>
                                          </p:stCondLst>
                                        </p:cTn>
                                        <p:tgtEl>
                                          <p:spTgt spid="35"/>
                                        </p:tgtEl>
                                      </p:cBhvr>
                                      <p:to x="100000" y="100000"/>
                                    </p:animScale>
                                    <p:animScale>
                                      <p:cBhvr>
                                        <p:cTn id="90" dur="26">
                                          <p:stCondLst>
                                            <p:cond delay="1642"/>
                                          </p:stCondLst>
                                        </p:cTn>
                                        <p:tgtEl>
                                          <p:spTgt spid="35"/>
                                        </p:tgtEl>
                                      </p:cBhvr>
                                      <p:to x="100000" y="90000"/>
                                    </p:animScale>
                                    <p:animScale>
                                      <p:cBhvr>
                                        <p:cTn id="91" dur="166" decel="50000">
                                          <p:stCondLst>
                                            <p:cond delay="1668"/>
                                          </p:stCondLst>
                                        </p:cTn>
                                        <p:tgtEl>
                                          <p:spTgt spid="35"/>
                                        </p:tgtEl>
                                      </p:cBhvr>
                                      <p:to x="100000" y="100000"/>
                                    </p:animScale>
                                    <p:animScale>
                                      <p:cBhvr>
                                        <p:cTn id="92" dur="26">
                                          <p:stCondLst>
                                            <p:cond delay="1808"/>
                                          </p:stCondLst>
                                        </p:cTn>
                                        <p:tgtEl>
                                          <p:spTgt spid="35"/>
                                        </p:tgtEl>
                                      </p:cBhvr>
                                      <p:to x="100000" y="95000"/>
                                    </p:animScale>
                                    <p:animScale>
                                      <p:cBhvr>
                                        <p:cTn id="93" dur="166" decel="50000">
                                          <p:stCondLst>
                                            <p:cond delay="1834"/>
                                          </p:stCondLst>
                                        </p:cTn>
                                        <p:tgtEl>
                                          <p:spTgt spid="35"/>
                                        </p:tgtEl>
                                      </p:cBhvr>
                                      <p:to x="100000" y="100000"/>
                                    </p:animScale>
                                    <p:set>
                                      <p:cBhvr>
                                        <p:cTn id="94" dur="1" fill="hold">
                                          <p:stCondLst>
                                            <p:cond delay="1999"/>
                                          </p:stCondLst>
                                        </p:cTn>
                                        <p:tgtEl>
                                          <p:spTgt spid="35"/>
                                        </p:tgtEl>
                                        <p:attrNameLst>
                                          <p:attrName>style.visibility</p:attrName>
                                        </p:attrNameLst>
                                      </p:cBhvr>
                                      <p:to>
                                        <p:strVal val="hidden"/>
                                      </p:to>
                                    </p:set>
                                  </p:childTnLst>
                                </p:cTn>
                              </p:par>
                              <p:par>
                                <p:cTn id="95" presetID="2" presetClass="exit" presetSubtype="4" fill="hold" grpId="0" nodeType="withEffect">
                                  <p:stCondLst>
                                    <p:cond delay="0"/>
                                  </p:stCondLst>
                                  <p:childTnLst>
                                    <p:anim calcmode="lin" valueType="num">
                                      <p:cBhvr additive="base">
                                        <p:cTn id="96" dur="500"/>
                                        <p:tgtEl>
                                          <p:spTgt spid="36"/>
                                        </p:tgtEl>
                                        <p:attrNameLst>
                                          <p:attrName>ppt_x</p:attrName>
                                        </p:attrNameLst>
                                      </p:cBhvr>
                                      <p:tavLst>
                                        <p:tav tm="0">
                                          <p:val>
                                            <p:strVal val="ppt_x"/>
                                          </p:val>
                                        </p:tav>
                                        <p:tav tm="100000">
                                          <p:val>
                                            <p:strVal val="ppt_x"/>
                                          </p:val>
                                        </p:tav>
                                      </p:tavLst>
                                    </p:anim>
                                    <p:anim calcmode="lin" valueType="num">
                                      <p:cBhvr additive="base">
                                        <p:cTn id="97" dur="500"/>
                                        <p:tgtEl>
                                          <p:spTgt spid="36"/>
                                        </p:tgtEl>
                                        <p:attrNameLst>
                                          <p:attrName>ppt_y</p:attrName>
                                        </p:attrNameLst>
                                      </p:cBhvr>
                                      <p:tavLst>
                                        <p:tav tm="0">
                                          <p:val>
                                            <p:strVal val="ppt_y"/>
                                          </p:val>
                                        </p:tav>
                                        <p:tav tm="100000">
                                          <p:val>
                                            <p:strVal val="1+ppt_h/2"/>
                                          </p:val>
                                        </p:tav>
                                      </p:tavLst>
                                    </p:anim>
                                    <p:set>
                                      <p:cBhvr>
                                        <p:cTn id="98" dur="1" fill="hold">
                                          <p:stCondLst>
                                            <p:cond delay="499"/>
                                          </p:stCondLst>
                                        </p:cTn>
                                        <p:tgtEl>
                                          <p:spTgt spid="36"/>
                                        </p:tgtEl>
                                        <p:attrNameLst>
                                          <p:attrName>style.visibility</p:attrName>
                                        </p:attrNameLst>
                                      </p:cBhvr>
                                      <p:to>
                                        <p:strVal val="hidden"/>
                                      </p:to>
                                    </p:set>
                                  </p:childTnLst>
                                </p:cTn>
                              </p:par>
                              <p:par>
                                <p:cTn id="99" presetID="8" presetClass="emph" presetSubtype="0" fill="hold" grpId="1" nodeType="withEffect">
                                  <p:stCondLst>
                                    <p:cond delay="0"/>
                                  </p:stCondLst>
                                  <p:childTnLst>
                                    <p:animRot by="21600000">
                                      <p:cBhvr>
                                        <p:cTn id="100" dur="2000" fill="hold"/>
                                        <p:tgtEl>
                                          <p:spTgt spid="13"/>
                                        </p:tgtEl>
                                        <p:attrNameLst>
                                          <p:attrName>r</p:attrName>
                                        </p:attrNameLst>
                                      </p:cBhvr>
                                    </p:animRot>
                                  </p:childTnLst>
                                </p:cTn>
                              </p:par>
                              <p:par>
                                <p:cTn id="101" presetID="8" presetClass="emph" presetSubtype="0" fill="hold" grpId="1" nodeType="withEffect">
                                  <p:stCondLst>
                                    <p:cond delay="0"/>
                                  </p:stCondLst>
                                  <p:childTnLst>
                                    <p:animRot by="21600000">
                                      <p:cBhvr>
                                        <p:cTn id="102" dur="2000" fill="hold"/>
                                        <p:tgtEl>
                                          <p:spTgt spid="19"/>
                                        </p:tgtEl>
                                        <p:attrNameLst>
                                          <p:attrName>r</p:attrName>
                                        </p:attrNameLst>
                                      </p:cBhvr>
                                    </p:animRot>
                                  </p:childTnLst>
                                </p:cTn>
                              </p:par>
                              <p:par>
                                <p:cTn id="103" presetID="8" presetClass="emph" presetSubtype="0" fill="hold" grpId="1" nodeType="withEffect">
                                  <p:stCondLst>
                                    <p:cond delay="0"/>
                                  </p:stCondLst>
                                  <p:childTnLst>
                                    <p:animRot by="21600000">
                                      <p:cBhvr>
                                        <p:cTn id="104" dur="2000" fill="hold"/>
                                        <p:tgtEl>
                                          <p:spTgt spid="32"/>
                                        </p:tgtEl>
                                        <p:attrNameLst>
                                          <p:attrName>r</p:attrName>
                                        </p:attrNameLst>
                                      </p:cBhvr>
                                    </p:animRot>
                                  </p:childTnLst>
                                </p:cTn>
                              </p:par>
                              <p:par>
                                <p:cTn id="105" presetID="8" presetClass="emph" presetSubtype="0" fill="hold" grpId="1" nodeType="withEffect">
                                  <p:stCondLst>
                                    <p:cond delay="0"/>
                                  </p:stCondLst>
                                  <p:childTnLst>
                                    <p:animRot by="21600000">
                                      <p:cBhvr>
                                        <p:cTn id="106" dur="2000" fill="hold"/>
                                        <p:tgtEl>
                                          <p:spTgt spid="35"/>
                                        </p:tgtEl>
                                        <p:attrNameLst>
                                          <p:attrName>r</p:attrName>
                                        </p:attrNameLst>
                                      </p:cBhvr>
                                    </p:animRot>
                                  </p:childTnLst>
                                </p:cTn>
                              </p:par>
                              <p:par>
                                <p:cTn id="107" presetID="8" presetClass="emph" presetSubtype="0" fill="hold" grpId="0" nodeType="withEffect">
                                  <p:stCondLst>
                                    <p:cond delay="0"/>
                                  </p:stCondLst>
                                  <p:childTnLst>
                                    <p:animRot by="21600000">
                                      <p:cBhvr>
                                        <p:cTn id="108" dur="2000" fill="hold"/>
                                        <p:tgtEl>
                                          <p:spTgt spid="39"/>
                                        </p:tgtEl>
                                        <p:attrNameLst>
                                          <p:attrName>r</p:attrName>
                                        </p:attrNameLst>
                                      </p:cBhvr>
                                    </p:animRot>
                                  </p:childTnLst>
                                </p:cTn>
                              </p:par>
                              <p:par>
                                <p:cTn id="109" presetID="2" presetClass="exit" presetSubtype="4" fill="hold" grpId="1" nodeType="withEffect">
                                  <p:stCondLst>
                                    <p:cond delay="0"/>
                                  </p:stCondLst>
                                  <p:childTnLst>
                                    <p:anim calcmode="lin" valueType="num">
                                      <p:cBhvr additive="base">
                                        <p:cTn id="110" dur="500"/>
                                        <p:tgtEl>
                                          <p:spTgt spid="39"/>
                                        </p:tgtEl>
                                        <p:attrNameLst>
                                          <p:attrName>ppt_x</p:attrName>
                                        </p:attrNameLst>
                                      </p:cBhvr>
                                      <p:tavLst>
                                        <p:tav tm="0">
                                          <p:val>
                                            <p:strVal val="ppt_x"/>
                                          </p:val>
                                        </p:tav>
                                        <p:tav tm="100000">
                                          <p:val>
                                            <p:strVal val="ppt_x"/>
                                          </p:val>
                                        </p:tav>
                                      </p:tavLst>
                                    </p:anim>
                                    <p:anim calcmode="lin" valueType="num">
                                      <p:cBhvr additive="base">
                                        <p:cTn id="111" dur="500"/>
                                        <p:tgtEl>
                                          <p:spTgt spid="39"/>
                                        </p:tgtEl>
                                        <p:attrNameLst>
                                          <p:attrName>ppt_y</p:attrName>
                                        </p:attrNameLst>
                                      </p:cBhvr>
                                      <p:tavLst>
                                        <p:tav tm="0">
                                          <p:val>
                                            <p:strVal val="ppt_y"/>
                                          </p:val>
                                        </p:tav>
                                        <p:tav tm="100000">
                                          <p:val>
                                            <p:strVal val="1+ppt_h/2"/>
                                          </p:val>
                                        </p:tav>
                                      </p:tavLst>
                                    </p:anim>
                                    <p:set>
                                      <p:cBhvr>
                                        <p:cTn id="112" dur="1" fill="hold">
                                          <p:stCondLst>
                                            <p:cond delay="499"/>
                                          </p:stCondLst>
                                        </p:cTn>
                                        <p:tgtEl>
                                          <p:spTgt spid="39"/>
                                        </p:tgtEl>
                                        <p:attrNameLst>
                                          <p:attrName>style.visibility</p:attrName>
                                        </p:attrNameLst>
                                      </p:cBhvr>
                                      <p:to>
                                        <p:strVal val="hidden"/>
                                      </p:to>
                                    </p:set>
                                  </p:childTnLst>
                                </p:cTn>
                              </p:par>
                              <p:par>
                                <p:cTn id="113" presetID="2" presetClass="exit" presetSubtype="4" fill="hold" grpId="0" nodeType="withEffect">
                                  <p:stCondLst>
                                    <p:cond delay="0"/>
                                  </p:stCondLst>
                                  <p:childTnLst>
                                    <p:anim calcmode="lin" valueType="num">
                                      <p:cBhvr additive="base">
                                        <p:cTn id="114" dur="500"/>
                                        <p:tgtEl>
                                          <p:spTgt spid="26"/>
                                        </p:tgtEl>
                                        <p:attrNameLst>
                                          <p:attrName>ppt_x</p:attrName>
                                        </p:attrNameLst>
                                      </p:cBhvr>
                                      <p:tavLst>
                                        <p:tav tm="0">
                                          <p:val>
                                            <p:strVal val="ppt_x"/>
                                          </p:val>
                                        </p:tav>
                                        <p:tav tm="100000">
                                          <p:val>
                                            <p:strVal val="ppt_x"/>
                                          </p:val>
                                        </p:tav>
                                      </p:tavLst>
                                    </p:anim>
                                    <p:anim calcmode="lin" valueType="num">
                                      <p:cBhvr additive="base">
                                        <p:cTn id="115" dur="500"/>
                                        <p:tgtEl>
                                          <p:spTgt spid="26"/>
                                        </p:tgtEl>
                                        <p:attrNameLst>
                                          <p:attrName>ppt_y</p:attrName>
                                        </p:attrNameLst>
                                      </p:cBhvr>
                                      <p:tavLst>
                                        <p:tav tm="0">
                                          <p:val>
                                            <p:strVal val="ppt_y"/>
                                          </p:val>
                                        </p:tav>
                                        <p:tav tm="100000">
                                          <p:val>
                                            <p:strVal val="1+ppt_h/2"/>
                                          </p:val>
                                        </p:tav>
                                      </p:tavLst>
                                    </p:anim>
                                    <p:set>
                                      <p:cBhvr>
                                        <p:cTn id="116" dur="1" fill="hold">
                                          <p:stCondLst>
                                            <p:cond delay="499"/>
                                          </p:stCondLst>
                                        </p:cTn>
                                        <p:tgtEl>
                                          <p:spTgt spid="26"/>
                                        </p:tgtEl>
                                        <p:attrNameLst>
                                          <p:attrName>style.visibility</p:attrName>
                                        </p:attrNameLst>
                                      </p:cBhvr>
                                      <p:to>
                                        <p:strVal val="hidden"/>
                                      </p:to>
                                    </p:set>
                                  </p:childTnLst>
                                </p:cTn>
                              </p:par>
                              <p:par>
                                <p:cTn id="117" presetID="2" presetClass="exit" presetSubtype="4" fill="hold" grpId="0" nodeType="withEffect">
                                  <p:stCondLst>
                                    <p:cond delay="0"/>
                                  </p:stCondLst>
                                  <p:childTnLst>
                                    <p:anim calcmode="lin" valueType="num">
                                      <p:cBhvr additive="base">
                                        <p:cTn id="118" dur="500"/>
                                        <p:tgtEl>
                                          <p:spTgt spid="28"/>
                                        </p:tgtEl>
                                        <p:attrNameLst>
                                          <p:attrName>ppt_x</p:attrName>
                                        </p:attrNameLst>
                                      </p:cBhvr>
                                      <p:tavLst>
                                        <p:tav tm="0">
                                          <p:val>
                                            <p:strVal val="ppt_x"/>
                                          </p:val>
                                        </p:tav>
                                        <p:tav tm="100000">
                                          <p:val>
                                            <p:strVal val="ppt_x"/>
                                          </p:val>
                                        </p:tav>
                                      </p:tavLst>
                                    </p:anim>
                                    <p:anim calcmode="lin" valueType="num">
                                      <p:cBhvr additive="base">
                                        <p:cTn id="119" dur="500"/>
                                        <p:tgtEl>
                                          <p:spTgt spid="28"/>
                                        </p:tgtEl>
                                        <p:attrNameLst>
                                          <p:attrName>ppt_y</p:attrName>
                                        </p:attrNameLst>
                                      </p:cBhvr>
                                      <p:tavLst>
                                        <p:tav tm="0">
                                          <p:val>
                                            <p:strVal val="ppt_y"/>
                                          </p:val>
                                        </p:tav>
                                        <p:tav tm="100000">
                                          <p:val>
                                            <p:strVal val="1+ppt_h/2"/>
                                          </p:val>
                                        </p:tav>
                                      </p:tavLst>
                                    </p:anim>
                                    <p:set>
                                      <p:cBhvr>
                                        <p:cTn id="120" dur="1" fill="hold">
                                          <p:stCondLst>
                                            <p:cond delay="499"/>
                                          </p:stCondLst>
                                        </p:cTn>
                                        <p:tgtEl>
                                          <p:spTgt spid="28"/>
                                        </p:tgtEl>
                                        <p:attrNameLst>
                                          <p:attrName>style.visibility</p:attrName>
                                        </p:attrNameLst>
                                      </p:cBhvr>
                                      <p:to>
                                        <p:strVal val="hidden"/>
                                      </p:to>
                                    </p:set>
                                  </p:childTnLst>
                                </p:cTn>
                              </p:par>
                              <p:par>
                                <p:cTn id="121" presetID="8" presetClass="emph" presetSubtype="0" fill="hold" grpId="0" nodeType="withEffect">
                                  <p:stCondLst>
                                    <p:cond delay="0"/>
                                  </p:stCondLst>
                                  <p:childTnLst>
                                    <p:animRot by="21600000">
                                      <p:cBhvr>
                                        <p:cTn id="122" dur="2000" fill="hold"/>
                                        <p:tgtEl>
                                          <p:spTgt spid="30"/>
                                        </p:tgtEl>
                                        <p:attrNameLst>
                                          <p:attrName>r</p:attrName>
                                        </p:attrNameLst>
                                      </p:cBhvr>
                                    </p:animRot>
                                  </p:childTnLst>
                                </p:cTn>
                              </p:par>
                              <p:par>
                                <p:cTn id="123" presetID="2" presetClass="exit" presetSubtype="4" fill="hold" grpId="1" nodeType="withEffect">
                                  <p:stCondLst>
                                    <p:cond delay="0"/>
                                  </p:stCondLst>
                                  <p:childTnLst>
                                    <p:anim calcmode="lin" valueType="num">
                                      <p:cBhvr additive="base">
                                        <p:cTn id="124" dur="500"/>
                                        <p:tgtEl>
                                          <p:spTgt spid="30"/>
                                        </p:tgtEl>
                                        <p:attrNameLst>
                                          <p:attrName>ppt_x</p:attrName>
                                        </p:attrNameLst>
                                      </p:cBhvr>
                                      <p:tavLst>
                                        <p:tav tm="0">
                                          <p:val>
                                            <p:strVal val="ppt_x"/>
                                          </p:val>
                                        </p:tav>
                                        <p:tav tm="100000">
                                          <p:val>
                                            <p:strVal val="ppt_x"/>
                                          </p:val>
                                        </p:tav>
                                      </p:tavLst>
                                    </p:anim>
                                    <p:anim calcmode="lin" valueType="num">
                                      <p:cBhvr additive="base">
                                        <p:cTn id="125" dur="500"/>
                                        <p:tgtEl>
                                          <p:spTgt spid="30"/>
                                        </p:tgtEl>
                                        <p:attrNameLst>
                                          <p:attrName>ppt_y</p:attrName>
                                        </p:attrNameLst>
                                      </p:cBhvr>
                                      <p:tavLst>
                                        <p:tav tm="0">
                                          <p:val>
                                            <p:strVal val="ppt_y"/>
                                          </p:val>
                                        </p:tav>
                                        <p:tav tm="100000">
                                          <p:val>
                                            <p:strVal val="1+ppt_h/2"/>
                                          </p:val>
                                        </p:tav>
                                      </p:tavLst>
                                    </p:anim>
                                    <p:set>
                                      <p:cBhvr>
                                        <p:cTn id="126" dur="1" fill="hold">
                                          <p:stCondLst>
                                            <p:cond delay="499"/>
                                          </p:stCondLst>
                                        </p:cTn>
                                        <p:tgtEl>
                                          <p:spTgt spid="30"/>
                                        </p:tgtEl>
                                        <p:attrNameLst>
                                          <p:attrName>style.visibility</p:attrName>
                                        </p:attrNameLst>
                                      </p:cBhvr>
                                      <p:to>
                                        <p:strVal val="hidden"/>
                                      </p:to>
                                    </p:set>
                                  </p:childTnLst>
                                </p:cTn>
                              </p:par>
                              <p:par>
                                <p:cTn id="127" presetID="10" presetClass="exit" presetSubtype="0" fill="hold" grpId="0" nodeType="withEffect">
                                  <p:stCondLst>
                                    <p:cond delay="2000"/>
                                  </p:stCondLst>
                                  <p:childTnLst>
                                    <p:animEffect transition="out" filter="fade">
                                      <p:cBhvr>
                                        <p:cTn id="128" dur="500"/>
                                        <p:tgtEl>
                                          <p:spTgt spid="12"/>
                                        </p:tgtEl>
                                      </p:cBhvr>
                                    </p:animEffect>
                                    <p:set>
                                      <p:cBhvr>
                                        <p:cTn id="129" dur="1" fill="hold">
                                          <p:stCondLst>
                                            <p:cond delay="499"/>
                                          </p:stCondLst>
                                        </p:cTn>
                                        <p:tgtEl>
                                          <p:spTgt spid="12"/>
                                        </p:tgtEl>
                                        <p:attrNameLst>
                                          <p:attrName>style.visibility</p:attrName>
                                        </p:attrNameLst>
                                      </p:cBhvr>
                                      <p:to>
                                        <p:strVal val="hidden"/>
                                      </p:to>
                                    </p:set>
                                  </p:childTnLst>
                                </p:cTn>
                              </p:par>
                              <p:par>
                                <p:cTn id="130" presetID="10" presetClass="exit" presetSubtype="0" fill="hold" grpId="0" nodeType="withEffect">
                                  <p:stCondLst>
                                    <p:cond delay="2000"/>
                                  </p:stCondLst>
                                  <p:childTnLst>
                                    <p:animEffect transition="out" filter="fade">
                                      <p:cBhvr>
                                        <p:cTn id="131" dur="500"/>
                                        <p:tgtEl>
                                          <p:spTgt spid="10"/>
                                        </p:tgtEl>
                                      </p:cBhvr>
                                    </p:animEffect>
                                    <p:set>
                                      <p:cBhvr>
                                        <p:cTn id="132" dur="1" fill="hold">
                                          <p:stCondLst>
                                            <p:cond delay="499"/>
                                          </p:stCondLst>
                                        </p:cTn>
                                        <p:tgtEl>
                                          <p:spTgt spid="10"/>
                                        </p:tgtEl>
                                        <p:attrNameLst>
                                          <p:attrName>style.visibility</p:attrName>
                                        </p:attrNameLst>
                                      </p:cBhvr>
                                      <p:to>
                                        <p:strVal val="hidden"/>
                                      </p:to>
                                    </p:set>
                                  </p:childTnLst>
                                </p:cTn>
                              </p:par>
                              <p:par>
                                <p:cTn id="133" presetID="10" presetClass="exit" presetSubtype="0" fill="hold" grpId="0" nodeType="withEffect">
                                  <p:stCondLst>
                                    <p:cond delay="2000"/>
                                  </p:stCondLst>
                                  <p:childTnLst>
                                    <p:animEffect transition="out" filter="fade">
                                      <p:cBhvr>
                                        <p:cTn id="134" dur="500"/>
                                        <p:tgtEl>
                                          <p:spTgt spid="11"/>
                                        </p:tgtEl>
                                      </p:cBhvr>
                                    </p:animEffect>
                                    <p:set>
                                      <p:cBhvr>
                                        <p:cTn id="1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10" grpId="0"/>
      <p:bldP spid="11" grpId="0"/>
      <p:bldP spid="12" grpId="0"/>
      <p:bldP spid="13" grpId="0" animBg="1"/>
      <p:bldP spid="13" grpId="1" animBg="1"/>
      <p:bldP spid="18" grpId="0" animBg="1"/>
      <p:bldP spid="26" grpId="0" animBg="1"/>
      <p:bldP spid="32" grpId="0" animBg="1"/>
      <p:bldP spid="32" grpId="1" animBg="1"/>
      <p:bldP spid="35" grpId="0" animBg="1"/>
      <p:bldP spid="35" grpId="1" animBg="1"/>
      <p:bldP spid="19" grpId="0" animBg="1"/>
      <p:bldP spid="19" grpId="1" animBg="1"/>
      <p:bldP spid="28" grpId="0" animBg="1"/>
      <p:bldP spid="36" grpId="0" animBg="1"/>
      <p:bldP spid="39" grpId="0" animBg="1"/>
      <p:bldP spid="3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75724"/>
            <a:ext cx="9144000" cy="924475"/>
          </a:xfrm>
          <a:solidFill>
            <a:schemeClr val="bg1">
              <a:alpha val="78000"/>
            </a:schemeClr>
          </a:solidFill>
          <a:ln>
            <a:noFill/>
          </a:ln>
        </p:spPr>
        <p:txBody>
          <a:bodyPr/>
          <a:lstStyle/>
          <a:p>
            <a:r>
              <a:rPr lang="en-US" sz="6000" b="1" dirty="0" smtClean="0">
                <a:solidFill>
                  <a:srgbClr val="FFC000"/>
                </a:solidFill>
                <a:latin typeface="Juice ITC" pitchFamily="82" charset="0"/>
              </a:rPr>
              <a:t>               Irreducibly Complex?</a:t>
            </a:r>
            <a:endParaRPr lang="en-US" sz="6000" b="1" dirty="0">
              <a:solidFill>
                <a:srgbClr val="FFC000"/>
              </a:solidFill>
              <a:latin typeface="Juice ITC" pitchFamily="82" charset="0"/>
            </a:endParaRPr>
          </a:p>
        </p:txBody>
      </p:sp>
      <p:sp>
        <p:nvSpPr>
          <p:cNvPr id="3" name="Content Placeholder 2"/>
          <p:cNvSpPr>
            <a:spLocks noGrp="1"/>
          </p:cNvSpPr>
          <p:nvPr>
            <p:ph idx="1"/>
          </p:nvPr>
        </p:nvSpPr>
        <p:spPr>
          <a:xfrm>
            <a:off x="0" y="1905000"/>
            <a:ext cx="9144000" cy="3200400"/>
          </a:xfrm>
          <a:solidFill>
            <a:schemeClr val="bg1">
              <a:alpha val="39000"/>
            </a:schemeClr>
          </a:solidFill>
        </p:spPr>
        <p:txBody>
          <a:bodyPr/>
          <a:lstStyle/>
          <a:p>
            <a:pPr marL="0" indent="0">
              <a:buNone/>
            </a:pPr>
            <a:r>
              <a:rPr lang="en-US" sz="1600" b="1" dirty="0" smtClean="0"/>
              <a:t>	To tell if something is irreducibly complex we have to: </a:t>
            </a:r>
          </a:p>
          <a:p>
            <a:pPr marL="0" indent="0">
              <a:buNone/>
            </a:pPr>
            <a:r>
              <a:rPr lang="en-US" sz="1600" b="1" dirty="0" smtClean="0"/>
              <a:t>    	  - Specify the function of the system </a:t>
            </a:r>
          </a:p>
          <a:p>
            <a:pPr marL="0" indent="0">
              <a:buNone/>
            </a:pPr>
            <a:r>
              <a:rPr lang="en-US" sz="1600" b="1" dirty="0"/>
              <a:t> </a:t>
            </a:r>
            <a:r>
              <a:rPr lang="en-US" sz="1600" b="1" dirty="0" smtClean="0"/>
              <a:t>  	  - Identify all the system components</a:t>
            </a:r>
          </a:p>
          <a:p>
            <a:pPr marL="0" indent="0">
              <a:buNone/>
            </a:pPr>
            <a:r>
              <a:rPr lang="en-US" sz="1600" b="1" dirty="0"/>
              <a:t> </a:t>
            </a:r>
            <a:r>
              <a:rPr lang="en-US" sz="1600" b="1" dirty="0" smtClean="0"/>
              <a:t>  	  - Ask if all these parts are necessary in order for it to </a:t>
            </a:r>
          </a:p>
          <a:p>
            <a:pPr marL="0" indent="0">
              <a:buNone/>
            </a:pPr>
            <a:r>
              <a:rPr lang="en-US" sz="1600" b="1" dirty="0"/>
              <a:t> </a:t>
            </a:r>
            <a:r>
              <a:rPr lang="en-US" sz="1600" b="1" dirty="0" smtClean="0"/>
              <a:t>     	    function</a:t>
            </a:r>
          </a:p>
          <a:p>
            <a:pPr marL="0" indent="0">
              <a:buNone/>
            </a:pPr>
            <a:r>
              <a:rPr lang="en-US" dirty="0"/>
              <a:t> </a:t>
            </a:r>
            <a:r>
              <a:rPr lang="en-US" dirty="0" smtClean="0"/>
              <a:t>       </a:t>
            </a:r>
            <a:endParaRPr lang="en-US" dirty="0"/>
          </a:p>
        </p:txBody>
      </p:sp>
      <p:pic>
        <p:nvPicPr>
          <p:cNvPr id="2050" name="Picture 2" descr="C:\Users\JHX\AppData\Local\Microsoft\Windows\Temporary Internet Files\Content.IE5\WDGY4NIP\MC90044573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923386"/>
            <a:ext cx="3488757" cy="2934614"/>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17324" y="4267201"/>
            <a:ext cx="1143000" cy="11234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47036" y="4551948"/>
            <a:ext cx="1283576" cy="553998"/>
          </a:xfrm>
          <a:prstGeom prst="rect">
            <a:avLst/>
          </a:prstGeom>
          <a:noFill/>
        </p:spPr>
        <p:txBody>
          <a:bodyPr wrap="square" rtlCol="0">
            <a:spAutoFit/>
          </a:bodyPr>
          <a:lstStyle/>
          <a:p>
            <a:pPr algn="ctr"/>
            <a:r>
              <a:rPr lang="en-US" sz="1000" b="1" dirty="0" smtClean="0">
                <a:solidFill>
                  <a:schemeClr val="bg1"/>
                </a:solidFill>
              </a:rPr>
              <a:t>What is this thing supposed to do ?</a:t>
            </a:r>
            <a:endParaRPr lang="en-US" sz="1000" b="1" dirty="0">
              <a:solidFill>
                <a:schemeClr val="bg1"/>
              </a:solidFill>
            </a:endParaRPr>
          </a:p>
        </p:txBody>
      </p:sp>
      <p:sp>
        <p:nvSpPr>
          <p:cNvPr id="6" name="TextBox 5"/>
          <p:cNvSpPr txBox="1"/>
          <p:nvPr/>
        </p:nvSpPr>
        <p:spPr>
          <a:xfrm>
            <a:off x="5759012" y="4557777"/>
            <a:ext cx="1371600" cy="600164"/>
          </a:xfrm>
          <a:prstGeom prst="rect">
            <a:avLst/>
          </a:prstGeom>
          <a:noFill/>
        </p:spPr>
        <p:txBody>
          <a:bodyPr wrap="square" rtlCol="0">
            <a:spAutoFit/>
          </a:bodyPr>
          <a:lstStyle/>
          <a:p>
            <a:pPr algn="ctr"/>
            <a:r>
              <a:rPr lang="en-US" sz="1100" b="1" dirty="0" smtClean="0">
                <a:solidFill>
                  <a:schemeClr val="bg1"/>
                </a:solidFill>
              </a:rPr>
              <a:t>Base, hammer, spring, catch, bar….</a:t>
            </a:r>
            <a:endParaRPr lang="en-US" sz="1100" b="1" dirty="0">
              <a:solidFill>
                <a:schemeClr val="bg1"/>
              </a:solidFill>
            </a:endParaRPr>
          </a:p>
        </p:txBody>
      </p:sp>
      <p:sp>
        <p:nvSpPr>
          <p:cNvPr id="8" name="TextBox 7"/>
          <p:cNvSpPr txBox="1"/>
          <p:nvPr/>
        </p:nvSpPr>
        <p:spPr>
          <a:xfrm>
            <a:off x="5759012" y="4528865"/>
            <a:ext cx="1371600" cy="600164"/>
          </a:xfrm>
          <a:prstGeom prst="rect">
            <a:avLst/>
          </a:prstGeom>
          <a:noFill/>
        </p:spPr>
        <p:txBody>
          <a:bodyPr wrap="square" rtlCol="0">
            <a:spAutoFit/>
          </a:bodyPr>
          <a:lstStyle/>
          <a:p>
            <a:pPr algn="ctr"/>
            <a:r>
              <a:rPr lang="en-US" sz="1100" b="1" dirty="0" smtClean="0">
                <a:solidFill>
                  <a:schemeClr val="bg1"/>
                </a:solidFill>
              </a:rPr>
              <a:t>Are these parts necessary?</a:t>
            </a:r>
            <a:endParaRPr lang="en-US" sz="1100" b="1" dirty="0">
              <a:solidFill>
                <a:schemeClr val="bg1"/>
              </a:solidFill>
            </a:endParaRPr>
          </a:p>
        </p:txBody>
      </p:sp>
    </p:spTree>
    <p:custDataLst>
      <p:tags r:id="rId1"/>
    </p:custDataLst>
    <p:extLst>
      <p:ext uri="{BB962C8B-B14F-4D97-AF65-F5344CB8AC3E}">
        <p14:creationId xmlns:p14="http://schemas.microsoft.com/office/powerpoint/2010/main" val="1583062505"/>
      </p:ext>
    </p:extLst>
  </p:cSld>
  <p:clrMapOvr>
    <a:masterClrMapping/>
  </p:clrMapOvr>
  <mc:AlternateContent xmlns:mc="http://schemas.openxmlformats.org/markup-compatibility/2006" xmlns:p14="http://schemas.microsoft.com/office/powerpoint/2010/main">
    <mc:Choice Requires="p14">
      <p:transition spd="med" p14:dur="700" advTm="17871">
        <p:fade/>
      </p:transition>
    </mc:Choice>
    <mc:Fallback xmlns="">
      <p:transition spd="med" advTm="178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bg/>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75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par>
                                <p:cTn id="33" presetID="10" presetClass="exit" presetSubtype="0" fill="hold" grpId="1"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ntr" presetSubtype="0" fill="hold" grpId="0" nodeType="withEffect">
                                  <p:stCondLst>
                                    <p:cond delay="50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ppt_y"/>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xit" presetSubtype="0" fill="hold" grpId="1" nodeType="with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2" presetClass="entr" presetSubtype="8"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p:bldP spid="5" grpId="1"/>
      <p:bldP spid="6" grpId="0"/>
      <p:bldP spid="6"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4630626" y="2638144"/>
            <a:ext cx="4425358" cy="3013747"/>
          </a:xfrm>
          <a:prstGeom prst="rect">
            <a:avLst/>
          </a:prstGeom>
        </p:spPr>
      </p:pic>
      <p:sp>
        <p:nvSpPr>
          <p:cNvPr id="2" name="Title 1"/>
          <p:cNvSpPr>
            <a:spLocks noGrp="1"/>
          </p:cNvSpPr>
          <p:nvPr>
            <p:ph type="title"/>
          </p:nvPr>
        </p:nvSpPr>
        <p:spPr>
          <a:xfrm>
            <a:off x="0" y="675724"/>
            <a:ext cx="9144000" cy="924475"/>
          </a:xfrm>
          <a:solidFill>
            <a:schemeClr val="bg1">
              <a:alpha val="68000"/>
            </a:schemeClr>
          </a:solidFill>
        </p:spPr>
        <p:txBody>
          <a:bodyPr/>
          <a:lstStyle/>
          <a:p>
            <a:pPr algn="ctr"/>
            <a:r>
              <a:rPr lang="en-US" sz="6000" b="1" dirty="0" smtClean="0">
                <a:solidFill>
                  <a:schemeClr val="tx2">
                    <a:lumMod val="75000"/>
                  </a:schemeClr>
                </a:solidFill>
                <a:latin typeface="Juice ITC" pitchFamily="82" charset="0"/>
              </a:rPr>
              <a:t>Parts of a Mouse Trap </a:t>
            </a:r>
            <a:endParaRPr lang="en-US" sz="6000" b="1" dirty="0">
              <a:solidFill>
                <a:schemeClr val="tx2">
                  <a:lumMod val="75000"/>
                </a:schemeClr>
              </a:solidFill>
              <a:latin typeface="Juice ITC" pitchFamily="82" charset="0"/>
            </a:endParaRPr>
          </a:p>
        </p:txBody>
      </p:sp>
      <p:sp>
        <p:nvSpPr>
          <p:cNvPr id="3" name="Content Placeholder 2"/>
          <p:cNvSpPr>
            <a:spLocks noGrp="1"/>
          </p:cNvSpPr>
          <p:nvPr>
            <p:ph idx="1"/>
          </p:nvPr>
        </p:nvSpPr>
        <p:spPr>
          <a:xfrm>
            <a:off x="373117" y="2133600"/>
            <a:ext cx="4275083" cy="4051437"/>
          </a:xfrm>
          <a:solidFill>
            <a:schemeClr val="bg1">
              <a:alpha val="46000"/>
            </a:schemeClr>
          </a:solidFill>
        </p:spPr>
        <p:txBody>
          <a:bodyPr/>
          <a:lstStyle/>
          <a:p>
            <a:r>
              <a:rPr lang="en-US" b="1" dirty="0" smtClean="0">
                <a:solidFill>
                  <a:schemeClr val="tx2">
                    <a:lumMod val="75000"/>
                  </a:schemeClr>
                </a:solidFill>
              </a:rPr>
              <a:t>A flat wooden platform for a base </a:t>
            </a:r>
          </a:p>
          <a:p>
            <a:r>
              <a:rPr lang="en-US" b="1" dirty="0" smtClean="0">
                <a:solidFill>
                  <a:schemeClr val="tx2">
                    <a:lumMod val="75000"/>
                  </a:schemeClr>
                </a:solidFill>
              </a:rPr>
              <a:t>A metal hammer</a:t>
            </a:r>
          </a:p>
          <a:p>
            <a:r>
              <a:rPr lang="en-US" b="1" dirty="0" smtClean="0">
                <a:solidFill>
                  <a:schemeClr val="tx2">
                    <a:lumMod val="75000"/>
                  </a:schemeClr>
                </a:solidFill>
              </a:rPr>
              <a:t>A spring</a:t>
            </a:r>
          </a:p>
          <a:p>
            <a:r>
              <a:rPr lang="en-US" b="1" dirty="0" smtClean="0">
                <a:solidFill>
                  <a:schemeClr val="tx2">
                    <a:lumMod val="75000"/>
                  </a:schemeClr>
                </a:solidFill>
              </a:rPr>
              <a:t>A catch to release when pressure is applied </a:t>
            </a:r>
          </a:p>
          <a:p>
            <a:r>
              <a:rPr lang="en-US" b="1" dirty="0" smtClean="0">
                <a:solidFill>
                  <a:schemeClr val="tx2">
                    <a:lumMod val="75000"/>
                  </a:schemeClr>
                </a:solidFill>
              </a:rPr>
              <a:t>Metal bar connected to the catch that holds the hammer back when the trap is set. </a:t>
            </a:r>
            <a:endParaRPr lang="en-US" b="1" dirty="0">
              <a:solidFill>
                <a:schemeClr val="tx2">
                  <a:lumMod val="75000"/>
                </a:schemeClr>
              </a:solidFill>
            </a:endParaRPr>
          </a:p>
        </p:txBody>
      </p:sp>
      <p:sp>
        <p:nvSpPr>
          <p:cNvPr id="4" name="AutoShape 2" descr="Mmmmousetra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ight Arrow 5"/>
          <p:cNvSpPr/>
          <p:nvPr/>
        </p:nvSpPr>
        <p:spPr>
          <a:xfrm rot="11624414">
            <a:off x="6315872" y="4832220"/>
            <a:ext cx="990600" cy="685800"/>
          </a:xfrm>
          <a:prstGeom prs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3001584">
            <a:off x="5587109" y="2895246"/>
            <a:ext cx="990600" cy="685800"/>
          </a:xfrm>
          <a:prstGeom prs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7369832" y="2057795"/>
            <a:ext cx="990600" cy="685800"/>
          </a:xfrm>
          <a:prstGeom prs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6315873" y="2850631"/>
            <a:ext cx="990600" cy="685800"/>
          </a:xfrm>
          <a:prstGeom prs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8374663">
            <a:off x="8111413" y="2640001"/>
            <a:ext cx="990600" cy="685800"/>
          </a:xfrm>
          <a:prstGeom prst="rightArrow">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75030810"/>
      </p:ext>
    </p:extLst>
  </p:cSld>
  <p:clrMapOvr>
    <a:masterClrMapping/>
  </p:clrMapOvr>
  <mc:AlternateContent xmlns:mc="http://schemas.openxmlformats.org/markup-compatibility/2006" xmlns:p14="http://schemas.microsoft.com/office/powerpoint/2010/main">
    <mc:Choice Requires="p14">
      <p:transition spd="slow" p14:dur="800" advTm="16326">
        <p14:flythrough/>
      </p:transition>
    </mc:Choice>
    <mc:Fallback xmlns="">
      <p:transition spd="slow" advTm="163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 presetClass="entr" presetSubtype="8" fill="hold" grpId="0" nodeType="afterEffect">
                                  <p:stCondLst>
                                    <p:cond delay="200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ppt_y"/>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ppt_y"/>
                                          </p:val>
                                        </p:tav>
                                        <p:tav tm="100000">
                                          <p:val>
                                            <p:strVal val="#ppt_y"/>
                                          </p:val>
                                        </p:tav>
                                      </p:tavLst>
                                    </p:anim>
                                  </p:childTnLst>
                                </p:cTn>
                              </p:par>
                              <p:par>
                                <p:cTn id="30" presetID="1" presetClass="exit" presetSubtype="0" fill="hold" grpId="1"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additive="base">
                                        <p:cTn id="3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2" end="2"/>
                                            </p:txEl>
                                          </p:spTgt>
                                        </p:tgtEl>
                                        <p:attrNameLst>
                                          <p:attrName>ppt_y</p:attrName>
                                        </p:attrNameLst>
                                      </p:cBhvr>
                                      <p:tavLst>
                                        <p:tav tm="0">
                                          <p:val>
                                            <p:strVal val="#ppt_y"/>
                                          </p:val>
                                        </p:tav>
                                        <p:tav tm="100000">
                                          <p:val>
                                            <p:strVal val="#ppt_y"/>
                                          </p:val>
                                        </p:tav>
                                      </p:tavLst>
                                    </p:anim>
                                  </p:childTnLst>
                                </p:cTn>
                              </p:par>
                              <p:par>
                                <p:cTn id="40" presetID="1" presetClass="exit" presetSubtype="0" fill="hold" grpId="1" nodeType="with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
                                            <p:txEl>
                                              <p:pRg st="3" end="3"/>
                                            </p:txEl>
                                          </p:spTgt>
                                        </p:tgtEl>
                                        <p:attrNameLst>
                                          <p:attrName>ppt_y</p:attrName>
                                        </p:attrNameLst>
                                      </p:cBhvr>
                                      <p:tavLst>
                                        <p:tav tm="0">
                                          <p:val>
                                            <p:strVal val="#ppt_y"/>
                                          </p:val>
                                        </p:tav>
                                        <p:tav tm="100000">
                                          <p:val>
                                            <p:strVal val="#ppt_y"/>
                                          </p:val>
                                        </p:tav>
                                      </p:tavLst>
                                    </p:anim>
                                  </p:childTnLst>
                                </p:cTn>
                              </p:par>
                              <p:par>
                                <p:cTn id="50" presetID="1" presetClass="exit" presetSubtype="0" fill="hold" grpId="1" nodeType="withEffect">
                                  <p:stCondLst>
                                    <p:cond delay="0"/>
                                  </p:stCondLst>
                                  <p:childTnLst>
                                    <p:set>
                                      <p:cBhvr>
                                        <p:cTn id="51" dur="1" fill="hold">
                                          <p:stCondLst>
                                            <p:cond delay="0"/>
                                          </p:stCondLst>
                                        </p:cTn>
                                        <p:tgtEl>
                                          <p:spTgt spid="11"/>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additive="base">
                                        <p:cTn id="5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
                                            <p:txEl>
                                              <p:pRg st="4" end="4"/>
                                            </p:txEl>
                                          </p:spTgt>
                                        </p:tgtEl>
                                        <p:attrNameLst>
                                          <p:attrName>ppt_y</p:attrName>
                                        </p:attrNameLst>
                                      </p:cBhvr>
                                      <p:tavLst>
                                        <p:tav tm="0">
                                          <p:val>
                                            <p:strVal val="#ppt_y"/>
                                          </p:val>
                                        </p:tav>
                                        <p:tav tm="100000">
                                          <p:val>
                                            <p:strVal val="#ppt_y"/>
                                          </p:val>
                                        </p:tav>
                                      </p:tavLst>
                                    </p:anim>
                                  </p:childTnLst>
                                </p:cTn>
                              </p:par>
                              <p:par>
                                <p:cTn id="60" presetID="1" presetClass="exit" presetSubtype="0" fill="hold" grpId="1" nodeType="withEffect">
                                  <p:stCondLst>
                                    <p:cond delay="0"/>
                                  </p:stCondLst>
                                  <p:childTnLst>
                                    <p:set>
                                      <p:cBhvr>
                                        <p:cTn id="61" dur="1" fill="hold">
                                          <p:stCondLst>
                                            <p:cond delay="0"/>
                                          </p:stCondLst>
                                        </p:cTn>
                                        <p:tgtEl>
                                          <p:spTgt spid="9"/>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6" grpId="0" animBg="1"/>
      <p:bldP spid="6" grpId="1" animBg="1"/>
      <p:bldP spid="9" grpId="0" animBg="1"/>
      <p:bldP spid="9" grpId="1" animBg="1"/>
      <p:bldP spid="10" grpId="0" animBg="1"/>
      <p:bldP spid="11" grpId="0" animBg="1"/>
      <p:bldP spid="11"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685800"/>
            <a:ext cx="9144000" cy="924475"/>
          </a:xfrm>
          <a:prstGeom prst="rect">
            <a:avLst/>
          </a:prstGeom>
          <a:solidFill>
            <a:schemeClr val="bg1">
              <a:alpha val="50000"/>
            </a:schemeClr>
          </a:solidFill>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600" b="1" smtClean="0">
                <a:solidFill>
                  <a:schemeClr val="tx2">
                    <a:lumMod val="75000"/>
                  </a:schemeClr>
                </a:solidFill>
                <a:latin typeface="Juice ITC" pitchFamily="82" charset="0"/>
              </a:rPr>
              <a:t>Which parts are necessary? </a:t>
            </a:r>
            <a:endParaRPr lang="en-US" sz="6600" b="1" dirty="0">
              <a:solidFill>
                <a:schemeClr val="tx2">
                  <a:lumMod val="75000"/>
                </a:schemeClr>
              </a:solidFill>
              <a:latin typeface="Juice ITC" pitchFamily="82" charset="0"/>
            </a:endParaRPr>
          </a:p>
        </p:txBody>
      </p:sp>
    </p:spTree>
    <p:extLst>
      <p:ext uri="{BB962C8B-B14F-4D97-AF65-F5344CB8AC3E}">
        <p14:creationId xmlns:p14="http://schemas.microsoft.com/office/powerpoint/2010/main" val="1258806007"/>
      </p:ext>
    </p:extLst>
  </p:cSld>
  <p:clrMapOvr>
    <a:masterClrMapping/>
  </p:clrMapOvr>
  <mc:AlternateContent xmlns:mc="http://schemas.openxmlformats.org/markup-compatibility/2006" xmlns:p14="http://schemas.microsoft.com/office/powerpoint/2010/main">
    <mc:Choice Requires="p14">
      <p:transition spd="slow" p14:dur="2000" advTm="4685"/>
    </mc:Choice>
    <mc:Fallback xmlns="">
      <p:transition spd="slow" advTm="468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5724"/>
            <a:ext cx="9144000" cy="924475"/>
          </a:xfrm>
          <a:solidFill>
            <a:schemeClr val="bg1">
              <a:alpha val="50000"/>
            </a:schemeClr>
          </a:solidFill>
        </p:spPr>
        <p:txBody>
          <a:bodyPr/>
          <a:lstStyle/>
          <a:p>
            <a:pPr algn="ctr"/>
            <a:r>
              <a:rPr lang="en-US" sz="6600" b="1" dirty="0" smtClean="0">
                <a:solidFill>
                  <a:schemeClr val="tx2">
                    <a:lumMod val="75000"/>
                  </a:schemeClr>
                </a:solidFill>
                <a:latin typeface="Juice ITC" pitchFamily="82" charset="0"/>
              </a:rPr>
              <a:t>Which parts are necessary? </a:t>
            </a:r>
            <a:endParaRPr lang="en-US" sz="6600" b="1" dirty="0">
              <a:solidFill>
                <a:schemeClr val="tx2">
                  <a:lumMod val="75000"/>
                </a:schemeClr>
              </a:solidFill>
              <a:latin typeface="Juice ITC" pitchFamily="82" charset="0"/>
            </a:endParaRPr>
          </a:p>
        </p:txBody>
      </p:sp>
      <p:sp>
        <p:nvSpPr>
          <p:cNvPr id="3" name="TextBox 2"/>
          <p:cNvSpPr txBox="1"/>
          <p:nvPr/>
        </p:nvSpPr>
        <p:spPr>
          <a:xfrm>
            <a:off x="275897" y="2438400"/>
            <a:ext cx="3915103" cy="2246769"/>
          </a:xfrm>
          <a:prstGeom prst="rect">
            <a:avLst/>
          </a:prstGeom>
          <a:solidFill>
            <a:schemeClr val="bg1">
              <a:alpha val="44000"/>
            </a:schemeClr>
          </a:solidFill>
        </p:spPr>
        <p:txBody>
          <a:bodyPr wrap="square" rtlCol="0">
            <a:spAutoFit/>
          </a:bodyPr>
          <a:lstStyle/>
          <a:p>
            <a:r>
              <a:rPr lang="en-US" sz="2800" b="1" dirty="0" smtClean="0">
                <a:solidFill>
                  <a:schemeClr val="tx2">
                    <a:lumMod val="75000"/>
                  </a:schemeClr>
                </a:solidFill>
              </a:rPr>
              <a:t>Without the wooden base, there would be nothing to attach the other parts to. </a:t>
            </a:r>
            <a:endParaRPr lang="en-US" sz="2800" b="1" dirty="0">
              <a:solidFill>
                <a:schemeClr val="tx2">
                  <a:lumMod val="75000"/>
                </a:schemeClr>
              </a:solidFill>
            </a:endParaRPr>
          </a:p>
        </p:txBody>
      </p:sp>
      <p:sp>
        <p:nvSpPr>
          <p:cNvPr id="4" name="Rectangle 3"/>
          <p:cNvSpPr/>
          <p:nvPr/>
        </p:nvSpPr>
        <p:spPr>
          <a:xfrm>
            <a:off x="3178505" y="4880064"/>
            <a:ext cx="5638800" cy="301536"/>
          </a:xfrm>
          <a:prstGeom prst="rect">
            <a:avLst/>
          </a:prstGeom>
          <a:blipFill>
            <a:blip r:embed="rId4"/>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ock Arc 4"/>
          <p:cNvSpPr/>
          <p:nvPr/>
        </p:nvSpPr>
        <p:spPr>
          <a:xfrm>
            <a:off x="5026181" y="4549804"/>
            <a:ext cx="301712" cy="389510"/>
          </a:xfrm>
          <a:prstGeom prst="blockArc">
            <a:avLst>
              <a:gd name="adj1" fmla="val 7670051"/>
              <a:gd name="adj2" fmla="val 3812254"/>
              <a:gd name="adj3" fmla="val 8230"/>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p:cNvSpPr/>
          <p:nvPr/>
        </p:nvSpPr>
        <p:spPr>
          <a:xfrm>
            <a:off x="8534400" y="4562864"/>
            <a:ext cx="152400" cy="634400"/>
          </a:xfrm>
          <a:prstGeom prst="blockArc">
            <a:avLst>
              <a:gd name="adj1" fmla="val 10800000"/>
              <a:gd name="adj2" fmla="val 1678023"/>
              <a:gd name="adj3" fmla="val 24412"/>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4926338" y="4698990"/>
            <a:ext cx="128971" cy="184666"/>
          </a:xfrm>
          <a:prstGeom prst="rect">
            <a:avLst/>
          </a:prstGeom>
          <a:gradFill flip="none" rotWithShape="1">
            <a:gsLst>
              <a:gs pos="0">
                <a:srgbClr val="D6B19C"/>
              </a:gs>
              <a:gs pos="24000">
                <a:srgbClr val="D49E6C"/>
              </a:gs>
              <a:gs pos="75000">
                <a:srgbClr val="A65528"/>
              </a:gs>
              <a:gs pos="0">
                <a:srgbClr val="663012"/>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nut 7"/>
          <p:cNvSpPr/>
          <p:nvPr/>
        </p:nvSpPr>
        <p:spPr>
          <a:xfrm>
            <a:off x="5142565" y="4510733"/>
            <a:ext cx="338958" cy="369332"/>
          </a:xfrm>
          <a:prstGeom prst="donut">
            <a:avLst/>
          </a:prstGeom>
          <a:solidFill>
            <a:schemeClr val="tx1">
              <a:lumMod val="75000"/>
            </a:schemeClr>
          </a:soli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rot="21369568">
            <a:off x="5308007" y="4576233"/>
            <a:ext cx="3262366" cy="61675"/>
          </a:xfrm>
          <a:prstGeom prst="rect">
            <a:avLst/>
          </a:prstGeom>
          <a:gradFill flip="none" rotWithShape="1">
            <a:gsLst>
              <a:gs pos="0">
                <a:srgbClr val="FBE4AE"/>
              </a:gs>
              <a:gs pos="13000">
                <a:srgbClr val="BD922A"/>
              </a:gs>
              <a:gs pos="21001">
                <a:srgbClr val="BD922A"/>
              </a:gs>
              <a:gs pos="63000">
                <a:srgbClr val="FBE4AE"/>
              </a:gs>
              <a:gs pos="0">
                <a:srgbClr val="BD922A"/>
              </a:gs>
              <a:gs pos="69000">
                <a:srgbClr val="835E17"/>
              </a:gs>
              <a:gs pos="4000">
                <a:srgbClr val="A28949"/>
              </a:gs>
              <a:gs pos="100000">
                <a:srgbClr val="FAE3B7"/>
              </a:gs>
            </a:gsLst>
            <a:lin ang="16200000" scaled="1"/>
            <a:tileRect/>
          </a:gra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046833" y="4475568"/>
            <a:ext cx="3566218" cy="287519"/>
          </a:xfrm>
          <a:custGeom>
            <a:avLst/>
            <a:gdLst>
              <a:gd name="connsiteX0" fmla="*/ 10421 w 4062462"/>
              <a:gd name="connsiteY0" fmla="*/ 269036 h 269036"/>
              <a:gd name="connsiteX1" fmla="*/ 551746 w 4062462"/>
              <a:gd name="connsiteY1" fmla="*/ 86156 h 269036"/>
              <a:gd name="connsiteX2" fmla="*/ 3565608 w 4062462"/>
              <a:gd name="connsiteY2" fmla="*/ 5689 h 269036"/>
              <a:gd name="connsiteX3" fmla="*/ 4026466 w 4062462"/>
              <a:gd name="connsiteY3" fmla="*/ 13004 h 269036"/>
            </a:gdLst>
            <a:ahLst/>
            <a:cxnLst>
              <a:cxn ang="0">
                <a:pos x="connsiteX0" y="connsiteY0"/>
              </a:cxn>
              <a:cxn ang="0">
                <a:pos x="connsiteX1" y="connsiteY1"/>
              </a:cxn>
              <a:cxn ang="0">
                <a:pos x="connsiteX2" y="connsiteY2"/>
              </a:cxn>
              <a:cxn ang="0">
                <a:pos x="connsiteX3" y="connsiteY3"/>
              </a:cxn>
            </a:cxnLst>
            <a:rect l="l" t="t" r="r" b="b"/>
            <a:pathLst>
              <a:path w="4062462" h="269036">
                <a:moveTo>
                  <a:pt x="10421" y="269036"/>
                </a:moveTo>
                <a:cubicBezTo>
                  <a:pt x="-15182" y="199541"/>
                  <a:pt x="-40785" y="130047"/>
                  <a:pt x="551746" y="86156"/>
                </a:cubicBezTo>
                <a:cubicBezTo>
                  <a:pt x="1144277" y="42265"/>
                  <a:pt x="2986488" y="17881"/>
                  <a:pt x="3565608" y="5689"/>
                </a:cubicBezTo>
                <a:cubicBezTo>
                  <a:pt x="4144728" y="-6503"/>
                  <a:pt x="4085597" y="3250"/>
                  <a:pt x="4026466" y="13004"/>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1" name="Block Arc 10"/>
          <p:cNvSpPr/>
          <p:nvPr/>
        </p:nvSpPr>
        <p:spPr>
          <a:xfrm>
            <a:off x="5251103" y="4531718"/>
            <a:ext cx="346842" cy="612929"/>
          </a:xfrm>
          <a:prstGeom prst="blockArc">
            <a:avLst>
              <a:gd name="adj1" fmla="val 9730793"/>
              <a:gd name="adj2" fmla="val 909232"/>
              <a:gd name="adj3" fmla="val 20806"/>
            </a:avLst>
          </a:prstGeom>
          <a:gradFill>
            <a:gsLst>
              <a:gs pos="0">
                <a:srgbClr val="D6B19C"/>
              </a:gs>
              <a:gs pos="30000">
                <a:srgbClr val="D49E6C"/>
              </a:gs>
              <a:gs pos="45000">
                <a:srgbClr val="A65528"/>
              </a:gs>
              <a:gs pos="26000">
                <a:srgbClr val="663012"/>
              </a:gs>
            </a:gsLst>
            <a:lin ang="5400000" scaled="0"/>
          </a:gradFill>
          <a:ln>
            <a:noFill/>
          </a:ln>
          <a:scene3d>
            <a:camera prst="orthographicFront"/>
            <a:lightRig rig="two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p:cNvSpPr/>
          <p:nvPr/>
        </p:nvSpPr>
        <p:spPr>
          <a:xfrm>
            <a:off x="5177037" y="4514324"/>
            <a:ext cx="338958" cy="369332"/>
          </a:xfrm>
          <a:prstGeom prst="donut">
            <a:avLst/>
          </a:prstGeom>
          <a:gradFill flip="none" rotWithShape="1">
            <a:gsLst>
              <a:gs pos="0">
                <a:srgbClr val="FFFFFF"/>
              </a:gs>
              <a:gs pos="0">
                <a:srgbClr val="7D8496"/>
              </a:gs>
              <a:gs pos="47000">
                <a:srgbClr val="E6E6E6"/>
              </a:gs>
              <a:gs pos="85001">
                <a:srgbClr val="7D8496"/>
              </a:gs>
              <a:gs pos="100000">
                <a:srgbClr val="E6E6E6"/>
              </a:gs>
            </a:gsLst>
            <a:lin ang="2700000" scaled="1"/>
            <a:tileRect/>
          </a:gradFill>
          <a:ln w="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rot="21140285">
            <a:off x="4191381" y="4685473"/>
            <a:ext cx="932033" cy="66194"/>
          </a:xfrm>
          <a:prstGeom prst="rect">
            <a:avLst/>
          </a:prstGeom>
          <a:gradFill flip="none" rotWithShape="1">
            <a:gsLst>
              <a:gs pos="0">
                <a:srgbClr val="FFFFFF"/>
              </a:gs>
              <a:gs pos="0">
                <a:srgbClr val="7D8496"/>
              </a:gs>
              <a:gs pos="47000">
                <a:srgbClr val="E6E6E6"/>
              </a:gs>
              <a:gs pos="85001">
                <a:srgbClr val="7D8496"/>
              </a:gs>
              <a:gs pos="100000">
                <a:srgbClr val="E6E6E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erge 13"/>
          <p:cNvSpPr/>
          <p:nvPr/>
        </p:nvSpPr>
        <p:spPr>
          <a:xfrm rot="3605915">
            <a:off x="4313655" y="4309514"/>
            <a:ext cx="373128" cy="595110"/>
          </a:xfrm>
          <a:prstGeom prst="flowChartMerg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28201434"/>
      </p:ext>
    </p:extLst>
  </p:cSld>
  <p:clrMapOvr>
    <a:masterClrMapping/>
  </p:clrMapOvr>
  <mc:AlternateContent xmlns:mc="http://schemas.openxmlformats.org/markup-compatibility/2006" xmlns:p14="http://schemas.microsoft.com/office/powerpoint/2010/main">
    <mc:Choice Requires="p14">
      <p:transition spd="med" p14:dur="700" advTm="5827">
        <p:fade/>
      </p:transition>
    </mc:Choice>
    <mc:Fallback xmlns="">
      <p:transition spd="med" advTm="58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fltVal val="0"/>
                                          </p:val>
                                        </p:tav>
                                      </p:tavLst>
                                    </p:anim>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26" presetClass="exit" presetSubtype="0" fill="hold" grpId="0" nodeType="afterEffect">
                                  <p:stCondLst>
                                    <p:cond delay="0"/>
                                  </p:stCondLst>
                                  <p:childTnLst>
                                    <p:animEffect transition="out" filter="wipe(down)">
                                      <p:cBhvr>
                                        <p:cTn id="18" dur="180" accel="50000">
                                          <p:stCondLst>
                                            <p:cond delay="1820"/>
                                          </p:stCondLst>
                                        </p:cTn>
                                        <p:tgtEl>
                                          <p:spTgt spid="6"/>
                                        </p:tgtEl>
                                      </p:cBhvr>
                                    </p:animEffect>
                                    <p:anim calcmode="lin" valueType="num">
                                      <p:cBhvr>
                                        <p:cTn id="19"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0"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1"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6" dur="26">
                                          <p:stCondLst>
                                            <p:cond delay="620"/>
                                          </p:stCondLst>
                                        </p:cTn>
                                        <p:tgtEl>
                                          <p:spTgt spid="6"/>
                                        </p:tgtEl>
                                      </p:cBhvr>
                                      <p:to x="100000" y="60000"/>
                                    </p:animScale>
                                    <p:animScale>
                                      <p:cBhvr>
                                        <p:cTn id="27" dur="166" decel="50000">
                                          <p:stCondLst>
                                            <p:cond delay="64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set>
                                      <p:cBhvr>
                                        <p:cTn id="34" dur="1" fill="hold">
                                          <p:stCondLst>
                                            <p:cond delay="1999"/>
                                          </p:stCondLst>
                                        </p:cTn>
                                        <p:tgtEl>
                                          <p:spTgt spid="6"/>
                                        </p:tgtEl>
                                        <p:attrNameLst>
                                          <p:attrName>style.visibility</p:attrName>
                                        </p:attrNameLst>
                                      </p:cBhvr>
                                      <p:to>
                                        <p:strVal val="hidden"/>
                                      </p:to>
                                    </p:set>
                                  </p:childTnLst>
                                </p:cTn>
                              </p:par>
                              <p:par>
                                <p:cTn id="35" presetID="26" presetClass="exit" presetSubtype="0" fill="hold" grpId="0" nodeType="withEffect">
                                  <p:stCondLst>
                                    <p:cond delay="0"/>
                                  </p:stCondLst>
                                  <p:childTnLst>
                                    <p:animEffect transition="out" filter="wipe(down)">
                                      <p:cBhvr>
                                        <p:cTn id="36" dur="180" accel="50000">
                                          <p:stCondLst>
                                            <p:cond delay="1820"/>
                                          </p:stCondLst>
                                        </p:cTn>
                                        <p:tgtEl>
                                          <p:spTgt spid="7"/>
                                        </p:tgtEl>
                                      </p:cBhvr>
                                    </p:animEffect>
                                    <p:anim calcmode="lin" valueType="num">
                                      <p:cBhvr>
                                        <p:cTn id="3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3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3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44" dur="26">
                                          <p:stCondLst>
                                            <p:cond delay="620"/>
                                          </p:stCondLst>
                                        </p:cTn>
                                        <p:tgtEl>
                                          <p:spTgt spid="7"/>
                                        </p:tgtEl>
                                      </p:cBhvr>
                                      <p:to x="100000" y="60000"/>
                                    </p:animScale>
                                    <p:animScale>
                                      <p:cBhvr>
                                        <p:cTn id="45" dur="166" decel="50000">
                                          <p:stCondLst>
                                            <p:cond delay="64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set>
                                      <p:cBhvr>
                                        <p:cTn id="52" dur="1" fill="hold">
                                          <p:stCondLst>
                                            <p:cond delay="1999"/>
                                          </p:stCondLst>
                                        </p:cTn>
                                        <p:tgtEl>
                                          <p:spTgt spid="7"/>
                                        </p:tgtEl>
                                        <p:attrNameLst>
                                          <p:attrName>style.visibility</p:attrName>
                                        </p:attrNameLst>
                                      </p:cBhvr>
                                      <p:to>
                                        <p:strVal val="hidden"/>
                                      </p:to>
                                    </p:set>
                                  </p:childTnLst>
                                </p:cTn>
                              </p:par>
                              <p:par>
                                <p:cTn id="53" presetID="26" presetClass="exit" presetSubtype="0" fill="hold" grpId="0" nodeType="withEffect">
                                  <p:stCondLst>
                                    <p:cond delay="0"/>
                                  </p:stCondLst>
                                  <p:childTnLst>
                                    <p:animEffect transition="out" filter="wipe(down)">
                                      <p:cBhvr>
                                        <p:cTn id="54" dur="180" accel="50000">
                                          <p:stCondLst>
                                            <p:cond delay="1820"/>
                                          </p:stCondLst>
                                        </p:cTn>
                                        <p:tgtEl>
                                          <p:spTgt spid="11"/>
                                        </p:tgtEl>
                                      </p:cBhvr>
                                    </p:animEffect>
                                    <p:anim calcmode="lin" valueType="num">
                                      <p:cBhvr>
                                        <p:cTn id="55"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56"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57"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1"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62" dur="26">
                                          <p:stCondLst>
                                            <p:cond delay="620"/>
                                          </p:stCondLst>
                                        </p:cTn>
                                        <p:tgtEl>
                                          <p:spTgt spid="11"/>
                                        </p:tgtEl>
                                      </p:cBhvr>
                                      <p:to x="100000" y="60000"/>
                                    </p:animScale>
                                    <p:animScale>
                                      <p:cBhvr>
                                        <p:cTn id="63" dur="166" decel="50000">
                                          <p:stCondLst>
                                            <p:cond delay="646"/>
                                          </p:stCondLst>
                                        </p:cTn>
                                        <p:tgtEl>
                                          <p:spTgt spid="11"/>
                                        </p:tgtEl>
                                      </p:cBhvr>
                                      <p:to x="100000" y="100000"/>
                                    </p:animScale>
                                    <p:animScale>
                                      <p:cBhvr>
                                        <p:cTn id="64" dur="26">
                                          <p:stCondLst>
                                            <p:cond delay="1312"/>
                                          </p:stCondLst>
                                        </p:cTn>
                                        <p:tgtEl>
                                          <p:spTgt spid="11"/>
                                        </p:tgtEl>
                                      </p:cBhvr>
                                      <p:to x="100000" y="80000"/>
                                    </p:animScale>
                                    <p:animScale>
                                      <p:cBhvr>
                                        <p:cTn id="65" dur="166" decel="50000">
                                          <p:stCondLst>
                                            <p:cond delay="1338"/>
                                          </p:stCondLst>
                                        </p:cTn>
                                        <p:tgtEl>
                                          <p:spTgt spid="11"/>
                                        </p:tgtEl>
                                      </p:cBhvr>
                                      <p:to x="100000" y="100000"/>
                                    </p:animScale>
                                    <p:animScale>
                                      <p:cBhvr>
                                        <p:cTn id="66" dur="26">
                                          <p:stCondLst>
                                            <p:cond delay="1642"/>
                                          </p:stCondLst>
                                        </p:cTn>
                                        <p:tgtEl>
                                          <p:spTgt spid="11"/>
                                        </p:tgtEl>
                                      </p:cBhvr>
                                      <p:to x="100000" y="90000"/>
                                    </p:animScale>
                                    <p:animScale>
                                      <p:cBhvr>
                                        <p:cTn id="67" dur="166" decel="50000">
                                          <p:stCondLst>
                                            <p:cond delay="1668"/>
                                          </p:stCondLst>
                                        </p:cTn>
                                        <p:tgtEl>
                                          <p:spTgt spid="11"/>
                                        </p:tgtEl>
                                      </p:cBhvr>
                                      <p:to x="100000" y="100000"/>
                                    </p:animScale>
                                    <p:animScale>
                                      <p:cBhvr>
                                        <p:cTn id="68" dur="26">
                                          <p:stCondLst>
                                            <p:cond delay="1808"/>
                                          </p:stCondLst>
                                        </p:cTn>
                                        <p:tgtEl>
                                          <p:spTgt spid="11"/>
                                        </p:tgtEl>
                                      </p:cBhvr>
                                      <p:to x="100000" y="95000"/>
                                    </p:animScale>
                                    <p:animScale>
                                      <p:cBhvr>
                                        <p:cTn id="69" dur="166" decel="50000">
                                          <p:stCondLst>
                                            <p:cond delay="1834"/>
                                          </p:stCondLst>
                                        </p:cTn>
                                        <p:tgtEl>
                                          <p:spTgt spid="11"/>
                                        </p:tgtEl>
                                      </p:cBhvr>
                                      <p:to x="100000" y="100000"/>
                                    </p:animScale>
                                    <p:set>
                                      <p:cBhvr>
                                        <p:cTn id="70" dur="1" fill="hold">
                                          <p:stCondLst>
                                            <p:cond delay="1999"/>
                                          </p:stCondLst>
                                        </p:cTn>
                                        <p:tgtEl>
                                          <p:spTgt spid="11"/>
                                        </p:tgtEl>
                                        <p:attrNameLst>
                                          <p:attrName>style.visibility</p:attrName>
                                        </p:attrNameLst>
                                      </p:cBhvr>
                                      <p:to>
                                        <p:strVal val="hidden"/>
                                      </p:to>
                                    </p:set>
                                  </p:childTnLst>
                                </p:cTn>
                              </p:par>
                              <p:par>
                                <p:cTn id="71" presetID="26" presetClass="exit" presetSubtype="0" fill="hold" grpId="0" nodeType="withEffect">
                                  <p:stCondLst>
                                    <p:cond delay="0"/>
                                  </p:stCondLst>
                                  <p:childTnLst>
                                    <p:animEffect transition="out" filter="wipe(down)">
                                      <p:cBhvr>
                                        <p:cTn id="72" dur="180" accel="50000">
                                          <p:stCondLst>
                                            <p:cond delay="1820"/>
                                          </p:stCondLst>
                                        </p:cTn>
                                        <p:tgtEl>
                                          <p:spTgt spid="9"/>
                                        </p:tgtEl>
                                      </p:cBhvr>
                                    </p:animEffect>
                                    <p:anim calcmode="lin" valueType="num">
                                      <p:cBhvr>
                                        <p:cTn id="73"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74"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75"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6"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7"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8"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9"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80" dur="26">
                                          <p:stCondLst>
                                            <p:cond delay="620"/>
                                          </p:stCondLst>
                                        </p:cTn>
                                        <p:tgtEl>
                                          <p:spTgt spid="9"/>
                                        </p:tgtEl>
                                      </p:cBhvr>
                                      <p:to x="100000" y="60000"/>
                                    </p:animScale>
                                    <p:animScale>
                                      <p:cBhvr>
                                        <p:cTn id="81" dur="166" decel="50000">
                                          <p:stCondLst>
                                            <p:cond delay="646"/>
                                          </p:stCondLst>
                                        </p:cTn>
                                        <p:tgtEl>
                                          <p:spTgt spid="9"/>
                                        </p:tgtEl>
                                      </p:cBhvr>
                                      <p:to x="100000" y="100000"/>
                                    </p:animScale>
                                    <p:animScale>
                                      <p:cBhvr>
                                        <p:cTn id="82" dur="26">
                                          <p:stCondLst>
                                            <p:cond delay="1312"/>
                                          </p:stCondLst>
                                        </p:cTn>
                                        <p:tgtEl>
                                          <p:spTgt spid="9"/>
                                        </p:tgtEl>
                                      </p:cBhvr>
                                      <p:to x="100000" y="80000"/>
                                    </p:animScale>
                                    <p:animScale>
                                      <p:cBhvr>
                                        <p:cTn id="83" dur="166" decel="50000">
                                          <p:stCondLst>
                                            <p:cond delay="1338"/>
                                          </p:stCondLst>
                                        </p:cTn>
                                        <p:tgtEl>
                                          <p:spTgt spid="9"/>
                                        </p:tgtEl>
                                      </p:cBhvr>
                                      <p:to x="100000" y="100000"/>
                                    </p:animScale>
                                    <p:animScale>
                                      <p:cBhvr>
                                        <p:cTn id="84" dur="26">
                                          <p:stCondLst>
                                            <p:cond delay="1642"/>
                                          </p:stCondLst>
                                        </p:cTn>
                                        <p:tgtEl>
                                          <p:spTgt spid="9"/>
                                        </p:tgtEl>
                                      </p:cBhvr>
                                      <p:to x="100000" y="90000"/>
                                    </p:animScale>
                                    <p:animScale>
                                      <p:cBhvr>
                                        <p:cTn id="85" dur="166" decel="50000">
                                          <p:stCondLst>
                                            <p:cond delay="1668"/>
                                          </p:stCondLst>
                                        </p:cTn>
                                        <p:tgtEl>
                                          <p:spTgt spid="9"/>
                                        </p:tgtEl>
                                      </p:cBhvr>
                                      <p:to x="100000" y="100000"/>
                                    </p:animScale>
                                    <p:animScale>
                                      <p:cBhvr>
                                        <p:cTn id="86" dur="26">
                                          <p:stCondLst>
                                            <p:cond delay="1808"/>
                                          </p:stCondLst>
                                        </p:cTn>
                                        <p:tgtEl>
                                          <p:spTgt spid="9"/>
                                        </p:tgtEl>
                                      </p:cBhvr>
                                      <p:to x="100000" y="95000"/>
                                    </p:animScale>
                                    <p:animScale>
                                      <p:cBhvr>
                                        <p:cTn id="87" dur="166" decel="50000">
                                          <p:stCondLst>
                                            <p:cond delay="1834"/>
                                          </p:stCondLst>
                                        </p:cTn>
                                        <p:tgtEl>
                                          <p:spTgt spid="9"/>
                                        </p:tgtEl>
                                      </p:cBhvr>
                                      <p:to x="100000" y="100000"/>
                                    </p:animScale>
                                    <p:set>
                                      <p:cBhvr>
                                        <p:cTn id="88" dur="1" fill="hold">
                                          <p:stCondLst>
                                            <p:cond delay="1999"/>
                                          </p:stCondLst>
                                        </p:cTn>
                                        <p:tgtEl>
                                          <p:spTgt spid="9"/>
                                        </p:tgtEl>
                                        <p:attrNameLst>
                                          <p:attrName>style.visibility</p:attrName>
                                        </p:attrNameLst>
                                      </p:cBhvr>
                                      <p:to>
                                        <p:strVal val="hidden"/>
                                      </p:to>
                                    </p:set>
                                  </p:childTnLst>
                                </p:cTn>
                              </p:par>
                              <p:par>
                                <p:cTn id="89" presetID="26" presetClass="exit" presetSubtype="0" fill="hold" grpId="0" nodeType="withEffect">
                                  <p:stCondLst>
                                    <p:cond delay="0"/>
                                  </p:stCondLst>
                                  <p:childTnLst>
                                    <p:animEffect transition="out" filter="wipe(down)">
                                      <p:cBhvr>
                                        <p:cTn id="90" dur="180" accel="50000">
                                          <p:stCondLst>
                                            <p:cond delay="1820"/>
                                          </p:stCondLst>
                                        </p:cTn>
                                        <p:tgtEl>
                                          <p:spTgt spid="10"/>
                                        </p:tgtEl>
                                      </p:cBhvr>
                                    </p:animEffect>
                                    <p:anim calcmode="lin" valueType="num">
                                      <p:cBhvr>
                                        <p:cTn id="91" dur="1822" tmFilter="0,0; 0.14,0.31; 0.43,0.73; 0.71,0.91; 1.0,1.0">
                                          <p:stCondLst>
                                            <p:cond delay="0"/>
                                          </p:stCondLst>
                                        </p:cTn>
                                        <p:tgtEl>
                                          <p:spTgt spid="10"/>
                                        </p:tgtEl>
                                        <p:attrNameLst>
                                          <p:attrName>ppt_x</p:attrName>
                                        </p:attrNameLst>
                                      </p:cBhvr>
                                      <p:tavLst>
                                        <p:tav tm="0">
                                          <p:val>
                                            <p:strVal val="ppt_x"/>
                                          </p:val>
                                        </p:tav>
                                        <p:tav tm="100000">
                                          <p:val>
                                            <p:strVal val="#ppt_x+0.25"/>
                                          </p:val>
                                        </p:tav>
                                      </p:tavLst>
                                    </p:anim>
                                    <p:anim calcmode="lin" valueType="num">
                                      <p:cBhvr>
                                        <p:cTn id="92" dur="178">
                                          <p:stCondLst>
                                            <p:cond delay="1822"/>
                                          </p:stCondLst>
                                        </p:cTn>
                                        <p:tgtEl>
                                          <p:spTgt spid="10"/>
                                        </p:tgtEl>
                                        <p:attrNameLst>
                                          <p:attrName>ppt_x</p:attrName>
                                        </p:attrNameLst>
                                      </p:cBhvr>
                                      <p:tavLst>
                                        <p:tav tm="0">
                                          <p:val>
                                            <p:strVal val="ppt_x"/>
                                          </p:val>
                                        </p:tav>
                                        <p:tav tm="100000">
                                          <p:val>
                                            <p:strVal val="ppt_x"/>
                                          </p:val>
                                        </p:tav>
                                      </p:tavLst>
                                    </p:anim>
                                    <p:anim calcmode="lin" valueType="num">
                                      <p:cBhvr>
                                        <p:cTn id="93" dur="664" tmFilter="0.0,0.0;0.25,0.07;0.50,0.2;0.75,0.467;1.0,1.0">
                                          <p:stCondLst>
                                            <p:cond delay="0"/>
                                          </p:stCondLst>
                                        </p:cTn>
                                        <p:tgtEl>
                                          <p:spTgt spid="1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4" dur="664" tmFilter="0, 0; 0.125,0.2665; 0.25,0.4; 0.375,0.465; 0.5,0.5;  0.625,0.535; 0.75,0.6; 0.875,0.7335; 1,1">
                                          <p:stCondLst>
                                            <p:cond delay="664"/>
                                          </p:stCondLst>
                                        </p:cTn>
                                        <p:tgtEl>
                                          <p:spTgt spid="1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5" dur="332" tmFilter="0, 0; 0.125,0.2665; 0.25,0.4; 0.375,0.465; 0.5,0.5;  0.625,0.535; 0.75,0.6; 0.875,0.7335; 1,1">
                                          <p:stCondLst>
                                            <p:cond delay="1324"/>
                                          </p:stCondLst>
                                        </p:cTn>
                                        <p:tgtEl>
                                          <p:spTgt spid="1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6" dur="164" tmFilter="0, 0; 0.125,0.2665; 0.25,0.4; 0.375,0.465; 0.5,0.5;  0.625,0.535; 0.75,0.6; 0.875,0.7335; 1,1">
                                          <p:stCondLst>
                                            <p:cond delay="1656"/>
                                          </p:stCondLst>
                                        </p:cTn>
                                        <p:tgtEl>
                                          <p:spTgt spid="1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7" dur="180" accel="50000">
                                          <p:stCondLst>
                                            <p:cond delay="1820"/>
                                          </p:stCondLst>
                                        </p:cTn>
                                        <p:tgtEl>
                                          <p:spTgt spid="10"/>
                                        </p:tgtEl>
                                        <p:attrNameLst>
                                          <p:attrName>ppt_y</p:attrName>
                                        </p:attrNameLst>
                                      </p:cBhvr>
                                      <p:tavLst>
                                        <p:tav tm="0">
                                          <p:val>
                                            <p:strVal val="ppt_y"/>
                                          </p:val>
                                        </p:tav>
                                        <p:tav tm="100000">
                                          <p:val>
                                            <p:strVal val="ppt_y+ppt_h"/>
                                          </p:val>
                                        </p:tav>
                                      </p:tavLst>
                                    </p:anim>
                                    <p:animScale>
                                      <p:cBhvr>
                                        <p:cTn id="98" dur="26">
                                          <p:stCondLst>
                                            <p:cond delay="620"/>
                                          </p:stCondLst>
                                        </p:cTn>
                                        <p:tgtEl>
                                          <p:spTgt spid="10"/>
                                        </p:tgtEl>
                                      </p:cBhvr>
                                      <p:to x="100000" y="60000"/>
                                    </p:animScale>
                                    <p:animScale>
                                      <p:cBhvr>
                                        <p:cTn id="99" dur="166" decel="50000">
                                          <p:stCondLst>
                                            <p:cond delay="64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set>
                                      <p:cBhvr>
                                        <p:cTn id="106" dur="1" fill="hold">
                                          <p:stCondLst>
                                            <p:cond delay="1999"/>
                                          </p:stCondLst>
                                        </p:cTn>
                                        <p:tgtEl>
                                          <p:spTgt spid="10"/>
                                        </p:tgtEl>
                                        <p:attrNameLst>
                                          <p:attrName>style.visibility</p:attrName>
                                        </p:attrNameLst>
                                      </p:cBhvr>
                                      <p:to>
                                        <p:strVal val="hidden"/>
                                      </p:to>
                                    </p:set>
                                  </p:childTnLst>
                                </p:cTn>
                              </p:par>
                              <p:par>
                                <p:cTn id="107" presetID="2" presetClass="exit" presetSubtype="4" fill="hold" grpId="0" nodeType="withEffect">
                                  <p:stCondLst>
                                    <p:cond delay="0"/>
                                  </p:stCondLst>
                                  <p:childTnLst>
                                    <p:anim calcmode="lin" valueType="num">
                                      <p:cBhvr additive="base">
                                        <p:cTn id="108" dur="500"/>
                                        <p:tgtEl>
                                          <p:spTgt spid="13"/>
                                        </p:tgtEl>
                                        <p:attrNameLst>
                                          <p:attrName>ppt_x</p:attrName>
                                        </p:attrNameLst>
                                      </p:cBhvr>
                                      <p:tavLst>
                                        <p:tav tm="0">
                                          <p:val>
                                            <p:strVal val="ppt_x"/>
                                          </p:val>
                                        </p:tav>
                                        <p:tav tm="100000">
                                          <p:val>
                                            <p:strVal val="ppt_x"/>
                                          </p:val>
                                        </p:tav>
                                      </p:tavLst>
                                    </p:anim>
                                    <p:anim calcmode="lin" valueType="num">
                                      <p:cBhvr additive="base">
                                        <p:cTn id="109" dur="500"/>
                                        <p:tgtEl>
                                          <p:spTgt spid="13"/>
                                        </p:tgtEl>
                                        <p:attrNameLst>
                                          <p:attrName>ppt_y</p:attrName>
                                        </p:attrNameLst>
                                      </p:cBhvr>
                                      <p:tavLst>
                                        <p:tav tm="0">
                                          <p:val>
                                            <p:strVal val="ppt_y"/>
                                          </p:val>
                                        </p:tav>
                                        <p:tav tm="100000">
                                          <p:val>
                                            <p:strVal val="1+ppt_h/2"/>
                                          </p:val>
                                        </p:tav>
                                      </p:tavLst>
                                    </p:anim>
                                    <p:set>
                                      <p:cBhvr>
                                        <p:cTn id="110" dur="1" fill="hold">
                                          <p:stCondLst>
                                            <p:cond delay="499"/>
                                          </p:stCondLst>
                                        </p:cTn>
                                        <p:tgtEl>
                                          <p:spTgt spid="13"/>
                                        </p:tgtEl>
                                        <p:attrNameLst>
                                          <p:attrName>style.visibility</p:attrName>
                                        </p:attrNameLst>
                                      </p:cBhvr>
                                      <p:to>
                                        <p:strVal val="hidden"/>
                                      </p:to>
                                    </p:set>
                                  </p:childTnLst>
                                </p:cTn>
                              </p:par>
                              <p:par>
                                <p:cTn id="111" presetID="8" presetClass="emph" presetSubtype="0" fill="hold" grpId="1" nodeType="withEffect">
                                  <p:stCondLst>
                                    <p:cond delay="0"/>
                                  </p:stCondLst>
                                  <p:childTnLst>
                                    <p:animRot by="21600000">
                                      <p:cBhvr>
                                        <p:cTn id="112" dur="2000" fill="hold"/>
                                        <p:tgtEl>
                                          <p:spTgt spid="6"/>
                                        </p:tgtEl>
                                        <p:attrNameLst>
                                          <p:attrName>r</p:attrName>
                                        </p:attrNameLst>
                                      </p:cBhvr>
                                    </p:animRot>
                                  </p:childTnLst>
                                </p:cTn>
                              </p:par>
                              <p:par>
                                <p:cTn id="113" presetID="8" presetClass="emph" presetSubtype="0" fill="hold" grpId="1" nodeType="withEffect">
                                  <p:stCondLst>
                                    <p:cond delay="0"/>
                                  </p:stCondLst>
                                  <p:childTnLst>
                                    <p:animRot by="21600000">
                                      <p:cBhvr>
                                        <p:cTn id="114" dur="2000" fill="hold"/>
                                        <p:tgtEl>
                                          <p:spTgt spid="11"/>
                                        </p:tgtEl>
                                        <p:attrNameLst>
                                          <p:attrName>r</p:attrName>
                                        </p:attrNameLst>
                                      </p:cBhvr>
                                    </p:animRot>
                                  </p:childTnLst>
                                </p:cTn>
                              </p:par>
                              <p:par>
                                <p:cTn id="115" presetID="8" presetClass="emph" presetSubtype="0" fill="hold" grpId="1" nodeType="withEffect">
                                  <p:stCondLst>
                                    <p:cond delay="0"/>
                                  </p:stCondLst>
                                  <p:childTnLst>
                                    <p:animRot by="21600000">
                                      <p:cBhvr>
                                        <p:cTn id="116" dur="2000" fill="hold"/>
                                        <p:tgtEl>
                                          <p:spTgt spid="9"/>
                                        </p:tgtEl>
                                        <p:attrNameLst>
                                          <p:attrName>r</p:attrName>
                                        </p:attrNameLst>
                                      </p:cBhvr>
                                    </p:animRot>
                                  </p:childTnLst>
                                </p:cTn>
                              </p:par>
                              <p:par>
                                <p:cTn id="117" presetID="8" presetClass="emph" presetSubtype="0" fill="hold" grpId="1" nodeType="withEffect">
                                  <p:stCondLst>
                                    <p:cond delay="0"/>
                                  </p:stCondLst>
                                  <p:childTnLst>
                                    <p:animRot by="21600000">
                                      <p:cBhvr>
                                        <p:cTn id="118" dur="2000" fill="hold"/>
                                        <p:tgtEl>
                                          <p:spTgt spid="10"/>
                                        </p:tgtEl>
                                        <p:attrNameLst>
                                          <p:attrName>r</p:attrName>
                                        </p:attrNameLst>
                                      </p:cBhvr>
                                    </p:animRot>
                                  </p:childTnLst>
                                </p:cTn>
                              </p:par>
                              <p:par>
                                <p:cTn id="119" presetID="8" presetClass="emph" presetSubtype="0" fill="hold" grpId="0" nodeType="withEffect">
                                  <p:stCondLst>
                                    <p:cond delay="0"/>
                                  </p:stCondLst>
                                  <p:childTnLst>
                                    <p:animRot by="21600000">
                                      <p:cBhvr>
                                        <p:cTn id="120" dur="2000" fill="hold"/>
                                        <p:tgtEl>
                                          <p:spTgt spid="14"/>
                                        </p:tgtEl>
                                        <p:attrNameLst>
                                          <p:attrName>r</p:attrName>
                                        </p:attrNameLst>
                                      </p:cBhvr>
                                    </p:animRot>
                                  </p:childTnLst>
                                </p:cTn>
                              </p:par>
                              <p:par>
                                <p:cTn id="121" presetID="2" presetClass="exit" presetSubtype="4" fill="hold" grpId="1" nodeType="withEffect">
                                  <p:stCondLst>
                                    <p:cond delay="0"/>
                                  </p:stCondLst>
                                  <p:childTnLst>
                                    <p:anim calcmode="lin" valueType="num">
                                      <p:cBhvr additive="base">
                                        <p:cTn id="122" dur="500"/>
                                        <p:tgtEl>
                                          <p:spTgt spid="14"/>
                                        </p:tgtEl>
                                        <p:attrNameLst>
                                          <p:attrName>ppt_x</p:attrName>
                                        </p:attrNameLst>
                                      </p:cBhvr>
                                      <p:tavLst>
                                        <p:tav tm="0">
                                          <p:val>
                                            <p:strVal val="ppt_x"/>
                                          </p:val>
                                        </p:tav>
                                        <p:tav tm="100000">
                                          <p:val>
                                            <p:strVal val="ppt_x"/>
                                          </p:val>
                                        </p:tav>
                                      </p:tavLst>
                                    </p:anim>
                                    <p:anim calcmode="lin" valueType="num">
                                      <p:cBhvr additive="base">
                                        <p:cTn id="123" dur="500"/>
                                        <p:tgtEl>
                                          <p:spTgt spid="14"/>
                                        </p:tgtEl>
                                        <p:attrNameLst>
                                          <p:attrName>ppt_y</p:attrName>
                                        </p:attrNameLst>
                                      </p:cBhvr>
                                      <p:tavLst>
                                        <p:tav tm="0">
                                          <p:val>
                                            <p:strVal val="ppt_y"/>
                                          </p:val>
                                        </p:tav>
                                        <p:tav tm="100000">
                                          <p:val>
                                            <p:strVal val="1+ppt_h/2"/>
                                          </p:val>
                                        </p:tav>
                                      </p:tavLst>
                                    </p:anim>
                                    <p:set>
                                      <p:cBhvr>
                                        <p:cTn id="124" dur="1" fill="hold">
                                          <p:stCondLst>
                                            <p:cond delay="499"/>
                                          </p:stCondLst>
                                        </p:cTn>
                                        <p:tgtEl>
                                          <p:spTgt spid="14"/>
                                        </p:tgtEl>
                                        <p:attrNameLst>
                                          <p:attrName>style.visibility</p:attrName>
                                        </p:attrNameLst>
                                      </p:cBhvr>
                                      <p:to>
                                        <p:strVal val="hidden"/>
                                      </p:to>
                                    </p:set>
                                  </p:childTnLst>
                                </p:cTn>
                              </p:par>
                              <p:par>
                                <p:cTn id="125" presetID="2" presetClass="exit" presetSubtype="4" fill="hold" grpId="0" nodeType="withEffect">
                                  <p:stCondLst>
                                    <p:cond delay="0"/>
                                  </p:stCondLst>
                                  <p:childTnLst>
                                    <p:anim calcmode="lin" valueType="num">
                                      <p:cBhvr additive="base">
                                        <p:cTn id="126" dur="500"/>
                                        <p:tgtEl>
                                          <p:spTgt spid="8"/>
                                        </p:tgtEl>
                                        <p:attrNameLst>
                                          <p:attrName>ppt_x</p:attrName>
                                        </p:attrNameLst>
                                      </p:cBhvr>
                                      <p:tavLst>
                                        <p:tav tm="0">
                                          <p:val>
                                            <p:strVal val="ppt_x"/>
                                          </p:val>
                                        </p:tav>
                                        <p:tav tm="100000">
                                          <p:val>
                                            <p:strVal val="ppt_x"/>
                                          </p:val>
                                        </p:tav>
                                      </p:tavLst>
                                    </p:anim>
                                    <p:anim calcmode="lin" valueType="num">
                                      <p:cBhvr additive="base">
                                        <p:cTn id="127" dur="500"/>
                                        <p:tgtEl>
                                          <p:spTgt spid="8"/>
                                        </p:tgtEl>
                                        <p:attrNameLst>
                                          <p:attrName>ppt_y</p:attrName>
                                        </p:attrNameLst>
                                      </p:cBhvr>
                                      <p:tavLst>
                                        <p:tav tm="0">
                                          <p:val>
                                            <p:strVal val="ppt_y"/>
                                          </p:val>
                                        </p:tav>
                                        <p:tav tm="100000">
                                          <p:val>
                                            <p:strVal val="1+ppt_h/2"/>
                                          </p:val>
                                        </p:tav>
                                      </p:tavLst>
                                    </p:anim>
                                    <p:set>
                                      <p:cBhvr>
                                        <p:cTn id="128" dur="1" fill="hold">
                                          <p:stCondLst>
                                            <p:cond delay="499"/>
                                          </p:stCondLst>
                                        </p:cTn>
                                        <p:tgtEl>
                                          <p:spTgt spid="8"/>
                                        </p:tgtEl>
                                        <p:attrNameLst>
                                          <p:attrName>style.visibility</p:attrName>
                                        </p:attrNameLst>
                                      </p:cBhvr>
                                      <p:to>
                                        <p:strVal val="hidden"/>
                                      </p:to>
                                    </p:set>
                                  </p:childTnLst>
                                </p:cTn>
                              </p:par>
                              <p:par>
                                <p:cTn id="129" presetID="2" presetClass="exit" presetSubtype="4" fill="hold" grpId="0" nodeType="withEffect">
                                  <p:stCondLst>
                                    <p:cond delay="0"/>
                                  </p:stCondLst>
                                  <p:childTnLst>
                                    <p:anim calcmode="lin" valueType="num">
                                      <p:cBhvr additive="base">
                                        <p:cTn id="130" dur="500"/>
                                        <p:tgtEl>
                                          <p:spTgt spid="12"/>
                                        </p:tgtEl>
                                        <p:attrNameLst>
                                          <p:attrName>ppt_x</p:attrName>
                                        </p:attrNameLst>
                                      </p:cBhvr>
                                      <p:tavLst>
                                        <p:tav tm="0">
                                          <p:val>
                                            <p:strVal val="ppt_x"/>
                                          </p:val>
                                        </p:tav>
                                        <p:tav tm="100000">
                                          <p:val>
                                            <p:strVal val="ppt_x"/>
                                          </p:val>
                                        </p:tav>
                                      </p:tavLst>
                                    </p:anim>
                                    <p:anim calcmode="lin" valueType="num">
                                      <p:cBhvr additive="base">
                                        <p:cTn id="131" dur="500"/>
                                        <p:tgtEl>
                                          <p:spTgt spid="12"/>
                                        </p:tgtEl>
                                        <p:attrNameLst>
                                          <p:attrName>ppt_y</p:attrName>
                                        </p:attrNameLst>
                                      </p:cBhvr>
                                      <p:tavLst>
                                        <p:tav tm="0">
                                          <p:val>
                                            <p:strVal val="ppt_y"/>
                                          </p:val>
                                        </p:tav>
                                        <p:tav tm="100000">
                                          <p:val>
                                            <p:strVal val="1+ppt_h/2"/>
                                          </p:val>
                                        </p:tav>
                                      </p:tavLst>
                                    </p:anim>
                                    <p:set>
                                      <p:cBhvr>
                                        <p:cTn id="132" dur="1" fill="hold">
                                          <p:stCondLst>
                                            <p:cond delay="499"/>
                                          </p:stCondLst>
                                        </p:cTn>
                                        <p:tgtEl>
                                          <p:spTgt spid="12"/>
                                        </p:tgtEl>
                                        <p:attrNameLst>
                                          <p:attrName>style.visibility</p:attrName>
                                        </p:attrNameLst>
                                      </p:cBhvr>
                                      <p:to>
                                        <p:strVal val="hidden"/>
                                      </p:to>
                                    </p:set>
                                  </p:childTnLst>
                                </p:cTn>
                              </p:par>
                              <p:par>
                                <p:cTn id="133" presetID="8" presetClass="emph" presetSubtype="0" fill="hold" grpId="0" nodeType="withEffect">
                                  <p:stCondLst>
                                    <p:cond delay="0"/>
                                  </p:stCondLst>
                                  <p:childTnLst>
                                    <p:animRot by="21600000">
                                      <p:cBhvr>
                                        <p:cTn id="134" dur="2000" fill="hold"/>
                                        <p:tgtEl>
                                          <p:spTgt spid="5"/>
                                        </p:tgtEl>
                                        <p:attrNameLst>
                                          <p:attrName>r</p:attrName>
                                        </p:attrNameLst>
                                      </p:cBhvr>
                                    </p:animRot>
                                  </p:childTnLst>
                                </p:cTn>
                              </p:par>
                              <p:par>
                                <p:cTn id="135" presetID="2" presetClass="exit" presetSubtype="4" fill="hold" grpId="1" nodeType="withEffect">
                                  <p:stCondLst>
                                    <p:cond delay="0"/>
                                  </p:stCondLst>
                                  <p:childTnLst>
                                    <p:anim calcmode="lin" valueType="num">
                                      <p:cBhvr additive="base">
                                        <p:cTn id="136" dur="500"/>
                                        <p:tgtEl>
                                          <p:spTgt spid="5"/>
                                        </p:tgtEl>
                                        <p:attrNameLst>
                                          <p:attrName>ppt_x</p:attrName>
                                        </p:attrNameLst>
                                      </p:cBhvr>
                                      <p:tavLst>
                                        <p:tav tm="0">
                                          <p:val>
                                            <p:strVal val="ppt_x"/>
                                          </p:val>
                                        </p:tav>
                                        <p:tav tm="100000">
                                          <p:val>
                                            <p:strVal val="ppt_x"/>
                                          </p:val>
                                        </p:tav>
                                      </p:tavLst>
                                    </p:anim>
                                    <p:anim calcmode="lin" valueType="num">
                                      <p:cBhvr additive="base">
                                        <p:cTn id="137" dur="500"/>
                                        <p:tgtEl>
                                          <p:spTgt spid="5"/>
                                        </p:tgtEl>
                                        <p:attrNameLst>
                                          <p:attrName>ppt_y</p:attrName>
                                        </p:attrNameLst>
                                      </p:cBhvr>
                                      <p:tavLst>
                                        <p:tav tm="0">
                                          <p:val>
                                            <p:strVal val="ppt_y"/>
                                          </p:val>
                                        </p:tav>
                                        <p:tav tm="100000">
                                          <p:val>
                                            <p:strVal val="1+ppt_h/2"/>
                                          </p:val>
                                        </p:tav>
                                      </p:tavLst>
                                    </p:anim>
                                    <p:set>
                                      <p:cBhvr>
                                        <p:cTn id="1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8" grpId="0" animBg="1"/>
      <p:bldP spid="9" grpId="0" animBg="1"/>
      <p:bldP spid="9" grpId="1" animBg="1"/>
      <p:bldP spid="10" grpId="0" animBg="1"/>
      <p:bldP spid="10" grpId="1" animBg="1"/>
      <p:bldP spid="11" grpId="0" animBg="1"/>
      <p:bldP spid="11" grpId="1" animBg="1"/>
      <p:bldP spid="12" grpId="0" animBg="1"/>
      <p:bldP spid="13" grpId="0" animBg="1"/>
      <p:bldP spid="14" grpId="0" animBg="1"/>
      <p:bldP spid="1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3.4|6.6|3.2"/>
</p:tagLst>
</file>

<file path=ppt/tags/tag3.xml><?xml version="1.0" encoding="utf-8"?>
<p:tagLst xmlns:a="http://schemas.openxmlformats.org/drawingml/2006/main" xmlns:r="http://schemas.openxmlformats.org/officeDocument/2006/relationships" xmlns:p="http://schemas.openxmlformats.org/presentationml/2006/main">
  <p:tag name="TIMING" val="|3.8|2.2|1.9|1.4|2.6"/>
</p:tagLst>
</file>

<file path=ppt/tags/tag4.xml><?xml version="1.0" encoding="utf-8"?>
<p:tagLst xmlns:a="http://schemas.openxmlformats.org/drawingml/2006/main" xmlns:r="http://schemas.openxmlformats.org/officeDocument/2006/relationships" xmlns:p="http://schemas.openxmlformats.org/presentationml/2006/main">
  <p:tag name="TIMING" val="|2.2"/>
</p:tagLst>
</file>

<file path=ppt/tags/tag5.xml><?xml version="1.0" encoding="utf-8"?>
<p:tagLst xmlns:a="http://schemas.openxmlformats.org/drawingml/2006/main" xmlns:r="http://schemas.openxmlformats.org/officeDocument/2006/relationships" xmlns:p="http://schemas.openxmlformats.org/presentationml/2006/main">
  <p:tag name="TIMING" val="|1.9"/>
</p:tagLst>
</file>

<file path=ppt/tags/tag6.xml><?xml version="1.0" encoding="utf-8"?>
<p:tagLst xmlns:a="http://schemas.openxmlformats.org/drawingml/2006/main" xmlns:r="http://schemas.openxmlformats.org/officeDocument/2006/relationships" xmlns:p="http://schemas.openxmlformats.org/presentationml/2006/main">
  <p:tag name="TIMING" val="|2.1"/>
</p:tagLst>
</file>

<file path=ppt/tags/tag7.xml><?xml version="1.0" encoding="utf-8"?>
<p:tagLst xmlns:a="http://schemas.openxmlformats.org/drawingml/2006/main" xmlns:r="http://schemas.openxmlformats.org/officeDocument/2006/relationships" xmlns:p="http://schemas.openxmlformats.org/presentationml/2006/main">
  <p:tag name="TIMING" val="|2.7"/>
</p:tagLst>
</file>

<file path=ppt/tags/tag8.xml><?xml version="1.0" encoding="utf-8"?>
<p:tagLst xmlns:a="http://schemas.openxmlformats.org/drawingml/2006/main" xmlns:r="http://schemas.openxmlformats.org/officeDocument/2006/relationships" xmlns:p="http://schemas.openxmlformats.org/presentationml/2006/main">
  <p:tag name="TIMING" val="|5.9|3.5|2.5"/>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TC101972873[[fn=Summer]]</Template>
  <TotalTime>2115</TotalTime>
  <Words>829</Words>
  <Application>Microsoft Office PowerPoint</Application>
  <PresentationFormat>On-screen Show (4:3)</PresentationFormat>
  <Paragraphs>119</Paragraphs>
  <Slides>25</Slides>
  <Notes>22</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Calibri</vt:lpstr>
      <vt:lpstr>Courier New</vt:lpstr>
      <vt:lpstr>Garamond</vt:lpstr>
      <vt:lpstr>Juice ITC</vt:lpstr>
      <vt:lpstr>Tahoma</vt:lpstr>
      <vt:lpstr>Trebuchet MS</vt:lpstr>
      <vt:lpstr>Tunga</vt:lpstr>
      <vt:lpstr>Verdana</vt:lpstr>
      <vt:lpstr>Wingdings 2</vt:lpstr>
      <vt:lpstr>Summer</vt:lpstr>
      <vt:lpstr>BlackTie</vt:lpstr>
      <vt:lpstr>1_BlackTie</vt:lpstr>
      <vt:lpstr>Irreducible Complexity</vt:lpstr>
      <vt:lpstr>Something is irreducibly complex if:</vt:lpstr>
      <vt:lpstr>PowerPoint Presentation</vt:lpstr>
      <vt:lpstr>PowerPoint Presentation</vt:lpstr>
      <vt:lpstr>PowerPoint Presentation</vt:lpstr>
      <vt:lpstr>               Irreducibly Complex?</vt:lpstr>
      <vt:lpstr>Parts of a Mouse Trap </vt:lpstr>
      <vt:lpstr>PowerPoint Presentation</vt:lpstr>
      <vt:lpstr>Which parts are necessary? </vt:lpstr>
      <vt:lpstr>Which parts are necessary? </vt:lpstr>
      <vt:lpstr>Which parts are necessary? </vt:lpstr>
      <vt:lpstr>Which parts are necessary? </vt:lpstr>
      <vt:lpstr>When all the parts are necessary for the mouse trap to function, it is irreducibly complex</vt:lpstr>
      <vt:lpstr>PowerPoint Presentation</vt:lpstr>
      <vt:lpstr>PowerPoint Presentation</vt:lpstr>
      <vt:lpstr>Flagella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Irreducible Complexity</dc:title>
  <dc:creator>JHX</dc:creator>
  <cp:lastModifiedBy>ownageunit</cp:lastModifiedBy>
  <cp:revision>91</cp:revision>
  <dcterms:created xsi:type="dcterms:W3CDTF">2013-09-06T19:04:25Z</dcterms:created>
  <dcterms:modified xsi:type="dcterms:W3CDTF">2015-05-18T15:18:57Z</dcterms:modified>
</cp:coreProperties>
</file>