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6.xml" ContentType="application/vnd.openxmlformats-officedocument.presentationml.tags+xml"/>
  <Override PartName="/ppt/notesSlides/notesSlide37.xml" ContentType="application/vnd.openxmlformats-officedocument.presentationml.notesSlide+xml"/>
  <Override PartName="/ppt/tags/tag1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8" r:id="rId3"/>
    <p:sldId id="260" r:id="rId4"/>
    <p:sldId id="261" r:id="rId5"/>
    <p:sldId id="265" r:id="rId6"/>
    <p:sldId id="262" r:id="rId7"/>
    <p:sldId id="263" r:id="rId8"/>
    <p:sldId id="264" r:id="rId9"/>
    <p:sldId id="266" r:id="rId10"/>
    <p:sldId id="289" r:id="rId11"/>
    <p:sldId id="290" r:id="rId12"/>
    <p:sldId id="291" r:id="rId13"/>
    <p:sldId id="271" r:id="rId14"/>
    <p:sldId id="292" r:id="rId15"/>
    <p:sldId id="274" r:id="rId16"/>
    <p:sldId id="293" r:id="rId17"/>
    <p:sldId id="277" r:id="rId18"/>
    <p:sldId id="278" r:id="rId19"/>
    <p:sldId id="294" r:id="rId20"/>
    <p:sldId id="276" r:id="rId21"/>
    <p:sldId id="295" r:id="rId22"/>
    <p:sldId id="279" r:id="rId23"/>
    <p:sldId id="296" r:id="rId24"/>
    <p:sldId id="297" r:id="rId25"/>
    <p:sldId id="282" r:id="rId26"/>
    <p:sldId id="283" r:id="rId27"/>
    <p:sldId id="298" r:id="rId28"/>
    <p:sldId id="302" r:id="rId29"/>
    <p:sldId id="285" r:id="rId30"/>
    <p:sldId id="303" r:id="rId31"/>
    <p:sldId id="317" r:id="rId32"/>
    <p:sldId id="300" r:id="rId33"/>
    <p:sldId id="304" r:id="rId34"/>
    <p:sldId id="305" r:id="rId35"/>
    <p:sldId id="306" r:id="rId36"/>
    <p:sldId id="307" r:id="rId37"/>
    <p:sldId id="310" r:id="rId38"/>
    <p:sldId id="314" r:id="rId39"/>
    <p:sldId id="288" r:id="rId40"/>
    <p:sldId id="315" r:id="rId41"/>
    <p:sldId id="316" r:id="rId42"/>
    <p:sldId id="319" r:id="rId43"/>
    <p:sldId id="329" r:id="rId44"/>
    <p:sldId id="330" r:id="rId45"/>
    <p:sldId id="331" r:id="rId46"/>
    <p:sldId id="322" r:id="rId47"/>
    <p:sldId id="323" r:id="rId48"/>
    <p:sldId id="324" r:id="rId49"/>
    <p:sldId id="325" r:id="rId50"/>
    <p:sldId id="326" r:id="rId51"/>
    <p:sldId id="32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AA7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0" autoAdjust="0"/>
    <p:restoredTop sz="77634" autoAdjust="0"/>
  </p:normalViewPr>
  <p:slideViewPr>
    <p:cSldViewPr snapToGrid="0">
      <p:cViewPr varScale="1">
        <p:scale>
          <a:sx n="51" d="100"/>
          <a:sy n="51" d="100"/>
        </p:scale>
        <p:origin x="1253" y="53"/>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E6078-7312-4E18-9E3D-08E24804DB19}"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EE63D-F0B7-4C83-9834-3E34026631E4}" type="slidenum">
              <a:rPr lang="en-US" smtClean="0"/>
              <a:t>‹#›</a:t>
            </a:fld>
            <a:endParaRPr lang="en-US"/>
          </a:p>
        </p:txBody>
      </p:sp>
    </p:spTree>
    <p:extLst>
      <p:ext uri="{BB962C8B-B14F-4D97-AF65-F5344CB8AC3E}">
        <p14:creationId xmlns:p14="http://schemas.microsoft.com/office/powerpoint/2010/main" val="791581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a:t>
            </a:r>
            <a:r>
              <a:rPr lang="en-US" baseline="0" dirty="0" smtClean="0"/>
              <a:t> presentation will provide a brief summary of the book </a:t>
            </a:r>
            <a:r>
              <a:rPr lang="en-US" i="1" baseline="0" dirty="0" smtClean="0"/>
              <a:t>Men of Science, Men of God </a:t>
            </a:r>
            <a:r>
              <a:rPr lang="en-US" baseline="0" dirty="0" smtClean="0"/>
              <a:t>and suggest ways it can be used in the elementary or middle school classroom.</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a:t>
            </a:fld>
            <a:endParaRPr lang="en-US"/>
          </a:p>
        </p:txBody>
      </p:sp>
    </p:spTree>
    <p:extLst>
      <p:ext uri="{BB962C8B-B14F-4D97-AF65-F5344CB8AC3E}">
        <p14:creationId xmlns:p14="http://schemas.microsoft.com/office/powerpoint/2010/main" val="1777859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early scientists believed that the development of science and technology was specifically commissioned by God in His mandate to Adam and Eve.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Kepler and others have maintained that studying the world and its processes is merely “thinking God’s thoughts after Him.”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(Kepler</a:t>
            </a:r>
            <a:r>
              <a:rPr lang="en-US" baseline="0" dirty="0" smtClean="0"/>
              <a:t> picture from internet, licensed for reuse)</a:t>
            </a:r>
            <a:endParaRPr lang="en-US" dirty="0" smtClean="0"/>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10</a:t>
            </a:fld>
            <a:endParaRPr lang="en-US"/>
          </a:p>
        </p:txBody>
      </p:sp>
    </p:spTree>
    <p:extLst>
      <p:ext uri="{BB962C8B-B14F-4D97-AF65-F5344CB8AC3E}">
        <p14:creationId xmlns:p14="http://schemas.microsoft.com/office/powerpoint/2010/main" val="3757420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compelling chapters in Men of Science</a:t>
            </a:r>
            <a:r>
              <a:rPr lang="en-US" baseline="0" dirty="0" smtClean="0"/>
              <a:t> Men of God is chapter 3, which describes the belief of many founders of science.  </a:t>
            </a:r>
            <a:r>
              <a:rPr lang="en-US" dirty="0" smtClean="0"/>
              <a:t>Included are Leonardo da Vinci—the founder of modern science; / Johann Kepler—the founder of physical astronomy; / Francis Bacon—who formulated the “scientific method;” / Blaise Pascal—the well-known mathematician;  /Robert Boyle—the founder of modern chemistry and numerous</a:t>
            </a:r>
            <a:r>
              <a:rPr lang="en-US" baseline="0" dirty="0" smtClean="0"/>
              <a:t> others from the fields of </a:t>
            </a:r>
            <a:r>
              <a:rPr lang="en-US" dirty="0" smtClean="0"/>
              <a:t>Natural history, geology, statistics, economics, botany, medicine </a:t>
            </a:r>
            <a:endParaRPr lang="en-US" baseline="0" dirty="0" smtClean="0"/>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11</a:t>
            </a:fld>
            <a:endParaRPr lang="en-US"/>
          </a:p>
        </p:txBody>
      </p:sp>
    </p:spTree>
    <p:extLst>
      <p:ext uri="{BB962C8B-B14F-4D97-AF65-F5344CB8AC3E}">
        <p14:creationId xmlns:p14="http://schemas.microsoft.com/office/powerpoint/2010/main" val="27554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Successive chapters list and describe believing</a:t>
            </a:r>
            <a:r>
              <a:rPr lang="en-US" baseline="0" dirty="0" smtClean="0"/>
              <a:t> scientists from these historical periods.</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12</a:t>
            </a:fld>
            <a:endParaRPr lang="en-US"/>
          </a:p>
        </p:txBody>
      </p:sp>
    </p:spTree>
    <p:extLst>
      <p:ext uri="{BB962C8B-B14F-4D97-AF65-F5344CB8AC3E}">
        <p14:creationId xmlns:p14="http://schemas.microsoft.com/office/powerpoint/2010/main" val="326051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4 includes Sir Isaac Newton,</a:t>
            </a:r>
            <a:r>
              <a:rPr lang="en-US" baseline="0" dirty="0" smtClean="0"/>
              <a:t> one of the greatest scientists who ever lived, Carl Linnaeus, the father of biological taxonomy, as well as leaders in the fields of ecology, geology, astronomy, paleontology, math, and calculus.</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13</a:t>
            </a:fld>
            <a:endParaRPr lang="en-US"/>
          </a:p>
        </p:txBody>
      </p:sp>
    </p:spTree>
    <p:extLst>
      <p:ext uri="{BB962C8B-B14F-4D97-AF65-F5344CB8AC3E}">
        <p14:creationId xmlns:p14="http://schemas.microsoft.com/office/powerpoint/2010/main" val="3457985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outstanding astronomer from this period—William Herschel—is quoted as saying, “The undevout astronomer must be mad.”</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14</a:t>
            </a:fld>
            <a:endParaRPr lang="en-US"/>
          </a:p>
        </p:txBody>
      </p:sp>
    </p:spTree>
    <p:extLst>
      <p:ext uri="{BB962C8B-B14F-4D97-AF65-F5344CB8AC3E}">
        <p14:creationId xmlns:p14="http://schemas.microsoft.com/office/powerpoint/2010/main" val="203937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spite of increasing religious skepticism during the period just before Darwin, faith in God and the Bible were still strong.  Believing scientists of this time included physicist Michael Faraday and inventor Samuel Morse, / as well as Joseph Henry, John Dalton, Georges Cuvier, and Humphrey Davy.</a:t>
            </a:r>
            <a:endParaRPr lang="en-US" dirty="0" smtClean="0"/>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15</a:t>
            </a:fld>
            <a:endParaRPr lang="en-US"/>
          </a:p>
        </p:txBody>
      </p:sp>
    </p:spTree>
    <p:extLst>
      <p:ext uri="{BB962C8B-B14F-4D97-AF65-F5344CB8AC3E}">
        <p14:creationId xmlns:p14="http://schemas.microsoft.com/office/powerpoint/2010/main" val="2263990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Joseph Henry was a great physicist from this time period</a:t>
            </a:r>
            <a:r>
              <a:rPr lang="en-US" baseline="0" dirty="0" smtClean="0"/>
              <a:t> who was also the first secretary and director of the Smithsonian Institute.  In all his experimentation he was known to stop, worship God, and then pray for divine guidance at important places in his experiments.</a:t>
            </a:r>
            <a:endParaRPr lang="en-US" dirty="0" smtClean="0"/>
          </a:p>
          <a:p>
            <a:r>
              <a:rPr lang="en-US" dirty="0" smtClean="0"/>
              <a:t>(Portrait of Joseph Henry from internet—licensed for reuse)</a:t>
            </a:r>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16</a:t>
            </a:fld>
            <a:endParaRPr lang="en-US"/>
          </a:p>
        </p:txBody>
      </p:sp>
    </p:spTree>
    <p:extLst>
      <p:ext uri="{BB962C8B-B14F-4D97-AF65-F5344CB8AC3E}">
        <p14:creationId xmlns:p14="http://schemas.microsoft.com/office/powerpoint/2010/main" val="2115390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scientists in chapter</a:t>
            </a:r>
            <a:r>
              <a:rPr lang="en-US" baseline="0" dirty="0" smtClean="0"/>
              <a:t> 5 made discoveries that were directly related to their belief in the Bible.  One was Matthew Maury, who was known as the Pathfinder of the Seas.  He “believed that if God said there were paths in the seas, it should be possible to find them” (page 49) spent the majority of his career chart</a:t>
            </a:r>
            <a:r>
              <a:rPr lang="en-US" dirty="0" smtClean="0"/>
              <a:t>ing ocean currents.</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17</a:t>
            </a:fld>
            <a:endParaRPr lang="en-US"/>
          </a:p>
        </p:txBody>
      </p:sp>
    </p:spTree>
    <p:extLst>
      <p:ext uri="{BB962C8B-B14F-4D97-AF65-F5344CB8AC3E}">
        <p14:creationId xmlns:p14="http://schemas.microsoft.com/office/powerpoint/2010/main" val="2878568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was James</a:t>
            </a:r>
            <a:r>
              <a:rPr lang="en-US" baseline="0" dirty="0" smtClean="0"/>
              <a:t> Simpson, who discovered chloroform and laid the foundation for modern anesthesiology.  It is said that the motivation for his research came from Adam’s “deep sleep” in Genesis.  </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18</a:t>
            </a:fld>
            <a:endParaRPr lang="en-US"/>
          </a:p>
        </p:txBody>
      </p:sp>
    </p:spTree>
    <p:extLst>
      <p:ext uri="{BB962C8B-B14F-4D97-AF65-F5344CB8AC3E}">
        <p14:creationId xmlns:p14="http://schemas.microsoft.com/office/powerpoint/2010/main" val="2258230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this time period, John Herschel—another outstanding astronomer like his father William—said that “All human discoveries seem to be made only for the purpose of confirming more and more strongly the truths come from on high and contained in the sacred writings.”</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19</a:t>
            </a:fld>
            <a:endParaRPr lang="en-US"/>
          </a:p>
        </p:txBody>
      </p:sp>
    </p:spTree>
    <p:extLst>
      <p:ext uri="{BB962C8B-B14F-4D97-AF65-F5344CB8AC3E}">
        <p14:creationId xmlns:p14="http://schemas.microsoft.com/office/powerpoint/2010/main" val="994167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combat the wide-spread but incorrect</a:t>
            </a:r>
            <a:r>
              <a:rPr lang="en-US" baseline="0" dirty="0" smtClean="0"/>
              <a:t> </a:t>
            </a:r>
            <a:r>
              <a:rPr lang="en-US" dirty="0" smtClean="0"/>
              <a:t>opinion</a:t>
            </a:r>
            <a:r>
              <a:rPr lang="en-US" baseline="0" dirty="0" smtClean="0"/>
              <a:t> that there is no place in the scientific mind for intangibles like faith in a supernatural Creator or a divinely inspired book and the opinion that no scientist can be a creationist…</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a:t>
            </a:fld>
            <a:endParaRPr lang="en-US"/>
          </a:p>
        </p:txBody>
      </p:sp>
    </p:spTree>
    <p:extLst>
      <p:ext uri="{BB962C8B-B14F-4D97-AF65-F5344CB8AC3E}">
        <p14:creationId xmlns:p14="http://schemas.microsoft.com/office/powerpoint/2010/main" val="2071979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(Pasteur, Kelvin, and Mendel pictures from internet, licensed for reuse)</a:t>
            </a:r>
          </a:p>
          <a:p>
            <a:r>
              <a:rPr lang="en-US" dirty="0" smtClean="0"/>
              <a:t>Even in the difficult years after</a:t>
            </a:r>
            <a:r>
              <a:rPr lang="en-US" baseline="0" dirty="0" smtClean="0"/>
              <a:t> the publication of Darwin’s book, there were still many outstanding scientists who believed the Bible, including Lord Kelvin,--a physical scientist who worked on thermodynamics, </a:t>
            </a:r>
            <a:r>
              <a:rPr lang="en-US" dirty="0" err="1" smtClean="0"/>
              <a:t>Gregor</a:t>
            </a:r>
            <a:r>
              <a:rPr lang="en-US" dirty="0" smtClean="0"/>
              <a:t> Mendel—the</a:t>
            </a:r>
            <a:r>
              <a:rPr lang="en-US" baseline="0" dirty="0" smtClean="0"/>
              <a:t> father of </a:t>
            </a:r>
            <a:r>
              <a:rPr lang="en-US" dirty="0" smtClean="0"/>
              <a:t>genetics, and Louis Pasteur—whose germ theory replaced the idea of spontaneous generation.</a:t>
            </a:r>
            <a:r>
              <a:rPr lang="en-US" baseline="0" dirty="0" smtClean="0"/>
              <a:t> And m</a:t>
            </a:r>
            <a:r>
              <a:rPr lang="en-US" dirty="0" smtClean="0"/>
              <a:t>any others who stood in opposition to the theory of evolution.</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20</a:t>
            </a:fld>
            <a:endParaRPr lang="en-US"/>
          </a:p>
        </p:txBody>
      </p:sp>
    </p:spTree>
    <p:extLst>
      <p:ext uri="{BB962C8B-B14F-4D97-AF65-F5344CB8AC3E}">
        <p14:creationId xmlns:p14="http://schemas.microsoft.com/office/powerpoint/2010/main" val="1307960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Included in chapter 6 is a description of th</a:t>
            </a:r>
            <a:r>
              <a:rPr lang="en-US" baseline="0" dirty="0" smtClean="0"/>
              <a:t>e Declaration of Students of the Natural and Physical Sciences that was signed in </a:t>
            </a:r>
            <a:r>
              <a:rPr lang="en-US" dirty="0" smtClean="0"/>
              <a:t>1864 by </a:t>
            </a:r>
          </a:p>
          <a:p>
            <a:r>
              <a:rPr lang="en-US" dirty="0" smtClean="0"/>
              <a:t>717 scientists.  </a:t>
            </a:r>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21</a:t>
            </a:fld>
            <a:endParaRPr lang="en-US"/>
          </a:p>
        </p:txBody>
      </p:sp>
    </p:spTree>
    <p:extLst>
      <p:ext uri="{BB962C8B-B14F-4D97-AF65-F5344CB8AC3E}">
        <p14:creationId xmlns:p14="http://schemas.microsoft.com/office/powerpoint/2010/main" val="3183091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response to</a:t>
            </a:r>
            <a:r>
              <a:rPr lang="en-US" baseline="0" dirty="0" smtClean="0"/>
              <a:t> </a:t>
            </a:r>
            <a:r>
              <a:rPr lang="en-US" baseline="0" dirty="0" err="1" smtClean="0"/>
              <a:t>Drawinism</a:t>
            </a:r>
            <a:r>
              <a:rPr lang="en-US" baseline="0" dirty="0" smtClean="0"/>
              <a:t>, these scientists affirmed their confidence in the scientific integrity of Scripture.</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22</a:t>
            </a:fld>
            <a:endParaRPr lang="en-US"/>
          </a:p>
        </p:txBody>
      </p:sp>
    </p:spTree>
    <p:extLst>
      <p:ext uri="{BB962C8B-B14F-4D97-AF65-F5344CB8AC3E}">
        <p14:creationId xmlns:p14="http://schemas.microsoft.com/office/powerpoint/2010/main" val="3486201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During the modern period, as Darwinism was becoming entrenched, there were noticeably fewer scientists of</a:t>
            </a:r>
            <a:r>
              <a:rPr lang="en-US" baseline="0" dirty="0" smtClean="0"/>
              <a:t> faith.  / These included </a:t>
            </a:r>
            <a:r>
              <a:rPr lang="en-US" dirty="0" smtClean="0"/>
              <a:t>William Ramsay—who studied radioactive decay</a:t>
            </a:r>
            <a:r>
              <a:rPr lang="en-US" baseline="0" dirty="0" smtClean="0"/>
              <a:t> and was the </a:t>
            </a:r>
            <a:r>
              <a:rPr lang="en-US" dirty="0" smtClean="0"/>
              <a:t>co-discoverer of argon and other inert gases</a:t>
            </a:r>
            <a:r>
              <a:rPr lang="en-US" baseline="0" dirty="0" smtClean="0"/>
              <a:t> / and </a:t>
            </a:r>
            <a:r>
              <a:rPr lang="en-US" dirty="0" err="1" smtClean="0"/>
              <a:t>Wernher</a:t>
            </a:r>
            <a:r>
              <a:rPr lang="en-US" dirty="0" smtClean="0"/>
              <a:t> von Braun—a German rocket scientist</a:t>
            </a:r>
            <a:r>
              <a:rPr lang="en-US" baseline="0" dirty="0" smtClean="0"/>
              <a:t> during WWII who migrated to the United States after the war and became the director of NASA.</a:t>
            </a:r>
            <a:endParaRPr lang="en-US" dirty="0" smtClean="0"/>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23</a:t>
            </a:fld>
            <a:endParaRPr lang="en-US"/>
          </a:p>
        </p:txBody>
      </p:sp>
    </p:spTree>
    <p:extLst>
      <p:ext uri="{BB962C8B-B14F-4D97-AF65-F5344CB8AC3E}">
        <p14:creationId xmlns:p14="http://schemas.microsoft.com/office/powerpoint/2010/main" val="1324072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8 doesn’t attempt</a:t>
            </a:r>
            <a:r>
              <a:rPr lang="en-US" baseline="0" dirty="0" smtClean="0"/>
              <a:t> to include biographies of scientists who are still living but describes a dramatic revival of creationism.  In addition to dozens of creationist organizations, there are now thousands of Bible-believing scientists today who are proposing creation as a serious scientific alternative to evolution.</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24</a:t>
            </a:fld>
            <a:endParaRPr lang="en-US"/>
          </a:p>
        </p:txBody>
      </p:sp>
    </p:spTree>
    <p:extLst>
      <p:ext uri="{BB962C8B-B14F-4D97-AF65-F5344CB8AC3E}">
        <p14:creationId xmlns:p14="http://schemas.microsoft.com/office/powerpoint/2010/main" val="1171347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appendix contains</a:t>
            </a:r>
            <a:r>
              <a:rPr lang="en-US" baseline="0" dirty="0" smtClean="0"/>
              <a:t> </a:t>
            </a:r>
            <a:r>
              <a:rPr lang="en-US" dirty="0" smtClean="0"/>
              <a:t>over 40 of the 101 scientists from</a:t>
            </a:r>
            <a:r>
              <a:rPr lang="en-US" baseline="0" dirty="0" smtClean="0"/>
              <a:t> </a:t>
            </a:r>
            <a:r>
              <a:rPr lang="en-US" dirty="0" smtClean="0"/>
              <a:t>the book listed in chronological order along with their discipline, discovery, invention, or contribution.  The index contains all scientists from the book listed in alphabetical order with page numbers.</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25</a:t>
            </a:fld>
            <a:endParaRPr lang="en-US"/>
          </a:p>
        </p:txBody>
      </p:sp>
    </p:spTree>
    <p:extLst>
      <p:ext uri="{BB962C8B-B14F-4D97-AF65-F5344CB8AC3E}">
        <p14:creationId xmlns:p14="http://schemas.microsoft.com/office/powerpoint/2010/main" val="1407056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lots of ways that the compatibility of science and faith can be emphasized </a:t>
            </a:r>
            <a:r>
              <a:rPr lang="en-US" baseline="0" dirty="0" smtClean="0"/>
              <a:t>all year long.  The next few slides contain suggestions for a “kick off” project, ideas to use throughout the year, and ways to incorporate this topic into a year-end science fair.  You may choose to do them all or select individual activities from the lists.  Perhaps starting with a few and building from year to year will be the most practical option.  </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26</a:t>
            </a:fld>
            <a:endParaRPr lang="en-US"/>
          </a:p>
        </p:txBody>
      </p:sp>
    </p:spTree>
    <p:extLst>
      <p:ext uri="{BB962C8B-B14F-4D97-AF65-F5344CB8AC3E}">
        <p14:creationId xmlns:p14="http://schemas.microsoft.com/office/powerpoint/2010/main" val="546163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If</a:t>
            </a:r>
            <a:r>
              <a:rPr lang="en-US" baseline="0" dirty="0" smtClean="0"/>
              <a:t> you are using the </a:t>
            </a:r>
            <a:r>
              <a:rPr lang="en-US" i="1" baseline="0" dirty="0" smtClean="0"/>
              <a:t>By Design </a:t>
            </a:r>
            <a:r>
              <a:rPr lang="en-US" i="0" baseline="0" dirty="0" smtClean="0"/>
              <a:t>science textbooks from Kendall Hunt Religious Publishing, a beginning of the year “kick off” would fit nicely with the Inquiry Handbook/science skills section at the beginning of each book.  The content of the 6</a:t>
            </a:r>
            <a:r>
              <a:rPr lang="en-US" i="0" baseline="30000" dirty="0" smtClean="0"/>
              <a:t>th</a:t>
            </a:r>
            <a:r>
              <a:rPr lang="en-US" i="0" baseline="0" dirty="0" smtClean="0"/>
              <a:t> grade book would fit especially well.</a:t>
            </a:r>
            <a:endParaRPr lang="en-US" dirty="0" smtClean="0"/>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27</a:t>
            </a:fld>
            <a:endParaRPr lang="en-US"/>
          </a:p>
        </p:txBody>
      </p:sp>
    </p:spTree>
    <p:extLst>
      <p:ext uri="{BB962C8B-B14F-4D97-AF65-F5344CB8AC3E}">
        <p14:creationId xmlns:p14="http://schemas.microsoft.com/office/powerpoint/2010/main" val="1973787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a:p>
            <a:r>
              <a:rPr lang="en-US" dirty="0" smtClean="0"/>
              <a:t>In addition, you</a:t>
            </a:r>
            <a:r>
              <a:rPr lang="en-US" baseline="0" dirty="0" smtClean="0"/>
              <a:t> may wish to show </a:t>
            </a:r>
            <a:r>
              <a:rPr lang="en-US" dirty="0" smtClean="0"/>
              <a:t>a set</a:t>
            </a:r>
            <a:r>
              <a:rPr lang="en-US" baseline="0" dirty="0" smtClean="0"/>
              <a:t> of four short Origins Curriculum Resources videos that help to explain the scientific process.  Video 3 includes an interview with a modern scientist whose belief in the Bible has been beneficial in furthering his scientific research.</a:t>
            </a:r>
          </a:p>
          <a:p>
            <a:r>
              <a:rPr lang="en-US" baseline="0" dirty="0" smtClean="0"/>
              <a:t>(WE NEED TO DECIDE IF THIS IS WHAT WE WANT THE ACTUAL NAME OF OUR RESOURCES TO BE)</a:t>
            </a:r>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28</a:t>
            </a:fld>
            <a:endParaRPr lang="en-US"/>
          </a:p>
        </p:txBody>
      </p:sp>
    </p:spTree>
    <p:extLst>
      <p:ext uri="{BB962C8B-B14F-4D97-AF65-F5344CB8AC3E}">
        <p14:creationId xmlns:p14="http://schemas.microsoft.com/office/powerpoint/2010/main" val="2252537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An additional resource you may want to check out</a:t>
            </a:r>
            <a:r>
              <a:rPr lang="en-US" baseline="0" dirty="0" smtClean="0"/>
              <a:t> is this set of DVDs from the Geoscience Research Institute called Thinking Creation.  The first DVD in this series is called the Christian Roots of Science and provides much more information on the idea that modern science began and flourished in a Christian environment.</a:t>
            </a:r>
            <a:endParaRPr lang="en-US" dirty="0" smtClean="0"/>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29</a:t>
            </a:fld>
            <a:endParaRPr lang="en-US"/>
          </a:p>
        </p:txBody>
      </p:sp>
    </p:spTree>
    <p:extLst>
      <p:ext uri="{BB962C8B-B14F-4D97-AF65-F5344CB8AC3E}">
        <p14:creationId xmlns:p14="http://schemas.microsoft.com/office/powerpoint/2010/main" val="3394900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Henry M. Morris studied the religious beliefs of many</a:t>
            </a:r>
            <a:r>
              <a:rPr lang="en-US" baseline="0" dirty="0" smtClean="0"/>
              <a:t> of the world’s greatest scientists and wrote this book to share his findings.</a:t>
            </a:r>
          </a:p>
          <a:p>
            <a:r>
              <a:rPr lang="en-US" baseline="0" dirty="0" smtClean="0"/>
              <a:t>(banner picture of Dr. Morris from icr.org)</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3</a:t>
            </a:fld>
            <a:endParaRPr lang="en-US"/>
          </a:p>
        </p:txBody>
      </p:sp>
    </p:spTree>
    <p:extLst>
      <p:ext uri="{BB962C8B-B14F-4D97-AF65-F5344CB8AC3E}">
        <p14:creationId xmlns:p14="http://schemas.microsoft.com/office/powerpoint/2010/main" val="1609208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an</a:t>
            </a:r>
            <a:r>
              <a:rPr lang="en-US" baseline="0" dirty="0" smtClean="0"/>
              <a:t> introduction that focuses on the compatibility of science and faith…</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30</a:t>
            </a:fld>
            <a:endParaRPr lang="en-US"/>
          </a:p>
        </p:txBody>
      </p:sp>
    </p:spTree>
    <p:extLst>
      <p:ext uri="{BB962C8B-B14F-4D97-AF65-F5344CB8AC3E}">
        <p14:creationId xmlns:p14="http://schemas.microsoft.com/office/powerpoint/2010/main" val="3977993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Chapter 3 of Men of Science, Men of God.  Have each student select a scientist from the chapter to study.  He or she could create a poster about the scientist and make a presentation to the class.  Collect student posters and keep them to display at an end-of-year science fair.</a:t>
            </a:r>
          </a:p>
          <a:p>
            <a:pPr lvl="1"/>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B1AEE63D-F0B7-4C83-9834-3E34026631E4}" type="slidenum">
              <a:rPr lang="en-US" smtClean="0"/>
              <a:t>31</a:t>
            </a:fld>
            <a:endParaRPr lang="en-US"/>
          </a:p>
        </p:txBody>
      </p:sp>
    </p:spTree>
    <p:extLst>
      <p:ext uri="{BB962C8B-B14F-4D97-AF65-F5344CB8AC3E}">
        <p14:creationId xmlns:p14="http://schemas.microsoft.com/office/powerpoint/2010/main" val="2532626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class, create a timeline to display on a wall or bulletin board.</a:t>
            </a:r>
            <a:r>
              <a:rPr lang="en-US" baseline="0" dirty="0" smtClean="0"/>
              <a:t>  Add additional scientists to the timeline throughout the year.  Include pictures, lifespans, and descriptions or illustrations of their scientific achievements.  Save the timeline to display at an end-of-the-year science fair.  </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32</a:t>
            </a:fld>
            <a:endParaRPr lang="en-US"/>
          </a:p>
        </p:txBody>
      </p:sp>
    </p:spTree>
    <p:extLst>
      <p:ext uri="{BB962C8B-B14F-4D97-AF65-F5344CB8AC3E}">
        <p14:creationId xmlns:p14="http://schemas.microsoft.com/office/powerpoint/2010/main" val="1336134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Include believing</a:t>
            </a:r>
            <a:r>
              <a:rPr lang="en-US" baseline="0" dirty="0" smtClean="0"/>
              <a:t> </a:t>
            </a:r>
            <a:r>
              <a:rPr lang="en-US" dirty="0" smtClean="0"/>
              <a:t>scientists from outside the book as well.  In addition to the </a:t>
            </a:r>
            <a:r>
              <a:rPr lang="en-US" baseline="0" dirty="0" smtClean="0"/>
              <a:t>scientists that are featured throughout the B</a:t>
            </a:r>
            <a:r>
              <a:rPr lang="en-US" dirty="0" smtClean="0"/>
              <a:t>y Design textbooks,</a:t>
            </a:r>
            <a:r>
              <a:rPr lang="en-US" baseline="0" dirty="0" smtClean="0"/>
              <a:t> the book </a:t>
            </a:r>
            <a:r>
              <a:rPr lang="en-US" i="1" baseline="0" dirty="0" smtClean="0"/>
              <a:t>In Six Days contains </a:t>
            </a:r>
            <a:r>
              <a:rPr lang="en-US" dirty="0" smtClean="0"/>
              <a:t>50 PhD scientists who believe in creation</a:t>
            </a:r>
            <a:r>
              <a:rPr lang="en-US" baseline="0" dirty="0" smtClean="0"/>
              <a:t> that could be included.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33</a:t>
            </a:fld>
            <a:endParaRPr lang="en-US"/>
          </a:p>
        </p:txBody>
      </p:sp>
    </p:spTree>
    <p:extLst>
      <p:ext uri="{BB962C8B-B14F-4D97-AF65-F5344CB8AC3E}">
        <p14:creationId xmlns:p14="http://schemas.microsoft.com/office/powerpoint/2010/main" val="346176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remaining chapters of the book, read about one scientist per day—perhaps after lunch or at the beginning of science class.  Or invest in multiple</a:t>
            </a:r>
            <a:r>
              <a:rPr lang="en-US" baseline="0" dirty="0" smtClean="0"/>
              <a:t> copies for students to read independently.  </a:t>
            </a:r>
            <a:r>
              <a:rPr lang="en-US" dirty="0" smtClean="0"/>
              <a:t>As you work your way through the rest of the book, keep track of which scientists would fit best into the four different units--life science, human body, earth and space science, or physical science.  Then</a:t>
            </a:r>
            <a:r>
              <a:rPr lang="en-US" baseline="0" dirty="0" smtClean="0"/>
              <a:t> </a:t>
            </a:r>
            <a:r>
              <a:rPr lang="en-US" dirty="0" smtClean="0"/>
              <a:t>another year you can read each biography during</a:t>
            </a:r>
            <a:r>
              <a:rPr lang="en-US" baseline="0" dirty="0" smtClean="0"/>
              <a:t> the unit</a:t>
            </a:r>
            <a:r>
              <a:rPr lang="en-US" dirty="0" smtClean="0"/>
              <a:t> where it fits best).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34</a:t>
            </a:fld>
            <a:endParaRPr lang="en-US"/>
          </a:p>
        </p:txBody>
      </p:sp>
    </p:spTree>
    <p:extLst>
      <p:ext uri="{BB962C8B-B14F-4D97-AF65-F5344CB8AC3E}">
        <p14:creationId xmlns:p14="http://schemas.microsoft.com/office/powerpoint/2010/main" val="3783378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Invite a Christian scientist to speak to your class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35</a:t>
            </a:fld>
            <a:endParaRPr lang="en-US"/>
          </a:p>
        </p:txBody>
      </p:sp>
    </p:spTree>
    <p:extLst>
      <p:ext uri="{BB962C8B-B14F-4D97-AF65-F5344CB8AC3E}">
        <p14:creationId xmlns:p14="http://schemas.microsoft.com/office/powerpoint/2010/main" val="575307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explore the websites of creationist organizations like those mentioned in chapter 8</a:t>
            </a:r>
            <a:r>
              <a:rPr lang="en-US" baseline="0" dirty="0" smtClean="0"/>
              <a:t> to learn about scientists who believe.</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36</a:t>
            </a:fld>
            <a:endParaRPr lang="en-US"/>
          </a:p>
        </p:txBody>
      </p:sp>
    </p:spTree>
    <p:extLst>
      <p:ext uri="{BB962C8B-B14F-4D97-AF65-F5344CB8AC3E}">
        <p14:creationId xmlns:p14="http://schemas.microsoft.com/office/powerpoint/2010/main" val="1585193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include these: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The Geoscience Research Institute,</a:t>
            </a:r>
            <a:r>
              <a:rPr lang="en-US" baseline="0" dirty="0" smtClean="0"/>
              <a:t> which is staffed by Seventh-day Adventist scientists</a:t>
            </a:r>
            <a:endParaRPr lang="en-US" dirty="0" smtClean="0"/>
          </a:p>
          <a:p>
            <a:pPr lvl="1"/>
            <a:r>
              <a:rPr lang="en-US" dirty="0" smtClean="0"/>
              <a:t>The Discovery Institute</a:t>
            </a:r>
          </a:p>
          <a:p>
            <a:pPr lvl="1"/>
            <a:r>
              <a:rPr lang="en-US" dirty="0" smtClean="0"/>
              <a:t>The institute for creation research, which includes a whole section of Man of Science, Man of God features,</a:t>
            </a:r>
            <a:r>
              <a:rPr lang="en-US" baseline="0" dirty="0" smtClean="0"/>
              <a:t> and </a:t>
            </a:r>
            <a:endParaRPr lang="en-US" dirty="0" smtClean="0"/>
          </a:p>
          <a:p>
            <a:pPr lvl="1"/>
            <a:r>
              <a:rPr lang="en-US" dirty="0" smtClean="0"/>
              <a:t>Answers in Genesis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37</a:t>
            </a:fld>
            <a:endParaRPr lang="en-US"/>
          </a:p>
        </p:txBody>
      </p:sp>
    </p:spTree>
    <p:extLst>
      <p:ext uri="{BB962C8B-B14F-4D97-AF65-F5344CB8AC3E}">
        <p14:creationId xmlns:p14="http://schemas.microsoft.com/office/powerpoint/2010/main" val="2092804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 month, show a video featuring scientists who believe in creation</a:t>
            </a:r>
            <a:r>
              <a:rPr lang="en-US" baseline="0" dirty="0" smtClean="0"/>
              <a:t> and the Bible.  A great source for these kinds of videos is </a:t>
            </a:r>
            <a:r>
              <a:rPr lang="en-US" baseline="0" dirty="0" err="1" smtClean="0"/>
              <a:t>Illustra</a:t>
            </a:r>
            <a:r>
              <a:rPr lang="en-US" baseline="0" dirty="0" smtClean="0"/>
              <a:t> Media, which has made The Privileged Planet, Metamorphosis, Unlocking the Mystery of Life, and Flight-- the Genius of Birds</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38</a:t>
            </a:fld>
            <a:endParaRPr lang="en-US"/>
          </a:p>
        </p:txBody>
      </p:sp>
    </p:spTree>
    <p:extLst>
      <p:ext uri="{BB962C8B-B14F-4D97-AF65-F5344CB8AC3E}">
        <p14:creationId xmlns:p14="http://schemas.microsoft.com/office/powerpoint/2010/main" val="2723557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 the end of the year have a science fair.   On a prominent wall, display the class</a:t>
            </a:r>
            <a:r>
              <a:rPr lang="en-US" baseline="0" dirty="0" smtClean="0"/>
              <a:t> timeline created throughout the school year.  </a:t>
            </a:r>
            <a:r>
              <a:rPr lang="en-US" dirty="0" smtClean="0"/>
              <a:t>Beside</a:t>
            </a:r>
            <a:r>
              <a:rPr lang="en-US" baseline="0" dirty="0" smtClean="0"/>
              <a:t> </a:t>
            </a:r>
            <a:r>
              <a:rPr lang="en-US" dirty="0" smtClean="0"/>
              <a:t>their regular science fair projects, have each student display the</a:t>
            </a:r>
            <a:r>
              <a:rPr lang="en-US" baseline="0" dirty="0" smtClean="0"/>
              <a:t> poster he/she created about an individual scientist at the beginning of the year.</a:t>
            </a:r>
            <a:endParaRPr lang="en-US" dirty="0" smtClean="0"/>
          </a:p>
        </p:txBody>
      </p:sp>
      <p:sp>
        <p:nvSpPr>
          <p:cNvPr id="4" name="Slide Number Placeholder 3"/>
          <p:cNvSpPr>
            <a:spLocks noGrp="1"/>
          </p:cNvSpPr>
          <p:nvPr>
            <p:ph type="sldNum" sz="quarter" idx="10"/>
          </p:nvPr>
        </p:nvSpPr>
        <p:spPr/>
        <p:txBody>
          <a:bodyPr/>
          <a:lstStyle/>
          <a:p>
            <a:fld id="{B1AEE63D-F0B7-4C83-9834-3E34026631E4}" type="slidenum">
              <a:rPr lang="en-US" smtClean="0"/>
              <a:t>39</a:t>
            </a:fld>
            <a:endParaRPr lang="en-US"/>
          </a:p>
        </p:txBody>
      </p:sp>
    </p:spTree>
    <p:extLst>
      <p:ext uri="{BB962C8B-B14F-4D97-AF65-F5344CB8AC3E}">
        <p14:creationId xmlns:p14="http://schemas.microsoft.com/office/powerpoint/2010/main" val="354652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 with these opinions…</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4</a:t>
            </a:fld>
            <a:endParaRPr lang="en-US"/>
          </a:p>
        </p:txBody>
      </p:sp>
    </p:spTree>
    <p:extLst>
      <p:ext uri="{BB962C8B-B14F-4D97-AF65-F5344CB8AC3E}">
        <p14:creationId xmlns:p14="http://schemas.microsoft.com/office/powerpoint/2010/main" val="1811039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Begin the science fair with a short worship program</a:t>
            </a:r>
            <a:r>
              <a:rPr lang="en-US" baseline="0" dirty="0" smtClean="0"/>
              <a:t> that includes music and readings related to God’s creation.</a:t>
            </a:r>
          </a:p>
          <a:p>
            <a:pPr lvl="1"/>
            <a:r>
              <a:rPr lang="en-US" baseline="0" dirty="0" smtClean="0"/>
              <a:t>Consider dividing students into groups to find music, scripture, beautiful pictures, and meaningful quotes from famous Christian scientists that would go with the four science units (life science, human body, earth/space science, and physical science).  Quotes could be read by students dressed up as the scientist who made the statement.  Consider creating a r</a:t>
            </a:r>
            <a:r>
              <a:rPr lang="en-US" dirty="0" smtClean="0"/>
              <a:t>esponsive reading to</a:t>
            </a:r>
            <a:r>
              <a:rPr lang="en-US" baseline="0" dirty="0" smtClean="0"/>
              <a:t> get the audience involved.  Without belaboring the point, weave science and the worship of God together.</a:t>
            </a:r>
          </a:p>
        </p:txBody>
      </p:sp>
      <p:sp>
        <p:nvSpPr>
          <p:cNvPr id="4" name="Slide Number Placeholder 3"/>
          <p:cNvSpPr>
            <a:spLocks noGrp="1"/>
          </p:cNvSpPr>
          <p:nvPr>
            <p:ph type="sldNum" sz="quarter" idx="10"/>
          </p:nvPr>
        </p:nvSpPr>
        <p:spPr/>
        <p:txBody>
          <a:bodyPr/>
          <a:lstStyle/>
          <a:p>
            <a:fld id="{B1AEE63D-F0B7-4C83-9834-3E34026631E4}" type="slidenum">
              <a:rPr lang="en-US" smtClean="0"/>
              <a:t>40</a:t>
            </a:fld>
            <a:endParaRPr lang="en-US"/>
          </a:p>
        </p:txBody>
      </p:sp>
    </p:spTree>
    <p:extLst>
      <p:ext uri="{BB962C8B-B14F-4D97-AF65-F5344CB8AC3E}">
        <p14:creationId xmlns:p14="http://schemas.microsoft.com/office/powerpoint/2010/main" val="3984239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123905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333445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589485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804551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76647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t>
            </a:r>
            <a:r>
              <a:rPr lang="en-US" baseline="0" dirty="0" smtClean="0"/>
              <a:t> Morris believes there is absolutely no reason why a scientist should not also be a man of religious faith / and demonstrates in this book that many scientists of the past and present have been and are Bible-believing Christians.</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5</a:t>
            </a:fld>
            <a:endParaRPr lang="en-US"/>
          </a:p>
        </p:txBody>
      </p:sp>
    </p:spTree>
    <p:extLst>
      <p:ext uri="{BB962C8B-B14F-4D97-AF65-F5344CB8AC3E}">
        <p14:creationId xmlns:p14="http://schemas.microsoft.com/office/powerpoint/2010/main" val="160889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book’s introduction describes</a:t>
            </a:r>
            <a:r>
              <a:rPr lang="en-US" baseline="0" dirty="0" smtClean="0"/>
              <a:t> it as an exploratory survey and hopes it will inspire others to investigate the religious belief of scientists more thoroughly.  The book includes 101 brief biographies that describe each scientist’s professional contributions and Christian testimony.</a:t>
            </a:r>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6</a:t>
            </a:fld>
            <a:endParaRPr lang="en-US"/>
          </a:p>
        </p:txBody>
      </p:sp>
    </p:spTree>
    <p:extLst>
      <p:ext uri="{BB962C8B-B14F-4D97-AF65-F5344CB8AC3E}">
        <p14:creationId xmlns:p14="http://schemas.microsoft.com/office/powerpoint/2010/main" val="198758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scientist</a:t>
            </a:r>
            <a:r>
              <a:rPr lang="en-US" baseline="0" dirty="0" smtClean="0"/>
              <a:t> included in this book was a scientist of read achievement and significance in the development of science, was a professing Christian who believed in the divine authority of the bible, and believed that the universe, life, and man were directly and specially created by the transcendent God of the Bible. / </a:t>
            </a:r>
            <a:r>
              <a:rPr lang="en-US" dirty="0" smtClean="0"/>
              <a:t>Although the author might</a:t>
            </a:r>
            <a:r>
              <a:rPr lang="en-US" baseline="0" dirty="0" smtClean="0"/>
              <a:t> </a:t>
            </a:r>
            <a:r>
              <a:rPr lang="en-US" dirty="0" smtClean="0"/>
              <a:t>disagree with</a:t>
            </a:r>
            <a:r>
              <a:rPr lang="en-US" baseline="0" dirty="0" smtClean="0"/>
              <a:t> some of their interpretations of the Bible, he emphasizes the fact that these scientists believed in the divine authority of the Bible.  No attempt is made to evaluate their personal conduct as professing Christians.  A few were included who were not Christians but were great scientists who were leaders in the scientific fight against evolution</a:t>
            </a:r>
          </a:p>
          <a:p>
            <a:r>
              <a:rPr lang="en-US" baseline="0" dirty="0" smtClean="0"/>
              <a:t>(to see the red type correctly, put in presentation mode)</a:t>
            </a:r>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7</a:t>
            </a:fld>
            <a:endParaRPr lang="en-US"/>
          </a:p>
        </p:txBody>
      </p:sp>
    </p:spTree>
    <p:extLst>
      <p:ext uri="{BB962C8B-B14F-4D97-AF65-F5344CB8AC3E}">
        <p14:creationId xmlns:p14="http://schemas.microsoft.com/office/powerpoint/2010/main" val="2089848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first chapter, Dr. Morris</a:t>
            </a:r>
            <a:r>
              <a:rPr lang="en-US" baseline="0" dirty="0" smtClean="0"/>
              <a:t> points out that in spite of the notion that there is a fundamental conflict between Biblical Christianity and science, thousands of scientists of the past and present have been and are Bible-believing Christians.</a:t>
            </a:r>
          </a:p>
          <a:p>
            <a:endParaRPr lang="en-US" dirty="0" smtClean="0"/>
          </a:p>
          <a:p>
            <a:r>
              <a:rPr lang="en-US" dirty="0" smtClean="0"/>
              <a:t>(not</a:t>
            </a:r>
            <a:r>
              <a:rPr lang="en-US" baseline="0" dirty="0" smtClean="0"/>
              <a:t> naming them in presentation—the names below are just for my records)</a:t>
            </a:r>
            <a:endParaRPr lang="en-US" dirty="0" smtClean="0"/>
          </a:p>
          <a:p>
            <a:r>
              <a:rPr lang="en-US" dirty="0" smtClean="0"/>
              <a:t>Left to right:  Leonardo </a:t>
            </a:r>
            <a:r>
              <a:rPr lang="en-US" dirty="0" err="1" smtClean="0"/>
              <a:t>DaVinci</a:t>
            </a:r>
            <a:r>
              <a:rPr lang="en-US" dirty="0" smtClean="0"/>
              <a:t>, Francis Bacon, William Herschel, (those</a:t>
            </a:r>
            <a:r>
              <a:rPr lang="en-US" baseline="0" dirty="0" smtClean="0"/>
              <a:t> three from </a:t>
            </a:r>
            <a:r>
              <a:rPr lang="en-US" baseline="0" dirty="0" err="1" smtClean="0"/>
              <a:t>thinkstock</a:t>
            </a:r>
            <a:r>
              <a:rPr lang="en-US" baseline="0" dirty="0" smtClean="0"/>
              <a:t>), Stephen Meyer, and Tim Standish (from internet)</a:t>
            </a:r>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8</a:t>
            </a:fld>
            <a:endParaRPr lang="en-US"/>
          </a:p>
        </p:txBody>
      </p:sp>
    </p:spTree>
    <p:extLst>
      <p:ext uri="{BB962C8B-B14F-4D97-AF65-F5344CB8AC3E}">
        <p14:creationId xmlns:p14="http://schemas.microsoft.com/office/powerpoint/2010/main" val="2141957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also points out that</a:t>
            </a:r>
            <a:r>
              <a:rPr lang="en-US" baseline="0" dirty="0" smtClean="0"/>
              <a:t> m</a:t>
            </a:r>
            <a:r>
              <a:rPr lang="en-US" dirty="0" smtClean="0"/>
              <a:t>odern science had its origins in a culture at least nominally committed to a belief in the Bible</a:t>
            </a:r>
            <a:r>
              <a:rPr lang="en-US" baseline="0" dirty="0" smtClean="0"/>
              <a:t> and a</a:t>
            </a:r>
            <a:r>
              <a:rPr lang="en-US" dirty="0" smtClean="0"/>
              <a:t>t a time in history marked by a great return to Biblical faith.</a:t>
            </a:r>
          </a:p>
          <a:p>
            <a:endParaRPr lang="en-US" dirty="0"/>
          </a:p>
        </p:txBody>
      </p:sp>
      <p:sp>
        <p:nvSpPr>
          <p:cNvPr id="4" name="Slide Number Placeholder 3"/>
          <p:cNvSpPr>
            <a:spLocks noGrp="1"/>
          </p:cNvSpPr>
          <p:nvPr>
            <p:ph type="sldNum" sz="quarter" idx="10"/>
          </p:nvPr>
        </p:nvSpPr>
        <p:spPr/>
        <p:txBody>
          <a:bodyPr/>
          <a:lstStyle/>
          <a:p>
            <a:fld id="{B1AEE63D-F0B7-4C83-9834-3E34026631E4}" type="slidenum">
              <a:rPr lang="en-US" smtClean="0"/>
              <a:t>9</a:t>
            </a:fld>
            <a:endParaRPr lang="en-US"/>
          </a:p>
        </p:txBody>
      </p:sp>
    </p:spTree>
    <p:extLst>
      <p:ext uri="{BB962C8B-B14F-4D97-AF65-F5344CB8AC3E}">
        <p14:creationId xmlns:p14="http://schemas.microsoft.com/office/powerpoint/2010/main" val="226734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268516-9178-400D-9DE1-D1611B55395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1851579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68516-9178-400D-9DE1-D1611B55395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1649680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68516-9178-400D-9DE1-D1611B55395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1886000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306146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2909120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726704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00675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74525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922546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36611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03203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68516-9178-400D-9DE1-D1611B55395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251728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3625334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08764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43917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268516-9178-400D-9DE1-D1611B553953}"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829566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268516-9178-400D-9DE1-D1611B553953}"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81311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268516-9178-400D-9DE1-D1611B553953}"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3337590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268516-9178-400D-9DE1-D1611B553953}"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365213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68516-9178-400D-9DE1-D1611B553953}"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830680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68516-9178-400D-9DE1-D1611B553953}"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198288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68516-9178-400D-9DE1-D1611B553953}"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F6BC2-7871-4837-9961-265C330642B6}" type="slidenum">
              <a:rPr lang="en-US" smtClean="0"/>
              <a:t>‹#›</a:t>
            </a:fld>
            <a:endParaRPr lang="en-US"/>
          </a:p>
        </p:txBody>
      </p:sp>
    </p:spTree>
    <p:extLst>
      <p:ext uri="{BB962C8B-B14F-4D97-AF65-F5344CB8AC3E}">
        <p14:creationId xmlns:p14="http://schemas.microsoft.com/office/powerpoint/2010/main" val="63612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68516-9178-400D-9DE1-D1611B553953}" type="datetimeFigureOut">
              <a:rPr lang="en-US" smtClean="0"/>
              <a:t>1/26/2017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F6BC2-7871-4837-9961-265C330642B6}" type="slidenum">
              <a:rPr lang="en-US" smtClean="0"/>
              <a:t>‹#›</a:t>
            </a:fld>
            <a:endParaRPr lang="en-US"/>
          </a:p>
        </p:txBody>
      </p:sp>
    </p:spTree>
    <p:extLst>
      <p:ext uri="{BB962C8B-B14F-4D97-AF65-F5344CB8AC3E}">
        <p14:creationId xmlns:p14="http://schemas.microsoft.com/office/powerpoint/2010/main" val="334137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1/26/2017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42585840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11.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jpeg"/><Relationship Id="rId5" Type="http://schemas.openxmlformats.org/officeDocument/2006/relationships/image" Target="../media/image1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3.xml"/><Relationship Id="rId7"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8.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rot="21399884">
            <a:off x="5349809" y="2188647"/>
            <a:ext cx="5041019" cy="1813198"/>
          </a:xfrm>
          <a:ln>
            <a:solidFill>
              <a:srgbClr val="FFC000"/>
            </a:solidFill>
          </a:ln>
        </p:spPr>
        <p:txBody>
          <a:bodyPr>
            <a:normAutofit/>
          </a:bodyPr>
          <a:lstStyle/>
          <a:p>
            <a:r>
              <a:rPr lang="en-US" sz="4800" dirty="0" smtClean="0"/>
              <a:t>Men of Science</a:t>
            </a:r>
            <a:br>
              <a:rPr lang="en-US" sz="4800" dirty="0" smtClean="0"/>
            </a:br>
            <a:r>
              <a:rPr lang="en-US" sz="4800" dirty="0" smtClean="0"/>
              <a:t>Men of God</a:t>
            </a:r>
            <a:br>
              <a:rPr lang="en-US" sz="4800" dirty="0" smtClean="0"/>
            </a:br>
            <a:r>
              <a:rPr lang="en-US" sz="2400" dirty="0" smtClean="0"/>
              <a:t>Great Scientists Who Believed the Bible</a:t>
            </a:r>
            <a:endParaRPr lang="en-US" sz="2400" dirty="0"/>
          </a:p>
        </p:txBody>
      </p:sp>
      <p:pic>
        <p:nvPicPr>
          <p:cNvPr id="11" name="Picture 10"/>
          <p:cNvPicPr>
            <a:picLocks noChangeAspect="1"/>
          </p:cNvPicPr>
          <p:nvPr/>
        </p:nvPicPr>
        <p:blipFill>
          <a:blip r:embed="rId3"/>
          <a:stretch>
            <a:fillRect/>
          </a:stretch>
        </p:blipFill>
        <p:spPr>
          <a:xfrm rot="21386267">
            <a:off x="1020824" y="368514"/>
            <a:ext cx="3733412" cy="5985503"/>
          </a:xfrm>
          <a:prstGeom prst="rect">
            <a:avLst/>
          </a:prstGeom>
        </p:spPr>
      </p:pic>
      <p:sp>
        <p:nvSpPr>
          <p:cNvPr id="12" name="Rectangle 11"/>
          <p:cNvSpPr/>
          <p:nvPr/>
        </p:nvSpPr>
        <p:spPr>
          <a:xfrm rot="21380300">
            <a:off x="5063269" y="905745"/>
            <a:ext cx="5592813"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cap="none" spc="0" dirty="0" smtClean="0">
                <a:ln/>
                <a:solidFill>
                  <a:schemeClr val="accent4"/>
                </a:solidFill>
                <a:effectLst/>
              </a:rPr>
              <a:t>How to Use</a:t>
            </a:r>
            <a:endParaRPr lang="en-US" sz="8800" b="1" cap="none" spc="0" dirty="0">
              <a:ln/>
              <a:solidFill>
                <a:schemeClr val="accent4"/>
              </a:solidFill>
              <a:effectLst/>
            </a:endParaRPr>
          </a:p>
        </p:txBody>
      </p:sp>
      <p:sp>
        <p:nvSpPr>
          <p:cNvPr id="13" name="Rectangle 12"/>
          <p:cNvSpPr/>
          <p:nvPr/>
        </p:nvSpPr>
        <p:spPr>
          <a:xfrm rot="21404060">
            <a:off x="5647106" y="3954431"/>
            <a:ext cx="4752262"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smtClean="0">
                <a:ln/>
                <a:solidFill>
                  <a:schemeClr val="accent4"/>
                </a:solidFill>
                <a:effectLst/>
              </a:rPr>
              <a:t>In Your Classroom</a:t>
            </a:r>
            <a:endParaRPr lang="en-US" sz="4800" b="1" cap="none" spc="0" dirty="0">
              <a:ln/>
              <a:solidFill>
                <a:schemeClr val="accent4"/>
              </a:solidFill>
              <a:effectLst/>
            </a:endParaRPr>
          </a:p>
        </p:txBody>
      </p:sp>
    </p:spTree>
    <p:extLst>
      <p:ext uri="{BB962C8B-B14F-4D97-AF65-F5344CB8AC3E}">
        <p14:creationId xmlns:p14="http://schemas.microsoft.com/office/powerpoint/2010/main" val="1783642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67640" y="1853991"/>
            <a:ext cx="5013960" cy="4351338"/>
          </a:xfrm>
        </p:spPr>
        <p:txBody>
          <a:bodyPr>
            <a:normAutofit fontScale="92500" lnSpcReduction="10000"/>
          </a:bodyPr>
          <a:lstStyle/>
          <a:p>
            <a:pPr marL="0" indent="0">
              <a:buNone/>
            </a:pPr>
            <a:endParaRPr lang="en-US" dirty="0" smtClean="0"/>
          </a:p>
          <a:p>
            <a:pPr marL="0" indent="0" algn="ctr">
              <a:buNone/>
            </a:pPr>
            <a:r>
              <a:rPr lang="en-US" sz="3600" b="1" dirty="0" smtClean="0"/>
              <a:t>God’s Mandate</a:t>
            </a:r>
            <a:endParaRPr lang="en-US" sz="3600" b="1" dirty="0"/>
          </a:p>
          <a:p>
            <a:pPr marL="0" indent="0" algn="ctr">
              <a:buNone/>
            </a:pPr>
            <a:r>
              <a:rPr lang="en-US" sz="3500" dirty="0" smtClean="0"/>
              <a:t>God created man in His own image…God blessed them; and God said to them, “Be fruitful and multiply, and fill the earth, and subdue it; and rule…over living thing that moves on the earth.”  Genesis 1:27-28</a:t>
            </a:r>
            <a:endParaRPr lang="en-US" sz="3500" dirty="0"/>
          </a:p>
        </p:txBody>
      </p:sp>
      <p:pic>
        <p:nvPicPr>
          <p:cNvPr id="9" name="Content Placeholder 8"/>
          <p:cNvPicPr>
            <a:picLocks noGrp="1" noChangeAspect="1"/>
          </p:cNvPicPr>
          <p:nvPr>
            <p:ph sz="half" idx="2"/>
          </p:nvPr>
        </p:nvPicPr>
        <p:blipFill>
          <a:blip r:embed="rId4"/>
          <a:stretch>
            <a:fillRect/>
          </a:stretch>
        </p:blipFill>
        <p:spPr>
          <a:xfrm>
            <a:off x="5425311" y="1853991"/>
            <a:ext cx="3160097" cy="4351338"/>
          </a:xfrm>
          <a:prstGeom prst="rect">
            <a:avLst/>
          </a:prstGeom>
        </p:spPr>
      </p:pic>
      <p:sp>
        <p:nvSpPr>
          <p:cNvPr id="10" name="Rectangle 9"/>
          <p:cNvSpPr/>
          <p:nvPr/>
        </p:nvSpPr>
        <p:spPr>
          <a:xfrm>
            <a:off x="8585408" y="2321500"/>
            <a:ext cx="3383344" cy="3416320"/>
          </a:xfrm>
          <a:prstGeom prst="rect">
            <a:avLst/>
          </a:prstGeom>
          <a:noFill/>
        </p:spPr>
        <p:txBody>
          <a:bodyPr wrap="squar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“thinking God’s thoughts after Him”</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ctangle 10"/>
          <p:cNvSpPr/>
          <p:nvPr/>
        </p:nvSpPr>
        <p:spPr>
          <a:xfrm>
            <a:off x="2399456" y="366105"/>
            <a:ext cx="8426026" cy="1200329"/>
          </a:xfrm>
          <a:prstGeom prst="rect">
            <a:avLst/>
          </a:prstGeom>
          <a:noFill/>
        </p:spPr>
        <p:txBody>
          <a:bodyPr wrap="none" lIns="91440" tIns="45720" rIns="91440" bIns="45720">
            <a:spAutoFit/>
          </a:bodyPr>
          <a:lstStyle/>
          <a:p>
            <a:pPr algn="ctr"/>
            <a:r>
              <a:rPr lang="en-US" sz="7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Science &amp; Technology</a:t>
            </a:r>
            <a:endParaRPr lang="en-US" sz="7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ustDataLst>
      <p:tags r:id="rId1"/>
    </p:custDataLst>
    <p:extLst>
      <p:ext uri="{BB962C8B-B14F-4D97-AF65-F5344CB8AC3E}">
        <p14:creationId xmlns:p14="http://schemas.microsoft.com/office/powerpoint/2010/main" val="2933553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585802" y="1188720"/>
            <a:ext cx="2606198" cy="4367892"/>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088386" y="1804273"/>
            <a:ext cx="2439175" cy="406312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82233" y="2194560"/>
            <a:ext cx="1891247" cy="443484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09408" y="1804273"/>
            <a:ext cx="2393617" cy="418125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1188720"/>
            <a:ext cx="2526461" cy="418125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91440" y="1294448"/>
            <a:ext cx="2359356" cy="3090940"/>
          </a:xfrm>
          <a:prstGeom prst="rect">
            <a:avLst/>
          </a:prstGeom>
        </p:spPr>
      </p:pic>
      <p:sp>
        <p:nvSpPr>
          <p:cNvPr id="5" name="Title 4"/>
          <p:cNvSpPr>
            <a:spLocks noGrp="1"/>
          </p:cNvSpPr>
          <p:nvPr>
            <p:ph type="title"/>
          </p:nvPr>
        </p:nvSpPr>
        <p:spPr>
          <a:xfrm>
            <a:off x="867354" y="29617"/>
            <a:ext cx="10515600" cy="1325563"/>
          </a:xfrm>
        </p:spPr>
        <p:txBody>
          <a:bodyPr/>
          <a:lstStyle/>
          <a:p>
            <a:pPr algn="ctr"/>
            <a:r>
              <a:rPr lang="en-US" dirty="0" smtClean="0"/>
              <a:t>Chapter 3—Founders of Modern Science</a:t>
            </a:r>
            <a:endParaRPr lang="en-US" dirty="0"/>
          </a:p>
        </p:txBody>
      </p:sp>
      <p:sp>
        <p:nvSpPr>
          <p:cNvPr id="7" name="TextBox 6"/>
          <p:cNvSpPr txBox="1"/>
          <p:nvPr/>
        </p:nvSpPr>
        <p:spPr>
          <a:xfrm>
            <a:off x="-80721" y="4415868"/>
            <a:ext cx="2520798" cy="707886"/>
          </a:xfrm>
          <a:prstGeom prst="rect">
            <a:avLst/>
          </a:prstGeom>
          <a:noFill/>
        </p:spPr>
        <p:txBody>
          <a:bodyPr wrap="square" rtlCol="0">
            <a:spAutoFit/>
          </a:bodyPr>
          <a:lstStyle/>
          <a:p>
            <a:pPr algn="ctr"/>
            <a:r>
              <a:rPr lang="en-US" sz="2400" dirty="0" smtClean="0"/>
              <a:t>Leonardo da Vinci</a:t>
            </a:r>
          </a:p>
          <a:p>
            <a:pPr algn="ctr"/>
            <a:r>
              <a:rPr lang="en-US" sz="1600" dirty="0" smtClean="0"/>
              <a:t>Scientist &amp; Inventor</a:t>
            </a:r>
          </a:p>
        </p:txBody>
      </p:sp>
      <p:pic>
        <p:nvPicPr>
          <p:cNvPr id="8" name="Content Placeholder 8"/>
          <p:cNvPicPr>
            <a:picLocks noGrp="1" noChangeAspect="1"/>
          </p:cNvPicPr>
          <p:nvPr>
            <p:ph sz="half" idx="4294967295"/>
          </p:nvPr>
        </p:nvPicPr>
        <p:blipFill>
          <a:blip r:embed="rId5"/>
          <a:stretch>
            <a:fillRect/>
          </a:stretch>
        </p:blipFill>
        <p:spPr>
          <a:xfrm>
            <a:off x="2657254" y="1904490"/>
            <a:ext cx="2270889" cy="3126931"/>
          </a:xfrm>
          <a:prstGeom prst="rect">
            <a:avLst/>
          </a:prstGeom>
        </p:spPr>
      </p:pic>
      <p:sp>
        <p:nvSpPr>
          <p:cNvPr id="9" name="TextBox 8"/>
          <p:cNvSpPr txBox="1"/>
          <p:nvPr/>
        </p:nvSpPr>
        <p:spPr>
          <a:xfrm>
            <a:off x="2395843" y="5031421"/>
            <a:ext cx="2520798" cy="954107"/>
          </a:xfrm>
          <a:prstGeom prst="rect">
            <a:avLst/>
          </a:prstGeom>
          <a:noFill/>
        </p:spPr>
        <p:txBody>
          <a:bodyPr wrap="square" rtlCol="0">
            <a:spAutoFit/>
          </a:bodyPr>
          <a:lstStyle/>
          <a:p>
            <a:pPr algn="ctr"/>
            <a:r>
              <a:rPr lang="en-US" sz="2400" dirty="0" smtClean="0"/>
              <a:t>Johann Kepler</a:t>
            </a:r>
          </a:p>
          <a:p>
            <a:pPr algn="ctr"/>
            <a:r>
              <a:rPr lang="en-US" sz="1600" dirty="0" smtClean="0"/>
              <a:t>Founder of</a:t>
            </a:r>
          </a:p>
          <a:p>
            <a:pPr algn="ctr"/>
            <a:r>
              <a:rPr lang="en-US" sz="1600" dirty="0" smtClean="0"/>
              <a:t>Physical Astronomy</a:t>
            </a:r>
            <a:endParaRPr lang="en-US" sz="160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385" y="2295258"/>
            <a:ext cx="1791904" cy="3195989"/>
          </a:xfrm>
          <a:prstGeom prst="rect">
            <a:avLst/>
          </a:prstGeom>
        </p:spPr>
      </p:pic>
      <p:sp>
        <p:nvSpPr>
          <p:cNvPr id="11" name="TextBox 10"/>
          <p:cNvSpPr txBox="1"/>
          <p:nvPr/>
        </p:nvSpPr>
        <p:spPr>
          <a:xfrm>
            <a:off x="4957373" y="5556612"/>
            <a:ext cx="2091058" cy="1292662"/>
          </a:xfrm>
          <a:prstGeom prst="rect">
            <a:avLst/>
          </a:prstGeom>
          <a:noFill/>
        </p:spPr>
        <p:txBody>
          <a:bodyPr wrap="square" rtlCol="0">
            <a:spAutoFit/>
          </a:bodyPr>
          <a:lstStyle/>
          <a:p>
            <a:pPr algn="ctr"/>
            <a:r>
              <a:rPr lang="en-US" sz="2400" dirty="0" smtClean="0"/>
              <a:t>Francis Bacon</a:t>
            </a:r>
          </a:p>
          <a:p>
            <a:pPr algn="ctr"/>
            <a:r>
              <a:rPr lang="en-US" dirty="0" smtClean="0"/>
              <a:t>Formulated the</a:t>
            </a:r>
          </a:p>
          <a:p>
            <a:pPr algn="ctr"/>
            <a:r>
              <a:rPr lang="en-US" dirty="0" smtClean="0"/>
              <a:t>Scientific Method</a:t>
            </a:r>
          </a:p>
          <a:p>
            <a:pPr algn="ctr"/>
            <a:endParaRPr lang="en-US" dirty="0" smtClean="0"/>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3268" y="1887956"/>
            <a:ext cx="2275695" cy="3143465"/>
          </a:xfrm>
          <a:prstGeom prst="rect">
            <a:avLst/>
          </a:prstGeom>
        </p:spPr>
      </p:pic>
      <p:sp>
        <p:nvSpPr>
          <p:cNvPr id="13" name="TextBox 12"/>
          <p:cNvSpPr txBox="1"/>
          <p:nvPr/>
        </p:nvSpPr>
        <p:spPr>
          <a:xfrm>
            <a:off x="6990122" y="5111151"/>
            <a:ext cx="2520798" cy="1015663"/>
          </a:xfrm>
          <a:prstGeom prst="rect">
            <a:avLst/>
          </a:prstGeom>
          <a:noFill/>
        </p:spPr>
        <p:txBody>
          <a:bodyPr wrap="square" rtlCol="0">
            <a:spAutoFit/>
          </a:bodyPr>
          <a:lstStyle/>
          <a:p>
            <a:pPr algn="ctr"/>
            <a:r>
              <a:rPr lang="en-US" sz="2400" dirty="0" smtClean="0"/>
              <a:t>Blaise Pascal</a:t>
            </a:r>
          </a:p>
          <a:p>
            <a:pPr algn="ctr"/>
            <a:r>
              <a:rPr lang="en-US" dirty="0" smtClean="0"/>
              <a:t>Mathematician</a:t>
            </a:r>
          </a:p>
          <a:p>
            <a:pPr algn="ctr"/>
            <a:endParaRPr lang="en-US" dirty="0" smtClean="0"/>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2946" y="1318331"/>
            <a:ext cx="2412373" cy="3143465"/>
          </a:xfrm>
          <a:prstGeom prst="rect">
            <a:avLst/>
          </a:prstGeom>
        </p:spPr>
      </p:pic>
      <p:sp>
        <p:nvSpPr>
          <p:cNvPr id="15" name="TextBox 14"/>
          <p:cNvSpPr txBox="1"/>
          <p:nvPr/>
        </p:nvSpPr>
        <p:spPr>
          <a:xfrm>
            <a:off x="9700708" y="4556594"/>
            <a:ext cx="2520798" cy="1569660"/>
          </a:xfrm>
          <a:prstGeom prst="rect">
            <a:avLst/>
          </a:prstGeom>
          <a:noFill/>
        </p:spPr>
        <p:txBody>
          <a:bodyPr wrap="square" rtlCol="0">
            <a:spAutoFit/>
          </a:bodyPr>
          <a:lstStyle/>
          <a:p>
            <a:pPr algn="ctr"/>
            <a:r>
              <a:rPr lang="en-US" sz="2400" dirty="0" smtClean="0"/>
              <a:t>Robert Boyle</a:t>
            </a:r>
          </a:p>
          <a:p>
            <a:pPr algn="ctr"/>
            <a:r>
              <a:rPr lang="en-US" dirty="0" smtClean="0"/>
              <a:t>Founder of</a:t>
            </a:r>
          </a:p>
          <a:p>
            <a:pPr algn="ctr"/>
            <a:r>
              <a:rPr lang="en-US" dirty="0" smtClean="0"/>
              <a:t>Modern Chemistry</a:t>
            </a:r>
          </a:p>
          <a:p>
            <a:pPr algn="ctr"/>
            <a:endParaRPr lang="en-US" dirty="0" smtClean="0"/>
          </a:p>
          <a:p>
            <a:pPr algn="ctr"/>
            <a:endParaRPr lang="en-US" dirty="0" smtClean="0"/>
          </a:p>
        </p:txBody>
      </p:sp>
    </p:spTree>
    <p:custDataLst>
      <p:tags r:id="rId1"/>
    </p:custDataLst>
    <p:extLst>
      <p:ext uri="{BB962C8B-B14F-4D97-AF65-F5344CB8AC3E}">
        <p14:creationId xmlns:p14="http://schemas.microsoft.com/office/powerpoint/2010/main" val="344313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par>
                                <p:cTn id="30" presetID="22" presetClass="entr" presetSubtype="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500"/>
                                        <p:tgtEl>
                                          <p:spTgt spid="21"/>
                                        </p:tgtEl>
                                      </p:cBhvr>
                                    </p:animEffect>
                                  </p:childTnLst>
                                </p:cTn>
                              </p:par>
                              <p:par>
                                <p:cTn id="41" presetID="22" presetClass="entr" presetSubtype="2"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right)">
                                      <p:cBhvr>
                                        <p:cTn id="43" dur="500"/>
                                        <p:tgtEl>
                                          <p:spTgt spid="1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right)">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9" grpId="0" animBg="1"/>
      <p:bldP spid="18" grpId="0" animBg="1"/>
      <p:bldP spid="9" grpId="0"/>
      <p:bldP spid="11"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4359"/>
            <a:ext cx="2453640" cy="12312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The Age of Newton</a:t>
            </a:r>
            <a:endParaRPr lang="en-US" sz="2800" dirty="0">
              <a:solidFill>
                <a:schemeClr val="tx1"/>
              </a:solidFill>
            </a:endParaRPr>
          </a:p>
        </p:txBody>
      </p:sp>
      <p:sp>
        <p:nvSpPr>
          <p:cNvPr id="12" name="Rectangle 11"/>
          <p:cNvSpPr/>
          <p:nvPr/>
        </p:nvSpPr>
        <p:spPr>
          <a:xfrm>
            <a:off x="2453640" y="594360"/>
            <a:ext cx="2423160" cy="12312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Just before Darwin</a:t>
            </a:r>
            <a:endParaRPr lang="en-US" sz="2800" dirty="0">
              <a:solidFill>
                <a:schemeClr val="tx1"/>
              </a:solidFill>
            </a:endParaRPr>
          </a:p>
        </p:txBody>
      </p:sp>
      <p:sp>
        <p:nvSpPr>
          <p:cNvPr id="13" name="Rectangle 12"/>
          <p:cNvSpPr/>
          <p:nvPr/>
        </p:nvSpPr>
        <p:spPr>
          <a:xfrm>
            <a:off x="4876800" y="594360"/>
            <a:ext cx="2423160" cy="12312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Just </a:t>
            </a:r>
            <a:r>
              <a:rPr lang="en-US" sz="2800" dirty="0">
                <a:solidFill>
                  <a:schemeClr val="tx1"/>
                </a:solidFill>
              </a:rPr>
              <a:t>a</a:t>
            </a:r>
            <a:r>
              <a:rPr lang="en-US" sz="2800" dirty="0" smtClean="0">
                <a:solidFill>
                  <a:schemeClr val="tx1"/>
                </a:solidFill>
              </a:rPr>
              <a:t>fter Darwin</a:t>
            </a:r>
            <a:endParaRPr lang="en-US" sz="2800" dirty="0">
              <a:solidFill>
                <a:schemeClr val="tx1"/>
              </a:solidFill>
            </a:endParaRPr>
          </a:p>
        </p:txBody>
      </p:sp>
      <p:sp>
        <p:nvSpPr>
          <p:cNvPr id="14" name="Rectangle 13"/>
          <p:cNvSpPr/>
          <p:nvPr/>
        </p:nvSpPr>
        <p:spPr>
          <a:xfrm>
            <a:off x="7299960" y="594360"/>
            <a:ext cx="2423160" cy="12312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The Modern Period</a:t>
            </a:r>
            <a:endParaRPr lang="en-US" sz="2800" dirty="0">
              <a:solidFill>
                <a:schemeClr val="tx1"/>
              </a:solidFill>
            </a:endParaRPr>
          </a:p>
        </p:txBody>
      </p:sp>
      <p:sp>
        <p:nvSpPr>
          <p:cNvPr id="15" name="Rectangle 14"/>
          <p:cNvSpPr/>
          <p:nvPr/>
        </p:nvSpPr>
        <p:spPr>
          <a:xfrm>
            <a:off x="9723120" y="594360"/>
            <a:ext cx="2468880" cy="123126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The Revival of</a:t>
            </a:r>
          </a:p>
          <a:p>
            <a:pPr algn="ctr"/>
            <a:r>
              <a:rPr lang="en-US" sz="2800" dirty="0" smtClean="0"/>
              <a:t>Creationism</a:t>
            </a:r>
            <a:endParaRPr lang="en-US" sz="2800" dirty="0"/>
          </a:p>
        </p:txBody>
      </p:sp>
      <p:sp>
        <p:nvSpPr>
          <p:cNvPr id="2" name="Rectangle 1"/>
          <p:cNvSpPr/>
          <p:nvPr/>
        </p:nvSpPr>
        <p:spPr>
          <a:xfrm>
            <a:off x="510919" y="1825624"/>
            <a:ext cx="14318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smtClean="0">
                <a:ln/>
                <a:solidFill>
                  <a:schemeClr val="accent4"/>
                </a:solidFill>
                <a:effectLst/>
              </a:rPr>
              <a:t>Ch</a:t>
            </a:r>
            <a:r>
              <a:rPr lang="en-US" sz="5400" b="1" cap="none" spc="0" dirty="0" smtClean="0">
                <a:ln/>
                <a:solidFill>
                  <a:schemeClr val="accent4"/>
                </a:solidFill>
                <a:effectLst/>
              </a:rPr>
              <a:t> 4</a:t>
            </a:r>
            <a:endParaRPr lang="en-US" sz="5400" b="1" cap="none" spc="0" dirty="0">
              <a:ln/>
              <a:solidFill>
                <a:schemeClr val="accent4"/>
              </a:solidFill>
              <a:effectLst/>
            </a:endParaRPr>
          </a:p>
        </p:txBody>
      </p:sp>
      <p:sp>
        <p:nvSpPr>
          <p:cNvPr id="8" name="Rectangle 7"/>
          <p:cNvSpPr/>
          <p:nvPr/>
        </p:nvSpPr>
        <p:spPr>
          <a:xfrm>
            <a:off x="2878997" y="1825624"/>
            <a:ext cx="14318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smtClean="0">
                <a:ln/>
                <a:solidFill>
                  <a:schemeClr val="accent4"/>
                </a:solidFill>
                <a:effectLst/>
              </a:rPr>
              <a:t>Ch</a:t>
            </a:r>
            <a:r>
              <a:rPr lang="en-US" sz="5400" b="1" cap="none" spc="0" dirty="0" smtClean="0">
                <a:ln/>
                <a:solidFill>
                  <a:schemeClr val="accent4"/>
                </a:solidFill>
                <a:effectLst/>
              </a:rPr>
              <a:t> 5</a:t>
            </a:r>
            <a:endParaRPr lang="en-US" sz="5400" b="1" cap="none" spc="0" dirty="0">
              <a:ln/>
              <a:solidFill>
                <a:schemeClr val="accent4"/>
              </a:solidFill>
              <a:effectLst/>
            </a:endParaRPr>
          </a:p>
        </p:txBody>
      </p:sp>
      <p:sp>
        <p:nvSpPr>
          <p:cNvPr id="9" name="Rectangle 8"/>
          <p:cNvSpPr/>
          <p:nvPr/>
        </p:nvSpPr>
        <p:spPr>
          <a:xfrm>
            <a:off x="5387719" y="1825624"/>
            <a:ext cx="14318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smtClean="0">
                <a:ln/>
                <a:solidFill>
                  <a:schemeClr val="accent4"/>
                </a:solidFill>
                <a:effectLst/>
              </a:rPr>
              <a:t>Ch</a:t>
            </a:r>
            <a:r>
              <a:rPr lang="en-US" sz="5400" b="1" cap="none" spc="0" dirty="0" smtClean="0">
                <a:ln/>
                <a:solidFill>
                  <a:schemeClr val="accent4"/>
                </a:solidFill>
                <a:effectLst/>
              </a:rPr>
              <a:t> 6</a:t>
            </a:r>
            <a:endParaRPr lang="en-US" sz="5400" b="1" cap="none" spc="0" dirty="0">
              <a:ln/>
              <a:solidFill>
                <a:schemeClr val="accent4"/>
              </a:solidFill>
              <a:effectLst/>
            </a:endParaRPr>
          </a:p>
        </p:txBody>
      </p:sp>
      <p:sp>
        <p:nvSpPr>
          <p:cNvPr id="10" name="Rectangle 9"/>
          <p:cNvSpPr/>
          <p:nvPr/>
        </p:nvSpPr>
        <p:spPr>
          <a:xfrm>
            <a:off x="7780399" y="1825624"/>
            <a:ext cx="14318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smtClean="0">
                <a:ln/>
                <a:solidFill>
                  <a:schemeClr val="accent4"/>
                </a:solidFill>
                <a:effectLst/>
              </a:rPr>
              <a:t>Ch</a:t>
            </a:r>
            <a:r>
              <a:rPr lang="en-US" sz="5400" b="1" cap="none" spc="0" dirty="0" smtClean="0">
                <a:ln/>
                <a:solidFill>
                  <a:schemeClr val="accent4"/>
                </a:solidFill>
                <a:effectLst/>
              </a:rPr>
              <a:t> 7</a:t>
            </a:r>
            <a:endParaRPr lang="en-US" sz="5400" b="1" cap="none" spc="0" dirty="0">
              <a:ln/>
              <a:solidFill>
                <a:schemeClr val="accent4"/>
              </a:solidFill>
              <a:effectLst/>
            </a:endParaRPr>
          </a:p>
        </p:txBody>
      </p:sp>
      <p:sp>
        <p:nvSpPr>
          <p:cNvPr id="11" name="Rectangle 10"/>
          <p:cNvSpPr/>
          <p:nvPr/>
        </p:nvSpPr>
        <p:spPr>
          <a:xfrm>
            <a:off x="10241659" y="1825624"/>
            <a:ext cx="14318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smtClean="0">
                <a:ln/>
                <a:solidFill>
                  <a:schemeClr val="accent4"/>
                </a:solidFill>
                <a:effectLst/>
              </a:rPr>
              <a:t>Ch</a:t>
            </a:r>
            <a:r>
              <a:rPr lang="en-US" sz="5400" b="1" cap="none" spc="0" dirty="0" smtClean="0">
                <a:ln/>
                <a:solidFill>
                  <a:schemeClr val="accent4"/>
                </a:solidFill>
                <a:effectLst/>
              </a:rPr>
              <a:t> 8</a:t>
            </a:r>
            <a:endParaRPr lang="en-US" sz="5400" b="1" cap="none" spc="0" dirty="0">
              <a:ln/>
              <a:solidFill>
                <a:schemeClr val="accent4"/>
              </a:solidFill>
              <a:effectLst/>
            </a:endParaRPr>
          </a:p>
        </p:txBody>
      </p:sp>
    </p:spTree>
    <p:extLst>
      <p:ext uri="{BB962C8B-B14F-4D97-AF65-F5344CB8AC3E}">
        <p14:creationId xmlns:p14="http://schemas.microsoft.com/office/powerpoint/2010/main" val="677476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4359"/>
            <a:ext cx="2453640" cy="12312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The Age of Newton</a:t>
            </a:r>
            <a:endParaRPr lang="en-US" sz="2800" dirty="0">
              <a:solidFill>
                <a:schemeClr val="tx1"/>
              </a:solidFill>
            </a:endParaRPr>
          </a:p>
        </p:txBody>
      </p:sp>
      <p:sp>
        <p:nvSpPr>
          <p:cNvPr id="12" name="Rectangle 11"/>
          <p:cNvSpPr/>
          <p:nvPr/>
        </p:nvSpPr>
        <p:spPr>
          <a:xfrm>
            <a:off x="2453640" y="594360"/>
            <a:ext cx="2423160" cy="12312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Just before Darwin</a:t>
            </a:r>
            <a:endParaRPr lang="en-US" sz="2800" dirty="0">
              <a:solidFill>
                <a:schemeClr val="tx1"/>
              </a:solidFill>
            </a:endParaRPr>
          </a:p>
        </p:txBody>
      </p:sp>
      <p:sp>
        <p:nvSpPr>
          <p:cNvPr id="13" name="Rectangle 12"/>
          <p:cNvSpPr/>
          <p:nvPr/>
        </p:nvSpPr>
        <p:spPr>
          <a:xfrm>
            <a:off x="4876800" y="594360"/>
            <a:ext cx="2423160" cy="12312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Just </a:t>
            </a:r>
            <a:r>
              <a:rPr lang="en-US" sz="2800" dirty="0">
                <a:solidFill>
                  <a:schemeClr val="tx1"/>
                </a:solidFill>
              </a:rPr>
              <a:t>a</a:t>
            </a:r>
            <a:r>
              <a:rPr lang="en-US" sz="2800" dirty="0" smtClean="0">
                <a:solidFill>
                  <a:schemeClr val="tx1"/>
                </a:solidFill>
              </a:rPr>
              <a:t>fter Darwin</a:t>
            </a:r>
            <a:endParaRPr lang="en-US" sz="2800" dirty="0">
              <a:solidFill>
                <a:schemeClr val="tx1"/>
              </a:solidFill>
            </a:endParaRPr>
          </a:p>
        </p:txBody>
      </p:sp>
      <p:sp>
        <p:nvSpPr>
          <p:cNvPr id="14" name="Rectangle 13"/>
          <p:cNvSpPr/>
          <p:nvPr/>
        </p:nvSpPr>
        <p:spPr>
          <a:xfrm>
            <a:off x="7299960" y="594360"/>
            <a:ext cx="2423160" cy="12312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The Modern Period</a:t>
            </a:r>
            <a:endParaRPr lang="en-US" sz="2800" dirty="0">
              <a:solidFill>
                <a:schemeClr val="tx1"/>
              </a:solidFill>
            </a:endParaRPr>
          </a:p>
        </p:txBody>
      </p:sp>
      <p:sp>
        <p:nvSpPr>
          <p:cNvPr id="15" name="Rectangle 14"/>
          <p:cNvSpPr/>
          <p:nvPr/>
        </p:nvSpPr>
        <p:spPr>
          <a:xfrm>
            <a:off x="9723120" y="594360"/>
            <a:ext cx="2468880" cy="123126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The Revival of</a:t>
            </a:r>
          </a:p>
          <a:p>
            <a:pPr algn="ctr"/>
            <a:r>
              <a:rPr lang="en-US" sz="2800" dirty="0" smtClean="0"/>
              <a:t>Creationism</a:t>
            </a:r>
            <a:endParaRPr lang="en-US" sz="2800" dirty="0"/>
          </a:p>
        </p:txBody>
      </p:sp>
      <p:sp>
        <p:nvSpPr>
          <p:cNvPr id="2" name="Rectangle 1"/>
          <p:cNvSpPr/>
          <p:nvPr/>
        </p:nvSpPr>
        <p:spPr>
          <a:xfrm>
            <a:off x="388620" y="5217678"/>
            <a:ext cx="3276600" cy="1754326"/>
          </a:xfrm>
          <a:prstGeom prst="rect">
            <a:avLst/>
          </a:prstGeom>
        </p:spPr>
        <p:txBody>
          <a:bodyPr wrap="square">
            <a:spAutoFit/>
          </a:bodyPr>
          <a:lstStyle/>
          <a:p>
            <a:pPr lvl="1" algn="ctr"/>
            <a:r>
              <a:rPr lang="en-US" sz="3600" dirty="0" smtClean="0"/>
              <a:t>Isaac Newton</a:t>
            </a:r>
          </a:p>
          <a:p>
            <a:pPr lvl="1" algn="ctr"/>
            <a:r>
              <a:rPr lang="en-US" sz="2400" dirty="0"/>
              <a:t>L</a:t>
            </a:r>
            <a:r>
              <a:rPr lang="en-US" sz="2400" dirty="0" smtClean="0"/>
              <a:t>aw of gravitation</a:t>
            </a:r>
          </a:p>
          <a:p>
            <a:pPr lvl="1" algn="ctr"/>
            <a:r>
              <a:rPr lang="en-US" sz="2400" dirty="0" smtClean="0"/>
              <a:t>three laws of motion</a:t>
            </a:r>
          </a:p>
          <a:p>
            <a:pPr lvl="1" algn="ctr"/>
            <a:r>
              <a:rPr lang="en-US" sz="2400" dirty="0" smtClean="0"/>
              <a:t>calculus</a:t>
            </a:r>
          </a:p>
        </p:txBody>
      </p:sp>
      <p:sp>
        <p:nvSpPr>
          <p:cNvPr id="3" name="Down Arrow 2"/>
          <p:cNvSpPr/>
          <p:nvPr/>
        </p:nvSpPr>
        <p:spPr>
          <a:xfrm>
            <a:off x="1021080" y="0"/>
            <a:ext cx="472440" cy="5943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80" y="2131321"/>
            <a:ext cx="2461260" cy="3086357"/>
          </a:xfrm>
          <a:prstGeom prst="rect">
            <a:avLst/>
          </a:prstGeom>
        </p:spPr>
      </p:pic>
      <p:sp>
        <p:nvSpPr>
          <p:cNvPr id="10" name="Rectangle 9"/>
          <p:cNvSpPr/>
          <p:nvPr/>
        </p:nvSpPr>
        <p:spPr>
          <a:xfrm>
            <a:off x="3482340" y="5283104"/>
            <a:ext cx="3226308" cy="1015663"/>
          </a:xfrm>
          <a:prstGeom prst="rect">
            <a:avLst/>
          </a:prstGeom>
        </p:spPr>
        <p:txBody>
          <a:bodyPr wrap="square">
            <a:spAutoFit/>
          </a:bodyPr>
          <a:lstStyle/>
          <a:p>
            <a:pPr lvl="1" algn="ctr"/>
            <a:r>
              <a:rPr lang="en-US" sz="3600" dirty="0" smtClean="0"/>
              <a:t>Carl Linnaeus</a:t>
            </a:r>
          </a:p>
          <a:p>
            <a:pPr lvl="1" algn="ctr"/>
            <a:r>
              <a:rPr lang="en-US" sz="2400" dirty="0" smtClean="0"/>
              <a:t>Taxonomy</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8590" y="2131321"/>
            <a:ext cx="2289810" cy="3151783"/>
          </a:xfrm>
          <a:prstGeom prst="rect">
            <a:avLst/>
          </a:prstGeom>
          <a:solidFill>
            <a:schemeClr val="bg1">
              <a:lumMod val="75000"/>
            </a:schemeClr>
          </a:solidFill>
        </p:spPr>
      </p:pic>
      <p:sp>
        <p:nvSpPr>
          <p:cNvPr id="7" name="Rectangle 6"/>
          <p:cNvSpPr/>
          <p:nvPr/>
        </p:nvSpPr>
        <p:spPr>
          <a:xfrm>
            <a:off x="8180129" y="3030287"/>
            <a:ext cx="254428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Geology</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7779314" y="3830391"/>
            <a:ext cx="334591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Astronomy</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9" name="Rectangle 8"/>
          <p:cNvSpPr/>
          <p:nvPr/>
        </p:nvSpPr>
        <p:spPr>
          <a:xfrm>
            <a:off x="7481733" y="4703519"/>
            <a:ext cx="3941079"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Paleontology</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ctangle 15"/>
          <p:cNvSpPr/>
          <p:nvPr/>
        </p:nvSpPr>
        <p:spPr>
          <a:xfrm>
            <a:off x="7299960" y="5633176"/>
            <a:ext cx="4394153"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Math/Calculus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7" name="Rectangle 16"/>
          <p:cNvSpPr/>
          <p:nvPr/>
        </p:nvSpPr>
        <p:spPr>
          <a:xfrm>
            <a:off x="8266210" y="2193671"/>
            <a:ext cx="237212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Ecology</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ustDataLst>
      <p:tags r:id="rId1"/>
    </p:custDataLst>
    <p:extLst>
      <p:ext uri="{BB962C8B-B14F-4D97-AF65-F5344CB8AC3E}">
        <p14:creationId xmlns:p14="http://schemas.microsoft.com/office/powerpoint/2010/main" val="830065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8" grpId="0"/>
      <p:bldP spid="9"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236" y="368332"/>
            <a:ext cx="4473804" cy="6112335"/>
          </a:xfrm>
          <a:prstGeom prst="rect">
            <a:avLst/>
          </a:prstGeom>
        </p:spPr>
      </p:pic>
      <p:sp>
        <p:nvSpPr>
          <p:cNvPr id="5" name="Rectangle 4"/>
          <p:cNvSpPr/>
          <p:nvPr/>
        </p:nvSpPr>
        <p:spPr>
          <a:xfrm>
            <a:off x="5334552" y="750042"/>
            <a:ext cx="6491136" cy="1200329"/>
          </a:xfrm>
          <a:prstGeom prst="rect">
            <a:avLst/>
          </a:prstGeom>
          <a:noFill/>
        </p:spPr>
        <p:txBody>
          <a:bodyPr wrap="none" lIns="91440" tIns="45720" rIns="91440" bIns="45720">
            <a:spAutoFit/>
          </a:bodyPr>
          <a:lstStyle/>
          <a:p>
            <a:pPr algn="ctr"/>
            <a:r>
              <a:rPr lang="en-US" sz="7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William Herschel</a:t>
            </a:r>
            <a:endParaRPr lang="en-US"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Rectangle 5"/>
          <p:cNvSpPr/>
          <p:nvPr/>
        </p:nvSpPr>
        <p:spPr>
          <a:xfrm>
            <a:off x="6002964" y="2691384"/>
            <a:ext cx="5154311" cy="2862322"/>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“The undevout astronomer must be mad.”</a:t>
            </a:r>
            <a:endPar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1"/>
    </p:custDataLst>
    <p:extLst>
      <p:ext uri="{BB962C8B-B14F-4D97-AF65-F5344CB8AC3E}">
        <p14:creationId xmlns:p14="http://schemas.microsoft.com/office/powerpoint/2010/main" val="1979281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4359"/>
            <a:ext cx="2453640" cy="12312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The Age of Newton</a:t>
            </a:r>
            <a:endParaRPr lang="en-US" sz="2800" dirty="0">
              <a:solidFill>
                <a:schemeClr val="tx1"/>
              </a:solidFill>
            </a:endParaRPr>
          </a:p>
        </p:txBody>
      </p:sp>
      <p:sp>
        <p:nvSpPr>
          <p:cNvPr id="12" name="Rectangle 11"/>
          <p:cNvSpPr/>
          <p:nvPr/>
        </p:nvSpPr>
        <p:spPr>
          <a:xfrm>
            <a:off x="2453640" y="594360"/>
            <a:ext cx="2423160" cy="12312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Just before Darwin</a:t>
            </a:r>
            <a:endParaRPr lang="en-US" sz="2800" dirty="0">
              <a:solidFill>
                <a:schemeClr val="tx1"/>
              </a:solidFill>
            </a:endParaRPr>
          </a:p>
        </p:txBody>
      </p:sp>
      <p:sp>
        <p:nvSpPr>
          <p:cNvPr id="13" name="Rectangle 12"/>
          <p:cNvSpPr/>
          <p:nvPr/>
        </p:nvSpPr>
        <p:spPr>
          <a:xfrm>
            <a:off x="4876800" y="594360"/>
            <a:ext cx="2423160" cy="12312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Just </a:t>
            </a:r>
            <a:r>
              <a:rPr lang="en-US" sz="2800" dirty="0">
                <a:solidFill>
                  <a:schemeClr val="tx1"/>
                </a:solidFill>
              </a:rPr>
              <a:t>a</a:t>
            </a:r>
            <a:r>
              <a:rPr lang="en-US" sz="2800" dirty="0" smtClean="0">
                <a:solidFill>
                  <a:schemeClr val="tx1"/>
                </a:solidFill>
              </a:rPr>
              <a:t>fter Darwin</a:t>
            </a:r>
            <a:endParaRPr lang="en-US" sz="2800" dirty="0">
              <a:solidFill>
                <a:schemeClr val="tx1"/>
              </a:solidFill>
            </a:endParaRPr>
          </a:p>
        </p:txBody>
      </p:sp>
      <p:sp>
        <p:nvSpPr>
          <p:cNvPr id="14" name="Rectangle 13"/>
          <p:cNvSpPr/>
          <p:nvPr/>
        </p:nvSpPr>
        <p:spPr>
          <a:xfrm>
            <a:off x="7299960" y="594360"/>
            <a:ext cx="2423160" cy="12312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The Modern Period</a:t>
            </a:r>
            <a:endParaRPr lang="en-US" sz="2800" dirty="0">
              <a:solidFill>
                <a:schemeClr val="tx1"/>
              </a:solidFill>
            </a:endParaRPr>
          </a:p>
        </p:txBody>
      </p:sp>
      <p:sp>
        <p:nvSpPr>
          <p:cNvPr id="15" name="Rectangle 14"/>
          <p:cNvSpPr/>
          <p:nvPr/>
        </p:nvSpPr>
        <p:spPr>
          <a:xfrm>
            <a:off x="9723120" y="594360"/>
            <a:ext cx="2468880" cy="123126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The Revival of</a:t>
            </a:r>
          </a:p>
          <a:p>
            <a:pPr algn="ctr"/>
            <a:r>
              <a:rPr lang="en-US" sz="2800" dirty="0" smtClean="0"/>
              <a:t>Creationism</a:t>
            </a:r>
            <a:endParaRPr lang="en-US" sz="2800" dirty="0"/>
          </a:p>
        </p:txBody>
      </p:sp>
      <p:sp>
        <p:nvSpPr>
          <p:cNvPr id="7" name="Down Arrow 6"/>
          <p:cNvSpPr/>
          <p:nvPr/>
        </p:nvSpPr>
        <p:spPr>
          <a:xfrm>
            <a:off x="3429000" y="0"/>
            <a:ext cx="472440" cy="5943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474920" y="4786169"/>
            <a:ext cx="3515710" cy="1923393"/>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Michael Faraday</a:t>
            </a:r>
          </a:p>
          <a:p>
            <a:pPr algn="ctr"/>
            <a:r>
              <a:rPr lang="en-US" sz="3200" dirty="0" smtClean="0"/>
              <a:t>Physicist</a:t>
            </a:r>
          </a:p>
          <a:p>
            <a:pPr algn="ctr"/>
            <a:r>
              <a:rPr lang="en-US" sz="2400" dirty="0" smtClean="0"/>
              <a:t>Electricity, Magnetism,</a:t>
            </a:r>
          </a:p>
          <a:p>
            <a:pPr algn="ctr"/>
            <a:r>
              <a:rPr lang="en-US" sz="2400" dirty="0" smtClean="0"/>
              <a:t>Invented Generator</a:t>
            </a:r>
            <a:endParaRPr lang="en-US" sz="2400" dirty="0"/>
          </a:p>
        </p:txBody>
      </p:sp>
      <p:sp>
        <p:nvSpPr>
          <p:cNvPr id="16" name="Rounded Rectangle 15"/>
          <p:cNvSpPr/>
          <p:nvPr/>
        </p:nvSpPr>
        <p:spPr>
          <a:xfrm>
            <a:off x="6217641" y="4723105"/>
            <a:ext cx="3515710" cy="197221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Samuel Morse</a:t>
            </a:r>
          </a:p>
          <a:p>
            <a:pPr algn="ctr"/>
            <a:r>
              <a:rPr lang="en-US" sz="3200" dirty="0" smtClean="0"/>
              <a:t>Inventor</a:t>
            </a:r>
          </a:p>
          <a:p>
            <a:pPr algn="ctr"/>
            <a:r>
              <a:rPr lang="en-US" sz="2400" dirty="0" smtClean="0"/>
              <a:t>Telegraph—”What hath God wrought!”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3001" y="2230992"/>
            <a:ext cx="2143480" cy="2679350"/>
          </a:xfrm>
          <a:prstGeom prst="rect">
            <a:avLst/>
          </a:prstGeom>
        </p:spPr>
      </p:pic>
      <p:pic>
        <p:nvPicPr>
          <p:cNvPr id="6" name="Picture 5"/>
          <p:cNvPicPr>
            <a:picLocks noChangeAspect="1"/>
          </p:cNvPicPr>
          <p:nvPr/>
        </p:nvPicPr>
        <p:blipFill>
          <a:blip r:embed="rId5"/>
          <a:stretch>
            <a:fillRect/>
          </a:stretch>
        </p:blipFill>
        <p:spPr>
          <a:xfrm>
            <a:off x="6954941" y="2172706"/>
            <a:ext cx="2143480" cy="2734202"/>
          </a:xfrm>
          <a:prstGeom prst="rect">
            <a:avLst/>
          </a:prstGeom>
        </p:spPr>
      </p:pic>
      <p:sp>
        <p:nvSpPr>
          <p:cNvPr id="18" name="Rounded Rectangle 17"/>
          <p:cNvSpPr/>
          <p:nvPr/>
        </p:nvSpPr>
        <p:spPr>
          <a:xfrm>
            <a:off x="4308957" y="1871232"/>
            <a:ext cx="3515710" cy="1403132"/>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Humphrey Davy</a:t>
            </a:r>
          </a:p>
          <a:p>
            <a:pPr algn="ctr"/>
            <a:r>
              <a:rPr lang="en-US" sz="3200" dirty="0" smtClean="0"/>
              <a:t>Chemist</a:t>
            </a:r>
          </a:p>
        </p:txBody>
      </p:sp>
      <p:sp>
        <p:nvSpPr>
          <p:cNvPr id="19" name="Rounded Rectangle 18"/>
          <p:cNvSpPr/>
          <p:nvPr/>
        </p:nvSpPr>
        <p:spPr>
          <a:xfrm>
            <a:off x="4282153" y="3351505"/>
            <a:ext cx="3515710" cy="1403132"/>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Georges Cuvier</a:t>
            </a:r>
          </a:p>
          <a:p>
            <a:pPr algn="ctr"/>
            <a:r>
              <a:rPr lang="en-US" sz="2400" dirty="0" smtClean="0"/>
              <a:t>Comparative Anatomy</a:t>
            </a:r>
          </a:p>
        </p:txBody>
      </p:sp>
      <p:sp>
        <p:nvSpPr>
          <p:cNvPr id="20" name="Rounded Rectangle 19"/>
          <p:cNvSpPr/>
          <p:nvPr/>
        </p:nvSpPr>
        <p:spPr>
          <a:xfrm>
            <a:off x="8255499" y="2508589"/>
            <a:ext cx="3515710" cy="199663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John Dalton</a:t>
            </a:r>
          </a:p>
          <a:p>
            <a:pPr algn="ctr"/>
            <a:r>
              <a:rPr lang="en-US" sz="3200" dirty="0" smtClean="0"/>
              <a:t>Father of </a:t>
            </a:r>
          </a:p>
          <a:p>
            <a:pPr algn="ctr"/>
            <a:r>
              <a:rPr lang="en-US" sz="2400" dirty="0" smtClean="0"/>
              <a:t>Modern Atomic </a:t>
            </a:r>
            <a:r>
              <a:rPr lang="en-US" sz="2400" dirty="0"/>
              <a:t>T</a:t>
            </a:r>
            <a:r>
              <a:rPr lang="en-US" sz="2400" dirty="0" smtClean="0"/>
              <a:t>heory</a:t>
            </a:r>
          </a:p>
        </p:txBody>
      </p:sp>
      <p:sp>
        <p:nvSpPr>
          <p:cNvPr id="21" name="Rounded Rectangle 20"/>
          <p:cNvSpPr/>
          <p:nvPr/>
        </p:nvSpPr>
        <p:spPr>
          <a:xfrm>
            <a:off x="323911" y="2526708"/>
            <a:ext cx="3515710" cy="197221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Joseph Henry</a:t>
            </a:r>
          </a:p>
          <a:p>
            <a:pPr algn="ctr"/>
            <a:r>
              <a:rPr lang="en-US" sz="3200" dirty="0" smtClean="0"/>
              <a:t>Inventor</a:t>
            </a:r>
          </a:p>
          <a:p>
            <a:pPr algn="ctr"/>
            <a:r>
              <a:rPr lang="en-US" sz="2400" dirty="0" smtClean="0"/>
              <a:t>Electromagnetic </a:t>
            </a:r>
            <a:r>
              <a:rPr lang="en-US" sz="2400" dirty="0"/>
              <a:t>M</a:t>
            </a:r>
            <a:r>
              <a:rPr lang="en-US" sz="2400" dirty="0" smtClean="0"/>
              <a:t>otor</a:t>
            </a:r>
          </a:p>
          <a:p>
            <a:pPr algn="ctr"/>
            <a:r>
              <a:rPr lang="en-US" sz="2400" dirty="0" smtClean="0"/>
              <a:t>&amp; Galvanometer</a:t>
            </a:r>
          </a:p>
        </p:txBody>
      </p:sp>
    </p:spTree>
    <p:custDataLst>
      <p:tags r:id="rId1"/>
    </p:custDataLst>
    <p:extLst>
      <p:ext uri="{BB962C8B-B14F-4D97-AF65-F5344CB8AC3E}">
        <p14:creationId xmlns:p14="http://schemas.microsoft.com/office/powerpoint/2010/main" val="1619002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1+#ppt_w/2"/>
                                          </p:val>
                                        </p:tav>
                                        <p:tav tm="100000">
                                          <p:val>
                                            <p:strVal val="#ppt_x"/>
                                          </p:val>
                                        </p:tav>
                                      </p:tavLst>
                                    </p:anim>
                                    <p:anim calcmode="lin" valueType="num">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5811871" y="1720849"/>
            <a:ext cx="6019800" cy="4351338"/>
          </a:xfrm>
        </p:spPr>
        <p:txBody>
          <a:bodyPr/>
          <a:lstStyle/>
          <a:p>
            <a:pPr marL="0" indent="0" algn="ctr">
              <a:buNone/>
            </a:pPr>
            <a:r>
              <a:rPr lang="en-US" dirty="0" smtClean="0"/>
              <a:t>First </a:t>
            </a:r>
            <a:r>
              <a:rPr lang="en-US" dirty="0"/>
              <a:t>Secretary and </a:t>
            </a:r>
            <a:r>
              <a:rPr lang="en-US" dirty="0" smtClean="0"/>
              <a:t>                        Director </a:t>
            </a:r>
            <a:r>
              <a:rPr lang="en-US" dirty="0"/>
              <a:t>of the Smithsonian Institution</a:t>
            </a:r>
          </a:p>
          <a:p>
            <a:endParaRPr lang="en-US" dirty="0"/>
          </a:p>
          <a:p>
            <a:endParaRPr lang="en-US" dirty="0"/>
          </a:p>
        </p:txBody>
      </p:sp>
      <p:pic>
        <p:nvPicPr>
          <p:cNvPr id="5" name="Picture 4"/>
          <p:cNvPicPr>
            <a:picLocks noChangeAspect="1"/>
          </p:cNvPicPr>
          <p:nvPr/>
        </p:nvPicPr>
        <p:blipFill>
          <a:blip r:embed="rId4"/>
          <a:stretch>
            <a:fillRect/>
          </a:stretch>
        </p:blipFill>
        <p:spPr>
          <a:xfrm>
            <a:off x="456215" y="404089"/>
            <a:ext cx="4746406" cy="6116391"/>
          </a:xfrm>
          <a:prstGeom prst="rect">
            <a:avLst/>
          </a:prstGeom>
          <a:ln>
            <a:solidFill>
              <a:schemeClr val="tx1"/>
            </a:solidFill>
          </a:ln>
        </p:spPr>
      </p:pic>
      <p:sp>
        <p:nvSpPr>
          <p:cNvPr id="8" name="Rectangle 7"/>
          <p:cNvSpPr/>
          <p:nvPr/>
        </p:nvSpPr>
        <p:spPr>
          <a:xfrm>
            <a:off x="5811871" y="404089"/>
            <a:ext cx="5902258"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cap="none" spc="0" dirty="0" smtClean="0">
                <a:ln/>
                <a:solidFill>
                  <a:schemeClr val="accent4"/>
                </a:solidFill>
                <a:effectLst/>
              </a:rPr>
              <a:t>Joseph Henry</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3279" y="2650894"/>
            <a:ext cx="5819441" cy="3869586"/>
          </a:xfrm>
          <a:prstGeom prst="rect">
            <a:avLst/>
          </a:prstGeom>
        </p:spPr>
      </p:pic>
      <p:sp>
        <p:nvSpPr>
          <p:cNvPr id="9" name="TextBox 8"/>
          <p:cNvSpPr txBox="1"/>
          <p:nvPr/>
        </p:nvSpPr>
        <p:spPr>
          <a:xfrm>
            <a:off x="5773803" y="2877527"/>
            <a:ext cx="5978392" cy="3416320"/>
          </a:xfrm>
          <a:prstGeom prst="rect">
            <a:avLst/>
          </a:prstGeom>
          <a:solidFill>
            <a:schemeClr val="accent4"/>
          </a:solidFill>
          <a:ln>
            <a:solidFill>
              <a:schemeClr val="tx1"/>
            </a:solidFill>
          </a:ln>
        </p:spPr>
        <p:txBody>
          <a:bodyPr wrap="square" rtlCol="0">
            <a:spAutoFit/>
          </a:bodyPr>
          <a:lstStyle/>
          <a:p>
            <a:r>
              <a:rPr lang="en-US" sz="3600" dirty="0"/>
              <a:t>“in all his experimentation making it a regular practice to stop, to worship God, and then to pray for divine guidance at every important juncture of the experiment” (page 49)</a:t>
            </a:r>
          </a:p>
        </p:txBody>
      </p:sp>
    </p:spTree>
    <p:custDataLst>
      <p:tags r:id="rId1"/>
    </p:custDataLst>
    <p:extLst>
      <p:ext uri="{BB962C8B-B14F-4D97-AF65-F5344CB8AC3E}">
        <p14:creationId xmlns:p14="http://schemas.microsoft.com/office/powerpoint/2010/main" val="1896080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10"/>
                                        </p:tgtEl>
                                      </p:cBhvr>
                                    </p:animEffect>
                                    <p:set>
                                      <p:cBhvr>
                                        <p:cTn id="7" dur="1" fill="hold">
                                          <p:stCondLst>
                                            <p:cond delay="1499"/>
                                          </p:stCondLst>
                                        </p:cTn>
                                        <p:tgtEl>
                                          <p:spTgt spid="10"/>
                                        </p:tgtEl>
                                        <p:attrNameLst>
                                          <p:attrName>style.visibility</p:attrName>
                                        </p:attrNameLst>
                                      </p:cBhvr>
                                      <p:to>
                                        <p:strVal val="hidden"/>
                                      </p:to>
                                    </p:se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Discoveries directly related to the Bible</a:t>
            </a:r>
            <a:endParaRPr lang="en-US" dirty="0"/>
          </a:p>
        </p:txBody>
      </p:sp>
      <p:sp>
        <p:nvSpPr>
          <p:cNvPr id="3" name="Content Placeholder 2"/>
          <p:cNvSpPr>
            <a:spLocks noGrp="1"/>
          </p:cNvSpPr>
          <p:nvPr>
            <p:ph idx="1"/>
          </p:nvPr>
        </p:nvSpPr>
        <p:spPr>
          <a:xfrm>
            <a:off x="2080465" y="3306053"/>
            <a:ext cx="4209976" cy="570138"/>
          </a:xfrm>
        </p:spPr>
        <p:txBody>
          <a:bodyPr/>
          <a:lstStyle/>
          <a:p>
            <a:pPr marL="0" indent="0" algn="ctr">
              <a:buNone/>
            </a:pPr>
            <a:r>
              <a:rPr lang="en-US" dirty="0" smtClean="0"/>
              <a:t>“Paths of the sea” (Ps 8:8)</a:t>
            </a:r>
          </a:p>
          <a:p>
            <a:endParaRPr lang="en-US" dirty="0"/>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918139" y="3442486"/>
            <a:ext cx="4545724" cy="3107475"/>
          </a:xfrm>
          <a:prstGeom prst="rect">
            <a:avLst/>
          </a:prstGeom>
          <a:noFill/>
        </p:spPr>
      </p:pic>
      <p:pic>
        <p:nvPicPr>
          <p:cNvPr id="5" name="Picture 4"/>
          <p:cNvPicPr>
            <a:picLocks noChangeAspect="1"/>
          </p:cNvPicPr>
          <p:nvPr/>
        </p:nvPicPr>
        <p:blipFill>
          <a:blip r:embed="rId6"/>
          <a:stretch>
            <a:fillRect/>
          </a:stretch>
        </p:blipFill>
        <p:spPr>
          <a:xfrm>
            <a:off x="7945820" y="1690688"/>
            <a:ext cx="3627384" cy="4815608"/>
          </a:xfrm>
          <a:prstGeom prst="rect">
            <a:avLst/>
          </a:prstGeom>
        </p:spPr>
      </p:pic>
      <p:sp>
        <p:nvSpPr>
          <p:cNvPr id="6" name="Rectangle 5"/>
          <p:cNvSpPr/>
          <p:nvPr/>
        </p:nvSpPr>
        <p:spPr>
          <a:xfrm>
            <a:off x="832975" y="1542287"/>
            <a:ext cx="6526530" cy="1754326"/>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Matthew Maury</a:t>
            </a:r>
          </a:p>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Pathfinder of the Seas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ustDataLst>
      <p:tags r:id="rId1"/>
    </p:custDataLst>
    <p:extLst>
      <p:ext uri="{BB962C8B-B14F-4D97-AF65-F5344CB8AC3E}">
        <p14:creationId xmlns:p14="http://schemas.microsoft.com/office/powerpoint/2010/main" val="21369328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Discoveries directly related to the Bible</a:t>
            </a:r>
            <a:endParaRPr lang="en-US" dirty="0"/>
          </a:p>
        </p:txBody>
      </p:sp>
      <p:sp>
        <p:nvSpPr>
          <p:cNvPr id="3" name="Content Placeholder 2"/>
          <p:cNvSpPr>
            <a:spLocks noGrp="1"/>
          </p:cNvSpPr>
          <p:nvPr>
            <p:ph sz="half" idx="1"/>
          </p:nvPr>
        </p:nvSpPr>
        <p:spPr>
          <a:xfrm>
            <a:off x="5401927" y="3149929"/>
            <a:ext cx="5181600" cy="2431064"/>
          </a:xfrm>
          <a:solidFill>
            <a:schemeClr val="accent6">
              <a:lumMod val="60000"/>
              <a:lumOff val="40000"/>
            </a:schemeClr>
          </a:solidFill>
        </p:spPr>
        <p:txBody>
          <a:bodyPr/>
          <a:lstStyle/>
          <a:p>
            <a:endParaRPr lang="en-US" dirty="0"/>
          </a:p>
          <a:p>
            <a:pPr marL="0" indent="0" algn="ctr">
              <a:buNone/>
            </a:pPr>
            <a:r>
              <a:rPr lang="en-US" sz="4400" dirty="0" smtClean="0"/>
              <a:t>Chloroform</a:t>
            </a:r>
            <a:endParaRPr lang="en-US" sz="4400" dirty="0"/>
          </a:p>
          <a:p>
            <a:pPr marL="0" indent="0" algn="ctr">
              <a:buNone/>
            </a:pPr>
            <a:r>
              <a:rPr lang="en-US" dirty="0" smtClean="0"/>
              <a:t>Adam’s “deep sleep”</a:t>
            </a:r>
          </a:p>
          <a:p>
            <a:pPr marL="0" indent="0" algn="ctr">
              <a:buNone/>
            </a:pPr>
            <a:r>
              <a:rPr lang="en-US" dirty="0" smtClean="0"/>
              <a:t>Genesis 2:21</a:t>
            </a:r>
            <a:endParaRPr lang="en-US" dirty="0"/>
          </a:p>
        </p:txBody>
      </p:sp>
      <p:pic>
        <p:nvPicPr>
          <p:cNvPr id="8" name="Picture 7"/>
          <p:cNvPicPr>
            <a:picLocks noChangeAspect="1"/>
          </p:cNvPicPr>
          <p:nvPr/>
        </p:nvPicPr>
        <p:blipFill>
          <a:blip r:embed="rId4"/>
          <a:stretch>
            <a:fillRect/>
          </a:stretch>
        </p:blipFill>
        <p:spPr>
          <a:xfrm>
            <a:off x="724556" y="1690688"/>
            <a:ext cx="3907099" cy="4659696"/>
          </a:xfrm>
          <a:prstGeom prst="rect">
            <a:avLst/>
          </a:prstGeom>
        </p:spPr>
      </p:pic>
      <p:sp>
        <p:nvSpPr>
          <p:cNvPr id="9" name="Rectangle 8"/>
          <p:cNvSpPr/>
          <p:nvPr/>
        </p:nvSpPr>
        <p:spPr>
          <a:xfrm>
            <a:off x="5153544" y="1758787"/>
            <a:ext cx="6005490" cy="1200329"/>
          </a:xfrm>
          <a:prstGeom prst="rect">
            <a:avLst/>
          </a:prstGeom>
          <a:noFill/>
        </p:spPr>
        <p:txBody>
          <a:bodyPr wrap="none" lIns="91440" tIns="45720" rIns="91440" bIns="45720">
            <a:spAutoFit/>
          </a:bodyPr>
          <a:lstStyle/>
          <a:p>
            <a:pPr algn="ctr"/>
            <a:r>
              <a:rPr lang="en-US" sz="7200" b="1" cap="none" spc="0" dirty="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James Simpson</a:t>
            </a:r>
            <a:endParaRPr lang="en-US" sz="72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spTree>
    <p:custDataLst>
      <p:tags r:id="rId1"/>
    </p:custDataLst>
    <p:extLst>
      <p:ext uri="{BB962C8B-B14F-4D97-AF65-F5344CB8AC3E}">
        <p14:creationId xmlns:p14="http://schemas.microsoft.com/office/powerpoint/2010/main" val="38458684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495" y="0"/>
            <a:ext cx="9301086" cy="6858000"/>
          </a:xfrm>
          <a:prstGeom prst="rect">
            <a:avLst/>
          </a:prstGeom>
        </p:spPr>
      </p:pic>
      <p:sp>
        <p:nvSpPr>
          <p:cNvPr id="3" name="Content Placeholder 2"/>
          <p:cNvSpPr>
            <a:spLocks noGrp="1"/>
          </p:cNvSpPr>
          <p:nvPr>
            <p:ph idx="1"/>
          </p:nvPr>
        </p:nvSpPr>
        <p:spPr>
          <a:xfrm>
            <a:off x="558433" y="2303254"/>
            <a:ext cx="6098605" cy="2251491"/>
          </a:xfrm>
          <a:solidFill>
            <a:schemeClr val="accent5">
              <a:lumMod val="40000"/>
              <a:lumOff val="60000"/>
            </a:schemeClr>
          </a:solidFill>
          <a:ln>
            <a:solidFill>
              <a:schemeClr val="tx1"/>
            </a:solidFill>
          </a:ln>
        </p:spPr>
        <p:txBody>
          <a:bodyPr>
            <a:noAutofit/>
          </a:bodyPr>
          <a:lstStyle/>
          <a:p>
            <a:pPr marL="0" indent="0">
              <a:buNone/>
            </a:pPr>
            <a:r>
              <a:rPr lang="en-US" dirty="0" smtClean="0"/>
              <a:t>“All human discoveries seem to be made only for the purpose of confirming more and more strongly the truths come from on high and contained in the sacred writings.” </a:t>
            </a:r>
            <a:r>
              <a:rPr lang="en-US" sz="2000" dirty="0" smtClean="0"/>
              <a:t>(page 42)</a:t>
            </a:r>
            <a:endParaRPr lang="en-US" sz="2000" dirty="0"/>
          </a:p>
        </p:txBody>
      </p:sp>
      <p:sp>
        <p:nvSpPr>
          <p:cNvPr id="4" name="Rectangle 3"/>
          <p:cNvSpPr/>
          <p:nvPr/>
        </p:nvSpPr>
        <p:spPr>
          <a:xfrm>
            <a:off x="5725326" y="237442"/>
            <a:ext cx="5050677" cy="1107996"/>
          </a:xfrm>
          <a:prstGeom prst="rect">
            <a:avLst/>
          </a:prstGeom>
          <a:noFill/>
        </p:spPr>
        <p:txBody>
          <a:bodyPr wrap="none" lIns="91440" tIns="45720" rIns="91440" bIns="45720">
            <a:spAutoFit/>
          </a:bodyPr>
          <a:lstStyle/>
          <a:p>
            <a:pPr algn="ctr"/>
            <a:r>
              <a:rPr lang="en-US" sz="6600" b="1" dirty="0" smtClean="0">
                <a:ln w="6600">
                  <a:solidFill>
                    <a:schemeClr val="accent2"/>
                  </a:solidFill>
                  <a:prstDash val="solid"/>
                </a:ln>
                <a:solidFill>
                  <a:srgbClr val="FFFFFF"/>
                </a:solidFill>
                <a:effectLst>
                  <a:outerShdw dist="38100" dir="2700000" algn="tl" rotWithShape="0">
                    <a:schemeClr val="accent2"/>
                  </a:outerShdw>
                </a:effectLst>
              </a:rPr>
              <a:t>John Herschel</a:t>
            </a:r>
            <a:endParaRPr lang="en-US" sz="6600" b="1" cap="none" spc="0" dirty="0">
              <a:ln w="22225">
                <a:solidFill>
                  <a:schemeClr val="accent2"/>
                </a:solidFill>
                <a:prstDash val="solid"/>
              </a:ln>
              <a:solidFill>
                <a:schemeClr val="accent2">
                  <a:lumMod val="40000"/>
                  <a:lumOff val="60000"/>
                </a:schemeClr>
              </a:solidFill>
              <a:effectLst/>
            </a:endParaRPr>
          </a:p>
        </p:txBody>
      </p:sp>
      <p:sp>
        <p:nvSpPr>
          <p:cNvPr id="5" name="TextBox 4"/>
          <p:cNvSpPr txBox="1"/>
          <p:nvPr/>
        </p:nvSpPr>
        <p:spPr>
          <a:xfrm>
            <a:off x="6867363" y="1248547"/>
            <a:ext cx="3137338" cy="584775"/>
          </a:xfrm>
          <a:prstGeom prst="rect">
            <a:avLst/>
          </a:prstGeom>
          <a:noFill/>
        </p:spPr>
        <p:txBody>
          <a:bodyPr wrap="square" rtlCol="0">
            <a:spAutoFit/>
          </a:bodyPr>
          <a:lstStyle/>
          <a:p>
            <a:pPr algn="ctr"/>
            <a:r>
              <a:rPr lang="en-US" sz="3200" dirty="0" smtClean="0">
                <a:solidFill>
                  <a:schemeClr val="bg1"/>
                </a:solidFill>
              </a:rPr>
              <a:t>(son of William)</a:t>
            </a:r>
            <a:endParaRPr lang="en-US" sz="3200" dirty="0">
              <a:solidFill>
                <a:schemeClr val="bg1"/>
              </a:solidFill>
            </a:endParaRPr>
          </a:p>
        </p:txBody>
      </p:sp>
    </p:spTree>
    <p:extLst>
      <p:ext uri="{BB962C8B-B14F-4D97-AF65-F5344CB8AC3E}">
        <p14:creationId xmlns:p14="http://schemas.microsoft.com/office/powerpoint/2010/main" val="1642705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a:t>
            </a:r>
            <a:endParaRPr lang="en-US" dirty="0"/>
          </a:p>
        </p:txBody>
      </p:sp>
      <p:sp>
        <p:nvSpPr>
          <p:cNvPr id="3" name="Content Placeholder 2"/>
          <p:cNvSpPr>
            <a:spLocks noGrp="1"/>
          </p:cNvSpPr>
          <p:nvPr>
            <p:ph idx="1"/>
          </p:nvPr>
        </p:nvSpPr>
        <p:spPr/>
        <p:txBody>
          <a:bodyPr>
            <a:normAutofit/>
          </a:bodyPr>
          <a:lstStyle/>
          <a:p>
            <a:endParaRPr lang="en-US" dirty="0" smtClean="0"/>
          </a:p>
          <a:p>
            <a:r>
              <a:rPr lang="en-US" sz="3200" dirty="0" smtClean="0"/>
              <a:t>No place in the scientific mind for intangibles like faith in:</a:t>
            </a:r>
          </a:p>
          <a:p>
            <a:pPr lvl="1"/>
            <a:r>
              <a:rPr lang="en-US" sz="2800" dirty="0" smtClean="0"/>
              <a:t>In a supernatural Creator</a:t>
            </a:r>
          </a:p>
          <a:p>
            <a:pPr lvl="1"/>
            <a:r>
              <a:rPr lang="en-US" sz="2800" dirty="0" smtClean="0"/>
              <a:t>Divinely inspired book (Bible)</a:t>
            </a:r>
          </a:p>
          <a:p>
            <a:endParaRPr lang="en-US" sz="3200" dirty="0" smtClean="0"/>
          </a:p>
          <a:p>
            <a:endParaRPr lang="en-US" sz="3200" dirty="0" smtClean="0"/>
          </a:p>
          <a:p>
            <a:r>
              <a:rPr lang="en-US" sz="3200" dirty="0" smtClean="0"/>
              <a:t>No scientist can be a creationist</a:t>
            </a:r>
          </a:p>
          <a:p>
            <a:pPr marL="0" indent="0">
              <a:buNone/>
            </a:pPr>
            <a:endParaRPr lang="en-US" dirty="0"/>
          </a:p>
        </p:txBody>
      </p:sp>
      <p:sp>
        <p:nvSpPr>
          <p:cNvPr id="4" name="Rectangle 3"/>
          <p:cNvSpPr/>
          <p:nvPr/>
        </p:nvSpPr>
        <p:spPr>
          <a:xfrm>
            <a:off x="838200" y="1363960"/>
            <a:ext cx="248016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Opinion</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Rectangle 4"/>
          <p:cNvSpPr/>
          <p:nvPr/>
        </p:nvSpPr>
        <p:spPr>
          <a:xfrm>
            <a:off x="853440" y="3939520"/>
            <a:ext cx="248016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Opinion</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5"/>
          <p:cNvPicPr>
            <a:picLocks noChangeAspect="1"/>
          </p:cNvPicPr>
          <p:nvPr/>
        </p:nvPicPr>
        <p:blipFill>
          <a:blip r:embed="rId4"/>
          <a:stretch>
            <a:fillRect/>
          </a:stretch>
        </p:blipFill>
        <p:spPr>
          <a:xfrm rot="223992">
            <a:off x="9502122" y="3090563"/>
            <a:ext cx="2077818" cy="3331212"/>
          </a:xfrm>
          <a:prstGeom prst="rect">
            <a:avLst/>
          </a:prstGeom>
        </p:spPr>
      </p:pic>
    </p:spTree>
    <p:custDataLst>
      <p:tags r:id="rId1"/>
    </p:custDataLst>
    <p:extLst>
      <p:ext uri="{BB962C8B-B14F-4D97-AF65-F5344CB8AC3E}">
        <p14:creationId xmlns:p14="http://schemas.microsoft.com/office/powerpoint/2010/main" val="1618618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wipe(down)">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4359"/>
            <a:ext cx="2453640" cy="12312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The Age of Newton</a:t>
            </a:r>
            <a:endParaRPr lang="en-US" sz="2800" dirty="0">
              <a:solidFill>
                <a:prstClr val="black"/>
              </a:solidFill>
            </a:endParaRPr>
          </a:p>
        </p:txBody>
      </p:sp>
      <p:sp>
        <p:nvSpPr>
          <p:cNvPr id="12" name="Rectangle 11"/>
          <p:cNvSpPr/>
          <p:nvPr/>
        </p:nvSpPr>
        <p:spPr>
          <a:xfrm>
            <a:off x="2453640" y="594360"/>
            <a:ext cx="2423160" cy="12312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Just before Darwin</a:t>
            </a:r>
            <a:endParaRPr lang="en-US" sz="2800" dirty="0">
              <a:solidFill>
                <a:prstClr val="black"/>
              </a:solidFill>
            </a:endParaRPr>
          </a:p>
        </p:txBody>
      </p:sp>
      <p:sp>
        <p:nvSpPr>
          <p:cNvPr id="13" name="Rectangle 12"/>
          <p:cNvSpPr/>
          <p:nvPr/>
        </p:nvSpPr>
        <p:spPr>
          <a:xfrm>
            <a:off x="4876800" y="594360"/>
            <a:ext cx="2423160" cy="12312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Just </a:t>
            </a:r>
            <a:r>
              <a:rPr lang="en-US" sz="2800" dirty="0">
                <a:solidFill>
                  <a:prstClr val="black"/>
                </a:solidFill>
              </a:rPr>
              <a:t>a</a:t>
            </a:r>
            <a:r>
              <a:rPr lang="en-US" sz="2800" dirty="0" smtClean="0">
                <a:solidFill>
                  <a:prstClr val="black"/>
                </a:solidFill>
              </a:rPr>
              <a:t>fter Darwin</a:t>
            </a:r>
            <a:endParaRPr lang="en-US" sz="2800" dirty="0">
              <a:solidFill>
                <a:prstClr val="black"/>
              </a:solidFill>
            </a:endParaRPr>
          </a:p>
        </p:txBody>
      </p:sp>
      <p:sp>
        <p:nvSpPr>
          <p:cNvPr id="14" name="Rectangle 13"/>
          <p:cNvSpPr/>
          <p:nvPr/>
        </p:nvSpPr>
        <p:spPr>
          <a:xfrm>
            <a:off x="7299960" y="594360"/>
            <a:ext cx="2423160" cy="12312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The Modern Period</a:t>
            </a:r>
            <a:endParaRPr lang="en-US" sz="2800" dirty="0">
              <a:solidFill>
                <a:prstClr val="black"/>
              </a:solidFill>
            </a:endParaRPr>
          </a:p>
        </p:txBody>
      </p:sp>
      <p:sp>
        <p:nvSpPr>
          <p:cNvPr id="15" name="Rectangle 14"/>
          <p:cNvSpPr/>
          <p:nvPr/>
        </p:nvSpPr>
        <p:spPr>
          <a:xfrm>
            <a:off x="9723120" y="594360"/>
            <a:ext cx="2468880" cy="123126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The Revival of</a:t>
            </a:r>
          </a:p>
          <a:p>
            <a:pPr algn="ctr"/>
            <a:r>
              <a:rPr lang="en-US" sz="2800" dirty="0" smtClean="0">
                <a:solidFill>
                  <a:prstClr val="white"/>
                </a:solidFill>
              </a:rPr>
              <a:t>Creationism</a:t>
            </a:r>
            <a:endParaRPr lang="en-US" sz="2800" dirty="0">
              <a:solidFill>
                <a:prstClr val="white"/>
              </a:solidFill>
            </a:endParaRPr>
          </a:p>
        </p:txBody>
      </p:sp>
      <p:sp>
        <p:nvSpPr>
          <p:cNvPr id="7" name="Down Arrow 6"/>
          <p:cNvSpPr/>
          <p:nvPr/>
        </p:nvSpPr>
        <p:spPr>
          <a:xfrm>
            <a:off x="5875020" y="0"/>
            <a:ext cx="472440" cy="5943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7719059" y="2165305"/>
            <a:ext cx="2858973" cy="3376975"/>
          </a:xfrm>
          <a:prstGeom prst="rect">
            <a:avLst/>
          </a:prstGeom>
        </p:spPr>
      </p:pic>
      <p:pic>
        <p:nvPicPr>
          <p:cNvPr id="3" name="Picture 2"/>
          <p:cNvPicPr>
            <a:picLocks noChangeAspect="1"/>
          </p:cNvPicPr>
          <p:nvPr/>
        </p:nvPicPr>
        <p:blipFill>
          <a:blip r:embed="rId5"/>
          <a:stretch>
            <a:fillRect/>
          </a:stretch>
        </p:blipFill>
        <p:spPr>
          <a:xfrm>
            <a:off x="4844527" y="2165306"/>
            <a:ext cx="2487705" cy="3376975"/>
          </a:xfrm>
          <a:prstGeom prst="rect">
            <a:avLst/>
          </a:prstGeom>
        </p:spPr>
      </p:pic>
      <p:pic>
        <p:nvPicPr>
          <p:cNvPr id="5" name="Picture 4"/>
          <p:cNvPicPr>
            <a:picLocks noChangeAspect="1"/>
          </p:cNvPicPr>
          <p:nvPr/>
        </p:nvPicPr>
        <p:blipFill>
          <a:blip r:embed="rId6"/>
          <a:stretch>
            <a:fillRect/>
          </a:stretch>
        </p:blipFill>
        <p:spPr>
          <a:xfrm>
            <a:off x="2049758" y="2165305"/>
            <a:ext cx="2386396" cy="3376975"/>
          </a:xfrm>
          <a:prstGeom prst="rect">
            <a:avLst/>
          </a:prstGeom>
        </p:spPr>
      </p:pic>
      <p:sp>
        <p:nvSpPr>
          <p:cNvPr id="6" name="Rectangle 5"/>
          <p:cNvSpPr/>
          <p:nvPr/>
        </p:nvSpPr>
        <p:spPr>
          <a:xfrm>
            <a:off x="8071958" y="5486218"/>
            <a:ext cx="234782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rPr>
              <a:t>Pasteur</a:t>
            </a:r>
            <a:endParaRPr lang="en-US" sz="5400" b="1" cap="none" spc="0" dirty="0">
              <a:ln/>
              <a:solidFill>
                <a:schemeClr val="accent4"/>
              </a:solidFill>
              <a:effectLst/>
            </a:endParaRPr>
          </a:p>
        </p:txBody>
      </p:sp>
      <p:sp>
        <p:nvSpPr>
          <p:cNvPr id="8" name="Rectangle 7"/>
          <p:cNvSpPr/>
          <p:nvPr/>
        </p:nvSpPr>
        <p:spPr>
          <a:xfrm>
            <a:off x="2274421" y="5549286"/>
            <a:ext cx="193706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rPr>
              <a:t>Kelvin</a:t>
            </a:r>
            <a:endParaRPr lang="en-US" sz="5400" b="1" cap="none" spc="0" dirty="0">
              <a:ln/>
              <a:solidFill>
                <a:schemeClr val="accent4"/>
              </a:solidFill>
              <a:effectLst/>
            </a:endParaRPr>
          </a:p>
        </p:txBody>
      </p:sp>
      <p:sp>
        <p:nvSpPr>
          <p:cNvPr id="9" name="Rectangle 8"/>
          <p:cNvSpPr/>
          <p:nvPr/>
        </p:nvSpPr>
        <p:spPr>
          <a:xfrm>
            <a:off x="4951216" y="5508995"/>
            <a:ext cx="240001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Mendel</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TextBox 9"/>
          <p:cNvSpPr txBox="1"/>
          <p:nvPr/>
        </p:nvSpPr>
        <p:spPr>
          <a:xfrm>
            <a:off x="2413375" y="6248789"/>
            <a:ext cx="1757850" cy="461665"/>
          </a:xfrm>
          <a:prstGeom prst="rect">
            <a:avLst/>
          </a:prstGeom>
          <a:noFill/>
        </p:spPr>
        <p:txBody>
          <a:bodyPr wrap="square" rtlCol="0">
            <a:spAutoFit/>
          </a:bodyPr>
          <a:lstStyle/>
          <a:p>
            <a:pPr algn="ctr"/>
            <a:r>
              <a:rPr lang="en-US" sz="2400" dirty="0" smtClean="0"/>
              <a:t>Physics</a:t>
            </a:r>
            <a:endParaRPr lang="en-US" sz="2400" dirty="0"/>
          </a:p>
        </p:txBody>
      </p:sp>
      <p:sp>
        <p:nvSpPr>
          <p:cNvPr id="16" name="TextBox 15"/>
          <p:cNvSpPr txBox="1"/>
          <p:nvPr/>
        </p:nvSpPr>
        <p:spPr>
          <a:xfrm>
            <a:off x="5257474" y="6248789"/>
            <a:ext cx="1757850" cy="461665"/>
          </a:xfrm>
          <a:prstGeom prst="rect">
            <a:avLst/>
          </a:prstGeom>
          <a:noFill/>
        </p:spPr>
        <p:txBody>
          <a:bodyPr wrap="square" rtlCol="0">
            <a:spAutoFit/>
          </a:bodyPr>
          <a:lstStyle/>
          <a:p>
            <a:pPr algn="ctr"/>
            <a:r>
              <a:rPr lang="en-US" sz="2400" dirty="0" smtClean="0"/>
              <a:t>Genetics</a:t>
            </a:r>
            <a:endParaRPr lang="en-US" sz="2400" dirty="0"/>
          </a:p>
        </p:txBody>
      </p:sp>
      <p:sp>
        <p:nvSpPr>
          <p:cNvPr id="17" name="TextBox 16"/>
          <p:cNvSpPr txBox="1"/>
          <p:nvPr/>
        </p:nvSpPr>
        <p:spPr>
          <a:xfrm>
            <a:off x="8163408" y="6201492"/>
            <a:ext cx="2213178" cy="461665"/>
          </a:xfrm>
          <a:prstGeom prst="rect">
            <a:avLst/>
          </a:prstGeom>
          <a:noFill/>
        </p:spPr>
        <p:txBody>
          <a:bodyPr wrap="square" rtlCol="0">
            <a:spAutoFit/>
          </a:bodyPr>
          <a:lstStyle/>
          <a:p>
            <a:pPr algn="ctr"/>
            <a:r>
              <a:rPr lang="en-US" sz="2400" dirty="0" smtClean="0"/>
              <a:t>Germ Theory</a:t>
            </a:r>
            <a:endParaRPr lang="en-US" sz="2400" dirty="0"/>
          </a:p>
        </p:txBody>
      </p:sp>
    </p:spTree>
    <p:custDataLst>
      <p:tags r:id="rId1"/>
    </p:custDataLst>
    <p:extLst>
      <p:ext uri="{BB962C8B-B14F-4D97-AF65-F5344CB8AC3E}">
        <p14:creationId xmlns:p14="http://schemas.microsoft.com/office/powerpoint/2010/main" val="1784787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3246949" y="-285382"/>
            <a:ext cx="5779126" cy="7591529"/>
          </a:xfrm>
        </p:spPr>
      </p:pic>
      <p:sp>
        <p:nvSpPr>
          <p:cNvPr id="8" name="Rectangle 7"/>
          <p:cNvSpPr/>
          <p:nvPr/>
        </p:nvSpPr>
        <p:spPr>
          <a:xfrm>
            <a:off x="283774" y="620819"/>
            <a:ext cx="2056974" cy="1200329"/>
          </a:xfrm>
          <a:prstGeom prst="rect">
            <a:avLst/>
          </a:prstGeom>
          <a:noFill/>
        </p:spPr>
        <p:txBody>
          <a:bodyPr wrap="none" lIns="91440" tIns="45720" rIns="91440" bIns="45720">
            <a:spAutoFit/>
          </a:bodyPr>
          <a:lstStyle/>
          <a:p>
            <a:pPr algn="ctr"/>
            <a:r>
              <a:rPr lang="en-US" sz="72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1864</a:t>
            </a:r>
            <a:endParaRPr lang="en-US"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Rectangle 8"/>
          <p:cNvSpPr/>
          <p:nvPr/>
        </p:nvSpPr>
        <p:spPr>
          <a:xfrm>
            <a:off x="9932277" y="4449293"/>
            <a:ext cx="1984967" cy="1754326"/>
          </a:xfrm>
          <a:prstGeom prst="rect">
            <a:avLst/>
          </a:prstGeom>
          <a:noFill/>
        </p:spPr>
        <p:txBody>
          <a:bodyPr wrap="none" lIns="91440" tIns="45720" rIns="91440" bIns="45720">
            <a:spAutoFit/>
          </a:bodyPr>
          <a:lstStyle/>
          <a:p>
            <a:r>
              <a:rPr lang="en-US" sz="7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717</a:t>
            </a:r>
          </a:p>
          <a:p>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Scientists</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ctangle 10"/>
          <p:cNvSpPr/>
          <p:nvPr/>
        </p:nvSpPr>
        <p:spPr>
          <a:xfrm>
            <a:off x="3013342" y="1540804"/>
            <a:ext cx="6246340" cy="3785652"/>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Declaration</a:t>
            </a:r>
          </a:p>
          <a:p>
            <a:pPr algn="ctr"/>
            <a:r>
              <a:rPr lang="en-U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of Students</a:t>
            </a:r>
          </a:p>
          <a:p>
            <a:pPr algn="ctr"/>
            <a:r>
              <a:rPr lang="en-US" sz="6000" b="1" dirty="0">
                <a:ln w="9525">
                  <a:solidFill>
                    <a:schemeClr val="bg1"/>
                  </a:solidFill>
                  <a:prstDash val="solid"/>
                </a:ln>
                <a:effectLst>
                  <a:outerShdw blurRad="12700" dist="38100" dir="2700000" algn="tl" rotWithShape="0">
                    <a:schemeClr val="bg1">
                      <a:lumMod val="50000"/>
                    </a:schemeClr>
                  </a:outerShdw>
                </a:effectLst>
              </a:rPr>
              <a:t>o</a:t>
            </a:r>
            <a:r>
              <a:rPr lang="en-US" sz="6000" b="1" dirty="0" smtClean="0">
                <a:ln w="9525">
                  <a:solidFill>
                    <a:schemeClr val="bg1"/>
                  </a:solidFill>
                  <a:prstDash val="solid"/>
                </a:ln>
                <a:effectLst>
                  <a:outerShdw blurRad="12700" dist="38100" dir="2700000" algn="tl" rotWithShape="0">
                    <a:schemeClr val="bg1">
                      <a:lumMod val="50000"/>
                    </a:schemeClr>
                  </a:outerShdw>
                </a:effectLst>
              </a:rPr>
              <a:t>f the Natural </a:t>
            </a:r>
            <a:r>
              <a:rPr lang="en-US" sz="6000" b="1" dirty="0">
                <a:ln w="9525">
                  <a:solidFill>
                    <a:schemeClr val="bg1"/>
                  </a:solidFill>
                  <a:prstDash val="solid"/>
                </a:ln>
                <a:effectLst>
                  <a:outerShdw blurRad="12700" dist="38100" dir="2700000" algn="tl" rotWithShape="0">
                    <a:schemeClr val="bg1">
                      <a:lumMod val="50000"/>
                    </a:schemeClr>
                  </a:outerShdw>
                </a:effectLst>
              </a:rPr>
              <a:t>a</a:t>
            </a:r>
            <a:r>
              <a:rPr lang="en-U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nd Physical Sciences</a:t>
            </a:r>
            <a:endPar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98661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3246949" y="-285382"/>
            <a:ext cx="5779126" cy="7591529"/>
          </a:xfrm>
        </p:spPr>
      </p:pic>
      <p:sp>
        <p:nvSpPr>
          <p:cNvPr id="8" name="Rectangle 7"/>
          <p:cNvSpPr/>
          <p:nvPr/>
        </p:nvSpPr>
        <p:spPr>
          <a:xfrm>
            <a:off x="283774" y="620819"/>
            <a:ext cx="2056974" cy="1200329"/>
          </a:xfrm>
          <a:prstGeom prst="rect">
            <a:avLst/>
          </a:prstGeom>
          <a:noFill/>
        </p:spPr>
        <p:txBody>
          <a:bodyPr wrap="none" lIns="91440" tIns="45720" rIns="91440" bIns="45720">
            <a:spAutoFit/>
          </a:bodyPr>
          <a:lstStyle/>
          <a:p>
            <a:pPr algn="ctr"/>
            <a:r>
              <a:rPr lang="en-US" sz="72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1864</a:t>
            </a:r>
            <a:endParaRPr lang="en-US"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Rectangle 8"/>
          <p:cNvSpPr/>
          <p:nvPr/>
        </p:nvSpPr>
        <p:spPr>
          <a:xfrm>
            <a:off x="9932277" y="4449293"/>
            <a:ext cx="1984967" cy="1754326"/>
          </a:xfrm>
          <a:prstGeom prst="rect">
            <a:avLst/>
          </a:prstGeom>
          <a:noFill/>
        </p:spPr>
        <p:txBody>
          <a:bodyPr wrap="none" lIns="91440" tIns="45720" rIns="91440" bIns="45720">
            <a:spAutoFit/>
          </a:bodyPr>
          <a:lstStyle/>
          <a:p>
            <a:r>
              <a:rPr lang="en-US" sz="7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717</a:t>
            </a:r>
          </a:p>
          <a:p>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Scientists</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ctangle 10"/>
          <p:cNvSpPr/>
          <p:nvPr/>
        </p:nvSpPr>
        <p:spPr>
          <a:xfrm>
            <a:off x="3013342" y="1887627"/>
            <a:ext cx="6246340" cy="2862322"/>
          </a:xfrm>
          <a:prstGeom prst="rect">
            <a:avLst/>
          </a:prstGeom>
          <a:noFill/>
        </p:spPr>
        <p:txBody>
          <a:bodyPr wrap="square" lIns="91440" tIns="45720" rIns="91440" bIns="45720">
            <a:spAutoFit/>
          </a:bodyPr>
          <a:lstStyle/>
          <a:p>
            <a:pPr algn="ctr"/>
            <a:r>
              <a:rPr lang="en-US" sz="6000" b="1" dirty="0" smtClean="0">
                <a:ln w="9525">
                  <a:solidFill>
                    <a:schemeClr val="bg1"/>
                  </a:solidFill>
                  <a:prstDash val="solid"/>
                </a:ln>
                <a:effectLst>
                  <a:outerShdw blurRad="12700" dist="38100" dir="2700000" algn="tl" rotWithShape="0">
                    <a:schemeClr val="bg1">
                      <a:lumMod val="50000"/>
                    </a:schemeClr>
                  </a:outerShdw>
                </a:effectLst>
              </a:rPr>
              <a:t>Affirming</a:t>
            </a:r>
          </a:p>
          <a:p>
            <a:pPr algn="ctr"/>
            <a:r>
              <a:rPr lang="en-U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Scientific Integrity</a:t>
            </a:r>
          </a:p>
          <a:p>
            <a:pPr algn="ctr"/>
            <a:r>
              <a:rPr lang="en-US" sz="6000" b="1" dirty="0">
                <a:ln w="9525">
                  <a:solidFill>
                    <a:schemeClr val="bg1"/>
                  </a:solidFill>
                  <a:prstDash val="solid"/>
                </a:ln>
                <a:effectLst>
                  <a:outerShdw blurRad="12700" dist="38100" dir="2700000" algn="tl" rotWithShape="0">
                    <a:schemeClr val="bg1">
                      <a:lumMod val="50000"/>
                    </a:schemeClr>
                  </a:outerShdw>
                </a:effectLst>
              </a:rPr>
              <a:t>o</a:t>
            </a:r>
            <a:r>
              <a:rPr lang="en-US" sz="6000" b="1" dirty="0" smtClean="0">
                <a:ln w="9525">
                  <a:solidFill>
                    <a:schemeClr val="bg1"/>
                  </a:solidFill>
                  <a:prstDash val="solid"/>
                </a:ln>
                <a:effectLst>
                  <a:outerShdw blurRad="12700" dist="38100" dir="2700000" algn="tl" rotWithShape="0">
                    <a:schemeClr val="bg1">
                      <a:lumMod val="50000"/>
                    </a:schemeClr>
                  </a:outerShdw>
                </a:effectLst>
              </a:rPr>
              <a:t>f Scripture</a:t>
            </a:r>
            <a:endParaRPr lang="en-U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78615">
            <a:off x="1273073" y="4659964"/>
            <a:ext cx="2555695" cy="1699265"/>
          </a:xfrm>
          <a:prstGeom prst="rect">
            <a:avLst/>
          </a:prstGeom>
        </p:spPr>
      </p:pic>
    </p:spTree>
    <p:extLst>
      <p:ext uri="{BB962C8B-B14F-4D97-AF65-F5344CB8AC3E}">
        <p14:creationId xmlns:p14="http://schemas.microsoft.com/office/powerpoint/2010/main" val="263552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4359"/>
            <a:ext cx="2453640" cy="12312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The Age of Newton</a:t>
            </a:r>
            <a:endParaRPr lang="en-US" sz="2800" dirty="0">
              <a:solidFill>
                <a:prstClr val="black"/>
              </a:solidFill>
            </a:endParaRPr>
          </a:p>
        </p:txBody>
      </p:sp>
      <p:sp>
        <p:nvSpPr>
          <p:cNvPr id="12" name="Rectangle 11"/>
          <p:cNvSpPr/>
          <p:nvPr/>
        </p:nvSpPr>
        <p:spPr>
          <a:xfrm>
            <a:off x="2453640" y="594360"/>
            <a:ext cx="2423160" cy="12312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Just before Darwin</a:t>
            </a:r>
            <a:endParaRPr lang="en-US" sz="2800" dirty="0">
              <a:solidFill>
                <a:prstClr val="black"/>
              </a:solidFill>
            </a:endParaRPr>
          </a:p>
        </p:txBody>
      </p:sp>
      <p:sp>
        <p:nvSpPr>
          <p:cNvPr id="13" name="Rectangle 12"/>
          <p:cNvSpPr/>
          <p:nvPr/>
        </p:nvSpPr>
        <p:spPr>
          <a:xfrm>
            <a:off x="4876800" y="594360"/>
            <a:ext cx="2423160" cy="12312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Just </a:t>
            </a:r>
            <a:r>
              <a:rPr lang="en-US" sz="2800" dirty="0">
                <a:solidFill>
                  <a:prstClr val="black"/>
                </a:solidFill>
              </a:rPr>
              <a:t>a</a:t>
            </a:r>
            <a:r>
              <a:rPr lang="en-US" sz="2800" dirty="0" smtClean="0">
                <a:solidFill>
                  <a:prstClr val="black"/>
                </a:solidFill>
              </a:rPr>
              <a:t>fter Darwin</a:t>
            </a:r>
            <a:endParaRPr lang="en-US" sz="2800" dirty="0">
              <a:solidFill>
                <a:prstClr val="black"/>
              </a:solidFill>
            </a:endParaRPr>
          </a:p>
        </p:txBody>
      </p:sp>
      <p:sp>
        <p:nvSpPr>
          <p:cNvPr id="14" name="Rectangle 13"/>
          <p:cNvSpPr/>
          <p:nvPr/>
        </p:nvSpPr>
        <p:spPr>
          <a:xfrm>
            <a:off x="7299960" y="594360"/>
            <a:ext cx="2423160" cy="123126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rPr>
              <a:t>The Modern Period</a:t>
            </a:r>
            <a:endParaRPr lang="en-US" sz="2800" dirty="0">
              <a:solidFill>
                <a:prstClr val="black"/>
              </a:solidFill>
            </a:endParaRPr>
          </a:p>
        </p:txBody>
      </p:sp>
      <p:sp>
        <p:nvSpPr>
          <p:cNvPr id="15" name="Rectangle 14"/>
          <p:cNvSpPr/>
          <p:nvPr/>
        </p:nvSpPr>
        <p:spPr>
          <a:xfrm>
            <a:off x="9723120" y="594360"/>
            <a:ext cx="2468880" cy="123126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rPr>
              <a:t>The Revival of</a:t>
            </a:r>
          </a:p>
          <a:p>
            <a:pPr algn="ctr"/>
            <a:r>
              <a:rPr lang="en-US" sz="2800" dirty="0" smtClean="0">
                <a:solidFill>
                  <a:prstClr val="white"/>
                </a:solidFill>
              </a:rPr>
              <a:t>Creationism</a:t>
            </a:r>
            <a:endParaRPr lang="en-US" sz="2800" dirty="0">
              <a:solidFill>
                <a:prstClr val="white"/>
              </a:solidFill>
            </a:endParaRPr>
          </a:p>
        </p:txBody>
      </p:sp>
      <p:sp>
        <p:nvSpPr>
          <p:cNvPr id="7" name="Down Arrow 6"/>
          <p:cNvSpPr/>
          <p:nvPr/>
        </p:nvSpPr>
        <p:spPr>
          <a:xfrm>
            <a:off x="8298180" y="0"/>
            <a:ext cx="472440" cy="5943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Carol Raney\Downloads\4876719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4076" y="3078194"/>
            <a:ext cx="4297244" cy="2577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Carol Raney\Downloads\1757627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0527" y="2177364"/>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9455394" y="2929630"/>
            <a:ext cx="2538220" cy="358583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9290" y="2929631"/>
            <a:ext cx="2314184" cy="3585834"/>
          </a:xfrm>
          <a:prstGeom prst="rect">
            <a:avLst/>
          </a:prstGeom>
        </p:spPr>
      </p:pic>
      <p:pic>
        <p:nvPicPr>
          <p:cNvPr id="1026" name="Picture 2" descr="http://upload.wikimedia.org/wikipedia/commons/3/3b/PSM_V67_D098_William_Ramsa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948" y="2143818"/>
            <a:ext cx="2384047" cy="35123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76666" y="5705217"/>
            <a:ext cx="478079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rPr>
              <a:t>William Ramsay</a:t>
            </a:r>
            <a:endParaRPr lang="en-US" sz="5400" b="1" cap="none" spc="0" dirty="0">
              <a:ln/>
              <a:solidFill>
                <a:schemeClr val="accent4"/>
              </a:solidFill>
              <a:effectLst/>
            </a:endParaRPr>
          </a:p>
        </p:txBody>
      </p:sp>
      <p:sp>
        <p:nvSpPr>
          <p:cNvPr id="11" name="Rectangle 10"/>
          <p:cNvSpPr/>
          <p:nvPr/>
        </p:nvSpPr>
        <p:spPr>
          <a:xfrm>
            <a:off x="6420683" y="1976649"/>
            <a:ext cx="580498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smtClean="0">
                <a:ln/>
                <a:solidFill>
                  <a:schemeClr val="accent4"/>
                </a:solidFill>
                <a:effectLst/>
              </a:rPr>
              <a:t>Wernher</a:t>
            </a:r>
            <a:r>
              <a:rPr lang="en-US" sz="5400" b="1" cap="none" spc="0" dirty="0" smtClean="0">
                <a:ln/>
                <a:solidFill>
                  <a:schemeClr val="accent4"/>
                </a:solidFill>
                <a:effectLst/>
              </a:rPr>
              <a:t> von Braun</a:t>
            </a:r>
            <a:endParaRPr lang="en-US" sz="5400" b="1" cap="none" spc="0" dirty="0">
              <a:ln/>
              <a:solidFill>
                <a:schemeClr val="accent4"/>
              </a:solidFill>
              <a:effectLst/>
            </a:endParaRPr>
          </a:p>
        </p:txBody>
      </p:sp>
    </p:spTree>
    <p:custDataLst>
      <p:tags r:id="rId1"/>
    </p:custDataLst>
    <p:extLst>
      <p:ext uri="{BB962C8B-B14F-4D97-AF65-F5344CB8AC3E}">
        <p14:creationId xmlns:p14="http://schemas.microsoft.com/office/powerpoint/2010/main" val="4171368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r>
              <a:rPr lang="en-US" sz="3600" dirty="0" smtClean="0"/>
              <a:t>Thousands of Bible-believing scientists</a:t>
            </a:r>
          </a:p>
          <a:p>
            <a:pPr lvl="1"/>
            <a:r>
              <a:rPr lang="en-US" sz="3600" dirty="0" smtClean="0"/>
              <a:t>Proposing creation as a serious scientific alternative to evolution</a:t>
            </a:r>
          </a:p>
          <a:p>
            <a:pPr lvl="1"/>
            <a:r>
              <a:rPr lang="en-US" sz="3600" dirty="0" smtClean="0"/>
              <a:t>Dozens of creationist organizations</a:t>
            </a:r>
            <a:endParaRPr lang="en-US" sz="3600" dirty="0"/>
          </a:p>
        </p:txBody>
      </p:sp>
      <p:sp>
        <p:nvSpPr>
          <p:cNvPr id="4" name="Rectangle 3"/>
          <p:cNvSpPr/>
          <p:nvPr/>
        </p:nvSpPr>
        <p:spPr>
          <a:xfrm>
            <a:off x="484977" y="547985"/>
            <a:ext cx="1122204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Chapter 8—The Revival of Creationism</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5158414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dirty="0" smtClean="0"/>
              <a:t>Over 40 of the 101 scientists listed with their discipline, discovery, invention, or contribution</a:t>
            </a:r>
            <a:endParaRPr lang="en-US" dirty="0"/>
          </a:p>
        </p:txBody>
      </p:sp>
      <p:sp>
        <p:nvSpPr>
          <p:cNvPr id="6" name="Content Placeholder 5"/>
          <p:cNvSpPr>
            <a:spLocks noGrp="1"/>
          </p:cNvSpPr>
          <p:nvPr>
            <p:ph sz="half" idx="2"/>
          </p:nvPr>
        </p:nvSpPr>
        <p:spPr/>
        <p:txBody>
          <a:bodyPr/>
          <a:lstStyle/>
          <a:p>
            <a:r>
              <a:rPr lang="en-US" dirty="0" smtClean="0"/>
              <a:t>All in alphabetical order with page numbers</a:t>
            </a:r>
            <a:endParaRPr lang="en-US" dirty="0"/>
          </a:p>
        </p:txBody>
      </p:sp>
      <p:sp>
        <p:nvSpPr>
          <p:cNvPr id="2" name="Rectangle 1"/>
          <p:cNvSpPr/>
          <p:nvPr/>
        </p:nvSpPr>
        <p:spPr>
          <a:xfrm>
            <a:off x="1469999" y="566241"/>
            <a:ext cx="292740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Appendix</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Rectangle 2"/>
          <p:cNvSpPr/>
          <p:nvPr/>
        </p:nvSpPr>
        <p:spPr>
          <a:xfrm>
            <a:off x="7460293" y="566241"/>
            <a:ext cx="1767215"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Index</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260590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753" y="650940"/>
            <a:ext cx="5208260" cy="5526023"/>
          </a:xfrm>
          <a:prstGeom prst="rect">
            <a:avLst/>
          </a:prstGeom>
        </p:spPr>
      </p:pic>
      <p:sp>
        <p:nvSpPr>
          <p:cNvPr id="6" name="Rectangle 5"/>
          <p:cNvSpPr/>
          <p:nvPr/>
        </p:nvSpPr>
        <p:spPr>
          <a:xfrm>
            <a:off x="1222739" y="814630"/>
            <a:ext cx="3517180" cy="1569660"/>
          </a:xfrm>
          <a:prstGeom prst="rect">
            <a:avLst/>
          </a:prstGeom>
          <a:noFill/>
        </p:spPr>
        <p:txBody>
          <a:bodyPr wrap="none" lIns="91440" tIns="45720" rIns="91440" bIns="45720">
            <a:spAutoFit/>
          </a:bodyP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Beginning of Year</a:t>
            </a:r>
          </a:p>
          <a:p>
            <a:pPr algn="ctr"/>
            <a:r>
              <a:rPr lang="en-US" sz="6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“Kick Off”</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Rectangle 6"/>
          <p:cNvSpPr/>
          <p:nvPr/>
        </p:nvSpPr>
        <p:spPr>
          <a:xfrm>
            <a:off x="1198052" y="2927369"/>
            <a:ext cx="3566554"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rPr>
              <a:t>Throughout</a:t>
            </a:r>
          </a:p>
          <a:p>
            <a:pPr algn="ctr"/>
            <a:r>
              <a:rPr lang="en-US" sz="5400" b="1" dirty="0" smtClean="0">
                <a:ln/>
                <a:solidFill>
                  <a:schemeClr val="accent4"/>
                </a:solidFill>
              </a:rPr>
              <a:t>The Year</a:t>
            </a:r>
            <a:endParaRPr lang="en-US" sz="5400" b="1" cap="none" spc="0" dirty="0">
              <a:ln/>
              <a:solidFill>
                <a:schemeClr val="accent4"/>
              </a:solidFill>
              <a:effectLst/>
            </a:endParaRPr>
          </a:p>
        </p:txBody>
      </p:sp>
      <p:sp>
        <p:nvSpPr>
          <p:cNvPr id="8" name="Rectangle 7"/>
          <p:cNvSpPr/>
          <p:nvPr/>
        </p:nvSpPr>
        <p:spPr>
          <a:xfrm>
            <a:off x="1057117" y="5224774"/>
            <a:ext cx="3921073" cy="1015663"/>
          </a:xfrm>
          <a:prstGeom prst="rect">
            <a:avLst/>
          </a:prstGeom>
          <a:noFill/>
        </p:spPr>
        <p:txBody>
          <a:bodyPr wrap="none" lIns="91440" tIns="45720" rIns="91440" bIns="45720">
            <a:spAutoFit/>
          </a:bodyPr>
          <a:lstStyle/>
          <a:p>
            <a:pPr algn="ctr"/>
            <a:r>
              <a:rPr lang="en-US"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Science Fair</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196248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09365"/>
            <a:ext cx="6100482" cy="2967597"/>
          </a:xfrm>
        </p:spPr>
        <p:txBody>
          <a:bodyPr>
            <a:normAutofit/>
          </a:bodyPr>
          <a:lstStyle/>
          <a:p>
            <a:r>
              <a:rPr lang="en-US" i="1" dirty="0" smtClean="0"/>
              <a:t>By Design</a:t>
            </a:r>
            <a:r>
              <a:rPr lang="en-US" dirty="0" smtClean="0"/>
              <a:t> textbooks</a:t>
            </a:r>
          </a:p>
          <a:p>
            <a:r>
              <a:rPr lang="en-US" dirty="0" smtClean="0"/>
              <a:t>Inquiry Handbook/Science Skills section at beginning of each book</a:t>
            </a:r>
          </a:p>
          <a:p>
            <a:pPr lvl="1"/>
            <a:r>
              <a:rPr lang="en-US" dirty="0" smtClean="0"/>
              <a:t>Grade 6 especially helpful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0185">
            <a:off x="640976" y="673868"/>
            <a:ext cx="1636385" cy="1736223"/>
          </a:xfrm>
          <a:prstGeom prst="rect">
            <a:avLst/>
          </a:prstGeom>
        </p:spPr>
      </p:pic>
      <p:sp>
        <p:nvSpPr>
          <p:cNvPr id="6" name="Rectangle 5"/>
          <p:cNvSpPr/>
          <p:nvPr/>
        </p:nvSpPr>
        <p:spPr>
          <a:xfrm>
            <a:off x="2578820" y="757149"/>
            <a:ext cx="3517180" cy="1569660"/>
          </a:xfrm>
          <a:prstGeom prst="rect">
            <a:avLst/>
          </a:prstGeom>
          <a:noFill/>
        </p:spPr>
        <p:txBody>
          <a:bodyPr wrap="none" lIns="91440" tIns="45720" rIns="91440" bIns="45720">
            <a:spAutoFit/>
          </a:bodyP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Beginning of Year</a:t>
            </a:r>
          </a:p>
          <a:p>
            <a:pPr algn="ctr"/>
            <a:r>
              <a:rPr lang="en-US" sz="6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“Kick Off”</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9" name="Picture 8"/>
          <p:cNvPicPr>
            <a:picLocks noChangeAspect="1"/>
          </p:cNvPicPr>
          <p:nvPr/>
        </p:nvPicPr>
        <p:blipFill>
          <a:blip r:embed="rId4"/>
          <a:stretch>
            <a:fillRect/>
          </a:stretch>
        </p:blipFill>
        <p:spPr>
          <a:xfrm rot="329887">
            <a:off x="7246209" y="1409524"/>
            <a:ext cx="3729526" cy="4885570"/>
          </a:xfrm>
          <a:prstGeom prst="rect">
            <a:avLst/>
          </a:prstGeom>
        </p:spPr>
      </p:pic>
    </p:spTree>
    <p:extLst>
      <p:ext uri="{BB962C8B-B14F-4D97-AF65-F5344CB8AC3E}">
        <p14:creationId xmlns:p14="http://schemas.microsoft.com/office/powerpoint/2010/main" val="1455785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09365"/>
            <a:ext cx="6100482" cy="2967597"/>
          </a:xfrm>
        </p:spPr>
        <p:txBody>
          <a:bodyPr>
            <a:normAutofit/>
          </a:bodyPr>
          <a:lstStyle/>
          <a:p>
            <a:r>
              <a:rPr lang="en-US" i="1" dirty="0" smtClean="0"/>
              <a:t>By Design</a:t>
            </a:r>
            <a:r>
              <a:rPr lang="en-US" dirty="0" smtClean="0"/>
              <a:t> textbooks</a:t>
            </a:r>
          </a:p>
          <a:p>
            <a:r>
              <a:rPr lang="en-US" dirty="0" smtClean="0"/>
              <a:t>Inquiry Handbook/Science Skills section at beginning of each book</a:t>
            </a:r>
          </a:p>
          <a:p>
            <a:pPr lvl="1"/>
            <a:r>
              <a:rPr lang="en-US" dirty="0" smtClean="0"/>
              <a:t>Grade 6 especially helpful</a:t>
            </a:r>
          </a:p>
          <a:p>
            <a:r>
              <a:rPr lang="en-US" dirty="0" smtClean="0"/>
              <a:t>Set of four videos</a:t>
            </a:r>
          </a:p>
          <a:p>
            <a:pPr lvl="1"/>
            <a:r>
              <a:rPr lang="en-US" dirty="0" smtClean="0"/>
              <a:t>Especially video 3—Leonard Brand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0185">
            <a:off x="640976" y="673868"/>
            <a:ext cx="1636385" cy="1736223"/>
          </a:xfrm>
          <a:prstGeom prst="rect">
            <a:avLst/>
          </a:prstGeom>
        </p:spPr>
      </p:pic>
      <p:sp>
        <p:nvSpPr>
          <p:cNvPr id="6" name="Rectangle 5"/>
          <p:cNvSpPr/>
          <p:nvPr/>
        </p:nvSpPr>
        <p:spPr>
          <a:xfrm>
            <a:off x="2578820" y="757149"/>
            <a:ext cx="3517180" cy="1569660"/>
          </a:xfrm>
          <a:prstGeom prst="rect">
            <a:avLst/>
          </a:prstGeom>
          <a:noFill/>
        </p:spPr>
        <p:txBody>
          <a:bodyPr wrap="none" lIns="91440" tIns="45720" rIns="91440" bIns="45720">
            <a:spAutoFit/>
          </a:bodyP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Beginning of Year</a:t>
            </a:r>
          </a:p>
          <a:p>
            <a:pPr algn="ctr"/>
            <a:r>
              <a:rPr lang="en-US" sz="6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“Kick Off”</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954" y="2155973"/>
            <a:ext cx="4903013" cy="4373487"/>
          </a:xfrm>
          <a:prstGeom prst="rect">
            <a:avLst/>
          </a:prstGeom>
        </p:spPr>
      </p:pic>
    </p:spTree>
    <p:extLst>
      <p:ext uri="{BB962C8B-B14F-4D97-AF65-F5344CB8AC3E}">
        <p14:creationId xmlns:p14="http://schemas.microsoft.com/office/powerpoint/2010/main" val="470910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09365"/>
            <a:ext cx="6100482" cy="2967597"/>
          </a:xfrm>
        </p:spPr>
        <p:txBody>
          <a:bodyPr>
            <a:normAutofit lnSpcReduction="10000"/>
          </a:bodyPr>
          <a:lstStyle/>
          <a:p>
            <a:r>
              <a:rPr lang="en-US" i="1" dirty="0" smtClean="0"/>
              <a:t>By Design</a:t>
            </a:r>
            <a:r>
              <a:rPr lang="en-US" dirty="0" smtClean="0"/>
              <a:t> textbooks</a:t>
            </a:r>
          </a:p>
          <a:p>
            <a:r>
              <a:rPr lang="en-US" dirty="0" smtClean="0"/>
              <a:t>Inquiry Handbook/Science Skills section at beginning of each book</a:t>
            </a:r>
          </a:p>
          <a:p>
            <a:pPr lvl="1"/>
            <a:r>
              <a:rPr lang="en-US" dirty="0" smtClean="0"/>
              <a:t>Grade 6 especially helpful</a:t>
            </a:r>
          </a:p>
          <a:p>
            <a:r>
              <a:rPr lang="en-US" dirty="0" smtClean="0"/>
              <a:t>Set of four videos</a:t>
            </a:r>
          </a:p>
          <a:p>
            <a:pPr lvl="1"/>
            <a:r>
              <a:rPr lang="en-US" dirty="0" smtClean="0"/>
              <a:t>Especially video 3—Leonard Brand</a:t>
            </a:r>
          </a:p>
          <a:p>
            <a:r>
              <a:rPr lang="en-US" dirty="0" smtClean="0"/>
              <a:t>Christian Roots of Science (GRI video)</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0185">
            <a:off x="640976" y="673868"/>
            <a:ext cx="1636385" cy="1736223"/>
          </a:xfrm>
          <a:prstGeom prst="rect">
            <a:avLst/>
          </a:prstGeom>
        </p:spPr>
      </p:pic>
      <p:sp>
        <p:nvSpPr>
          <p:cNvPr id="6" name="Rectangle 5"/>
          <p:cNvSpPr/>
          <p:nvPr/>
        </p:nvSpPr>
        <p:spPr>
          <a:xfrm>
            <a:off x="2578820" y="757149"/>
            <a:ext cx="3517180" cy="1569660"/>
          </a:xfrm>
          <a:prstGeom prst="rect">
            <a:avLst/>
          </a:prstGeom>
          <a:noFill/>
        </p:spPr>
        <p:txBody>
          <a:bodyPr wrap="none" lIns="91440" tIns="45720" rIns="91440" bIns="45720">
            <a:spAutoFit/>
          </a:bodyP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Beginning of Year</a:t>
            </a:r>
          </a:p>
          <a:p>
            <a:pPr algn="ctr"/>
            <a:r>
              <a:rPr lang="en-US" sz="6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“Kick Off”</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8" name="Picture 7"/>
          <p:cNvPicPr>
            <a:picLocks noChangeAspect="1"/>
          </p:cNvPicPr>
          <p:nvPr/>
        </p:nvPicPr>
        <p:blipFill>
          <a:blip r:embed="rId4"/>
          <a:stretch>
            <a:fillRect/>
          </a:stretch>
        </p:blipFill>
        <p:spPr>
          <a:xfrm>
            <a:off x="7545316" y="2796988"/>
            <a:ext cx="3906012" cy="3544630"/>
          </a:xfrm>
          <a:prstGeom prst="rect">
            <a:avLst/>
          </a:prstGeom>
        </p:spPr>
      </p:pic>
    </p:spTree>
    <p:extLst>
      <p:ext uri="{BB962C8B-B14F-4D97-AF65-F5344CB8AC3E}">
        <p14:creationId xmlns:p14="http://schemas.microsoft.com/office/powerpoint/2010/main" val="2446955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850" y="449580"/>
            <a:ext cx="11463798" cy="4061460"/>
          </a:xfrm>
          <a:prstGeom prst="rect">
            <a:avLst/>
          </a:prstGeom>
        </p:spPr>
      </p:pic>
      <p:pic>
        <p:nvPicPr>
          <p:cNvPr id="5" name="Picture 4"/>
          <p:cNvPicPr>
            <a:picLocks noChangeAspect="1"/>
          </p:cNvPicPr>
          <p:nvPr/>
        </p:nvPicPr>
        <p:blipFill>
          <a:blip r:embed="rId4"/>
          <a:stretch>
            <a:fillRect/>
          </a:stretch>
        </p:blipFill>
        <p:spPr>
          <a:xfrm rot="21201976">
            <a:off x="856321" y="3136283"/>
            <a:ext cx="2077818" cy="3331212"/>
          </a:xfrm>
          <a:prstGeom prst="rect">
            <a:avLst/>
          </a:prstGeom>
        </p:spPr>
      </p:pic>
      <p:sp>
        <p:nvSpPr>
          <p:cNvPr id="6" name="TextBox 5"/>
          <p:cNvSpPr txBox="1"/>
          <p:nvPr/>
        </p:nvSpPr>
        <p:spPr>
          <a:xfrm>
            <a:off x="3520440" y="5013960"/>
            <a:ext cx="7223760" cy="923330"/>
          </a:xfrm>
          <a:prstGeom prst="rect">
            <a:avLst/>
          </a:prstGeom>
          <a:noFill/>
        </p:spPr>
        <p:txBody>
          <a:bodyPr wrap="square" rtlCol="0">
            <a:spAutoFit/>
          </a:bodyPr>
          <a:lstStyle/>
          <a:p>
            <a:r>
              <a:rPr lang="en-US" dirty="0" smtClean="0"/>
              <a:t>Published by Master Books, A Division of New Leaf Publishing Group</a:t>
            </a:r>
          </a:p>
          <a:p>
            <a:r>
              <a:rPr lang="en-US" dirty="0" smtClean="0"/>
              <a:t>ISBN-13: 978-0-89051-080-3</a:t>
            </a:r>
          </a:p>
          <a:p>
            <a:r>
              <a:rPr lang="en-US" dirty="0" smtClean="0"/>
              <a:t>ISBN-10: 0-89051-080-6</a:t>
            </a:r>
            <a:endParaRPr lang="en-US" dirty="0"/>
          </a:p>
        </p:txBody>
      </p:sp>
    </p:spTree>
    <p:extLst>
      <p:ext uri="{BB962C8B-B14F-4D97-AF65-F5344CB8AC3E}">
        <p14:creationId xmlns:p14="http://schemas.microsoft.com/office/powerpoint/2010/main" val="4089564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rot="329887">
            <a:off x="7590453" y="1846263"/>
            <a:ext cx="3086100" cy="40433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9480" y="1355873"/>
            <a:ext cx="4903013" cy="4373487"/>
          </a:xfrm>
          <a:prstGeom prst="rect">
            <a:avLst/>
          </a:prstGeom>
        </p:spPr>
      </p:pic>
      <p:pic>
        <p:nvPicPr>
          <p:cNvPr id="6" name="Picture 5"/>
          <p:cNvPicPr>
            <a:picLocks noChangeAspect="1"/>
          </p:cNvPicPr>
          <p:nvPr/>
        </p:nvPicPr>
        <p:blipFill>
          <a:blip r:embed="rId5"/>
          <a:stretch>
            <a:fillRect/>
          </a:stretch>
        </p:blipFill>
        <p:spPr>
          <a:xfrm rot="21274452">
            <a:off x="668264" y="769512"/>
            <a:ext cx="3906012" cy="3544630"/>
          </a:xfrm>
          <a:prstGeom prst="rect">
            <a:avLst/>
          </a:prstGeom>
        </p:spPr>
      </p:pic>
    </p:spTree>
    <p:extLst>
      <p:ext uri="{BB962C8B-B14F-4D97-AF65-F5344CB8AC3E}">
        <p14:creationId xmlns:p14="http://schemas.microsoft.com/office/powerpoint/2010/main" val="3307968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471" y="3316940"/>
            <a:ext cx="7234952" cy="3541060"/>
          </a:xfrm>
        </p:spPr>
        <p:txBody>
          <a:bodyPr>
            <a:noAutofit/>
          </a:bodyPr>
          <a:lstStyle/>
          <a:p>
            <a:r>
              <a:rPr lang="en-US" sz="3600" dirty="0" smtClean="0"/>
              <a:t>Have each student select a scientist</a:t>
            </a:r>
          </a:p>
          <a:p>
            <a:r>
              <a:rPr lang="en-US" sz="3600" dirty="0" smtClean="0"/>
              <a:t>Create a poster (keep to display at an end-of-year science fair)</a:t>
            </a:r>
          </a:p>
          <a:p>
            <a:r>
              <a:rPr lang="en-US" sz="3600" dirty="0" smtClean="0"/>
              <a:t>Make a presentation to the class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0185">
            <a:off x="640976" y="673868"/>
            <a:ext cx="1636385" cy="1736223"/>
          </a:xfrm>
          <a:prstGeom prst="rect">
            <a:avLst/>
          </a:prstGeom>
        </p:spPr>
      </p:pic>
      <p:sp>
        <p:nvSpPr>
          <p:cNvPr id="6" name="Rectangle 5"/>
          <p:cNvSpPr/>
          <p:nvPr/>
        </p:nvSpPr>
        <p:spPr>
          <a:xfrm>
            <a:off x="2578820" y="757149"/>
            <a:ext cx="3517180" cy="1569660"/>
          </a:xfrm>
          <a:prstGeom prst="rect">
            <a:avLst/>
          </a:prstGeom>
          <a:noFill/>
        </p:spPr>
        <p:txBody>
          <a:bodyPr wrap="none" lIns="91440" tIns="45720" rIns="91440" bIns="45720">
            <a:spAutoFit/>
          </a:bodyP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Beginning of Year</a:t>
            </a:r>
          </a:p>
          <a:p>
            <a:pPr algn="ctr"/>
            <a:r>
              <a:rPr lang="en-US" sz="6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“Kick Off”</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7" name="Picture 6"/>
          <p:cNvPicPr>
            <a:picLocks noChangeAspect="1"/>
          </p:cNvPicPr>
          <p:nvPr/>
        </p:nvPicPr>
        <p:blipFill>
          <a:blip r:embed="rId4"/>
          <a:stretch>
            <a:fillRect/>
          </a:stretch>
        </p:blipFill>
        <p:spPr>
          <a:xfrm rot="302085">
            <a:off x="8289238" y="791811"/>
            <a:ext cx="2536102" cy="4065945"/>
          </a:xfrm>
          <a:prstGeom prst="rect">
            <a:avLst/>
          </a:prstGeom>
        </p:spPr>
      </p:pic>
      <p:sp>
        <p:nvSpPr>
          <p:cNvPr id="2" name="Rectangle 1"/>
          <p:cNvSpPr/>
          <p:nvPr/>
        </p:nvSpPr>
        <p:spPr>
          <a:xfrm rot="322185">
            <a:off x="7833737" y="4712126"/>
            <a:ext cx="296914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Chapter 3</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753420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2927">
            <a:off x="8677835" y="650940"/>
            <a:ext cx="2852178" cy="3026193"/>
          </a:xfrm>
          <a:prstGeom prst="rect">
            <a:avLst/>
          </a:prstGeom>
        </p:spPr>
      </p:pic>
      <p:sp>
        <p:nvSpPr>
          <p:cNvPr id="7" name="Rectangle 6"/>
          <p:cNvSpPr/>
          <p:nvPr/>
        </p:nvSpPr>
        <p:spPr>
          <a:xfrm rot="472895">
            <a:off x="7679086" y="3590761"/>
            <a:ext cx="3943965"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smtClean="0">
                <a:ln/>
                <a:solidFill>
                  <a:schemeClr val="accent4"/>
                </a:solidFill>
                <a:effectLst/>
              </a:rPr>
              <a:t>Throughout</a:t>
            </a:r>
          </a:p>
          <a:p>
            <a:pPr algn="ctr"/>
            <a:r>
              <a:rPr lang="en-US" sz="6000" b="1" dirty="0" smtClean="0">
                <a:ln/>
                <a:solidFill>
                  <a:schemeClr val="accent4"/>
                </a:solidFill>
              </a:rPr>
              <a:t>The Year</a:t>
            </a:r>
            <a:endParaRPr lang="en-US" sz="6000" b="1" cap="none" spc="0" dirty="0">
              <a:ln/>
              <a:solidFill>
                <a:schemeClr val="accent4"/>
              </a:solidFill>
              <a:effectLst/>
            </a:endParaRPr>
          </a:p>
        </p:txBody>
      </p:sp>
      <p:sp>
        <p:nvSpPr>
          <p:cNvPr id="2" name="Rectangle 1"/>
          <p:cNvSpPr/>
          <p:nvPr/>
        </p:nvSpPr>
        <p:spPr>
          <a:xfrm>
            <a:off x="824753" y="790351"/>
            <a:ext cx="6472517" cy="5078313"/>
          </a:xfrm>
          <a:prstGeom prst="rect">
            <a:avLst/>
          </a:prstGeom>
        </p:spPr>
        <p:txBody>
          <a:bodyPr wrap="square">
            <a:spAutoFit/>
          </a:bodyPr>
          <a:lstStyle/>
          <a:p>
            <a:endParaRPr lang="en-US" sz="3600" dirty="0" smtClean="0"/>
          </a:p>
          <a:p>
            <a:endParaRPr lang="en-US" sz="3600" dirty="0" smtClean="0"/>
          </a:p>
          <a:p>
            <a:pPr marL="571500" indent="-571500">
              <a:buFont typeface="Arial" panose="020B0604020202020204" pitchFamily="34" charset="0"/>
              <a:buChar char="•"/>
            </a:pPr>
            <a:r>
              <a:rPr lang="en-US" sz="3600" dirty="0" smtClean="0"/>
              <a:t>For each scientist</a:t>
            </a:r>
          </a:p>
          <a:p>
            <a:pPr marL="1028700" lvl="1" indent="-571500">
              <a:buFont typeface="Arial" panose="020B0604020202020204" pitchFamily="34" charset="0"/>
              <a:buChar char="•"/>
            </a:pPr>
            <a:r>
              <a:rPr lang="en-US" sz="3600" dirty="0" smtClean="0"/>
              <a:t>Picture</a:t>
            </a:r>
          </a:p>
          <a:p>
            <a:pPr marL="1028700" lvl="1" indent="-571500">
              <a:buFont typeface="Arial" panose="020B0604020202020204" pitchFamily="34" charset="0"/>
              <a:buChar char="•"/>
            </a:pPr>
            <a:r>
              <a:rPr lang="en-US" sz="3600" dirty="0" smtClean="0"/>
              <a:t>Lifespan</a:t>
            </a:r>
          </a:p>
          <a:p>
            <a:pPr marL="1028700" lvl="1" indent="-571500">
              <a:buFont typeface="Arial" panose="020B0604020202020204" pitchFamily="34" charset="0"/>
              <a:buChar char="•"/>
            </a:pPr>
            <a:r>
              <a:rPr lang="en-US" sz="3600" dirty="0" smtClean="0"/>
              <a:t>Scientific achievements</a:t>
            </a:r>
          </a:p>
          <a:p>
            <a:pPr lvl="1"/>
            <a:endParaRPr lang="en-US" sz="3600" dirty="0" smtClean="0"/>
          </a:p>
          <a:p>
            <a:pPr marL="571500" indent="-571500">
              <a:buFont typeface="Arial" panose="020B0604020202020204" pitchFamily="34" charset="0"/>
              <a:buChar char="•"/>
            </a:pPr>
            <a:r>
              <a:rPr lang="en-US" sz="3600" dirty="0" smtClean="0"/>
              <a:t>Display at </a:t>
            </a:r>
            <a:r>
              <a:rPr lang="en-US" sz="3600" dirty="0"/>
              <a:t>end-of-year science </a:t>
            </a:r>
            <a:r>
              <a:rPr lang="en-US" sz="3600" dirty="0" smtClean="0"/>
              <a:t>fair</a:t>
            </a:r>
            <a:endParaRPr lang="en-US" sz="3600" dirty="0"/>
          </a:p>
        </p:txBody>
      </p:sp>
      <p:sp>
        <p:nvSpPr>
          <p:cNvPr id="3" name="Rectangle 2"/>
          <p:cNvSpPr/>
          <p:nvPr/>
        </p:nvSpPr>
        <p:spPr>
          <a:xfrm>
            <a:off x="818980" y="790351"/>
            <a:ext cx="5192255"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Create a Timeline</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8366911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2927">
            <a:off x="8677835" y="650940"/>
            <a:ext cx="2852178" cy="3026193"/>
          </a:xfrm>
          <a:prstGeom prst="rect">
            <a:avLst/>
          </a:prstGeom>
        </p:spPr>
      </p:pic>
      <p:sp>
        <p:nvSpPr>
          <p:cNvPr id="7" name="Rectangle 6"/>
          <p:cNvSpPr/>
          <p:nvPr/>
        </p:nvSpPr>
        <p:spPr>
          <a:xfrm rot="472895">
            <a:off x="7679086" y="3590761"/>
            <a:ext cx="3943965"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smtClean="0">
                <a:ln/>
                <a:solidFill>
                  <a:schemeClr val="accent4"/>
                </a:solidFill>
                <a:effectLst/>
              </a:rPr>
              <a:t>Throughout</a:t>
            </a:r>
          </a:p>
          <a:p>
            <a:pPr algn="ctr"/>
            <a:r>
              <a:rPr lang="en-US" sz="6000" b="1" dirty="0" smtClean="0">
                <a:ln/>
                <a:solidFill>
                  <a:schemeClr val="accent4"/>
                </a:solidFill>
              </a:rPr>
              <a:t>The Year</a:t>
            </a:r>
            <a:endParaRPr lang="en-US" sz="6000" b="1" cap="none" spc="0" dirty="0">
              <a:ln/>
              <a:solidFill>
                <a:schemeClr val="accent4"/>
              </a:solidFill>
              <a:effectLst/>
            </a:endParaRPr>
          </a:p>
        </p:txBody>
      </p:sp>
      <p:pic>
        <p:nvPicPr>
          <p:cNvPr id="8" name="Picture 7"/>
          <p:cNvPicPr>
            <a:picLocks noChangeAspect="1"/>
          </p:cNvPicPr>
          <p:nvPr/>
        </p:nvPicPr>
        <p:blipFill>
          <a:blip r:embed="rId4"/>
          <a:stretch>
            <a:fillRect/>
          </a:stretch>
        </p:blipFill>
        <p:spPr>
          <a:xfrm rot="21249842">
            <a:off x="473586" y="418752"/>
            <a:ext cx="3647226" cy="4855952"/>
          </a:xfrm>
          <a:prstGeom prst="rect">
            <a:avLst/>
          </a:prstGeom>
        </p:spPr>
      </p:pic>
      <p:pic>
        <p:nvPicPr>
          <p:cNvPr id="9" name="Picture 8"/>
          <p:cNvPicPr>
            <a:picLocks noChangeAspect="1"/>
          </p:cNvPicPr>
          <p:nvPr/>
        </p:nvPicPr>
        <p:blipFill>
          <a:blip r:embed="rId5"/>
          <a:stretch>
            <a:fillRect/>
          </a:stretch>
        </p:blipFill>
        <p:spPr>
          <a:xfrm rot="463932">
            <a:off x="4115005" y="1907652"/>
            <a:ext cx="3476293" cy="4553842"/>
          </a:xfrm>
          <a:prstGeom prst="rect">
            <a:avLst/>
          </a:prstGeom>
        </p:spPr>
      </p:pic>
      <p:sp>
        <p:nvSpPr>
          <p:cNvPr id="10" name="Rectangle 9"/>
          <p:cNvSpPr/>
          <p:nvPr/>
        </p:nvSpPr>
        <p:spPr>
          <a:xfrm rot="21230887">
            <a:off x="887340" y="5336772"/>
            <a:ext cx="266771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Timeline</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228236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92927">
            <a:off x="8677835" y="650940"/>
            <a:ext cx="2852178" cy="3026193"/>
          </a:xfrm>
          <a:prstGeom prst="rect">
            <a:avLst/>
          </a:prstGeom>
        </p:spPr>
      </p:pic>
      <p:sp>
        <p:nvSpPr>
          <p:cNvPr id="7" name="Rectangle 6"/>
          <p:cNvSpPr/>
          <p:nvPr/>
        </p:nvSpPr>
        <p:spPr>
          <a:xfrm rot="472895">
            <a:off x="7679086" y="3590761"/>
            <a:ext cx="3943965"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smtClean="0">
                <a:ln/>
                <a:solidFill>
                  <a:schemeClr val="accent4"/>
                </a:solidFill>
                <a:effectLst/>
              </a:rPr>
              <a:t>Throughout</a:t>
            </a:r>
          </a:p>
          <a:p>
            <a:pPr algn="ctr"/>
            <a:r>
              <a:rPr lang="en-US" sz="6000" b="1" dirty="0" smtClean="0">
                <a:ln/>
                <a:solidFill>
                  <a:schemeClr val="accent4"/>
                </a:solidFill>
              </a:rPr>
              <a:t>The Year</a:t>
            </a:r>
            <a:endParaRPr lang="en-US" sz="6000" b="1" cap="none" spc="0" dirty="0">
              <a:ln/>
              <a:solidFill>
                <a:schemeClr val="accent4"/>
              </a:solidFill>
              <a:effectLst/>
            </a:endParaRPr>
          </a:p>
        </p:txBody>
      </p:sp>
      <p:pic>
        <p:nvPicPr>
          <p:cNvPr id="6" name="Picture 5"/>
          <p:cNvPicPr>
            <a:picLocks noChangeAspect="1"/>
          </p:cNvPicPr>
          <p:nvPr/>
        </p:nvPicPr>
        <p:blipFill>
          <a:blip r:embed="rId5"/>
          <a:stretch>
            <a:fillRect/>
          </a:stretch>
        </p:blipFill>
        <p:spPr>
          <a:xfrm rot="21378075">
            <a:off x="628876" y="1064794"/>
            <a:ext cx="3202687" cy="5134632"/>
          </a:xfrm>
          <a:prstGeom prst="rect">
            <a:avLst/>
          </a:prstGeom>
        </p:spPr>
      </p:pic>
      <p:sp>
        <p:nvSpPr>
          <p:cNvPr id="2" name="Rectangle 1"/>
          <p:cNvSpPr/>
          <p:nvPr/>
        </p:nvSpPr>
        <p:spPr>
          <a:xfrm>
            <a:off x="4032988" y="772002"/>
            <a:ext cx="4162290" cy="1938992"/>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Read 1 bio</a:t>
            </a:r>
          </a:p>
          <a:p>
            <a:pPr algn="ctr"/>
            <a:r>
              <a:rPr lang="en-US"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per day</a:t>
            </a:r>
          </a:p>
        </p:txBody>
      </p:sp>
      <p:pic>
        <p:nvPicPr>
          <p:cNvPr id="10" name="Picture 9"/>
          <p:cNvPicPr>
            <a:picLocks noChangeAspect="1"/>
          </p:cNvPicPr>
          <p:nvPr/>
        </p:nvPicPr>
        <p:blipFill>
          <a:blip r:embed="rId5"/>
          <a:stretch>
            <a:fillRect/>
          </a:stretch>
        </p:blipFill>
        <p:spPr>
          <a:xfrm rot="21378075">
            <a:off x="4793855" y="3053488"/>
            <a:ext cx="1012833" cy="1623800"/>
          </a:xfrm>
          <a:prstGeom prst="rect">
            <a:avLst/>
          </a:prstGeom>
        </p:spPr>
      </p:pic>
      <p:sp>
        <p:nvSpPr>
          <p:cNvPr id="35" name="Rectangle 34"/>
          <p:cNvSpPr/>
          <p:nvPr/>
        </p:nvSpPr>
        <p:spPr>
          <a:xfrm rot="21442185">
            <a:off x="746596" y="275957"/>
            <a:ext cx="2611349" cy="769441"/>
          </a:xfrm>
          <a:prstGeom prst="rect">
            <a:avLst/>
          </a:prstGeom>
          <a:noFill/>
        </p:spPr>
        <p:txBody>
          <a:bodyPr wrap="square" lIns="91440" tIns="45720" rIns="91440" bIns="45720">
            <a:spAutoFit/>
          </a:bodyPr>
          <a:lstStyle/>
          <a:p>
            <a:pPr algn="ctr"/>
            <a:r>
              <a:rPr lang="en-US" sz="4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US" sz="4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a:t>
            </a:r>
            <a:r>
              <a:rPr lang="en-US" sz="4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4-6)</a:t>
            </a:r>
            <a:endParaRPr lang="en-US"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6" name="Picture 35"/>
          <p:cNvPicPr>
            <a:picLocks noChangeAspect="1"/>
          </p:cNvPicPr>
          <p:nvPr/>
        </p:nvPicPr>
        <p:blipFill>
          <a:blip r:embed="rId5"/>
          <a:stretch>
            <a:fillRect/>
          </a:stretch>
        </p:blipFill>
        <p:spPr>
          <a:xfrm rot="21378075">
            <a:off x="4946255" y="3205888"/>
            <a:ext cx="1012833" cy="1623800"/>
          </a:xfrm>
          <a:prstGeom prst="rect">
            <a:avLst/>
          </a:prstGeom>
        </p:spPr>
      </p:pic>
      <p:pic>
        <p:nvPicPr>
          <p:cNvPr id="37" name="Picture 36"/>
          <p:cNvPicPr>
            <a:picLocks noChangeAspect="1"/>
          </p:cNvPicPr>
          <p:nvPr/>
        </p:nvPicPr>
        <p:blipFill>
          <a:blip r:embed="rId5"/>
          <a:stretch>
            <a:fillRect/>
          </a:stretch>
        </p:blipFill>
        <p:spPr>
          <a:xfrm rot="21378075">
            <a:off x="5098655" y="3358288"/>
            <a:ext cx="1012833" cy="1623800"/>
          </a:xfrm>
          <a:prstGeom prst="rect">
            <a:avLst/>
          </a:prstGeom>
        </p:spPr>
      </p:pic>
      <p:pic>
        <p:nvPicPr>
          <p:cNvPr id="38" name="Picture 37"/>
          <p:cNvPicPr>
            <a:picLocks noChangeAspect="1"/>
          </p:cNvPicPr>
          <p:nvPr/>
        </p:nvPicPr>
        <p:blipFill>
          <a:blip r:embed="rId5"/>
          <a:stretch>
            <a:fillRect/>
          </a:stretch>
        </p:blipFill>
        <p:spPr>
          <a:xfrm rot="21378075">
            <a:off x="5251055" y="3510688"/>
            <a:ext cx="1012833" cy="1623800"/>
          </a:xfrm>
          <a:prstGeom prst="rect">
            <a:avLst/>
          </a:prstGeom>
        </p:spPr>
      </p:pic>
      <p:pic>
        <p:nvPicPr>
          <p:cNvPr id="39" name="Picture 38"/>
          <p:cNvPicPr>
            <a:picLocks noChangeAspect="1"/>
          </p:cNvPicPr>
          <p:nvPr/>
        </p:nvPicPr>
        <p:blipFill>
          <a:blip r:embed="rId5"/>
          <a:stretch>
            <a:fillRect/>
          </a:stretch>
        </p:blipFill>
        <p:spPr>
          <a:xfrm rot="21378075">
            <a:off x="5403455" y="3663088"/>
            <a:ext cx="1012833" cy="1623800"/>
          </a:xfrm>
          <a:prstGeom prst="rect">
            <a:avLst/>
          </a:prstGeom>
        </p:spPr>
      </p:pic>
      <p:pic>
        <p:nvPicPr>
          <p:cNvPr id="40" name="Picture 39"/>
          <p:cNvPicPr>
            <a:picLocks noChangeAspect="1"/>
          </p:cNvPicPr>
          <p:nvPr/>
        </p:nvPicPr>
        <p:blipFill>
          <a:blip r:embed="rId5"/>
          <a:stretch>
            <a:fillRect/>
          </a:stretch>
        </p:blipFill>
        <p:spPr>
          <a:xfrm rot="21378075">
            <a:off x="5555855" y="3815488"/>
            <a:ext cx="1012833" cy="1623800"/>
          </a:xfrm>
          <a:prstGeom prst="rect">
            <a:avLst/>
          </a:prstGeom>
        </p:spPr>
      </p:pic>
      <p:pic>
        <p:nvPicPr>
          <p:cNvPr id="41" name="Picture 40"/>
          <p:cNvPicPr>
            <a:picLocks noChangeAspect="1"/>
          </p:cNvPicPr>
          <p:nvPr/>
        </p:nvPicPr>
        <p:blipFill>
          <a:blip r:embed="rId5"/>
          <a:stretch>
            <a:fillRect/>
          </a:stretch>
        </p:blipFill>
        <p:spPr>
          <a:xfrm rot="21378075">
            <a:off x="5708255" y="3967888"/>
            <a:ext cx="1012833" cy="1623800"/>
          </a:xfrm>
          <a:prstGeom prst="rect">
            <a:avLst/>
          </a:prstGeom>
        </p:spPr>
      </p:pic>
      <p:pic>
        <p:nvPicPr>
          <p:cNvPr id="42" name="Picture 41"/>
          <p:cNvPicPr>
            <a:picLocks noChangeAspect="1"/>
          </p:cNvPicPr>
          <p:nvPr/>
        </p:nvPicPr>
        <p:blipFill>
          <a:blip r:embed="rId5"/>
          <a:stretch>
            <a:fillRect/>
          </a:stretch>
        </p:blipFill>
        <p:spPr>
          <a:xfrm rot="21378075">
            <a:off x="5860655" y="4120288"/>
            <a:ext cx="1012833" cy="1623800"/>
          </a:xfrm>
          <a:prstGeom prst="rect">
            <a:avLst/>
          </a:prstGeom>
        </p:spPr>
      </p:pic>
      <p:pic>
        <p:nvPicPr>
          <p:cNvPr id="43" name="Picture 42"/>
          <p:cNvPicPr>
            <a:picLocks noChangeAspect="1"/>
          </p:cNvPicPr>
          <p:nvPr/>
        </p:nvPicPr>
        <p:blipFill>
          <a:blip r:embed="rId5"/>
          <a:stretch>
            <a:fillRect/>
          </a:stretch>
        </p:blipFill>
        <p:spPr>
          <a:xfrm rot="21378075">
            <a:off x="6013055" y="4272688"/>
            <a:ext cx="1012833" cy="1623800"/>
          </a:xfrm>
          <a:prstGeom prst="rect">
            <a:avLst/>
          </a:prstGeom>
        </p:spPr>
      </p:pic>
    </p:spTree>
    <p:custDataLst>
      <p:tags r:id="rId1"/>
    </p:custDataLst>
    <p:extLst>
      <p:ext uri="{BB962C8B-B14F-4D97-AF65-F5344CB8AC3E}">
        <p14:creationId xmlns:p14="http://schemas.microsoft.com/office/powerpoint/2010/main" val="3265945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2927">
            <a:off x="8677835" y="650940"/>
            <a:ext cx="2852178" cy="3026193"/>
          </a:xfrm>
          <a:prstGeom prst="rect">
            <a:avLst/>
          </a:prstGeom>
        </p:spPr>
      </p:pic>
      <p:sp>
        <p:nvSpPr>
          <p:cNvPr id="7" name="Rectangle 6"/>
          <p:cNvSpPr/>
          <p:nvPr/>
        </p:nvSpPr>
        <p:spPr>
          <a:xfrm rot="472895">
            <a:off x="7679086" y="3590761"/>
            <a:ext cx="3943965"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smtClean="0">
                <a:ln/>
                <a:solidFill>
                  <a:schemeClr val="accent4"/>
                </a:solidFill>
                <a:effectLst/>
              </a:rPr>
              <a:t>Throughout</a:t>
            </a:r>
          </a:p>
          <a:p>
            <a:pPr algn="ctr"/>
            <a:r>
              <a:rPr lang="en-US" sz="6000" b="1" dirty="0" smtClean="0">
                <a:ln/>
                <a:solidFill>
                  <a:schemeClr val="accent4"/>
                </a:solidFill>
              </a:rPr>
              <a:t>The Year</a:t>
            </a:r>
            <a:endParaRPr lang="en-US" sz="6000" b="1" cap="none" spc="0" dirty="0">
              <a:ln/>
              <a:solidFill>
                <a:schemeClr val="accent4"/>
              </a:solidFill>
              <a:effectLs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323" y="462685"/>
            <a:ext cx="4404477" cy="293824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9766" y="3136740"/>
            <a:ext cx="4809231" cy="3206909"/>
          </a:xfrm>
          <a:prstGeom prst="rect">
            <a:avLst/>
          </a:prstGeom>
        </p:spPr>
      </p:pic>
      <p:sp>
        <p:nvSpPr>
          <p:cNvPr id="6" name="Rectangle 5"/>
          <p:cNvSpPr/>
          <p:nvPr/>
        </p:nvSpPr>
        <p:spPr>
          <a:xfrm>
            <a:off x="194074" y="3400928"/>
            <a:ext cx="2480487" cy="2585323"/>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Invite a</a:t>
            </a:r>
          </a:p>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Guest</a:t>
            </a:r>
          </a:p>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Speaker</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889647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2927">
            <a:off x="8677835" y="650940"/>
            <a:ext cx="2852178" cy="3026193"/>
          </a:xfrm>
          <a:prstGeom prst="rect">
            <a:avLst/>
          </a:prstGeom>
        </p:spPr>
      </p:pic>
      <p:sp>
        <p:nvSpPr>
          <p:cNvPr id="7" name="Rectangle 6"/>
          <p:cNvSpPr/>
          <p:nvPr/>
        </p:nvSpPr>
        <p:spPr>
          <a:xfrm rot="472895">
            <a:off x="7679086" y="3590761"/>
            <a:ext cx="3943965"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smtClean="0">
                <a:ln/>
                <a:solidFill>
                  <a:schemeClr val="accent4"/>
                </a:solidFill>
                <a:effectLst/>
              </a:rPr>
              <a:t>Throughout</a:t>
            </a:r>
          </a:p>
          <a:p>
            <a:pPr algn="ctr"/>
            <a:r>
              <a:rPr lang="en-US" sz="6000" b="1" dirty="0" smtClean="0">
                <a:ln/>
                <a:solidFill>
                  <a:schemeClr val="accent4"/>
                </a:solidFill>
              </a:rPr>
              <a:t>The Year</a:t>
            </a:r>
            <a:endParaRPr lang="en-US" sz="6000" b="1" cap="none" spc="0" dirty="0">
              <a:ln/>
              <a:solidFill>
                <a:schemeClr val="accent4"/>
              </a:solidFill>
              <a:effectLst/>
            </a:endParaRPr>
          </a:p>
        </p:txBody>
      </p:sp>
      <p:pic>
        <p:nvPicPr>
          <p:cNvPr id="8" name="Picture 7"/>
          <p:cNvPicPr>
            <a:picLocks noChangeAspect="1"/>
          </p:cNvPicPr>
          <p:nvPr/>
        </p:nvPicPr>
        <p:blipFill>
          <a:blip r:embed="rId4"/>
          <a:stretch>
            <a:fillRect/>
          </a:stretch>
        </p:blipFill>
        <p:spPr>
          <a:xfrm rot="21412716">
            <a:off x="711026" y="441925"/>
            <a:ext cx="3155383" cy="5058793"/>
          </a:xfrm>
          <a:prstGeom prst="rect">
            <a:avLst/>
          </a:prstGeom>
        </p:spPr>
      </p:pic>
      <p:sp>
        <p:nvSpPr>
          <p:cNvPr id="2" name="Rectangle 1"/>
          <p:cNvSpPr/>
          <p:nvPr/>
        </p:nvSpPr>
        <p:spPr>
          <a:xfrm rot="21396205">
            <a:off x="1572815" y="5329341"/>
            <a:ext cx="1431802" cy="923330"/>
          </a:xfrm>
          <a:prstGeom prst="rect">
            <a:avLst/>
          </a:prstGeom>
          <a:noFill/>
        </p:spPr>
        <p:txBody>
          <a:bodyPr wrap="none" lIns="91440" tIns="45720" rIns="91440" bIns="45720">
            <a:spAutoFit/>
          </a:bodyPr>
          <a:lstStyle/>
          <a:p>
            <a:pPr algn="ctr"/>
            <a:r>
              <a:rPr lang="en-US"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8</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Rectangle 4"/>
          <p:cNvSpPr/>
          <p:nvPr/>
        </p:nvSpPr>
        <p:spPr>
          <a:xfrm>
            <a:off x="4546076" y="1678659"/>
            <a:ext cx="2879571" cy="2585323"/>
          </a:xfrm>
          <a:prstGeom prst="rect">
            <a:avLst/>
          </a:prstGeom>
          <a:solidFill>
            <a:schemeClr val="accent1">
              <a:lumMod val="20000"/>
              <a:lumOff val="80000"/>
            </a:schemeClr>
          </a:solid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Modern</a:t>
            </a:r>
          </a:p>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Believing</a:t>
            </a:r>
          </a:p>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Scientists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160753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475535" y="327585"/>
            <a:ext cx="7512621" cy="1819918"/>
          </a:xfrm>
          <a:prstGeom prst="rect">
            <a:avLst/>
          </a:prstGeom>
        </p:spPr>
      </p:pic>
      <p:sp>
        <p:nvSpPr>
          <p:cNvPr id="3" name="TextBox 2"/>
          <p:cNvSpPr txBox="1"/>
          <p:nvPr/>
        </p:nvSpPr>
        <p:spPr>
          <a:xfrm>
            <a:off x="8285035" y="327585"/>
            <a:ext cx="2073704" cy="461665"/>
          </a:xfrm>
          <a:prstGeom prst="rect">
            <a:avLst/>
          </a:prstGeom>
          <a:noFill/>
        </p:spPr>
        <p:txBody>
          <a:bodyPr wrap="square" rtlCol="0">
            <a:spAutoFit/>
          </a:bodyPr>
          <a:lstStyle/>
          <a:p>
            <a:r>
              <a:rPr lang="en-US" sz="2400" dirty="0">
                <a:solidFill>
                  <a:srgbClr val="C00000"/>
                </a:solidFill>
              </a:rPr>
              <a:t>g</a:t>
            </a:r>
            <a:r>
              <a:rPr lang="en-US" sz="2400" dirty="0" smtClean="0">
                <a:solidFill>
                  <a:srgbClr val="C00000"/>
                </a:solidFill>
              </a:rPr>
              <a:t>risda.org</a:t>
            </a:r>
            <a:endParaRPr lang="en-US" sz="2400" dirty="0">
              <a:solidFill>
                <a:srgbClr val="C00000"/>
              </a:solidFill>
            </a:endParaRPr>
          </a:p>
        </p:txBody>
      </p:sp>
      <p:pic>
        <p:nvPicPr>
          <p:cNvPr id="9" name="Picture 8"/>
          <p:cNvPicPr>
            <a:picLocks noChangeAspect="1"/>
          </p:cNvPicPr>
          <p:nvPr/>
        </p:nvPicPr>
        <p:blipFill>
          <a:blip r:embed="rId5"/>
          <a:stretch>
            <a:fillRect/>
          </a:stretch>
        </p:blipFill>
        <p:spPr>
          <a:xfrm>
            <a:off x="2252309" y="4876800"/>
            <a:ext cx="9630430" cy="1622147"/>
          </a:xfrm>
          <a:prstGeom prst="rect">
            <a:avLst/>
          </a:prstGeom>
        </p:spPr>
      </p:pic>
      <p:sp>
        <p:nvSpPr>
          <p:cNvPr id="10" name="TextBox 9"/>
          <p:cNvSpPr txBox="1"/>
          <p:nvPr/>
        </p:nvSpPr>
        <p:spPr>
          <a:xfrm>
            <a:off x="0" y="5975727"/>
            <a:ext cx="2740454" cy="523220"/>
          </a:xfrm>
          <a:prstGeom prst="rect">
            <a:avLst/>
          </a:prstGeom>
          <a:noFill/>
        </p:spPr>
        <p:txBody>
          <a:bodyPr wrap="square" rtlCol="0">
            <a:spAutoFit/>
          </a:bodyPr>
          <a:lstStyle/>
          <a:p>
            <a:r>
              <a:rPr lang="en-US" sz="2800" dirty="0">
                <a:solidFill>
                  <a:srgbClr val="C00000"/>
                </a:solidFill>
              </a:rPr>
              <a:t>d</a:t>
            </a:r>
            <a:r>
              <a:rPr lang="en-US" sz="2800" dirty="0" smtClean="0">
                <a:solidFill>
                  <a:srgbClr val="C00000"/>
                </a:solidFill>
              </a:rPr>
              <a:t>iscovery.org</a:t>
            </a:r>
            <a:endParaRPr lang="en-US" sz="2800" dirty="0">
              <a:solidFill>
                <a:srgbClr val="C00000"/>
              </a:solidFill>
            </a:endParaRPr>
          </a:p>
        </p:txBody>
      </p:sp>
      <p:pic>
        <p:nvPicPr>
          <p:cNvPr id="11" name="Picture 10"/>
          <p:cNvPicPr>
            <a:picLocks noChangeAspect="1"/>
          </p:cNvPicPr>
          <p:nvPr/>
        </p:nvPicPr>
        <p:blipFill>
          <a:blip r:embed="rId6"/>
          <a:stretch>
            <a:fillRect/>
          </a:stretch>
        </p:blipFill>
        <p:spPr>
          <a:xfrm>
            <a:off x="1695450" y="2592043"/>
            <a:ext cx="3238500" cy="1363579"/>
          </a:xfrm>
          <a:prstGeom prst="rect">
            <a:avLst/>
          </a:prstGeom>
        </p:spPr>
      </p:pic>
      <p:pic>
        <p:nvPicPr>
          <p:cNvPr id="13" name="Picture 12"/>
          <p:cNvPicPr>
            <a:picLocks noChangeAspect="1"/>
          </p:cNvPicPr>
          <p:nvPr/>
        </p:nvPicPr>
        <p:blipFill>
          <a:blip r:embed="rId7"/>
          <a:stretch>
            <a:fillRect/>
          </a:stretch>
        </p:blipFill>
        <p:spPr>
          <a:xfrm>
            <a:off x="6953551" y="2436192"/>
            <a:ext cx="3405188" cy="1675280"/>
          </a:xfrm>
          <a:prstGeom prst="rect">
            <a:avLst/>
          </a:prstGeom>
        </p:spPr>
      </p:pic>
      <p:sp>
        <p:nvSpPr>
          <p:cNvPr id="14" name="TextBox 13"/>
          <p:cNvSpPr txBox="1"/>
          <p:nvPr/>
        </p:nvSpPr>
        <p:spPr>
          <a:xfrm>
            <a:off x="2252309" y="3635915"/>
            <a:ext cx="1466192" cy="461665"/>
          </a:xfrm>
          <a:prstGeom prst="rect">
            <a:avLst/>
          </a:prstGeom>
          <a:noFill/>
        </p:spPr>
        <p:txBody>
          <a:bodyPr wrap="square" rtlCol="0">
            <a:spAutoFit/>
          </a:bodyPr>
          <a:lstStyle/>
          <a:p>
            <a:r>
              <a:rPr lang="en-US" sz="2400" dirty="0" smtClean="0">
                <a:solidFill>
                  <a:srgbClr val="C00000"/>
                </a:solidFill>
              </a:rPr>
              <a:t>Icr.org</a:t>
            </a:r>
            <a:endParaRPr lang="en-US" sz="2400" dirty="0">
              <a:solidFill>
                <a:srgbClr val="C00000"/>
              </a:solidFill>
            </a:endParaRPr>
          </a:p>
        </p:txBody>
      </p:sp>
      <p:sp>
        <p:nvSpPr>
          <p:cNvPr id="15" name="TextBox 14"/>
          <p:cNvSpPr txBox="1"/>
          <p:nvPr/>
        </p:nvSpPr>
        <p:spPr>
          <a:xfrm>
            <a:off x="7607374" y="3912632"/>
            <a:ext cx="2476526" cy="400110"/>
          </a:xfrm>
          <a:prstGeom prst="rect">
            <a:avLst/>
          </a:prstGeom>
          <a:noFill/>
        </p:spPr>
        <p:txBody>
          <a:bodyPr wrap="square" rtlCol="0">
            <a:spAutoFit/>
          </a:bodyPr>
          <a:lstStyle/>
          <a:p>
            <a:r>
              <a:rPr lang="en-US" sz="2000" dirty="0" smtClean="0">
                <a:solidFill>
                  <a:srgbClr val="C00000"/>
                </a:solidFill>
              </a:rPr>
              <a:t>Answersingenesis.org</a:t>
            </a:r>
            <a:endParaRPr lang="en-US" sz="2000" dirty="0">
              <a:solidFill>
                <a:srgbClr val="C00000"/>
              </a:solidFill>
            </a:endParaRPr>
          </a:p>
        </p:txBody>
      </p:sp>
    </p:spTree>
    <p:custDataLst>
      <p:tags r:id="rId1"/>
    </p:custDataLst>
    <p:extLst>
      <p:ext uri="{BB962C8B-B14F-4D97-AF65-F5344CB8AC3E}">
        <p14:creationId xmlns:p14="http://schemas.microsoft.com/office/powerpoint/2010/main" val="23326530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92927">
            <a:off x="8677835" y="650940"/>
            <a:ext cx="2852178" cy="3026193"/>
          </a:xfrm>
          <a:prstGeom prst="rect">
            <a:avLst/>
          </a:prstGeom>
        </p:spPr>
      </p:pic>
      <p:sp>
        <p:nvSpPr>
          <p:cNvPr id="5" name="Rectangle 4"/>
          <p:cNvSpPr/>
          <p:nvPr/>
        </p:nvSpPr>
        <p:spPr>
          <a:xfrm rot="472895">
            <a:off x="7679086" y="3590761"/>
            <a:ext cx="3943965"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smtClean="0">
                <a:ln/>
                <a:solidFill>
                  <a:schemeClr val="accent4"/>
                </a:solidFill>
                <a:effectLst/>
              </a:rPr>
              <a:t>Throughout</a:t>
            </a:r>
          </a:p>
          <a:p>
            <a:pPr algn="ctr"/>
            <a:r>
              <a:rPr lang="en-US" sz="6000" b="1" dirty="0" smtClean="0">
                <a:ln/>
                <a:solidFill>
                  <a:schemeClr val="accent4"/>
                </a:solidFill>
              </a:rPr>
              <a:t>The Year</a:t>
            </a:r>
            <a:endParaRPr lang="en-US" sz="6000" b="1" cap="none" spc="0" dirty="0">
              <a:ln/>
              <a:solidFill>
                <a:schemeClr val="accent4"/>
              </a:solidFill>
              <a:effectLst/>
            </a:endParaRPr>
          </a:p>
        </p:txBody>
      </p:sp>
      <p:pic>
        <p:nvPicPr>
          <p:cNvPr id="9" name="Picture 8"/>
          <p:cNvPicPr>
            <a:picLocks noChangeAspect="1"/>
          </p:cNvPicPr>
          <p:nvPr/>
        </p:nvPicPr>
        <p:blipFill>
          <a:blip r:embed="rId5"/>
          <a:stretch>
            <a:fillRect/>
          </a:stretch>
        </p:blipFill>
        <p:spPr>
          <a:xfrm>
            <a:off x="312392" y="196899"/>
            <a:ext cx="3365284" cy="476748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989" y="1179338"/>
            <a:ext cx="3390755" cy="4786534"/>
          </a:xfrm>
          <a:prstGeom prst="rect">
            <a:avLst/>
          </a:prstGeom>
        </p:spPr>
      </p:pic>
      <p:pic>
        <p:nvPicPr>
          <p:cNvPr id="11" name="Picture 10"/>
          <p:cNvPicPr>
            <a:picLocks noChangeAspect="1"/>
          </p:cNvPicPr>
          <p:nvPr/>
        </p:nvPicPr>
        <p:blipFill rotWithShape="1">
          <a:blip r:embed="rId7"/>
          <a:srcRect l="4797" t="5119" r="465" b="-5051"/>
          <a:stretch/>
        </p:blipFill>
        <p:spPr>
          <a:xfrm>
            <a:off x="2548825" y="906348"/>
            <a:ext cx="3291840" cy="4846320"/>
          </a:xfrm>
          <a:prstGeom prst="rect">
            <a:avLst/>
          </a:prstGeom>
        </p:spPr>
      </p:pic>
      <p:pic>
        <p:nvPicPr>
          <p:cNvPr id="19" name="Picture 18"/>
          <p:cNvPicPr>
            <a:picLocks noChangeAspect="1"/>
          </p:cNvPicPr>
          <p:nvPr/>
        </p:nvPicPr>
        <p:blipFill>
          <a:blip r:embed="rId8"/>
          <a:stretch>
            <a:fillRect/>
          </a:stretch>
        </p:blipFill>
        <p:spPr>
          <a:xfrm>
            <a:off x="4009044" y="1817733"/>
            <a:ext cx="3297513" cy="4644384"/>
          </a:xfrm>
          <a:prstGeom prst="rect">
            <a:avLst/>
          </a:prstGeom>
        </p:spPr>
      </p:pic>
      <p:sp>
        <p:nvSpPr>
          <p:cNvPr id="8" name="Rectangle 7"/>
          <p:cNvSpPr/>
          <p:nvPr/>
        </p:nvSpPr>
        <p:spPr>
          <a:xfrm>
            <a:off x="5981950" y="1038875"/>
            <a:ext cx="2730940"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err="1" smtClean="0">
                <a:ln/>
                <a:solidFill>
                  <a:schemeClr val="accent4"/>
                </a:solidFill>
              </a:rPr>
              <a:t>IllustraMedia</a:t>
            </a:r>
            <a:endParaRPr lang="en-US" sz="3600" b="1" cap="none" spc="0" dirty="0" smtClean="0">
              <a:ln/>
              <a:solidFill>
                <a:schemeClr val="accent4"/>
              </a:solidFill>
              <a:effectLst/>
            </a:endParaRPr>
          </a:p>
        </p:txBody>
      </p:sp>
    </p:spTree>
    <p:custDataLst>
      <p:tags r:id="rId1"/>
    </p:custDataLst>
    <p:extLst>
      <p:ext uri="{BB962C8B-B14F-4D97-AF65-F5344CB8AC3E}">
        <p14:creationId xmlns:p14="http://schemas.microsoft.com/office/powerpoint/2010/main" val="24302725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09365"/>
            <a:ext cx="10896600" cy="2967597"/>
          </a:xfrm>
        </p:spPr>
        <p:txBody>
          <a:bodyPr>
            <a:normAutofit/>
          </a:bodyPr>
          <a:lstStyle/>
          <a:p>
            <a:r>
              <a:rPr lang="en-US" sz="3600" dirty="0" smtClean="0"/>
              <a:t>Christian scientists (then and now)</a:t>
            </a:r>
          </a:p>
          <a:p>
            <a:pPr lvl="1"/>
            <a:r>
              <a:rPr lang="en-US" sz="3200" dirty="0" smtClean="0"/>
              <a:t>Display timeline created throughout the school year</a:t>
            </a:r>
          </a:p>
          <a:p>
            <a:pPr lvl="1"/>
            <a:r>
              <a:rPr lang="en-US" sz="3200" dirty="0" smtClean="0"/>
              <a:t>Display posters created by students about individual scientists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0185">
            <a:off x="640976" y="673868"/>
            <a:ext cx="1636385" cy="1736223"/>
          </a:xfrm>
          <a:prstGeom prst="rect">
            <a:avLst/>
          </a:prstGeom>
        </p:spPr>
      </p:pic>
      <p:sp>
        <p:nvSpPr>
          <p:cNvPr id="6" name="Rectangle 5"/>
          <p:cNvSpPr/>
          <p:nvPr/>
        </p:nvSpPr>
        <p:spPr>
          <a:xfrm>
            <a:off x="2376873" y="757149"/>
            <a:ext cx="3921074" cy="1569660"/>
          </a:xfrm>
          <a:prstGeom prst="rect">
            <a:avLst/>
          </a:prstGeom>
          <a:noFill/>
        </p:spPr>
        <p:txBody>
          <a:bodyPr wrap="none" lIns="91440" tIns="45720" rIns="91440" bIns="45720">
            <a:spAutoFit/>
          </a:bodyPr>
          <a:lstStyle/>
          <a:p>
            <a:pPr algn="ct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End</a:t>
            </a: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of Year</a:t>
            </a:r>
          </a:p>
          <a:p>
            <a:pPr algn="ctr"/>
            <a:r>
              <a:rPr lang="en-US"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Science Fair</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8165420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a:t>
            </a:r>
            <a:endParaRPr lang="en-US" dirty="0"/>
          </a:p>
        </p:txBody>
      </p:sp>
      <p:sp>
        <p:nvSpPr>
          <p:cNvPr id="3" name="Content Placeholder 2"/>
          <p:cNvSpPr>
            <a:spLocks noGrp="1"/>
          </p:cNvSpPr>
          <p:nvPr>
            <p:ph idx="1"/>
          </p:nvPr>
        </p:nvSpPr>
        <p:spPr/>
        <p:txBody>
          <a:bodyPr>
            <a:normAutofit/>
          </a:bodyPr>
          <a:lstStyle/>
          <a:p>
            <a:endParaRPr lang="en-US" dirty="0" smtClean="0"/>
          </a:p>
          <a:p>
            <a:r>
              <a:rPr lang="en-US" sz="3200" dirty="0" smtClean="0"/>
              <a:t>No place in the scientific mind for intangibles like faith in:</a:t>
            </a:r>
          </a:p>
          <a:p>
            <a:pPr lvl="1"/>
            <a:r>
              <a:rPr lang="en-US" sz="2800" dirty="0" smtClean="0"/>
              <a:t>In a supernatural Creator</a:t>
            </a:r>
          </a:p>
          <a:p>
            <a:pPr lvl="1"/>
            <a:r>
              <a:rPr lang="en-US" sz="2800" dirty="0" smtClean="0"/>
              <a:t>Divinely inspired book (Bible)</a:t>
            </a:r>
          </a:p>
          <a:p>
            <a:endParaRPr lang="en-US" sz="3200" dirty="0" smtClean="0"/>
          </a:p>
          <a:p>
            <a:endParaRPr lang="en-US" sz="3200" dirty="0" smtClean="0"/>
          </a:p>
          <a:p>
            <a:r>
              <a:rPr lang="en-US" sz="3200" dirty="0" smtClean="0"/>
              <a:t>No scientist can be a creationist</a:t>
            </a:r>
          </a:p>
          <a:p>
            <a:pPr marL="0" indent="0">
              <a:buNone/>
            </a:pPr>
            <a:endParaRPr lang="en-US" dirty="0"/>
          </a:p>
        </p:txBody>
      </p:sp>
      <p:sp>
        <p:nvSpPr>
          <p:cNvPr id="4" name="Rectangle 3"/>
          <p:cNvSpPr/>
          <p:nvPr/>
        </p:nvSpPr>
        <p:spPr>
          <a:xfrm>
            <a:off x="838200" y="1363960"/>
            <a:ext cx="248016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Opinion</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Rectangle 4"/>
          <p:cNvSpPr/>
          <p:nvPr/>
        </p:nvSpPr>
        <p:spPr>
          <a:xfrm>
            <a:off x="853440" y="3939520"/>
            <a:ext cx="248016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Opinion</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Multiply 6"/>
          <p:cNvSpPr/>
          <p:nvPr/>
        </p:nvSpPr>
        <p:spPr>
          <a:xfrm>
            <a:off x="0" y="762000"/>
            <a:ext cx="7239000" cy="519684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997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09365"/>
            <a:ext cx="5219700" cy="2967597"/>
          </a:xfrm>
        </p:spPr>
        <p:txBody>
          <a:bodyPr>
            <a:normAutofit lnSpcReduction="10000"/>
          </a:bodyPr>
          <a:lstStyle/>
          <a:p>
            <a:r>
              <a:rPr lang="en-US" sz="3600" dirty="0" smtClean="0"/>
              <a:t>Open with worship</a:t>
            </a:r>
          </a:p>
          <a:p>
            <a:pPr lvl="1"/>
            <a:r>
              <a:rPr lang="en-US" sz="3200" dirty="0" smtClean="0"/>
              <a:t>Music</a:t>
            </a:r>
          </a:p>
          <a:p>
            <a:pPr lvl="1"/>
            <a:r>
              <a:rPr lang="en-US" sz="3200" dirty="0" smtClean="0"/>
              <a:t>Scripture</a:t>
            </a:r>
          </a:p>
          <a:p>
            <a:pPr lvl="1"/>
            <a:r>
              <a:rPr lang="en-US" sz="3200" dirty="0" smtClean="0"/>
              <a:t>Beautiful pictures</a:t>
            </a:r>
          </a:p>
          <a:p>
            <a:pPr lvl="1"/>
            <a:r>
              <a:rPr lang="en-US" sz="3200" dirty="0" smtClean="0"/>
              <a:t>Meaningful quotes from believing scientists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0185">
            <a:off x="640976" y="673868"/>
            <a:ext cx="1636385" cy="1736223"/>
          </a:xfrm>
          <a:prstGeom prst="rect">
            <a:avLst/>
          </a:prstGeom>
        </p:spPr>
      </p:pic>
      <p:sp>
        <p:nvSpPr>
          <p:cNvPr id="6" name="Rectangle 5"/>
          <p:cNvSpPr/>
          <p:nvPr/>
        </p:nvSpPr>
        <p:spPr>
          <a:xfrm>
            <a:off x="2376873" y="757149"/>
            <a:ext cx="3921074" cy="1569660"/>
          </a:xfrm>
          <a:prstGeom prst="rect">
            <a:avLst/>
          </a:prstGeom>
          <a:noFill/>
        </p:spPr>
        <p:txBody>
          <a:bodyPr wrap="none" lIns="91440" tIns="45720" rIns="91440" bIns="45720">
            <a:spAutoFit/>
          </a:bodyPr>
          <a:lstStyle/>
          <a:p>
            <a:pPr algn="ctr"/>
            <a:r>
              <a:rPr lang="en-US"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End</a:t>
            </a: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of Year</a:t>
            </a:r>
          </a:p>
          <a:p>
            <a:pPr algn="ctr"/>
            <a:r>
              <a:rPr lang="en-US"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Science Fair</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4589" y="1301224"/>
            <a:ext cx="3599848" cy="3599848"/>
          </a:xfrm>
          <a:prstGeom prst="rect">
            <a:avLst/>
          </a:prstGeom>
        </p:spPr>
      </p:pic>
      <p:sp>
        <p:nvSpPr>
          <p:cNvPr id="4" name="Rectangle 3"/>
          <p:cNvSpPr/>
          <p:nvPr/>
        </p:nvSpPr>
        <p:spPr>
          <a:xfrm>
            <a:off x="6674818" y="341650"/>
            <a:ext cx="3707432" cy="1200329"/>
          </a:xfrm>
          <a:prstGeom prst="rect">
            <a:avLst/>
          </a:prstGeom>
          <a:solidFill>
            <a:srgbClr val="7030A0"/>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cap="none" spc="0" dirty="0" smtClean="0">
                <a:ln/>
                <a:solidFill>
                  <a:schemeClr val="bg1"/>
                </a:solidFill>
                <a:effectLst/>
              </a:rPr>
              <a:t>When I consider the heavens…what is man that you are mindful of him?</a:t>
            </a:r>
            <a:endParaRPr lang="en-US" sz="2400" b="1" cap="none" spc="0" dirty="0">
              <a:ln/>
              <a:solidFill>
                <a:schemeClr val="bg1"/>
              </a:solidFill>
              <a:effectLst/>
            </a:endParaRPr>
          </a:p>
        </p:txBody>
      </p:sp>
      <p:sp>
        <p:nvSpPr>
          <p:cNvPr id="7" name="TextBox 6"/>
          <p:cNvSpPr txBox="1"/>
          <p:nvPr/>
        </p:nvSpPr>
        <p:spPr>
          <a:xfrm>
            <a:off x="9080382" y="4693163"/>
            <a:ext cx="2870436" cy="1569660"/>
          </a:xfrm>
          <a:prstGeom prst="rect">
            <a:avLst/>
          </a:prstGeom>
          <a:solidFill>
            <a:srgbClr val="0070C0"/>
          </a:solidFill>
        </p:spPr>
        <p:txBody>
          <a:bodyPr wrap="square" rtlCol="0">
            <a:spAutoFit/>
          </a:bodyPr>
          <a:lstStyle/>
          <a:p>
            <a:r>
              <a:rPr lang="en-US" sz="2400" dirty="0" smtClean="0"/>
              <a:t>“The undevout astronomer must be mad.”  William Herschel</a:t>
            </a:r>
            <a:endParaRPr lang="en-US" sz="2400"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1078" y="4050413"/>
            <a:ext cx="1675983" cy="170131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0769" y="1076020"/>
            <a:ext cx="1381160" cy="1402038"/>
          </a:xfrm>
          <a:prstGeom prst="rect">
            <a:avLst/>
          </a:prstGeom>
        </p:spPr>
      </p:pic>
    </p:spTree>
    <p:custDataLst>
      <p:tags r:id="rId1"/>
    </p:custDataLst>
    <p:extLst>
      <p:ext uri="{BB962C8B-B14F-4D97-AF65-F5344CB8AC3E}">
        <p14:creationId xmlns:p14="http://schemas.microsoft.com/office/powerpoint/2010/main" val="979434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4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1522836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fontScale="92500" lnSpcReduction="20000"/>
          </a:bodyPr>
          <a:lstStyle/>
          <a:p>
            <a:pPr algn="l"/>
            <a:r>
              <a:rPr lang="en-US" sz="1800" dirty="0"/>
              <a:t>Images may appear on more than one slide.  Citation is given on the first slide where each image appears.</a:t>
            </a:r>
          </a:p>
          <a:p>
            <a:pPr algn="l"/>
            <a:r>
              <a:rPr lang="en-US" sz="1800" dirty="0" smtClean="0"/>
              <a:t>[1] Photo of </a:t>
            </a:r>
            <a:r>
              <a:rPr lang="en-US" sz="1800" i="1" dirty="0" smtClean="0"/>
              <a:t>Men of Science Men of God</a:t>
            </a:r>
            <a:r>
              <a:rPr lang="en-US" sz="1800" dirty="0" smtClean="0"/>
              <a:t>, Carol Raney</a:t>
            </a:r>
          </a:p>
          <a:p>
            <a:pPr algn="l"/>
            <a:r>
              <a:rPr lang="en-US" sz="1800" dirty="0" smtClean="0"/>
              <a:t>[3] Dr. Henry M. Morris</a:t>
            </a:r>
            <a:r>
              <a:rPr lang="en-US" sz="1800" dirty="0"/>
              <a:t>, http://</a:t>
            </a:r>
            <a:r>
              <a:rPr lang="en-US" sz="1800" dirty="0" smtClean="0"/>
              <a:t>www.icr.org/article/science-man-god-henry-m-morris, © 2009 Institute for Creation Research</a:t>
            </a:r>
            <a:r>
              <a:rPr lang="en-US" sz="1800" dirty="0"/>
              <a:t>,</a:t>
            </a:r>
            <a:r>
              <a:rPr lang="en-US" sz="1800" dirty="0" smtClean="0"/>
              <a:t>  www.icr.org.  Used by permission.</a:t>
            </a:r>
          </a:p>
          <a:p>
            <a:pPr algn="l"/>
            <a:r>
              <a:rPr lang="en-US" sz="1800" dirty="0" smtClean="0"/>
              <a:t>[</a:t>
            </a:r>
            <a:r>
              <a:rPr lang="en-US" sz="1800" dirty="0"/>
              <a:t>8a] Leonardo </a:t>
            </a:r>
            <a:r>
              <a:rPr lang="en-US" sz="1800" dirty="0" err="1"/>
              <a:t>daVinci</a:t>
            </a:r>
            <a:r>
              <a:rPr lang="en-US" sz="1800" dirty="0"/>
              <a:t>, Engraving from 1850's, polymath, scientist, inventor, </a:t>
            </a:r>
            <a:r>
              <a:rPr lang="en-US" sz="1800" dirty="0" smtClean="0"/>
              <a:t>painter</a:t>
            </a:r>
            <a:r>
              <a:rPr lang="en-US" sz="1800" dirty="0"/>
              <a:t> 96372752, Georgios </a:t>
            </a:r>
            <a:r>
              <a:rPr lang="en-US" sz="1800" dirty="0" err="1" smtClean="0"/>
              <a:t>Kollidas</a:t>
            </a:r>
            <a:r>
              <a:rPr lang="en-US" sz="1800" dirty="0"/>
              <a:t> ,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[8b</a:t>
            </a:r>
            <a:r>
              <a:rPr lang="en-US" sz="1800" dirty="0"/>
              <a:t>] Francis Bacon 92845629, </a:t>
            </a:r>
            <a:r>
              <a:rPr lang="en-US" sz="1800" dirty="0" smtClean="0"/>
              <a:t>Photos.com,</a:t>
            </a:r>
            <a:r>
              <a:rPr lang="en-US" sz="1800" dirty="0"/>
              <a:t>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[8c</a:t>
            </a:r>
            <a:r>
              <a:rPr lang="en-US" sz="1800" dirty="0"/>
              <a:t>] William Herschel 92831586, </a:t>
            </a:r>
            <a:r>
              <a:rPr lang="en-US" sz="1800" dirty="0" smtClean="0"/>
              <a:t>Photos.com, </a:t>
            </a:r>
            <a:r>
              <a:rPr lang="en-US" sz="1800" dirty="0" err="1" smtClean="0"/>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[8d] </a:t>
            </a:r>
            <a:r>
              <a:rPr lang="en-US" sz="1800" dirty="0"/>
              <a:t>Stephen Myer, http://</a:t>
            </a:r>
            <a:r>
              <a:rPr lang="en-US" sz="1800" dirty="0" smtClean="0"/>
              <a:t>www.discovery.org/p/11,</a:t>
            </a:r>
            <a:r>
              <a:rPr lang="en-US" sz="1800" dirty="0"/>
              <a:t> used with permission</a:t>
            </a:r>
          </a:p>
          <a:p>
            <a:pPr algn="l"/>
            <a:r>
              <a:rPr lang="en-US" sz="1800" dirty="0" smtClean="0"/>
              <a:t>[8e]</a:t>
            </a:r>
            <a:r>
              <a:rPr lang="en-US" sz="1800" dirty="0"/>
              <a:t> Tim </a:t>
            </a:r>
            <a:r>
              <a:rPr lang="en-US" sz="1800" dirty="0" smtClean="0"/>
              <a:t>Standish, </a:t>
            </a:r>
            <a:r>
              <a:rPr lang="en-US" sz="1800" dirty="0"/>
              <a:t>used with </a:t>
            </a:r>
            <a:r>
              <a:rPr lang="en-US" sz="1800" dirty="0" smtClean="0"/>
              <a:t>permission</a:t>
            </a:r>
          </a:p>
          <a:p>
            <a:pPr algn="l"/>
            <a:r>
              <a:rPr lang="en-US" sz="1800" dirty="0" smtClean="0"/>
              <a:t>[</a:t>
            </a:r>
            <a:r>
              <a:rPr lang="en-US" sz="1800" dirty="0"/>
              <a:t>9] Vintage old book 95272278, Sharon </a:t>
            </a:r>
            <a:r>
              <a:rPr lang="en-US" sz="1800" dirty="0" smtClean="0"/>
              <a:t>Bronte</a:t>
            </a:r>
            <a:r>
              <a:rPr lang="en-US" sz="1800" dirty="0"/>
              <a:t>,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[10] Johannes Kepler, Unknown artist, </a:t>
            </a:r>
            <a:r>
              <a:rPr lang="en-US" sz="1800" dirty="0"/>
              <a:t>http://</a:t>
            </a:r>
            <a:r>
              <a:rPr lang="en-US" sz="1800" dirty="0" smtClean="0"/>
              <a:t>en.wikipedia.org/wiki/File:Johannes_Kepler_1610.jpg, Public Domain.</a:t>
            </a:r>
          </a:p>
          <a:p>
            <a:pPr algn="l"/>
            <a:r>
              <a:rPr lang="en-US" sz="1800" dirty="0"/>
              <a:t>[12d] Blaise Pascal </a:t>
            </a:r>
            <a:r>
              <a:rPr lang="en-US" sz="1800" dirty="0" smtClean="0"/>
              <a:t>on </a:t>
            </a:r>
            <a:r>
              <a:rPr lang="en-US" sz="1800" dirty="0"/>
              <a:t>engraving from </a:t>
            </a:r>
            <a:r>
              <a:rPr lang="en-US" sz="1800" dirty="0" smtClean="0"/>
              <a:t>1800s </a:t>
            </a:r>
            <a:r>
              <a:rPr lang="en-US" sz="1800" dirty="0"/>
              <a:t>97011251, Georgios </a:t>
            </a:r>
            <a:r>
              <a:rPr lang="en-US" sz="1800" dirty="0" err="1" smtClean="0"/>
              <a:t>Kollidas</a:t>
            </a:r>
            <a:r>
              <a:rPr lang="en-US" sz="1800" dirty="0" smtClean="0"/>
              <a:t>,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[12e]</a:t>
            </a:r>
            <a:r>
              <a:rPr lang="en-US" sz="1800" dirty="0"/>
              <a:t> </a:t>
            </a:r>
            <a:r>
              <a:rPr lang="en-US" sz="1800" dirty="0" smtClean="0"/>
              <a:t>Robert </a:t>
            </a:r>
            <a:r>
              <a:rPr lang="en-US" sz="1800" dirty="0"/>
              <a:t>Boyle 92836880, Photos.com,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a:p>
          <a:p>
            <a:pPr algn="l"/>
            <a:r>
              <a:rPr lang="en-US" sz="1800" dirty="0"/>
              <a:t>[14a] Isaac Newton </a:t>
            </a:r>
            <a:r>
              <a:rPr lang="en-US" sz="1800" dirty="0" smtClean="0"/>
              <a:t>engraving from 1850s</a:t>
            </a:r>
            <a:r>
              <a:rPr lang="en-US" sz="1800" dirty="0"/>
              <a:t>, </a:t>
            </a:r>
            <a:r>
              <a:rPr lang="en-US" sz="1800" dirty="0" smtClean="0"/>
              <a:t>engraved </a:t>
            </a:r>
            <a:r>
              <a:rPr lang="en-US" sz="1800" dirty="0"/>
              <a:t>by E. </a:t>
            </a:r>
            <a:r>
              <a:rPr lang="en-US" sz="1800" dirty="0" err="1" smtClean="0"/>
              <a:t>Scriven</a:t>
            </a:r>
            <a:r>
              <a:rPr lang="en-US" sz="1800" dirty="0"/>
              <a:t> 97876888, Georgios </a:t>
            </a:r>
            <a:r>
              <a:rPr lang="en-US" sz="1800" dirty="0" err="1" smtClean="0"/>
              <a:t>Kollidas</a:t>
            </a:r>
            <a:r>
              <a:rPr lang="en-US" sz="1800" dirty="0" smtClean="0"/>
              <a:t>,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ea typeface="Calibri" panose="020F0502020204030204" pitchFamily="34" charset="0"/>
            </a:endParaRPr>
          </a:p>
          <a:p>
            <a:pPr algn="l"/>
            <a:r>
              <a:rPr lang="en-US" sz="1800" dirty="0"/>
              <a:t>14b] Carl Linnaeus 160312886, Denis </a:t>
            </a:r>
            <a:r>
              <a:rPr lang="en-US" sz="1800" dirty="0" err="1"/>
              <a:t>Kozlenko</a:t>
            </a:r>
            <a:r>
              <a:rPr lang="en-US" sz="1800" dirty="0"/>
              <a:t>,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a:p>
          <a:p>
            <a:pPr algn="l"/>
            <a:r>
              <a:rPr lang="en-US" sz="1800" dirty="0"/>
              <a:t>[16a] Michael Faraday 92836754, Photos.com,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a:p>
          <a:p>
            <a:pPr algn="l"/>
            <a:endParaRPr lang="en-US" sz="1800" dirty="0" smtClean="0"/>
          </a:p>
          <a:p>
            <a:pPr algn="l"/>
            <a:endParaRPr lang="en-US" dirty="0" smtClean="0"/>
          </a:p>
        </p:txBody>
      </p:sp>
      <p:sp>
        <p:nvSpPr>
          <p:cNvPr id="3" name="Rectangle 2"/>
          <p:cNvSpPr/>
          <p:nvPr/>
        </p:nvSpPr>
        <p:spPr>
          <a:xfrm>
            <a:off x="4990954" y="699917"/>
            <a:ext cx="1844287" cy="400110"/>
          </a:xfrm>
          <a:prstGeom prst="rect">
            <a:avLst/>
          </a:prstGeom>
        </p:spPr>
        <p:txBody>
          <a:bodyPr wrap="none">
            <a:spAutoFit/>
          </a:bodyPr>
          <a:lstStyle/>
          <a:p>
            <a:r>
              <a:rPr lang="en-US" sz="2000" dirty="0" smtClean="0">
                <a:solidFill>
                  <a:srgbClr val="FFFFFF"/>
                </a:solidFill>
              </a:rPr>
              <a:t>Stock Images By</a:t>
            </a:r>
            <a:endParaRPr lang="en-US" sz="2000" dirty="0">
              <a:solidFill>
                <a:srgbClr val="FFFFFF"/>
              </a:solidFill>
            </a:endParaRPr>
          </a:p>
        </p:txBody>
      </p:sp>
    </p:spTree>
    <p:extLst>
      <p:ext uri="{BB962C8B-B14F-4D97-AF65-F5344CB8AC3E}">
        <p14:creationId xmlns:p14="http://schemas.microsoft.com/office/powerpoint/2010/main" val="898829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sz="1800" dirty="0" smtClean="0"/>
              <a:t>[ 16b</a:t>
            </a:r>
            <a:r>
              <a:rPr lang="en-US" sz="1800" dirty="0"/>
              <a:t>] Portrait of American Inventor Samuel Finley Breese Morse 92846485, </a:t>
            </a:r>
            <a:r>
              <a:rPr lang="en-US" sz="1800" dirty="0" smtClean="0"/>
              <a:t>Photos.com,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[17a] </a:t>
            </a:r>
            <a:r>
              <a:rPr lang="en-US" sz="1800" dirty="0"/>
              <a:t>Portrait of Joseph </a:t>
            </a:r>
            <a:r>
              <a:rPr lang="en-US" sz="1800" dirty="0" smtClean="0"/>
              <a:t>Henry, </a:t>
            </a:r>
            <a:r>
              <a:rPr lang="en-US" sz="1800" dirty="0"/>
              <a:t>Henry </a:t>
            </a:r>
            <a:r>
              <a:rPr lang="en-US" sz="1800" dirty="0" err="1" smtClean="0"/>
              <a:t>Ulke</a:t>
            </a:r>
            <a:r>
              <a:rPr lang="en-US" sz="1800" dirty="0" smtClean="0"/>
              <a:t>, http</a:t>
            </a:r>
            <a:r>
              <a:rPr lang="en-US" sz="1800" dirty="0"/>
              <a:t>://commons.wikimedia.org/wiki/File:Joseph_Henry_(1879).</a:t>
            </a:r>
            <a:r>
              <a:rPr lang="en-US" sz="1800" dirty="0" smtClean="0"/>
              <a:t>jpg,, </a:t>
            </a:r>
            <a:r>
              <a:rPr lang="en-US" sz="1800" dirty="0"/>
              <a:t>Public domain.</a:t>
            </a:r>
            <a:endParaRPr lang="en-US" sz="1800" dirty="0" smtClean="0"/>
          </a:p>
          <a:p>
            <a:pPr algn="l"/>
            <a:r>
              <a:rPr lang="en-US" sz="1800" dirty="0" smtClean="0"/>
              <a:t>[17b</a:t>
            </a:r>
            <a:r>
              <a:rPr lang="en-US" sz="1800" dirty="0"/>
              <a:t>] Smithsonian Institution 181958499, </a:t>
            </a:r>
            <a:r>
              <a:rPr lang="en-US" sz="1800" dirty="0" err="1" smtClean="0"/>
              <a:t>AndreyKrav</a:t>
            </a:r>
            <a:r>
              <a:rPr lang="en-US" sz="1800" dirty="0" smtClean="0"/>
              <a:t>, </a:t>
            </a:r>
            <a:r>
              <a:rPr lang="en-US" sz="1800" dirty="0" err="1" smtClean="0"/>
              <a:t>Thinkstock</a:t>
            </a:r>
            <a:r>
              <a:rPr lang="en-US" sz="1800" dirty="0" smtClean="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[18a] </a:t>
            </a:r>
            <a:r>
              <a:rPr lang="en-US" sz="1800" dirty="0"/>
              <a:t>Map of ocean currents 112706597, Dorling </a:t>
            </a:r>
            <a:r>
              <a:rPr lang="en-US" sz="1800" dirty="0" smtClean="0"/>
              <a:t>Kindersley,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[18b] Matthew Maury painting, </a:t>
            </a:r>
            <a:r>
              <a:rPr lang="en-US" sz="1800" dirty="0"/>
              <a:t>Ella </a:t>
            </a:r>
            <a:r>
              <a:rPr lang="en-US" sz="1800" dirty="0" err="1"/>
              <a:t>Sophonisba</a:t>
            </a:r>
            <a:r>
              <a:rPr lang="en-US" sz="1800" dirty="0"/>
              <a:t> Hergesheimer, http://</a:t>
            </a:r>
            <a:r>
              <a:rPr lang="en-US" sz="1800" dirty="0" smtClean="0"/>
              <a:t>commons.wikimedia.org/wiki/File:Commander_Matthew_Fontaine_Maury_USN_painting.jpg, PD-old</a:t>
            </a:r>
          </a:p>
          <a:p>
            <a:pPr algn="l"/>
            <a:r>
              <a:rPr lang="en-US" sz="1800" dirty="0" smtClean="0"/>
              <a:t>[19] </a:t>
            </a:r>
            <a:r>
              <a:rPr lang="en-US" sz="1800" dirty="0"/>
              <a:t>Sir James Young </a:t>
            </a:r>
            <a:r>
              <a:rPr lang="en-US" sz="1800" dirty="0" smtClean="0"/>
              <a:t>Simpson, </a:t>
            </a:r>
            <a:r>
              <a:rPr lang="en-US" sz="1800" dirty="0"/>
              <a:t>Henry Laing Gordon, http://</a:t>
            </a:r>
            <a:r>
              <a:rPr lang="en-US" sz="1800" dirty="0" smtClean="0"/>
              <a:t>commons.wikimedia.org/wiki/File:Simpson_James_Young_signature_picture.jpg</a:t>
            </a:r>
            <a:r>
              <a:rPr lang="en-US" sz="1800" dirty="0"/>
              <a:t>, </a:t>
            </a:r>
            <a:r>
              <a:rPr lang="en-US" sz="1800" dirty="0" smtClean="0"/>
              <a:t>Public </a:t>
            </a:r>
            <a:r>
              <a:rPr lang="en-US" sz="1800" dirty="0"/>
              <a:t>D</a:t>
            </a:r>
            <a:r>
              <a:rPr lang="en-US" sz="1800" dirty="0" smtClean="0"/>
              <a:t>omain.</a:t>
            </a:r>
          </a:p>
          <a:p>
            <a:pPr algn="l"/>
            <a:r>
              <a:rPr lang="en-US" sz="1800" dirty="0" smtClean="0"/>
              <a:t>[</a:t>
            </a:r>
            <a:r>
              <a:rPr lang="en-US" sz="1800" dirty="0"/>
              <a:t>20] </a:t>
            </a:r>
            <a:r>
              <a:rPr lang="en-US" sz="1800" dirty="0" smtClean="0"/>
              <a:t>Telescope 4542879, </a:t>
            </a:r>
            <a:r>
              <a:rPr lang="en-US" sz="1800" dirty="0" err="1" smtClean="0"/>
              <a:t>befehr</a:t>
            </a:r>
            <a:r>
              <a:rPr lang="en-US" sz="1800" dirty="0" smtClean="0"/>
              <a:t>, </a:t>
            </a:r>
            <a:r>
              <a:rPr lang="en-US" sz="1800" dirty="0"/>
              <a:t>Getty Images (US), Inc. Subscription </a:t>
            </a:r>
            <a:r>
              <a:rPr lang="en-US" sz="1800" dirty="0" smtClean="0"/>
              <a:t>Agreement </a:t>
            </a:r>
          </a:p>
          <a:p>
            <a:pPr algn="l"/>
            <a:r>
              <a:rPr lang="en-US" sz="1800" dirty="0" smtClean="0"/>
              <a:t>[21a</a:t>
            </a:r>
            <a:r>
              <a:rPr lang="en-US" sz="1800" dirty="0"/>
              <a:t>] William </a:t>
            </a:r>
            <a:r>
              <a:rPr lang="en-US" sz="1800" dirty="0" smtClean="0"/>
              <a:t>Thomson </a:t>
            </a:r>
            <a:r>
              <a:rPr lang="en-US" sz="1800" dirty="0"/>
              <a:t>Lord </a:t>
            </a:r>
            <a:r>
              <a:rPr lang="en-US" sz="1800" dirty="0" smtClean="0"/>
              <a:t>Kelvin, </a:t>
            </a:r>
            <a:r>
              <a:rPr lang="en-US" sz="1800" dirty="0"/>
              <a:t>T. &amp; R. Annan &amp; Sons, http://commons.wikimedia.org/wiki/File:William_Thomson,_</a:t>
            </a:r>
            <a:r>
              <a:rPr lang="en-US" sz="1800" dirty="0" smtClean="0"/>
              <a:t>Lord_Kelvin_cph.3b11884.jpg, </a:t>
            </a:r>
            <a:r>
              <a:rPr lang="en-US" sz="1800" dirty="0"/>
              <a:t>No known restrictions on </a:t>
            </a:r>
            <a:r>
              <a:rPr lang="en-US" sz="1800" dirty="0" smtClean="0"/>
              <a:t>publication</a:t>
            </a:r>
          </a:p>
          <a:p>
            <a:pPr algn="l"/>
            <a:r>
              <a:rPr lang="en-US" sz="1800" dirty="0"/>
              <a:t>[21b] </a:t>
            </a:r>
            <a:r>
              <a:rPr lang="en-US" sz="1800" dirty="0" err="1"/>
              <a:t>Gregor</a:t>
            </a:r>
            <a:r>
              <a:rPr lang="en-US" sz="1800" dirty="0"/>
              <a:t> Mendel, artist unknown, http://upload.wikimedia.org/wikipedia/commons/b/ba/Gregor_Mendel_2.jpg, Public Domain</a:t>
            </a:r>
          </a:p>
          <a:p>
            <a:pPr algn="l"/>
            <a:endParaRPr lang="en-US" sz="1800" dirty="0" smtClean="0"/>
          </a:p>
        </p:txBody>
      </p:sp>
      <p:sp>
        <p:nvSpPr>
          <p:cNvPr id="3" name="Rectangle 2"/>
          <p:cNvSpPr/>
          <p:nvPr/>
        </p:nvSpPr>
        <p:spPr>
          <a:xfrm>
            <a:off x="4990954" y="699917"/>
            <a:ext cx="1844287" cy="400110"/>
          </a:xfrm>
          <a:prstGeom prst="rect">
            <a:avLst/>
          </a:prstGeom>
        </p:spPr>
        <p:txBody>
          <a:bodyPr wrap="none">
            <a:spAutoFit/>
          </a:bodyPr>
          <a:lstStyle/>
          <a:p>
            <a:r>
              <a:rPr lang="en-US" sz="2000" dirty="0">
                <a:solidFill>
                  <a:srgbClr val="FFFFFF"/>
                </a:solidFill>
              </a:rPr>
              <a:t>Stock Images By</a:t>
            </a:r>
          </a:p>
        </p:txBody>
      </p:sp>
    </p:spTree>
    <p:extLst>
      <p:ext uri="{BB962C8B-B14F-4D97-AF65-F5344CB8AC3E}">
        <p14:creationId xmlns:p14="http://schemas.microsoft.com/office/powerpoint/2010/main" val="231978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sz="1800" dirty="0" smtClean="0"/>
              <a:t>[21c] Louis </a:t>
            </a:r>
            <a:r>
              <a:rPr lang="en-US" sz="1800" dirty="0"/>
              <a:t>Pasteur, </a:t>
            </a:r>
            <a:r>
              <a:rPr lang="en-US" sz="1800" dirty="0" smtClean="0"/>
              <a:t>uploaded </a:t>
            </a:r>
            <a:r>
              <a:rPr lang="en-US" sz="1800" dirty="0"/>
              <a:t>by </a:t>
            </a:r>
            <a:r>
              <a:rPr lang="en-US" sz="1800" dirty="0" err="1" smtClean="0"/>
              <a:t>Materialscientist</a:t>
            </a:r>
            <a:r>
              <a:rPr lang="en-US" sz="1800" dirty="0" smtClean="0"/>
              <a:t>,  http://af.wikipedia.org/wiki/Louis_Pasteur#mediaviewer/File:Louis_Pasteur.jpg, Public Domain.</a:t>
            </a:r>
          </a:p>
          <a:p>
            <a:pPr algn="l"/>
            <a:r>
              <a:rPr lang="en-US" sz="1800" dirty="0" smtClean="0"/>
              <a:t>[22] Parchment 185017434, </a:t>
            </a:r>
            <a:r>
              <a:rPr lang="en-US" sz="1800" dirty="0" err="1" smtClean="0"/>
              <a:t>Didecs</a:t>
            </a:r>
            <a:r>
              <a:rPr lang="en-US" sz="1800" dirty="0" smtClean="0"/>
              <a:t>, </a:t>
            </a:r>
            <a:r>
              <a:rPr lang="en-US" sz="1800" dirty="0" err="1" smtClean="0"/>
              <a:t>Thinkstock</a:t>
            </a:r>
            <a:r>
              <a:rPr lang="en-US" sz="1800" dirty="0" smtClean="0"/>
              <a:t>, </a:t>
            </a:r>
            <a:r>
              <a:rPr lang="en-US" sz="1800" dirty="0" err="1" smtClean="0"/>
              <a:t>Thinkstock</a:t>
            </a:r>
            <a:r>
              <a:rPr lang="en-US" sz="1800" dirty="0" smtClean="0"/>
              <a:t> Image Subscription</a:t>
            </a:r>
          </a:p>
          <a:p>
            <a:pPr algn="l"/>
            <a:r>
              <a:rPr lang="en-US" sz="1800" dirty="0" smtClean="0"/>
              <a:t>[</a:t>
            </a:r>
            <a:r>
              <a:rPr lang="en-US" sz="1800" dirty="0"/>
              <a:t>23] Old Book 94501148, </a:t>
            </a:r>
            <a:r>
              <a:rPr lang="en-US" sz="1800" dirty="0" smtClean="0"/>
              <a:t>Photos.com, </a:t>
            </a:r>
            <a:r>
              <a:rPr lang="en-US" sz="1800" dirty="0" err="1" smtClean="0"/>
              <a:t>Thinkstock</a:t>
            </a:r>
            <a:r>
              <a:rPr lang="en-US" sz="1800" dirty="0"/>
              <a:t>, </a:t>
            </a:r>
            <a:r>
              <a:rPr lang="en-US" sz="1800" dirty="0" err="1"/>
              <a:t>Thinkstock</a:t>
            </a:r>
            <a:r>
              <a:rPr lang="en-US" sz="1800" dirty="0"/>
              <a:t> Image Subscription </a:t>
            </a:r>
            <a:endParaRPr lang="en-US" sz="1800" dirty="0" smtClean="0"/>
          </a:p>
          <a:p>
            <a:pPr algn="l"/>
            <a:r>
              <a:rPr lang="en-US" sz="1800" dirty="0" smtClean="0"/>
              <a:t>[24a] </a:t>
            </a:r>
            <a:r>
              <a:rPr lang="en-US" sz="1800" dirty="0"/>
              <a:t>William </a:t>
            </a:r>
            <a:r>
              <a:rPr lang="en-US" sz="1800" dirty="0" smtClean="0"/>
              <a:t>Ramsay</a:t>
            </a:r>
            <a:r>
              <a:rPr lang="en-US" sz="1800" dirty="0"/>
              <a:t>, Unknown, http://</a:t>
            </a:r>
            <a:r>
              <a:rPr lang="en-US" sz="1800" dirty="0" smtClean="0"/>
              <a:t>commons.wikimedia.org/wiki/File:PSM_V67_D098_William_Ramsay.png, </a:t>
            </a:r>
            <a:r>
              <a:rPr lang="en-US" sz="1800" dirty="0"/>
              <a:t>PD US</a:t>
            </a:r>
            <a:endParaRPr lang="en-US" sz="1800" dirty="0" smtClean="0"/>
          </a:p>
          <a:p>
            <a:pPr algn="l"/>
            <a:r>
              <a:rPr lang="en-US" sz="1800" dirty="0" smtClean="0"/>
              <a:t>[</a:t>
            </a:r>
            <a:r>
              <a:rPr lang="en-US" sz="1800" dirty="0"/>
              <a:t>24b] Saturn 5 140235692, </a:t>
            </a:r>
            <a:r>
              <a:rPr lang="en-US" sz="1800" dirty="0" err="1" smtClean="0"/>
              <a:t>perkijl</a:t>
            </a:r>
            <a:r>
              <a:rPr lang="en-US" sz="1800" dirty="0"/>
              <a:t>, </a:t>
            </a:r>
            <a:r>
              <a:rPr lang="en-US" sz="1800" dirty="0" err="1"/>
              <a:t>Thinkstock</a:t>
            </a:r>
            <a:r>
              <a:rPr lang="en-US" sz="1800" dirty="0"/>
              <a:t>, </a:t>
            </a:r>
            <a:r>
              <a:rPr lang="en-US" sz="1800" dirty="0" err="1"/>
              <a:t>Thinkstock</a:t>
            </a:r>
            <a:r>
              <a:rPr lang="en-US" sz="1800" dirty="0"/>
              <a:t> Image Subscription </a:t>
            </a:r>
            <a:endParaRPr lang="en-US" sz="1800" dirty="0" smtClean="0"/>
          </a:p>
          <a:p>
            <a:pPr algn="l"/>
            <a:r>
              <a:rPr lang="en-US" sz="1800" dirty="0" smtClean="0"/>
              <a:t>[24c] </a:t>
            </a:r>
            <a:r>
              <a:rPr lang="en-US" sz="1800" dirty="0" err="1"/>
              <a:t>Wernher</a:t>
            </a:r>
            <a:r>
              <a:rPr lang="en-US" sz="1800" dirty="0"/>
              <a:t> von Braun, NACA, http://</a:t>
            </a:r>
            <a:r>
              <a:rPr lang="en-US" sz="1800" dirty="0" smtClean="0"/>
              <a:t>commons.wikimedia.org/wiki/File:Wernher-von-Braun.jpg, Public Domain.</a:t>
            </a:r>
          </a:p>
          <a:p>
            <a:pPr algn="l"/>
            <a:r>
              <a:rPr lang="en-US" sz="1800" dirty="0" smtClean="0"/>
              <a:t>[27] Idea graphic 187824692 </a:t>
            </a:r>
            <a:r>
              <a:rPr lang="en-US" sz="1800" dirty="0" err="1" smtClean="0"/>
              <a:t>Makeitdouble</a:t>
            </a:r>
            <a:r>
              <a:rPr lang="en-US" sz="1800" dirty="0" smtClean="0"/>
              <a:t>, </a:t>
            </a:r>
            <a:r>
              <a:rPr lang="en-US" sz="1800" dirty="0" err="1"/>
              <a:t>T</a:t>
            </a:r>
            <a:r>
              <a:rPr lang="en-US" sz="1800" dirty="0" err="1" smtClean="0"/>
              <a:t>hinkstock</a:t>
            </a:r>
            <a:r>
              <a:rPr lang="en-US" sz="1800" dirty="0" smtClean="0"/>
              <a:t>, </a:t>
            </a:r>
            <a:r>
              <a:rPr lang="en-US" sz="1800" dirty="0" err="1" smtClean="0"/>
              <a:t>Thinkstock</a:t>
            </a:r>
            <a:r>
              <a:rPr lang="en-US" sz="1800" dirty="0" smtClean="0"/>
              <a:t> Image Subscription</a:t>
            </a:r>
          </a:p>
          <a:p>
            <a:pPr algn="l"/>
            <a:r>
              <a:rPr lang="en-US" sz="1800" dirty="0" smtClean="0"/>
              <a:t>[28b] Photo of </a:t>
            </a:r>
            <a:r>
              <a:rPr lang="en-US" sz="1800" i="1" dirty="0" smtClean="0"/>
              <a:t>By Design Science</a:t>
            </a:r>
            <a:r>
              <a:rPr lang="en-US" sz="1800" dirty="0" smtClean="0"/>
              <a:t> textbook, Carol Raney</a:t>
            </a:r>
          </a:p>
          <a:p>
            <a:pPr algn="l"/>
            <a:r>
              <a:rPr lang="en-US" sz="1800" dirty="0" smtClean="0"/>
              <a:t>[30] Photo of </a:t>
            </a:r>
            <a:r>
              <a:rPr lang="en-US" sz="1800" i="1" dirty="0" smtClean="0"/>
              <a:t>Thinking Creation, </a:t>
            </a:r>
            <a:r>
              <a:rPr lang="en-US" sz="1800" dirty="0" smtClean="0"/>
              <a:t>Carol Raney</a:t>
            </a:r>
          </a:p>
          <a:p>
            <a:pPr algn="l"/>
            <a:r>
              <a:rPr lang="en-US" sz="1800" dirty="0" smtClean="0"/>
              <a:t>[36a] Scientist at work 78779794, Fuse, </a:t>
            </a:r>
            <a:r>
              <a:rPr lang="en-US" sz="1800" dirty="0" err="1" smtClean="0"/>
              <a:t>Thinkstock</a:t>
            </a:r>
            <a:r>
              <a:rPr lang="en-US" sz="1800" dirty="0" smtClean="0"/>
              <a:t>, </a:t>
            </a:r>
            <a:r>
              <a:rPr lang="en-US" sz="1800" dirty="0" err="1" smtClean="0"/>
              <a:t>Thinkstock</a:t>
            </a:r>
            <a:r>
              <a:rPr lang="en-US" sz="1800" dirty="0" smtClean="0"/>
              <a:t> Image Subscription</a:t>
            </a:r>
          </a:p>
          <a:p>
            <a:pPr algn="l"/>
            <a:r>
              <a:rPr lang="en-US" sz="1800" dirty="0" smtClean="0"/>
              <a:t>[36b] Male and female scientists 170083468, Monkey Business Images Ltd, </a:t>
            </a:r>
            <a:r>
              <a:rPr lang="en-US" sz="1800" dirty="0" err="1" smtClean="0"/>
              <a:t>Thinkstock</a:t>
            </a:r>
            <a:r>
              <a:rPr lang="en-US" sz="1800" dirty="0" smtClean="0"/>
              <a:t>, </a:t>
            </a:r>
            <a:r>
              <a:rPr lang="en-US" sz="1800" dirty="0" err="1" smtClean="0"/>
              <a:t>Thinkstock</a:t>
            </a:r>
            <a:r>
              <a:rPr lang="en-US" sz="1800" dirty="0" smtClean="0"/>
              <a:t> Image Subscription</a:t>
            </a:r>
          </a:p>
          <a:p>
            <a:pPr algn="l"/>
            <a:r>
              <a:rPr lang="en-US" sz="1800" dirty="0" smtClean="0"/>
              <a:t>[39] Screen shots of DVDs from amazon.com</a:t>
            </a:r>
          </a:p>
          <a:p>
            <a:pPr algn="l"/>
            <a:r>
              <a:rPr lang="en-US" sz="1800" dirty="0" smtClean="0"/>
              <a:t>[41] Spiral galaxy 177794827, </a:t>
            </a:r>
            <a:r>
              <a:rPr lang="en-US" sz="1800" dirty="0" err="1" smtClean="0"/>
              <a:t>Forplayday</a:t>
            </a:r>
            <a:r>
              <a:rPr lang="en-US" sz="1800" dirty="0" smtClean="0"/>
              <a:t>, </a:t>
            </a:r>
            <a:r>
              <a:rPr lang="en-US" sz="1800" dirty="0" err="1" smtClean="0"/>
              <a:t>Thinkstock</a:t>
            </a:r>
            <a:r>
              <a:rPr lang="en-US" sz="1800" dirty="0" smtClean="0"/>
              <a:t>, </a:t>
            </a:r>
            <a:r>
              <a:rPr lang="en-US" sz="1800" dirty="0" err="1" smtClean="0"/>
              <a:t>Thinkstock</a:t>
            </a:r>
            <a:r>
              <a:rPr lang="en-US" sz="1800" dirty="0" smtClean="0"/>
              <a:t> Image Subscription</a:t>
            </a:r>
          </a:p>
          <a:p>
            <a:pPr algn="l"/>
            <a:endParaRPr lang="en-US" sz="1800" dirty="0"/>
          </a:p>
          <a:p>
            <a:pPr algn="l"/>
            <a:endParaRPr lang="en-US" dirty="0"/>
          </a:p>
        </p:txBody>
      </p:sp>
      <p:sp>
        <p:nvSpPr>
          <p:cNvPr id="3" name="Rectangle 2"/>
          <p:cNvSpPr/>
          <p:nvPr/>
        </p:nvSpPr>
        <p:spPr>
          <a:xfrm>
            <a:off x="4990954" y="699917"/>
            <a:ext cx="1844287" cy="400110"/>
          </a:xfrm>
          <a:prstGeom prst="rect">
            <a:avLst/>
          </a:prstGeom>
        </p:spPr>
        <p:txBody>
          <a:bodyPr wrap="none">
            <a:spAutoFit/>
          </a:bodyPr>
          <a:lstStyle/>
          <a:p>
            <a:r>
              <a:rPr lang="en-US" sz="2000" dirty="0">
                <a:solidFill>
                  <a:srgbClr val="FFFFFF"/>
                </a:solidFill>
              </a:rPr>
              <a:t>Stock Images By</a:t>
            </a:r>
          </a:p>
        </p:txBody>
      </p:sp>
    </p:spTree>
    <p:extLst>
      <p:ext uri="{BB962C8B-B14F-4D97-AF65-F5344CB8AC3E}">
        <p14:creationId xmlns:p14="http://schemas.microsoft.com/office/powerpoint/2010/main" val="2004429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r>
              <a:rPr lang="en-US" b="1" dirty="0" smtClean="0"/>
              <a:t>Special Thanks</a:t>
            </a:r>
            <a:endParaRPr lang="en-US" b="1" dirty="0"/>
          </a:p>
          <a:p>
            <a:endParaRPr lang="en-US" dirty="0"/>
          </a:p>
          <a:p>
            <a:r>
              <a:rPr lang="en-US" sz="2800" dirty="0" smtClean="0"/>
              <a:t>Foundation </a:t>
            </a:r>
            <a:r>
              <a:rPr lang="en-US" sz="2800" dirty="0"/>
              <a:t>for Adventist Education</a:t>
            </a:r>
          </a:p>
          <a:p>
            <a:endParaRPr lang="en-US" dirty="0"/>
          </a:p>
        </p:txBody>
      </p:sp>
    </p:spTree>
    <p:extLst>
      <p:ext uri="{BB962C8B-B14F-4D97-AF65-F5344CB8AC3E}">
        <p14:creationId xmlns:p14="http://schemas.microsoft.com/office/powerpoint/2010/main" val="1970930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3901451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1733594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4805806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38379252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6300" y="319405"/>
            <a:ext cx="8563900" cy="2585323"/>
          </a:xfrm>
          <a:prstGeom prst="rect">
            <a:avLst/>
          </a:prstGeom>
          <a:noFill/>
        </p:spPr>
        <p:txBody>
          <a:bodyPr wrap="square" lIns="91440" tIns="45720" rIns="91440" bIns="45720">
            <a:spAutoFit/>
          </a:bodyPr>
          <a:lstStyle/>
          <a:p>
            <a:r>
              <a:rPr lang="en-US" sz="54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rPr>
              <a:t>Absolutely no reason why a scientist should not also be a man of religious faith</a:t>
            </a:r>
            <a:endParaRPr lang="en-US" sz="54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endParaRPr>
          </a:p>
        </p:txBody>
      </p:sp>
      <p:sp>
        <p:nvSpPr>
          <p:cNvPr id="5" name="Rectangle 4"/>
          <p:cNvSpPr/>
          <p:nvPr/>
        </p:nvSpPr>
        <p:spPr>
          <a:xfrm>
            <a:off x="2690580" y="3500735"/>
            <a:ext cx="9058594" cy="258532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r"/>
            <a:r>
              <a:rPr lang="en-US" sz="5400" b="1" cap="none" spc="0" dirty="0" smtClean="0">
                <a:ln/>
                <a:solidFill>
                  <a:srgbClr val="0070C0"/>
                </a:solidFill>
                <a:effectLst/>
              </a:rPr>
              <a:t>Many scientists of the past and present have been and are Bible-believing Christians</a:t>
            </a:r>
            <a:endParaRPr lang="en-US" sz="5400" b="1" cap="none" spc="0" dirty="0">
              <a:ln/>
              <a:solidFill>
                <a:srgbClr val="0070C0"/>
              </a:solidFill>
              <a:effectLst/>
            </a:endParaRPr>
          </a:p>
        </p:txBody>
      </p:sp>
      <p:pic>
        <p:nvPicPr>
          <p:cNvPr id="7" name="Picture 6"/>
          <p:cNvPicPr>
            <a:picLocks noChangeAspect="1"/>
          </p:cNvPicPr>
          <p:nvPr/>
        </p:nvPicPr>
        <p:blipFill>
          <a:blip r:embed="rId4"/>
          <a:stretch>
            <a:fillRect/>
          </a:stretch>
        </p:blipFill>
        <p:spPr>
          <a:xfrm>
            <a:off x="9532879" y="319405"/>
            <a:ext cx="2216295" cy="2817324"/>
          </a:xfrm>
          <a:prstGeom prst="rect">
            <a:avLst/>
          </a:prstGeom>
        </p:spPr>
      </p:pic>
      <p:pic>
        <p:nvPicPr>
          <p:cNvPr id="8" name="Picture 7"/>
          <p:cNvPicPr>
            <a:picLocks noChangeAspect="1"/>
          </p:cNvPicPr>
          <p:nvPr/>
        </p:nvPicPr>
        <p:blipFill>
          <a:blip r:embed="rId5"/>
          <a:stretch>
            <a:fillRect/>
          </a:stretch>
        </p:blipFill>
        <p:spPr>
          <a:xfrm>
            <a:off x="373363" y="3258203"/>
            <a:ext cx="2077818" cy="3331212"/>
          </a:xfrm>
          <a:prstGeom prst="rect">
            <a:avLst/>
          </a:prstGeom>
        </p:spPr>
      </p:pic>
    </p:spTree>
    <p:custDataLst>
      <p:tags r:id="rId1"/>
    </p:custDataLst>
    <p:extLst>
      <p:ext uri="{BB962C8B-B14F-4D97-AF65-F5344CB8AC3E}">
        <p14:creationId xmlns:p14="http://schemas.microsoft.com/office/powerpoint/2010/main" val="2626985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311541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87581" y="5857125"/>
            <a:ext cx="560441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rgbClr val="00B050"/>
                </a:solidFill>
                <a:effectLst>
                  <a:outerShdw dist="38100" dir="2700000" algn="bl" rotWithShape="0">
                    <a:schemeClr val="accent5"/>
                  </a:outerShdw>
                </a:effectLst>
              </a:rPr>
              <a:t>Exploratory Survey</a:t>
            </a:r>
            <a:endParaRPr lang="en-US" sz="5400" b="1" cap="none" spc="0" dirty="0">
              <a:ln w="13462">
                <a:solidFill>
                  <a:schemeClr val="bg1"/>
                </a:solidFill>
                <a:prstDash val="solid"/>
              </a:ln>
              <a:solidFill>
                <a:srgbClr val="00B050"/>
              </a:solidFill>
              <a:effectLst>
                <a:outerShdw dist="38100" dir="2700000" algn="bl" rotWithShape="0">
                  <a:schemeClr val="accent5"/>
                </a:outerShdw>
              </a:effectLst>
            </a:endParaRPr>
          </a:p>
        </p:txBody>
      </p:sp>
      <p:sp>
        <p:nvSpPr>
          <p:cNvPr id="8" name="Rectangle 7"/>
          <p:cNvSpPr/>
          <p:nvPr/>
        </p:nvSpPr>
        <p:spPr>
          <a:xfrm>
            <a:off x="497555" y="441960"/>
            <a:ext cx="6176884" cy="304698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cap="none" spc="0" dirty="0" smtClean="0">
                <a:ln/>
                <a:solidFill>
                  <a:schemeClr val="accent4"/>
                </a:solidFill>
                <a:effectLst/>
              </a:rPr>
              <a:t>101 Brief</a:t>
            </a:r>
          </a:p>
          <a:p>
            <a:pPr algn="ctr"/>
            <a:r>
              <a:rPr lang="en-US" sz="9600" b="1" cap="none" spc="0" dirty="0" smtClean="0">
                <a:ln/>
                <a:solidFill>
                  <a:schemeClr val="accent4"/>
                </a:solidFill>
                <a:effectLst/>
              </a:rPr>
              <a:t>Biographies</a:t>
            </a:r>
            <a:endParaRPr lang="en-US" sz="9600" b="1" cap="none" spc="0" dirty="0">
              <a:ln/>
              <a:solidFill>
                <a:schemeClr val="accent4"/>
              </a:solidFill>
              <a:effectLst/>
            </a:endParaRPr>
          </a:p>
        </p:txBody>
      </p:sp>
      <p:sp>
        <p:nvSpPr>
          <p:cNvPr id="9" name="Rectangle 8"/>
          <p:cNvSpPr/>
          <p:nvPr/>
        </p:nvSpPr>
        <p:spPr>
          <a:xfrm>
            <a:off x="782392" y="3627894"/>
            <a:ext cx="5555880" cy="769441"/>
          </a:xfrm>
          <a:prstGeom prst="rect">
            <a:avLst/>
          </a:prstGeom>
          <a:noFill/>
        </p:spPr>
        <p:txBody>
          <a:bodyPr wrap="none" lIns="91440" tIns="45720" rIns="91440" bIns="45720">
            <a:spAutoFit/>
          </a:bodyPr>
          <a:lstStyle/>
          <a:p>
            <a:pPr algn="ctr"/>
            <a:r>
              <a:rPr lang="en-US" sz="4400" b="1" cap="none" spc="0"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rPr>
              <a:t>Scientific contributions</a:t>
            </a:r>
            <a:endParaRPr lang="en-US" sz="44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endParaRPr>
          </a:p>
        </p:txBody>
      </p:sp>
      <p:sp>
        <p:nvSpPr>
          <p:cNvPr id="10" name="Rectangle 9"/>
          <p:cNvSpPr/>
          <p:nvPr/>
        </p:nvSpPr>
        <p:spPr>
          <a:xfrm>
            <a:off x="1194588" y="4349871"/>
            <a:ext cx="4731488" cy="769441"/>
          </a:xfrm>
          <a:prstGeom prst="rect">
            <a:avLst/>
          </a:prstGeom>
          <a:noFill/>
        </p:spPr>
        <p:txBody>
          <a:bodyPr wrap="none" lIns="91440" tIns="45720" rIns="91440" bIns="45720">
            <a:spAutoFit/>
          </a:bodyPr>
          <a:lstStyle/>
          <a:p>
            <a:pPr algn="ctr"/>
            <a:r>
              <a:rPr lang="en-US" sz="4400" b="1" cap="none" spc="0"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rPr>
              <a:t>Christian testimony</a:t>
            </a:r>
            <a:endParaRPr lang="en-US" sz="44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endParaRPr>
          </a:p>
        </p:txBody>
      </p:sp>
      <p:pic>
        <p:nvPicPr>
          <p:cNvPr id="14" name="Picture 13"/>
          <p:cNvPicPr>
            <a:picLocks noChangeAspect="1"/>
          </p:cNvPicPr>
          <p:nvPr/>
        </p:nvPicPr>
        <p:blipFill>
          <a:blip r:embed="rId4"/>
          <a:stretch>
            <a:fillRect/>
          </a:stretch>
        </p:blipFill>
        <p:spPr>
          <a:xfrm>
            <a:off x="7787640" y="441960"/>
            <a:ext cx="3377667" cy="5415165"/>
          </a:xfrm>
          <a:prstGeom prst="rect">
            <a:avLst/>
          </a:prstGeom>
        </p:spPr>
      </p:pic>
    </p:spTree>
    <p:custDataLst>
      <p:tags r:id="rId1"/>
    </p:custDataLst>
    <p:extLst>
      <p:ext uri="{BB962C8B-B14F-4D97-AF65-F5344CB8AC3E}">
        <p14:creationId xmlns:p14="http://schemas.microsoft.com/office/powerpoint/2010/main" val="571679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AutoNum type="arabicPeriod"/>
            </a:pPr>
            <a:r>
              <a:rPr lang="en-US" dirty="0" smtClean="0"/>
              <a:t>Scientist of real achievement and significance in the development of science</a:t>
            </a:r>
          </a:p>
          <a:p>
            <a:pPr marL="514350" indent="-514350">
              <a:buAutoNum type="arabicPeriod"/>
            </a:pPr>
            <a:endParaRPr lang="en-US" dirty="0"/>
          </a:p>
          <a:p>
            <a:pPr marL="514350" indent="-514350">
              <a:buAutoNum type="arabicPeriod"/>
            </a:pPr>
            <a:r>
              <a:rPr lang="en-US" dirty="0" smtClean="0"/>
              <a:t>Professing Christian who believed in the divine authority of the Bible</a:t>
            </a:r>
          </a:p>
          <a:p>
            <a:pPr marL="514350" indent="-514350">
              <a:buAutoNum type="arabicPeriod"/>
            </a:pPr>
            <a:endParaRPr lang="en-US" dirty="0"/>
          </a:p>
          <a:p>
            <a:pPr marL="514350" indent="-514350">
              <a:buAutoNum type="arabicPeriod"/>
            </a:pPr>
            <a:r>
              <a:rPr lang="en-US" dirty="0" smtClean="0"/>
              <a:t>Believed that the universe, life, and man were directly and specially created by the transcendent God of the Bible</a:t>
            </a:r>
            <a:endParaRPr lang="en-US" dirty="0"/>
          </a:p>
        </p:txBody>
      </p:sp>
      <p:sp>
        <p:nvSpPr>
          <p:cNvPr id="4" name="Rectangle 3"/>
          <p:cNvSpPr/>
          <p:nvPr/>
        </p:nvSpPr>
        <p:spPr>
          <a:xfrm>
            <a:off x="2202370" y="376535"/>
            <a:ext cx="7787261" cy="1200329"/>
          </a:xfrm>
          <a:prstGeom prst="rect">
            <a:avLst/>
          </a:prstGeom>
          <a:noFill/>
        </p:spPr>
        <p:txBody>
          <a:bodyPr wrap="none" lIns="91440" tIns="45720" rIns="91440" bIns="45720">
            <a:spAutoFit/>
          </a:bodyPr>
          <a:lstStyle/>
          <a:p>
            <a:pPr algn="ctr"/>
            <a:r>
              <a:rPr lang="en-US" sz="72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Criteria for Inclusion</a:t>
            </a:r>
            <a:endParaRPr lang="en-US"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Rectangle 5"/>
          <p:cNvSpPr/>
          <p:nvPr/>
        </p:nvSpPr>
        <p:spPr>
          <a:xfrm>
            <a:off x="1443123" y="4001294"/>
            <a:ext cx="954921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smtClean="0">
                <a:ln/>
                <a:solidFill>
                  <a:srgbClr val="C00000"/>
                </a:solidFill>
                <a:effectLst/>
              </a:rPr>
              <a:t>Author might disagree with interpretations of scripture</a:t>
            </a:r>
            <a:endParaRPr lang="en-US" sz="3200" b="1" cap="none" spc="0" dirty="0">
              <a:ln/>
              <a:solidFill>
                <a:srgbClr val="C00000"/>
              </a:solidFill>
              <a:effectLst/>
            </a:endParaRPr>
          </a:p>
        </p:txBody>
      </p:sp>
      <p:sp>
        <p:nvSpPr>
          <p:cNvPr id="7" name="Rectangle 6"/>
          <p:cNvSpPr/>
          <p:nvPr/>
        </p:nvSpPr>
        <p:spPr>
          <a:xfrm>
            <a:off x="1564854" y="4001294"/>
            <a:ext cx="9305753" cy="584775"/>
          </a:xfrm>
          <a:prstGeom prst="rect">
            <a:avLst/>
          </a:prstGeom>
          <a:noFill/>
        </p:spPr>
        <p:txBody>
          <a:bodyPr wrap="none" lIns="91440" tIns="45720" rIns="91440" bIns="45720">
            <a:spAutoFit/>
          </a:bodyPr>
          <a:lstStyle/>
          <a:p>
            <a:pPr algn="ctr"/>
            <a:r>
              <a:rPr lang="en-US" sz="3200" dirty="0" smtClean="0">
                <a:ln w="0"/>
                <a:solidFill>
                  <a:srgbClr val="C00000"/>
                </a:solidFill>
                <a:effectLst>
                  <a:outerShdw blurRad="38100" dist="25400" dir="5400000" algn="ctr" rotWithShape="0">
                    <a:srgbClr val="6E747A">
                      <a:alpha val="43000"/>
                    </a:srgbClr>
                  </a:outerShdw>
                </a:effectLst>
              </a:rPr>
              <a:t>No attempt is made to evaluate their personal conduct</a:t>
            </a:r>
            <a:endParaRPr lang="en-US" sz="3200" b="1" cap="none" spc="0" dirty="0">
              <a:ln w="22225">
                <a:solidFill>
                  <a:schemeClr val="accent2"/>
                </a:solidFill>
                <a:prstDash val="solid"/>
              </a:ln>
              <a:solidFill>
                <a:srgbClr val="C00000"/>
              </a:solidFill>
              <a:effectLst/>
            </a:endParaRPr>
          </a:p>
        </p:txBody>
      </p:sp>
    </p:spTree>
    <p:custDataLst>
      <p:tags r:id="rId1"/>
    </p:custDataLst>
    <p:extLst>
      <p:ext uri="{BB962C8B-B14F-4D97-AF65-F5344CB8AC3E}">
        <p14:creationId xmlns:p14="http://schemas.microsoft.com/office/powerpoint/2010/main" val="4170744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2" fill="hold" grpId="1" nodeType="clickEffect">
                                  <p:stCondLst>
                                    <p:cond delay="0"/>
                                  </p:stCondLst>
                                  <p:childTnLst>
                                    <p:anim calcmode="lin" valueType="num">
                                      <p:cBhvr additive="base">
                                        <p:cTn id="23" dur="500"/>
                                        <p:tgtEl>
                                          <p:spTgt spid="6"/>
                                        </p:tgtEl>
                                        <p:attrNameLst>
                                          <p:attrName>ppt_x</p:attrName>
                                        </p:attrNameLst>
                                      </p:cBhvr>
                                      <p:tavLst>
                                        <p:tav tm="0">
                                          <p:val>
                                            <p:strVal val="ppt_x"/>
                                          </p:val>
                                        </p:tav>
                                        <p:tav tm="100000">
                                          <p:val>
                                            <p:strVal val="1+ppt_w/2"/>
                                          </p:val>
                                        </p:tav>
                                      </p:tavLst>
                                    </p:anim>
                                    <p:anim calcmode="lin" valueType="num">
                                      <p:cBhvr additive="base">
                                        <p:cTn id="24" dur="500"/>
                                        <p:tgtEl>
                                          <p:spTgt spid="6"/>
                                        </p:tgtEl>
                                        <p:attrNameLst>
                                          <p:attrName>ppt_y</p:attrName>
                                        </p:attrNameLst>
                                      </p:cBhvr>
                                      <p:tavLst>
                                        <p:tav tm="0">
                                          <p:val>
                                            <p:strVal val="ppt_y"/>
                                          </p:val>
                                        </p:tav>
                                        <p:tav tm="100000">
                                          <p:val>
                                            <p:strVal val="ppt_y"/>
                                          </p:val>
                                        </p:tav>
                                      </p:tavLst>
                                    </p:anim>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1—Thousands of believing scientists</a:t>
            </a:r>
            <a:endParaRPr lang="en-US" dirty="0"/>
          </a:p>
        </p:txBody>
      </p:sp>
      <p:sp>
        <p:nvSpPr>
          <p:cNvPr id="3" name="Content Placeholder 2"/>
          <p:cNvSpPr>
            <a:spLocks noGrp="1"/>
          </p:cNvSpPr>
          <p:nvPr>
            <p:ph sz="half" idx="1"/>
          </p:nvPr>
        </p:nvSpPr>
        <p:spPr>
          <a:xfrm>
            <a:off x="335280" y="5057472"/>
            <a:ext cx="11597640" cy="1345030"/>
          </a:xfrm>
          <a:solidFill>
            <a:srgbClr val="7030A0"/>
          </a:solidFill>
        </p:spPr>
        <p:txBody>
          <a:bodyPr>
            <a:normAutofit fontScale="92500" lnSpcReduction="10000"/>
          </a:bodyPr>
          <a:lstStyle/>
          <a:p>
            <a:pPr marL="0" indent="0">
              <a:buNone/>
            </a:pPr>
            <a:r>
              <a:rPr lang="en-US" sz="3600" dirty="0" smtClean="0">
                <a:solidFill>
                  <a:schemeClr val="bg1"/>
                </a:solidFill>
              </a:rPr>
              <a:t>In spite of the notion that there is a fundamental conflict between Biblical Christianity and science, thousands of scientists of the past and present have been and are Bible-believing Christians</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600828"/>
            <a:ext cx="2357838" cy="30915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7307" y="1600828"/>
            <a:ext cx="1733327" cy="3091512"/>
          </a:xfrm>
          <a:prstGeom prst="rect">
            <a:avLst/>
          </a:prstGeom>
        </p:spPr>
      </p:pic>
      <p:pic>
        <p:nvPicPr>
          <p:cNvPr id="8" name="Picture 7"/>
          <p:cNvPicPr>
            <a:picLocks noChangeAspect="1"/>
          </p:cNvPicPr>
          <p:nvPr/>
        </p:nvPicPr>
        <p:blipFill>
          <a:blip r:embed="rId5"/>
          <a:stretch>
            <a:fillRect/>
          </a:stretch>
        </p:blipFill>
        <p:spPr>
          <a:xfrm>
            <a:off x="7361496" y="1600828"/>
            <a:ext cx="2036372" cy="30613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0063" y="1600828"/>
            <a:ext cx="2240692" cy="3061346"/>
          </a:xfrm>
          <a:prstGeom prst="rect">
            <a:avLst/>
          </a:prstGeom>
        </p:spPr>
      </p:pic>
      <p:pic>
        <p:nvPicPr>
          <p:cNvPr id="11" name="Picture 10"/>
          <p:cNvPicPr>
            <a:picLocks noChangeAspect="1"/>
          </p:cNvPicPr>
          <p:nvPr/>
        </p:nvPicPr>
        <p:blipFill>
          <a:blip r:embed="rId7"/>
          <a:stretch>
            <a:fillRect/>
          </a:stretch>
        </p:blipFill>
        <p:spPr>
          <a:xfrm>
            <a:off x="9628609" y="1600827"/>
            <a:ext cx="2304311" cy="3073461"/>
          </a:xfrm>
          <a:prstGeom prst="rect">
            <a:avLst/>
          </a:prstGeom>
        </p:spPr>
      </p:pic>
    </p:spTree>
    <p:extLst>
      <p:ext uri="{BB962C8B-B14F-4D97-AF65-F5344CB8AC3E}">
        <p14:creationId xmlns:p14="http://schemas.microsoft.com/office/powerpoint/2010/main" val="2268517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964" y="188976"/>
            <a:ext cx="9720072" cy="6480048"/>
          </a:xfrm>
          <a:prstGeom prst="rect">
            <a:avLst/>
          </a:prstGeom>
        </p:spPr>
      </p:pic>
      <p:pic>
        <p:nvPicPr>
          <p:cNvPr id="6" name="Picture 5"/>
          <p:cNvPicPr>
            <a:picLocks noChangeAspect="1"/>
          </p:cNvPicPr>
          <p:nvPr/>
        </p:nvPicPr>
        <p:blipFill>
          <a:blip r:embed="rId4"/>
          <a:stretch>
            <a:fillRect/>
          </a:stretch>
        </p:blipFill>
        <p:spPr>
          <a:xfrm>
            <a:off x="7126029" y="852385"/>
            <a:ext cx="2993331" cy="2936470"/>
          </a:xfrm>
          <a:prstGeom prst="rect">
            <a:avLst/>
          </a:prstGeom>
        </p:spPr>
      </p:pic>
      <p:sp>
        <p:nvSpPr>
          <p:cNvPr id="2" name="Rectangle 1"/>
          <p:cNvSpPr/>
          <p:nvPr/>
        </p:nvSpPr>
        <p:spPr>
          <a:xfrm>
            <a:off x="4818781" y="1657545"/>
            <a:ext cx="2073645" cy="1938992"/>
          </a:xfrm>
          <a:prstGeom prst="rect">
            <a:avLst/>
          </a:prstGeom>
          <a:noFill/>
        </p:spPr>
        <p:txBody>
          <a:bodyPr wrap="none" lIns="91440" tIns="45720" rIns="91440" bIns="45720">
            <a:spAutoFit/>
          </a:bodyPr>
          <a:lstStyle/>
          <a:p>
            <a:pPr algn="r"/>
            <a:r>
              <a:rPr lang="en-US"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Christian</a:t>
            </a:r>
          </a:p>
          <a:p>
            <a:pPr algn="r"/>
            <a:r>
              <a:rPr lang="en-US"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Roots of</a:t>
            </a:r>
          </a:p>
          <a:p>
            <a:pPr algn="r"/>
            <a:r>
              <a:rPr lang="en-US"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Science</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049137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
</p:tagLst>
</file>

<file path=ppt/tags/tag10.xml><?xml version="1.0" encoding="utf-8"?>
<p:tagLst xmlns:a="http://schemas.openxmlformats.org/drawingml/2006/main" xmlns:r="http://schemas.openxmlformats.org/officeDocument/2006/relationships" xmlns:p="http://schemas.openxmlformats.org/presentationml/2006/main">
  <p:tag name="TIMING" val="|8.1"/>
</p:tagLst>
</file>

<file path=ppt/tags/tag11.xml><?xml version="1.0" encoding="utf-8"?>
<p:tagLst xmlns:a="http://schemas.openxmlformats.org/drawingml/2006/main" xmlns:r="http://schemas.openxmlformats.org/officeDocument/2006/relationships" xmlns:p="http://schemas.openxmlformats.org/presentationml/2006/main">
  <p:tag name="TIMING" val="|10.2"/>
</p:tagLst>
</file>

<file path=ppt/tags/tag12.xml><?xml version="1.0" encoding="utf-8"?>
<p:tagLst xmlns:a="http://schemas.openxmlformats.org/drawingml/2006/main" xmlns:r="http://schemas.openxmlformats.org/officeDocument/2006/relationships" xmlns:p="http://schemas.openxmlformats.org/presentationml/2006/main">
  <p:tag name="TIMING" val="|7.2"/>
</p:tagLst>
</file>

<file path=ppt/tags/tag13.xml><?xml version="1.0" encoding="utf-8"?>
<p:tagLst xmlns:a="http://schemas.openxmlformats.org/drawingml/2006/main" xmlns:r="http://schemas.openxmlformats.org/officeDocument/2006/relationships" xmlns:p="http://schemas.openxmlformats.org/presentationml/2006/main">
  <p:tag name="TIMING" val="|8.5|4.5|2.9"/>
</p:tagLst>
</file>

<file path=ppt/tags/tag14.xml><?xml version="1.0" encoding="utf-8"?>
<p:tagLst xmlns:a="http://schemas.openxmlformats.org/drawingml/2006/main" xmlns:r="http://schemas.openxmlformats.org/officeDocument/2006/relationships" xmlns:p="http://schemas.openxmlformats.org/presentationml/2006/main">
  <p:tag name="TIMING" val="|7.6|8.2"/>
</p:tagLst>
</file>

<file path=ppt/tags/tag15.xml><?xml version="1.0" encoding="utf-8"?>
<p:tagLst xmlns:a="http://schemas.openxmlformats.org/drawingml/2006/main" xmlns:r="http://schemas.openxmlformats.org/officeDocument/2006/relationships" xmlns:p="http://schemas.openxmlformats.org/presentationml/2006/main">
  <p:tag name="TIMING" val="|7.7"/>
</p:tagLst>
</file>

<file path=ppt/tags/tag16.xml><?xml version="1.0" encoding="utf-8"?>
<p:tagLst xmlns:a="http://schemas.openxmlformats.org/drawingml/2006/main" xmlns:r="http://schemas.openxmlformats.org/officeDocument/2006/relationships" xmlns:p="http://schemas.openxmlformats.org/presentationml/2006/main">
  <p:tag name="TIMING" val="|8.7|2.5|6.6|2.3"/>
</p:tagLst>
</file>

<file path=ppt/tags/tag17.xml><?xml version="1.0" encoding="utf-8"?>
<p:tagLst xmlns:a="http://schemas.openxmlformats.org/drawingml/2006/main" xmlns:r="http://schemas.openxmlformats.org/officeDocument/2006/relationships" xmlns:p="http://schemas.openxmlformats.org/presentationml/2006/main">
  <p:tag name="TIMING" val="|6.5|4.4|1.8|1.6|2"/>
</p:tagLst>
</file>

<file path=ppt/tags/tag18.xml><?xml version="1.0" encoding="utf-8"?>
<p:tagLst xmlns:a="http://schemas.openxmlformats.org/drawingml/2006/main" xmlns:r="http://schemas.openxmlformats.org/officeDocument/2006/relationships" xmlns:p="http://schemas.openxmlformats.org/presentationml/2006/main">
  <p:tag name="TIMING" val="|6.7"/>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ags/tag3.xml><?xml version="1.0" encoding="utf-8"?>
<p:tagLst xmlns:a="http://schemas.openxmlformats.org/drawingml/2006/main" xmlns:r="http://schemas.openxmlformats.org/officeDocument/2006/relationships" xmlns:p="http://schemas.openxmlformats.org/presentationml/2006/main">
  <p:tag name="TIMING" val="|9.9"/>
</p:tagLst>
</file>

<file path=ppt/tags/tag4.xml><?xml version="1.0" encoding="utf-8"?>
<p:tagLst xmlns:a="http://schemas.openxmlformats.org/drawingml/2006/main" xmlns:r="http://schemas.openxmlformats.org/officeDocument/2006/relationships" xmlns:p="http://schemas.openxmlformats.org/presentationml/2006/main">
  <p:tag name="TIMING" val="|7.8|4.8|7.2|10.4"/>
</p:tagLst>
</file>

<file path=ppt/tags/tag5.xml><?xml version="1.0" encoding="utf-8"?>
<p:tagLst xmlns:a="http://schemas.openxmlformats.org/drawingml/2006/main" xmlns:r="http://schemas.openxmlformats.org/officeDocument/2006/relationships" xmlns:p="http://schemas.openxmlformats.org/presentationml/2006/main">
  <p:tag name="TIMING" val="|9.2"/>
</p:tagLst>
</file>

<file path=ppt/tags/tag6.xml><?xml version="1.0" encoding="utf-8"?>
<p:tagLst xmlns:a="http://schemas.openxmlformats.org/drawingml/2006/main" xmlns:r="http://schemas.openxmlformats.org/officeDocument/2006/relationships" xmlns:p="http://schemas.openxmlformats.org/presentationml/2006/main">
  <p:tag name="TIMING" val="|14.5|3.9|4.1|3.5"/>
</p:tagLst>
</file>

<file path=ppt/tags/tag7.xml><?xml version="1.0" encoding="utf-8"?>
<p:tagLst xmlns:a="http://schemas.openxmlformats.org/drawingml/2006/main" xmlns:r="http://schemas.openxmlformats.org/officeDocument/2006/relationships" xmlns:p="http://schemas.openxmlformats.org/presentationml/2006/main">
  <p:tag name="TIMING" val="|5.2|3.5"/>
</p:tagLst>
</file>

<file path=ppt/tags/tag8.xml><?xml version="1.0" encoding="utf-8"?>
<p:tagLst xmlns:a="http://schemas.openxmlformats.org/drawingml/2006/main" xmlns:r="http://schemas.openxmlformats.org/officeDocument/2006/relationships" xmlns:p="http://schemas.openxmlformats.org/presentationml/2006/main">
  <p:tag name="TIMING" val="|4.7"/>
</p:tagLst>
</file>

<file path=ppt/tags/tag9.xml><?xml version="1.0" encoding="utf-8"?>
<p:tagLst xmlns:a="http://schemas.openxmlformats.org/drawingml/2006/main" xmlns:r="http://schemas.openxmlformats.org/officeDocument/2006/relationships" xmlns:p="http://schemas.openxmlformats.org/presentationml/2006/main">
  <p:tag name="TIMING" val="|13.9"/>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4886</TotalTime>
  <Words>3526</Words>
  <Application>Microsoft Office PowerPoint</Application>
  <PresentationFormat>Widescreen</PresentationFormat>
  <Paragraphs>414</Paragraphs>
  <Slides>50</Slides>
  <Notes>45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Arial</vt:lpstr>
      <vt:lpstr>Calibri</vt:lpstr>
      <vt:lpstr>Calibri Light</vt:lpstr>
      <vt:lpstr>Garamond</vt:lpstr>
      <vt:lpstr>Tahoma</vt:lpstr>
      <vt:lpstr>Tunga</vt:lpstr>
      <vt:lpstr>Office Theme</vt:lpstr>
      <vt:lpstr>BlackTie</vt:lpstr>
      <vt:lpstr>Men of Science Men of God Great Scientists Who Believed the Bible</vt:lpstr>
      <vt:lpstr>Introduction</vt:lpstr>
      <vt:lpstr>PowerPoint Presentation</vt:lpstr>
      <vt:lpstr>Introduction</vt:lpstr>
      <vt:lpstr>PowerPoint Presentation</vt:lpstr>
      <vt:lpstr>PowerPoint Presentation</vt:lpstr>
      <vt:lpstr>PowerPoint Presentation</vt:lpstr>
      <vt:lpstr>Chapter 1—Thousands of believing scientists</vt:lpstr>
      <vt:lpstr>PowerPoint Presentation</vt:lpstr>
      <vt:lpstr>PowerPoint Presentation</vt:lpstr>
      <vt:lpstr>Chapter 3—Founders of Modern Science</vt:lpstr>
      <vt:lpstr>PowerPoint Presentation</vt:lpstr>
      <vt:lpstr>PowerPoint Presentation</vt:lpstr>
      <vt:lpstr>PowerPoint Presentation</vt:lpstr>
      <vt:lpstr>PowerPoint Presentation</vt:lpstr>
      <vt:lpstr>PowerPoint Presentation</vt:lpstr>
      <vt:lpstr>Discoveries directly related to the Bible</vt:lpstr>
      <vt:lpstr>Discoveries directly related to the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127</cp:revision>
  <dcterms:created xsi:type="dcterms:W3CDTF">2014-12-03T15:05:31Z</dcterms:created>
  <dcterms:modified xsi:type="dcterms:W3CDTF">2017-01-26T21:22:10Z</dcterms:modified>
</cp:coreProperties>
</file>