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6.xml" ContentType="application/vnd.openxmlformats-officedocument.presentationml.tags+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tags/tag21.xml" ContentType="application/vnd.openxmlformats-officedocument.presentationml.tags+xml"/>
  <Override PartName="/ppt/notesSlides/notesSlide29.xml" ContentType="application/vnd.openxmlformats-officedocument.presentationml.notesSlide+xml"/>
  <Override PartName="/ppt/tags/tag2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44" r:id="rId3"/>
  </p:sldMasterIdLst>
  <p:notesMasterIdLst>
    <p:notesMasterId r:id="rId48"/>
  </p:notesMasterIdLst>
  <p:sldIdLst>
    <p:sldId id="256" r:id="rId4"/>
    <p:sldId id="258" r:id="rId5"/>
    <p:sldId id="260" r:id="rId6"/>
    <p:sldId id="259" r:id="rId7"/>
    <p:sldId id="286" r:id="rId8"/>
    <p:sldId id="264" r:id="rId9"/>
    <p:sldId id="265" r:id="rId10"/>
    <p:sldId id="287" r:id="rId11"/>
    <p:sldId id="288" r:id="rId12"/>
    <p:sldId id="266" r:id="rId13"/>
    <p:sldId id="306" r:id="rId14"/>
    <p:sldId id="307" r:id="rId15"/>
    <p:sldId id="293" r:id="rId16"/>
    <p:sldId id="308" r:id="rId17"/>
    <p:sldId id="298" r:id="rId18"/>
    <p:sldId id="295" r:id="rId19"/>
    <p:sldId id="312" r:id="rId20"/>
    <p:sldId id="296" r:id="rId21"/>
    <p:sldId id="267" r:id="rId22"/>
    <p:sldId id="289" r:id="rId23"/>
    <p:sldId id="290" r:id="rId24"/>
    <p:sldId id="291" r:id="rId25"/>
    <p:sldId id="313" r:id="rId26"/>
    <p:sldId id="269" r:id="rId27"/>
    <p:sldId id="309" r:id="rId28"/>
    <p:sldId id="311" r:id="rId29"/>
    <p:sldId id="271" r:id="rId30"/>
    <p:sldId id="315" r:id="rId31"/>
    <p:sldId id="263" r:id="rId32"/>
    <p:sldId id="292" r:id="rId33"/>
    <p:sldId id="274" r:id="rId34"/>
    <p:sldId id="280" r:id="rId35"/>
    <p:sldId id="278" r:id="rId36"/>
    <p:sldId id="301" r:id="rId37"/>
    <p:sldId id="316" r:id="rId38"/>
    <p:sldId id="317" r:id="rId39"/>
    <p:sldId id="326" r:id="rId40"/>
    <p:sldId id="327" r:id="rId41"/>
    <p:sldId id="320" r:id="rId42"/>
    <p:sldId id="321" r:id="rId43"/>
    <p:sldId id="322" r:id="rId44"/>
    <p:sldId id="323" r:id="rId45"/>
    <p:sldId id="324" r:id="rId46"/>
    <p:sldId id="32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5696"/>
    <a:srgbClr val="FF6600"/>
    <a:srgbClr val="FF99CC"/>
    <a:srgbClr val="0000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21" autoAdjust="0"/>
    <p:restoredTop sz="73712" autoAdjust="0"/>
  </p:normalViewPr>
  <p:slideViewPr>
    <p:cSldViewPr>
      <p:cViewPr varScale="1">
        <p:scale>
          <a:sx n="59" d="100"/>
          <a:sy n="59" d="100"/>
        </p:scale>
        <p:origin x="90" y="25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C7CA99-C489-49F0-9BFF-6F97225C0E1B}" type="datetimeFigureOut">
              <a:rPr lang="en-US" smtClean="0"/>
              <a:t>5/18/2015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0C3A12-B5B1-4FED-9D9F-92203DB9317B}" type="slidenum">
              <a:rPr lang="en-US" smtClean="0"/>
              <a:t>‹#›</a:t>
            </a:fld>
            <a:endParaRPr lang="en-US"/>
          </a:p>
        </p:txBody>
      </p:sp>
    </p:spTree>
    <p:extLst>
      <p:ext uri="{BB962C8B-B14F-4D97-AF65-F5344CB8AC3E}">
        <p14:creationId xmlns:p14="http://schemas.microsoft.com/office/powerpoint/2010/main" val="1814776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Mutations—part 2</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1</a:t>
            </a:fld>
            <a:endParaRPr lang="en-US"/>
          </a:p>
        </p:txBody>
      </p:sp>
    </p:spTree>
    <p:extLst>
      <p:ext uri="{BB962C8B-B14F-4D97-AF65-F5344CB8AC3E}">
        <p14:creationId xmlns:p14="http://schemas.microsoft.com/office/powerpoint/2010/main" val="2083670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kind of mutation that affects a single gene is a </a:t>
            </a:r>
            <a:r>
              <a:rPr lang="en-US" baseline="0" dirty="0" err="1" smtClean="0"/>
              <a:t>frameshift</a:t>
            </a:r>
            <a:r>
              <a:rPr lang="en-US" baseline="0" dirty="0" smtClean="0"/>
              <a:t> mutation, which happens when an extra base is inserted (kind of like when this extra “a”  is added to the word pancake) or when a base is deleted (kind of like when the “c” was deleted from the word pancake).  When an extra letter is added, it pushes all the letters after it further to the right.  When a letter is deleted, all the letters after it move to the left.</a:t>
            </a:r>
            <a:endParaRPr lang="en-US" dirty="0" smtClean="0"/>
          </a:p>
        </p:txBody>
      </p:sp>
      <p:sp>
        <p:nvSpPr>
          <p:cNvPr id="4" name="Slide Number Placeholder 3"/>
          <p:cNvSpPr>
            <a:spLocks noGrp="1"/>
          </p:cNvSpPr>
          <p:nvPr>
            <p:ph type="sldNum" sz="quarter" idx="10"/>
          </p:nvPr>
        </p:nvSpPr>
        <p:spPr/>
        <p:txBody>
          <a:bodyPr/>
          <a:lstStyle/>
          <a:p>
            <a:fld id="{900C3A12-B5B1-4FED-9D9F-92203DB9317B}" type="slidenum">
              <a:rPr lang="en-US" smtClean="0"/>
              <a:t>10</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illustration of a </a:t>
            </a:r>
            <a:r>
              <a:rPr lang="en-US" dirty="0" err="1" smtClean="0"/>
              <a:t>frameshift</a:t>
            </a:r>
            <a:r>
              <a:rPr lang="en-US" dirty="0" smtClean="0"/>
              <a:t> deletion.  Figure 1 represents the original strand of DNA.  Figure</a:t>
            </a:r>
            <a:r>
              <a:rPr lang="en-US" baseline="0" dirty="0" smtClean="0"/>
              <a:t> 2 shows that while the DNA was being copied, an “A” was left out by mistake, leaving a gap in the sequence.  Everything to the right of the missing “A” shifts to the left to fill the gap.  Figure 3 shows the new strand of DNA.  The section to the left of where the deletion occurred is just the same as it was before.  The gap left by the deletion has been filled by shifting the rest of the bases to the left. </a:t>
            </a:r>
          </a:p>
        </p:txBody>
      </p:sp>
      <p:sp>
        <p:nvSpPr>
          <p:cNvPr id="4" name="Slide Number Placeholder 3"/>
          <p:cNvSpPr>
            <a:spLocks noGrp="1"/>
          </p:cNvSpPr>
          <p:nvPr>
            <p:ph type="sldNum" sz="quarter" idx="10"/>
          </p:nvPr>
        </p:nvSpPr>
        <p:spPr/>
        <p:txBody>
          <a:bodyPr/>
          <a:lstStyle/>
          <a:p>
            <a:fld id="{900C3A12-B5B1-4FED-9D9F-92203DB9317B}" type="slidenum">
              <a:rPr lang="en-US" smtClean="0"/>
              <a:t>11</a:t>
            </a:fld>
            <a:endParaRPr lang="en-US"/>
          </a:p>
        </p:txBody>
      </p:sp>
    </p:spTree>
    <p:extLst>
      <p:ext uri="{BB962C8B-B14F-4D97-AF65-F5344CB8AC3E}">
        <p14:creationId xmlns:p14="http://schemas.microsoft.com/office/powerpoint/2010/main" val="2824698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new strand of DNA is one base shorter than the original strand.  Because many of the base pairs shifted to the left, the groups of three are different now.  Notice that the sequence used to be C, T, A.  But not it is T, A, G.  Since each sequence of three bases carries information, the information carried by the sequence of three may be damaged or lost as the sequence changes.</a:t>
            </a:r>
          </a:p>
        </p:txBody>
      </p:sp>
      <p:sp>
        <p:nvSpPr>
          <p:cNvPr id="4" name="Slide Number Placeholder 3"/>
          <p:cNvSpPr>
            <a:spLocks noGrp="1"/>
          </p:cNvSpPr>
          <p:nvPr>
            <p:ph type="sldNum" sz="quarter" idx="10"/>
          </p:nvPr>
        </p:nvSpPr>
        <p:spPr/>
        <p:txBody>
          <a:bodyPr/>
          <a:lstStyle/>
          <a:p>
            <a:fld id="{900C3A12-B5B1-4FED-9D9F-92203DB9317B}" type="slidenum">
              <a:rPr lang="en-US" smtClean="0"/>
              <a:t>12</a:t>
            </a:fld>
            <a:endParaRPr lang="en-US"/>
          </a:p>
        </p:txBody>
      </p:sp>
    </p:spTree>
    <p:extLst>
      <p:ext uri="{BB962C8B-B14F-4D97-AF65-F5344CB8AC3E}">
        <p14:creationId xmlns:p14="http://schemas.microsoft.com/office/powerpoint/2010/main" val="282469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Something similar happens  in a </a:t>
            </a:r>
            <a:r>
              <a:rPr lang="en-US" baseline="0" dirty="0" err="1" smtClean="0"/>
              <a:t>frameshift</a:t>
            </a:r>
            <a:r>
              <a:rPr lang="en-US" baseline="0" dirty="0" smtClean="0"/>
              <a:t> insertion.  This time, an extra base is inserted by mistake between two other bases, making the new strand of DNA longer than the original one was.  In the new strand, the newly inserted base pair causes all the rest of the bases to shift to the right.</a:t>
            </a:r>
          </a:p>
        </p:txBody>
      </p:sp>
      <p:sp>
        <p:nvSpPr>
          <p:cNvPr id="4" name="Slide Number Placeholder 3"/>
          <p:cNvSpPr>
            <a:spLocks noGrp="1"/>
          </p:cNvSpPr>
          <p:nvPr>
            <p:ph type="sldNum" sz="quarter" idx="10"/>
          </p:nvPr>
        </p:nvSpPr>
        <p:spPr/>
        <p:txBody>
          <a:bodyPr/>
          <a:lstStyle/>
          <a:p>
            <a:fld id="{900C3A12-B5B1-4FED-9D9F-92203DB9317B}" type="slidenum">
              <a:rPr lang="en-US" smtClean="0"/>
              <a:t>13</a:t>
            </a:fld>
            <a:endParaRPr lang="en-US"/>
          </a:p>
        </p:txBody>
      </p:sp>
    </p:spTree>
    <p:extLst>
      <p:ext uri="{BB962C8B-B14F-4D97-AF65-F5344CB8AC3E}">
        <p14:creationId xmlns:p14="http://schemas.microsoft.com/office/powerpoint/2010/main" val="282469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Because of the newly inserted base pair, the groups of three are no longer the same.  The sequence TGT in the original DNA strand is now TTG.  What used to be TGG becomes TTG.  And AAT is now GAA.  Because each of these sequences of three carries information, or has meaning, the information carried in the DNA is no longer accurate.</a:t>
            </a:r>
          </a:p>
        </p:txBody>
      </p:sp>
      <p:sp>
        <p:nvSpPr>
          <p:cNvPr id="4" name="Slide Number Placeholder 3"/>
          <p:cNvSpPr>
            <a:spLocks noGrp="1"/>
          </p:cNvSpPr>
          <p:nvPr>
            <p:ph type="sldNum" sz="quarter" idx="10"/>
          </p:nvPr>
        </p:nvSpPr>
        <p:spPr/>
        <p:txBody>
          <a:bodyPr/>
          <a:lstStyle/>
          <a:p>
            <a:fld id="{900C3A12-B5B1-4FED-9D9F-92203DB9317B}" type="slidenum">
              <a:rPr lang="en-US" smtClean="0"/>
              <a:t>14</a:t>
            </a:fld>
            <a:endParaRPr lang="en-US"/>
          </a:p>
        </p:txBody>
      </p:sp>
    </p:spTree>
    <p:extLst>
      <p:ext uri="{BB962C8B-B14F-4D97-AF65-F5344CB8AC3E}">
        <p14:creationId xmlns:p14="http://schemas.microsoft.com/office/powerpoint/2010/main" val="2824698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that three individual bases in a row make up a codon.  The</a:t>
            </a:r>
            <a:r>
              <a:rPr lang="en-US" baseline="0" dirty="0" smtClean="0"/>
              <a:t> specific order in which the bases and codons appear has meaning.  If the codons get rearranged, the meaning is no longer correct.</a:t>
            </a:r>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t>15</a:t>
            </a:fld>
            <a:endParaRPr lang="en-US"/>
          </a:p>
        </p:txBody>
      </p:sp>
    </p:spTree>
    <p:extLst>
      <p:ext uri="{BB962C8B-B14F-4D97-AF65-F5344CB8AC3E}">
        <p14:creationId xmlns:p14="http://schemas.microsoft.com/office/powerpoint/2010/main" val="2465322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you understand a </a:t>
            </a:r>
            <a:r>
              <a:rPr lang="en-US" dirty="0" err="1" smtClean="0"/>
              <a:t>frameshift</a:t>
            </a:r>
            <a:r>
              <a:rPr lang="en-US" dirty="0" smtClean="0"/>
              <a:t> mutation, look at this example.  Notice that</a:t>
            </a:r>
            <a:r>
              <a:rPr lang="en-US" baseline="0" dirty="0" smtClean="0"/>
              <a:t> this sentence is made up of three-letter words.  You can think of each word as a codon.  Like a codon, each three-letter word has meaning. /  Watch what happens to the groups of three letters when the “E” is deleted from the word “the.”  As the rest of the letters shift to the left, the groups of letters are arranged, and the meaning of the sentence is lost.  </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16</a:t>
            </a:fld>
            <a:endParaRPr lang="en-US"/>
          </a:p>
        </p:txBody>
      </p:sp>
    </p:spTree>
    <p:extLst>
      <p:ext uri="{BB962C8B-B14F-4D97-AF65-F5344CB8AC3E}">
        <p14:creationId xmlns:p14="http://schemas.microsoft.com/office/powerpoint/2010/main" val="2515613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same thing happens in a frameshift mutation.  As individual base pairs are added or deleted, all the rest of the base pairs shift to the right or to the left.  Codons are rearranged, and the meaning of the information they carry is changed.</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17</a:t>
            </a:fld>
            <a:endParaRPr lang="en-US"/>
          </a:p>
        </p:txBody>
      </p:sp>
    </p:spTree>
    <p:extLst>
      <p:ext uri="{BB962C8B-B14F-4D97-AF65-F5344CB8AC3E}">
        <p14:creationId xmlns:p14="http://schemas.microsoft.com/office/powerpoint/2010/main" val="251561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we move on, /let’s review the two kinds of mutations that affect a single gene.  / A sequence mutation or point mutation changes the gene at a single point in the sequence by substituting one base for another,  but it doesn’t change the number of base pairs in the gene. /  A frameshift mutation adds or loses a base pair, shifting the rest of the bases either to the right or the left.</a:t>
            </a:r>
          </a:p>
          <a:p>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18</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four kinds of mutations that can affect entire chromosomes are quick and easy to explain.  They are: gene duplication…</a:t>
            </a:r>
          </a:p>
          <a:p>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19</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a:t>
            </a:r>
            <a:r>
              <a:rPr lang="en-US" baseline="0" dirty="0" smtClean="0"/>
              <a:t> learned that </a:t>
            </a:r>
            <a:r>
              <a:rPr lang="en-US" dirty="0" smtClean="0"/>
              <a:t>individual nucleotide bases (which are like letters) make up the codons (which are like words) that make up the genes (which are like chapters) that make up </a:t>
            </a:r>
            <a:r>
              <a:rPr lang="en-US" baseline="0" dirty="0" smtClean="0"/>
              <a:t>chromosomes (which are like individual books) which all together make up all your DNA (and are like a series of books)</a:t>
            </a:r>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t>2</a:t>
            </a:fld>
            <a:endParaRPr lang="en-US"/>
          </a:p>
        </p:txBody>
      </p:sp>
    </p:spTree>
    <p:extLst>
      <p:ext uri="{BB962C8B-B14F-4D97-AF65-F5344CB8AC3E}">
        <p14:creationId xmlns:p14="http://schemas.microsoft.com/office/powerpoint/2010/main" val="3652685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 deletion…</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20</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 inversion…</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21</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translocation</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22</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instead of a gene being copied</a:t>
            </a:r>
            <a:r>
              <a:rPr lang="en-US" baseline="0" dirty="0" smtClean="0"/>
              <a:t> once like it should be / it gets duplicated twice.  This is called gene duplication.</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23</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t>
            </a:r>
            <a:r>
              <a:rPr lang="en-US" baseline="0" dirty="0" smtClean="0"/>
              <a:t> an entire gene can be deleted…</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24</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not appear at all in the new chromosome.  This</a:t>
            </a:r>
            <a:r>
              <a:rPr lang="en-US" baseline="0" dirty="0" smtClean="0"/>
              <a:t> is called gene deletion.</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25</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gene inversion, a whole gene can be flipped around and inserted into the new chromosome backwards.  Notice how the “D, E, F” gene gets turned completely around so that it’s in the opposite order “F, E, D” in the new chromosome.</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26</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In translocation, a segment of DNA from one chromosome is moved to another chromosome.  Here you see a piece of chromosome 1 ends up on chromosome 2 and a piece of chromosome 2 ends up on chromosome 1.</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27</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Any of the mutations we have discussed can happen during either mitosis or meiosis.  / Only mutations</a:t>
            </a:r>
            <a:r>
              <a:rPr lang="en-US" sz="1200" kern="1200" baseline="0" dirty="0" smtClean="0">
                <a:solidFill>
                  <a:schemeClr val="tx1"/>
                </a:solidFill>
                <a:effectLst/>
                <a:latin typeface="+mn-lt"/>
                <a:ea typeface="+mn-ea"/>
                <a:cs typeface="+mn-cs"/>
              </a:rPr>
              <a:t> that happen during meiosis are inherited by offspring.  Mistakes that happen during mitosis cannot be passed on the next generation.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0C3A12-B5B1-4FED-9D9F-92203DB9317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93457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serious the results of a mutation are depends on the type of mutation, the number of genes involved, and</a:t>
            </a:r>
            <a:r>
              <a:rPr lang="en-US" baseline="0" dirty="0" smtClean="0"/>
              <a:t> the location of the mutation.</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29</a:t>
            </a:fld>
            <a:endParaRPr lang="en-US"/>
          </a:p>
        </p:txBody>
      </p:sp>
    </p:spTree>
    <p:extLst>
      <p:ext uri="{BB962C8B-B14F-4D97-AF65-F5344CB8AC3E}">
        <p14:creationId xmlns:p14="http://schemas.microsoft.com/office/powerpoint/2010/main" val="114956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have also learned that mistakes—which are called Mutations—can happen during the process of cell division.  Many mistakes are caught and corrected, but some are not.  Mistakes that happen during the replication of regular body cells can result in diseases such as cancer but cannot be passed on to offspring.  Mutations that happen to reproductive cells (sperm and egg) can be passed on to offspring. </a:t>
            </a:r>
            <a:r>
              <a:rPr lang="en-US" dirty="0" smtClean="0"/>
              <a:t>If a mutation in reproductive cells is bad enough, the offspring may not develop properly or may die early.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3</a:t>
            </a:fld>
            <a:endParaRPr lang="en-US"/>
          </a:p>
        </p:txBody>
      </p:sp>
    </p:spTree>
    <p:extLst>
      <p:ext uri="{BB962C8B-B14F-4D97-AF65-F5344CB8AC3E}">
        <p14:creationId xmlns:p14="http://schemas.microsoft.com/office/powerpoint/2010/main" val="4176845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mutated gene can produce a protein that doesn’t function properly any more.  Or the cell could lose its ability to make a</a:t>
            </a:r>
            <a:r>
              <a:rPr lang="en-US" baseline="0" dirty="0" smtClean="0"/>
              <a:t> certain protein at all!  Some mutations can cause genetic disorders.</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30</a:t>
            </a:fld>
            <a:endParaRPr lang="en-US"/>
          </a:p>
        </p:txBody>
      </p:sp>
    </p:spTree>
    <p:extLst>
      <p:ext uri="{BB962C8B-B14F-4D97-AF65-F5344CB8AC3E}">
        <p14:creationId xmlns:p14="http://schemas.microsoft.com/office/powerpoint/2010/main" val="1149564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example, a </a:t>
            </a:r>
            <a:r>
              <a:rPr lang="en-US" dirty="0" smtClean="0"/>
              <a:t>translocation</a:t>
            </a:r>
            <a:r>
              <a:rPr lang="en-US" baseline="0" dirty="0" smtClean="0"/>
              <a:t> between chromosome 9 and 22 is called a Philadelphia chromosome and is associated with various kinds of leukemia.</a:t>
            </a:r>
            <a:endParaRPr lang="en-US" dirty="0" smtClean="0"/>
          </a:p>
          <a:p>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31</a:t>
            </a:fld>
            <a:endParaRPr lang="en-US"/>
          </a:p>
        </p:txBody>
      </p:sp>
    </p:spTree>
    <p:extLst>
      <p:ext uri="{BB962C8B-B14F-4D97-AF65-F5344CB8AC3E}">
        <p14:creationId xmlns:p14="http://schemas.microsoft.com/office/powerpoint/2010/main" val="1149564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examples of genetic disorders include</a:t>
            </a:r>
            <a:r>
              <a:rPr lang="en-US" baseline="0" dirty="0" smtClean="0"/>
              <a:t> </a:t>
            </a:r>
            <a:r>
              <a:rPr lang="en-US" dirty="0" smtClean="0"/>
              <a:t>Cystic Fibrosis, certain cancers, and</a:t>
            </a:r>
            <a:r>
              <a:rPr lang="en-US" baseline="0" dirty="0" smtClean="0"/>
              <a:t> Sickle Cell Disease</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32</a:t>
            </a:fld>
            <a:endParaRPr lang="en-US"/>
          </a:p>
        </p:txBody>
      </p:sp>
    </p:spTree>
    <p:extLst>
      <p:ext uri="{BB962C8B-B14F-4D97-AF65-F5344CB8AC3E}">
        <p14:creationId xmlns:p14="http://schemas.microsoft.com/office/powerpoint/2010/main" val="11280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Rarely, if ever, is a mutation beneficial.  The</a:t>
            </a:r>
            <a:r>
              <a:rPr lang="en-US" baseline="0" dirty="0" smtClean="0"/>
              <a:t> mutation that causes Sickle Cell Disease does allow people to combat Malaria.  So someone who lives  in a place where Malaria is common might be benefitted in the fight against Malaria, but he or she would still have to deal with the Sickle Cell Disease.</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33</a:t>
            </a:fld>
            <a:endParaRPr lang="en-US"/>
          </a:p>
        </p:txBody>
      </p:sp>
    </p:spTree>
    <p:extLst>
      <p:ext uri="{BB962C8B-B14F-4D97-AF65-F5344CB8AC3E}">
        <p14:creationId xmlns:p14="http://schemas.microsoft.com/office/powerpoint/2010/main" val="3253455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 important to understand mutations because of the important role they are supposed to play in the theory of evolution. </a:t>
            </a:r>
            <a:r>
              <a:rPr lang="en-US" sz="1200" kern="1200" smtClean="0">
                <a:solidFill>
                  <a:schemeClr val="tx1"/>
                </a:solidFill>
                <a:effectLst/>
                <a:latin typeface="+mn-lt"/>
                <a:ea typeface="+mn-ea"/>
                <a:cs typeface="+mn-cs"/>
              </a:rPr>
              <a:t>/ To understand the theory of evolution and whether mutations are capable of playing the role suggested for them, watch the series of videos called Origins 101.</a:t>
            </a:r>
          </a:p>
          <a:p>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34</a:t>
            </a:fld>
            <a:endParaRPr lang="en-US"/>
          </a:p>
        </p:txBody>
      </p:sp>
    </p:spTree>
    <p:extLst>
      <p:ext uri="{BB962C8B-B14F-4D97-AF65-F5344CB8AC3E}">
        <p14:creationId xmlns:p14="http://schemas.microsoft.com/office/powerpoint/2010/main" val="3964429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245381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69921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560613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141987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14158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Mutations can affect a single gene or an entire chromosome.</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4</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917458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talk about 2</a:t>
            </a:r>
            <a:r>
              <a:rPr lang="en-US" baseline="0" dirty="0" smtClean="0"/>
              <a:t> kinds of mutation that can affect a single gene and four kinds of mutations that can affect entire chromosomes.</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5</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that affect single genes are </a:t>
            </a:r>
            <a:r>
              <a:rPr lang="en-US" baseline="0" dirty="0" smtClean="0"/>
              <a:t>sequence mutations and </a:t>
            </a:r>
            <a:r>
              <a:rPr lang="en-US" baseline="0" dirty="0" err="1" smtClean="0"/>
              <a:t>frameshift</a:t>
            </a:r>
            <a:r>
              <a:rPr lang="en-US" baseline="0" dirty="0" smtClean="0"/>
              <a:t> mutations.</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6</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sequence mutation—sometimes called a point mutation—happens when one nucleotide base</a:t>
            </a:r>
            <a:r>
              <a:rPr lang="en-US" baseline="0" dirty="0" smtClean="0"/>
              <a:t> is substituted for another. Kind of like when a “v” is substituted for the “c” in pancake.</a:t>
            </a:r>
          </a:p>
          <a:p>
            <a:r>
              <a:rPr lang="en-US" baseline="0" dirty="0" smtClean="0"/>
              <a:t>As this strand of DNA was copied, this </a:t>
            </a:r>
            <a:r>
              <a:rPr lang="en-US" dirty="0" smtClean="0"/>
              <a:t>“A” was replaced by a “C”.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7</a:t>
            </a:fld>
            <a:endParaRPr lang="en-US"/>
          </a:p>
        </p:txBody>
      </p:sp>
    </p:spTree>
    <p:extLst>
      <p:ext uri="{BB962C8B-B14F-4D97-AF65-F5344CB8AC3E}">
        <p14:creationId xmlns:p14="http://schemas.microsoft.com/office/powerpoint/2010/main" val="13851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Since A always joins with T and C with G, </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8</a:t>
            </a:fld>
            <a:endParaRPr lang="en-US"/>
          </a:p>
        </p:txBody>
      </p:sp>
    </p:spTree>
    <p:extLst>
      <p:ext uri="{BB962C8B-B14F-4D97-AF65-F5344CB8AC3E}">
        <p14:creationId xmlns:p14="http://schemas.microsoft.com/office/powerpoint/2010/main" val="65872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new “C” would have to join with a “G”.  In this way both base pairs are replaced by others</a:t>
            </a:r>
            <a:endParaRPr lang="en-US" dirty="0"/>
          </a:p>
        </p:txBody>
      </p:sp>
      <p:sp>
        <p:nvSpPr>
          <p:cNvPr id="4" name="Slide Number Placeholder 3"/>
          <p:cNvSpPr>
            <a:spLocks noGrp="1"/>
          </p:cNvSpPr>
          <p:nvPr>
            <p:ph type="sldNum" sz="quarter" idx="10"/>
          </p:nvPr>
        </p:nvSpPr>
        <p:spPr/>
        <p:txBody>
          <a:bodyPr/>
          <a:lstStyle/>
          <a:p>
            <a:fld id="{900C3A12-B5B1-4FED-9D9F-92203DB9317B}" type="slidenum">
              <a:rPr lang="en-US" smtClean="0"/>
              <a:t>9</a:t>
            </a:fld>
            <a:endParaRPr lang="en-US"/>
          </a:p>
        </p:txBody>
      </p:sp>
    </p:spTree>
    <p:extLst>
      <p:ext uri="{BB962C8B-B14F-4D97-AF65-F5344CB8AC3E}">
        <p14:creationId xmlns:p14="http://schemas.microsoft.com/office/powerpoint/2010/main" val="13851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CD11E524-FDE2-4F50-8A64-EAD07C9CC6D4}" type="datetimeFigureOut">
              <a:rPr lang="en-US" smtClean="0"/>
              <a:t>5/18/2015</a:t>
            </a:fld>
            <a:endParaRPr lang="en-US"/>
          </a:p>
        </p:txBody>
      </p:sp>
      <p:sp>
        <p:nvSpPr>
          <p:cNvPr id="17" name="Slide Number Placeholder 16"/>
          <p:cNvSpPr>
            <a:spLocks noGrp="1"/>
          </p:cNvSpPr>
          <p:nvPr>
            <p:ph type="sldNum" sz="quarter" idx="11"/>
          </p:nvPr>
        </p:nvSpPr>
        <p:spPr/>
        <p:txBody>
          <a:bodyPr/>
          <a:lstStyle/>
          <a:p>
            <a:fld id="{74D10D05-55F0-4F7D-8774-3602740EAFE8}"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1E524-FDE2-4F50-8A64-EAD07C9CC6D4}"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10D05-55F0-4F7D-8774-3602740EAFE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11E524-FDE2-4F50-8A64-EAD07C9CC6D4}" type="datetimeFigureOut">
              <a:rPr lang="en-US" smtClean="0"/>
              <a:t>5/18/2015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10D05-55F0-4F7D-8774-3602740EAFE8}" type="slidenum">
              <a:rPr lang="en-US" smtClean="0"/>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886173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49681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08754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6539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32129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19603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53497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341593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CD11E524-FDE2-4F50-8A64-EAD07C9CC6D4}" type="datetimeFigureOut">
              <a:rPr lang="en-US" smtClean="0"/>
              <a:t>5/18/2015</a:t>
            </a:fld>
            <a:endParaRPr lang="en-US"/>
          </a:p>
        </p:txBody>
      </p:sp>
      <p:sp>
        <p:nvSpPr>
          <p:cNvPr id="12" name="Slide Number Placeholder 11"/>
          <p:cNvSpPr>
            <a:spLocks noGrp="1"/>
          </p:cNvSpPr>
          <p:nvPr>
            <p:ph type="sldNum" sz="quarter" idx="15"/>
          </p:nvPr>
        </p:nvSpPr>
        <p:spPr/>
        <p:txBody>
          <a:bodyPr/>
          <a:lstStyle/>
          <a:p>
            <a:fld id="{74D10D05-55F0-4F7D-8774-3602740EAFE8}"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2876511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41623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66775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3" name="Subtitle 2"/>
          <p:cNvSpPr>
            <a:spLocks noGrp="1"/>
          </p:cNvSpPr>
          <p:nvPr>
            <p:ph type="subTitle" idx="1"/>
          </p:nvPr>
        </p:nvSpPr>
        <p:spPr>
          <a:xfrm>
            <a:off x="2565401" y="3045462"/>
            <a:ext cx="4013200" cy="428625"/>
          </a:xfrm>
        </p:spPr>
        <p:txBody>
          <a:bodyPr tIns="0" anchor="t">
            <a:noAutofit/>
          </a:bodyPr>
          <a:lstStyle>
            <a:lvl1pPr marL="0" indent="0" algn="ctr">
              <a:buNone/>
              <a:defRPr sz="1200" b="0" i="0" cap="none" spc="0" baseline="0">
                <a:solidFill>
                  <a:schemeClr val="bg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1"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8866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466651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68580" tIns="34290" rIns="68580" bIns="34290" rtlCol="0" anchor="ctr" anchorCtr="0">
            <a:normAutofit/>
          </a:bodyPr>
          <a:lstStyle/>
          <a:p>
            <a:pPr algn="ctr">
              <a:spcBef>
                <a:spcPts val="300"/>
              </a:spcBef>
            </a:pPr>
            <a:endParaRPr lang="en-US" sz="1350" b="1" cap="all">
              <a:solidFill>
                <a:srgbClr val="000000"/>
              </a:solidFill>
              <a:cs typeface="Tunga" pitchFamily="2"/>
            </a:endParaRPr>
          </a:p>
        </p:txBody>
      </p:sp>
      <p:sp>
        <p:nvSpPr>
          <p:cNvPr id="9" name="Title Placeholder 1"/>
          <p:cNvSpPr>
            <a:spLocks noGrp="1"/>
          </p:cNvSpPr>
          <p:nvPr>
            <p:ph type="title"/>
          </p:nvPr>
        </p:nvSpPr>
        <p:spPr bwMode="black">
          <a:xfrm>
            <a:off x="2529053" y="3367248"/>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35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3" y="4084577"/>
            <a:ext cx="4106917" cy="397094"/>
          </a:xfrm>
        </p:spPr>
        <p:txBody>
          <a:bodyPr tIns="0" anchor="t" anchorCtr="0">
            <a:normAutofit/>
          </a:bodyPr>
          <a:lstStyle>
            <a:lvl1pPr marL="0" indent="0" algn="ctr">
              <a:buNone/>
              <a:defRPr kumimoji="0" lang="en-US" sz="12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92590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705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kern="1200" cap="none" spc="150" baseline="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1" i="0" kern="1200" cap="none" spc="150" baseline="0" dirty="0" smtClean="0">
                <a:solidFill>
                  <a:schemeClr val="tx1"/>
                </a:solidFill>
                <a:latin typeface="+mj-lt"/>
                <a:ea typeface="+mj-ea"/>
                <a:cs typeface="Tunga" pitchFamily="2"/>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lnSpc>
                <a:spcPct val="110000"/>
              </a:lnSpc>
              <a:spcBef>
                <a:spcPts val="3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877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58705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84684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CD11E524-FDE2-4F50-8A64-EAD07C9CC6D4}" type="datetimeFigureOut">
              <a:rPr lang="en-US" smtClean="0"/>
              <a:t>5/18/2015</a:t>
            </a:fld>
            <a:endParaRPr lang="en-US"/>
          </a:p>
        </p:txBody>
      </p:sp>
      <p:sp>
        <p:nvSpPr>
          <p:cNvPr id="14" name="Slide Number Placeholder 13"/>
          <p:cNvSpPr>
            <a:spLocks noGrp="1"/>
          </p:cNvSpPr>
          <p:nvPr>
            <p:ph type="sldNum" sz="quarter" idx="11"/>
          </p:nvPr>
        </p:nvSpPr>
        <p:spPr/>
        <p:txBody>
          <a:bodyPr/>
          <a:lstStyle/>
          <a:p>
            <a:fld id="{74D10D05-55F0-4F7D-8774-3602740EAFE8}"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7"/>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685800" rtl="0" eaLnBrk="1" latinLnBrk="0" hangingPunct="1">
              <a:lnSpc>
                <a:spcPct val="100000"/>
              </a:lnSpc>
              <a:spcBef>
                <a:spcPts val="0"/>
              </a:spcBef>
              <a:buClr>
                <a:schemeClr val="accent1"/>
              </a:buClr>
              <a:buFont typeface="Arial" pitchFamily="34" charset="0"/>
              <a:buNone/>
              <a:defRPr lang="en-US" sz="1050" b="0" i="0" kern="1200" cap="none" spc="0" baseline="0" smtClean="0">
                <a:solidFill>
                  <a:schemeClr val="tx1"/>
                </a:solidFill>
                <a:latin typeface="+mn-lt"/>
                <a:ea typeface="+mn-ea"/>
                <a:cs typeface="Tahoma"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3223721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685800" rtl="0" eaLnBrk="1" latinLnBrk="0" hangingPunct="1">
              <a:spcBef>
                <a:spcPts val="300"/>
              </a:spcBef>
              <a:buNone/>
              <a:defRPr lang="en-US" sz="1350" b="0" kern="1200" cap="none" spc="0" baseline="0" dirty="0">
                <a:solidFill>
                  <a:schemeClr val="bg1"/>
                </a:solidFill>
                <a:latin typeface="+mj-lt"/>
                <a:ea typeface="+mj-ea"/>
                <a:cs typeface="Tunga" pitchFamily="2"/>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050" b="0" i="0" kern="1200" cap="none" spc="23" baseline="0" smtClean="0">
                <a:solidFill>
                  <a:schemeClr val="tx2"/>
                </a:solidFill>
                <a:latin typeface="+mn-lt"/>
                <a:ea typeface="+mn-ea"/>
                <a:cs typeface="Tahoma" pitchFamily="34" charset="0"/>
              </a:defRPr>
            </a:lvl1pPr>
            <a:lvl2pPr marL="128588" indent="1191">
              <a:buNone/>
              <a:defRPr>
                <a:solidFill>
                  <a:schemeClr val="bg2"/>
                </a:solidFill>
              </a:defRPr>
            </a:lvl2pPr>
            <a:lvl3pPr marL="258366" indent="4763">
              <a:buNone/>
              <a:defRPr>
                <a:solidFill>
                  <a:schemeClr val="bg2"/>
                </a:solidFill>
              </a:defRPr>
            </a:lvl3pPr>
            <a:lvl4pPr marL="386954" indent="2381">
              <a:buNone/>
              <a:defRPr>
                <a:solidFill>
                  <a:schemeClr val="bg2"/>
                </a:solidFill>
              </a:defRPr>
            </a:lvl4pPr>
            <a:lvl5pPr marL="516731" indent="-1191">
              <a:buNone/>
              <a:defRPr>
                <a:solidFill>
                  <a:schemeClr val="bg2"/>
                </a:solidFill>
              </a:defRPr>
            </a:lvl5pPr>
          </a:lstStyle>
          <a:p>
            <a:pPr marL="0" lvl="0" indent="0" algn="ctr" defTabSz="685800" rtl="0" eaLnBrk="1" latinLnBrk="0" hangingPunct="1">
              <a:spcBef>
                <a:spcPts val="45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168939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6978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1"/>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426851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CD11E524-FDE2-4F50-8A64-EAD07C9CC6D4}" type="datetimeFigureOut">
              <a:rPr lang="en-US" smtClean="0"/>
              <a:t>5/18/2015</a:t>
            </a:fld>
            <a:endParaRPr lang="en-US"/>
          </a:p>
        </p:txBody>
      </p:sp>
      <p:sp>
        <p:nvSpPr>
          <p:cNvPr id="12" name="Slide Number Placeholder 11"/>
          <p:cNvSpPr>
            <a:spLocks noGrp="1"/>
          </p:cNvSpPr>
          <p:nvPr>
            <p:ph type="sldNum" sz="quarter" idx="16"/>
          </p:nvPr>
        </p:nvSpPr>
        <p:spPr/>
        <p:txBody>
          <a:bodyPr/>
          <a:lstStyle/>
          <a:p>
            <a:fld id="{74D10D05-55F0-4F7D-8774-3602740EAFE8}"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CD11E524-FDE2-4F50-8A64-EAD07C9CC6D4}" type="datetimeFigureOut">
              <a:rPr lang="en-US" smtClean="0"/>
              <a:t>5/18/2015</a:t>
            </a:fld>
            <a:endParaRPr lang="en-US"/>
          </a:p>
        </p:txBody>
      </p:sp>
      <p:sp>
        <p:nvSpPr>
          <p:cNvPr id="12" name="Slide Number Placeholder 11"/>
          <p:cNvSpPr>
            <a:spLocks noGrp="1"/>
          </p:cNvSpPr>
          <p:nvPr>
            <p:ph type="sldNum" sz="quarter" idx="17"/>
          </p:nvPr>
        </p:nvSpPr>
        <p:spPr/>
        <p:txBody>
          <a:bodyPr/>
          <a:lstStyle/>
          <a:p>
            <a:fld id="{74D10D05-55F0-4F7D-8774-3602740EAFE8}"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CD11E524-FDE2-4F50-8A64-EAD07C9CC6D4}" type="datetimeFigureOut">
              <a:rPr lang="en-US" smtClean="0"/>
              <a:t>5/18/2015</a:t>
            </a:fld>
            <a:endParaRPr lang="en-US"/>
          </a:p>
        </p:txBody>
      </p:sp>
      <p:sp>
        <p:nvSpPr>
          <p:cNvPr id="16" name="Slide Number Placeholder 15"/>
          <p:cNvSpPr>
            <a:spLocks noGrp="1"/>
          </p:cNvSpPr>
          <p:nvPr>
            <p:ph type="sldNum" sz="quarter" idx="11"/>
          </p:nvPr>
        </p:nvSpPr>
        <p:spPr/>
        <p:txBody>
          <a:bodyPr/>
          <a:lstStyle/>
          <a:p>
            <a:fld id="{74D10D05-55F0-4F7D-8774-3602740EAFE8}"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CD11E524-FDE2-4F50-8A64-EAD07C9CC6D4}" type="datetimeFigureOut">
              <a:rPr lang="en-US" smtClean="0"/>
              <a:t>5/18/2015</a:t>
            </a:fld>
            <a:endParaRPr lang="en-US"/>
          </a:p>
        </p:txBody>
      </p:sp>
      <p:sp>
        <p:nvSpPr>
          <p:cNvPr id="8" name="Slide Number Placeholder 7"/>
          <p:cNvSpPr>
            <a:spLocks noGrp="1"/>
          </p:cNvSpPr>
          <p:nvPr>
            <p:ph type="sldNum" sz="quarter" idx="11"/>
          </p:nvPr>
        </p:nvSpPr>
        <p:spPr/>
        <p:txBody>
          <a:bodyPr/>
          <a:lstStyle/>
          <a:p>
            <a:fld id="{74D10D05-55F0-4F7D-8774-3602740EAFE8}"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CD11E524-FDE2-4F50-8A64-EAD07C9CC6D4}" type="datetimeFigureOut">
              <a:rPr lang="en-US" smtClean="0"/>
              <a:t>5/18/2015</a:t>
            </a:fld>
            <a:endParaRPr lang="en-US"/>
          </a:p>
        </p:txBody>
      </p:sp>
      <p:sp>
        <p:nvSpPr>
          <p:cNvPr id="19" name="Slide Number Placeholder 18"/>
          <p:cNvSpPr>
            <a:spLocks noGrp="1"/>
          </p:cNvSpPr>
          <p:nvPr>
            <p:ph type="sldNum" sz="quarter" idx="16"/>
          </p:nvPr>
        </p:nvSpPr>
        <p:spPr/>
        <p:txBody>
          <a:bodyPr/>
          <a:lstStyle/>
          <a:p>
            <a:fld id="{74D10D05-55F0-4F7D-8774-3602740EAFE8}"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CD11E524-FDE2-4F50-8A64-EAD07C9CC6D4}" type="datetimeFigureOut">
              <a:rPr lang="en-US" smtClean="0"/>
              <a:t>5/18/2015</a:t>
            </a:fld>
            <a:endParaRPr lang="en-US"/>
          </a:p>
        </p:txBody>
      </p:sp>
      <p:sp>
        <p:nvSpPr>
          <p:cNvPr id="14" name="Slide Number Placeholder 13"/>
          <p:cNvSpPr>
            <a:spLocks noGrp="1"/>
          </p:cNvSpPr>
          <p:nvPr>
            <p:ph type="sldNum" sz="quarter" idx="15"/>
          </p:nvPr>
        </p:nvSpPr>
        <p:spPr>
          <a:xfrm>
            <a:off x="4038600" y="6172200"/>
            <a:ext cx="1066800" cy="304800"/>
          </a:xfrm>
        </p:spPr>
        <p:txBody>
          <a:bodyPr/>
          <a:lstStyle/>
          <a:p>
            <a:fld id="{74D10D05-55F0-4F7D-8774-3602740EAFE8}" type="slidenum">
              <a:rPr lang="en-US" smtClean="0"/>
              <a:t>‹#›</a:t>
            </a:fld>
            <a:endParaRPr lang="en-US"/>
          </a:p>
        </p:txBody>
      </p:sp>
      <p:sp>
        <p:nvSpPr>
          <p:cNvPr id="15" name="Footer Placeholder 14"/>
          <p:cNvSpPr>
            <a:spLocks noGrp="1"/>
          </p:cNvSpPr>
          <p:nvPr>
            <p:ph type="ftr" sz="quarter" idx="16"/>
          </p:nvPr>
        </p:nvSpPr>
        <p:spPr>
          <a:xfrm>
            <a:off x="1447800" y="6486525"/>
            <a:ext cx="6248400" cy="292100"/>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CD11E524-FDE2-4F50-8A64-EAD07C9CC6D4}" type="datetimeFigureOut">
              <a:rPr lang="en-US" smtClean="0"/>
              <a:t>5/18/2015</a:t>
            </a:fld>
            <a:endParaRPr 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74D10D05-55F0-4F7D-8774-3602740EAFE8}" type="slidenum">
              <a:rPr lang="en-US" smtClean="0"/>
              <a:t>‹#›</a:t>
            </a:fld>
            <a:endParaRPr lang="en-US"/>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556894289"/>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5"/>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900" b="0" cap="all" spc="225" baseline="0">
                <a:solidFill>
                  <a:schemeClr val="tx1"/>
                </a:solidFill>
              </a:defRPr>
            </a:lvl1pPr>
          </a:lstStyle>
          <a:p>
            <a:fld id="{32F59413-8DEC-4AA1-B0E6-B8D1FF55C118}" type="datetimeFigureOut">
              <a:rPr lang="en-US" smtClean="0">
                <a:solidFill>
                  <a:srgbClr val="FFFFFF"/>
                </a:solidFill>
              </a:rPr>
              <a:pPr/>
              <a:t>5/18/2015</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825" b="0" cap="all" spc="225"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9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54410099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85800" rtl="0" eaLnBrk="1" latinLnBrk="0" hangingPunct="1">
        <a:spcBef>
          <a:spcPts val="300"/>
        </a:spcBef>
        <a:buNone/>
        <a:defRPr sz="1350" b="1" kern="1200" cap="all" spc="0" baseline="0">
          <a:solidFill>
            <a:schemeClr val="bg1">
              <a:lumMod val="75000"/>
              <a:lumOff val="25000"/>
            </a:schemeClr>
          </a:solidFill>
          <a:effectLst/>
          <a:latin typeface="+mj-lt"/>
          <a:ea typeface="+mj-ea"/>
          <a:cs typeface="Tunga" pitchFamily="2"/>
        </a:defRPr>
      </a:lvl1pPr>
    </p:titleStyle>
    <p:bodyStyle>
      <a:lvl1pPr marL="0" indent="0" algn="ctr" defTabSz="685800" rtl="0" eaLnBrk="1" latinLnBrk="0" hangingPunct="1">
        <a:lnSpc>
          <a:spcPct val="100000"/>
        </a:lnSpc>
        <a:spcBef>
          <a:spcPts val="450"/>
        </a:spcBef>
        <a:spcAft>
          <a:spcPts val="0"/>
        </a:spcAft>
        <a:buClr>
          <a:schemeClr val="accent1"/>
        </a:buClr>
        <a:buFontTx/>
        <a:buNone/>
        <a:defRPr sz="1500" b="0" i="0" kern="1200" cap="none" spc="23" baseline="0">
          <a:solidFill>
            <a:schemeClr val="tx1"/>
          </a:solidFill>
          <a:latin typeface="+mn-lt"/>
          <a:ea typeface="+mn-ea"/>
          <a:cs typeface="Tahoma" pitchFamily="34" charset="0"/>
        </a:defRPr>
      </a:lvl1pPr>
      <a:lvl2pPr marL="0" indent="0" algn="ctr" defTabSz="685800" rtl="0" eaLnBrk="1" latinLnBrk="0" hangingPunct="1">
        <a:lnSpc>
          <a:spcPct val="100000"/>
        </a:lnSpc>
        <a:spcBef>
          <a:spcPts val="900"/>
        </a:spcBef>
        <a:buClr>
          <a:schemeClr val="accent1"/>
        </a:buClr>
        <a:buFontTx/>
        <a:buNone/>
        <a:defRPr sz="1350" kern="1200">
          <a:solidFill>
            <a:schemeClr val="tx2"/>
          </a:solidFill>
          <a:latin typeface="+mn-lt"/>
          <a:ea typeface="+mn-ea"/>
          <a:cs typeface="Tahoma" pitchFamily="34" charset="0"/>
        </a:defRPr>
      </a:lvl2pPr>
      <a:lvl3pPr marL="0" indent="0" algn="ctr" defTabSz="685800" rtl="0" eaLnBrk="1" latinLnBrk="0" hangingPunct="1">
        <a:lnSpc>
          <a:spcPct val="100000"/>
        </a:lnSpc>
        <a:spcBef>
          <a:spcPts val="900"/>
        </a:spcBef>
        <a:buClr>
          <a:schemeClr val="accent1"/>
        </a:buClr>
        <a:buFontTx/>
        <a:buNone/>
        <a:defRPr sz="1200" kern="1200">
          <a:solidFill>
            <a:schemeClr val="tx1"/>
          </a:solidFill>
          <a:latin typeface="+mn-lt"/>
          <a:ea typeface="+mn-ea"/>
          <a:cs typeface="Tahoma" pitchFamily="34" charset="0"/>
        </a:defRPr>
      </a:lvl3pPr>
      <a:lvl4pPr marL="0" indent="0" algn="ctr" defTabSz="685800" rtl="0" eaLnBrk="1" latinLnBrk="0" hangingPunct="1">
        <a:lnSpc>
          <a:spcPct val="100000"/>
        </a:lnSpc>
        <a:spcBef>
          <a:spcPts val="900"/>
        </a:spcBef>
        <a:buClr>
          <a:schemeClr val="accent1"/>
        </a:buClr>
        <a:buFontTx/>
        <a:buNone/>
        <a:defRPr sz="1050" kern="1200">
          <a:solidFill>
            <a:schemeClr val="tx2"/>
          </a:solidFill>
          <a:latin typeface="+mn-lt"/>
          <a:ea typeface="+mn-ea"/>
          <a:cs typeface="Tahoma" pitchFamily="34" charset="0"/>
        </a:defRPr>
      </a:lvl4pPr>
      <a:lvl5pPr marL="0" indent="0" algn="ctr" defTabSz="685800" rtl="0" eaLnBrk="1" latinLnBrk="0" hangingPunct="1">
        <a:lnSpc>
          <a:spcPct val="100000"/>
        </a:lnSpc>
        <a:spcBef>
          <a:spcPts val="900"/>
        </a:spcBef>
        <a:buClr>
          <a:schemeClr val="accent1"/>
        </a:buClr>
        <a:buFontTx/>
        <a:buNone/>
        <a:defRPr sz="1050" kern="1200" baseline="0">
          <a:solidFill>
            <a:schemeClr val="tx1"/>
          </a:solidFill>
          <a:latin typeface="+mn-lt"/>
          <a:ea typeface="+mn-ea"/>
          <a:cs typeface="Tahoma" pitchFamily="34" charset="0"/>
        </a:defRPr>
      </a:lvl5pPr>
      <a:lvl6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6pPr>
      <a:lvl7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7pPr>
      <a:lvl8pPr marL="0" indent="0" algn="ctr" defTabSz="685800" rtl="0" eaLnBrk="1" latinLnBrk="0" hangingPunct="1">
        <a:lnSpc>
          <a:spcPct val="100000"/>
        </a:lnSpc>
        <a:spcBef>
          <a:spcPts val="900"/>
        </a:spcBef>
        <a:buFont typeface="Arial" pitchFamily="34" charset="0"/>
        <a:buNone/>
        <a:defRPr sz="1050" kern="1200">
          <a:solidFill>
            <a:schemeClr val="tx2"/>
          </a:solidFill>
          <a:latin typeface="+mn-lt"/>
          <a:ea typeface="+mn-ea"/>
          <a:cs typeface="+mn-cs"/>
        </a:defRPr>
      </a:lvl8pPr>
      <a:lvl9pPr marL="0" indent="0" algn="ctr" defTabSz="685800" rtl="0" eaLnBrk="1" latinLnBrk="0" hangingPunct="1">
        <a:lnSpc>
          <a:spcPct val="100000"/>
        </a:lnSpc>
        <a:spcBef>
          <a:spcPts val="900"/>
        </a:spcBef>
        <a:buFont typeface="Arial" pitchFamily="34" charset="0"/>
        <a:buNone/>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oleObject" Target="../embeddings/oleObject3.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4.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vmlDrawing" Target="../drawings/vmlDrawing5.vml"/><Relationship Id="rId6" Type="http://schemas.openxmlformats.org/officeDocument/2006/relationships/image" Target="../media/image17.emf"/><Relationship Id="rId5" Type="http://schemas.openxmlformats.org/officeDocument/2006/relationships/oleObject" Target="../embeddings/oleObject5.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image" Target="../media/image17.emf"/><Relationship Id="rId5" Type="http://schemas.openxmlformats.org/officeDocument/2006/relationships/oleObject" Target="../embeddings/oleObject6.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2.emf"/><Relationship Id="rId2" Type="http://schemas.openxmlformats.org/officeDocument/2006/relationships/tags" Target="../tags/tag15.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23.emf"/><Relationship Id="rId5" Type="http://schemas.openxmlformats.org/officeDocument/2006/relationships/oleObject" Target="../embeddings/oleObject8.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slideLayout" Target="../slideLayouts/slideLayout5.xml"/><Relationship Id="rId7" Type="http://schemas.openxmlformats.org/officeDocument/2006/relationships/oleObject" Target="../embeddings/oleObject9.bin"/><Relationship Id="rId2" Type="http://schemas.openxmlformats.org/officeDocument/2006/relationships/tags" Target="../tags/tag17.xml"/><Relationship Id="rId1" Type="http://schemas.openxmlformats.org/officeDocument/2006/relationships/vmlDrawing" Target="../drawings/vmlDrawing9.v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4.emf"/><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microsoft.com/office/2007/relationships/hdphoto" Target="../media/hdphoto3.wdp"/><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image" Target="../media/image25.emf"/><Relationship Id="rId5" Type="http://schemas.openxmlformats.org/officeDocument/2006/relationships/oleObject" Target="../embeddings/oleObject11.bin"/><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tags" Target="../tags/tag19.xml"/><Relationship Id="rId1" Type="http://schemas.openxmlformats.org/officeDocument/2006/relationships/vmlDrawing" Target="../drawings/vmlDrawing12.vml"/><Relationship Id="rId6" Type="http://schemas.openxmlformats.org/officeDocument/2006/relationships/image" Target="../media/image26.emf"/><Relationship Id="rId5" Type="http://schemas.openxmlformats.org/officeDocument/2006/relationships/oleObject" Target="../embeddings/oleObject12.bin"/><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28.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29.jpeg"/><Relationship Id="rId5" Type="http://schemas.openxmlformats.org/officeDocument/2006/relationships/image" Target="../media/image26.e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emf"/><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oleObject2.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667000"/>
            <a:ext cx="4013200" cy="599440"/>
          </a:xfrm>
        </p:spPr>
        <p:txBody>
          <a:bodyPr>
            <a:noAutofit/>
          </a:bodyPr>
          <a:lstStyle/>
          <a:p>
            <a:r>
              <a:rPr lang="en-US" sz="4000" dirty="0" smtClean="0"/>
              <a:t>Mutations 2</a:t>
            </a:r>
            <a:endParaRPr lang="en-US" sz="4000" dirty="0"/>
          </a:p>
        </p:txBody>
      </p:sp>
    </p:spTree>
    <p:extLst>
      <p:ext uri="{BB962C8B-B14F-4D97-AF65-F5344CB8AC3E}">
        <p14:creationId xmlns:p14="http://schemas.microsoft.com/office/powerpoint/2010/main" val="744786506"/>
      </p:ext>
    </p:extLst>
  </p:cSld>
  <p:clrMapOvr>
    <a:masterClrMapping/>
  </p:clrMapOvr>
  <mc:AlternateContent xmlns:mc="http://schemas.openxmlformats.org/markup-compatibility/2006" xmlns:p14="http://schemas.microsoft.com/office/powerpoint/2010/main">
    <mc:Choice Requires="p14">
      <p:transition spd="med" p14:dur="700" advTm="2341">
        <p:fade/>
      </p:transition>
    </mc:Choice>
    <mc:Fallback xmlns="">
      <p:transition spd="med" advTm="2341">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rol Raney\Dropbox\FSC\K-12\K-12 Graphics\Graphics created by Susan or Ron\DNA_Genes\NOlabel_sequence of codons_gene_DNAonl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623612"/>
            <a:ext cx="669925" cy="34723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1524000" y="3184525"/>
            <a:ext cx="0" cy="1175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27125" y="3184525"/>
            <a:ext cx="396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26" idx="3"/>
          </p:cNvCxnSpPr>
          <p:nvPr/>
        </p:nvCxnSpPr>
        <p:spPr>
          <a:xfrm flipH="1">
            <a:off x="1127125" y="4359806"/>
            <a:ext cx="39687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1868269"/>
            <a:ext cx="1219200" cy="646331"/>
          </a:xfrm>
          <a:prstGeom prst="rect">
            <a:avLst/>
          </a:prstGeom>
          <a:noFill/>
        </p:spPr>
        <p:txBody>
          <a:bodyPr wrap="square" rtlCol="0">
            <a:spAutoFit/>
          </a:bodyPr>
          <a:lstStyle/>
          <a:p>
            <a:r>
              <a:rPr lang="en-US" sz="3600" dirty="0" smtClean="0"/>
              <a:t>Gene</a:t>
            </a:r>
            <a:endParaRPr lang="en-US" sz="3600" dirty="0"/>
          </a:p>
        </p:txBody>
      </p:sp>
      <p:sp>
        <p:nvSpPr>
          <p:cNvPr id="9" name="Title 3"/>
          <p:cNvSpPr>
            <a:spLocks noGrp="1"/>
          </p:cNvSpPr>
          <p:nvPr>
            <p:ph type="title"/>
          </p:nvPr>
        </p:nvSpPr>
        <p:spPr>
          <a:xfrm>
            <a:off x="1981200" y="975360"/>
            <a:ext cx="5181600" cy="701040"/>
          </a:xfrm>
        </p:spPr>
        <p:txBody>
          <a:bodyPr>
            <a:noAutofit/>
          </a:bodyPr>
          <a:lstStyle/>
          <a:p>
            <a:r>
              <a:rPr lang="en-US" sz="2800" dirty="0" smtClean="0"/>
              <a:t>2. </a:t>
            </a:r>
            <a:r>
              <a:rPr lang="en-US" sz="2800" dirty="0" err="1" smtClean="0"/>
              <a:t>frameshift</a:t>
            </a:r>
            <a:r>
              <a:rPr lang="en-US" sz="2800" dirty="0" smtClean="0"/>
              <a:t> mutation</a:t>
            </a:r>
            <a:endParaRPr lang="en-US" sz="2800" dirty="0"/>
          </a:p>
        </p:txBody>
      </p:sp>
      <p:sp>
        <p:nvSpPr>
          <p:cNvPr id="4" name="TextBox 3"/>
          <p:cNvSpPr txBox="1"/>
          <p:nvPr/>
        </p:nvSpPr>
        <p:spPr>
          <a:xfrm>
            <a:off x="4191000" y="3200854"/>
            <a:ext cx="1981200" cy="646331"/>
          </a:xfrm>
          <a:prstGeom prst="rect">
            <a:avLst/>
          </a:prstGeom>
          <a:noFill/>
        </p:spPr>
        <p:txBody>
          <a:bodyPr wrap="square" rtlCol="0">
            <a:spAutoFit/>
          </a:bodyPr>
          <a:lstStyle/>
          <a:p>
            <a:r>
              <a:rPr lang="en-US" sz="3600" dirty="0" smtClean="0"/>
              <a:t>Pancake</a:t>
            </a:r>
            <a:endParaRPr lang="en-US" sz="3600" dirty="0"/>
          </a:p>
        </p:txBody>
      </p:sp>
      <p:sp>
        <p:nvSpPr>
          <p:cNvPr id="5" name="TextBox 4"/>
          <p:cNvSpPr txBox="1"/>
          <p:nvPr/>
        </p:nvSpPr>
        <p:spPr>
          <a:xfrm>
            <a:off x="3429000" y="4230469"/>
            <a:ext cx="2362200" cy="646331"/>
          </a:xfrm>
          <a:prstGeom prst="rect">
            <a:avLst/>
          </a:prstGeom>
          <a:noFill/>
        </p:spPr>
        <p:txBody>
          <a:bodyPr wrap="square" rtlCol="0">
            <a:spAutoFit/>
          </a:bodyPr>
          <a:lstStyle/>
          <a:p>
            <a:r>
              <a:rPr lang="en-US" sz="3600" dirty="0" smtClean="0">
                <a:solidFill>
                  <a:srgbClr val="FF0066"/>
                </a:solidFill>
              </a:rPr>
              <a:t>Deletion:</a:t>
            </a:r>
            <a:endParaRPr lang="en-US" sz="3600" dirty="0">
              <a:solidFill>
                <a:srgbClr val="FF0066"/>
              </a:solidFill>
            </a:endParaRPr>
          </a:p>
        </p:txBody>
      </p:sp>
      <p:sp>
        <p:nvSpPr>
          <p:cNvPr id="6" name="TextBox 5"/>
          <p:cNvSpPr txBox="1"/>
          <p:nvPr/>
        </p:nvSpPr>
        <p:spPr>
          <a:xfrm>
            <a:off x="4267200" y="5105400"/>
            <a:ext cx="2514600" cy="646331"/>
          </a:xfrm>
          <a:prstGeom prst="rect">
            <a:avLst/>
          </a:prstGeom>
          <a:noFill/>
        </p:spPr>
        <p:txBody>
          <a:bodyPr wrap="square" rtlCol="0">
            <a:spAutoFit/>
          </a:bodyPr>
          <a:lstStyle/>
          <a:p>
            <a:r>
              <a:rPr lang="en-US" sz="3600" dirty="0" smtClean="0"/>
              <a:t>Pan</a:t>
            </a:r>
            <a:r>
              <a:rPr lang="en-US" sz="3600" dirty="0" smtClean="0">
                <a:solidFill>
                  <a:srgbClr val="FF0066"/>
                </a:solidFill>
              </a:rPr>
              <a:t>c</a:t>
            </a:r>
            <a:r>
              <a:rPr lang="en-US" sz="3600" dirty="0" smtClean="0"/>
              <a:t>ake</a:t>
            </a:r>
            <a:endParaRPr lang="en-US" sz="3600" dirty="0"/>
          </a:p>
        </p:txBody>
      </p:sp>
      <p:sp>
        <p:nvSpPr>
          <p:cNvPr id="7" name="TextBox 6"/>
          <p:cNvSpPr txBox="1"/>
          <p:nvPr/>
        </p:nvSpPr>
        <p:spPr>
          <a:xfrm>
            <a:off x="3390900" y="2376100"/>
            <a:ext cx="2057400" cy="646331"/>
          </a:xfrm>
          <a:prstGeom prst="rect">
            <a:avLst/>
          </a:prstGeom>
          <a:noFill/>
        </p:spPr>
        <p:txBody>
          <a:bodyPr wrap="square" rtlCol="0">
            <a:spAutoFit/>
          </a:bodyPr>
          <a:lstStyle/>
          <a:p>
            <a:r>
              <a:rPr lang="en-US" sz="3600" dirty="0" smtClean="0">
                <a:solidFill>
                  <a:srgbClr val="FF0066"/>
                </a:solidFill>
              </a:rPr>
              <a:t>Insertion</a:t>
            </a:r>
            <a:r>
              <a:rPr lang="en-US" dirty="0" smtClean="0">
                <a:solidFill>
                  <a:srgbClr val="FF0066"/>
                </a:solidFill>
              </a:rPr>
              <a:t>:</a:t>
            </a:r>
            <a:endParaRPr lang="en-US" dirty="0">
              <a:solidFill>
                <a:srgbClr val="FF0066"/>
              </a:solidFill>
            </a:endParaRPr>
          </a:p>
        </p:txBody>
      </p:sp>
      <p:sp>
        <p:nvSpPr>
          <p:cNvPr id="17" name="TextBox 16"/>
          <p:cNvSpPr txBox="1"/>
          <p:nvPr/>
        </p:nvSpPr>
        <p:spPr>
          <a:xfrm>
            <a:off x="4191000" y="3200400"/>
            <a:ext cx="1981200" cy="646331"/>
          </a:xfrm>
          <a:prstGeom prst="rect">
            <a:avLst/>
          </a:prstGeom>
          <a:noFill/>
        </p:spPr>
        <p:txBody>
          <a:bodyPr wrap="square" rtlCol="0">
            <a:spAutoFit/>
          </a:bodyPr>
          <a:lstStyle/>
          <a:p>
            <a:r>
              <a:rPr lang="en-US" sz="3600" dirty="0" err="1" smtClean="0"/>
              <a:t>Panca</a:t>
            </a:r>
            <a:r>
              <a:rPr lang="en-US" sz="3600" dirty="0" err="1" smtClean="0">
                <a:solidFill>
                  <a:srgbClr val="FF0066"/>
                </a:solidFill>
              </a:rPr>
              <a:t>a</a:t>
            </a:r>
            <a:r>
              <a:rPr lang="en-US" sz="3600" dirty="0" err="1" smtClean="0"/>
              <a:t>ke</a:t>
            </a:r>
            <a:endParaRPr lang="en-US" sz="3600" dirty="0"/>
          </a:p>
        </p:txBody>
      </p:sp>
      <p:sp>
        <p:nvSpPr>
          <p:cNvPr id="18" name="TextBox 17"/>
          <p:cNvSpPr txBox="1"/>
          <p:nvPr/>
        </p:nvSpPr>
        <p:spPr>
          <a:xfrm>
            <a:off x="4272643" y="5105400"/>
            <a:ext cx="2514600" cy="646331"/>
          </a:xfrm>
          <a:prstGeom prst="rect">
            <a:avLst/>
          </a:prstGeom>
          <a:noFill/>
        </p:spPr>
        <p:txBody>
          <a:bodyPr wrap="square" rtlCol="0">
            <a:spAutoFit/>
          </a:bodyPr>
          <a:lstStyle/>
          <a:p>
            <a:r>
              <a:rPr lang="en-US" sz="3600" dirty="0" err="1" smtClean="0"/>
              <a:t>Panake</a:t>
            </a:r>
            <a:endParaRPr lang="en-US" sz="3600" dirty="0"/>
          </a:p>
        </p:txBody>
      </p:sp>
      <p:sp>
        <p:nvSpPr>
          <p:cNvPr id="8" name="Right Arrow 7"/>
          <p:cNvSpPr/>
          <p:nvPr/>
        </p:nvSpPr>
        <p:spPr>
          <a:xfrm rot="16200000">
            <a:off x="4610100" y="5905501"/>
            <a:ext cx="838199" cy="3048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4595648" y="3810308"/>
            <a:ext cx="914400" cy="493931"/>
          </a:xfrm>
          <a:prstGeom prst="rightArrow">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flipH="1">
            <a:off x="5448300" y="5733282"/>
            <a:ext cx="914400" cy="493931"/>
          </a:xfrm>
          <a:prstGeom prst="rightArrow">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7157091"/>
      </p:ext>
    </p:extLst>
  </p:cSld>
  <p:clrMapOvr>
    <a:masterClrMapping/>
  </p:clrMapOvr>
  <mc:AlternateContent xmlns:mc="http://schemas.openxmlformats.org/markup-compatibility/2006" xmlns:p14="http://schemas.microsoft.com/office/powerpoint/2010/main">
    <mc:Choice Requires="p14">
      <p:transition spd="med" p14:dur="700" advTm="28100">
        <p:fade/>
      </p:transition>
    </mc:Choice>
    <mc:Fallback xmlns="">
      <p:transition spd="med" advTm="28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0"/>
                            </p:stCondLst>
                            <p:childTnLst>
                              <p:par>
                                <p:cTn id="45" presetID="63" presetClass="path" presetSubtype="0" accel="50000" decel="50000" fill="hold" grpId="1" nodeType="afterEffect">
                                  <p:stCondLst>
                                    <p:cond delay="0"/>
                                  </p:stCondLst>
                                  <p:childTnLst>
                                    <p:animMotion origin="layout" path="M -4.16667E-6 4.81481E-6 L 0.1224 0.00277 " pathEditMode="relative" rAng="0" ptsTypes="AA">
                                      <p:cBhvr>
                                        <p:cTn id="46" dur="2000" fill="hold"/>
                                        <p:tgtEl>
                                          <p:spTgt spid="3"/>
                                        </p:tgtEl>
                                        <p:attrNameLst>
                                          <p:attrName>ppt_x</p:attrName>
                                          <p:attrName>ppt_y</p:attrName>
                                        </p:attrNameLst>
                                      </p:cBhvr>
                                      <p:rCtr x="6111" y="139"/>
                                    </p:animMotion>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par>
                          <p:cTn id="51" fill="hold">
                            <p:stCondLst>
                              <p:cond delay="0"/>
                            </p:stCondLst>
                            <p:childTnLst>
                              <p:par>
                                <p:cTn id="52" presetID="35" presetClass="path" presetSubtype="0" accel="50000" decel="50000" fill="hold" grpId="1" nodeType="afterEffect">
                                  <p:stCondLst>
                                    <p:cond delay="0"/>
                                  </p:stCondLst>
                                  <p:childTnLst>
                                    <p:animMotion origin="layout" path="M -3.33333E-6 -7.40741E-7 L -0.09635 -7.40741E-7 " pathEditMode="relative" rAng="0" ptsTypes="AA">
                                      <p:cBhvr>
                                        <p:cTn id="53" dur="2000" fill="hold"/>
                                        <p:tgtEl>
                                          <p:spTgt spid="19"/>
                                        </p:tgtEl>
                                        <p:attrNameLst>
                                          <p:attrName>ppt_x</p:attrName>
                                          <p:attrName>ppt_y</p:attrName>
                                        </p:attrNameLst>
                                      </p:cBhvr>
                                      <p:rCtr x="-48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6" grpId="1"/>
      <p:bldP spid="7" grpId="0"/>
      <p:bldP spid="17" grpId="0"/>
      <p:bldP spid="18" grpId="0"/>
      <p:bldP spid="8" grpId="0" animBg="1"/>
      <p:bldP spid="8" grpId="1" animBg="1"/>
      <p:bldP spid="3" grpId="0" animBg="1"/>
      <p:bldP spid="3" grpId="1" animBg="1"/>
      <p:bldP spid="19" grpId="0" animBg="1"/>
      <p:bldP spid="1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215185640"/>
              </p:ext>
            </p:extLst>
          </p:nvPr>
        </p:nvGraphicFramePr>
        <p:xfrm>
          <a:off x="1981200" y="0"/>
          <a:ext cx="5540051" cy="6858000"/>
        </p:xfrm>
        <a:graphic>
          <a:graphicData uri="http://schemas.openxmlformats.org/presentationml/2006/ole">
            <mc:AlternateContent xmlns:mc="http://schemas.openxmlformats.org/markup-compatibility/2006">
              <mc:Choice xmlns:v="urn:schemas-microsoft-com:vml" Requires="v">
                <p:oleObj spid="_x0000_s11321" name="Acrobat Document" r:id="rId5" imgW="4524209" imgH="5600582" progId="AcroExch.Document.7">
                  <p:embed/>
                </p:oleObj>
              </mc:Choice>
              <mc:Fallback>
                <p:oleObj name="Acrobat Document" r:id="rId5" imgW="4524209" imgH="5600582" progId="AcroExch.Document.7">
                  <p:embed/>
                  <p:pic>
                    <p:nvPicPr>
                      <p:cNvPr id="0" name=""/>
                      <p:cNvPicPr/>
                      <p:nvPr/>
                    </p:nvPicPr>
                    <p:blipFill>
                      <a:blip r:embed="rId6"/>
                      <a:stretch>
                        <a:fillRect/>
                      </a:stretch>
                    </p:blipFill>
                    <p:spPr>
                      <a:xfrm>
                        <a:off x="1981200" y="0"/>
                        <a:ext cx="5540051" cy="6858000"/>
                      </a:xfrm>
                      <a:prstGeom prst="rect">
                        <a:avLst/>
                      </a:prstGeom>
                    </p:spPr>
                  </p:pic>
                </p:oleObj>
              </mc:Fallback>
            </mc:AlternateContent>
          </a:graphicData>
        </a:graphic>
      </p:graphicFrame>
      <p:sp>
        <p:nvSpPr>
          <p:cNvPr id="8" name="Content Placeholder 7"/>
          <p:cNvSpPr>
            <a:spLocks noGrp="1"/>
          </p:cNvSpPr>
          <p:nvPr>
            <p:ph sz="quarter" idx="13"/>
          </p:nvPr>
        </p:nvSpPr>
        <p:spPr/>
        <p:txBody>
          <a:bodyPr/>
          <a:lstStyle/>
          <a:p>
            <a:endParaRPr lang="en-US" dirty="0"/>
          </a:p>
        </p:txBody>
      </p:sp>
      <p:sp>
        <p:nvSpPr>
          <p:cNvPr id="10" name="Right Arrow 9"/>
          <p:cNvSpPr/>
          <p:nvPr/>
        </p:nvSpPr>
        <p:spPr>
          <a:xfrm>
            <a:off x="838200" y="8382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838200" y="32766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38200" y="51816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648200" y="2743200"/>
            <a:ext cx="2743200" cy="1524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67200" y="4953000"/>
            <a:ext cx="2743200" cy="1524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5448300" y="32385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33600" y="2743200"/>
            <a:ext cx="2133600" cy="3733800"/>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a:off x="4648200" y="4191000"/>
            <a:ext cx="304800" cy="762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029200" y="4191000"/>
            <a:ext cx="304800" cy="762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5486400" y="4114800"/>
            <a:ext cx="304800" cy="762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943600" y="4191000"/>
            <a:ext cx="304800" cy="762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6400800" y="4143829"/>
            <a:ext cx="304800" cy="762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6781800" y="4191000"/>
            <a:ext cx="304800" cy="762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397462378"/>
      </p:ext>
    </p:extLst>
  </p:cSld>
  <p:clrMapOvr>
    <a:masterClrMapping/>
  </p:clrMapOvr>
  <mc:AlternateContent xmlns:mc="http://schemas.openxmlformats.org/markup-compatibility/2006" xmlns:p14="http://schemas.microsoft.com/office/powerpoint/2010/main">
    <mc:Choice Requires="p14">
      <p:transition spd="med" p14:dur="700" advTm="36709">
        <p:fade/>
      </p:transition>
    </mc:Choice>
    <mc:Fallback xmlns="">
      <p:transition spd="med" advTm="36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3" grpId="0" animBg="1"/>
      <p:bldP spid="17" grpId="0" animBg="1"/>
      <p:bldP spid="23" grpId="0" animBg="1"/>
      <p:bldP spid="23"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59371485"/>
              </p:ext>
            </p:extLst>
          </p:nvPr>
        </p:nvGraphicFramePr>
        <p:xfrm>
          <a:off x="1981200" y="0"/>
          <a:ext cx="5540051" cy="6858000"/>
        </p:xfrm>
        <a:graphic>
          <a:graphicData uri="http://schemas.openxmlformats.org/presentationml/2006/ole">
            <mc:AlternateContent xmlns:mc="http://schemas.openxmlformats.org/markup-compatibility/2006">
              <mc:Choice xmlns:v="urn:schemas-microsoft-com:vml" Requires="v">
                <p:oleObj spid="_x0000_s13369" name="Acrobat Document" r:id="rId5" imgW="4524209" imgH="5600582" progId="AcroExch.Document.7">
                  <p:embed/>
                </p:oleObj>
              </mc:Choice>
              <mc:Fallback>
                <p:oleObj name="Acrobat Document" r:id="rId5" imgW="4524209" imgH="5600582" progId="AcroExch.Document.7">
                  <p:embed/>
                  <p:pic>
                    <p:nvPicPr>
                      <p:cNvPr id="0" name=""/>
                      <p:cNvPicPr/>
                      <p:nvPr/>
                    </p:nvPicPr>
                    <p:blipFill>
                      <a:blip r:embed="rId6"/>
                      <a:stretch>
                        <a:fillRect/>
                      </a:stretch>
                    </p:blipFill>
                    <p:spPr>
                      <a:xfrm>
                        <a:off x="1981200" y="0"/>
                        <a:ext cx="5540051" cy="6858000"/>
                      </a:xfrm>
                      <a:prstGeom prst="rect">
                        <a:avLst/>
                      </a:prstGeom>
                    </p:spPr>
                  </p:pic>
                </p:oleObj>
              </mc:Fallback>
            </mc:AlternateContent>
          </a:graphicData>
        </a:graphic>
      </p:graphicFrame>
      <p:sp>
        <p:nvSpPr>
          <p:cNvPr id="8" name="Content Placeholder 7"/>
          <p:cNvSpPr>
            <a:spLocks noGrp="1"/>
          </p:cNvSpPr>
          <p:nvPr>
            <p:ph sz="quarter" idx="13"/>
          </p:nvPr>
        </p:nvSpPr>
        <p:spPr/>
        <p:txBody>
          <a:bodyPr/>
          <a:lstStyle/>
          <a:p>
            <a:endParaRPr lang="en-US" dirty="0"/>
          </a:p>
        </p:txBody>
      </p:sp>
      <p:sp>
        <p:nvSpPr>
          <p:cNvPr id="4" name="Oval 3"/>
          <p:cNvSpPr/>
          <p:nvPr/>
        </p:nvSpPr>
        <p:spPr>
          <a:xfrm>
            <a:off x="6858000" y="4876800"/>
            <a:ext cx="609600" cy="1524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724400" y="2895600"/>
            <a:ext cx="1295400" cy="6858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724400" y="5105400"/>
            <a:ext cx="1295400" cy="6858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2541515427"/>
      </p:ext>
    </p:extLst>
  </p:cSld>
  <p:clrMapOvr>
    <a:masterClrMapping/>
  </p:clrMapOvr>
  <mc:AlternateContent xmlns:mc="http://schemas.openxmlformats.org/markup-compatibility/2006" xmlns:p14="http://schemas.microsoft.com/office/powerpoint/2010/main">
    <mc:Choice Requires="p14">
      <p:transition spd="med" p14:dur="700" advTm="25562">
        <p:fade/>
      </p:transition>
    </mc:Choice>
    <mc:Fallback xmlns="">
      <p:transition spd="med" advTm="25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571222541"/>
              </p:ext>
            </p:extLst>
          </p:nvPr>
        </p:nvGraphicFramePr>
        <p:xfrm>
          <a:off x="1066800" y="0"/>
          <a:ext cx="7086600" cy="6916249"/>
        </p:xfrm>
        <a:graphic>
          <a:graphicData uri="http://schemas.openxmlformats.org/presentationml/2006/ole">
            <mc:AlternateContent xmlns:mc="http://schemas.openxmlformats.org/markup-compatibility/2006">
              <mc:Choice xmlns:v="urn:schemas-microsoft-com:vml" Requires="v">
                <p:oleObj spid="_x0000_s12346" name="Acrobat Document" r:id="rId5" imgW="5943558" imgH="5800603" progId="AcroExch.Document.7">
                  <p:embed/>
                </p:oleObj>
              </mc:Choice>
              <mc:Fallback>
                <p:oleObj name="Acrobat Document" r:id="rId5" imgW="5943558" imgH="5800603" progId="AcroExch.Document.7">
                  <p:embed/>
                  <p:pic>
                    <p:nvPicPr>
                      <p:cNvPr id="0" name=""/>
                      <p:cNvPicPr/>
                      <p:nvPr/>
                    </p:nvPicPr>
                    <p:blipFill>
                      <a:blip r:embed="rId6"/>
                      <a:stretch>
                        <a:fillRect/>
                      </a:stretch>
                    </p:blipFill>
                    <p:spPr>
                      <a:xfrm>
                        <a:off x="1066800" y="0"/>
                        <a:ext cx="7086600" cy="6916249"/>
                      </a:xfrm>
                      <a:prstGeom prst="rect">
                        <a:avLst/>
                      </a:prstGeom>
                    </p:spPr>
                  </p:pic>
                </p:oleObj>
              </mc:Fallback>
            </mc:AlternateContent>
          </a:graphicData>
        </a:graphic>
      </p:graphicFrame>
      <p:sp>
        <p:nvSpPr>
          <p:cNvPr id="8" name="Content Placeholder 7"/>
          <p:cNvSpPr>
            <a:spLocks noGrp="1"/>
          </p:cNvSpPr>
          <p:nvPr>
            <p:ph sz="quarter" idx="13"/>
          </p:nvPr>
        </p:nvSpPr>
        <p:spPr/>
        <p:txBody>
          <a:bodyPr/>
          <a:lstStyle/>
          <a:p>
            <a:endParaRPr lang="en-US" dirty="0"/>
          </a:p>
        </p:txBody>
      </p:sp>
      <p:sp>
        <p:nvSpPr>
          <p:cNvPr id="12" name="Right Arrow 11"/>
          <p:cNvSpPr/>
          <p:nvPr/>
        </p:nvSpPr>
        <p:spPr>
          <a:xfrm rot="2156612">
            <a:off x="2486134" y="1867967"/>
            <a:ext cx="1143000" cy="533400"/>
          </a:xfrm>
          <a:prstGeom prst="rightArrow">
            <a:avLst/>
          </a:prstGeom>
          <a:solidFill>
            <a:srgbClr val="FF00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6200" y="54864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7467600" y="2819400"/>
            <a:ext cx="609600" cy="3886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114800" y="2667000"/>
            <a:ext cx="3505200" cy="1600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5" name="Oval 4"/>
          <p:cNvSpPr/>
          <p:nvPr/>
        </p:nvSpPr>
        <p:spPr>
          <a:xfrm>
            <a:off x="4191000" y="5105400"/>
            <a:ext cx="457200" cy="1524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4495800" y="40386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76800" y="40386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34000" y="40386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715000" y="40386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172200" y="40386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553200" y="40386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315200" y="40386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34200" y="4114800"/>
            <a:ext cx="304800" cy="11430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673058070"/>
      </p:ext>
    </p:extLst>
  </p:cSld>
  <p:clrMapOvr>
    <a:masterClrMapping/>
  </p:clrMapOvr>
  <mc:AlternateContent xmlns:mc="http://schemas.openxmlformats.org/markup-compatibility/2006" xmlns:p14="http://schemas.microsoft.com/office/powerpoint/2010/main">
    <mc:Choice Requires="p14">
      <p:transition spd="med" p14:dur="700" advTm="21443">
        <p:fade/>
      </p:transition>
    </mc:Choice>
    <mc:Fallback xmlns="">
      <p:transition spd="med" advTm="214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0" presetClass="exit" presetSubtype="0" fill="hold" grpId="1"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3" grpId="0" animBg="1"/>
      <p:bldP spid="3" grpId="1"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noChangeAspect="1"/>
          </p:cNvGraphicFramePr>
          <p:nvPr>
            <p:ph sz="quarter" idx="13"/>
            <p:extLst>
              <p:ext uri="{D42A27DB-BD31-4B8C-83A1-F6EECF244321}">
                <p14:modId xmlns:p14="http://schemas.microsoft.com/office/powerpoint/2010/main" val="3428653165"/>
              </p:ext>
            </p:extLst>
          </p:nvPr>
        </p:nvGraphicFramePr>
        <p:xfrm>
          <a:off x="1066800" y="17950"/>
          <a:ext cx="7086600" cy="6916250"/>
        </p:xfrm>
        <a:graphic>
          <a:graphicData uri="http://schemas.openxmlformats.org/presentationml/2006/ole">
            <mc:AlternateContent xmlns:mc="http://schemas.openxmlformats.org/markup-compatibility/2006">
              <mc:Choice xmlns:v="urn:schemas-microsoft-com:vml" Requires="v">
                <p:oleObj spid="_x0000_s14394" name="Acrobat Document" r:id="rId5" imgW="5943558" imgH="5800603" progId="AcroExch.Document.7">
                  <p:embed/>
                </p:oleObj>
              </mc:Choice>
              <mc:Fallback>
                <p:oleObj name="Acrobat Document" r:id="rId5" imgW="5943558" imgH="5800603" progId="AcroExch.Document.7">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7950"/>
                        <a:ext cx="7086600" cy="6916250"/>
                      </a:xfrm>
                      <a:prstGeom prst="rect">
                        <a:avLst/>
                      </a:prstGeom>
                      <a:noFill/>
                      <a:ln>
                        <a:noFill/>
                      </a:ln>
                    </p:spPr>
                  </p:pic>
                </p:oleObj>
              </mc:Fallback>
            </mc:AlternateContent>
          </a:graphicData>
        </a:graphic>
      </p:graphicFrame>
      <p:sp>
        <p:nvSpPr>
          <p:cNvPr id="5" name="Oval 4"/>
          <p:cNvSpPr/>
          <p:nvPr/>
        </p:nvSpPr>
        <p:spPr>
          <a:xfrm>
            <a:off x="4191000" y="5105400"/>
            <a:ext cx="457200" cy="1524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86200" y="3048000"/>
            <a:ext cx="1143000" cy="5334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029200" y="3028950"/>
            <a:ext cx="1295400" cy="5524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324600" y="3048000"/>
            <a:ext cx="1143000" cy="5334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86200" y="5410200"/>
            <a:ext cx="1143000" cy="5334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181600" y="5410200"/>
            <a:ext cx="1143000" cy="5334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324600" y="5410200"/>
            <a:ext cx="1143000" cy="5334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5400000">
            <a:off x="3848100" y="40386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5400000">
            <a:off x="5105400" y="40386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5400000">
            <a:off x="6267450" y="4038600"/>
            <a:ext cx="11430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2837775150"/>
      </p:ext>
    </p:extLst>
  </p:cSld>
  <p:clrMapOvr>
    <a:masterClrMapping/>
  </p:clrMapOvr>
  <mc:AlternateContent xmlns:mc="http://schemas.openxmlformats.org/markup-compatibility/2006" xmlns:p14="http://schemas.microsoft.com/office/powerpoint/2010/main">
    <mc:Choice Requires="p14">
      <p:transition spd="med" p14:dur="700" advTm="21206">
        <p:fade/>
      </p:transition>
    </mc:Choice>
    <mc:Fallback xmlns="">
      <p:transition spd="med" advTm="212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0" y="6402174"/>
            <a:ext cx="3231975" cy="169277"/>
          </a:xfrm>
          <a:prstGeom prst="rect">
            <a:avLst/>
          </a:prstGeom>
          <a:noFill/>
        </p:spPr>
        <p:txBody>
          <a:bodyPr wrap="none" rtlCol="0">
            <a:spAutoFit/>
          </a:bodyPr>
          <a:lstStyle/>
          <a:p>
            <a:r>
              <a:rPr lang="en-US" sz="500" dirty="0">
                <a:solidFill>
                  <a:srgbClr val="000000"/>
                </a:solidFill>
              </a:rPr>
              <a:t>http://en.wikipedia.org/wiki/P%C5%99%C3%ADru%C4%8Dn%C3%AD_slovn%C3%ADk_nau%C4%8Dn%C3%BD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286000"/>
            <a:ext cx="3171540" cy="3657600"/>
          </a:xfrm>
          <a:prstGeom prst="rect">
            <a:avLst/>
          </a:prstGeom>
        </p:spPr>
      </p:pic>
      <p:cxnSp>
        <p:nvCxnSpPr>
          <p:cNvPr id="8" name="Straight Connector 7"/>
          <p:cNvCxnSpPr/>
          <p:nvPr/>
        </p:nvCxnSpPr>
        <p:spPr>
          <a:xfrm flipH="1">
            <a:off x="3048000" y="5029200"/>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8000" y="50292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8000" y="3352800"/>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48000" y="3352800"/>
            <a:ext cx="1905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7050" y="4876800"/>
            <a:ext cx="133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48000" y="3124200"/>
            <a:ext cx="85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057525" y="2514600"/>
            <a:ext cx="9525"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90862" y="3124200"/>
            <a:ext cx="10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7525" y="2514600"/>
            <a:ext cx="142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048000" y="5943600"/>
            <a:ext cx="15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2" name="Straight Connector 3071"/>
          <p:cNvCxnSpPr/>
          <p:nvPr/>
        </p:nvCxnSpPr>
        <p:spPr>
          <a:xfrm flipH="1">
            <a:off x="1828800" y="2514600"/>
            <a:ext cx="10668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6" name="Straight Connector 3075"/>
          <p:cNvCxnSpPr/>
          <p:nvPr/>
        </p:nvCxnSpPr>
        <p:spPr>
          <a:xfrm>
            <a:off x="1828800" y="3657600"/>
            <a:ext cx="1066800" cy="2133600"/>
          </a:xfrm>
          <a:prstGeom prst="line">
            <a:avLst/>
          </a:prstGeom>
        </p:spPr>
        <p:style>
          <a:lnRef idx="1">
            <a:schemeClr val="accent1"/>
          </a:lnRef>
          <a:fillRef idx="0">
            <a:schemeClr val="accent1"/>
          </a:fillRef>
          <a:effectRef idx="0">
            <a:schemeClr val="accent1"/>
          </a:effectRef>
          <a:fontRef idx="minor">
            <a:schemeClr val="tx1"/>
          </a:fontRef>
        </p:style>
      </p:cxnSp>
      <p:sp>
        <p:nvSpPr>
          <p:cNvPr id="3077" name="TextBox 3076"/>
          <p:cNvSpPr txBox="1"/>
          <p:nvPr/>
        </p:nvSpPr>
        <p:spPr>
          <a:xfrm rot="16200000">
            <a:off x="2195370" y="3657600"/>
            <a:ext cx="1005030" cy="369332"/>
          </a:xfrm>
          <a:prstGeom prst="rect">
            <a:avLst/>
          </a:prstGeom>
          <a:noFill/>
        </p:spPr>
        <p:txBody>
          <a:bodyPr wrap="square" rtlCol="0">
            <a:spAutoFit/>
          </a:bodyPr>
          <a:lstStyle/>
          <a:p>
            <a:r>
              <a:rPr lang="en-US" dirty="0" smtClean="0"/>
              <a:t>Genes</a:t>
            </a:r>
            <a:endParaRPr lang="en-US" dirty="0"/>
          </a:p>
        </p:txBody>
      </p:sp>
      <p:sp>
        <p:nvSpPr>
          <p:cNvPr id="3078" name="TextBox 3077"/>
          <p:cNvSpPr txBox="1"/>
          <p:nvPr/>
        </p:nvSpPr>
        <p:spPr>
          <a:xfrm>
            <a:off x="609600" y="2150415"/>
            <a:ext cx="1585770" cy="369332"/>
          </a:xfrm>
          <a:prstGeom prst="rect">
            <a:avLst/>
          </a:prstGeom>
          <a:noFill/>
        </p:spPr>
        <p:txBody>
          <a:bodyPr wrap="square" rtlCol="0">
            <a:spAutoFit/>
          </a:bodyPr>
          <a:lstStyle/>
          <a:p>
            <a:r>
              <a:rPr lang="en-US" dirty="0" smtClean="0"/>
              <a:t>Chromosome</a:t>
            </a:r>
            <a:endParaRPr lang="en-US" dirty="0"/>
          </a:p>
        </p:txBody>
      </p:sp>
      <p:sp>
        <p:nvSpPr>
          <p:cNvPr id="7" name="TextBox 6"/>
          <p:cNvSpPr txBox="1"/>
          <p:nvPr/>
        </p:nvSpPr>
        <p:spPr>
          <a:xfrm>
            <a:off x="4191000" y="3930134"/>
            <a:ext cx="1066800" cy="369332"/>
          </a:xfrm>
          <a:prstGeom prst="rect">
            <a:avLst/>
          </a:prstGeom>
          <a:noFill/>
        </p:spPr>
        <p:txBody>
          <a:bodyPr wrap="square" rtlCol="0">
            <a:spAutoFit/>
          </a:bodyPr>
          <a:lstStyle/>
          <a:p>
            <a:r>
              <a:rPr lang="en-US" dirty="0" smtClean="0"/>
              <a:t>Codons</a:t>
            </a:r>
            <a:endParaRPr lang="en-US" dirty="0"/>
          </a:p>
        </p:txBody>
      </p:sp>
      <p:cxnSp>
        <p:nvCxnSpPr>
          <p:cNvPr id="11" name="Straight Connector 10"/>
          <p:cNvCxnSpPr>
            <a:endCxn id="7" idx="1"/>
          </p:cNvCxnSpPr>
          <p:nvPr/>
        </p:nvCxnSpPr>
        <p:spPr>
          <a:xfrm>
            <a:off x="3602771" y="3425344"/>
            <a:ext cx="588229" cy="68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7" idx="1"/>
          </p:cNvCxnSpPr>
          <p:nvPr/>
        </p:nvCxnSpPr>
        <p:spPr>
          <a:xfrm>
            <a:off x="3595391" y="3738673"/>
            <a:ext cx="595609" cy="376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7" idx="1"/>
          </p:cNvCxnSpPr>
          <p:nvPr/>
        </p:nvCxnSpPr>
        <p:spPr>
          <a:xfrm>
            <a:off x="3602771" y="4114800"/>
            <a:ext cx="588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7" idx="1"/>
          </p:cNvCxnSpPr>
          <p:nvPr/>
        </p:nvCxnSpPr>
        <p:spPr>
          <a:xfrm flipV="1">
            <a:off x="3602771" y="4114800"/>
            <a:ext cx="588229" cy="229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4" name="Straight Connector 3073"/>
          <p:cNvCxnSpPr>
            <a:endCxn id="7" idx="1"/>
          </p:cNvCxnSpPr>
          <p:nvPr/>
        </p:nvCxnSpPr>
        <p:spPr>
          <a:xfrm flipV="1">
            <a:off x="3602771" y="4114800"/>
            <a:ext cx="588229" cy="624828"/>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047522"/>
            <a:ext cx="1447800" cy="2445095"/>
          </a:xfrm>
          <a:prstGeom prst="rect">
            <a:avLst/>
          </a:prstGeom>
        </p:spPr>
      </p:pic>
      <p:sp>
        <p:nvSpPr>
          <p:cNvPr id="34" name="Oval 33"/>
          <p:cNvSpPr/>
          <p:nvPr/>
        </p:nvSpPr>
        <p:spPr>
          <a:xfrm>
            <a:off x="3111046" y="4549128"/>
            <a:ext cx="376201" cy="381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111047" y="4229789"/>
            <a:ext cx="394991" cy="305491"/>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110209" y="3918466"/>
            <a:ext cx="394991" cy="348734"/>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090862" y="3548173"/>
            <a:ext cx="394991" cy="381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090861" y="3234844"/>
            <a:ext cx="394991" cy="381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519784"/>
      </p:ext>
    </p:extLst>
  </p:cSld>
  <p:clrMapOvr>
    <a:masterClrMapping/>
  </p:clrMapOvr>
  <mc:AlternateContent xmlns:mc="http://schemas.openxmlformats.org/markup-compatibility/2006" xmlns:p14="http://schemas.microsoft.com/office/powerpoint/2010/main">
    <mc:Choice Requires="p14">
      <p:transition spd="med" p14:dur="700" advTm="12705">
        <p:fade/>
      </p:transition>
    </mc:Choice>
    <mc:Fallback xmlns="">
      <p:transition spd="med" advTm="12705">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514600"/>
            <a:ext cx="4953000" cy="830997"/>
          </a:xfrm>
          <a:prstGeom prst="rect">
            <a:avLst/>
          </a:prstGeom>
          <a:noFill/>
        </p:spPr>
        <p:txBody>
          <a:bodyPr wrap="square" rtlCol="0">
            <a:spAutoFit/>
          </a:bodyPr>
          <a:lstStyle/>
          <a:p>
            <a:pPr algn="ctr"/>
            <a:r>
              <a:rPr lang="en-US" sz="4800" dirty="0" smtClean="0"/>
              <a:t>The cat ate the rat</a:t>
            </a:r>
            <a:endParaRPr lang="en-US" sz="4800" dirty="0"/>
          </a:p>
        </p:txBody>
      </p:sp>
      <p:sp>
        <p:nvSpPr>
          <p:cNvPr id="5" name="TextBox 4"/>
          <p:cNvSpPr txBox="1"/>
          <p:nvPr/>
        </p:nvSpPr>
        <p:spPr>
          <a:xfrm>
            <a:off x="2362200" y="4038600"/>
            <a:ext cx="4876800" cy="830997"/>
          </a:xfrm>
          <a:prstGeom prst="rect">
            <a:avLst/>
          </a:prstGeom>
          <a:noFill/>
        </p:spPr>
        <p:txBody>
          <a:bodyPr wrap="square" rtlCol="0">
            <a:spAutoFit/>
          </a:bodyPr>
          <a:lstStyle/>
          <a:p>
            <a:r>
              <a:rPr lang="en-US" sz="4800" dirty="0" err="1" smtClean="0"/>
              <a:t>Thc</a:t>
            </a:r>
            <a:r>
              <a:rPr lang="en-US" sz="4800" dirty="0" smtClean="0"/>
              <a:t> </a:t>
            </a:r>
            <a:r>
              <a:rPr lang="en-US" sz="4800" dirty="0" err="1" smtClean="0"/>
              <a:t>ata</a:t>
            </a:r>
            <a:r>
              <a:rPr lang="en-US" sz="4800" dirty="0" smtClean="0"/>
              <a:t> </a:t>
            </a:r>
            <a:r>
              <a:rPr lang="en-US" sz="4800" dirty="0" err="1" smtClean="0"/>
              <a:t>tet</a:t>
            </a:r>
            <a:r>
              <a:rPr lang="en-US" sz="4800" dirty="0" smtClean="0"/>
              <a:t> her at</a:t>
            </a:r>
            <a:endParaRPr lang="en-US" sz="4800" dirty="0"/>
          </a:p>
        </p:txBody>
      </p:sp>
      <p:cxnSp>
        <p:nvCxnSpPr>
          <p:cNvPr id="3" name="Straight Connector 2"/>
          <p:cNvCxnSpPr/>
          <p:nvPr/>
        </p:nvCxnSpPr>
        <p:spPr>
          <a:xfrm flipH="1">
            <a:off x="3124200" y="2667000"/>
            <a:ext cx="228600" cy="6785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5400359"/>
      </p:ext>
    </p:extLst>
  </p:cSld>
  <p:clrMapOvr>
    <a:masterClrMapping/>
  </p:clrMapOvr>
  <mc:AlternateContent xmlns:mc="http://schemas.openxmlformats.org/markup-compatibility/2006" xmlns:p14="http://schemas.microsoft.com/office/powerpoint/2010/main">
    <mc:Choice Requires="p14">
      <p:transition spd="med" p14:dur="700" advTm="25923">
        <p:fade/>
      </p:transition>
    </mc:Choice>
    <mc:Fallback xmlns="">
      <p:transition spd="med" advTm="259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381000"/>
            <a:ext cx="4953000" cy="830997"/>
          </a:xfrm>
          <a:prstGeom prst="rect">
            <a:avLst/>
          </a:prstGeom>
          <a:noFill/>
        </p:spPr>
        <p:txBody>
          <a:bodyPr wrap="square" rtlCol="0">
            <a:spAutoFit/>
          </a:bodyPr>
          <a:lstStyle/>
          <a:p>
            <a:pPr algn="ctr"/>
            <a:r>
              <a:rPr lang="en-US" sz="4800" dirty="0" smtClean="0"/>
              <a:t>The cat ate the rat</a:t>
            </a:r>
            <a:endParaRPr lang="en-US" sz="4800" dirty="0"/>
          </a:p>
        </p:txBody>
      </p:sp>
      <p:sp>
        <p:nvSpPr>
          <p:cNvPr id="5" name="TextBox 4"/>
          <p:cNvSpPr txBox="1"/>
          <p:nvPr/>
        </p:nvSpPr>
        <p:spPr>
          <a:xfrm>
            <a:off x="2362200" y="1371600"/>
            <a:ext cx="4876800" cy="830997"/>
          </a:xfrm>
          <a:prstGeom prst="rect">
            <a:avLst/>
          </a:prstGeom>
          <a:noFill/>
        </p:spPr>
        <p:txBody>
          <a:bodyPr wrap="square" rtlCol="0">
            <a:spAutoFit/>
          </a:bodyPr>
          <a:lstStyle/>
          <a:p>
            <a:r>
              <a:rPr lang="en-US" sz="4800" dirty="0" err="1" smtClean="0"/>
              <a:t>Thc</a:t>
            </a:r>
            <a:r>
              <a:rPr lang="en-US" sz="4800" dirty="0" smtClean="0"/>
              <a:t> </a:t>
            </a:r>
            <a:r>
              <a:rPr lang="en-US" sz="4800" dirty="0" err="1" smtClean="0"/>
              <a:t>ata</a:t>
            </a:r>
            <a:r>
              <a:rPr lang="en-US" sz="4800" dirty="0" smtClean="0"/>
              <a:t> </a:t>
            </a:r>
            <a:r>
              <a:rPr lang="en-US" sz="4800" dirty="0" err="1" smtClean="0"/>
              <a:t>tet</a:t>
            </a:r>
            <a:r>
              <a:rPr lang="en-US" sz="4800" dirty="0" smtClean="0"/>
              <a:t> her at</a:t>
            </a:r>
            <a:endParaRPr lang="en-US" sz="4800"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819400"/>
            <a:ext cx="410527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082" y="2819400"/>
            <a:ext cx="3337318"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850497"/>
      </p:ext>
    </p:extLst>
  </p:cSld>
  <p:clrMapOvr>
    <a:masterClrMapping/>
  </p:clrMapOvr>
  <mc:AlternateContent xmlns:mc="http://schemas.openxmlformats.org/markup-compatibility/2006" xmlns:p14="http://schemas.microsoft.com/office/powerpoint/2010/main">
    <mc:Choice Requires="p14">
      <p:transition spd="med" p14:dur="700" advTm="15371">
        <p:fade/>
      </p:transition>
    </mc:Choice>
    <mc:Fallback xmlns="">
      <p:transition spd="med" advTm="15371">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rol Raney\Dropbox\FSC\K-12\K-12 Graphics\Graphics created by Susan or Ron\DNA_Genes\NOlabel_sequence of codons_gene_DNAonl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23612"/>
            <a:ext cx="669925" cy="34723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1524000" y="3184525"/>
            <a:ext cx="0" cy="1175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27125" y="3184525"/>
            <a:ext cx="396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26" idx="3"/>
          </p:cNvCxnSpPr>
          <p:nvPr/>
        </p:nvCxnSpPr>
        <p:spPr>
          <a:xfrm flipH="1">
            <a:off x="1127125" y="4359806"/>
            <a:ext cx="39687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2020669"/>
            <a:ext cx="1371600" cy="646331"/>
          </a:xfrm>
          <a:prstGeom prst="rect">
            <a:avLst/>
          </a:prstGeom>
          <a:noFill/>
        </p:spPr>
        <p:txBody>
          <a:bodyPr wrap="square" rtlCol="0">
            <a:spAutoFit/>
          </a:bodyPr>
          <a:lstStyle/>
          <a:p>
            <a:r>
              <a:rPr lang="en-US" sz="3600" dirty="0" smtClean="0"/>
              <a:t>Gene</a:t>
            </a:r>
            <a:endParaRPr lang="en-US" sz="3600" dirty="0"/>
          </a:p>
        </p:txBody>
      </p:sp>
      <p:graphicFrame>
        <p:nvGraphicFramePr>
          <p:cNvPr id="2" name="Object 1"/>
          <p:cNvGraphicFramePr>
            <a:graphicFrameLocks noChangeAspect="1"/>
          </p:cNvGraphicFramePr>
          <p:nvPr>
            <p:extLst>
              <p:ext uri="{D42A27DB-BD31-4B8C-83A1-F6EECF244321}">
                <p14:modId xmlns:p14="http://schemas.microsoft.com/office/powerpoint/2010/main" val="42685545"/>
              </p:ext>
            </p:extLst>
          </p:nvPr>
        </p:nvGraphicFramePr>
        <p:xfrm>
          <a:off x="1905000" y="2653862"/>
          <a:ext cx="3124200" cy="3025911"/>
        </p:xfrm>
        <a:graphic>
          <a:graphicData uri="http://schemas.openxmlformats.org/presentationml/2006/ole">
            <mc:AlternateContent xmlns:mc="http://schemas.openxmlformats.org/markup-compatibility/2006">
              <mc:Choice xmlns:v="urn:schemas-microsoft-com:vml" Requires="v">
                <p:oleObj spid="_x0000_s8307" name="Acrobat Document" r:id="rId6" imgW="3905235" imgH="4105150" progId="AcroExch.Document.7">
                  <p:embed/>
                </p:oleObj>
              </mc:Choice>
              <mc:Fallback>
                <p:oleObj name="Acrobat Document" r:id="rId6" imgW="3905235" imgH="4105150" progId="AcroExch.Document.7">
                  <p:embed/>
                  <p:pic>
                    <p:nvPicPr>
                      <p:cNvPr id="0" name=""/>
                      <p:cNvPicPr/>
                      <p:nvPr/>
                    </p:nvPicPr>
                    <p:blipFill>
                      <a:blip r:embed="rId7"/>
                      <a:stretch>
                        <a:fillRect/>
                      </a:stretch>
                    </p:blipFill>
                    <p:spPr>
                      <a:xfrm>
                        <a:off x="1905000" y="2653862"/>
                        <a:ext cx="3124200" cy="3025911"/>
                      </a:xfrm>
                      <a:prstGeom prst="rect">
                        <a:avLst/>
                      </a:prstGeom>
                    </p:spPr>
                  </p:pic>
                </p:oleObj>
              </mc:Fallback>
            </mc:AlternateContent>
          </a:graphicData>
        </a:graphic>
      </p:graphicFrame>
      <p:sp>
        <p:nvSpPr>
          <p:cNvPr id="9" name="Title 3"/>
          <p:cNvSpPr>
            <a:spLocks noGrp="1"/>
          </p:cNvSpPr>
          <p:nvPr>
            <p:ph type="title"/>
          </p:nvPr>
        </p:nvSpPr>
        <p:spPr>
          <a:xfrm>
            <a:off x="1219200" y="533400"/>
            <a:ext cx="6705599" cy="1143000"/>
          </a:xfrm>
        </p:spPr>
        <p:txBody>
          <a:bodyPr>
            <a:normAutofit/>
          </a:bodyPr>
          <a:lstStyle/>
          <a:p>
            <a:r>
              <a:rPr lang="en-US" sz="3600" dirty="0" smtClean="0"/>
              <a:t>Review</a:t>
            </a:r>
            <a:br>
              <a:rPr lang="en-US" sz="3600" dirty="0" smtClean="0"/>
            </a:br>
            <a:r>
              <a:rPr lang="en-US" sz="3100" dirty="0" smtClean="0"/>
              <a:t>2 that affect a single gene</a:t>
            </a:r>
            <a:endParaRPr lang="en-US" sz="3100" dirty="0"/>
          </a:p>
        </p:txBody>
      </p:sp>
      <p:sp>
        <p:nvSpPr>
          <p:cNvPr id="14" name="TextBox 13"/>
          <p:cNvSpPr txBox="1"/>
          <p:nvPr/>
        </p:nvSpPr>
        <p:spPr>
          <a:xfrm>
            <a:off x="533400" y="1346537"/>
            <a:ext cx="914400" cy="1015663"/>
          </a:xfrm>
          <a:prstGeom prst="rect">
            <a:avLst/>
          </a:prstGeom>
          <a:noFill/>
        </p:spPr>
        <p:txBody>
          <a:bodyPr wrap="square" rtlCol="0">
            <a:spAutoFit/>
          </a:bodyPr>
          <a:lstStyle/>
          <a:p>
            <a:pPr algn="ctr"/>
            <a:r>
              <a:rPr lang="en-US" sz="6000" dirty="0" smtClean="0">
                <a:solidFill>
                  <a:srgbClr val="FF0066"/>
                </a:solidFill>
              </a:rPr>
              <a:t>2</a:t>
            </a:r>
            <a:endParaRPr lang="en-US" sz="6000" dirty="0">
              <a:solidFill>
                <a:srgbClr val="FF0066"/>
              </a:solidFill>
            </a:endParaRPr>
          </a:p>
        </p:txBody>
      </p:sp>
      <p:sp>
        <p:nvSpPr>
          <p:cNvPr id="6" name="TextBox 5"/>
          <p:cNvSpPr txBox="1"/>
          <p:nvPr/>
        </p:nvSpPr>
        <p:spPr>
          <a:xfrm>
            <a:off x="1752600" y="5867400"/>
            <a:ext cx="3429000" cy="461665"/>
          </a:xfrm>
          <a:prstGeom prst="rect">
            <a:avLst/>
          </a:prstGeom>
          <a:noFill/>
        </p:spPr>
        <p:txBody>
          <a:bodyPr wrap="square" rtlCol="0">
            <a:spAutoFit/>
          </a:bodyPr>
          <a:lstStyle/>
          <a:p>
            <a:pPr algn="ctr"/>
            <a:r>
              <a:rPr lang="en-US" sz="2400" dirty="0" smtClean="0"/>
              <a:t>Sequence/Point Mutation</a:t>
            </a:r>
            <a:endParaRPr lang="en-US" sz="2400" dirty="0"/>
          </a:p>
        </p:txBody>
      </p:sp>
      <p:sp>
        <p:nvSpPr>
          <p:cNvPr id="7" name="TextBox 6"/>
          <p:cNvSpPr txBox="1"/>
          <p:nvPr/>
        </p:nvSpPr>
        <p:spPr>
          <a:xfrm>
            <a:off x="5486400" y="5867400"/>
            <a:ext cx="3048000" cy="461665"/>
          </a:xfrm>
          <a:prstGeom prst="rect">
            <a:avLst/>
          </a:prstGeom>
          <a:noFill/>
        </p:spPr>
        <p:txBody>
          <a:bodyPr wrap="square" rtlCol="0">
            <a:spAutoFit/>
          </a:bodyPr>
          <a:lstStyle/>
          <a:p>
            <a:pPr algn="ctr"/>
            <a:r>
              <a:rPr lang="en-US" sz="2400" dirty="0" err="1" smtClean="0"/>
              <a:t>Frameshift</a:t>
            </a:r>
            <a:r>
              <a:rPr lang="en-US" sz="2400" dirty="0" smtClean="0"/>
              <a:t> Mutation</a:t>
            </a:r>
            <a:endParaRPr lang="en-US" sz="2400" dirty="0"/>
          </a:p>
        </p:txBody>
      </p:sp>
      <p:pic>
        <p:nvPicPr>
          <p:cNvPr id="17" name="Picture 16"/>
          <p:cNvPicPr>
            <a:picLocks noChangeAspect="1"/>
          </p:cNvPicPr>
          <p:nvPr/>
        </p:nvPicPr>
        <p:blipFill>
          <a:blip r:embed="rId8"/>
          <a:stretch>
            <a:fillRect/>
          </a:stretch>
        </p:blipFill>
        <p:spPr>
          <a:xfrm>
            <a:off x="5318656" y="2666999"/>
            <a:ext cx="3520544" cy="3012773"/>
          </a:xfrm>
          <a:prstGeom prst="rect">
            <a:avLst/>
          </a:prstGeom>
        </p:spPr>
      </p:pic>
    </p:spTree>
    <p:custDataLst>
      <p:tags r:id="rId2"/>
    </p:custDataLst>
    <p:extLst>
      <p:ext uri="{BB962C8B-B14F-4D97-AF65-F5344CB8AC3E}">
        <p14:creationId xmlns:p14="http://schemas.microsoft.com/office/powerpoint/2010/main" val="3560044318"/>
      </p:ext>
    </p:extLst>
  </p:cSld>
  <p:clrMapOvr>
    <a:masterClrMapping/>
  </p:clrMapOvr>
  <mc:AlternateContent xmlns:mc="http://schemas.openxmlformats.org/markup-compatibility/2006" xmlns:p14="http://schemas.microsoft.com/office/powerpoint/2010/main">
    <mc:Choice Requires="p14">
      <p:transition spd="med" p14:dur="700" advTm="27300">
        <p:fade/>
      </p:transition>
    </mc:Choice>
    <mc:Fallback xmlns="">
      <p:transition spd="med" advTm="27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sp>
        <p:nvSpPr>
          <p:cNvPr id="4" name="Title 3"/>
          <p:cNvSpPr>
            <a:spLocks noGrp="1"/>
          </p:cNvSpPr>
          <p:nvPr>
            <p:ph type="title"/>
          </p:nvPr>
        </p:nvSpPr>
        <p:spPr>
          <a:xfrm>
            <a:off x="2133600" y="1051560"/>
            <a:ext cx="4876800" cy="701040"/>
          </a:xfrm>
        </p:spPr>
        <p:txBody>
          <a:bodyPr>
            <a:normAutofit fontScale="90000"/>
          </a:bodyPr>
          <a:lstStyle/>
          <a:p>
            <a:r>
              <a:rPr lang="en-US" sz="3100" dirty="0" smtClean="0"/>
              <a:t>Mutations can affect</a:t>
            </a:r>
            <a:r>
              <a:rPr lang="en-US" dirty="0" smtClean="0"/>
              <a:t>:</a:t>
            </a:r>
            <a:endParaRPr lang="en-US" dirty="0"/>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2590800"/>
            <a:ext cx="3505200" cy="3539430"/>
          </a:xfrm>
          <a:prstGeom prst="rect">
            <a:avLst/>
          </a:prstGeom>
          <a:noFill/>
        </p:spPr>
        <p:txBody>
          <a:bodyPr wrap="square" rtlCol="0">
            <a:spAutoFit/>
          </a:bodyPr>
          <a:lstStyle/>
          <a:p>
            <a:pPr marL="342900" indent="-342900">
              <a:buAutoNum type="arabicPeriod"/>
            </a:pPr>
            <a:r>
              <a:rPr lang="en-US" sz="3200" dirty="0" smtClean="0"/>
              <a:t>Gene </a:t>
            </a:r>
            <a:r>
              <a:rPr lang="en-US" sz="3200" dirty="0" smtClean="0">
                <a:solidFill>
                  <a:srgbClr val="FF0066"/>
                </a:solidFill>
              </a:rPr>
              <a:t>duplication</a:t>
            </a:r>
          </a:p>
          <a:p>
            <a:pPr marL="342900" indent="-342900">
              <a:buAutoNum type="arabicPeriod"/>
            </a:pPr>
            <a:endParaRPr lang="en-US" sz="3200" dirty="0" smtClean="0"/>
          </a:p>
          <a:p>
            <a:pPr marL="342900" indent="-342900">
              <a:buAutoNum type="arabicPeriod"/>
            </a:pPr>
            <a:r>
              <a:rPr lang="en-US" sz="3200" dirty="0" smtClean="0"/>
              <a:t>Gene deletion</a:t>
            </a:r>
          </a:p>
          <a:p>
            <a:pPr marL="342900" indent="-342900">
              <a:buAutoNum type="arabicPeriod"/>
            </a:pPr>
            <a:endParaRPr lang="en-US" sz="3200" dirty="0" smtClean="0"/>
          </a:p>
          <a:p>
            <a:pPr marL="342900" indent="-342900">
              <a:buAutoNum type="arabicPeriod"/>
            </a:pPr>
            <a:r>
              <a:rPr lang="en-US" sz="3200" dirty="0" smtClean="0"/>
              <a:t>Gene inversion</a:t>
            </a:r>
          </a:p>
          <a:p>
            <a:pPr marL="342900" indent="-342900">
              <a:buAutoNum type="arabicPeriod"/>
            </a:pPr>
            <a:endParaRPr lang="en-US" sz="3200" dirty="0" smtClean="0"/>
          </a:p>
          <a:p>
            <a:pPr marL="342900" indent="-342900">
              <a:buAutoNum type="arabicPeriod"/>
            </a:pPr>
            <a:r>
              <a:rPr lang="en-US" sz="3200" dirty="0" smtClean="0"/>
              <a:t>Translocation</a:t>
            </a:r>
            <a:endParaRPr lang="en-US" sz="3200" dirty="0"/>
          </a:p>
        </p:txBody>
      </p:sp>
    </p:spTree>
    <p:extLst>
      <p:ext uri="{BB962C8B-B14F-4D97-AF65-F5344CB8AC3E}">
        <p14:creationId xmlns:p14="http://schemas.microsoft.com/office/powerpoint/2010/main" val="3101483939"/>
      </p:ext>
    </p:extLst>
  </p:cSld>
  <p:clrMapOvr>
    <a:masterClrMapping/>
  </p:clrMapOvr>
  <mc:AlternateContent xmlns:mc="http://schemas.openxmlformats.org/markup-compatibility/2006" xmlns:p14="http://schemas.microsoft.com/office/powerpoint/2010/main">
    <mc:Choice Requires="p14">
      <p:transition spd="med" p14:dur="700" advTm="8259">
        <p:fade/>
      </p:transition>
    </mc:Choice>
    <mc:Fallback xmlns="">
      <p:transition spd="med" advTm="8259">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1759169" y="914400"/>
            <a:ext cx="5577564" cy="5181600"/>
          </a:xfrm>
        </p:spPr>
      </p:pic>
      <p:sp>
        <p:nvSpPr>
          <p:cNvPr id="5" name="TextBox 4"/>
          <p:cNvSpPr txBox="1"/>
          <p:nvPr/>
        </p:nvSpPr>
        <p:spPr>
          <a:xfrm>
            <a:off x="228600" y="1739462"/>
            <a:ext cx="1371600" cy="646331"/>
          </a:xfrm>
          <a:prstGeom prst="rect">
            <a:avLst/>
          </a:prstGeom>
          <a:noFill/>
        </p:spPr>
        <p:txBody>
          <a:bodyPr wrap="square" rtlCol="0">
            <a:spAutoFit/>
          </a:bodyPr>
          <a:lstStyle/>
          <a:p>
            <a:r>
              <a:rPr lang="en-US" dirty="0" smtClean="0">
                <a:solidFill>
                  <a:srgbClr val="FF0066"/>
                </a:solidFill>
              </a:rPr>
              <a:t>Bases:</a:t>
            </a:r>
          </a:p>
          <a:p>
            <a:r>
              <a:rPr lang="en-US" dirty="0" smtClean="0"/>
              <a:t>A, T, C, G</a:t>
            </a:r>
            <a:endParaRPr lang="en-US" dirty="0"/>
          </a:p>
        </p:txBody>
      </p:sp>
      <p:sp>
        <p:nvSpPr>
          <p:cNvPr id="6" name="Oval 5"/>
          <p:cNvSpPr/>
          <p:nvPr/>
        </p:nvSpPr>
        <p:spPr>
          <a:xfrm>
            <a:off x="1738148" y="3092669"/>
            <a:ext cx="381000" cy="11430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3295021"/>
            <a:ext cx="1143000" cy="369332"/>
          </a:xfrm>
          <a:prstGeom prst="rect">
            <a:avLst/>
          </a:prstGeom>
          <a:noFill/>
        </p:spPr>
        <p:txBody>
          <a:bodyPr wrap="square" rtlCol="0">
            <a:spAutoFit/>
          </a:bodyPr>
          <a:lstStyle/>
          <a:p>
            <a:r>
              <a:rPr lang="en-US" dirty="0" smtClean="0">
                <a:solidFill>
                  <a:srgbClr val="FF0066"/>
                </a:solidFill>
              </a:rPr>
              <a:t>Codons:</a:t>
            </a:r>
          </a:p>
        </p:txBody>
      </p:sp>
      <p:sp>
        <p:nvSpPr>
          <p:cNvPr id="8" name="Curved Right Arrow 7"/>
          <p:cNvSpPr/>
          <p:nvPr/>
        </p:nvSpPr>
        <p:spPr>
          <a:xfrm rot="18969450">
            <a:off x="1852988" y="5011773"/>
            <a:ext cx="762000" cy="1696579"/>
          </a:xfrm>
          <a:prstGeom prst="curved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234051" y="4840068"/>
            <a:ext cx="1143000" cy="369332"/>
          </a:xfrm>
          <a:prstGeom prst="rect">
            <a:avLst/>
          </a:prstGeom>
          <a:noFill/>
        </p:spPr>
        <p:txBody>
          <a:bodyPr wrap="square" rtlCol="0">
            <a:spAutoFit/>
          </a:bodyPr>
          <a:lstStyle/>
          <a:p>
            <a:r>
              <a:rPr lang="en-US" dirty="0" smtClean="0">
                <a:solidFill>
                  <a:srgbClr val="FF0066"/>
                </a:solidFill>
              </a:rPr>
              <a:t>Genes:</a:t>
            </a:r>
          </a:p>
        </p:txBody>
      </p:sp>
      <p:sp>
        <p:nvSpPr>
          <p:cNvPr id="10" name="Right Arrow 9"/>
          <p:cNvSpPr/>
          <p:nvPr/>
        </p:nvSpPr>
        <p:spPr>
          <a:xfrm rot="10800000">
            <a:off x="7467600" y="2209800"/>
            <a:ext cx="1371600" cy="6096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543800" y="3092669"/>
            <a:ext cx="1524000" cy="369332"/>
          </a:xfrm>
          <a:prstGeom prst="rect">
            <a:avLst/>
          </a:prstGeom>
          <a:noFill/>
        </p:spPr>
        <p:txBody>
          <a:bodyPr wrap="square" rtlCol="0">
            <a:spAutoFit/>
          </a:bodyPr>
          <a:lstStyle/>
          <a:p>
            <a:r>
              <a:rPr lang="en-US" dirty="0" smtClean="0">
                <a:solidFill>
                  <a:srgbClr val="FF0066"/>
                </a:solidFill>
              </a:rPr>
              <a:t>Chromosome:</a:t>
            </a:r>
          </a:p>
        </p:txBody>
      </p:sp>
      <p:sp>
        <p:nvSpPr>
          <p:cNvPr id="12" name="TextBox 11"/>
          <p:cNvSpPr txBox="1"/>
          <p:nvPr/>
        </p:nvSpPr>
        <p:spPr>
          <a:xfrm>
            <a:off x="4267200" y="1554796"/>
            <a:ext cx="762000" cy="369332"/>
          </a:xfrm>
          <a:prstGeom prst="rect">
            <a:avLst/>
          </a:prstGeom>
          <a:noFill/>
        </p:spPr>
        <p:txBody>
          <a:bodyPr wrap="square" rtlCol="0">
            <a:spAutoFit/>
          </a:bodyPr>
          <a:lstStyle/>
          <a:p>
            <a:r>
              <a:rPr lang="en-US" b="1" dirty="0" smtClean="0">
                <a:solidFill>
                  <a:srgbClr val="FF0066"/>
                </a:solidFill>
              </a:rPr>
              <a:t>DNA</a:t>
            </a:r>
            <a:endParaRPr lang="en-US" b="1" dirty="0">
              <a:solidFill>
                <a:srgbClr val="FF0066"/>
              </a:solidFill>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855834">
            <a:off x="3253224" y="5159181"/>
            <a:ext cx="1311275"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821180">
            <a:off x="4484816" y="4382341"/>
            <a:ext cx="1897249" cy="156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6061" l="9926" r="89992"/>
                    </a14:imgEffect>
                  </a14:imgLayer>
                </a14:imgProps>
              </a:ext>
              <a:ext uri="{28A0092B-C50C-407E-A947-70E740481C1C}">
                <a14:useLocalDpi xmlns:a14="http://schemas.microsoft.com/office/drawing/2010/main" val="0"/>
              </a:ext>
            </a:extLst>
          </a:blip>
          <a:stretch>
            <a:fillRect/>
          </a:stretch>
        </p:blipFill>
        <p:spPr>
          <a:xfrm>
            <a:off x="7690719" y="3739001"/>
            <a:ext cx="919881" cy="1245326"/>
          </a:xfrm>
          <a:prstGeom prst="rect">
            <a:avLst/>
          </a:prstGeom>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9994" b="95799" l="9922" r="89981"/>
                    </a14:imgEffect>
                  </a14:imgLayer>
                </a14:imgProps>
              </a:ext>
              <a:ext uri="{28A0092B-C50C-407E-A947-70E740481C1C}">
                <a14:useLocalDpi xmlns:a14="http://schemas.microsoft.com/office/drawing/2010/main" val="0"/>
              </a:ext>
            </a:extLst>
          </a:blip>
          <a:stretch>
            <a:fillRect/>
          </a:stretch>
        </p:blipFill>
        <p:spPr>
          <a:xfrm>
            <a:off x="4035552" y="952028"/>
            <a:ext cx="1222248" cy="1867372"/>
          </a:xfrm>
          <a:prstGeom prst="rect">
            <a:avLst/>
          </a:prstGeom>
        </p:spPr>
      </p:pic>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 y="5562600"/>
            <a:ext cx="725343" cy="80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28600" y="3581400"/>
            <a:ext cx="838200" cy="369332"/>
          </a:xfrm>
          <a:prstGeom prst="rect">
            <a:avLst/>
          </a:prstGeom>
          <a:noFill/>
        </p:spPr>
        <p:txBody>
          <a:bodyPr wrap="square" rtlCol="0">
            <a:spAutoFit/>
          </a:bodyPr>
          <a:lstStyle/>
          <a:p>
            <a:r>
              <a:rPr lang="en-US" dirty="0" smtClean="0"/>
              <a:t>Words</a:t>
            </a:r>
            <a:endParaRPr lang="en-US" dirty="0"/>
          </a:p>
        </p:txBody>
      </p:sp>
      <p:sp>
        <p:nvSpPr>
          <p:cNvPr id="15" name="TextBox 14"/>
          <p:cNvSpPr txBox="1"/>
          <p:nvPr/>
        </p:nvSpPr>
        <p:spPr>
          <a:xfrm>
            <a:off x="228600" y="5105400"/>
            <a:ext cx="1143000" cy="369332"/>
          </a:xfrm>
          <a:prstGeom prst="rect">
            <a:avLst/>
          </a:prstGeom>
          <a:noFill/>
        </p:spPr>
        <p:txBody>
          <a:bodyPr wrap="square" rtlCol="0">
            <a:spAutoFit/>
          </a:bodyPr>
          <a:lstStyle/>
          <a:p>
            <a:r>
              <a:rPr lang="en-US" dirty="0" smtClean="0"/>
              <a:t>Chapters</a:t>
            </a:r>
            <a:endParaRPr lang="en-US" dirty="0"/>
          </a:p>
        </p:txBody>
      </p:sp>
      <p:sp>
        <p:nvSpPr>
          <p:cNvPr id="16" name="TextBox 15"/>
          <p:cNvSpPr txBox="1"/>
          <p:nvPr/>
        </p:nvSpPr>
        <p:spPr>
          <a:xfrm>
            <a:off x="7614519" y="3352800"/>
            <a:ext cx="1148481" cy="369332"/>
          </a:xfrm>
          <a:prstGeom prst="rect">
            <a:avLst/>
          </a:prstGeom>
          <a:noFill/>
        </p:spPr>
        <p:txBody>
          <a:bodyPr wrap="square" rtlCol="0">
            <a:spAutoFit/>
          </a:bodyPr>
          <a:lstStyle/>
          <a:p>
            <a:r>
              <a:rPr lang="en-US" dirty="0" smtClean="0"/>
              <a:t>Book</a:t>
            </a:r>
            <a:endParaRPr lang="en-US" dirty="0"/>
          </a:p>
        </p:txBody>
      </p:sp>
    </p:spTree>
    <p:custDataLst>
      <p:tags r:id="rId1"/>
    </p:custDataLst>
    <p:extLst>
      <p:ext uri="{BB962C8B-B14F-4D97-AF65-F5344CB8AC3E}">
        <p14:creationId xmlns:p14="http://schemas.microsoft.com/office/powerpoint/2010/main" val="1632586860"/>
      </p:ext>
    </p:extLst>
  </p:cSld>
  <p:clrMapOvr>
    <a:masterClrMapping/>
  </p:clrMapOvr>
  <mc:AlternateContent xmlns:mc="http://schemas.openxmlformats.org/markup-compatibility/2006" xmlns:p14="http://schemas.microsoft.com/office/powerpoint/2010/main">
    <mc:Choice Requires="p14">
      <p:transition spd="med" p14:dur="700" advTm="22366">
        <p:fade/>
      </p:transition>
    </mc:Choice>
    <mc:Fallback xmlns="">
      <p:transition spd="med" advTm="223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3"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2590800"/>
            <a:ext cx="3505200" cy="3539430"/>
          </a:xfrm>
          <a:prstGeom prst="rect">
            <a:avLst/>
          </a:prstGeom>
          <a:noFill/>
        </p:spPr>
        <p:txBody>
          <a:bodyPr wrap="square" rtlCol="0">
            <a:spAutoFit/>
          </a:bodyPr>
          <a:lstStyle/>
          <a:p>
            <a:pPr marL="342900" indent="-342900">
              <a:buAutoNum type="arabicPeriod"/>
            </a:pPr>
            <a:r>
              <a:rPr lang="en-US" sz="3200" dirty="0" smtClean="0"/>
              <a:t>Gene duplication</a:t>
            </a:r>
          </a:p>
          <a:p>
            <a:pPr marL="342900" indent="-342900">
              <a:buAutoNum type="arabicPeriod"/>
            </a:pPr>
            <a:endParaRPr lang="en-US" sz="3200" dirty="0" smtClean="0"/>
          </a:p>
          <a:p>
            <a:pPr marL="342900" indent="-342900">
              <a:buAutoNum type="arabicPeriod"/>
            </a:pPr>
            <a:r>
              <a:rPr lang="en-US" sz="3200" dirty="0" smtClean="0"/>
              <a:t>Gene </a:t>
            </a:r>
            <a:r>
              <a:rPr lang="en-US" sz="3200" dirty="0" smtClean="0">
                <a:solidFill>
                  <a:srgbClr val="FF0066"/>
                </a:solidFill>
              </a:rPr>
              <a:t>deletion</a:t>
            </a:r>
          </a:p>
          <a:p>
            <a:pPr marL="342900" indent="-342900">
              <a:buAutoNum type="arabicPeriod"/>
            </a:pPr>
            <a:endParaRPr lang="en-US" sz="3200" dirty="0" smtClean="0"/>
          </a:p>
          <a:p>
            <a:pPr marL="342900" indent="-342900">
              <a:buAutoNum type="arabicPeriod"/>
            </a:pPr>
            <a:r>
              <a:rPr lang="en-US" sz="3200" dirty="0" smtClean="0"/>
              <a:t>Gene inversion</a:t>
            </a:r>
          </a:p>
          <a:p>
            <a:pPr marL="342900" indent="-342900">
              <a:buAutoNum type="arabicPeriod"/>
            </a:pPr>
            <a:endParaRPr lang="en-US" sz="3200" dirty="0" smtClean="0"/>
          </a:p>
          <a:p>
            <a:pPr marL="342900" indent="-342900">
              <a:buAutoNum type="arabicPeriod"/>
            </a:pPr>
            <a:r>
              <a:rPr lang="en-US" sz="3200" dirty="0" smtClean="0"/>
              <a:t>Translocation</a:t>
            </a:r>
            <a:endParaRPr lang="en-US" sz="3200" dirty="0"/>
          </a:p>
        </p:txBody>
      </p:sp>
      <p:sp>
        <p:nvSpPr>
          <p:cNvPr id="9" name="Title 3"/>
          <p:cNvSpPr>
            <a:spLocks noGrp="1"/>
          </p:cNvSpPr>
          <p:nvPr>
            <p:ph type="title"/>
          </p:nvPr>
        </p:nvSpPr>
        <p:spPr>
          <a:xfrm>
            <a:off x="2133600" y="1051560"/>
            <a:ext cx="4876800" cy="701040"/>
          </a:xfrm>
        </p:spPr>
        <p:txBody>
          <a:bodyPr>
            <a:normAutofit fontScale="90000"/>
          </a:bodyPr>
          <a:lstStyle/>
          <a:p>
            <a:r>
              <a:rPr lang="en-US" sz="3100" dirty="0" smtClean="0"/>
              <a:t>Mutations can affect</a:t>
            </a:r>
            <a:r>
              <a:rPr lang="en-US" dirty="0" smtClean="0"/>
              <a:t>:</a:t>
            </a:r>
            <a:endParaRPr lang="en-US" dirty="0"/>
          </a:p>
        </p:txBody>
      </p:sp>
    </p:spTree>
    <p:extLst>
      <p:ext uri="{BB962C8B-B14F-4D97-AF65-F5344CB8AC3E}">
        <p14:creationId xmlns:p14="http://schemas.microsoft.com/office/powerpoint/2010/main" val="1246188889"/>
      </p:ext>
    </p:extLst>
  </p:cSld>
  <p:clrMapOvr>
    <a:masterClrMapping/>
  </p:clrMapOvr>
  <mc:AlternateContent xmlns:mc="http://schemas.openxmlformats.org/markup-compatibility/2006" xmlns:p14="http://schemas.microsoft.com/office/powerpoint/2010/main">
    <mc:Choice Requires="p14">
      <p:transition spd="med" p14:dur="700" advTm="1824">
        <p:fade/>
      </p:transition>
    </mc:Choice>
    <mc:Fallback xmlns="">
      <p:transition spd="med" advTm="1824">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2590800"/>
            <a:ext cx="3505200" cy="3539430"/>
          </a:xfrm>
          <a:prstGeom prst="rect">
            <a:avLst/>
          </a:prstGeom>
          <a:noFill/>
        </p:spPr>
        <p:txBody>
          <a:bodyPr wrap="square" rtlCol="0">
            <a:spAutoFit/>
          </a:bodyPr>
          <a:lstStyle/>
          <a:p>
            <a:pPr marL="342900" indent="-342900">
              <a:buAutoNum type="arabicPeriod"/>
            </a:pPr>
            <a:r>
              <a:rPr lang="en-US" sz="3200" dirty="0" smtClean="0"/>
              <a:t>Gene duplication</a:t>
            </a:r>
          </a:p>
          <a:p>
            <a:pPr marL="342900" indent="-342900">
              <a:buAutoNum type="arabicPeriod"/>
            </a:pPr>
            <a:endParaRPr lang="en-US" sz="3200" dirty="0" smtClean="0"/>
          </a:p>
          <a:p>
            <a:pPr marL="342900" indent="-342900">
              <a:buAutoNum type="arabicPeriod"/>
            </a:pPr>
            <a:r>
              <a:rPr lang="en-US" sz="3200" dirty="0" smtClean="0"/>
              <a:t>Gene deletion</a:t>
            </a:r>
          </a:p>
          <a:p>
            <a:pPr marL="342900" indent="-342900">
              <a:buAutoNum type="arabicPeriod"/>
            </a:pPr>
            <a:endParaRPr lang="en-US" sz="3200" dirty="0" smtClean="0"/>
          </a:p>
          <a:p>
            <a:pPr marL="342900" indent="-342900">
              <a:buAutoNum type="arabicPeriod"/>
            </a:pPr>
            <a:r>
              <a:rPr lang="en-US" sz="3200" dirty="0" smtClean="0"/>
              <a:t>Gene </a:t>
            </a:r>
            <a:r>
              <a:rPr lang="en-US" sz="3200" dirty="0">
                <a:solidFill>
                  <a:srgbClr val="FF0066"/>
                </a:solidFill>
              </a:rPr>
              <a:t>i</a:t>
            </a:r>
            <a:r>
              <a:rPr lang="en-US" sz="3200" dirty="0" smtClean="0">
                <a:solidFill>
                  <a:srgbClr val="FF0066"/>
                </a:solidFill>
              </a:rPr>
              <a:t>nversion</a:t>
            </a:r>
          </a:p>
          <a:p>
            <a:pPr marL="342900" indent="-342900">
              <a:buAutoNum type="arabicPeriod"/>
            </a:pPr>
            <a:endParaRPr lang="en-US" sz="3200" dirty="0" smtClean="0"/>
          </a:p>
          <a:p>
            <a:pPr marL="342900" indent="-342900">
              <a:buAutoNum type="arabicPeriod"/>
            </a:pPr>
            <a:r>
              <a:rPr lang="en-US" sz="3200" dirty="0" smtClean="0"/>
              <a:t>Translocation</a:t>
            </a:r>
            <a:endParaRPr lang="en-US" sz="3200" dirty="0"/>
          </a:p>
        </p:txBody>
      </p:sp>
      <p:sp>
        <p:nvSpPr>
          <p:cNvPr id="9" name="Title 3"/>
          <p:cNvSpPr>
            <a:spLocks noGrp="1"/>
          </p:cNvSpPr>
          <p:nvPr>
            <p:ph type="title"/>
          </p:nvPr>
        </p:nvSpPr>
        <p:spPr>
          <a:xfrm>
            <a:off x="2133600" y="1051560"/>
            <a:ext cx="4876800" cy="701040"/>
          </a:xfrm>
        </p:spPr>
        <p:txBody>
          <a:bodyPr>
            <a:normAutofit fontScale="90000"/>
          </a:bodyPr>
          <a:lstStyle/>
          <a:p>
            <a:r>
              <a:rPr lang="en-US" sz="3100" dirty="0" smtClean="0"/>
              <a:t>Mutations can affect</a:t>
            </a:r>
            <a:r>
              <a:rPr lang="en-US" dirty="0" smtClean="0"/>
              <a:t>:</a:t>
            </a:r>
            <a:endParaRPr lang="en-US" dirty="0"/>
          </a:p>
        </p:txBody>
      </p:sp>
    </p:spTree>
    <p:extLst>
      <p:ext uri="{BB962C8B-B14F-4D97-AF65-F5344CB8AC3E}">
        <p14:creationId xmlns:p14="http://schemas.microsoft.com/office/powerpoint/2010/main" val="77832130"/>
      </p:ext>
    </p:extLst>
  </p:cSld>
  <p:clrMapOvr>
    <a:masterClrMapping/>
  </p:clrMapOvr>
  <mc:AlternateContent xmlns:mc="http://schemas.openxmlformats.org/markup-compatibility/2006" xmlns:p14="http://schemas.microsoft.com/office/powerpoint/2010/main">
    <mc:Choice Requires="p14">
      <p:transition spd="med" p14:dur="700" advTm="1753">
        <p:fade/>
      </p:transition>
    </mc:Choice>
    <mc:Fallback xmlns="">
      <p:transition spd="med" advTm="1753">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pic>
        <p:nvPicPr>
          <p:cNvPr id="102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14400" y="2590800"/>
            <a:ext cx="3505200" cy="3539430"/>
          </a:xfrm>
          <a:prstGeom prst="rect">
            <a:avLst/>
          </a:prstGeom>
          <a:noFill/>
        </p:spPr>
        <p:txBody>
          <a:bodyPr wrap="square" rtlCol="0">
            <a:spAutoFit/>
          </a:bodyPr>
          <a:lstStyle/>
          <a:p>
            <a:pPr marL="342900" indent="-342900">
              <a:buAutoNum type="arabicPeriod"/>
            </a:pPr>
            <a:r>
              <a:rPr lang="en-US" sz="3200" dirty="0" smtClean="0"/>
              <a:t>Gene duplication</a:t>
            </a:r>
          </a:p>
          <a:p>
            <a:pPr marL="342900" indent="-342900">
              <a:buAutoNum type="arabicPeriod"/>
            </a:pPr>
            <a:endParaRPr lang="en-US" sz="3200" dirty="0" smtClean="0"/>
          </a:p>
          <a:p>
            <a:pPr marL="342900" indent="-342900">
              <a:buAutoNum type="arabicPeriod"/>
            </a:pPr>
            <a:r>
              <a:rPr lang="en-US" sz="3200" dirty="0" smtClean="0"/>
              <a:t>Gene deletion</a:t>
            </a:r>
          </a:p>
          <a:p>
            <a:pPr marL="342900" indent="-342900">
              <a:buAutoNum type="arabicPeriod"/>
            </a:pPr>
            <a:endParaRPr lang="en-US" sz="3200" dirty="0" smtClean="0"/>
          </a:p>
          <a:p>
            <a:pPr marL="342900" indent="-342900">
              <a:buAutoNum type="arabicPeriod"/>
            </a:pPr>
            <a:r>
              <a:rPr lang="en-US" sz="3200" dirty="0" smtClean="0"/>
              <a:t>Gene inversion</a:t>
            </a:r>
          </a:p>
          <a:p>
            <a:pPr marL="342900" indent="-342900">
              <a:buAutoNum type="arabicPeriod"/>
            </a:pPr>
            <a:endParaRPr lang="en-US" sz="3200" dirty="0" smtClean="0"/>
          </a:p>
          <a:p>
            <a:pPr marL="342900" indent="-342900">
              <a:buAutoNum type="arabicPeriod"/>
            </a:pPr>
            <a:r>
              <a:rPr lang="en-US" sz="3200" dirty="0" smtClean="0">
                <a:solidFill>
                  <a:srgbClr val="FF0066"/>
                </a:solidFill>
              </a:rPr>
              <a:t>Translocation</a:t>
            </a:r>
            <a:endParaRPr lang="en-US" sz="3200" dirty="0">
              <a:solidFill>
                <a:srgbClr val="FF0066"/>
              </a:solidFill>
            </a:endParaRPr>
          </a:p>
        </p:txBody>
      </p:sp>
      <p:sp>
        <p:nvSpPr>
          <p:cNvPr id="9" name="Title 3"/>
          <p:cNvSpPr>
            <a:spLocks noGrp="1"/>
          </p:cNvSpPr>
          <p:nvPr>
            <p:ph type="title"/>
          </p:nvPr>
        </p:nvSpPr>
        <p:spPr>
          <a:xfrm>
            <a:off x="2133600" y="1051560"/>
            <a:ext cx="4876800" cy="701040"/>
          </a:xfrm>
        </p:spPr>
        <p:txBody>
          <a:bodyPr>
            <a:normAutofit fontScale="90000"/>
          </a:bodyPr>
          <a:lstStyle/>
          <a:p>
            <a:r>
              <a:rPr lang="en-US" sz="3100" dirty="0" smtClean="0"/>
              <a:t>Mutations can affect</a:t>
            </a:r>
            <a:r>
              <a:rPr lang="en-US" dirty="0" smtClean="0"/>
              <a:t>:</a:t>
            </a:r>
            <a:endParaRPr lang="en-US" dirty="0"/>
          </a:p>
        </p:txBody>
      </p:sp>
    </p:spTree>
    <p:extLst>
      <p:ext uri="{BB962C8B-B14F-4D97-AF65-F5344CB8AC3E}">
        <p14:creationId xmlns:p14="http://schemas.microsoft.com/office/powerpoint/2010/main" val="479408810"/>
      </p:ext>
    </p:extLst>
  </p:cSld>
  <p:clrMapOvr>
    <a:masterClrMapping/>
  </p:clrMapOvr>
  <mc:AlternateContent xmlns:mc="http://schemas.openxmlformats.org/markup-compatibility/2006" xmlns:p14="http://schemas.microsoft.com/office/powerpoint/2010/main">
    <mc:Choice Requires="p14">
      <p:transition spd="med" p14:dur="700" advTm="1868">
        <p:fade/>
      </p:transition>
    </mc:Choice>
    <mc:Fallback xmlns="">
      <p:transition spd="med" advTm="1868">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75832464"/>
              </p:ext>
            </p:extLst>
          </p:nvPr>
        </p:nvGraphicFramePr>
        <p:xfrm>
          <a:off x="1499889" y="1348489"/>
          <a:ext cx="3834111" cy="5542249"/>
        </p:xfrm>
        <a:graphic>
          <a:graphicData uri="http://schemas.openxmlformats.org/presentationml/2006/ole">
            <mc:AlternateContent xmlns:mc="http://schemas.openxmlformats.org/markup-compatibility/2006">
              <mc:Choice xmlns:v="urn:schemas-microsoft-com:vml" Requires="v">
                <p:oleObj spid="_x0000_s19489" name="Acrobat Document" r:id="rId5" imgW="6353058" imgH="9182061" progId="AcroExch.Document.7">
                  <p:embed/>
                </p:oleObj>
              </mc:Choice>
              <mc:Fallback>
                <p:oleObj name="Acrobat Document" r:id="rId5" imgW="6353058" imgH="9182061" progId="AcroExch.Document.7">
                  <p:embed/>
                  <p:pic>
                    <p:nvPicPr>
                      <p:cNvPr id="0" name=""/>
                      <p:cNvPicPr/>
                      <p:nvPr/>
                    </p:nvPicPr>
                    <p:blipFill>
                      <a:blip r:embed="rId6"/>
                      <a:stretch>
                        <a:fillRect/>
                      </a:stretch>
                    </p:blipFill>
                    <p:spPr>
                      <a:xfrm>
                        <a:off x="1499889" y="1348489"/>
                        <a:ext cx="3834111" cy="5542249"/>
                      </a:xfrm>
                      <a:prstGeom prst="rect">
                        <a:avLst/>
                      </a:prstGeom>
                    </p:spPr>
                  </p:pic>
                </p:oleObj>
              </mc:Fallback>
            </mc:AlternateContent>
          </a:graphicData>
        </a:graphic>
      </p:graphicFrame>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3"/>
          <p:cNvSpPr>
            <a:spLocks noGrp="1"/>
          </p:cNvSpPr>
          <p:nvPr>
            <p:ph type="title"/>
          </p:nvPr>
        </p:nvSpPr>
        <p:spPr>
          <a:xfrm>
            <a:off x="2362200" y="304800"/>
            <a:ext cx="4419600" cy="701040"/>
          </a:xfrm>
        </p:spPr>
        <p:txBody>
          <a:bodyPr>
            <a:noAutofit/>
          </a:bodyPr>
          <a:lstStyle/>
          <a:p>
            <a:r>
              <a:rPr lang="en-US" sz="2800" dirty="0" smtClean="0"/>
              <a:t>1. Gene </a:t>
            </a:r>
            <a:r>
              <a:rPr lang="en-US" sz="2800" dirty="0" smtClean="0">
                <a:solidFill>
                  <a:srgbClr val="FF0066"/>
                </a:solidFill>
              </a:rPr>
              <a:t>duplication</a:t>
            </a:r>
            <a:endParaRPr lang="en-US" sz="2800" dirty="0">
              <a:solidFill>
                <a:srgbClr val="FF0066"/>
              </a:solidFill>
            </a:endParaRPr>
          </a:p>
        </p:txBody>
      </p:sp>
      <p:sp>
        <p:nvSpPr>
          <p:cNvPr id="6" name="Right Arrow 5"/>
          <p:cNvSpPr/>
          <p:nvPr/>
        </p:nvSpPr>
        <p:spPr>
          <a:xfrm>
            <a:off x="2895600" y="3003642"/>
            <a:ext cx="9144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330181">
            <a:off x="2829421" y="3887047"/>
            <a:ext cx="914400" cy="533400"/>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4051736640"/>
      </p:ext>
    </p:extLst>
  </p:cSld>
  <p:clrMapOvr>
    <a:masterClrMapping/>
  </p:clrMapOvr>
  <mc:AlternateContent xmlns:mc="http://schemas.openxmlformats.org/markup-compatibility/2006" xmlns:p14="http://schemas.microsoft.com/office/powerpoint/2010/main">
    <mc:Choice Requires="p14">
      <p:transition spd="med" p14:dur="700" advTm="9063">
        <p:fade/>
      </p:transition>
    </mc:Choice>
    <mc:Fallback xmlns="">
      <p:transition spd="med" advTm="9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sp>
        <p:nvSpPr>
          <p:cNvPr id="4" name="Title 3"/>
          <p:cNvSpPr>
            <a:spLocks noGrp="1"/>
          </p:cNvSpPr>
          <p:nvPr>
            <p:ph type="title"/>
          </p:nvPr>
        </p:nvSpPr>
        <p:spPr>
          <a:xfrm>
            <a:off x="2514600" y="304800"/>
            <a:ext cx="4114800" cy="701040"/>
          </a:xfrm>
        </p:spPr>
        <p:txBody>
          <a:bodyPr>
            <a:normAutofit/>
          </a:bodyPr>
          <a:lstStyle/>
          <a:p>
            <a:r>
              <a:rPr lang="en-US" sz="2800" dirty="0" smtClean="0"/>
              <a:t>2. Gene </a:t>
            </a:r>
            <a:r>
              <a:rPr lang="en-US" sz="2800" dirty="0" smtClean="0">
                <a:solidFill>
                  <a:srgbClr val="FF0066"/>
                </a:solidFill>
              </a:rPr>
              <a:t>deletion</a:t>
            </a:r>
            <a:endParaRPr lang="en-US" sz="2800" dirty="0">
              <a:solidFill>
                <a:srgbClr val="FF0066"/>
              </a:solidFill>
            </a:endParaRPr>
          </a:p>
        </p:txBody>
      </p:sp>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1557456949"/>
              </p:ext>
            </p:extLst>
          </p:nvPr>
        </p:nvGraphicFramePr>
        <p:xfrm>
          <a:off x="1600200" y="1291878"/>
          <a:ext cx="3200400" cy="5547072"/>
        </p:xfrm>
        <a:graphic>
          <a:graphicData uri="http://schemas.openxmlformats.org/presentationml/2006/ole">
            <mc:AlternateContent xmlns:mc="http://schemas.openxmlformats.org/markup-compatibility/2006">
              <mc:Choice xmlns:v="urn:schemas-microsoft-com:vml" Requires="v">
                <p:oleObj spid="_x0000_s3149" name="Acrobat Document" r:id="rId7" imgW="5038716" imgH="8734241" progId="AcroExch.Document.7">
                  <p:embed/>
                </p:oleObj>
              </mc:Choice>
              <mc:Fallback>
                <p:oleObj name="Acrobat Document" r:id="rId7" imgW="5038716" imgH="8734241" progId="AcroExch.Document.7">
                  <p:embed/>
                  <p:pic>
                    <p:nvPicPr>
                      <p:cNvPr id="0" name=""/>
                      <p:cNvPicPr/>
                      <p:nvPr/>
                    </p:nvPicPr>
                    <p:blipFill>
                      <a:blip r:embed="rId8"/>
                      <a:stretch>
                        <a:fillRect/>
                      </a:stretch>
                    </p:blipFill>
                    <p:spPr>
                      <a:xfrm>
                        <a:off x="1600200" y="1291878"/>
                        <a:ext cx="3200400" cy="5547072"/>
                      </a:xfrm>
                      <a:prstGeom prst="rect">
                        <a:avLst/>
                      </a:prstGeom>
                    </p:spPr>
                  </p:pic>
                </p:oleObj>
              </mc:Fallback>
            </mc:AlternateContent>
          </a:graphicData>
        </a:graphic>
      </p:graphicFrame>
      <p:sp>
        <p:nvSpPr>
          <p:cNvPr id="5" name="Right Arrow 4"/>
          <p:cNvSpPr/>
          <p:nvPr/>
        </p:nvSpPr>
        <p:spPr>
          <a:xfrm>
            <a:off x="762000" y="3020486"/>
            <a:ext cx="1143000" cy="637113"/>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875812964"/>
      </p:ext>
    </p:extLst>
  </p:cSld>
  <p:clrMapOvr>
    <a:masterClrMapping/>
  </p:clrMapOvr>
  <mc:AlternateContent xmlns:mc="http://schemas.openxmlformats.org/markup-compatibility/2006" xmlns:p14="http://schemas.microsoft.com/office/powerpoint/2010/main">
    <mc:Choice Requires="p14">
      <p:transition spd="med" p14:dur="700" advTm="2855">
        <p:fade/>
      </p:transition>
    </mc:Choice>
    <mc:Fallback xmlns="">
      <p:transition spd="med" advTm="28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3886883493"/>
              </p:ext>
            </p:extLst>
          </p:nvPr>
        </p:nvGraphicFramePr>
        <p:xfrm>
          <a:off x="1600200" y="1291878"/>
          <a:ext cx="3200400" cy="5547072"/>
        </p:xfrm>
        <a:graphic>
          <a:graphicData uri="http://schemas.openxmlformats.org/presentationml/2006/ole">
            <mc:AlternateContent xmlns:mc="http://schemas.openxmlformats.org/markup-compatibility/2006">
              <mc:Choice xmlns:v="urn:schemas-microsoft-com:vml" Requires="v">
                <p:oleObj spid="_x0000_s15413" name="Acrobat Document" r:id="rId6" imgW="5038716" imgH="8734241" progId="AcroExch.Document.7">
                  <p:embed/>
                </p:oleObj>
              </mc:Choice>
              <mc:Fallback>
                <p:oleObj name="Acrobat Document" r:id="rId6" imgW="5038716" imgH="8734241" progId="AcroExch.Document.7">
                  <p:embed/>
                  <p:pic>
                    <p:nvPicPr>
                      <p:cNvPr id="0" name=""/>
                      <p:cNvPicPr/>
                      <p:nvPr/>
                    </p:nvPicPr>
                    <p:blipFill>
                      <a:blip r:embed="rId7"/>
                      <a:stretch>
                        <a:fillRect/>
                      </a:stretch>
                    </p:blipFill>
                    <p:spPr>
                      <a:xfrm>
                        <a:off x="1600200" y="1291878"/>
                        <a:ext cx="3200400" cy="5547072"/>
                      </a:xfrm>
                      <a:prstGeom prst="rect">
                        <a:avLst/>
                      </a:prstGeom>
                    </p:spPr>
                  </p:pic>
                </p:oleObj>
              </mc:Fallback>
            </mc:AlternateContent>
          </a:graphicData>
        </a:graphic>
      </p:graphicFrame>
      <p:sp>
        <p:nvSpPr>
          <p:cNvPr id="5" name="Right Arrow 4"/>
          <p:cNvSpPr/>
          <p:nvPr/>
        </p:nvSpPr>
        <p:spPr>
          <a:xfrm rot="10800000">
            <a:off x="4724400" y="2438400"/>
            <a:ext cx="1143000" cy="637113"/>
          </a:xfrm>
          <a:prstGeom prst="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a:spLocks noGrp="1"/>
          </p:cNvSpPr>
          <p:nvPr>
            <p:ph type="title"/>
          </p:nvPr>
        </p:nvSpPr>
        <p:spPr>
          <a:xfrm>
            <a:off x="2514600" y="304800"/>
            <a:ext cx="4114800" cy="701040"/>
          </a:xfrm>
        </p:spPr>
        <p:txBody>
          <a:bodyPr>
            <a:normAutofit/>
          </a:bodyPr>
          <a:lstStyle/>
          <a:p>
            <a:r>
              <a:rPr lang="en-US" sz="2800" dirty="0" smtClean="0"/>
              <a:t>2. Gene </a:t>
            </a:r>
            <a:r>
              <a:rPr lang="en-US" sz="2800" dirty="0" smtClean="0">
                <a:solidFill>
                  <a:srgbClr val="FF0066"/>
                </a:solidFill>
              </a:rPr>
              <a:t>deletion</a:t>
            </a:r>
            <a:endParaRPr lang="en-US" sz="2800" dirty="0">
              <a:solidFill>
                <a:srgbClr val="FF0066"/>
              </a:solidFill>
            </a:endParaRPr>
          </a:p>
        </p:txBody>
      </p:sp>
    </p:spTree>
    <p:extLst>
      <p:ext uri="{BB962C8B-B14F-4D97-AF65-F5344CB8AC3E}">
        <p14:creationId xmlns:p14="http://schemas.microsoft.com/office/powerpoint/2010/main" val="3637560560"/>
      </p:ext>
    </p:extLst>
  </p:cSld>
  <p:clrMapOvr>
    <a:masterClrMapping/>
  </p:clrMapOvr>
  <mc:AlternateContent xmlns:mc="http://schemas.openxmlformats.org/markup-compatibility/2006" xmlns:p14="http://schemas.microsoft.com/office/powerpoint/2010/main">
    <mc:Choice Requires="p14">
      <p:transition spd="med" p14:dur="700" advTm="6634">
        <p:fade/>
      </p:transition>
    </mc:Choice>
    <mc:Fallback xmlns="">
      <p:transition spd="med" advTm="6634">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4087231629"/>
              </p:ext>
            </p:extLst>
          </p:nvPr>
        </p:nvGraphicFramePr>
        <p:xfrm>
          <a:off x="228600" y="1600200"/>
          <a:ext cx="6248400" cy="5007520"/>
        </p:xfrm>
        <a:graphic>
          <a:graphicData uri="http://schemas.openxmlformats.org/presentationml/2006/ole">
            <mc:AlternateContent xmlns:mc="http://schemas.openxmlformats.org/markup-compatibility/2006">
              <mc:Choice xmlns:v="urn:schemas-microsoft-com:vml" Requires="v">
                <p:oleObj spid="_x0000_s18469" name="Acrobat Document" r:id="rId5" imgW="6762559" imgH="5419456" progId="AcroExch.Document.7">
                  <p:embed/>
                </p:oleObj>
              </mc:Choice>
              <mc:Fallback>
                <p:oleObj name="Acrobat Document" r:id="rId5" imgW="6762559" imgH="5419456" progId="AcroExch.Document.7">
                  <p:embed/>
                  <p:pic>
                    <p:nvPicPr>
                      <p:cNvPr id="0" name=""/>
                      <p:cNvPicPr/>
                      <p:nvPr/>
                    </p:nvPicPr>
                    <p:blipFill>
                      <a:blip r:embed="rId6"/>
                      <a:stretch>
                        <a:fillRect/>
                      </a:stretch>
                    </p:blipFill>
                    <p:spPr>
                      <a:xfrm>
                        <a:off x="228600" y="1600200"/>
                        <a:ext cx="6248400" cy="5007520"/>
                      </a:xfrm>
                      <a:prstGeom prst="rect">
                        <a:avLst/>
                      </a:prstGeom>
                    </p:spPr>
                  </p:pic>
                </p:oleObj>
              </mc:Fallback>
            </mc:AlternateContent>
          </a:graphicData>
        </a:graphic>
      </p:graphicFrame>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sp>
        <p:nvSpPr>
          <p:cNvPr id="4" name="Title 3"/>
          <p:cNvSpPr>
            <a:spLocks noGrp="1"/>
          </p:cNvSpPr>
          <p:nvPr>
            <p:ph type="title"/>
          </p:nvPr>
        </p:nvSpPr>
        <p:spPr>
          <a:xfrm>
            <a:off x="2514600" y="304800"/>
            <a:ext cx="4114800" cy="701040"/>
          </a:xfrm>
        </p:spPr>
        <p:txBody>
          <a:bodyPr>
            <a:normAutofit/>
          </a:bodyPr>
          <a:lstStyle/>
          <a:p>
            <a:r>
              <a:rPr lang="en-US" sz="2800" dirty="0" smtClean="0"/>
              <a:t>3. Gene </a:t>
            </a:r>
            <a:r>
              <a:rPr lang="en-US" sz="2800" dirty="0" smtClean="0">
                <a:solidFill>
                  <a:srgbClr val="FF0066"/>
                </a:solidFill>
              </a:rPr>
              <a:t>inversion</a:t>
            </a:r>
            <a:endParaRPr lang="en-US" sz="2800" dirty="0">
              <a:solidFill>
                <a:srgbClr val="FF0066"/>
              </a:solidFill>
            </a:endParaRPr>
          </a:p>
        </p:txBody>
      </p:sp>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rot="1529324">
            <a:off x="3810000" y="1524000"/>
            <a:ext cx="457200" cy="762000"/>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529324">
            <a:off x="3896892" y="4663108"/>
            <a:ext cx="457200" cy="762000"/>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rved Down Arrow 2"/>
          <p:cNvSpPr/>
          <p:nvPr/>
        </p:nvSpPr>
        <p:spPr>
          <a:xfrm rot="19717543" flipH="1">
            <a:off x="2422012" y="3005651"/>
            <a:ext cx="1240584" cy="704088"/>
          </a:xfrm>
          <a:prstGeom prst="curved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2"/>
    </p:custDataLst>
    <p:extLst>
      <p:ext uri="{BB962C8B-B14F-4D97-AF65-F5344CB8AC3E}">
        <p14:creationId xmlns:p14="http://schemas.microsoft.com/office/powerpoint/2010/main" val="3399247300"/>
      </p:ext>
    </p:extLst>
  </p:cSld>
  <p:clrMapOvr>
    <a:masterClrMapping/>
  </p:clrMapOvr>
  <mc:AlternateContent xmlns:mc="http://schemas.openxmlformats.org/markup-compatibility/2006" xmlns:p14="http://schemas.microsoft.com/office/powerpoint/2010/main">
    <mc:Choice Requires="p14">
      <p:transition spd="med" p14:dur="700" advTm="15669">
        <p:fade/>
      </p:transition>
    </mc:Choice>
    <mc:Fallback xmlns="">
      <p:transition spd="med" advTm="156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610840087"/>
              </p:ext>
            </p:extLst>
          </p:nvPr>
        </p:nvGraphicFramePr>
        <p:xfrm>
          <a:off x="381000" y="1295399"/>
          <a:ext cx="5867400" cy="5590079"/>
        </p:xfrm>
        <a:graphic>
          <a:graphicData uri="http://schemas.openxmlformats.org/presentationml/2006/ole">
            <mc:AlternateContent xmlns:mc="http://schemas.openxmlformats.org/markup-compatibility/2006">
              <mc:Choice xmlns:v="urn:schemas-microsoft-com:vml" Requires="v">
                <p:oleObj spid="_x0000_s7240" name="Acrobat Document" r:id="rId5" imgW="8067453" imgH="7686629" progId="AcroExch.Document.7">
                  <p:embed/>
                </p:oleObj>
              </mc:Choice>
              <mc:Fallback>
                <p:oleObj name="Acrobat Document" r:id="rId5" imgW="8067453" imgH="7686629" progId="AcroExch.Document.7">
                  <p:embed/>
                  <p:pic>
                    <p:nvPicPr>
                      <p:cNvPr id="0" name=""/>
                      <p:cNvPicPr/>
                      <p:nvPr/>
                    </p:nvPicPr>
                    <p:blipFill>
                      <a:blip r:embed="rId6"/>
                      <a:stretch>
                        <a:fillRect/>
                      </a:stretch>
                    </p:blipFill>
                    <p:spPr>
                      <a:xfrm>
                        <a:off x="381000" y="1295399"/>
                        <a:ext cx="5867400" cy="5590079"/>
                      </a:xfrm>
                      <a:prstGeom prst="rect">
                        <a:avLst/>
                      </a:prstGeom>
                    </p:spPr>
                  </p:pic>
                </p:oleObj>
              </mc:Fallback>
            </mc:AlternateContent>
          </a:graphicData>
        </a:graphic>
      </p:graphicFrame>
      <p:sp>
        <p:nvSpPr>
          <p:cNvPr id="8" name="Text Placeholder 7"/>
          <p:cNvSpPr>
            <a:spLocks noGrp="1"/>
          </p:cNvSpPr>
          <p:nvPr>
            <p:ph type="body" sz="half" idx="15"/>
          </p:nvPr>
        </p:nvSpPr>
        <p:spPr>
          <a:xfrm>
            <a:off x="6400800" y="2020824"/>
            <a:ext cx="2895600" cy="704088"/>
          </a:xfrm>
        </p:spPr>
        <p:txBody>
          <a:bodyPr>
            <a:noAutofit/>
          </a:bodyPr>
          <a:lstStyle/>
          <a:p>
            <a:r>
              <a:rPr lang="en-US" sz="2800" dirty="0" smtClean="0"/>
              <a:t>An entire chromosomes</a:t>
            </a:r>
            <a:endParaRPr lang="en-US" sz="2800" dirty="0"/>
          </a:p>
        </p:txBody>
      </p:sp>
      <p:sp>
        <p:nvSpPr>
          <p:cNvPr id="4" name="Title 3"/>
          <p:cNvSpPr>
            <a:spLocks noGrp="1"/>
          </p:cNvSpPr>
          <p:nvPr>
            <p:ph type="title"/>
          </p:nvPr>
        </p:nvSpPr>
        <p:spPr>
          <a:xfrm>
            <a:off x="2514600" y="228600"/>
            <a:ext cx="4114800" cy="701040"/>
          </a:xfrm>
        </p:spPr>
        <p:txBody>
          <a:bodyPr>
            <a:normAutofit/>
          </a:bodyPr>
          <a:lstStyle/>
          <a:p>
            <a:r>
              <a:rPr lang="en-US" sz="2800" dirty="0" smtClean="0"/>
              <a:t>4. Translocation</a:t>
            </a:r>
            <a:endParaRPr lang="en-US" sz="2800" dirty="0"/>
          </a:p>
        </p:txBody>
      </p:sp>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7150593"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p:nvPr/>
        </p:nvCxnSpPr>
        <p:spPr>
          <a:xfrm flipV="1">
            <a:off x="5334000" y="5105400"/>
            <a:ext cx="0" cy="8382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600200" y="5943600"/>
            <a:ext cx="3733800" cy="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743200" y="4267200"/>
            <a:ext cx="1066800" cy="8382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838741092"/>
      </p:ext>
    </p:extLst>
  </p:cSld>
  <p:clrMapOvr>
    <a:masterClrMapping/>
  </p:clrMapOvr>
  <mc:AlternateContent xmlns:mc="http://schemas.openxmlformats.org/markup-compatibility/2006" xmlns:p14="http://schemas.microsoft.com/office/powerpoint/2010/main">
    <mc:Choice Requires="p14">
      <p:transition spd="med" p14:dur="700" advTm="17209">
        <p:fade/>
      </p:transition>
    </mc:Choice>
    <mc:Fallback xmlns="">
      <p:transition spd="med" advTm="172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1" y="2819400"/>
            <a:ext cx="4023360" cy="3733800"/>
          </a:xfrm>
        </p:spPr>
        <p:txBody>
          <a:bodyPr>
            <a:normAutofit/>
          </a:bodyPr>
          <a:lstStyle/>
          <a:p>
            <a:endParaRPr lang="en-US" sz="2400" dirty="0" smtClean="0"/>
          </a:p>
          <a:p>
            <a:endParaRPr lang="en-US" sz="2400" dirty="0"/>
          </a:p>
          <a:p>
            <a:endParaRPr lang="en-US" sz="2400" dirty="0" smtClean="0"/>
          </a:p>
          <a:p>
            <a:pPr lvl="1"/>
            <a:endParaRPr lang="en-US" sz="2400" dirty="0" smtClean="0"/>
          </a:p>
          <a:p>
            <a:pPr lvl="1"/>
            <a:endParaRPr lang="en-US" sz="2400" dirty="0"/>
          </a:p>
          <a:p>
            <a:pPr lvl="1"/>
            <a:endParaRPr lang="en-US" sz="2400" dirty="0" smtClean="0"/>
          </a:p>
          <a:p>
            <a:pPr lvl="1"/>
            <a:r>
              <a:rPr lang="en-US" sz="2400" dirty="0" smtClean="0"/>
              <a:t>Not passed on to offspring</a:t>
            </a:r>
            <a:endParaRPr lang="en-US" sz="2400" dirty="0"/>
          </a:p>
        </p:txBody>
      </p:sp>
      <p:sp>
        <p:nvSpPr>
          <p:cNvPr id="8" name="Content Placeholder 7"/>
          <p:cNvSpPr>
            <a:spLocks noGrp="1"/>
          </p:cNvSpPr>
          <p:nvPr>
            <p:ph sz="quarter" idx="14"/>
          </p:nvPr>
        </p:nvSpPr>
        <p:spPr>
          <a:xfrm>
            <a:off x="4663440" y="2819400"/>
            <a:ext cx="4023360" cy="3584448"/>
          </a:xfrm>
        </p:spPr>
        <p:txBody>
          <a:bodyPr>
            <a:normAutofit lnSpcReduction="10000"/>
          </a:bodyPr>
          <a:lstStyle/>
          <a:p>
            <a:endParaRPr lang="en-US" sz="2400" dirty="0" smtClean="0"/>
          </a:p>
          <a:p>
            <a:endParaRPr lang="en-US" sz="2400" dirty="0"/>
          </a:p>
          <a:p>
            <a:endParaRPr lang="en-US" sz="2400" dirty="0" smtClean="0"/>
          </a:p>
          <a:p>
            <a:endParaRPr lang="en-US" sz="2400" dirty="0" smtClean="0"/>
          </a:p>
          <a:p>
            <a:endParaRPr lang="en-US" sz="2400" dirty="0"/>
          </a:p>
          <a:p>
            <a:endParaRPr lang="en-US" sz="2400" dirty="0" smtClean="0"/>
          </a:p>
          <a:p>
            <a:pPr lvl="1"/>
            <a:endParaRPr lang="en-US" sz="2400" dirty="0" smtClean="0"/>
          </a:p>
          <a:p>
            <a:pPr lvl="1"/>
            <a:r>
              <a:rPr lang="en-US" sz="2400" dirty="0" smtClean="0"/>
              <a:t>Can be passed on to offspring</a:t>
            </a:r>
          </a:p>
          <a:p>
            <a:endParaRPr lang="en-US" dirty="0"/>
          </a:p>
        </p:txBody>
      </p:sp>
      <p:sp>
        <p:nvSpPr>
          <p:cNvPr id="5" name="Text Placeholder 4"/>
          <p:cNvSpPr>
            <a:spLocks noGrp="1"/>
          </p:cNvSpPr>
          <p:nvPr>
            <p:ph type="body" sz="half" idx="2"/>
          </p:nvPr>
        </p:nvSpPr>
        <p:spPr/>
        <p:txBody>
          <a:bodyPr>
            <a:normAutofit/>
          </a:bodyPr>
          <a:lstStyle/>
          <a:p>
            <a:r>
              <a:rPr lang="en-US" sz="3600" dirty="0" smtClean="0"/>
              <a:t>M</a:t>
            </a:r>
            <a:r>
              <a:rPr lang="en-US" sz="3600" dirty="0" smtClean="0">
                <a:solidFill>
                  <a:srgbClr val="0070C0"/>
                </a:solidFill>
              </a:rPr>
              <a:t>ito</a:t>
            </a:r>
            <a:r>
              <a:rPr lang="en-US" sz="3600" dirty="0" smtClean="0"/>
              <a:t>sis</a:t>
            </a:r>
            <a:endParaRPr lang="en-US" sz="3600" dirty="0"/>
          </a:p>
        </p:txBody>
      </p:sp>
      <p:sp>
        <p:nvSpPr>
          <p:cNvPr id="7" name="Text Placeholder 6"/>
          <p:cNvSpPr>
            <a:spLocks noGrp="1"/>
          </p:cNvSpPr>
          <p:nvPr>
            <p:ph type="body" sz="half" idx="15"/>
          </p:nvPr>
        </p:nvSpPr>
        <p:spPr/>
        <p:txBody>
          <a:bodyPr>
            <a:normAutofit/>
          </a:bodyPr>
          <a:lstStyle/>
          <a:p>
            <a:r>
              <a:rPr lang="en-US" sz="3600" dirty="0" smtClean="0"/>
              <a:t>M</a:t>
            </a:r>
            <a:r>
              <a:rPr lang="en-US" sz="3600" dirty="0" smtClean="0">
                <a:solidFill>
                  <a:srgbClr val="0070C0"/>
                </a:solidFill>
              </a:rPr>
              <a:t>eio</a:t>
            </a:r>
            <a:r>
              <a:rPr lang="en-US" sz="3600" dirty="0" smtClean="0"/>
              <a:t>sis</a:t>
            </a:r>
            <a:endParaRPr lang="en-US" sz="3600" dirty="0"/>
          </a:p>
        </p:txBody>
      </p:sp>
      <p:sp>
        <p:nvSpPr>
          <p:cNvPr id="4" name="Title 3"/>
          <p:cNvSpPr>
            <a:spLocks noGrp="1"/>
          </p:cNvSpPr>
          <p:nvPr>
            <p:ph type="title"/>
          </p:nvPr>
        </p:nvSpPr>
        <p:spPr/>
        <p:txBody>
          <a:bodyPr>
            <a:noAutofit/>
          </a:bodyPr>
          <a:lstStyle/>
          <a:p>
            <a:r>
              <a:rPr lang="en-US" sz="2800" dirty="0" smtClean="0"/>
              <a:t>Mutations</a:t>
            </a:r>
            <a:br>
              <a:rPr lang="en-US" sz="2800" dirty="0" smtClean="0"/>
            </a:br>
            <a:r>
              <a:rPr lang="en-US" sz="2800" dirty="0" smtClean="0"/>
              <a:t>in Cell Division</a:t>
            </a:r>
            <a:endParaRPr lang="en-US" sz="28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71800"/>
            <a:ext cx="28003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971800"/>
            <a:ext cx="265747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Users\Carol Raney\Dropbox\FSC\K-12\K-12 Graphics\Thinkstock downloads\1787558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412233" y="3679021"/>
            <a:ext cx="1310793" cy="926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70" y="2724912"/>
            <a:ext cx="1377101" cy="1375859"/>
          </a:xfrm>
          <a:prstGeom prst="rect">
            <a:avLst/>
          </a:prstGeom>
        </p:spPr>
      </p:pic>
    </p:spTree>
    <p:custDataLst>
      <p:tags r:id="rId1"/>
    </p:custDataLst>
    <p:extLst>
      <p:ext uri="{BB962C8B-B14F-4D97-AF65-F5344CB8AC3E}">
        <p14:creationId xmlns:p14="http://schemas.microsoft.com/office/powerpoint/2010/main" val="2008485419"/>
      </p:ext>
    </p:extLst>
  </p:cSld>
  <p:clrMapOvr>
    <a:masterClrMapping/>
  </p:clrMapOvr>
  <mc:AlternateContent xmlns:mc="http://schemas.openxmlformats.org/markup-compatibility/2006" xmlns:p14="http://schemas.microsoft.com/office/powerpoint/2010/main">
    <mc:Choice Requires="p14">
      <p:transition spd="med" p14:dur="700" advTm="15066">
        <p:fade/>
      </p:transition>
    </mc:Choice>
    <mc:Fallback xmlns="">
      <p:transition spd="med" advTm="150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 calcmode="lin" valueType="num">
                                      <p:cBhvr additive="base">
                                        <p:cTn id="25" dur="500" fill="hold"/>
                                        <p:tgtEl>
                                          <p:spTgt spid="8">
                                            <p:txEl>
                                              <p:pRg st="7" end="7"/>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par>
                          <p:cTn id="36" fill="hold">
                            <p:stCondLst>
                              <p:cond delay="1000"/>
                            </p:stCondLst>
                            <p:childTnLst>
                              <p:par>
                                <p:cTn id="37" presetID="2" presetClass="entr" presetSubtype="8" fill="hold" grpId="0" nodeType="after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anim calcmode="lin" valueType="num">
                                      <p:cBhvr additive="base">
                                        <p:cTn id="39"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5" grpId="0" build="p"/>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noAutofit/>
          </a:bodyPr>
          <a:lstStyle/>
          <a:p>
            <a:pPr algn="l"/>
            <a:r>
              <a:rPr lang="en-US" sz="3600" dirty="0" smtClean="0"/>
              <a:t>How serious the results of a mutation are depends on:</a:t>
            </a:r>
          </a:p>
          <a:p>
            <a:pPr algn="l"/>
            <a:endParaRPr lang="en-US" sz="2400" dirty="0" smtClean="0"/>
          </a:p>
          <a:p>
            <a:pPr marL="342900" indent="-342900" algn="l">
              <a:buFont typeface="Arial" panose="020B0604020202020204" pitchFamily="34" charset="0"/>
              <a:buChar char="•"/>
            </a:pPr>
            <a:r>
              <a:rPr lang="en-US" sz="3600" dirty="0" smtClean="0"/>
              <a:t>The </a:t>
            </a:r>
            <a:r>
              <a:rPr lang="en-US" sz="3600" dirty="0" smtClean="0">
                <a:solidFill>
                  <a:srgbClr val="FF0066"/>
                </a:solidFill>
              </a:rPr>
              <a:t>type</a:t>
            </a:r>
            <a:r>
              <a:rPr lang="en-US" sz="3600" dirty="0" smtClean="0"/>
              <a:t> of mutation</a:t>
            </a:r>
          </a:p>
          <a:p>
            <a:pPr marL="342900" indent="-342900" algn="l">
              <a:buFont typeface="Arial" panose="020B0604020202020204" pitchFamily="34" charset="0"/>
              <a:buChar char="•"/>
            </a:pPr>
            <a:endParaRPr lang="en-US" sz="1200" dirty="0" smtClean="0"/>
          </a:p>
          <a:p>
            <a:pPr marL="342900" indent="-342900" algn="l">
              <a:buFont typeface="Arial" panose="020B0604020202020204" pitchFamily="34" charset="0"/>
              <a:buChar char="•"/>
            </a:pPr>
            <a:r>
              <a:rPr lang="en-US" sz="3600" dirty="0" smtClean="0"/>
              <a:t>The </a:t>
            </a:r>
            <a:r>
              <a:rPr lang="en-US" sz="3600" dirty="0" smtClean="0">
                <a:solidFill>
                  <a:srgbClr val="FF0066"/>
                </a:solidFill>
              </a:rPr>
              <a:t>number of genes </a:t>
            </a:r>
            <a:r>
              <a:rPr lang="en-US" sz="3600" dirty="0" smtClean="0"/>
              <a:t>involved</a:t>
            </a:r>
          </a:p>
          <a:p>
            <a:pPr marL="342900" indent="-342900" algn="l">
              <a:buFont typeface="Arial" panose="020B0604020202020204" pitchFamily="34" charset="0"/>
              <a:buChar char="•"/>
            </a:pPr>
            <a:endParaRPr lang="en-US" sz="1200" dirty="0" smtClean="0"/>
          </a:p>
          <a:p>
            <a:pPr marL="342900" indent="-342900" algn="l">
              <a:buFont typeface="Arial" panose="020B0604020202020204" pitchFamily="34" charset="0"/>
              <a:buChar char="•"/>
            </a:pPr>
            <a:r>
              <a:rPr lang="en-US" sz="3600" dirty="0" smtClean="0"/>
              <a:t>The </a:t>
            </a:r>
            <a:r>
              <a:rPr lang="en-US" sz="3600" dirty="0" smtClean="0">
                <a:solidFill>
                  <a:srgbClr val="FF0066"/>
                </a:solidFill>
              </a:rPr>
              <a:t>location</a:t>
            </a:r>
            <a:r>
              <a:rPr lang="en-US" sz="3600" dirty="0" smtClean="0"/>
              <a:t> of the mutation</a:t>
            </a:r>
          </a:p>
          <a:p>
            <a:pPr marL="342900" indent="-342900" algn="l">
              <a:buFont typeface="Arial" panose="020B0604020202020204" pitchFamily="34" charset="0"/>
              <a:buChar char="•"/>
            </a:pPr>
            <a:endParaRPr lang="en-US" sz="2400" dirty="0"/>
          </a:p>
          <a:p>
            <a:pPr algn="l"/>
            <a:endParaRPr lang="en-US" sz="2400" dirty="0"/>
          </a:p>
        </p:txBody>
      </p:sp>
      <p:sp>
        <p:nvSpPr>
          <p:cNvPr id="7" name="Title 6"/>
          <p:cNvSpPr>
            <a:spLocks noGrp="1"/>
          </p:cNvSpPr>
          <p:nvPr>
            <p:ph type="title"/>
          </p:nvPr>
        </p:nvSpPr>
        <p:spPr>
          <a:xfrm>
            <a:off x="2209800" y="975360"/>
            <a:ext cx="4724400" cy="701040"/>
          </a:xfrm>
        </p:spPr>
        <p:txBody>
          <a:bodyPr>
            <a:noAutofit/>
          </a:bodyPr>
          <a:lstStyle/>
          <a:p>
            <a:r>
              <a:rPr lang="en-US" sz="2800" dirty="0" smtClean="0"/>
              <a:t>Effects of mutations</a:t>
            </a:r>
            <a:endParaRPr lang="en-US" sz="2800" dirty="0"/>
          </a:p>
        </p:txBody>
      </p:sp>
    </p:spTree>
    <p:custDataLst>
      <p:tags r:id="rId1"/>
    </p:custDataLst>
    <p:extLst>
      <p:ext uri="{BB962C8B-B14F-4D97-AF65-F5344CB8AC3E}">
        <p14:creationId xmlns:p14="http://schemas.microsoft.com/office/powerpoint/2010/main" val="3456253185"/>
      </p:ext>
    </p:extLst>
  </p:cSld>
  <p:clrMapOvr>
    <a:masterClrMapping/>
  </p:clrMapOvr>
  <mc:AlternateContent xmlns:mc="http://schemas.openxmlformats.org/markup-compatibility/2006" xmlns:p14="http://schemas.microsoft.com/office/powerpoint/2010/main">
    <mc:Choice Requires="p14">
      <p:transition spd="med" p14:dur="700" advTm="10820">
        <p:fade/>
      </p:transition>
    </mc:Choice>
    <mc:Fallback xmlns="">
      <p:transition spd="med" advTm="108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1" y="2819400"/>
            <a:ext cx="4023360" cy="3733800"/>
          </a:xfrm>
        </p:spPr>
        <p:txBody>
          <a:bodyPr>
            <a:normAutofit/>
          </a:bodyPr>
          <a:lstStyle/>
          <a:p>
            <a:endParaRPr lang="en-US" sz="2400" dirty="0" smtClean="0"/>
          </a:p>
          <a:p>
            <a:endParaRPr lang="en-US" sz="2400" dirty="0"/>
          </a:p>
          <a:p>
            <a:endParaRPr lang="en-US" sz="2400" dirty="0" smtClean="0"/>
          </a:p>
          <a:p>
            <a:pPr lvl="1"/>
            <a:endParaRPr lang="en-US" sz="2400" dirty="0" smtClean="0"/>
          </a:p>
          <a:p>
            <a:pPr lvl="1"/>
            <a:endParaRPr lang="en-US" sz="2400" dirty="0"/>
          </a:p>
          <a:p>
            <a:pPr lvl="1"/>
            <a:endParaRPr lang="en-US" sz="2400" dirty="0" smtClean="0"/>
          </a:p>
          <a:p>
            <a:pPr lvl="1"/>
            <a:r>
              <a:rPr lang="en-US" sz="2400" dirty="0" smtClean="0"/>
              <a:t>Not passed on to offspring</a:t>
            </a:r>
            <a:endParaRPr lang="en-US" sz="2400" dirty="0"/>
          </a:p>
        </p:txBody>
      </p:sp>
      <p:sp>
        <p:nvSpPr>
          <p:cNvPr id="8" name="Content Placeholder 7"/>
          <p:cNvSpPr>
            <a:spLocks noGrp="1"/>
          </p:cNvSpPr>
          <p:nvPr>
            <p:ph sz="quarter" idx="14"/>
          </p:nvPr>
        </p:nvSpPr>
        <p:spPr>
          <a:xfrm>
            <a:off x="4663440" y="2816352"/>
            <a:ext cx="4023360" cy="3584448"/>
          </a:xfrm>
        </p:spPr>
        <p:txBody>
          <a:bodyPr>
            <a:normAutofit lnSpcReduction="10000"/>
          </a:bodyPr>
          <a:lstStyle/>
          <a:p>
            <a:endParaRPr lang="en-US" sz="2400" dirty="0" smtClean="0"/>
          </a:p>
          <a:p>
            <a:endParaRPr lang="en-US" sz="2400" dirty="0"/>
          </a:p>
          <a:p>
            <a:endParaRPr lang="en-US" sz="2400" dirty="0" smtClean="0"/>
          </a:p>
          <a:p>
            <a:endParaRPr lang="en-US" sz="2400" dirty="0" smtClean="0"/>
          </a:p>
          <a:p>
            <a:endParaRPr lang="en-US" sz="2400" dirty="0"/>
          </a:p>
          <a:p>
            <a:endParaRPr lang="en-US" sz="2400" dirty="0" smtClean="0"/>
          </a:p>
          <a:p>
            <a:pPr lvl="1"/>
            <a:endParaRPr lang="en-US" sz="2400" dirty="0" smtClean="0"/>
          </a:p>
          <a:p>
            <a:pPr lvl="1"/>
            <a:r>
              <a:rPr lang="en-US" sz="2400" dirty="0" smtClean="0"/>
              <a:t>Can be passed on to offspring</a:t>
            </a:r>
          </a:p>
          <a:p>
            <a:endParaRPr lang="en-US" dirty="0"/>
          </a:p>
        </p:txBody>
      </p:sp>
      <p:sp>
        <p:nvSpPr>
          <p:cNvPr id="5" name="Text Placeholder 4"/>
          <p:cNvSpPr>
            <a:spLocks noGrp="1"/>
          </p:cNvSpPr>
          <p:nvPr>
            <p:ph type="body" sz="half" idx="2"/>
          </p:nvPr>
        </p:nvSpPr>
        <p:spPr/>
        <p:txBody>
          <a:bodyPr>
            <a:normAutofit/>
          </a:bodyPr>
          <a:lstStyle/>
          <a:p>
            <a:r>
              <a:rPr lang="en-US" sz="3600" dirty="0" smtClean="0"/>
              <a:t>M</a:t>
            </a:r>
            <a:r>
              <a:rPr lang="en-US" sz="3600" dirty="0" smtClean="0">
                <a:solidFill>
                  <a:srgbClr val="005696"/>
                </a:solidFill>
              </a:rPr>
              <a:t>ito</a:t>
            </a:r>
            <a:r>
              <a:rPr lang="en-US" sz="3600" dirty="0" smtClean="0"/>
              <a:t>sis</a:t>
            </a:r>
            <a:endParaRPr lang="en-US" sz="3600" dirty="0"/>
          </a:p>
        </p:txBody>
      </p:sp>
      <p:sp>
        <p:nvSpPr>
          <p:cNvPr id="7" name="Text Placeholder 6"/>
          <p:cNvSpPr>
            <a:spLocks noGrp="1"/>
          </p:cNvSpPr>
          <p:nvPr>
            <p:ph type="body" sz="half" idx="15"/>
          </p:nvPr>
        </p:nvSpPr>
        <p:spPr/>
        <p:txBody>
          <a:bodyPr>
            <a:normAutofit/>
          </a:bodyPr>
          <a:lstStyle/>
          <a:p>
            <a:r>
              <a:rPr lang="en-US" sz="3600" dirty="0" smtClean="0"/>
              <a:t>M</a:t>
            </a:r>
            <a:r>
              <a:rPr lang="en-US" sz="3600" dirty="0" smtClean="0">
                <a:solidFill>
                  <a:srgbClr val="005696"/>
                </a:solidFill>
              </a:rPr>
              <a:t>eio</a:t>
            </a:r>
            <a:r>
              <a:rPr lang="en-US" sz="3600" dirty="0" smtClean="0"/>
              <a:t>sis</a:t>
            </a:r>
            <a:endParaRPr lang="en-US" sz="3600" dirty="0"/>
          </a:p>
        </p:txBody>
      </p:sp>
      <p:sp>
        <p:nvSpPr>
          <p:cNvPr id="4" name="Title 3"/>
          <p:cNvSpPr>
            <a:spLocks noGrp="1"/>
          </p:cNvSpPr>
          <p:nvPr>
            <p:ph type="title"/>
          </p:nvPr>
        </p:nvSpPr>
        <p:spPr/>
        <p:txBody>
          <a:bodyPr>
            <a:noAutofit/>
          </a:bodyPr>
          <a:lstStyle/>
          <a:p>
            <a:r>
              <a:rPr lang="en-US" sz="2800" dirty="0" smtClean="0"/>
              <a:t>Mutations</a:t>
            </a:r>
            <a:br>
              <a:rPr lang="en-US" sz="2800" dirty="0" smtClean="0"/>
            </a:br>
            <a:r>
              <a:rPr lang="en-US" sz="2800" dirty="0" smtClean="0"/>
              <a:t>in Cell Division</a:t>
            </a:r>
            <a:endParaRPr lang="en-US" sz="2800" dirty="0"/>
          </a:p>
        </p:txBody>
      </p:sp>
      <p:sp>
        <p:nvSpPr>
          <p:cNvPr id="2" name="Down Arrow 1"/>
          <p:cNvSpPr/>
          <p:nvPr/>
        </p:nvSpPr>
        <p:spPr>
          <a:xfrm rot="20676604">
            <a:off x="381000" y="1143000"/>
            <a:ext cx="762000" cy="1524000"/>
          </a:xfrm>
          <a:prstGeom prst="downArrow">
            <a:avLst/>
          </a:prstGeom>
          <a:solidFill>
            <a:srgbClr val="005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283945">
            <a:off x="7977840" y="1077082"/>
            <a:ext cx="762000" cy="1524000"/>
          </a:xfrm>
          <a:prstGeom prst="downArrow">
            <a:avLst/>
          </a:prstGeom>
          <a:solidFill>
            <a:srgbClr val="0056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71800"/>
            <a:ext cx="28003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971800"/>
            <a:ext cx="2657475"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4826119"/>
      </p:ext>
    </p:extLst>
  </p:cSld>
  <p:clrMapOvr>
    <a:masterClrMapping/>
  </p:clrMapOvr>
  <mc:AlternateContent xmlns:mc="http://schemas.openxmlformats.org/markup-compatibility/2006" xmlns:p14="http://schemas.microsoft.com/office/powerpoint/2010/main">
    <mc:Choice Requires="p14">
      <p:transition spd="med" p14:dur="700" advTm="33152">
        <p:fade/>
      </p:transition>
    </mc:Choice>
    <mc:Fallback xmlns="">
      <p:transition spd="med" advTm="331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Effect transition="in" filter="fade">
                                      <p:cBhvr>
                                        <p:cTn id="19"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2" grpId="0" animBg="1"/>
      <p:bldP spid="10" grpId="0" animBg="1"/>
    </p:bldLst>
  </p:timing>
  <p:extLst mod="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3"/>
          </p:nvPr>
        </p:nvSpPr>
        <p:spPr/>
        <p:txBody>
          <a:bodyPr>
            <a:noAutofit/>
          </a:bodyPr>
          <a:lstStyle/>
          <a:p>
            <a:pPr marL="342900" indent="-342900" algn="l">
              <a:buFont typeface="Arial" panose="020B0604020202020204" pitchFamily="34" charset="0"/>
              <a:buChar char="•"/>
            </a:pPr>
            <a:r>
              <a:rPr lang="en-US" sz="3200" dirty="0" smtClean="0"/>
              <a:t>A </a:t>
            </a:r>
            <a:r>
              <a:rPr lang="en-US" sz="3200" dirty="0"/>
              <a:t>mutated gene can produce a </a:t>
            </a:r>
            <a:r>
              <a:rPr lang="en-US" sz="3200" dirty="0" smtClean="0"/>
              <a:t>protein </a:t>
            </a:r>
            <a:r>
              <a:rPr lang="en-US" sz="3200" dirty="0"/>
              <a:t>that doesn’t function properly</a:t>
            </a:r>
            <a:r>
              <a:rPr lang="en-US" sz="3200" dirty="0" smtClean="0"/>
              <a:t>.</a:t>
            </a:r>
          </a:p>
          <a:p>
            <a:pPr marL="342900" indent="-342900" algn="l">
              <a:buFont typeface="Arial" panose="020B0604020202020204" pitchFamily="34" charset="0"/>
              <a:buChar char="•"/>
            </a:pPr>
            <a:endParaRPr lang="en-US" sz="3200" dirty="0"/>
          </a:p>
          <a:p>
            <a:pPr marL="342900" indent="-342900" algn="l">
              <a:buFont typeface="Arial" panose="020B0604020202020204" pitchFamily="34" charset="0"/>
              <a:buChar char="•"/>
            </a:pPr>
            <a:r>
              <a:rPr lang="en-US" sz="3200" dirty="0"/>
              <a:t>A cell could lose its ability to make one of the proteins it needs.</a:t>
            </a:r>
          </a:p>
          <a:p>
            <a:pPr marL="342900" indent="-342900" algn="l">
              <a:buFont typeface="Arial" panose="020B0604020202020204" pitchFamily="34" charset="0"/>
              <a:buChar char="•"/>
            </a:pPr>
            <a:endParaRPr lang="en-US" sz="3200" dirty="0"/>
          </a:p>
          <a:p>
            <a:pPr marL="342900" indent="-342900" algn="l">
              <a:buFont typeface="Arial" panose="020B0604020202020204" pitchFamily="34" charset="0"/>
              <a:buChar char="•"/>
            </a:pPr>
            <a:r>
              <a:rPr lang="en-US" sz="3200" dirty="0"/>
              <a:t>Some mutations can cause genetic </a:t>
            </a:r>
            <a:r>
              <a:rPr lang="en-US" sz="3200" dirty="0" smtClean="0"/>
              <a:t>disorders.</a:t>
            </a:r>
            <a:endParaRPr lang="en-US" sz="3200" dirty="0"/>
          </a:p>
        </p:txBody>
      </p:sp>
      <p:sp>
        <p:nvSpPr>
          <p:cNvPr id="6" name="Title 6"/>
          <p:cNvSpPr>
            <a:spLocks noGrp="1"/>
          </p:cNvSpPr>
          <p:nvPr>
            <p:ph type="title"/>
          </p:nvPr>
        </p:nvSpPr>
        <p:spPr>
          <a:xfrm>
            <a:off x="2209800" y="975360"/>
            <a:ext cx="4724400" cy="701040"/>
          </a:xfrm>
        </p:spPr>
        <p:txBody>
          <a:bodyPr>
            <a:noAutofit/>
          </a:bodyPr>
          <a:lstStyle/>
          <a:p>
            <a:r>
              <a:rPr lang="en-US" sz="2800" dirty="0" smtClean="0"/>
              <a:t>Effects of mutations</a:t>
            </a:r>
            <a:endParaRPr lang="en-US" sz="2800" dirty="0"/>
          </a:p>
        </p:txBody>
      </p:sp>
    </p:spTree>
    <p:custDataLst>
      <p:tags r:id="rId1"/>
    </p:custDataLst>
    <p:extLst>
      <p:ext uri="{BB962C8B-B14F-4D97-AF65-F5344CB8AC3E}">
        <p14:creationId xmlns:p14="http://schemas.microsoft.com/office/powerpoint/2010/main" val="3468014686"/>
      </p:ext>
    </p:extLst>
  </p:cSld>
  <p:clrMapOvr>
    <a:masterClrMapping/>
  </p:clrMapOvr>
  <mc:AlternateContent xmlns:mc="http://schemas.openxmlformats.org/markup-compatibility/2006" xmlns:p14="http://schemas.microsoft.com/office/powerpoint/2010/main">
    <mc:Choice Requires="p14">
      <p:transition spd="med" p14:dur="700" advTm="11939">
        <p:fade/>
      </p:transition>
    </mc:Choice>
    <mc:Fallback xmlns="">
      <p:transition spd="med" advTm="119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noChangeAspect="1"/>
          </p:cNvGraphicFramePr>
          <p:nvPr>
            <p:ph sz="quarter" idx="13"/>
            <p:extLst>
              <p:ext uri="{D42A27DB-BD31-4B8C-83A1-F6EECF244321}">
                <p14:modId xmlns:p14="http://schemas.microsoft.com/office/powerpoint/2010/main" val="80522417"/>
              </p:ext>
            </p:extLst>
          </p:nvPr>
        </p:nvGraphicFramePr>
        <p:xfrm>
          <a:off x="304800" y="2057400"/>
          <a:ext cx="4105705" cy="3911809"/>
        </p:xfrm>
        <a:graphic>
          <a:graphicData uri="http://schemas.openxmlformats.org/presentationml/2006/ole">
            <mc:AlternateContent xmlns:mc="http://schemas.openxmlformats.org/markup-compatibility/2006">
              <mc:Choice xmlns:v="urn:schemas-microsoft-com:vml" Requires="v">
                <p:oleObj spid="_x0000_s17457" name="Acrobat Document" r:id="rId4" imgW="8067453" imgH="7686629" progId="AcroExch.Document.7">
                  <p:embed/>
                </p:oleObj>
              </mc:Choice>
              <mc:Fallback>
                <p:oleObj name="Acrobat Document" r:id="rId4" imgW="8067453" imgH="7686629"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57400"/>
                        <a:ext cx="4105705" cy="3911809"/>
                      </a:xfrm>
                      <a:prstGeom prst="rect">
                        <a:avLst/>
                      </a:prstGeom>
                      <a:noFill/>
                      <a:ln>
                        <a:noFill/>
                      </a:ln>
                    </p:spPr>
                  </p:pic>
                </p:oleObj>
              </mc:Fallback>
            </mc:AlternateContent>
          </a:graphicData>
        </a:graphic>
      </p:graphicFrame>
      <p:pic>
        <p:nvPicPr>
          <p:cNvPr id="6" name="Content Placeholder 5"/>
          <p:cNvPicPr>
            <a:picLocks noGrp="1" noChangeAspect="1"/>
          </p:cNvPicPr>
          <p:nvPr>
            <p:ph sz="quarter" idx="14"/>
          </p:nvPr>
        </p:nvPicPr>
        <p:blipFill>
          <a:blip r:embed="rId6" cstate="print">
            <a:extLst>
              <a:ext uri="{28A0092B-C50C-407E-A947-70E740481C1C}">
                <a14:useLocalDpi xmlns:a14="http://schemas.microsoft.com/office/drawing/2010/main" val="0"/>
              </a:ext>
            </a:extLst>
          </a:blip>
          <a:stretch>
            <a:fillRect/>
          </a:stretch>
        </p:blipFill>
        <p:spPr>
          <a:xfrm>
            <a:off x="4672806" y="2020888"/>
            <a:ext cx="4005262" cy="4005262"/>
          </a:xfrm>
        </p:spPr>
      </p:pic>
      <p:sp>
        <p:nvSpPr>
          <p:cNvPr id="7" name="Title 6"/>
          <p:cNvSpPr>
            <a:spLocks noGrp="1"/>
          </p:cNvSpPr>
          <p:nvPr>
            <p:ph type="title"/>
          </p:nvPr>
        </p:nvSpPr>
        <p:spPr>
          <a:xfrm>
            <a:off x="1640631" y="975360"/>
            <a:ext cx="5826969" cy="701040"/>
          </a:xfrm>
        </p:spPr>
        <p:txBody>
          <a:bodyPr>
            <a:noAutofit/>
          </a:bodyPr>
          <a:lstStyle/>
          <a:p>
            <a:r>
              <a:rPr lang="en-US" sz="2800" dirty="0" smtClean="0"/>
              <a:t>Philadelphia chromosome</a:t>
            </a:r>
            <a:endParaRPr lang="en-US" sz="2800" dirty="0"/>
          </a:p>
        </p:txBody>
      </p:sp>
      <p:sp>
        <p:nvSpPr>
          <p:cNvPr id="9" name="Oval 8"/>
          <p:cNvSpPr/>
          <p:nvPr/>
        </p:nvSpPr>
        <p:spPr>
          <a:xfrm>
            <a:off x="6400800" y="3276600"/>
            <a:ext cx="533400" cy="838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667500" y="4876800"/>
            <a:ext cx="495300" cy="6858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5334000" y="4267201"/>
            <a:ext cx="0" cy="20786"/>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95400" y="5334000"/>
            <a:ext cx="2509938" cy="0"/>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981200" y="4038600"/>
            <a:ext cx="685800" cy="6096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810000" y="4724400"/>
            <a:ext cx="0" cy="609600"/>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0356"/>
      </p:ext>
    </p:extLst>
  </p:cSld>
  <p:clrMapOvr>
    <a:masterClrMapping/>
  </p:clrMapOvr>
  <mc:AlternateContent xmlns:mc="http://schemas.openxmlformats.org/markup-compatibility/2006" xmlns:p14="http://schemas.microsoft.com/office/powerpoint/2010/main">
    <mc:Choice Requires="p14">
      <p:transition spd="med" p14:dur="700" advTm="9937">
        <p:fade/>
      </p:transition>
    </mc:Choice>
    <mc:Fallback xmlns="">
      <p:transition spd="med" advTm="9937">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sz="3200" dirty="0" smtClean="0"/>
              <a:t>PKU </a:t>
            </a:r>
          </a:p>
          <a:p>
            <a:r>
              <a:rPr lang="en-US" sz="3200" dirty="0" smtClean="0"/>
              <a:t>Cystic Fibrosis</a:t>
            </a:r>
          </a:p>
          <a:p>
            <a:r>
              <a:rPr lang="en-US" sz="3200" dirty="0" smtClean="0"/>
              <a:t>Williams Syndrome</a:t>
            </a:r>
          </a:p>
          <a:p>
            <a:r>
              <a:rPr lang="en-US" sz="3200" dirty="0" smtClean="0"/>
              <a:t>Breast and ovarian cancer</a:t>
            </a:r>
          </a:p>
          <a:p>
            <a:r>
              <a:rPr lang="en-US" sz="3200" dirty="0" smtClean="0"/>
              <a:t>Sickle Cell Disease</a:t>
            </a:r>
            <a:endParaRPr lang="en-US" sz="2800" dirty="0" smtClean="0"/>
          </a:p>
          <a:p>
            <a:r>
              <a:rPr lang="en-US" sz="3200" dirty="0" smtClean="0"/>
              <a:t>Albinism</a:t>
            </a:r>
          </a:p>
          <a:p>
            <a:r>
              <a:rPr lang="en-US" sz="3200" dirty="0" err="1" smtClean="0"/>
              <a:t>Tay</a:t>
            </a:r>
            <a:r>
              <a:rPr lang="en-US" sz="3200" dirty="0" smtClean="0"/>
              <a:t>-Sachs Disease</a:t>
            </a:r>
          </a:p>
          <a:p>
            <a:endParaRPr lang="en-US" dirty="0"/>
          </a:p>
        </p:txBody>
      </p:sp>
      <p:sp>
        <p:nvSpPr>
          <p:cNvPr id="2" name="Title 1"/>
          <p:cNvSpPr>
            <a:spLocks noGrp="1"/>
          </p:cNvSpPr>
          <p:nvPr>
            <p:ph type="title"/>
          </p:nvPr>
        </p:nvSpPr>
        <p:spPr>
          <a:xfrm>
            <a:off x="1905000" y="975360"/>
            <a:ext cx="5257800" cy="701040"/>
          </a:xfrm>
        </p:spPr>
        <p:txBody>
          <a:bodyPr>
            <a:noAutofit/>
          </a:bodyPr>
          <a:lstStyle/>
          <a:p>
            <a:r>
              <a:rPr lang="en-US" sz="2800" dirty="0" smtClean="0"/>
              <a:t>Some genetic disorders</a:t>
            </a:r>
            <a:endParaRPr lang="en-US" sz="2800" dirty="0"/>
          </a:p>
        </p:txBody>
      </p:sp>
    </p:spTree>
    <p:extLst>
      <p:ext uri="{BB962C8B-B14F-4D97-AF65-F5344CB8AC3E}">
        <p14:creationId xmlns:p14="http://schemas.microsoft.com/office/powerpoint/2010/main" val="2879395920"/>
      </p:ext>
    </p:extLst>
  </p:cSld>
  <p:clrMapOvr>
    <a:masterClrMapping/>
  </p:clrMapOvr>
  <mc:AlternateContent xmlns:mc="http://schemas.openxmlformats.org/markup-compatibility/2006" xmlns:p14="http://schemas.microsoft.com/office/powerpoint/2010/main">
    <mc:Choice Requires="p14">
      <p:transition spd="med" p14:dur="700" advTm="7259">
        <p:fade/>
      </p:transition>
    </mc:Choice>
    <mc:Fallback xmlns="">
      <p:transition spd="med" advTm="7259">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algn="l"/>
            <a:r>
              <a:rPr lang="en-US" sz="4000" dirty="0" smtClean="0"/>
              <a:t>Rarely, if ever, is a mutation beneficial.</a:t>
            </a:r>
          </a:p>
          <a:p>
            <a:pPr algn="l"/>
            <a:endParaRPr lang="en-US" sz="4000" dirty="0"/>
          </a:p>
          <a:p>
            <a:r>
              <a:rPr lang="en-US" sz="4400" dirty="0"/>
              <a:t>Sickle Cell </a:t>
            </a:r>
            <a:r>
              <a:rPr lang="en-US" sz="4400" dirty="0" smtClean="0"/>
              <a:t>Disease</a:t>
            </a:r>
          </a:p>
          <a:p>
            <a:r>
              <a:rPr lang="en-US" sz="4000" dirty="0" smtClean="0"/>
              <a:t>(better </a:t>
            </a:r>
            <a:r>
              <a:rPr lang="en-US" sz="4000" dirty="0"/>
              <a:t>able to survive Malaria)</a:t>
            </a:r>
          </a:p>
          <a:p>
            <a:pPr algn="l"/>
            <a:endParaRPr lang="en-US" sz="4000" dirty="0"/>
          </a:p>
        </p:txBody>
      </p:sp>
    </p:spTree>
    <p:extLst>
      <p:ext uri="{BB962C8B-B14F-4D97-AF65-F5344CB8AC3E}">
        <p14:creationId xmlns:p14="http://schemas.microsoft.com/office/powerpoint/2010/main" val="3508012292"/>
      </p:ext>
    </p:extLst>
  </p:cSld>
  <p:clrMapOvr>
    <a:masterClrMapping/>
  </p:clrMapOvr>
  <mc:AlternateContent xmlns:mc="http://schemas.openxmlformats.org/markup-compatibility/2006" xmlns:p14="http://schemas.microsoft.com/office/powerpoint/2010/main">
    <mc:Choice Requires="p14">
      <p:transition spd="med" p14:dur="700" advTm="17439">
        <p:fade/>
      </p:transition>
    </mc:Choice>
    <mc:Fallback xmlns="">
      <p:transition spd="med" advTm="17439">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pPr algn="l"/>
            <a:r>
              <a:rPr lang="en-US" sz="2800" dirty="0" smtClean="0"/>
              <a:t>It’s important to understand mutations because of the important role they are supposed to play in the theory of evolution. </a:t>
            </a:r>
          </a:p>
          <a:p>
            <a:pPr algn="l"/>
            <a:endParaRPr lang="en-US" sz="2800" dirty="0"/>
          </a:p>
          <a:p>
            <a:r>
              <a:rPr lang="en-US" sz="7200" dirty="0" smtClean="0"/>
              <a:t>Origins 101</a:t>
            </a:r>
            <a:endParaRPr lang="en-US" sz="7200" dirty="0"/>
          </a:p>
        </p:txBody>
      </p:sp>
      <p:sp>
        <p:nvSpPr>
          <p:cNvPr id="3" name="Title 2"/>
          <p:cNvSpPr>
            <a:spLocks noGrp="1"/>
          </p:cNvSpPr>
          <p:nvPr>
            <p:ph type="title"/>
          </p:nvPr>
        </p:nvSpPr>
        <p:spPr/>
        <p:txBody>
          <a:bodyPr>
            <a:normAutofit/>
          </a:bodyPr>
          <a:lstStyle/>
          <a:p>
            <a:r>
              <a:rPr lang="en-US" sz="4000" dirty="0" smtClean="0"/>
              <a:t>mutations</a:t>
            </a:r>
            <a:endParaRPr lang="en-US" sz="4000" dirty="0"/>
          </a:p>
        </p:txBody>
      </p:sp>
    </p:spTree>
    <p:custDataLst>
      <p:tags r:id="rId1"/>
    </p:custDataLst>
    <p:extLst>
      <p:ext uri="{BB962C8B-B14F-4D97-AF65-F5344CB8AC3E}">
        <p14:creationId xmlns:p14="http://schemas.microsoft.com/office/powerpoint/2010/main" val="1366783002"/>
      </p:ext>
    </p:extLst>
  </p:cSld>
  <p:clrMapOvr>
    <a:masterClrMapping/>
  </p:clrMapOvr>
  <mc:AlternateContent xmlns:mc="http://schemas.openxmlformats.org/markup-compatibility/2006" xmlns:p14="http://schemas.microsoft.com/office/powerpoint/2010/main">
    <mc:Choice Requires="p14">
      <p:transition spd="med" p14:dur="700" advTm="17933">
        <p:fade/>
      </p:transition>
    </mc:Choice>
    <mc:Fallback xmlns="">
      <p:transition spd="med" advTm="179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smtClean="0"/>
              <a:t>Chattanooga Public </a:t>
            </a:r>
            <a:r>
              <a:rPr lang="en-US" sz="2800" dirty="0" err="1" smtClean="0"/>
              <a:t>Radio</a:t>
            </a:r>
            <a:r>
              <a:rPr lang="en-US" sz="2800" baseline="30000" dirty="0" err="1" smtClean="0"/>
              <a:t>SM</a:t>
            </a:r>
            <a:endParaRPr lang="en-US" sz="2800" baseline="30000" dirty="0" smtClean="0"/>
          </a:p>
          <a:p>
            <a:r>
              <a:rPr lang="en-US" sz="2800" dirty="0" smtClean="0"/>
              <a:t>Classical 90.5 WSMC</a:t>
            </a:r>
          </a:p>
        </p:txBody>
      </p:sp>
    </p:spTree>
    <p:extLst>
      <p:ext uri="{BB962C8B-B14F-4D97-AF65-F5344CB8AC3E}">
        <p14:creationId xmlns:p14="http://schemas.microsoft.com/office/powerpoint/2010/main" val="2381051235"/>
      </p:ext>
    </p:extLst>
  </p:cSld>
  <p:clrMapOvr>
    <a:masterClrMapping/>
  </p:clrMapOvr>
  <mc:AlternateContent xmlns:mc="http://schemas.openxmlformats.org/markup-compatibility/2006" xmlns:p14="http://schemas.microsoft.com/office/powerpoint/2010/main">
    <mc:Choice Requires="p14">
      <p:transition spd="slow" p14:dur="2000" advTm="3227"/>
    </mc:Choice>
    <mc:Fallback xmlns="">
      <p:transition spd="slow" advTm="3227"/>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dirty="0" smtClean="0"/>
              <a:t>Original Graphics by</a:t>
            </a:r>
          </a:p>
          <a:p>
            <a:r>
              <a:rPr lang="en-US" sz="2800" dirty="0" smtClean="0"/>
              <a:t>Ron Hight</a:t>
            </a:r>
          </a:p>
          <a:p>
            <a:r>
              <a:rPr lang="en-US" sz="2800" dirty="0" smtClean="0"/>
              <a:t>Susan Landon</a:t>
            </a:r>
          </a:p>
        </p:txBody>
      </p:sp>
    </p:spTree>
    <p:extLst>
      <p:ext uri="{BB962C8B-B14F-4D97-AF65-F5344CB8AC3E}">
        <p14:creationId xmlns:p14="http://schemas.microsoft.com/office/powerpoint/2010/main" val="1850725693"/>
      </p:ext>
    </p:extLst>
  </p:cSld>
  <p:clrMapOvr>
    <a:masterClrMapping/>
  </p:clrMapOvr>
  <mc:AlternateContent xmlns:mc="http://schemas.openxmlformats.org/markup-compatibility/2006" xmlns:p14="http://schemas.microsoft.com/office/powerpoint/2010/main">
    <mc:Choice Requires="p14">
      <p:transition spd="slow" p14:dur="2000" advTm="2520"/>
    </mc:Choice>
    <mc:Fallback xmlns="">
      <p:transition spd="slow" advTm="252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795631" y="2268507"/>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52840" y="1812162"/>
            <a:ext cx="8588603" cy="4588638"/>
          </a:xfrm>
        </p:spPr>
        <p:txBody>
          <a:bodyPr>
            <a:normAutofit fontScale="92500" lnSpcReduction="10000"/>
          </a:bodyPr>
          <a:lstStyle/>
          <a:p>
            <a:pPr algn="l"/>
            <a:r>
              <a:rPr lang="en-US" sz="1800" dirty="0"/>
              <a:t>Images may appear on more than one slide.  Citation is given on the first slide where each image appears.</a:t>
            </a:r>
          </a:p>
          <a:p>
            <a:pPr algn="l"/>
            <a:r>
              <a:rPr lang="en-US" sz="1900" dirty="0" smtClean="0"/>
              <a:t>[2] </a:t>
            </a:r>
            <a:r>
              <a:rPr lang="en-US" sz="1900" dirty="0"/>
              <a:t>DNA, chromosome, and </a:t>
            </a:r>
            <a:r>
              <a:rPr lang="en-US" sz="1900" dirty="0" smtClean="0"/>
              <a:t>cell, </a:t>
            </a:r>
            <a:r>
              <a:rPr lang="en-US" sz="1900" dirty="0"/>
              <a:t>Susan </a:t>
            </a:r>
            <a:r>
              <a:rPr lang="en-US" sz="1900" dirty="0" smtClean="0"/>
              <a:t>Landon</a:t>
            </a:r>
          </a:p>
          <a:p>
            <a:pPr algn="l"/>
            <a:r>
              <a:rPr lang="en-US" sz="1900" dirty="0" smtClean="0"/>
              <a:t>[2a] </a:t>
            </a:r>
            <a:r>
              <a:rPr lang="en-US" sz="1900" dirty="0"/>
              <a:t>Photo of Table of Contents page, </a:t>
            </a:r>
            <a:r>
              <a:rPr lang="en-US" sz="1900" dirty="0" smtClean="0"/>
              <a:t>Ron Hight </a:t>
            </a:r>
            <a:endParaRPr lang="en-US" sz="1900" dirty="0"/>
          </a:p>
          <a:p>
            <a:pPr algn="l"/>
            <a:r>
              <a:rPr lang="en-US" sz="1900" dirty="0" smtClean="0"/>
              <a:t>[2c</a:t>
            </a:r>
            <a:r>
              <a:rPr lang="en-US" sz="1900" dirty="0"/>
              <a:t>] </a:t>
            </a:r>
            <a:r>
              <a:rPr lang="en-US" sz="1900" dirty="0" smtClean="0"/>
              <a:t>Book </a:t>
            </a:r>
            <a:r>
              <a:rPr lang="en-US" sz="1900" dirty="0"/>
              <a:t>177425492, </a:t>
            </a:r>
            <a:r>
              <a:rPr lang="en-US" sz="1900" dirty="0" err="1"/>
              <a:t>badahos</a:t>
            </a:r>
            <a:r>
              <a:rPr lang="en-US" sz="1900" dirty="0"/>
              <a:t>, </a:t>
            </a:r>
            <a:r>
              <a:rPr lang="en-US" sz="1900" dirty="0" err="1"/>
              <a:t>Thinkstock</a:t>
            </a:r>
            <a:r>
              <a:rPr lang="en-US" sz="1900" dirty="0"/>
              <a:t>, </a:t>
            </a:r>
            <a:r>
              <a:rPr lang="en-US" sz="1900" dirty="0" err="1">
                <a:ea typeface="Calibri" panose="020F0502020204030204" pitchFamily="34" charset="0"/>
              </a:rPr>
              <a:t>Thinkstock</a:t>
            </a:r>
            <a:r>
              <a:rPr lang="en-US" sz="1900" dirty="0">
                <a:ea typeface="Calibri" panose="020F0502020204030204" pitchFamily="34" charset="0"/>
              </a:rPr>
              <a:t> Image Subscription Agreement</a:t>
            </a:r>
            <a:endParaRPr lang="en-US" sz="1900" dirty="0"/>
          </a:p>
          <a:p>
            <a:pPr algn="l"/>
            <a:r>
              <a:rPr lang="en-US" sz="1900" dirty="0" smtClean="0"/>
              <a:t>[3a</a:t>
            </a:r>
            <a:r>
              <a:rPr lang="en-US" sz="1900" dirty="0"/>
              <a:t>] Mitosis animation, purchased from </a:t>
            </a:r>
            <a:r>
              <a:rPr lang="en-US" sz="1900" dirty="0" err="1" smtClean="0"/>
              <a:t>Edumedia</a:t>
            </a:r>
            <a:r>
              <a:rPr lang="en-US" sz="1900" dirty="0" smtClean="0"/>
              <a:t>, https</a:t>
            </a:r>
            <a:r>
              <a:rPr lang="en-US" sz="1900" dirty="0"/>
              <a:t>://www.edumedia-sciences.com/en/a70-mitosis</a:t>
            </a:r>
            <a:endParaRPr lang="en-US" sz="1900" dirty="0" smtClean="0"/>
          </a:p>
          <a:p>
            <a:pPr algn="l"/>
            <a:r>
              <a:rPr lang="en-US" sz="1900" dirty="0" smtClean="0"/>
              <a:t>[</a:t>
            </a:r>
            <a:r>
              <a:rPr lang="en-US" sz="1900" dirty="0"/>
              <a:t>3b] Meiosis animation, purchased from </a:t>
            </a:r>
            <a:r>
              <a:rPr lang="en-US" sz="1900" dirty="0" err="1"/>
              <a:t>Edumedia</a:t>
            </a:r>
            <a:r>
              <a:rPr lang="en-US" sz="1900" dirty="0"/>
              <a:t>, https://www.edumedia-sciences.com/en/a418-meiosis</a:t>
            </a:r>
            <a:endParaRPr lang="en-US" sz="1900" dirty="0" smtClean="0"/>
          </a:p>
          <a:p>
            <a:pPr algn="l"/>
            <a:r>
              <a:rPr lang="en-US" sz="1900" dirty="0" smtClean="0"/>
              <a:t>[4a] </a:t>
            </a:r>
            <a:r>
              <a:rPr lang="en-US" sz="1900" dirty="0"/>
              <a:t>DNA </a:t>
            </a:r>
            <a:r>
              <a:rPr lang="en-US" sz="1900" dirty="0" smtClean="0"/>
              <a:t>Susan, Landon</a:t>
            </a:r>
          </a:p>
          <a:p>
            <a:pPr algn="l"/>
            <a:r>
              <a:rPr lang="en-US" sz="1900" dirty="0" smtClean="0"/>
              <a:t>[4b] Chromosome, </a:t>
            </a:r>
            <a:r>
              <a:rPr lang="en-US" sz="1900" dirty="0"/>
              <a:t>Susan </a:t>
            </a:r>
            <a:r>
              <a:rPr lang="en-US" sz="1900" dirty="0" smtClean="0"/>
              <a:t>Landon</a:t>
            </a:r>
          </a:p>
          <a:p>
            <a:pPr algn="l"/>
            <a:r>
              <a:rPr lang="en-US" sz="1900" dirty="0" smtClean="0"/>
              <a:t>[7b] </a:t>
            </a:r>
            <a:r>
              <a:rPr lang="en-US" sz="1900" dirty="0"/>
              <a:t>Point </a:t>
            </a:r>
            <a:r>
              <a:rPr lang="en-US" sz="1900" dirty="0" smtClean="0"/>
              <a:t>mutation, </a:t>
            </a:r>
            <a:r>
              <a:rPr lang="en-US" sz="1900" dirty="0"/>
              <a:t>Ron </a:t>
            </a:r>
            <a:r>
              <a:rPr lang="en-US" sz="1900" dirty="0" err="1" smtClean="0"/>
              <a:t>Hight</a:t>
            </a:r>
            <a:endParaRPr lang="en-US" sz="1900" dirty="0" smtClean="0"/>
          </a:p>
          <a:p>
            <a:pPr algn="l"/>
            <a:r>
              <a:rPr lang="en-US" sz="1900" dirty="0" smtClean="0"/>
              <a:t>[8] </a:t>
            </a:r>
            <a:r>
              <a:rPr lang="en-US" sz="1900" dirty="0"/>
              <a:t>Nucleotide </a:t>
            </a:r>
            <a:r>
              <a:rPr lang="en-US" sz="1900" dirty="0" smtClean="0"/>
              <a:t>bases, </a:t>
            </a:r>
            <a:r>
              <a:rPr lang="en-US" sz="1900" dirty="0"/>
              <a:t>Susan </a:t>
            </a:r>
            <a:r>
              <a:rPr lang="en-US" sz="1900" dirty="0" smtClean="0"/>
              <a:t>Landon</a:t>
            </a:r>
          </a:p>
          <a:p>
            <a:pPr algn="l"/>
            <a:r>
              <a:rPr lang="en-US" sz="1900" dirty="0" smtClean="0"/>
              <a:t>[11] </a:t>
            </a:r>
            <a:r>
              <a:rPr lang="en-US" sz="1900" dirty="0"/>
              <a:t>Frameshift </a:t>
            </a:r>
            <a:r>
              <a:rPr lang="en-US" sz="1900" dirty="0" smtClean="0"/>
              <a:t>deletion,</a:t>
            </a:r>
            <a:r>
              <a:rPr lang="en-US" sz="1900" dirty="0"/>
              <a:t> Ron </a:t>
            </a:r>
            <a:r>
              <a:rPr lang="en-US" sz="1900" dirty="0" err="1" smtClean="0"/>
              <a:t>Hight</a:t>
            </a:r>
            <a:endParaRPr lang="en-US" sz="1900" dirty="0" smtClean="0"/>
          </a:p>
          <a:p>
            <a:pPr algn="l"/>
            <a:r>
              <a:rPr lang="en-US" sz="1900" dirty="0" smtClean="0"/>
              <a:t>[13] </a:t>
            </a:r>
            <a:r>
              <a:rPr lang="en-US" sz="1900" dirty="0"/>
              <a:t>Frameshift </a:t>
            </a:r>
            <a:r>
              <a:rPr lang="en-US" sz="1900" dirty="0" smtClean="0"/>
              <a:t>insertion,</a:t>
            </a:r>
            <a:r>
              <a:rPr lang="en-US" sz="1900" dirty="0"/>
              <a:t> Ron </a:t>
            </a:r>
            <a:r>
              <a:rPr lang="en-US" sz="1900" dirty="0" err="1" smtClean="0"/>
              <a:t>Hight</a:t>
            </a:r>
            <a:r>
              <a:rPr lang="en-US" sz="1900" dirty="0" smtClean="0"/>
              <a:t> </a:t>
            </a:r>
          </a:p>
          <a:p>
            <a:pPr algn="l"/>
            <a:endParaRPr lang="en-US" sz="1900" dirty="0" smtClean="0"/>
          </a:p>
        </p:txBody>
      </p:sp>
      <p:sp>
        <p:nvSpPr>
          <p:cNvPr id="3" name="Rectangle 2"/>
          <p:cNvSpPr/>
          <p:nvPr/>
        </p:nvSpPr>
        <p:spPr>
          <a:xfrm>
            <a:off x="3743216" y="1382188"/>
            <a:ext cx="1225720" cy="400110"/>
          </a:xfrm>
          <a:prstGeom prst="rect">
            <a:avLst/>
          </a:prstGeom>
        </p:spPr>
        <p:txBody>
          <a:bodyPr wrap="none">
            <a:spAutoFit/>
          </a:bodyPr>
          <a:lstStyle/>
          <a:p>
            <a:r>
              <a:rPr lang="en-US" sz="2000" dirty="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3116660593"/>
      </p:ext>
    </p:extLst>
  </p:cSld>
  <p:clrMapOvr>
    <a:masterClrMapping/>
  </p:clrMapOvr>
  <mc:AlternateContent xmlns:mc="http://schemas.openxmlformats.org/markup-compatibility/2006" xmlns:p14="http://schemas.microsoft.com/office/powerpoint/2010/main">
    <mc:Choice Requires="p14">
      <p:transition spd="slow" p14:dur="2000" advTm="2383"/>
    </mc:Choice>
    <mc:Fallback xmlns="">
      <p:transition spd="slow" advTm="238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795631" y="2268507"/>
            <a:ext cx="4023360" cy="3003804"/>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352840" y="1812162"/>
            <a:ext cx="8588603" cy="3975904"/>
          </a:xfrm>
        </p:spPr>
        <p:txBody>
          <a:bodyPr>
            <a:normAutofit/>
          </a:bodyPr>
          <a:lstStyle/>
          <a:p>
            <a:pPr algn="l"/>
            <a:r>
              <a:rPr lang="en-US" sz="1800" dirty="0" smtClean="0"/>
              <a:t>[23a] </a:t>
            </a:r>
            <a:r>
              <a:rPr lang="en-US" sz="1800" dirty="0"/>
              <a:t>Gene </a:t>
            </a:r>
            <a:r>
              <a:rPr lang="en-US" sz="1800" dirty="0" smtClean="0"/>
              <a:t>duplication,</a:t>
            </a:r>
            <a:r>
              <a:rPr lang="en-US" sz="1800" dirty="0"/>
              <a:t> Ron </a:t>
            </a:r>
            <a:r>
              <a:rPr lang="en-US" sz="1800" dirty="0" smtClean="0"/>
              <a:t>Hight</a:t>
            </a:r>
          </a:p>
          <a:p>
            <a:pPr algn="l"/>
            <a:r>
              <a:rPr lang="en-US" sz="1800" dirty="0" smtClean="0"/>
              <a:t>[24a] </a:t>
            </a:r>
            <a:r>
              <a:rPr lang="en-US" sz="1800" dirty="0"/>
              <a:t>Gene </a:t>
            </a:r>
            <a:r>
              <a:rPr lang="en-US" sz="1800" dirty="0" smtClean="0"/>
              <a:t>deletion,</a:t>
            </a:r>
            <a:r>
              <a:rPr lang="en-US" sz="1800" dirty="0"/>
              <a:t> Ron </a:t>
            </a:r>
            <a:r>
              <a:rPr lang="en-US" sz="1800" dirty="0" err="1" smtClean="0"/>
              <a:t>Hight</a:t>
            </a:r>
            <a:endParaRPr lang="en-US" sz="1800" dirty="0" smtClean="0"/>
          </a:p>
          <a:p>
            <a:pPr algn="l"/>
            <a:r>
              <a:rPr lang="en-US" sz="1800" dirty="0" smtClean="0"/>
              <a:t>[26a] </a:t>
            </a:r>
            <a:r>
              <a:rPr lang="en-US" sz="1800" dirty="0"/>
              <a:t>Gene </a:t>
            </a:r>
            <a:r>
              <a:rPr lang="en-US" sz="1800" dirty="0" smtClean="0"/>
              <a:t>inversion,</a:t>
            </a:r>
            <a:r>
              <a:rPr lang="en-US" sz="1800" dirty="0"/>
              <a:t> Ron </a:t>
            </a:r>
            <a:r>
              <a:rPr lang="en-US" sz="1800" dirty="0" err="1" smtClean="0"/>
              <a:t>Hight</a:t>
            </a:r>
            <a:endParaRPr lang="en-US" sz="1800" dirty="0" smtClean="0"/>
          </a:p>
          <a:p>
            <a:pPr algn="l"/>
            <a:r>
              <a:rPr lang="en-US" sz="1800" dirty="0" smtClean="0"/>
              <a:t>[27a] Translocation,</a:t>
            </a:r>
            <a:r>
              <a:rPr lang="en-US" sz="1800" dirty="0"/>
              <a:t> Ron </a:t>
            </a:r>
            <a:r>
              <a:rPr lang="en-US" sz="1800" dirty="0" smtClean="0"/>
              <a:t>Hight</a:t>
            </a:r>
          </a:p>
          <a:p>
            <a:pPr algn="l"/>
            <a:r>
              <a:rPr lang="en-US" sz="1800" dirty="0" smtClean="0"/>
              <a:t>[28a] Cell </a:t>
            </a:r>
            <a:r>
              <a:rPr lang="en-US" sz="1800" dirty="0"/>
              <a:t>000045876032 7activestudio, Getty Images (US), Inc. </a:t>
            </a:r>
            <a:r>
              <a:rPr lang="en-US" sz="1800" dirty="0" smtClean="0"/>
              <a:t>Subscription</a:t>
            </a:r>
          </a:p>
          <a:p>
            <a:pPr algn="l"/>
            <a:r>
              <a:rPr lang="en-US" sz="1800" dirty="0" smtClean="0"/>
              <a:t>[28b</a:t>
            </a:r>
            <a:r>
              <a:rPr lang="en-US" sz="1800" dirty="0"/>
              <a:t>] Sperm cell 178755818, </a:t>
            </a:r>
            <a:r>
              <a:rPr lang="en-US" sz="1800" dirty="0" err="1"/>
              <a:t>ThorstenSchmitt</a:t>
            </a:r>
            <a:r>
              <a:rPr lang="en-US" sz="1800" dirty="0"/>
              <a:t>, </a:t>
            </a:r>
            <a:r>
              <a:rPr lang="en-US" sz="1800" dirty="0" err="1"/>
              <a:t>Thinkstock</a:t>
            </a:r>
            <a:r>
              <a:rPr lang="en-US" sz="1800" dirty="0"/>
              <a:t>, </a:t>
            </a:r>
            <a:r>
              <a:rPr lang="en-US" sz="1800" dirty="0" err="1">
                <a:ea typeface="Calibri" panose="020F0502020204030204" pitchFamily="34" charset="0"/>
              </a:rPr>
              <a:t>Thinkstock</a:t>
            </a:r>
            <a:r>
              <a:rPr lang="en-US" sz="1800" dirty="0">
                <a:ea typeface="Calibri" panose="020F0502020204030204" pitchFamily="34" charset="0"/>
              </a:rPr>
              <a:t> Image Subscription </a:t>
            </a:r>
            <a:r>
              <a:rPr lang="en-US" sz="1800" dirty="0" smtClean="0">
                <a:ea typeface="Calibri" panose="020F0502020204030204" pitchFamily="34" charset="0"/>
              </a:rPr>
              <a:t>Agreement</a:t>
            </a:r>
            <a:endParaRPr lang="en-US" sz="1800" dirty="0" smtClean="0"/>
          </a:p>
          <a:p>
            <a:pPr algn="l"/>
            <a:r>
              <a:rPr lang="en-US" sz="1800" dirty="0" smtClean="0"/>
              <a:t>[31b] </a:t>
            </a:r>
            <a:r>
              <a:rPr lang="en-US" sz="1800" dirty="0"/>
              <a:t>Chromosomes 134153911, somersault18:24, </a:t>
            </a:r>
            <a:r>
              <a:rPr lang="en-US" sz="1800" dirty="0" err="1"/>
              <a:t>Thinkstock</a:t>
            </a:r>
            <a:r>
              <a:rPr lang="en-US" sz="1800" dirty="0"/>
              <a:t>, </a:t>
            </a:r>
            <a:r>
              <a:rPr lang="en-US" sz="1800" dirty="0" err="1"/>
              <a:t>Thinkstock</a:t>
            </a:r>
            <a:r>
              <a:rPr lang="en-US" sz="1800" dirty="0"/>
              <a:t> Image Subscription Agreement</a:t>
            </a:r>
          </a:p>
          <a:p>
            <a:pPr algn="l"/>
            <a:endParaRPr lang="en-US" dirty="0" smtClean="0"/>
          </a:p>
        </p:txBody>
      </p:sp>
      <p:sp>
        <p:nvSpPr>
          <p:cNvPr id="3" name="Rectangle 2"/>
          <p:cNvSpPr/>
          <p:nvPr/>
        </p:nvSpPr>
        <p:spPr>
          <a:xfrm>
            <a:off x="3743216" y="1382188"/>
            <a:ext cx="1225720" cy="400110"/>
          </a:xfrm>
          <a:prstGeom prst="rect">
            <a:avLst/>
          </a:prstGeom>
        </p:spPr>
        <p:txBody>
          <a:bodyPr wrap="none">
            <a:spAutoFit/>
          </a:bodyPr>
          <a:lstStyle/>
          <a:p>
            <a:r>
              <a:rPr lang="en-US" sz="2000" smtClean="0">
                <a:solidFill>
                  <a:srgbClr val="FFFFFF"/>
                </a:solidFill>
              </a:rPr>
              <a:t>Images </a:t>
            </a:r>
            <a:r>
              <a:rPr lang="en-US" sz="2000" dirty="0">
                <a:solidFill>
                  <a:srgbClr val="FFFFFF"/>
                </a:solidFill>
              </a:rPr>
              <a:t>By</a:t>
            </a:r>
          </a:p>
        </p:txBody>
      </p:sp>
    </p:spTree>
    <p:extLst>
      <p:ext uri="{BB962C8B-B14F-4D97-AF65-F5344CB8AC3E}">
        <p14:creationId xmlns:p14="http://schemas.microsoft.com/office/powerpoint/2010/main" val="3678031542"/>
      </p:ext>
    </p:extLst>
  </p:cSld>
  <p:clrMapOvr>
    <a:masterClrMapping/>
  </p:clrMapOvr>
  <mc:AlternateContent xmlns:mc="http://schemas.openxmlformats.org/markup-compatibility/2006" xmlns:p14="http://schemas.microsoft.com/office/powerpoint/2010/main">
    <mc:Choice Requires="p14">
      <p:transition spd="slow" p14:dur="2000" advTm="2456"/>
    </mc:Choice>
    <mc:Fallback xmlns="">
      <p:transition spd="slow" advTm="245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914400"/>
            <a:ext cx="8229600" cy="5181600"/>
          </a:xfrm>
        </p:spPr>
        <p:txBody>
          <a:bodyPr/>
          <a:lstStyle/>
          <a:p>
            <a:endParaRPr lang="en-US" b="1" dirty="0" smtClean="0"/>
          </a:p>
          <a:p>
            <a:r>
              <a:rPr lang="en-US" b="1" dirty="0" smtClean="0"/>
              <a:t>Special Thanks</a:t>
            </a:r>
            <a:endParaRPr lang="en-US" b="1" dirty="0"/>
          </a:p>
          <a:p>
            <a:endParaRPr lang="en-US" b="1" dirty="0"/>
          </a:p>
          <a:p>
            <a:endParaRPr lang="en-US" dirty="0" smtClean="0"/>
          </a:p>
          <a:p>
            <a:r>
              <a:rPr lang="en-US" sz="2800" dirty="0" smtClean="0"/>
              <a:t>Tim Trott, PhD</a:t>
            </a:r>
          </a:p>
          <a:p>
            <a:r>
              <a:rPr lang="en-US" dirty="0" smtClean="0"/>
              <a:t>Biology Professor, Southern Adventist University</a:t>
            </a:r>
          </a:p>
          <a:p>
            <a:endParaRPr lang="en-US" dirty="0"/>
          </a:p>
          <a:p>
            <a:r>
              <a:rPr lang="en-US" sz="2800" dirty="0" smtClean="0"/>
              <a:t>Foundation for Adventist Education</a:t>
            </a:r>
          </a:p>
          <a:p>
            <a:endParaRPr lang="en-US" dirty="0"/>
          </a:p>
        </p:txBody>
      </p:sp>
    </p:spTree>
    <p:extLst>
      <p:ext uri="{BB962C8B-B14F-4D97-AF65-F5344CB8AC3E}">
        <p14:creationId xmlns:p14="http://schemas.microsoft.com/office/powerpoint/2010/main" val="1969436780"/>
      </p:ext>
    </p:extLst>
  </p:cSld>
  <p:clrMapOvr>
    <a:masterClrMapping/>
  </p:clrMapOvr>
  <mc:AlternateContent xmlns:mc="http://schemas.openxmlformats.org/markup-compatibility/2006" xmlns:p14="http://schemas.microsoft.com/office/powerpoint/2010/main">
    <mc:Choice Requires="p14">
      <p:transition spd="slow" p14:dur="2000" advTm="2472"/>
    </mc:Choice>
    <mc:Fallback xmlns="">
      <p:transition spd="slow" advTm="2472"/>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normAutofit/>
          </a:bodyPr>
          <a:lstStyle/>
          <a:p>
            <a:r>
              <a:rPr lang="en-US" sz="3200" dirty="0" smtClean="0"/>
              <a:t>A single gene</a:t>
            </a:r>
            <a:endParaRPr lang="en-US" sz="3200" dirty="0"/>
          </a:p>
        </p:txBody>
      </p:sp>
      <p:sp>
        <p:nvSpPr>
          <p:cNvPr id="8" name="Text Placeholder 7"/>
          <p:cNvSpPr>
            <a:spLocks noGrp="1"/>
          </p:cNvSpPr>
          <p:nvPr>
            <p:ph type="body" sz="half" idx="15"/>
          </p:nvPr>
        </p:nvSpPr>
        <p:spPr/>
        <p:txBody>
          <a:bodyPr>
            <a:noAutofit/>
          </a:bodyPr>
          <a:lstStyle/>
          <a:p>
            <a:r>
              <a:rPr lang="en-US" sz="3200" dirty="0" smtClean="0"/>
              <a:t>An entire chromosome</a:t>
            </a:r>
            <a:endParaRPr lang="en-US" sz="3200" dirty="0"/>
          </a:p>
        </p:txBody>
      </p:sp>
      <p:sp>
        <p:nvSpPr>
          <p:cNvPr id="4" name="Title 3"/>
          <p:cNvSpPr>
            <a:spLocks noGrp="1"/>
          </p:cNvSpPr>
          <p:nvPr>
            <p:ph type="title"/>
          </p:nvPr>
        </p:nvSpPr>
        <p:spPr>
          <a:xfrm>
            <a:off x="2362200" y="1011936"/>
            <a:ext cx="4889007" cy="701040"/>
          </a:xfrm>
        </p:spPr>
        <p:txBody>
          <a:bodyPr>
            <a:noAutofit/>
          </a:bodyPr>
          <a:lstStyle/>
          <a:p>
            <a:r>
              <a:rPr lang="en-US" sz="2800" dirty="0" smtClean="0"/>
              <a:t>Mutations can affect:</a:t>
            </a:r>
            <a:endParaRPr lang="en-US" sz="2800" dirty="0"/>
          </a:p>
        </p:txBody>
      </p:sp>
      <p:pic>
        <p:nvPicPr>
          <p:cNvPr id="1026" name="Picture 2" descr="C:\Users\Carol Raney\Dropbox\FSC\K-12\K-12 Graphics\Graphics created by Susan or Ron\DNA_Genes\NOlabel_sequence of codons_gene_DNAonl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020487"/>
            <a:ext cx="669925" cy="3472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5791200"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2362200" y="3581400"/>
            <a:ext cx="0" cy="1175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65325" y="3581400"/>
            <a:ext cx="396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26" idx="3"/>
          </p:cNvCxnSpPr>
          <p:nvPr/>
        </p:nvCxnSpPr>
        <p:spPr>
          <a:xfrm flipH="1">
            <a:off x="1965325" y="4756681"/>
            <a:ext cx="39687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67000" y="3733800"/>
            <a:ext cx="1219200" cy="646331"/>
          </a:xfrm>
          <a:prstGeom prst="rect">
            <a:avLst/>
          </a:prstGeom>
          <a:noFill/>
        </p:spPr>
        <p:txBody>
          <a:bodyPr wrap="square" rtlCol="0">
            <a:spAutoFit/>
          </a:bodyPr>
          <a:lstStyle/>
          <a:p>
            <a:r>
              <a:rPr lang="en-US" sz="3600" dirty="0" smtClean="0"/>
              <a:t>Gene</a:t>
            </a:r>
            <a:endParaRPr lang="en-US" sz="3600" dirty="0"/>
          </a:p>
        </p:txBody>
      </p:sp>
    </p:spTree>
    <p:custDataLst>
      <p:tags r:id="rId1"/>
    </p:custDataLst>
    <p:extLst>
      <p:ext uri="{BB962C8B-B14F-4D97-AF65-F5344CB8AC3E}">
        <p14:creationId xmlns:p14="http://schemas.microsoft.com/office/powerpoint/2010/main" val="1963304585"/>
      </p:ext>
    </p:extLst>
  </p:cSld>
  <p:clrMapOvr>
    <a:masterClrMapping/>
  </p:clrMapOvr>
  <mc:AlternateContent xmlns:mc="http://schemas.openxmlformats.org/markup-compatibility/2006" xmlns:p14="http://schemas.microsoft.com/office/powerpoint/2010/main">
    <mc:Choice Requires="p14">
      <p:transition spd="med" p14:dur="700" advTm="6463">
        <p:fade/>
      </p:transition>
    </mc:Choice>
    <mc:Fallback xmlns="">
      <p:transition spd="med" advTm="6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362199" y="1272138"/>
            <a:ext cx="4568511" cy="4075112"/>
          </a:xfrm>
        </p:spPr>
      </p:pic>
      <p:sp>
        <p:nvSpPr>
          <p:cNvPr id="2" name="TextBox 1"/>
          <p:cNvSpPr txBox="1"/>
          <p:nvPr/>
        </p:nvSpPr>
        <p:spPr>
          <a:xfrm>
            <a:off x="2284255" y="5317433"/>
            <a:ext cx="4724400" cy="461665"/>
          </a:xfrm>
          <a:prstGeom prst="rect">
            <a:avLst/>
          </a:prstGeom>
          <a:noFill/>
        </p:spPr>
        <p:txBody>
          <a:bodyPr wrap="square" rtlCol="0">
            <a:spAutoFit/>
          </a:bodyPr>
          <a:lstStyle/>
          <a:p>
            <a:pPr algn="ctr"/>
            <a:r>
              <a:rPr lang="en-US" sz="2400" dirty="0">
                <a:solidFill>
                  <a:srgbClr val="FFFFFF"/>
                </a:solidFill>
              </a:rPr>
              <a:t>© Origins </a:t>
            </a:r>
            <a:r>
              <a:rPr lang="en-US" sz="2400" dirty="0" smtClean="0">
                <a:solidFill>
                  <a:srgbClr val="FFFFFF"/>
                </a:solidFill>
              </a:rPr>
              <a:t>Curriculum Resources 2015</a:t>
            </a:r>
            <a:endParaRPr lang="en-US" sz="2400" dirty="0">
              <a:solidFill>
                <a:srgbClr val="FFFFFF"/>
              </a:solidFill>
            </a:endParaRPr>
          </a:p>
        </p:txBody>
      </p:sp>
    </p:spTree>
    <p:extLst>
      <p:ext uri="{BB962C8B-B14F-4D97-AF65-F5344CB8AC3E}">
        <p14:creationId xmlns:p14="http://schemas.microsoft.com/office/powerpoint/2010/main" val="785685798"/>
      </p:ext>
    </p:extLst>
  </p:cSld>
  <p:clrMapOvr>
    <a:masterClrMapping/>
  </p:clrMapOvr>
  <mc:AlternateContent xmlns:mc="http://schemas.openxmlformats.org/markup-compatibility/2006" xmlns:p14="http://schemas.microsoft.com/office/powerpoint/2010/main">
    <mc:Choice Requires="p14">
      <p:transition spd="med" p14:dur="700" advTm="1752">
        <p:fade/>
      </p:transition>
    </mc:Choice>
    <mc:Fallback xmlns="">
      <p:transition spd="med" advTm="1752">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4267"/>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427"/>
            <a:ext cx="9117496" cy="5134539"/>
          </a:xfrm>
          <a:prstGeom prst="rect">
            <a:avLst/>
          </a:prstGeom>
        </p:spPr>
      </p:pic>
      <p:sp>
        <p:nvSpPr>
          <p:cNvPr id="7" name="TextBox 6"/>
          <p:cNvSpPr txBox="1"/>
          <p:nvPr/>
        </p:nvSpPr>
        <p:spPr>
          <a:xfrm>
            <a:off x="1181100" y="5410200"/>
            <a:ext cx="6781799" cy="461665"/>
          </a:xfrm>
          <a:prstGeom prst="rect">
            <a:avLst/>
          </a:prstGeom>
          <a:noFill/>
        </p:spPr>
        <p:txBody>
          <a:bodyPr wrap="square" rtlCol="0">
            <a:spAutoFit/>
          </a:bodyPr>
          <a:lstStyle/>
          <a:p>
            <a:pPr algn="ctr"/>
            <a:r>
              <a:rPr lang="en-US" sz="2400" dirty="0" smtClean="0">
                <a:solidFill>
                  <a:srgbClr val="FFFFFF"/>
                </a:solidFill>
              </a:rPr>
              <a:t>© Southern Adventist University 2015</a:t>
            </a:r>
            <a:endParaRPr lang="en-US" sz="2400" dirty="0">
              <a:solidFill>
                <a:srgbClr val="FFFFFF"/>
              </a:solidFill>
            </a:endParaRPr>
          </a:p>
        </p:txBody>
      </p:sp>
    </p:spTree>
    <p:extLst>
      <p:ext uri="{BB962C8B-B14F-4D97-AF65-F5344CB8AC3E}">
        <p14:creationId xmlns:p14="http://schemas.microsoft.com/office/powerpoint/2010/main" val="1449330809"/>
      </p:ext>
    </p:extLst>
  </p:cSld>
  <p:clrMapOvr>
    <a:masterClrMapping/>
  </p:clrMapOvr>
  <mc:AlternateContent xmlns:mc="http://schemas.openxmlformats.org/markup-compatibility/2006" xmlns:p14="http://schemas.microsoft.com/office/powerpoint/2010/main">
    <mc:Choice Requires="p14">
      <p:transition spd="med" p14:dur="700" advTm="1833">
        <p:fade/>
      </p:transition>
    </mc:Choice>
    <mc:Fallback xmlns="">
      <p:transition spd="med" advTm="1833">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653" y="1295400"/>
            <a:ext cx="6202693" cy="3602743"/>
          </a:xfrm>
          <a:prstGeom prst="rect">
            <a:avLst/>
          </a:prstGeom>
        </p:spPr>
      </p:pic>
      <p:sp>
        <p:nvSpPr>
          <p:cNvPr id="8" name="TextBox 7"/>
          <p:cNvSpPr txBox="1"/>
          <p:nvPr/>
        </p:nvSpPr>
        <p:spPr>
          <a:xfrm>
            <a:off x="1066801" y="5410200"/>
            <a:ext cx="7086599" cy="461665"/>
          </a:xfrm>
          <a:prstGeom prst="rect">
            <a:avLst/>
          </a:prstGeom>
          <a:noFill/>
        </p:spPr>
        <p:txBody>
          <a:bodyPr wrap="square" rtlCol="0">
            <a:spAutoFit/>
          </a:bodyPr>
          <a:lstStyle/>
          <a:p>
            <a:pPr algn="ctr"/>
            <a:r>
              <a:rPr lang="en-US" sz="2400" dirty="0" smtClean="0">
                <a:solidFill>
                  <a:srgbClr val="FFFFFF"/>
                </a:solidFill>
              </a:rPr>
              <a:t>© Seventh-day Adventist North American Division 2015</a:t>
            </a:r>
            <a:endParaRPr lang="en-US" sz="2400" dirty="0">
              <a:solidFill>
                <a:srgbClr val="FFFFFF"/>
              </a:solidFill>
            </a:endParaRPr>
          </a:p>
        </p:txBody>
      </p:sp>
    </p:spTree>
    <p:extLst>
      <p:ext uri="{BB962C8B-B14F-4D97-AF65-F5344CB8AC3E}">
        <p14:creationId xmlns:p14="http://schemas.microsoft.com/office/powerpoint/2010/main" val="479037903"/>
      </p:ext>
    </p:extLst>
  </p:cSld>
  <p:clrMapOvr>
    <a:masterClrMapping/>
  </p:clrMapOvr>
  <mc:AlternateContent xmlns:mc="http://schemas.openxmlformats.org/markup-compatibility/2006" xmlns:p14="http://schemas.microsoft.com/office/powerpoint/2010/main">
    <mc:Choice Requires="p14">
      <p:transition spd="med" p14:dur="700" advTm="1794">
        <p:fade/>
      </p:transition>
    </mc:Choice>
    <mc:Fallback xmlns="">
      <p:transition spd="med" advTm="1794">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676400"/>
            <a:ext cx="5230895" cy="3024715"/>
          </a:xfrm>
          <a:prstGeom prst="rect">
            <a:avLst/>
          </a:prstGeom>
        </p:spPr>
      </p:pic>
      <p:sp>
        <p:nvSpPr>
          <p:cNvPr id="3" name="TextBox 2"/>
          <p:cNvSpPr txBox="1"/>
          <p:nvPr/>
        </p:nvSpPr>
        <p:spPr>
          <a:xfrm>
            <a:off x="1219200" y="5410200"/>
            <a:ext cx="6781799" cy="461665"/>
          </a:xfrm>
          <a:prstGeom prst="rect">
            <a:avLst/>
          </a:prstGeom>
          <a:noFill/>
        </p:spPr>
        <p:txBody>
          <a:bodyPr wrap="square" rtlCol="0">
            <a:spAutoFit/>
          </a:bodyPr>
          <a:lstStyle/>
          <a:p>
            <a:pPr algn="ctr"/>
            <a:r>
              <a:rPr lang="en-US" sz="2400" dirty="0" smtClean="0">
                <a:solidFill>
                  <a:srgbClr val="FFFFFF"/>
                </a:solidFill>
              </a:rPr>
              <a:t>© General Conference of Seventh-day Adventists 2015</a:t>
            </a:r>
            <a:endParaRPr lang="en-US" sz="2400" dirty="0">
              <a:solidFill>
                <a:srgbClr val="FFFFFF"/>
              </a:solidFill>
            </a:endParaRPr>
          </a:p>
        </p:txBody>
      </p:sp>
    </p:spTree>
    <p:extLst>
      <p:ext uri="{BB962C8B-B14F-4D97-AF65-F5344CB8AC3E}">
        <p14:creationId xmlns:p14="http://schemas.microsoft.com/office/powerpoint/2010/main" val="3808232471"/>
      </p:ext>
    </p:extLst>
  </p:cSld>
  <p:clrMapOvr>
    <a:masterClrMapping/>
  </p:clrMapOvr>
  <mc:AlternateContent xmlns:mc="http://schemas.openxmlformats.org/markup-compatibility/2006" xmlns:p14="http://schemas.microsoft.com/office/powerpoint/2010/main">
    <mc:Choice Requires="p14">
      <p:transition spd="med" p14:dur="700" advTm="1831">
        <p:fade/>
      </p:transition>
    </mc:Choice>
    <mc:Fallback xmlns="">
      <p:transition spd="med" advTm="1831">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81000" y="5269468"/>
            <a:ext cx="8458200" cy="461665"/>
          </a:xfrm>
          <a:prstGeom prst="rect">
            <a:avLst/>
          </a:prstGeom>
          <a:noFill/>
        </p:spPr>
        <p:txBody>
          <a:bodyPr wrap="square" rtlCol="0">
            <a:spAutoFit/>
          </a:bodyPr>
          <a:lstStyle/>
          <a:p>
            <a:pPr algn="ctr"/>
            <a:r>
              <a:rPr lang="en-US" sz="2400" dirty="0" smtClean="0">
                <a:solidFill>
                  <a:srgbClr val="FFFFFF"/>
                </a:solidFill>
              </a:rPr>
              <a:t>©</a:t>
            </a:r>
            <a:r>
              <a:rPr lang="en-US" sz="2400" dirty="0">
                <a:solidFill>
                  <a:srgbClr val="FFFFFF"/>
                </a:solidFill>
              </a:rPr>
              <a:t> </a:t>
            </a:r>
            <a:r>
              <a:rPr lang="en-US" sz="2400" dirty="0" smtClean="0">
                <a:solidFill>
                  <a:srgbClr val="FFFFFF"/>
                </a:solidFill>
              </a:rPr>
              <a:t>SCORE Southern Center for Origins Research &amp; Education 2015</a:t>
            </a:r>
            <a:endParaRPr lang="en-US" sz="2400" dirty="0">
              <a:solidFill>
                <a:srgbClr val="FFFFFF"/>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81339"/>
            <a:ext cx="9144000" cy="2895322"/>
          </a:xfrm>
          <a:prstGeom prst="rect">
            <a:avLst/>
          </a:prstGeom>
        </p:spPr>
      </p:pic>
    </p:spTree>
    <p:extLst>
      <p:ext uri="{BB962C8B-B14F-4D97-AF65-F5344CB8AC3E}">
        <p14:creationId xmlns:p14="http://schemas.microsoft.com/office/powerpoint/2010/main" val="3339265"/>
      </p:ext>
    </p:extLst>
  </p:cSld>
  <p:clrMapOvr>
    <a:masterClrMapping/>
  </p:clrMapOvr>
  <mc:AlternateContent xmlns:mc="http://schemas.openxmlformats.org/markup-compatibility/2006" xmlns:p14="http://schemas.microsoft.com/office/powerpoint/2010/main">
    <mc:Choice Requires="p14">
      <p:transition spd="med" p14:dur="700" advTm="2988">
        <p:fade/>
      </p:transition>
    </mc:Choice>
    <mc:Fallback xmlns="">
      <p:transition spd="med" advTm="2988">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normAutofit/>
          </a:bodyPr>
          <a:lstStyle/>
          <a:p>
            <a:r>
              <a:rPr lang="en-US" sz="3200" dirty="0" smtClean="0"/>
              <a:t>A single gene</a:t>
            </a:r>
            <a:endParaRPr lang="en-US" sz="3200" dirty="0"/>
          </a:p>
        </p:txBody>
      </p:sp>
      <p:sp>
        <p:nvSpPr>
          <p:cNvPr id="8" name="Text Placeholder 7"/>
          <p:cNvSpPr>
            <a:spLocks noGrp="1"/>
          </p:cNvSpPr>
          <p:nvPr>
            <p:ph type="body" sz="half" idx="15"/>
          </p:nvPr>
        </p:nvSpPr>
        <p:spPr/>
        <p:txBody>
          <a:bodyPr>
            <a:noAutofit/>
          </a:bodyPr>
          <a:lstStyle/>
          <a:p>
            <a:r>
              <a:rPr lang="en-US" sz="3200" dirty="0" smtClean="0"/>
              <a:t>An entire chromosome</a:t>
            </a:r>
            <a:endParaRPr lang="en-US" sz="3200" dirty="0"/>
          </a:p>
        </p:txBody>
      </p:sp>
      <p:pic>
        <p:nvPicPr>
          <p:cNvPr id="1026" name="Picture 2" descr="C:\Users\Carol Raney\Dropbox\FSC\K-12\K-12 Graphics\Graphics created by Susan or Ron\DNA_Genes\NOlabel_sequence of codons_gene_DNAonl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3020487"/>
            <a:ext cx="669925" cy="3472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 b="100000" l="0" r="100000"/>
                    </a14:imgEffect>
                  </a14:imgLayer>
                </a14:imgProps>
              </a:ext>
              <a:ext uri="{28A0092B-C50C-407E-A947-70E740481C1C}">
                <a14:useLocalDpi xmlns:a14="http://schemas.microsoft.com/office/drawing/2010/main" val="0"/>
              </a:ext>
            </a:extLst>
          </a:blip>
          <a:srcRect/>
          <a:stretch>
            <a:fillRect/>
          </a:stretch>
        </p:blipFill>
        <p:spPr bwMode="auto">
          <a:xfrm>
            <a:off x="5791200" y="3020487"/>
            <a:ext cx="1612407" cy="3472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2362200" y="3581400"/>
            <a:ext cx="0" cy="1175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65325" y="3581400"/>
            <a:ext cx="396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26" idx="3"/>
          </p:cNvCxnSpPr>
          <p:nvPr/>
        </p:nvCxnSpPr>
        <p:spPr>
          <a:xfrm flipH="1">
            <a:off x="1965325" y="4756681"/>
            <a:ext cx="39687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67000" y="3733800"/>
            <a:ext cx="1219200" cy="646331"/>
          </a:xfrm>
          <a:prstGeom prst="rect">
            <a:avLst/>
          </a:prstGeom>
          <a:noFill/>
        </p:spPr>
        <p:txBody>
          <a:bodyPr wrap="square" rtlCol="0">
            <a:spAutoFit/>
          </a:bodyPr>
          <a:lstStyle/>
          <a:p>
            <a:r>
              <a:rPr lang="en-US" sz="3600" dirty="0" smtClean="0"/>
              <a:t>Gene</a:t>
            </a:r>
            <a:endParaRPr lang="en-US" sz="3600" dirty="0"/>
          </a:p>
        </p:txBody>
      </p:sp>
      <p:sp>
        <p:nvSpPr>
          <p:cNvPr id="2" name="TextBox 1"/>
          <p:cNvSpPr txBox="1"/>
          <p:nvPr/>
        </p:nvSpPr>
        <p:spPr>
          <a:xfrm>
            <a:off x="2362200" y="5334000"/>
            <a:ext cx="914400" cy="1015663"/>
          </a:xfrm>
          <a:prstGeom prst="rect">
            <a:avLst/>
          </a:prstGeom>
          <a:noFill/>
        </p:spPr>
        <p:txBody>
          <a:bodyPr wrap="square" rtlCol="0">
            <a:spAutoFit/>
          </a:bodyPr>
          <a:lstStyle/>
          <a:p>
            <a:r>
              <a:rPr lang="en-US" sz="6000" dirty="0" smtClean="0">
                <a:solidFill>
                  <a:srgbClr val="FF0066"/>
                </a:solidFill>
              </a:rPr>
              <a:t>2</a:t>
            </a:r>
            <a:endParaRPr lang="en-US" sz="6000" dirty="0">
              <a:solidFill>
                <a:srgbClr val="FF0066"/>
              </a:solidFill>
            </a:endParaRPr>
          </a:p>
        </p:txBody>
      </p:sp>
      <p:sp>
        <p:nvSpPr>
          <p:cNvPr id="14" name="TextBox 13"/>
          <p:cNvSpPr txBox="1"/>
          <p:nvPr/>
        </p:nvSpPr>
        <p:spPr>
          <a:xfrm>
            <a:off x="7392721" y="5317671"/>
            <a:ext cx="914400" cy="1015663"/>
          </a:xfrm>
          <a:prstGeom prst="rect">
            <a:avLst/>
          </a:prstGeom>
          <a:noFill/>
        </p:spPr>
        <p:txBody>
          <a:bodyPr wrap="square" rtlCol="0">
            <a:spAutoFit/>
          </a:bodyPr>
          <a:lstStyle/>
          <a:p>
            <a:r>
              <a:rPr lang="en-US" sz="6000" dirty="0">
                <a:solidFill>
                  <a:srgbClr val="FF0066"/>
                </a:solidFill>
              </a:rPr>
              <a:t>4</a:t>
            </a:r>
          </a:p>
        </p:txBody>
      </p:sp>
      <p:sp>
        <p:nvSpPr>
          <p:cNvPr id="17" name="Title 3"/>
          <p:cNvSpPr>
            <a:spLocks noGrp="1"/>
          </p:cNvSpPr>
          <p:nvPr>
            <p:ph type="title"/>
          </p:nvPr>
        </p:nvSpPr>
        <p:spPr>
          <a:xfrm>
            <a:off x="2362200" y="1011936"/>
            <a:ext cx="4889007" cy="701040"/>
          </a:xfrm>
        </p:spPr>
        <p:txBody>
          <a:bodyPr>
            <a:noAutofit/>
          </a:bodyPr>
          <a:lstStyle/>
          <a:p>
            <a:r>
              <a:rPr lang="en-US" sz="2800" dirty="0" smtClean="0"/>
              <a:t>Mutations can affect:</a:t>
            </a:r>
            <a:endParaRPr lang="en-US" sz="2800" dirty="0"/>
          </a:p>
        </p:txBody>
      </p:sp>
    </p:spTree>
    <p:custDataLst>
      <p:tags r:id="rId1"/>
    </p:custDataLst>
    <p:extLst>
      <p:ext uri="{BB962C8B-B14F-4D97-AF65-F5344CB8AC3E}">
        <p14:creationId xmlns:p14="http://schemas.microsoft.com/office/powerpoint/2010/main" val="1013042263"/>
      </p:ext>
    </p:extLst>
  </p:cSld>
  <p:clrMapOvr>
    <a:masterClrMapping/>
  </p:clrMapOvr>
  <mc:AlternateContent xmlns:mc="http://schemas.openxmlformats.org/markup-compatibility/2006" xmlns:p14="http://schemas.microsoft.com/office/powerpoint/2010/main">
    <mc:Choice Requires="p14">
      <p:transition spd="med" p14:dur="700" advTm="8572">
        <p:fade/>
      </p:transition>
    </mc:Choice>
    <mc:Fallback xmlns="">
      <p:transition spd="med" advTm="8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50" fill="hold"/>
                                        <p:tgtEl>
                                          <p:spTgt spid="14"/>
                                        </p:tgtEl>
                                        <p:attrNameLst>
                                          <p:attrName>ppt_x</p:attrName>
                                        </p:attrNameLst>
                                      </p:cBhvr>
                                      <p:tavLst>
                                        <p:tav tm="0">
                                          <p:val>
                                            <p:strVal val="#ppt_x"/>
                                          </p:val>
                                        </p:tav>
                                        <p:tav tm="100000">
                                          <p:val>
                                            <p:strVal val="#ppt_x"/>
                                          </p:val>
                                        </p:tav>
                                      </p:tavLst>
                                    </p:anim>
                                    <p:anim calcmode="lin" valueType="num">
                                      <p:cBhvr additive="base">
                                        <p:cTn id="14"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rol Raney\Dropbox\FSC\K-12\K-12 Graphics\Graphics created by Susan or Ron\DNA_Genes\NOlabel_sequence of codons_gene_DNAonl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623612"/>
            <a:ext cx="669925" cy="34723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1524000" y="3184525"/>
            <a:ext cx="0" cy="1175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27125" y="3184525"/>
            <a:ext cx="396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26" idx="3"/>
          </p:cNvCxnSpPr>
          <p:nvPr/>
        </p:nvCxnSpPr>
        <p:spPr>
          <a:xfrm flipH="1">
            <a:off x="1127125" y="4359806"/>
            <a:ext cx="39687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1868269"/>
            <a:ext cx="1219200" cy="646331"/>
          </a:xfrm>
          <a:prstGeom prst="rect">
            <a:avLst/>
          </a:prstGeom>
          <a:noFill/>
        </p:spPr>
        <p:txBody>
          <a:bodyPr wrap="square" rtlCol="0">
            <a:spAutoFit/>
          </a:bodyPr>
          <a:lstStyle/>
          <a:p>
            <a:r>
              <a:rPr lang="en-US" sz="3600" dirty="0" smtClean="0"/>
              <a:t>Gene</a:t>
            </a:r>
            <a:endParaRPr lang="en-US" sz="3600" dirty="0"/>
          </a:p>
        </p:txBody>
      </p:sp>
      <p:sp>
        <p:nvSpPr>
          <p:cNvPr id="7" name="TextBox 6"/>
          <p:cNvSpPr txBox="1"/>
          <p:nvPr/>
        </p:nvSpPr>
        <p:spPr>
          <a:xfrm>
            <a:off x="3124200" y="2193925"/>
            <a:ext cx="4419600" cy="584775"/>
          </a:xfrm>
          <a:prstGeom prst="rect">
            <a:avLst/>
          </a:prstGeom>
          <a:noFill/>
        </p:spPr>
        <p:txBody>
          <a:bodyPr wrap="square" rtlCol="0">
            <a:spAutoFit/>
          </a:bodyPr>
          <a:lstStyle/>
          <a:p>
            <a:r>
              <a:rPr lang="en-US" sz="3200" dirty="0" smtClean="0"/>
              <a:t>1. </a:t>
            </a:r>
            <a:r>
              <a:rPr lang="en-US" sz="3200" dirty="0" smtClean="0">
                <a:solidFill>
                  <a:srgbClr val="FF0066"/>
                </a:solidFill>
              </a:rPr>
              <a:t>Sequence</a:t>
            </a:r>
            <a:r>
              <a:rPr lang="en-US" sz="3200" dirty="0" smtClean="0"/>
              <a:t> Mutations</a:t>
            </a:r>
            <a:endParaRPr lang="en-US" sz="3200" dirty="0"/>
          </a:p>
        </p:txBody>
      </p:sp>
      <p:sp>
        <p:nvSpPr>
          <p:cNvPr id="10" name="TextBox 9"/>
          <p:cNvSpPr txBox="1"/>
          <p:nvPr/>
        </p:nvSpPr>
        <p:spPr>
          <a:xfrm>
            <a:off x="3124200" y="4191000"/>
            <a:ext cx="4007251" cy="584775"/>
          </a:xfrm>
          <a:prstGeom prst="rect">
            <a:avLst/>
          </a:prstGeom>
          <a:noFill/>
        </p:spPr>
        <p:txBody>
          <a:bodyPr wrap="none" rtlCol="0">
            <a:spAutoFit/>
          </a:bodyPr>
          <a:lstStyle/>
          <a:p>
            <a:r>
              <a:rPr lang="en-US" sz="3200" dirty="0" smtClean="0"/>
              <a:t>2. </a:t>
            </a:r>
            <a:r>
              <a:rPr lang="en-US" sz="3200" dirty="0" err="1" smtClean="0">
                <a:solidFill>
                  <a:srgbClr val="FF0066"/>
                </a:solidFill>
              </a:rPr>
              <a:t>Frameshift</a:t>
            </a:r>
            <a:r>
              <a:rPr lang="en-US" sz="3200" dirty="0" smtClean="0"/>
              <a:t> Mutations</a:t>
            </a:r>
            <a:endParaRPr lang="en-US" sz="3200" dirty="0"/>
          </a:p>
        </p:txBody>
      </p:sp>
    </p:spTree>
    <p:custDataLst>
      <p:tags r:id="rId1"/>
    </p:custDataLst>
    <p:extLst>
      <p:ext uri="{BB962C8B-B14F-4D97-AF65-F5344CB8AC3E}">
        <p14:creationId xmlns:p14="http://schemas.microsoft.com/office/powerpoint/2010/main" val="3844068952"/>
      </p:ext>
    </p:extLst>
  </p:cSld>
  <p:clrMapOvr>
    <a:masterClrMapping/>
  </p:clrMapOvr>
  <mc:AlternateContent xmlns:mc="http://schemas.openxmlformats.org/markup-compatibility/2006" xmlns:p14="http://schemas.microsoft.com/office/powerpoint/2010/main">
    <mc:Choice Requires="p14">
      <p:transition spd="med" p14:dur="700" advTm="8351">
        <p:fade/>
      </p:transition>
    </mc:Choice>
    <mc:Fallback xmlns="">
      <p:transition spd="med" advTm="83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arol Raney\Dropbox\FSC\K-12\K-12 Graphics\Graphics created by Susan or Ron\DNA_Genes\NOlabel_sequence of codons_gene_DNAonl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23612"/>
            <a:ext cx="669925" cy="34723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1524000" y="3184525"/>
            <a:ext cx="0" cy="1175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27125" y="3184525"/>
            <a:ext cx="396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26" idx="3"/>
          </p:cNvCxnSpPr>
          <p:nvPr/>
        </p:nvCxnSpPr>
        <p:spPr>
          <a:xfrm flipH="1">
            <a:off x="1127125" y="4359806"/>
            <a:ext cx="39687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1868269"/>
            <a:ext cx="1219200" cy="646331"/>
          </a:xfrm>
          <a:prstGeom prst="rect">
            <a:avLst/>
          </a:prstGeom>
          <a:noFill/>
        </p:spPr>
        <p:txBody>
          <a:bodyPr wrap="square" rtlCol="0">
            <a:spAutoFit/>
          </a:bodyPr>
          <a:lstStyle/>
          <a:p>
            <a:r>
              <a:rPr lang="en-US" sz="3600" dirty="0" smtClean="0"/>
              <a:t>Gene</a:t>
            </a:r>
            <a:endParaRPr lang="en-US" sz="3600" dirty="0"/>
          </a:p>
        </p:txBody>
      </p:sp>
      <p:graphicFrame>
        <p:nvGraphicFramePr>
          <p:cNvPr id="2" name="Object 1"/>
          <p:cNvGraphicFramePr>
            <a:graphicFrameLocks noChangeAspect="1"/>
          </p:cNvGraphicFramePr>
          <p:nvPr>
            <p:extLst>
              <p:ext uri="{D42A27DB-BD31-4B8C-83A1-F6EECF244321}">
                <p14:modId xmlns:p14="http://schemas.microsoft.com/office/powerpoint/2010/main" val="557150973"/>
              </p:ext>
            </p:extLst>
          </p:nvPr>
        </p:nvGraphicFramePr>
        <p:xfrm>
          <a:off x="2209800" y="2057400"/>
          <a:ext cx="4720510" cy="4572000"/>
        </p:xfrm>
        <a:graphic>
          <a:graphicData uri="http://schemas.openxmlformats.org/presentationml/2006/ole">
            <mc:AlternateContent xmlns:mc="http://schemas.openxmlformats.org/markup-compatibility/2006">
              <mc:Choice xmlns:v="urn:schemas-microsoft-com:vml" Requires="v">
                <p:oleObj spid="_x0000_s1105" name="Acrobat Document" r:id="rId6" imgW="3905235" imgH="4105150" progId="AcroExch.Document.7">
                  <p:embed/>
                </p:oleObj>
              </mc:Choice>
              <mc:Fallback>
                <p:oleObj name="Acrobat Document" r:id="rId6" imgW="3905235" imgH="4105150" progId="AcroExch.Document.7">
                  <p:embed/>
                  <p:pic>
                    <p:nvPicPr>
                      <p:cNvPr id="0" name=""/>
                      <p:cNvPicPr/>
                      <p:nvPr/>
                    </p:nvPicPr>
                    <p:blipFill>
                      <a:blip r:embed="rId7"/>
                      <a:stretch>
                        <a:fillRect/>
                      </a:stretch>
                    </p:blipFill>
                    <p:spPr>
                      <a:xfrm>
                        <a:off x="2209800" y="2057400"/>
                        <a:ext cx="4720510" cy="4572000"/>
                      </a:xfrm>
                      <a:prstGeom prst="rect">
                        <a:avLst/>
                      </a:prstGeom>
                    </p:spPr>
                  </p:pic>
                </p:oleObj>
              </mc:Fallback>
            </mc:AlternateContent>
          </a:graphicData>
        </a:graphic>
      </p:graphicFrame>
      <p:sp>
        <p:nvSpPr>
          <p:cNvPr id="9" name="Title 3"/>
          <p:cNvSpPr>
            <a:spLocks noGrp="1"/>
          </p:cNvSpPr>
          <p:nvPr>
            <p:ph type="title"/>
          </p:nvPr>
        </p:nvSpPr>
        <p:spPr>
          <a:xfrm>
            <a:off x="2133600" y="975360"/>
            <a:ext cx="4876800" cy="701040"/>
          </a:xfrm>
        </p:spPr>
        <p:txBody>
          <a:bodyPr>
            <a:noAutofit/>
          </a:bodyPr>
          <a:lstStyle/>
          <a:p>
            <a:r>
              <a:rPr lang="en-US" sz="2800" dirty="0" smtClean="0"/>
              <a:t>1. Sequence mutation</a:t>
            </a:r>
            <a:endParaRPr lang="en-US" sz="2800" dirty="0"/>
          </a:p>
        </p:txBody>
      </p:sp>
      <p:sp>
        <p:nvSpPr>
          <p:cNvPr id="3" name="TextBox 2"/>
          <p:cNvSpPr txBox="1"/>
          <p:nvPr/>
        </p:nvSpPr>
        <p:spPr>
          <a:xfrm>
            <a:off x="7086600" y="2623612"/>
            <a:ext cx="1676400" cy="1569660"/>
          </a:xfrm>
          <a:prstGeom prst="rect">
            <a:avLst/>
          </a:prstGeom>
          <a:noFill/>
        </p:spPr>
        <p:txBody>
          <a:bodyPr wrap="square" rtlCol="0">
            <a:spAutoFit/>
          </a:bodyPr>
          <a:lstStyle/>
          <a:p>
            <a:r>
              <a:rPr lang="en-US" sz="3200" dirty="0" smtClean="0"/>
              <a:t>Pancake</a:t>
            </a:r>
          </a:p>
          <a:p>
            <a:endParaRPr lang="en-US" sz="3200" dirty="0"/>
          </a:p>
          <a:p>
            <a:r>
              <a:rPr lang="en-US" sz="3200" dirty="0" err="1" smtClean="0"/>
              <a:t>Pan</a:t>
            </a:r>
            <a:r>
              <a:rPr lang="en-US" sz="3200" dirty="0" err="1" smtClean="0">
                <a:solidFill>
                  <a:srgbClr val="FF0000"/>
                </a:solidFill>
              </a:rPr>
              <a:t>v</a:t>
            </a:r>
            <a:r>
              <a:rPr lang="en-US" sz="3200" dirty="0" err="1" smtClean="0"/>
              <a:t>ake</a:t>
            </a:r>
            <a:endParaRPr lang="en-US" sz="3200" dirty="0"/>
          </a:p>
        </p:txBody>
      </p:sp>
      <p:sp>
        <p:nvSpPr>
          <p:cNvPr id="4" name="Down Arrow 3"/>
          <p:cNvSpPr/>
          <p:nvPr/>
        </p:nvSpPr>
        <p:spPr>
          <a:xfrm rot="19420498">
            <a:off x="3014370" y="1326784"/>
            <a:ext cx="838200" cy="1447800"/>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9420498">
            <a:off x="3014370" y="3874462"/>
            <a:ext cx="838200" cy="1447800"/>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894384453"/>
      </p:ext>
    </p:extLst>
  </p:cSld>
  <p:clrMapOvr>
    <a:masterClrMapping/>
  </p:clrMapOvr>
  <mc:AlternateContent xmlns:mc="http://schemas.openxmlformats.org/markup-compatibility/2006" xmlns:p14="http://schemas.microsoft.com/office/powerpoint/2010/main">
    <mc:Choice Requires="p14">
      <p:transition spd="med" p14:dur="700" advTm="19458">
        <p:fade/>
      </p:transition>
    </mc:Choice>
    <mc:Fallback xmlns="">
      <p:transition spd="med" advTm="194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2133600"/>
            <a:ext cx="1981200" cy="3445088"/>
          </a:xfrm>
          <a:prstGeom prst="rect">
            <a:avLst/>
          </a:prstGeom>
        </p:spPr>
      </p:pic>
      <p:sp>
        <p:nvSpPr>
          <p:cNvPr id="9" name="TextBox 8"/>
          <p:cNvSpPr txBox="1"/>
          <p:nvPr/>
        </p:nvSpPr>
        <p:spPr>
          <a:xfrm>
            <a:off x="1600200" y="2590800"/>
            <a:ext cx="990600" cy="1200329"/>
          </a:xfrm>
          <a:prstGeom prst="rect">
            <a:avLst/>
          </a:prstGeom>
          <a:noFill/>
        </p:spPr>
        <p:txBody>
          <a:bodyPr wrap="square" rtlCol="0">
            <a:spAutoFit/>
          </a:bodyPr>
          <a:lstStyle/>
          <a:p>
            <a:r>
              <a:rPr lang="en-US" sz="7200" dirty="0" smtClean="0">
                <a:solidFill>
                  <a:srgbClr val="A0449C"/>
                </a:solidFill>
              </a:rPr>
              <a:t>A</a:t>
            </a:r>
            <a:endParaRPr lang="en-US" sz="7200" dirty="0">
              <a:solidFill>
                <a:srgbClr val="A0449C"/>
              </a:solidFill>
            </a:endParaRPr>
          </a:p>
        </p:txBody>
      </p:sp>
      <p:sp>
        <p:nvSpPr>
          <p:cNvPr id="10" name="TextBox 9"/>
          <p:cNvSpPr txBox="1"/>
          <p:nvPr/>
        </p:nvSpPr>
        <p:spPr>
          <a:xfrm>
            <a:off x="3371193" y="2623881"/>
            <a:ext cx="990600" cy="1200329"/>
          </a:xfrm>
          <a:prstGeom prst="rect">
            <a:avLst/>
          </a:prstGeom>
          <a:noFill/>
        </p:spPr>
        <p:txBody>
          <a:bodyPr wrap="square" rtlCol="0">
            <a:spAutoFit/>
          </a:bodyPr>
          <a:lstStyle/>
          <a:p>
            <a:r>
              <a:rPr lang="en-US" sz="7200" dirty="0" smtClean="0">
                <a:solidFill>
                  <a:srgbClr val="FF3300"/>
                </a:solidFill>
              </a:rPr>
              <a:t>T</a:t>
            </a:r>
            <a:endParaRPr lang="en-US" sz="7200" dirty="0">
              <a:solidFill>
                <a:srgbClr val="FF3300"/>
              </a:solidFill>
            </a:endParaRPr>
          </a:p>
        </p:txBody>
      </p:sp>
      <p:sp>
        <p:nvSpPr>
          <p:cNvPr id="11" name="TextBox 10"/>
          <p:cNvSpPr txBox="1"/>
          <p:nvPr/>
        </p:nvSpPr>
        <p:spPr>
          <a:xfrm>
            <a:off x="1600200" y="4487917"/>
            <a:ext cx="533400" cy="1200329"/>
          </a:xfrm>
          <a:prstGeom prst="rect">
            <a:avLst/>
          </a:prstGeom>
          <a:noFill/>
        </p:spPr>
        <p:txBody>
          <a:bodyPr wrap="square" rtlCol="0">
            <a:spAutoFit/>
          </a:bodyPr>
          <a:lstStyle/>
          <a:p>
            <a:r>
              <a:rPr lang="en-US" sz="7200" dirty="0" smtClean="0">
                <a:solidFill>
                  <a:srgbClr val="FFFF00"/>
                </a:solidFill>
              </a:rPr>
              <a:t>C</a:t>
            </a:r>
            <a:endParaRPr lang="en-US" sz="7200" dirty="0">
              <a:solidFill>
                <a:srgbClr val="FFFF00"/>
              </a:solidFill>
            </a:endParaRPr>
          </a:p>
        </p:txBody>
      </p:sp>
      <p:sp>
        <p:nvSpPr>
          <p:cNvPr id="12" name="TextBox 11"/>
          <p:cNvSpPr txBox="1"/>
          <p:nvPr/>
        </p:nvSpPr>
        <p:spPr>
          <a:xfrm>
            <a:off x="3371193" y="4493171"/>
            <a:ext cx="762000" cy="1200329"/>
          </a:xfrm>
          <a:prstGeom prst="rect">
            <a:avLst/>
          </a:prstGeom>
          <a:noFill/>
        </p:spPr>
        <p:txBody>
          <a:bodyPr wrap="square" rtlCol="0">
            <a:spAutoFit/>
          </a:bodyPr>
          <a:lstStyle/>
          <a:p>
            <a:r>
              <a:rPr lang="en-US" sz="7200" dirty="0" smtClean="0">
                <a:solidFill>
                  <a:srgbClr val="FF0066"/>
                </a:solidFill>
              </a:rPr>
              <a:t>G</a:t>
            </a:r>
            <a:endParaRPr lang="en-US" sz="7200" dirty="0">
              <a:solidFill>
                <a:srgbClr val="FF0066"/>
              </a:solidFill>
            </a:endParaRPr>
          </a:p>
        </p:txBody>
      </p:sp>
      <p:sp>
        <p:nvSpPr>
          <p:cNvPr id="13" name="Oval 12"/>
          <p:cNvSpPr/>
          <p:nvPr/>
        </p:nvSpPr>
        <p:spPr>
          <a:xfrm>
            <a:off x="1295400" y="2133600"/>
            <a:ext cx="3200400" cy="1981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95436" y="4114800"/>
            <a:ext cx="3200400" cy="198120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14525433"/>
      </p:ext>
    </p:extLst>
  </p:cSld>
  <p:clrMapOvr>
    <a:masterClrMapping/>
  </p:clrMapOvr>
  <mc:AlternateContent xmlns:mc="http://schemas.openxmlformats.org/markup-compatibility/2006" xmlns:p14="http://schemas.microsoft.com/office/powerpoint/2010/main">
    <mc:Choice Requires="p14">
      <p:transition spd="med" p14:dur="700" advTm="4829">
        <p:fade/>
      </p:transition>
    </mc:Choice>
    <mc:Fallback xmlns="">
      <p:transition spd="med" advTm="4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4288975298"/>
              </p:ext>
            </p:extLst>
          </p:nvPr>
        </p:nvGraphicFramePr>
        <p:xfrm>
          <a:off x="2466975" y="2121682"/>
          <a:ext cx="4162425" cy="4355318"/>
        </p:xfrm>
        <a:graphic>
          <a:graphicData uri="http://schemas.openxmlformats.org/presentationml/2006/ole">
            <mc:AlternateContent xmlns:mc="http://schemas.openxmlformats.org/markup-compatibility/2006">
              <mc:Choice xmlns:v="urn:schemas-microsoft-com:vml" Requires="v">
                <p:oleObj spid="_x0000_s5195" name="Acrobat Document" r:id="rId5" imgW="3905235" imgH="4085985" progId="AcroExch.Document.7">
                  <p:embed/>
                </p:oleObj>
              </mc:Choice>
              <mc:Fallback>
                <p:oleObj name="Acrobat Document" r:id="rId5" imgW="3905235" imgH="4085985" progId="AcroExch.Document.7">
                  <p:embed/>
                  <p:pic>
                    <p:nvPicPr>
                      <p:cNvPr id="0" name=""/>
                      <p:cNvPicPr/>
                      <p:nvPr/>
                    </p:nvPicPr>
                    <p:blipFill>
                      <a:blip r:embed="rId6"/>
                      <a:stretch>
                        <a:fillRect/>
                      </a:stretch>
                    </p:blipFill>
                    <p:spPr>
                      <a:xfrm>
                        <a:off x="2466975" y="2121682"/>
                        <a:ext cx="4162425" cy="4355318"/>
                      </a:xfrm>
                      <a:prstGeom prst="rect">
                        <a:avLst/>
                      </a:prstGeom>
                    </p:spPr>
                  </p:pic>
                </p:oleObj>
              </mc:Fallback>
            </mc:AlternateContent>
          </a:graphicData>
        </a:graphic>
      </p:graphicFrame>
      <p:pic>
        <p:nvPicPr>
          <p:cNvPr id="1026" name="Picture 2" descr="C:\Users\Carol Raney\Dropbox\FSC\K-12\K-12 Graphics\Graphics created by Susan or Ron\DNA_Genes\NOlabel_sequence of codons_gene_DNAonly.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2623612"/>
            <a:ext cx="669925" cy="34723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1524000" y="3184525"/>
            <a:ext cx="0" cy="1175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27125" y="3184525"/>
            <a:ext cx="396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26" idx="3"/>
          </p:cNvCxnSpPr>
          <p:nvPr/>
        </p:nvCxnSpPr>
        <p:spPr>
          <a:xfrm flipH="1">
            <a:off x="1127125" y="4359806"/>
            <a:ext cx="39687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 y="1868269"/>
            <a:ext cx="1219200" cy="646331"/>
          </a:xfrm>
          <a:prstGeom prst="rect">
            <a:avLst/>
          </a:prstGeom>
          <a:noFill/>
        </p:spPr>
        <p:txBody>
          <a:bodyPr wrap="square" rtlCol="0">
            <a:spAutoFit/>
          </a:bodyPr>
          <a:lstStyle/>
          <a:p>
            <a:r>
              <a:rPr lang="en-US" sz="3600" dirty="0" smtClean="0"/>
              <a:t>Gene</a:t>
            </a:r>
            <a:endParaRPr lang="en-US" sz="3600" dirty="0"/>
          </a:p>
        </p:txBody>
      </p:sp>
      <p:sp>
        <p:nvSpPr>
          <p:cNvPr id="9" name="Title 3"/>
          <p:cNvSpPr>
            <a:spLocks noGrp="1"/>
          </p:cNvSpPr>
          <p:nvPr>
            <p:ph type="title"/>
          </p:nvPr>
        </p:nvSpPr>
        <p:spPr>
          <a:xfrm>
            <a:off x="2057400" y="975360"/>
            <a:ext cx="4876800" cy="701040"/>
          </a:xfrm>
        </p:spPr>
        <p:txBody>
          <a:bodyPr>
            <a:noAutofit/>
          </a:bodyPr>
          <a:lstStyle/>
          <a:p>
            <a:r>
              <a:rPr lang="en-US" sz="2800" dirty="0" smtClean="0"/>
              <a:t>1. Sequence mutation</a:t>
            </a:r>
            <a:endParaRPr lang="en-US" sz="2800" dirty="0"/>
          </a:p>
        </p:txBody>
      </p:sp>
      <p:sp>
        <p:nvSpPr>
          <p:cNvPr id="3" name="TextBox 2"/>
          <p:cNvSpPr txBox="1"/>
          <p:nvPr/>
        </p:nvSpPr>
        <p:spPr>
          <a:xfrm>
            <a:off x="7086600" y="2623612"/>
            <a:ext cx="1676400" cy="1569660"/>
          </a:xfrm>
          <a:prstGeom prst="rect">
            <a:avLst/>
          </a:prstGeom>
          <a:noFill/>
        </p:spPr>
        <p:txBody>
          <a:bodyPr wrap="square" rtlCol="0">
            <a:spAutoFit/>
          </a:bodyPr>
          <a:lstStyle/>
          <a:p>
            <a:r>
              <a:rPr lang="en-US" sz="3200" dirty="0" smtClean="0"/>
              <a:t>Pancake</a:t>
            </a:r>
          </a:p>
          <a:p>
            <a:endParaRPr lang="en-US" sz="3200" dirty="0"/>
          </a:p>
          <a:p>
            <a:r>
              <a:rPr lang="en-US" sz="3200" dirty="0" err="1" smtClean="0"/>
              <a:t>Pan</a:t>
            </a:r>
            <a:r>
              <a:rPr lang="en-US" sz="3200" dirty="0" err="1" smtClean="0">
                <a:solidFill>
                  <a:srgbClr val="FF0000"/>
                </a:solidFill>
              </a:rPr>
              <a:t>v</a:t>
            </a:r>
            <a:r>
              <a:rPr lang="en-US" sz="3200" dirty="0" err="1" smtClean="0"/>
              <a:t>ake</a:t>
            </a:r>
            <a:endParaRPr lang="en-US" sz="3200" dirty="0"/>
          </a:p>
        </p:txBody>
      </p:sp>
      <p:sp>
        <p:nvSpPr>
          <p:cNvPr id="4" name="Down Arrow 3"/>
          <p:cNvSpPr/>
          <p:nvPr/>
        </p:nvSpPr>
        <p:spPr>
          <a:xfrm rot="2351121">
            <a:off x="4335940" y="4611921"/>
            <a:ext cx="838200" cy="1447800"/>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9420498">
            <a:off x="3081630" y="3931015"/>
            <a:ext cx="838200" cy="1447800"/>
          </a:xfrm>
          <a:prstGeom prst="down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754353693"/>
      </p:ext>
    </p:extLst>
  </p:cSld>
  <p:clrMapOvr>
    <a:masterClrMapping/>
  </p:clrMapOvr>
  <mc:AlternateContent xmlns:mc="http://schemas.openxmlformats.org/markup-compatibility/2006" xmlns:p14="http://schemas.microsoft.com/office/powerpoint/2010/main">
    <mc:Choice Requires="p14">
      <p:transition spd="med" p14:dur="700" advTm="7209">
        <p:fade/>
      </p:transition>
    </mc:Choice>
    <mc:Fallback xmlns="">
      <p:transition spd="med" advTm="7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3|2|1.5|1.7|1.8|2.2|1.9|2.5|1.2"/>
</p:tagLst>
</file>

<file path=ppt/tags/tag10.xml><?xml version="1.0" encoding="utf-8"?>
<p:tagLst xmlns:a="http://schemas.openxmlformats.org/drawingml/2006/main" xmlns:r="http://schemas.openxmlformats.org/officeDocument/2006/relationships" xmlns:p="http://schemas.openxmlformats.org/presentationml/2006/main">
  <p:tag name="TIMING" val="|3.7|3.9|7.5|2.6|3.3|3.2|7.4"/>
</p:tagLst>
</file>

<file path=ppt/tags/tag11.xml><?xml version="1.0" encoding="utf-8"?>
<p:tagLst xmlns:a="http://schemas.openxmlformats.org/drawingml/2006/main" xmlns:r="http://schemas.openxmlformats.org/officeDocument/2006/relationships" xmlns:p="http://schemas.openxmlformats.org/presentationml/2006/main">
  <p:tag name="TIMING" val="|9.6|3.4"/>
</p:tagLst>
</file>

<file path=ppt/tags/tag12.xml><?xml version="1.0" encoding="utf-8"?>
<p:tagLst xmlns:a="http://schemas.openxmlformats.org/drawingml/2006/main" xmlns:r="http://schemas.openxmlformats.org/officeDocument/2006/relationships" xmlns:p="http://schemas.openxmlformats.org/presentationml/2006/main">
  <p:tag name="TIMING" val="|3.7|5.5|4.4|1.6|2.1"/>
</p:tagLst>
</file>

<file path=ppt/tags/tag13.xml><?xml version="1.0" encoding="utf-8"?>
<p:tagLst xmlns:a="http://schemas.openxmlformats.org/drawingml/2006/main" xmlns:r="http://schemas.openxmlformats.org/officeDocument/2006/relationships" xmlns:p="http://schemas.openxmlformats.org/presentationml/2006/main">
  <p:tag name="TIMING" val="|5.1|4.2|2.1|2.2|2.2|2.8"/>
</p:tagLst>
</file>

<file path=ppt/tags/tag14.xml><?xml version="1.0" encoding="utf-8"?>
<p:tagLst xmlns:a="http://schemas.openxmlformats.org/drawingml/2006/main" xmlns:r="http://schemas.openxmlformats.org/officeDocument/2006/relationships" xmlns:p="http://schemas.openxmlformats.org/presentationml/2006/main">
  <p:tag name="TIMING" val="|12.8"/>
</p:tagLst>
</file>

<file path=ppt/tags/tag15.xml><?xml version="1.0" encoding="utf-8"?>
<p:tagLst xmlns:a="http://schemas.openxmlformats.org/drawingml/2006/main" xmlns:r="http://schemas.openxmlformats.org/officeDocument/2006/relationships" xmlns:p="http://schemas.openxmlformats.org/presentationml/2006/main">
  <p:tag name="TIMING" val="|6.1|12.6"/>
</p:tagLst>
</file>

<file path=ppt/tags/tag16.xml><?xml version="1.0" encoding="utf-8"?>
<p:tagLst xmlns:a="http://schemas.openxmlformats.org/drawingml/2006/main" xmlns:r="http://schemas.openxmlformats.org/officeDocument/2006/relationships" xmlns:p="http://schemas.openxmlformats.org/presentationml/2006/main">
  <p:tag name="TIMING" val="|4.1"/>
</p:tagLst>
</file>

<file path=ppt/tags/tag17.xml><?xml version="1.0" encoding="utf-8"?>
<p:tagLst xmlns:a="http://schemas.openxmlformats.org/drawingml/2006/main" xmlns:r="http://schemas.openxmlformats.org/officeDocument/2006/relationships" xmlns:p="http://schemas.openxmlformats.org/presentationml/2006/main">
  <p:tag name="TIMING" val="|2.7"/>
</p:tagLst>
</file>

<file path=ppt/tags/tag18.xml><?xml version="1.0" encoding="utf-8"?>
<p:tagLst xmlns:a="http://schemas.openxmlformats.org/drawingml/2006/main" xmlns:r="http://schemas.openxmlformats.org/officeDocument/2006/relationships" xmlns:p="http://schemas.openxmlformats.org/presentationml/2006/main">
  <p:tag name="TIMING" val="|6.6|5.9"/>
</p:tagLst>
</file>

<file path=ppt/tags/tag19.xml><?xml version="1.0" encoding="utf-8"?>
<p:tagLst xmlns:a="http://schemas.openxmlformats.org/drawingml/2006/main" xmlns:r="http://schemas.openxmlformats.org/officeDocument/2006/relationships" xmlns:p="http://schemas.openxmlformats.org/presentationml/2006/main">
  <p:tag name="TIMING" val="|9.8|4.3"/>
</p:tagLst>
</file>

<file path=ppt/tags/tag2.xml><?xml version="1.0" encoding="utf-8"?>
<p:tagLst xmlns:a="http://schemas.openxmlformats.org/drawingml/2006/main" xmlns:r="http://schemas.openxmlformats.org/officeDocument/2006/relationships" xmlns:p="http://schemas.openxmlformats.org/presentationml/2006/main">
  <p:tag name="TIMING" val="|10.5|6.5|2.8|3"/>
</p:tagLst>
</file>

<file path=ppt/tags/tag20.xml><?xml version="1.0" encoding="utf-8"?>
<p:tagLst xmlns:a="http://schemas.openxmlformats.org/drawingml/2006/main" xmlns:r="http://schemas.openxmlformats.org/officeDocument/2006/relationships" xmlns:p="http://schemas.openxmlformats.org/presentationml/2006/main">
  <p:tag name="TIMING" val="|4.9|4.7"/>
</p:tagLst>
</file>

<file path=ppt/tags/tag21.xml><?xml version="1.0" encoding="utf-8"?>
<p:tagLst xmlns:a="http://schemas.openxmlformats.org/drawingml/2006/main" xmlns:r="http://schemas.openxmlformats.org/officeDocument/2006/relationships" xmlns:p="http://schemas.openxmlformats.org/presentationml/2006/main">
  <p:tag name="TIMING" val="|4.3|1.8|1.8"/>
</p:tagLst>
</file>

<file path=ppt/tags/tag22.xml><?xml version="1.0" encoding="utf-8"?>
<p:tagLst xmlns:a="http://schemas.openxmlformats.org/drawingml/2006/main" xmlns:r="http://schemas.openxmlformats.org/officeDocument/2006/relationships" xmlns:p="http://schemas.openxmlformats.org/presentationml/2006/main">
  <p:tag name="TIMING" val="|4.8|3.9"/>
</p:tagLst>
</file>

<file path=ppt/tags/tag23.xml><?xml version="1.0" encoding="utf-8"?>
<p:tagLst xmlns:a="http://schemas.openxmlformats.org/drawingml/2006/main" xmlns:r="http://schemas.openxmlformats.org/officeDocument/2006/relationships" xmlns:p="http://schemas.openxmlformats.org/presentationml/2006/main">
  <p:tag name="TIMING" val="|7.5"/>
</p:tagLst>
</file>

<file path=ppt/tags/tag3.xml><?xml version="1.0" encoding="utf-8"?>
<p:tagLst xmlns:a="http://schemas.openxmlformats.org/drawingml/2006/main" xmlns:r="http://schemas.openxmlformats.org/officeDocument/2006/relationships" xmlns:p="http://schemas.openxmlformats.org/presentationml/2006/main">
  <p:tag name="TIMING" val="|3.5"/>
</p:tagLst>
</file>

<file path=ppt/tags/tag4.xml><?xml version="1.0" encoding="utf-8"?>
<p:tagLst xmlns:a="http://schemas.openxmlformats.org/drawingml/2006/main" xmlns:r="http://schemas.openxmlformats.org/officeDocument/2006/relationships" xmlns:p="http://schemas.openxmlformats.org/presentationml/2006/main">
  <p:tag name="TIMING" val="|4"/>
</p:tagLst>
</file>

<file path=ppt/tags/tag5.xml><?xml version="1.0" encoding="utf-8"?>
<p:tagLst xmlns:a="http://schemas.openxmlformats.org/drawingml/2006/main" xmlns:r="http://schemas.openxmlformats.org/officeDocument/2006/relationships" xmlns:p="http://schemas.openxmlformats.org/presentationml/2006/main">
  <p:tag name="TIMING" val="|2.4|2.3"/>
</p:tagLst>
</file>

<file path=ppt/tags/tag6.xml><?xml version="1.0" encoding="utf-8"?>
<p:tagLst xmlns:a="http://schemas.openxmlformats.org/drawingml/2006/main" xmlns:r="http://schemas.openxmlformats.org/officeDocument/2006/relationships" xmlns:p="http://schemas.openxmlformats.org/presentationml/2006/main">
  <p:tag name="TIMING" val="|7.8|6.9|3"/>
</p:tagLst>
</file>

<file path=ppt/tags/tag7.xml><?xml version="1.0" encoding="utf-8"?>
<p:tagLst xmlns:a="http://schemas.openxmlformats.org/drawingml/2006/main" xmlns:r="http://schemas.openxmlformats.org/officeDocument/2006/relationships" xmlns:p="http://schemas.openxmlformats.org/presentationml/2006/main">
  <p:tag name="TIMING" val="|3.2|2.7"/>
</p:tagLst>
</file>

<file path=ppt/tags/tag8.xml><?xml version="1.0" encoding="utf-8"?>
<p:tagLst xmlns:a="http://schemas.openxmlformats.org/drawingml/2006/main" xmlns:r="http://schemas.openxmlformats.org/officeDocument/2006/relationships" xmlns:p="http://schemas.openxmlformats.org/presentationml/2006/main">
  <p:tag name="TIMING" val="|1.9|2.1"/>
</p:tagLst>
</file>

<file path=ppt/tags/tag9.xml><?xml version="1.0" encoding="utf-8"?>
<p:tagLst xmlns:a="http://schemas.openxmlformats.org/drawingml/2006/main" xmlns:r="http://schemas.openxmlformats.org/officeDocument/2006/relationships" xmlns:p="http://schemas.openxmlformats.org/presentationml/2006/main">
  <p:tag name="TIMING" val="|5|3.3|3.6|1.9|3.3|2.2|3.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3.xml><?xml version="1.0" encoding="utf-8"?>
<a:theme xmlns:a="http://schemas.openxmlformats.org/drawingml/2006/main" name="2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1505</TotalTime>
  <Words>2087</Words>
  <Application>Microsoft Office PowerPoint</Application>
  <PresentationFormat>On-screen Show (4:3)</PresentationFormat>
  <Paragraphs>288</Paragraphs>
  <Slides>44</Slides>
  <Notes>40</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44</vt:i4>
      </vt:variant>
    </vt:vector>
  </HeadingPairs>
  <TitlesOfParts>
    <vt:vector size="53" baseType="lpstr">
      <vt:lpstr>Arial</vt:lpstr>
      <vt:lpstr>Calibri</vt:lpstr>
      <vt:lpstr>Garamond</vt:lpstr>
      <vt:lpstr>Tahoma</vt:lpstr>
      <vt:lpstr>Tunga</vt:lpstr>
      <vt:lpstr>BlackTie</vt:lpstr>
      <vt:lpstr>1_BlackTie</vt:lpstr>
      <vt:lpstr>2_BlackTie</vt:lpstr>
      <vt:lpstr>Acrobat Document</vt:lpstr>
      <vt:lpstr>Mutations 2</vt:lpstr>
      <vt:lpstr>PowerPoint Presentation</vt:lpstr>
      <vt:lpstr>Mutations in Cell Division</vt:lpstr>
      <vt:lpstr>Mutations can affect:</vt:lpstr>
      <vt:lpstr>Mutations can affect:</vt:lpstr>
      <vt:lpstr>PowerPoint Presentation</vt:lpstr>
      <vt:lpstr>1. Sequence mutation</vt:lpstr>
      <vt:lpstr>PowerPoint Presentation</vt:lpstr>
      <vt:lpstr>1. Sequence mutation</vt:lpstr>
      <vt:lpstr>2. frameshift mutation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2 that affect a single gene</vt:lpstr>
      <vt:lpstr>Mutations can affect:</vt:lpstr>
      <vt:lpstr>Mutations can affect:</vt:lpstr>
      <vt:lpstr>Mutations can affect:</vt:lpstr>
      <vt:lpstr>Mutations can affect:</vt:lpstr>
      <vt:lpstr>1. Gene duplication</vt:lpstr>
      <vt:lpstr>2. Gene deletion</vt:lpstr>
      <vt:lpstr>2. Gene deletion</vt:lpstr>
      <vt:lpstr>3. Gene inversion</vt:lpstr>
      <vt:lpstr>4. Translocation</vt:lpstr>
      <vt:lpstr>Mutations in Cell Division</vt:lpstr>
      <vt:lpstr>Effects of mutations</vt:lpstr>
      <vt:lpstr>Effects of mutations</vt:lpstr>
      <vt:lpstr>Philadelphia chromosome</vt:lpstr>
      <vt:lpstr>Some genetic disorders</vt:lpstr>
      <vt:lpstr>PowerPoint Presentation</vt:lpstr>
      <vt:lpstr>mutations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ownageunit</cp:lastModifiedBy>
  <cp:revision>126</cp:revision>
  <dcterms:created xsi:type="dcterms:W3CDTF">2013-11-05T17:27:19Z</dcterms:created>
  <dcterms:modified xsi:type="dcterms:W3CDTF">2015-05-18T15:22:37Z</dcterms:modified>
</cp:coreProperties>
</file>