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0" r:id="rId1"/>
    <p:sldMasterId id="2147484198" r:id="rId2"/>
  </p:sldMasterIdLst>
  <p:notesMasterIdLst>
    <p:notesMasterId r:id="rId35"/>
  </p:notesMasterIdLst>
  <p:handoutMasterIdLst>
    <p:handoutMasterId r:id="rId36"/>
  </p:handoutMasterIdLst>
  <p:sldIdLst>
    <p:sldId id="301" r:id="rId3"/>
    <p:sldId id="296" r:id="rId4"/>
    <p:sldId id="292" r:id="rId5"/>
    <p:sldId id="302" r:id="rId6"/>
    <p:sldId id="310" r:id="rId7"/>
    <p:sldId id="300" r:id="rId8"/>
    <p:sldId id="311" r:id="rId9"/>
    <p:sldId id="290" r:id="rId10"/>
    <p:sldId id="312" r:id="rId11"/>
    <p:sldId id="289" r:id="rId12"/>
    <p:sldId id="303" r:id="rId13"/>
    <p:sldId id="314" r:id="rId14"/>
    <p:sldId id="316" r:id="rId15"/>
    <p:sldId id="320" r:id="rId16"/>
    <p:sldId id="321" r:id="rId17"/>
    <p:sldId id="322" r:id="rId18"/>
    <p:sldId id="326" r:id="rId19"/>
    <p:sldId id="325" r:id="rId20"/>
    <p:sldId id="328" r:id="rId21"/>
    <p:sldId id="317" r:id="rId22"/>
    <p:sldId id="327" r:id="rId23"/>
    <p:sldId id="329" r:id="rId24"/>
    <p:sldId id="330" r:id="rId25"/>
    <p:sldId id="331" r:id="rId26"/>
    <p:sldId id="341" r:id="rId27"/>
    <p:sldId id="342" r:id="rId28"/>
    <p:sldId id="343" r:id="rId29"/>
    <p:sldId id="336" r:id="rId30"/>
    <p:sldId id="337" r:id="rId31"/>
    <p:sldId id="338" r:id="rId32"/>
    <p:sldId id="339" r:id="rId33"/>
    <p:sldId id="34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25" autoAdjust="0"/>
    <p:restoredTop sz="66969" autoAdjust="0"/>
  </p:normalViewPr>
  <p:slideViewPr>
    <p:cSldViewPr>
      <p:cViewPr varScale="1">
        <p:scale>
          <a:sx n="44" d="100"/>
          <a:sy n="44" d="100"/>
        </p:scale>
        <p:origin x="1224"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10CB13-C3B1-4262-A302-B61E5EC790CE}" type="datetimeFigureOut">
              <a:rPr lang="en-US" smtClean="0"/>
              <a:t>1/30/2017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C020A-2EEE-4153-A979-BC8E890363A9}" type="slidenum">
              <a:rPr lang="en-US" smtClean="0"/>
              <a:t>‹#›</a:t>
            </a:fld>
            <a:endParaRPr lang="en-US"/>
          </a:p>
        </p:txBody>
      </p:sp>
    </p:spTree>
    <p:extLst>
      <p:ext uri="{BB962C8B-B14F-4D97-AF65-F5344CB8AC3E}">
        <p14:creationId xmlns:p14="http://schemas.microsoft.com/office/powerpoint/2010/main" val="503318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778BC-5789-4F07-971F-CF3B6BAF9520}" type="datetimeFigureOut">
              <a:rPr lang="en-US" smtClean="0"/>
              <a:t>1/30/2017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31704-7F19-4A50-9080-CE9E4D6823FA}" type="slidenum">
              <a:rPr lang="en-US" smtClean="0"/>
              <a:t>‹#›</a:t>
            </a:fld>
            <a:endParaRPr lang="en-US"/>
          </a:p>
        </p:txBody>
      </p:sp>
    </p:spTree>
    <p:extLst>
      <p:ext uri="{BB962C8B-B14F-4D97-AF65-F5344CB8AC3E}">
        <p14:creationId xmlns:p14="http://schemas.microsoft.com/office/powerpoint/2010/main" val="931567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Parasitism and Theodicy, part 1</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1</a:t>
            </a:fld>
            <a:endParaRPr lang="en-US"/>
          </a:p>
        </p:txBody>
      </p:sp>
    </p:spTree>
    <p:extLst>
      <p:ext uri="{BB962C8B-B14F-4D97-AF65-F5344CB8AC3E}">
        <p14:creationId xmlns:p14="http://schemas.microsoft.com/office/powerpoint/2010/main" val="343511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1"/>
                </a:solidFill>
                <a:effectLst>
                  <a:outerShdw blurRad="38100" dist="38100" dir="2700000" algn="tl">
                    <a:srgbClr val="000000">
                      <a:alpha val="43137"/>
                    </a:srgbClr>
                  </a:outerShdw>
                </a:effectLst>
              </a:rPr>
              <a:t>Many theodicies exist.  / As Christians with a biblical worldview, we look to the Bible for answers.  The Bible offers a clear explanation for why evil exists in a world created by a good God.</a:t>
            </a:r>
          </a:p>
          <a:p>
            <a:endParaRPr lang="en-US" dirty="0" smtClean="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D2631704-7F19-4A50-9080-CE9E4D6823FA}" type="slidenum">
              <a:rPr lang="en-US" smtClean="0"/>
              <a:t>10</a:t>
            </a:fld>
            <a:endParaRPr lang="en-US"/>
          </a:p>
        </p:txBody>
      </p:sp>
    </p:spTree>
    <p:extLst>
      <p:ext uri="{BB962C8B-B14F-4D97-AF65-F5344CB8AC3E}">
        <p14:creationId xmlns:p14="http://schemas.microsoft.com/office/powerpoint/2010/main" val="2968318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Genesis 1,</a:t>
            </a:r>
            <a:r>
              <a:rPr lang="en-US" baseline="0" dirty="0" smtClean="0"/>
              <a:t> the Bible tells us that what God created in the beginning was very good.</a:t>
            </a:r>
          </a:p>
          <a:p>
            <a:endParaRPr lang="en-US" baseline="0" dirty="0" smtClean="0"/>
          </a:p>
        </p:txBody>
      </p:sp>
      <p:sp>
        <p:nvSpPr>
          <p:cNvPr id="4" name="Slide Number Placeholder 3"/>
          <p:cNvSpPr>
            <a:spLocks noGrp="1"/>
          </p:cNvSpPr>
          <p:nvPr>
            <p:ph type="sldNum" sz="quarter" idx="10"/>
          </p:nvPr>
        </p:nvSpPr>
        <p:spPr/>
        <p:txBody>
          <a:bodyPr/>
          <a:lstStyle/>
          <a:p>
            <a:fld id="{D2631704-7F19-4A50-9080-CE9E4D6823FA}" type="slidenum">
              <a:rPr lang="en-US" smtClean="0"/>
              <a:t>11</a:t>
            </a:fld>
            <a:endParaRPr lang="en-US"/>
          </a:p>
        </p:txBody>
      </p:sp>
    </p:spTree>
    <p:extLst>
      <p:ext uri="{BB962C8B-B14F-4D97-AF65-F5344CB8AC3E}">
        <p14:creationId xmlns:p14="http://schemas.microsoft.com/office/powerpoint/2010/main" val="886525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know that God did not create the parasitic wasps as they now behave</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12</a:t>
            </a:fld>
            <a:endParaRPr lang="en-US"/>
          </a:p>
        </p:txBody>
      </p:sp>
    </p:spTree>
    <p:extLst>
      <p:ext uri="{BB962C8B-B14F-4D97-AF65-F5344CB8AC3E}">
        <p14:creationId xmlns:p14="http://schemas.microsoft.com/office/powerpoint/2010/main" val="47805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happened?  How did the “very good” world God created come to have parasitic wasps and other evil things?</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13</a:t>
            </a:fld>
            <a:endParaRPr lang="en-US"/>
          </a:p>
        </p:txBody>
      </p:sp>
    </p:spTree>
    <p:extLst>
      <p:ext uri="{BB962C8B-B14F-4D97-AF65-F5344CB8AC3E}">
        <p14:creationId xmlns:p14="http://schemas.microsoft.com/office/powerpoint/2010/main" val="18918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created Adam and Eve with freedom of choice</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46406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and unfortunately, they chose to sin by disobeying God</a:t>
            </a:r>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6251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Genesis 3 we read about some very specific consequences of their sin. / God told them that childbirth</a:t>
            </a:r>
            <a:r>
              <a:rPr lang="en-US" baseline="0" dirty="0" smtClean="0"/>
              <a:t> would be painful for women,  /and men would have to work hard to grow food.</a:t>
            </a:r>
            <a:r>
              <a:rPr lang="en-US" dirty="0" smtClean="0"/>
              <a:t>  People</a:t>
            </a:r>
            <a:r>
              <a:rPr lang="en-US" baseline="0" dirty="0" smtClean="0"/>
              <a:t> experienced all kinds of other evil as well, / including murder.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71588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The</a:t>
            </a:r>
            <a:r>
              <a:rPr lang="en-US" baseline="0" dirty="0" smtClean="0"/>
              <a:t> Bible also explain that the natural world was affected by sin.  Romans says that “against its will, all creation was subjected to God’s curse.”</a:t>
            </a:r>
            <a:endParaRPr lang="en-US" dirty="0" smtClean="0"/>
          </a:p>
        </p:txBody>
      </p:sp>
      <p:sp>
        <p:nvSpPr>
          <p:cNvPr id="4" name="Slide Number Placeholder 3"/>
          <p:cNvSpPr>
            <a:spLocks noGrp="1"/>
          </p:cNvSpPr>
          <p:nvPr>
            <p:ph type="sldNum" sz="quarter" idx="10"/>
          </p:nvPr>
        </p:nvSpPr>
        <p:spPr/>
        <p:txBody>
          <a:bodyPr/>
          <a:lstStyle/>
          <a:p>
            <a:fld id="{D2631704-7F19-4A50-9080-CE9E4D6823F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70348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God</a:t>
            </a:r>
            <a:r>
              <a:rPr lang="en-US" baseline="0" dirty="0" smtClean="0"/>
              <a:t> told Adam and Eve that thorns and thistles would begin to grow, / and although we don’t know exactly how it happened, evils like death, predation, and parasitism became a part of nature.</a:t>
            </a:r>
            <a:endParaRPr lang="en-US" dirty="0" smtClean="0"/>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665158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try to explain</a:t>
            </a:r>
            <a:r>
              <a:rPr lang="en-US" baseline="0" dirty="0" smtClean="0"/>
              <a:t> the existence of evil in God’s creation…</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19</a:t>
            </a:fld>
            <a:endParaRPr lang="en-US"/>
          </a:p>
        </p:txBody>
      </p:sp>
    </p:spTree>
    <p:extLst>
      <p:ext uri="{BB962C8B-B14F-4D97-AF65-F5344CB8AC3E}">
        <p14:creationId xmlns:p14="http://schemas.microsoft.com/office/powerpoint/2010/main" val="160719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parasite</a:t>
            </a:r>
            <a:r>
              <a:rPr lang="en-US" baseline="0" dirty="0" smtClean="0"/>
              <a:t> lives on or in a host, getting food from or at the expense of its host, without benefitting the host in any way.  / Examples include ticks and fleas, / lice, / ox pickers, / and tapeworms.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D2631704-7F19-4A50-9080-CE9E4D6823FA}" type="slidenum">
              <a:rPr lang="en-US" smtClean="0"/>
              <a:t>2</a:t>
            </a:fld>
            <a:endParaRPr lang="en-US"/>
          </a:p>
        </p:txBody>
      </p:sp>
    </p:spTree>
    <p:extLst>
      <p:ext uri="{BB962C8B-B14F-4D97-AF65-F5344CB8AC3E}">
        <p14:creationId xmlns:p14="http://schemas.microsoft.com/office/powerpoint/2010/main" val="1610155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often say it is the result of sin</a:t>
            </a:r>
            <a:r>
              <a:rPr lang="en-US" baseline="0" dirty="0" smtClean="0"/>
              <a:t> or of free choice.  </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20</a:t>
            </a:fld>
            <a:endParaRPr lang="en-US"/>
          </a:p>
        </p:txBody>
      </p:sp>
    </p:spTree>
    <p:extLst>
      <p:ext uri="{BB962C8B-B14F-4D97-AF65-F5344CB8AC3E}">
        <p14:creationId xmlns:p14="http://schemas.microsoft.com/office/powerpoint/2010/main" val="1327365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It’s pretty easy to understand how some kinds of evil are the direct result of human choice.  / </a:t>
            </a:r>
            <a:r>
              <a:rPr lang="en-US" baseline="0" dirty="0" smtClean="0"/>
              <a:t>But how could human choices cause evil things in nature like parasitic wasps?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1670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find out, watch Parasitism and Theodicy, part 2</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667202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ideas about theodicy come from this chapter by Dr. Stephen Bauer in the book Always Prepared.</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23</a:t>
            </a:fld>
            <a:endParaRPr lang="en-US"/>
          </a:p>
        </p:txBody>
      </p:sp>
    </p:spTree>
    <p:extLst>
      <p:ext uri="{BB962C8B-B14F-4D97-AF65-F5344CB8AC3E}">
        <p14:creationId xmlns:p14="http://schemas.microsoft.com/office/powerpoint/2010/main" val="252907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897258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181314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958621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188582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44633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 parasitoid relationship is one in which the parasite actually kills its host. / One example of this is a black wasp. / A female black wasp injects a single egg into an aphid (a sap-sucking insect that destroys plants).  The wasp egg hatches and the larvae eats the aphid alive from the inside out.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3</a:t>
            </a:fld>
            <a:endParaRPr lang="en-US"/>
          </a:p>
        </p:txBody>
      </p:sp>
    </p:spTree>
    <p:extLst>
      <p:ext uri="{BB962C8B-B14F-4D97-AF65-F5344CB8AC3E}">
        <p14:creationId xmlns:p14="http://schemas.microsoft.com/office/powerpoint/2010/main" val="139602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Another example is</a:t>
            </a:r>
            <a:r>
              <a:rPr lang="en-US" baseline="0" dirty="0" smtClean="0">
                <a:solidFill>
                  <a:schemeClr val="bg1"/>
                </a:solidFill>
              </a:rPr>
              <a:t> the </a:t>
            </a:r>
            <a:r>
              <a:rPr lang="en-US" dirty="0" smtClean="0">
                <a:solidFill>
                  <a:schemeClr val="bg1"/>
                </a:solidFill>
              </a:rPr>
              <a:t>emerald jewel wasp, which specifically targets cockroaches. / After paralyzing the roach, the wasp stings the roach in the brain, refuels itself on roach blood, and leads the roach to a burrow.  The wasp lays an egg on the roach and barricades the roach in the burrow.  In a few days the egg hatches and the larvae begin to eat the roach alive.  Six weeks from the first sting, an adult wasp emerges from the dead roach's body to begin the process all over again.  </a:t>
            </a:r>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4</a:t>
            </a:fld>
            <a:endParaRPr lang="en-US"/>
          </a:p>
        </p:txBody>
      </p:sp>
    </p:spTree>
    <p:extLst>
      <p:ext uri="{BB962C8B-B14F-4D97-AF65-F5344CB8AC3E}">
        <p14:creationId xmlns:p14="http://schemas.microsoft.com/office/powerpoint/2010/main" val="154395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we see these</a:t>
            </a:r>
            <a:r>
              <a:rPr lang="en-US" baseline="0" dirty="0" smtClean="0"/>
              <a:t> parasitic wasps in nature, we can’t help but ask the question, “How can we explain something so awful in the world God created?</a:t>
            </a:r>
            <a:endParaRPr lang="en-US" dirty="0" smtClean="0"/>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5</a:t>
            </a:fld>
            <a:endParaRPr lang="en-US"/>
          </a:p>
        </p:txBody>
      </p:sp>
    </p:spTree>
    <p:extLst>
      <p:ext uri="{BB962C8B-B14F-4D97-AF65-F5344CB8AC3E}">
        <p14:creationId xmlns:p14="http://schemas.microsoft.com/office/powerpoint/2010/main" val="2752430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If God was evil and powerful, we wouldn’t be surprised to find parasitic wasps in nature. / Or if God was loving but not powerful enough to prevent evil, that would help explain the existence of evil. / But if God is loving </a:t>
            </a:r>
            <a:r>
              <a:rPr lang="en-US" i="1" dirty="0" smtClean="0">
                <a:solidFill>
                  <a:schemeClr val="bg1"/>
                </a:solidFill>
              </a:rPr>
              <a:t>and </a:t>
            </a:r>
            <a:r>
              <a:rPr lang="en-US" i="0" dirty="0" smtClean="0">
                <a:solidFill>
                  <a:schemeClr val="bg1"/>
                </a:solidFill>
              </a:rPr>
              <a:t>all powerful, how can we explain</a:t>
            </a:r>
            <a:r>
              <a:rPr lang="en-US" i="0" baseline="0" dirty="0" smtClean="0">
                <a:solidFill>
                  <a:schemeClr val="bg1"/>
                </a:solidFill>
              </a:rPr>
              <a:t> the existence of things like parasitic wasps in the world He created?  / Why would a good God allow evil to exist?</a:t>
            </a:r>
            <a:endParaRPr lang="en-US"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6</a:t>
            </a:fld>
            <a:endParaRPr lang="en-US"/>
          </a:p>
        </p:txBody>
      </p:sp>
    </p:spTree>
    <p:extLst>
      <p:ext uri="{BB962C8B-B14F-4D97-AF65-F5344CB8AC3E}">
        <p14:creationId xmlns:p14="http://schemas.microsoft.com/office/powerpoint/2010/main" val="314720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people throughout history, including Charles Darwin, have struggled with this problem</a:t>
            </a:r>
          </a:p>
          <a:p>
            <a:endParaRPr lang="en-US" dirty="0" smtClean="0"/>
          </a:p>
        </p:txBody>
      </p:sp>
      <p:sp>
        <p:nvSpPr>
          <p:cNvPr id="4" name="Slide Number Placeholder 3"/>
          <p:cNvSpPr>
            <a:spLocks noGrp="1"/>
          </p:cNvSpPr>
          <p:nvPr>
            <p:ph type="sldNum" sz="quarter" idx="10"/>
          </p:nvPr>
        </p:nvSpPr>
        <p:spPr/>
        <p:txBody>
          <a:bodyPr/>
          <a:lstStyle/>
          <a:p>
            <a:fld id="{D2631704-7F19-4A50-9080-CE9E4D6823FA}" type="slidenum">
              <a:rPr lang="en-US" smtClean="0"/>
              <a:t>7</a:t>
            </a:fld>
            <a:endParaRPr lang="en-US"/>
          </a:p>
        </p:txBody>
      </p:sp>
    </p:spTree>
    <p:extLst>
      <p:ext uri="{BB962C8B-B14F-4D97-AF65-F5344CB8AC3E}">
        <p14:creationId xmlns:p14="http://schemas.microsoft.com/office/powerpoint/2010/main" val="269269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Attempts to answer the question of how evil can exist if</a:t>
            </a:r>
            <a:r>
              <a:rPr lang="en-US" baseline="0" dirty="0" smtClean="0"/>
              <a:t> God is loving, all-powerful, and just / are called theodicy.</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8</a:t>
            </a:fld>
            <a:endParaRPr lang="en-US"/>
          </a:p>
        </p:txBody>
      </p:sp>
    </p:spTree>
    <p:extLst>
      <p:ext uri="{BB962C8B-B14F-4D97-AF65-F5344CB8AC3E}">
        <p14:creationId xmlns:p14="http://schemas.microsoft.com/office/powerpoint/2010/main" val="1776208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Quite literally, theodicy means the justification of God</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9</a:t>
            </a:fld>
            <a:endParaRPr lang="en-US"/>
          </a:p>
        </p:txBody>
      </p:sp>
    </p:spTree>
    <p:extLst>
      <p:ext uri="{BB962C8B-B14F-4D97-AF65-F5344CB8AC3E}">
        <p14:creationId xmlns:p14="http://schemas.microsoft.com/office/powerpoint/2010/main" val="307551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80DD9D-2887-4CBD-8FDB-5717333ADD95}"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4236569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0DD9D-2887-4CBD-8FDB-5717333ADD95}"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58318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0DD9D-2887-4CBD-8FDB-5717333ADD95}"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2225513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0DD9D-2887-4CBD-8FDB-5717333ADD95}"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127D091D-7281-44B6-8FB8-DC8F054F3022}"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00409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BAB0-2FC1-475D-A323-9FB593C2CF15}"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1470B1E-A3AA-46E4-9871-06CF6D334BAD}" type="slidenum">
              <a:rPr lang="en-US" smtClean="0"/>
              <a:t>‹#›</a:t>
            </a:fld>
            <a:endParaRPr lang="en-US"/>
          </a:p>
        </p:txBody>
      </p:sp>
    </p:spTree>
    <p:extLst>
      <p:ext uri="{BB962C8B-B14F-4D97-AF65-F5344CB8AC3E}">
        <p14:creationId xmlns:p14="http://schemas.microsoft.com/office/powerpoint/2010/main" val="4213465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80DD9D-2887-4CBD-8FDB-5717333ADD95}"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4068473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80DD9D-2887-4CBD-8FDB-5717333ADD95}"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2351816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80DD9D-2887-4CBD-8FDB-5717333ADD95}"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737387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B80DD9D-2887-4CBD-8FDB-5717333ADD95}" type="datetimeFigureOut">
              <a:rPr lang="en-US" smtClean="0"/>
              <a:t>1/30/2017</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27D091D-7281-44B6-8FB8-DC8F054F3022}" type="slidenum">
              <a:rPr lang="en-US" smtClean="0"/>
              <a:t>‹#›</a:t>
            </a:fld>
            <a:endParaRPr lang="en-US"/>
          </a:p>
        </p:txBody>
      </p:sp>
    </p:spTree>
    <p:extLst>
      <p:ext uri="{BB962C8B-B14F-4D97-AF65-F5344CB8AC3E}">
        <p14:creationId xmlns:p14="http://schemas.microsoft.com/office/powerpoint/2010/main" val="2358431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96073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265202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80DD9D-2887-4CBD-8FDB-5717333ADD95}"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233876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335582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6930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8200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570036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941813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3993438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272852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34954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223150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0DD9D-2887-4CBD-8FDB-5717333ADD95}"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387998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80DD9D-2887-4CBD-8FDB-5717333ADD95}"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94981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80DD9D-2887-4CBD-8FDB-5717333ADD95}" type="datetimeFigureOut">
              <a:rPr lang="en-US" smtClean="0"/>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8835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80DD9D-2887-4CBD-8FDB-5717333ADD95}"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263505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B80DD9D-2887-4CBD-8FDB-5717333ADD95}" type="datetimeFigureOut">
              <a:rPr lang="en-US" smtClean="0"/>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366019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0DD9D-2887-4CBD-8FDB-5717333ADD95}"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163912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0DD9D-2887-4CBD-8FDB-5717333ADD95}"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D091D-7281-44B6-8FB8-DC8F054F3022}" type="slidenum">
              <a:rPr lang="en-US" smtClean="0"/>
              <a:t>‹#›</a:t>
            </a:fld>
            <a:endParaRPr lang="en-US"/>
          </a:p>
        </p:txBody>
      </p:sp>
    </p:spTree>
    <p:extLst>
      <p:ext uri="{BB962C8B-B14F-4D97-AF65-F5344CB8AC3E}">
        <p14:creationId xmlns:p14="http://schemas.microsoft.com/office/powerpoint/2010/main" val="14735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B80DD9D-2887-4CBD-8FDB-5717333ADD95}" type="datetimeFigureOut">
              <a:rPr lang="en-US" smtClean="0"/>
              <a:t>1/30/2017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27D091D-7281-44B6-8FB8-DC8F054F3022}" type="slidenum">
              <a:rPr lang="en-US" smtClean="0"/>
              <a:t>‹#›</a:t>
            </a:fld>
            <a:endParaRPr lang="en-US"/>
          </a:p>
        </p:txBody>
      </p:sp>
    </p:spTree>
    <p:extLst>
      <p:ext uri="{BB962C8B-B14F-4D97-AF65-F5344CB8AC3E}">
        <p14:creationId xmlns:p14="http://schemas.microsoft.com/office/powerpoint/2010/main" val="4241232002"/>
      </p:ext>
    </p:extLst>
  </p:cSld>
  <p:clrMap bg1="dk1" tx1="lt1" bg2="dk2" tx2="lt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101023561"/>
      </p:ext>
    </p:extLst>
  </p:cSld>
  <p:clrMap bg1="dk1" tx1="lt1" bg2="dk2" tx2="lt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6.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6.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4.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Parasitism and Theodicy</a:t>
            </a:r>
            <a:endParaRPr lang="en-US" dirty="0"/>
          </a:p>
        </p:txBody>
      </p:sp>
      <p:sp>
        <p:nvSpPr>
          <p:cNvPr id="3" name="Text Placeholder 2"/>
          <p:cNvSpPr>
            <a:spLocks noGrp="1"/>
          </p:cNvSpPr>
          <p:nvPr>
            <p:ph type="body" sz="half" idx="2"/>
          </p:nvPr>
        </p:nvSpPr>
        <p:spPr/>
        <p:txBody>
          <a:bodyPr/>
          <a:lstStyle/>
          <a:p>
            <a:r>
              <a:rPr lang="en-US" dirty="0" smtClean="0"/>
              <a:t>Part 1</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50649"/>
            <a:ext cx="4554415" cy="3795346"/>
          </a:xfrm>
          <a:prstGeom prst="rect">
            <a:avLst/>
          </a:prstGeom>
          <a:solidFill>
            <a:schemeClr val="accent1">
              <a:alpha val="55000"/>
            </a:schemeClr>
          </a:solidFill>
          <a:ln>
            <a:noFill/>
          </a:ln>
        </p:spPr>
      </p:pic>
      <p:pic>
        <p:nvPicPr>
          <p:cNvPr id="9" name="Picture 8" descr="http://www.odditycentral.com/wp-content/uploads/2013/02/jewel-wasp-cockroa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68234"/>
            <a:ext cx="6923043" cy="374525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483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theodicies exist</a:t>
            </a:r>
            <a:endParaRPr lang="en-US" dirty="0"/>
          </a:p>
        </p:txBody>
      </p:sp>
      <p:pic>
        <p:nvPicPr>
          <p:cNvPr id="6" name="Picture 5"/>
          <p:cNvPicPr>
            <a:picLocks noChangeAspect="1"/>
          </p:cNvPicPr>
          <p:nvPr/>
        </p:nvPicPr>
        <p:blipFill>
          <a:blip r:embed="rId4"/>
          <a:stretch>
            <a:fillRect/>
          </a:stretch>
        </p:blipFill>
        <p:spPr>
          <a:xfrm>
            <a:off x="23446" y="2336873"/>
            <a:ext cx="12168554" cy="4600022"/>
          </a:xfrm>
          <a:prstGeom prst="rect">
            <a:avLst/>
          </a:prstGeom>
        </p:spPr>
      </p:pic>
      <p:sp>
        <p:nvSpPr>
          <p:cNvPr id="3" name="Content Placeholder 2"/>
          <p:cNvSpPr>
            <a:spLocks noGrp="1"/>
          </p:cNvSpPr>
          <p:nvPr>
            <p:ph idx="1"/>
          </p:nvPr>
        </p:nvSpPr>
        <p:spPr>
          <a:xfrm>
            <a:off x="1600200" y="2514600"/>
            <a:ext cx="9613861" cy="3599316"/>
          </a:xfrm>
        </p:spPr>
        <p:txBody>
          <a:bodyPr/>
          <a:lstStyle/>
          <a:p>
            <a:pPr marL="0" indent="0" algn="ctr">
              <a:buNone/>
            </a:pPr>
            <a:r>
              <a:rPr lang="en-US" sz="3600" dirty="0" smtClean="0">
                <a:effectLst>
                  <a:outerShdw blurRad="38100" dist="38100" dir="2700000" algn="tl">
                    <a:srgbClr val="000000">
                      <a:alpha val="43137"/>
                    </a:srgbClr>
                  </a:outerShdw>
                </a:effectLst>
              </a:rPr>
              <a:t>As Christians with a biblical worldview,</a:t>
            </a:r>
          </a:p>
          <a:p>
            <a:pPr marL="0" indent="0" algn="ctr">
              <a:buNone/>
            </a:pPr>
            <a:r>
              <a:rPr lang="en-US" sz="3600" dirty="0" smtClean="0">
                <a:effectLst>
                  <a:outerShdw blurRad="38100" dist="38100" dir="2700000" algn="tl">
                    <a:srgbClr val="000000">
                      <a:alpha val="43137"/>
                    </a:srgbClr>
                  </a:outerShdw>
                </a:effectLst>
              </a:rPr>
              <a:t>we look to the Bible for answers</a:t>
            </a:r>
          </a:p>
          <a:p>
            <a:endParaRPr lang="en-US" dirty="0">
              <a:effectLst>
                <a:outerShdw blurRad="38100" dist="38100" dir="2700000" algn="tl">
                  <a:srgbClr val="000000">
                    <a:alpha val="43137"/>
                  </a:srgbClr>
                </a:outerShdw>
              </a:effectLst>
            </a:endParaRPr>
          </a:p>
          <a:p>
            <a:endParaRPr lang="en-US" dirty="0">
              <a:solidFill>
                <a:schemeClr val="bg1"/>
              </a:solidFill>
              <a:effectLst>
                <a:outerShdw blurRad="38100" dist="38100" dir="2700000" algn="tl">
                  <a:srgbClr val="000000">
                    <a:alpha val="43137"/>
                  </a:srgbClr>
                </a:outerShdw>
              </a:effectLst>
            </a:endParaRPr>
          </a:p>
          <a:p>
            <a:pPr marL="0" indent="0">
              <a:buNone/>
            </a:pPr>
            <a:endParaRPr lang="en-US"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97235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810707"/>
            <a:ext cx="7620000" cy="5285293"/>
          </a:xfrm>
          <a:prstGeom prst="rect">
            <a:avLst/>
          </a:prstGeom>
        </p:spPr>
      </p:pic>
      <p:sp>
        <p:nvSpPr>
          <p:cNvPr id="5" name="Rectangle 4"/>
          <p:cNvSpPr/>
          <p:nvPr/>
        </p:nvSpPr>
        <p:spPr>
          <a:xfrm>
            <a:off x="0" y="-29308"/>
            <a:ext cx="10350912"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In the beginning God created…</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Rectangle 5"/>
          <p:cNvSpPr/>
          <p:nvPr/>
        </p:nvSpPr>
        <p:spPr>
          <a:xfrm>
            <a:off x="4577415" y="5963978"/>
            <a:ext cx="7614585"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nd it was very good!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937946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3000" y="2336873"/>
            <a:ext cx="9613861" cy="3599316"/>
          </a:xfrm>
        </p:spPr>
        <p:txBody>
          <a:bodyPr>
            <a:normAutofit fontScale="92500"/>
          </a:bodyPr>
          <a:lstStyle/>
          <a:p>
            <a:pPr marL="0" indent="0" algn="ctr">
              <a:buNone/>
            </a:pPr>
            <a:r>
              <a:rPr lang="en-US" sz="7200" dirty="0" smtClean="0">
                <a:solidFill>
                  <a:schemeClr val="bg1"/>
                </a:solidFill>
              </a:rPr>
              <a:t>How can we explain something so awful in the world God created?</a:t>
            </a:r>
          </a:p>
          <a:p>
            <a:endParaRPr lang="en-US" dirty="0">
              <a:solidFill>
                <a:schemeClr val="bg1"/>
              </a:solidFill>
            </a:endParaRPr>
          </a:p>
        </p:txBody>
      </p:sp>
      <p:sp>
        <p:nvSpPr>
          <p:cNvPr id="2" name="Rectangle 1"/>
          <p:cNvSpPr/>
          <p:nvPr/>
        </p:nvSpPr>
        <p:spPr>
          <a:xfrm>
            <a:off x="739208" y="5257800"/>
            <a:ext cx="1042144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He didn’t create </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them</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that way</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2300684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3552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theodicy </a:t>
            </a:r>
            <a:endParaRPr lang="en-US" dirty="0"/>
          </a:p>
        </p:txBody>
      </p:sp>
      <p:pic>
        <p:nvPicPr>
          <p:cNvPr id="4" name="Content Placeholder 3"/>
          <p:cNvPicPr>
            <a:picLocks noGrp="1" noChangeAspect="1"/>
          </p:cNvPicPr>
          <p:nvPr>
            <p:ph idx="1"/>
          </p:nvPr>
        </p:nvPicPr>
        <p:blipFill>
          <a:blip r:embed="rId3"/>
          <a:stretch>
            <a:fillRect/>
          </a:stretch>
        </p:blipFill>
        <p:spPr>
          <a:xfrm>
            <a:off x="2057400" y="3657600"/>
            <a:ext cx="8495956" cy="2707440"/>
          </a:xfrm>
          <a:prstGeom prst="rect">
            <a:avLst/>
          </a:prstGeom>
        </p:spPr>
      </p:pic>
      <p:sp>
        <p:nvSpPr>
          <p:cNvPr id="5" name="TextBox 4"/>
          <p:cNvSpPr txBox="1"/>
          <p:nvPr/>
        </p:nvSpPr>
        <p:spPr>
          <a:xfrm>
            <a:off x="4038600" y="2667000"/>
            <a:ext cx="4191000" cy="646331"/>
          </a:xfrm>
          <a:prstGeom prst="rect">
            <a:avLst/>
          </a:prstGeom>
          <a:noFill/>
        </p:spPr>
        <p:txBody>
          <a:bodyPr wrap="square" rtlCol="0">
            <a:spAutoFit/>
          </a:bodyPr>
          <a:lstStyle/>
          <a:p>
            <a:r>
              <a:rPr lang="en-US" sz="3600" dirty="0" smtClean="0">
                <a:solidFill>
                  <a:prstClr val="black"/>
                </a:solidFill>
              </a:rPr>
              <a:t>Freedom of choice</a:t>
            </a:r>
            <a:endParaRPr lang="en-US" sz="3600" dirty="0">
              <a:solidFill>
                <a:prstClr val="black"/>
              </a:solidFill>
            </a:endParaRPr>
          </a:p>
        </p:txBody>
      </p:sp>
    </p:spTree>
    <p:extLst>
      <p:ext uri="{BB962C8B-B14F-4D97-AF65-F5344CB8AC3E}">
        <p14:creationId xmlns:p14="http://schemas.microsoft.com/office/powerpoint/2010/main" val="1160460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theodicy </a:t>
            </a:r>
            <a:endParaRPr lang="en-US" dirty="0"/>
          </a:p>
        </p:txBody>
      </p:sp>
      <p:pic>
        <p:nvPicPr>
          <p:cNvPr id="4" name="Content Placeholder 3"/>
          <p:cNvPicPr>
            <a:picLocks noGrp="1" noChangeAspect="1"/>
          </p:cNvPicPr>
          <p:nvPr>
            <p:ph idx="1"/>
          </p:nvPr>
        </p:nvPicPr>
        <p:blipFill>
          <a:blip r:embed="rId3"/>
          <a:stretch>
            <a:fillRect/>
          </a:stretch>
        </p:blipFill>
        <p:spPr>
          <a:xfrm>
            <a:off x="2057400" y="3657600"/>
            <a:ext cx="8495956" cy="2707440"/>
          </a:xfrm>
          <a:prstGeom prst="rect">
            <a:avLst/>
          </a:prstGeom>
        </p:spPr>
      </p:pic>
      <p:sp>
        <p:nvSpPr>
          <p:cNvPr id="6" name="TextBox 5"/>
          <p:cNvSpPr txBox="1"/>
          <p:nvPr/>
        </p:nvSpPr>
        <p:spPr>
          <a:xfrm>
            <a:off x="3505200" y="2590800"/>
            <a:ext cx="5867400" cy="646331"/>
          </a:xfrm>
          <a:prstGeom prst="rect">
            <a:avLst/>
          </a:prstGeom>
          <a:noFill/>
        </p:spPr>
        <p:txBody>
          <a:bodyPr wrap="square" rtlCol="0">
            <a:spAutoFit/>
          </a:bodyPr>
          <a:lstStyle/>
          <a:p>
            <a:r>
              <a:rPr lang="en-US" sz="3600" dirty="0" smtClean="0">
                <a:solidFill>
                  <a:prstClr val="black"/>
                </a:solidFill>
              </a:rPr>
              <a:t>Adam and Eve chose to sin</a:t>
            </a:r>
            <a:endParaRPr lang="en-US" sz="3600" dirty="0">
              <a:solidFill>
                <a:prstClr val="black"/>
              </a:solidFill>
            </a:endParaRPr>
          </a:p>
        </p:txBody>
      </p:sp>
    </p:spTree>
    <p:extLst>
      <p:ext uri="{BB962C8B-B14F-4D97-AF65-F5344CB8AC3E}">
        <p14:creationId xmlns:p14="http://schemas.microsoft.com/office/powerpoint/2010/main" val="401882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Sin </a:t>
            </a:r>
            <a:endParaRPr lang="en-US" dirty="0"/>
          </a:p>
        </p:txBody>
      </p:sp>
      <p:sp>
        <p:nvSpPr>
          <p:cNvPr id="7" name="Content Placeholder 6"/>
          <p:cNvSpPr>
            <a:spLocks noGrp="1"/>
          </p:cNvSpPr>
          <p:nvPr>
            <p:ph sz="half" idx="1"/>
          </p:nvPr>
        </p:nvSpPr>
        <p:spPr/>
        <p:txBody>
          <a:bodyPr>
            <a:normAutofit/>
          </a:bodyPr>
          <a:lstStyle/>
          <a:p>
            <a:r>
              <a:rPr lang="en-US" sz="3600" dirty="0" smtClean="0">
                <a:solidFill>
                  <a:schemeClr val="bg1"/>
                </a:solidFill>
                <a:effectLst/>
              </a:rPr>
              <a:t>People </a:t>
            </a:r>
            <a:r>
              <a:rPr lang="en-US" sz="2400" dirty="0" smtClean="0">
                <a:solidFill>
                  <a:schemeClr val="bg1"/>
                </a:solidFill>
                <a:effectLst/>
              </a:rPr>
              <a:t>(Gen 3:16-19)</a:t>
            </a:r>
            <a:endParaRPr lang="en-US" sz="3600" dirty="0" smtClean="0">
              <a:solidFill>
                <a:schemeClr val="bg1"/>
              </a:solidFill>
              <a:effectLst/>
            </a:endParaRPr>
          </a:p>
          <a:p>
            <a:pPr lvl="1"/>
            <a:r>
              <a:rPr lang="en-US" sz="3400" dirty="0" smtClean="0">
                <a:solidFill>
                  <a:schemeClr val="bg1"/>
                </a:solidFill>
                <a:effectLst/>
              </a:rPr>
              <a:t>Pain in childbirth</a:t>
            </a:r>
          </a:p>
          <a:p>
            <a:pPr lvl="1"/>
            <a:r>
              <a:rPr lang="en-US" sz="3400" dirty="0" smtClean="0">
                <a:solidFill>
                  <a:schemeClr val="bg1"/>
                </a:solidFill>
                <a:effectLst/>
              </a:rPr>
              <a:t>Hard work</a:t>
            </a:r>
            <a:endParaRPr lang="en-US" sz="3400" dirty="0">
              <a:solidFill>
                <a:schemeClr val="bg1"/>
              </a:solidFill>
              <a:effectLst/>
            </a:endParaRPr>
          </a:p>
        </p:txBody>
      </p:sp>
      <p:sp>
        <p:nvSpPr>
          <p:cNvPr id="8" name="Content Placeholder 7"/>
          <p:cNvSpPr>
            <a:spLocks noGrp="1"/>
          </p:cNvSpPr>
          <p:nvPr>
            <p:ph sz="half" idx="2"/>
          </p:nvPr>
        </p:nvSpPr>
        <p:spPr>
          <a:xfrm>
            <a:off x="5594122" y="2336873"/>
            <a:ext cx="5302477" cy="3599316"/>
          </a:xfrm>
        </p:spPr>
        <p:txBody>
          <a:bodyPr>
            <a:normAutofit/>
          </a:bodyPr>
          <a:lstStyle/>
          <a:p>
            <a:endParaRPr lang="en-US" sz="3400" dirty="0">
              <a:solidFill>
                <a:schemeClr val="bg1"/>
              </a:solidFill>
              <a:effectLs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706" y="4104430"/>
            <a:ext cx="4452956" cy="2524970"/>
          </a:xfrm>
          <a:prstGeom prst="rect">
            <a:avLst/>
          </a:prstGeom>
        </p:spPr>
      </p:pic>
    </p:spTree>
    <p:custDataLst>
      <p:tags r:id="rId1"/>
    </p:custDataLst>
    <p:extLst>
      <p:ext uri="{BB962C8B-B14F-4D97-AF65-F5344CB8AC3E}">
        <p14:creationId xmlns:p14="http://schemas.microsoft.com/office/powerpoint/2010/main" val="321348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Sin </a:t>
            </a:r>
            <a:endParaRPr lang="en-US" dirty="0"/>
          </a:p>
        </p:txBody>
      </p:sp>
      <p:sp>
        <p:nvSpPr>
          <p:cNvPr id="7" name="Content Placeholder 6"/>
          <p:cNvSpPr>
            <a:spLocks noGrp="1"/>
          </p:cNvSpPr>
          <p:nvPr>
            <p:ph sz="half" idx="1"/>
          </p:nvPr>
        </p:nvSpPr>
        <p:spPr/>
        <p:txBody>
          <a:bodyPr>
            <a:normAutofit/>
          </a:bodyPr>
          <a:lstStyle/>
          <a:p>
            <a:r>
              <a:rPr lang="en-US" sz="3600" dirty="0" smtClean="0">
                <a:solidFill>
                  <a:schemeClr val="bg1"/>
                </a:solidFill>
                <a:effectLst/>
              </a:rPr>
              <a:t>People </a:t>
            </a:r>
            <a:r>
              <a:rPr lang="en-US" sz="2400" dirty="0" smtClean="0">
                <a:solidFill>
                  <a:schemeClr val="bg1"/>
                </a:solidFill>
                <a:effectLst/>
              </a:rPr>
              <a:t>(Gen 3:16-19)</a:t>
            </a:r>
            <a:endParaRPr lang="en-US" sz="3600" dirty="0" smtClean="0">
              <a:solidFill>
                <a:schemeClr val="bg1"/>
              </a:solidFill>
              <a:effectLst/>
            </a:endParaRPr>
          </a:p>
          <a:p>
            <a:pPr lvl="1"/>
            <a:r>
              <a:rPr lang="en-US" sz="3400" dirty="0" smtClean="0">
                <a:solidFill>
                  <a:schemeClr val="bg1"/>
                </a:solidFill>
                <a:effectLst/>
              </a:rPr>
              <a:t>Pain in childbirth</a:t>
            </a:r>
          </a:p>
          <a:p>
            <a:pPr lvl="1"/>
            <a:r>
              <a:rPr lang="en-US" sz="3400" dirty="0" smtClean="0">
                <a:solidFill>
                  <a:schemeClr val="bg1"/>
                </a:solidFill>
                <a:effectLst/>
              </a:rPr>
              <a:t>Hard work</a:t>
            </a:r>
            <a:endParaRPr lang="en-US" sz="3400" dirty="0">
              <a:solidFill>
                <a:schemeClr val="bg1"/>
              </a:solidFill>
              <a:effectLst/>
            </a:endParaRPr>
          </a:p>
        </p:txBody>
      </p:sp>
      <p:sp>
        <p:nvSpPr>
          <p:cNvPr id="8" name="Content Placeholder 7"/>
          <p:cNvSpPr>
            <a:spLocks noGrp="1"/>
          </p:cNvSpPr>
          <p:nvPr>
            <p:ph sz="half" idx="2"/>
          </p:nvPr>
        </p:nvSpPr>
        <p:spPr>
          <a:xfrm>
            <a:off x="5594122" y="2336873"/>
            <a:ext cx="5302477" cy="3599316"/>
          </a:xfrm>
        </p:spPr>
        <p:txBody>
          <a:bodyPr>
            <a:normAutofit/>
          </a:bodyPr>
          <a:lstStyle/>
          <a:p>
            <a:r>
              <a:rPr lang="en-US" sz="3400" dirty="0" smtClean="0">
                <a:solidFill>
                  <a:schemeClr val="bg1"/>
                </a:solidFill>
                <a:effectLst/>
              </a:rPr>
              <a:t>Natural World</a:t>
            </a:r>
          </a:p>
          <a:p>
            <a:endParaRPr lang="en-US" sz="3400" dirty="0">
              <a:solidFill>
                <a:schemeClr val="bg1"/>
              </a:solidFill>
              <a:effectLst/>
            </a:endParaRPr>
          </a:p>
          <a:p>
            <a:r>
              <a:rPr lang="en-US" sz="3200" dirty="0">
                <a:solidFill>
                  <a:schemeClr val="bg1"/>
                </a:solidFill>
                <a:effectLst/>
              </a:rPr>
              <a:t>Against its will, all creation was subjected to God’s curse</a:t>
            </a:r>
            <a:r>
              <a:rPr lang="en-US" sz="3200" dirty="0" smtClean="0">
                <a:solidFill>
                  <a:schemeClr val="bg1"/>
                </a:solidFill>
                <a:effectLst/>
              </a:rPr>
              <a:t>. </a:t>
            </a:r>
            <a:r>
              <a:rPr lang="en-US" sz="2400" dirty="0" smtClean="0">
                <a:solidFill>
                  <a:schemeClr val="bg1"/>
                </a:solidFill>
                <a:effectLst/>
              </a:rPr>
              <a:t>(Rom 8:20 NLT)</a:t>
            </a:r>
            <a:endParaRPr lang="en-US" sz="2800" dirty="0">
              <a:solidFill>
                <a:schemeClr val="bg1"/>
              </a:solidFill>
              <a:effectLs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06" y="4104430"/>
            <a:ext cx="4452956" cy="2524970"/>
          </a:xfrm>
          <a:prstGeom prst="rect">
            <a:avLst/>
          </a:prstGeom>
        </p:spPr>
      </p:pic>
    </p:spTree>
    <p:extLst>
      <p:ext uri="{BB962C8B-B14F-4D97-AF65-F5344CB8AC3E}">
        <p14:creationId xmlns:p14="http://schemas.microsoft.com/office/powerpoint/2010/main" val="4102125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Sin </a:t>
            </a:r>
            <a:endParaRPr lang="en-US" dirty="0"/>
          </a:p>
        </p:txBody>
      </p:sp>
      <p:sp>
        <p:nvSpPr>
          <p:cNvPr id="7" name="Content Placeholder 6"/>
          <p:cNvSpPr>
            <a:spLocks noGrp="1"/>
          </p:cNvSpPr>
          <p:nvPr>
            <p:ph sz="half" idx="1"/>
          </p:nvPr>
        </p:nvSpPr>
        <p:spPr/>
        <p:txBody>
          <a:bodyPr>
            <a:normAutofit/>
          </a:bodyPr>
          <a:lstStyle/>
          <a:p>
            <a:r>
              <a:rPr lang="en-US" sz="3600" dirty="0" smtClean="0">
                <a:solidFill>
                  <a:schemeClr val="bg1"/>
                </a:solidFill>
                <a:effectLst/>
              </a:rPr>
              <a:t>People </a:t>
            </a:r>
            <a:r>
              <a:rPr lang="en-US" sz="2400" dirty="0" smtClean="0">
                <a:solidFill>
                  <a:schemeClr val="bg1"/>
                </a:solidFill>
                <a:effectLst/>
              </a:rPr>
              <a:t>(Gen 3:16-19)</a:t>
            </a:r>
            <a:endParaRPr lang="en-US" sz="3600" dirty="0" smtClean="0">
              <a:solidFill>
                <a:schemeClr val="bg1"/>
              </a:solidFill>
              <a:effectLst/>
            </a:endParaRPr>
          </a:p>
          <a:p>
            <a:pPr lvl="1"/>
            <a:r>
              <a:rPr lang="en-US" sz="3400" dirty="0" smtClean="0">
                <a:solidFill>
                  <a:schemeClr val="bg1"/>
                </a:solidFill>
                <a:effectLst/>
              </a:rPr>
              <a:t>Pain in childbirth</a:t>
            </a:r>
          </a:p>
          <a:p>
            <a:pPr lvl="1"/>
            <a:r>
              <a:rPr lang="en-US" sz="3400" dirty="0" smtClean="0">
                <a:solidFill>
                  <a:schemeClr val="bg1"/>
                </a:solidFill>
                <a:effectLst/>
              </a:rPr>
              <a:t>Hard work</a:t>
            </a:r>
            <a:endParaRPr lang="en-US" sz="3400" dirty="0">
              <a:solidFill>
                <a:schemeClr val="bg1"/>
              </a:solidFill>
              <a:effectLst/>
            </a:endParaRPr>
          </a:p>
        </p:txBody>
      </p:sp>
      <p:sp>
        <p:nvSpPr>
          <p:cNvPr id="8" name="Content Placeholder 7"/>
          <p:cNvSpPr>
            <a:spLocks noGrp="1"/>
          </p:cNvSpPr>
          <p:nvPr>
            <p:ph sz="half" idx="2"/>
          </p:nvPr>
        </p:nvSpPr>
        <p:spPr>
          <a:xfrm>
            <a:off x="5594122" y="2336873"/>
            <a:ext cx="5302477" cy="3599316"/>
          </a:xfrm>
        </p:spPr>
        <p:txBody>
          <a:bodyPr>
            <a:normAutofit/>
          </a:bodyPr>
          <a:lstStyle/>
          <a:p>
            <a:r>
              <a:rPr lang="en-US" sz="3600" dirty="0" smtClean="0">
                <a:solidFill>
                  <a:schemeClr val="bg1"/>
                </a:solidFill>
                <a:effectLst/>
              </a:rPr>
              <a:t>Natural world </a:t>
            </a:r>
            <a:r>
              <a:rPr lang="en-US" sz="2400" dirty="0" smtClean="0">
                <a:solidFill>
                  <a:schemeClr val="bg1"/>
                </a:solidFill>
                <a:effectLst/>
              </a:rPr>
              <a:t>(Gen 3:18)</a:t>
            </a:r>
          </a:p>
          <a:p>
            <a:pPr lvl="1"/>
            <a:r>
              <a:rPr lang="en-US" sz="3400" dirty="0" smtClean="0">
                <a:solidFill>
                  <a:schemeClr val="bg1"/>
                </a:solidFill>
                <a:effectLst/>
              </a:rPr>
              <a:t>Thorns</a:t>
            </a:r>
          </a:p>
          <a:p>
            <a:pPr lvl="1"/>
            <a:r>
              <a:rPr lang="en-US" sz="3400" dirty="0" smtClean="0">
                <a:solidFill>
                  <a:schemeClr val="bg1"/>
                </a:solidFill>
                <a:effectLst/>
              </a:rPr>
              <a:t>Thistles </a:t>
            </a:r>
            <a:endParaRPr lang="en-US" sz="3400" dirty="0">
              <a:solidFill>
                <a:schemeClr val="bg1"/>
              </a:solidFill>
              <a:effectLs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706" y="4104430"/>
            <a:ext cx="4452956" cy="2524970"/>
          </a:xfrm>
          <a:prstGeom prst="rect">
            <a:avLst/>
          </a:prstGeom>
        </p:spPr>
      </p:pic>
      <p:pic>
        <p:nvPicPr>
          <p:cNvPr id="10" name="Picture 8" descr="http://www.odditycentral.com/wp-content/uploads/2013/02/jewel-wasp-cockroa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8678" y="4132137"/>
            <a:ext cx="4616153" cy="24972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08271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00"/>
                                        <p:tgtEl>
                                          <p:spTgt spid="8">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down)">
                                      <p:cBhvr>
                                        <p:cTn id="11" dur="500"/>
                                        <p:tgtEl>
                                          <p:spTgt spid="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Theodicy</a:t>
            </a:r>
            <a:endParaRPr lang="en-US" dirty="0">
              <a:solidFill>
                <a:schemeClr val="bg1"/>
              </a:solidFill>
            </a:endParaRPr>
          </a:p>
        </p:txBody>
      </p:sp>
      <p:sp>
        <p:nvSpPr>
          <p:cNvPr id="3" name="Content Placeholder 2"/>
          <p:cNvSpPr>
            <a:spLocks noGrp="1"/>
          </p:cNvSpPr>
          <p:nvPr>
            <p:ph idx="1"/>
          </p:nvPr>
        </p:nvSpPr>
        <p:spPr/>
        <p:txBody>
          <a:bodyPr>
            <a:normAutofit/>
          </a:bodyPr>
          <a:lstStyle/>
          <a:p>
            <a:endParaRPr lang="en-US" sz="4000" dirty="0">
              <a:solidFill>
                <a:schemeClr val="bg1"/>
              </a:solidFill>
            </a:endParaRPr>
          </a:p>
          <a:p>
            <a:pPr marL="457200" lvl="1" indent="0">
              <a:buNone/>
            </a:pPr>
            <a:r>
              <a:rPr lang="en-US" sz="6000" dirty="0" smtClean="0">
                <a:solidFill>
                  <a:schemeClr val="bg1"/>
                </a:solidFill>
              </a:rPr>
              <a:t>How can evil exist if God is loving, all-powerful, and just?</a:t>
            </a:r>
          </a:p>
          <a:p>
            <a:endParaRPr lang="en-US" dirty="0">
              <a:solidFill>
                <a:schemeClr val="bg1"/>
              </a:solidFill>
            </a:endParaRPr>
          </a:p>
        </p:txBody>
      </p:sp>
    </p:spTree>
    <p:extLst>
      <p:ext uri="{BB962C8B-B14F-4D97-AF65-F5344CB8AC3E}">
        <p14:creationId xmlns:p14="http://schemas.microsoft.com/office/powerpoint/2010/main" val="2088115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Parasite</a:t>
            </a:r>
            <a:endParaRPr lang="en-US" sz="4400" dirty="0"/>
          </a:p>
        </p:txBody>
      </p:sp>
      <p:sp>
        <p:nvSpPr>
          <p:cNvPr id="3" name="Content Placeholder 2"/>
          <p:cNvSpPr>
            <a:spLocks noGrp="1"/>
          </p:cNvSpPr>
          <p:nvPr>
            <p:ph sz="half" idx="1"/>
          </p:nvPr>
        </p:nvSpPr>
        <p:spPr>
          <a:xfrm>
            <a:off x="228600" y="2336873"/>
            <a:ext cx="4698358" cy="3599316"/>
          </a:xfrm>
        </p:spPr>
        <p:txBody>
          <a:bodyPr/>
          <a:lstStyle/>
          <a:p>
            <a:r>
              <a:rPr lang="en-US" sz="3600" dirty="0">
                <a:solidFill>
                  <a:schemeClr val="bg1"/>
                </a:solidFill>
              </a:rPr>
              <a:t>A parasite lives on or in a host, getting food </a:t>
            </a:r>
            <a:r>
              <a:rPr lang="en-US" sz="3600" dirty="0" smtClean="0">
                <a:solidFill>
                  <a:schemeClr val="bg1"/>
                </a:solidFill>
              </a:rPr>
              <a:t>from, </a:t>
            </a:r>
            <a:r>
              <a:rPr lang="en-US" sz="3600" dirty="0">
                <a:solidFill>
                  <a:schemeClr val="bg1"/>
                </a:solidFill>
              </a:rPr>
              <a:t>or at the expense </a:t>
            </a:r>
            <a:r>
              <a:rPr lang="en-US" sz="3600" dirty="0" smtClean="0">
                <a:solidFill>
                  <a:schemeClr val="bg1"/>
                </a:solidFill>
              </a:rPr>
              <a:t>of, </a:t>
            </a:r>
            <a:r>
              <a:rPr lang="en-US" sz="3600" dirty="0">
                <a:solidFill>
                  <a:schemeClr val="bg1"/>
                </a:solidFill>
              </a:rPr>
              <a:t>its </a:t>
            </a:r>
            <a:r>
              <a:rPr lang="en-US" sz="3600" dirty="0" smtClean="0">
                <a:solidFill>
                  <a:schemeClr val="bg1"/>
                </a:solidFill>
              </a:rPr>
              <a:t>host  </a:t>
            </a:r>
            <a:endParaRPr lang="en-US" sz="3600" dirty="0">
              <a:solidFill>
                <a:schemeClr val="bg1"/>
              </a:solidFill>
            </a:endParaRPr>
          </a:p>
          <a:p>
            <a:endParaRPr lang="en-US" dirty="0"/>
          </a:p>
        </p:txBody>
      </p:sp>
      <p:pic>
        <p:nvPicPr>
          <p:cNvPr id="5" name="Picture 3" descr="C:\Users\Carol Raney\Downloads\114163615.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5486400" y="2153830"/>
            <a:ext cx="3070641" cy="255807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8524" y="3808683"/>
            <a:ext cx="3473668" cy="2314927"/>
          </a:xfrm>
          <a:prstGeom prst="rect">
            <a:avLst/>
          </a:prstGeom>
        </p:spPr>
      </p:pic>
      <p:pic>
        <p:nvPicPr>
          <p:cNvPr id="10" name="Picture 4" descr="C:\Users\Carol Raney\Downloads\462006967.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backgroundMark x1="44262" y1="56343" x2="44262" y2="56343"/>
                        <a14:backgroundMark x1="42662" y1="57355" x2="42662" y2="57355"/>
                        <a14:backgroundMark x1="44967" y1="60864" x2="44967" y2="60864"/>
                        <a14:backgroundMark x1="46190" y1="58367" x2="46190" y2="58367"/>
                        <a14:backgroundMark x1="47789" y1="55061" x2="47789" y2="55061"/>
                        <a14:backgroundMark x1="48307" y1="52497" x2="48307" y2="52497"/>
                        <a14:backgroundMark x1="50800" y1="53036" x2="50800" y2="53036"/>
                        <a14:backgroundMark x1="53246" y1="50472" x2="53246" y2="50472"/>
                        <a14:backgroundMark x1="50800" y1="47166" x2="50800" y2="47166"/>
                        <a14:backgroundMark x1="47789" y1="45682" x2="47789" y2="45682"/>
                        <a14:backgroundMark x1="37723" y1="58097" x2="37723" y2="58097"/>
                        <a14:backgroundMark x1="40734" y1="58097" x2="40734" y2="58097"/>
                        <a14:backgroundMark x1="36312" y1="57827" x2="36312" y2="57827"/>
                        <a14:backgroundMark x1="29586" y1="56073" x2="29586" y2="56073"/>
                        <a14:backgroundMark x1="29069" y1="53306" x2="29069" y2="53306"/>
                      </a14:backgroundRemoval>
                    </a14:imgEffect>
                  </a14:imgLayer>
                </a14:imgProps>
              </a:ext>
              <a:ext uri="{28A0092B-C50C-407E-A947-70E740481C1C}">
                <a14:useLocalDpi xmlns:a14="http://schemas.microsoft.com/office/drawing/2010/main" val="0"/>
              </a:ext>
            </a:extLst>
          </a:blip>
          <a:srcRect/>
          <a:stretch>
            <a:fillRect/>
          </a:stretch>
        </p:blipFill>
        <p:spPr bwMode="auto">
          <a:xfrm>
            <a:off x="2595364" y="1834166"/>
            <a:ext cx="9956800" cy="69407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Carol Raney\Downloads\46595425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66141" y="1592932"/>
            <a:ext cx="6781800" cy="50871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24595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0-#ppt_w/2"/>
                                          </p:val>
                                        </p:tav>
                                        <p:tav tm="100000">
                                          <p:val>
                                            <p:strVal val="#ppt_x"/>
                                          </p:val>
                                        </p:tav>
                                      </p:tavLst>
                                    </p:anim>
                                    <p:anim calcmode="lin" valueType="num">
                                      <p:cBhvr additive="base">
                                        <p:cTn id="1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answer</a:t>
            </a:r>
            <a:endParaRPr lang="en-US" dirty="0"/>
          </a:p>
        </p:txBody>
      </p:sp>
      <p:sp>
        <p:nvSpPr>
          <p:cNvPr id="3" name="Content Placeholder 2"/>
          <p:cNvSpPr>
            <a:spLocks noGrp="1"/>
          </p:cNvSpPr>
          <p:nvPr>
            <p:ph idx="1"/>
          </p:nvPr>
        </p:nvSpPr>
        <p:spPr>
          <a:xfrm>
            <a:off x="1062172" y="3340136"/>
            <a:ext cx="4425079" cy="1930327"/>
          </a:xfrm>
        </p:spPr>
        <p:txBody>
          <a:bodyPr>
            <a:normAutofit lnSpcReduction="10000"/>
          </a:bodyPr>
          <a:lstStyle/>
          <a:p>
            <a:pPr marL="0" indent="0" algn="ctr">
              <a:buNone/>
            </a:pPr>
            <a:r>
              <a:rPr lang="en-US" sz="13800" dirty="0" smtClean="0">
                <a:solidFill>
                  <a:schemeClr val="bg1"/>
                </a:solidFill>
                <a:effectLst/>
              </a:rPr>
              <a:t>Sin</a:t>
            </a:r>
            <a:endParaRPr lang="en-US" sz="13800" dirty="0">
              <a:solidFill>
                <a:schemeClr val="bg1"/>
              </a:solidFill>
              <a:effectLst/>
            </a:endParaRPr>
          </a:p>
        </p:txBody>
      </p:sp>
      <p:sp>
        <p:nvSpPr>
          <p:cNvPr id="4" name="Content Placeholder 2"/>
          <p:cNvSpPr txBox="1">
            <a:spLocks/>
          </p:cNvSpPr>
          <p:nvPr/>
        </p:nvSpPr>
        <p:spPr>
          <a:xfrm>
            <a:off x="5638800" y="2667000"/>
            <a:ext cx="5867400" cy="3276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1500" dirty="0" smtClean="0">
                <a:solidFill>
                  <a:schemeClr val="bg1"/>
                </a:solidFill>
                <a:effectLst/>
              </a:rPr>
              <a:t>Free</a:t>
            </a:r>
          </a:p>
          <a:p>
            <a:pPr marL="0" indent="0" algn="ctr">
              <a:buFont typeface="Arial" panose="020B0604020202020204" pitchFamily="34" charset="0"/>
              <a:buNone/>
            </a:pPr>
            <a:r>
              <a:rPr lang="en-US" sz="11500" dirty="0" smtClean="0">
                <a:solidFill>
                  <a:schemeClr val="bg1"/>
                </a:solidFill>
                <a:effectLst/>
              </a:rPr>
              <a:t>Choice</a:t>
            </a:r>
            <a:endParaRPr lang="en-US" sz="11500" dirty="0">
              <a:solidFill>
                <a:schemeClr val="bg1"/>
              </a:solidFill>
              <a:effectLst/>
            </a:endParaRPr>
          </a:p>
        </p:txBody>
      </p:sp>
    </p:spTree>
    <p:extLst>
      <p:ext uri="{BB962C8B-B14F-4D97-AF65-F5344CB8AC3E}">
        <p14:creationId xmlns:p14="http://schemas.microsoft.com/office/powerpoint/2010/main" val="2224706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human choice</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344492"/>
            <a:ext cx="5675350" cy="3218107"/>
          </a:xfrm>
          <a:prstGeom prst="rect">
            <a:avLst/>
          </a:prstGeom>
        </p:spPr>
      </p:pic>
      <p:pic>
        <p:nvPicPr>
          <p:cNvPr id="10" name="Picture 8" descr="http://www.odditycentral.com/wp-content/uploads/2013/02/jewel-wasp-cockroa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200400"/>
            <a:ext cx="5948622" cy="32181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1600" y="1876961"/>
            <a:ext cx="1066800" cy="2646878"/>
          </a:xfrm>
          <a:prstGeom prst="rect">
            <a:avLst/>
          </a:prstGeom>
          <a:noFill/>
        </p:spPr>
        <p:txBody>
          <a:bodyPr wrap="square" rtlCol="0">
            <a:spAutoFit/>
          </a:bodyPr>
          <a:lstStyle/>
          <a:p>
            <a:r>
              <a:rPr lang="en-US" sz="16600" dirty="0" smtClean="0">
                <a:solidFill>
                  <a:schemeClr val="bg1"/>
                </a:solidFill>
              </a:rPr>
              <a:t>?</a:t>
            </a:r>
            <a:endParaRPr lang="en-US" sz="16600" dirty="0">
              <a:solidFill>
                <a:schemeClr val="bg1"/>
              </a:solidFill>
            </a:endParaRPr>
          </a:p>
        </p:txBody>
      </p:sp>
    </p:spTree>
    <p:custDataLst>
      <p:tags r:id="rId1"/>
    </p:custDataLst>
    <p:extLst>
      <p:ext uri="{BB962C8B-B14F-4D97-AF65-F5344CB8AC3E}">
        <p14:creationId xmlns:p14="http://schemas.microsoft.com/office/powerpoint/2010/main" val="263322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22" presetClass="entr" presetSubtype="4"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Parasitism and Theodicy</a:t>
            </a:r>
            <a:endParaRPr lang="en-US" dirty="0"/>
          </a:p>
        </p:txBody>
      </p:sp>
      <p:sp>
        <p:nvSpPr>
          <p:cNvPr id="3" name="Text Placeholder 2"/>
          <p:cNvSpPr>
            <a:spLocks noGrp="1"/>
          </p:cNvSpPr>
          <p:nvPr>
            <p:ph type="body" sz="half" idx="2"/>
          </p:nvPr>
        </p:nvSpPr>
        <p:spPr/>
        <p:txBody>
          <a:bodyPr/>
          <a:lstStyle/>
          <a:p>
            <a:r>
              <a:rPr lang="en-US" dirty="0" smtClean="0"/>
              <a:t>Part 2</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50649"/>
            <a:ext cx="4554415" cy="3795346"/>
          </a:xfrm>
          <a:prstGeom prst="rect">
            <a:avLst/>
          </a:prstGeom>
          <a:solidFill>
            <a:schemeClr val="accent1">
              <a:alpha val="55000"/>
            </a:schemeClr>
          </a:solidFill>
          <a:ln>
            <a:noFill/>
          </a:ln>
        </p:spPr>
      </p:pic>
      <p:pic>
        <p:nvPicPr>
          <p:cNvPr id="9" name="Picture 8" descr="http://www.odditycentral.com/wp-content/uploads/2013/02/jewel-wasp-cockroa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68234"/>
            <a:ext cx="6923043" cy="374525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399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These ideas about theodicy come from:</a:t>
            </a:r>
            <a:endParaRPr lang="en-US" dirty="0"/>
          </a:p>
        </p:txBody>
      </p:sp>
      <p:sp>
        <p:nvSpPr>
          <p:cNvPr id="8" name="Text Placeholder 7"/>
          <p:cNvSpPr>
            <a:spLocks noGrp="1"/>
          </p:cNvSpPr>
          <p:nvPr>
            <p:ph type="body" sz="half" idx="2"/>
          </p:nvPr>
        </p:nvSpPr>
        <p:spPr>
          <a:xfrm>
            <a:off x="381000" y="4114801"/>
            <a:ext cx="11506200" cy="3618210"/>
          </a:xfrm>
        </p:spPr>
        <p:txBody>
          <a:bodyPr>
            <a:normAutofit/>
          </a:bodyPr>
          <a:lstStyle/>
          <a:p>
            <a:r>
              <a:rPr lang="en-US" sz="3200" dirty="0" smtClean="0"/>
              <a:t>If God Is Good and All-powerful, How Can He Allow Suffering?</a:t>
            </a:r>
          </a:p>
          <a:p>
            <a:pPr algn="ctr"/>
            <a:r>
              <a:rPr lang="en-US" sz="3200" dirty="0" smtClean="0"/>
              <a:t>By Stephen Bauer</a:t>
            </a:r>
            <a:endParaRPr lang="en-US" sz="3200" dirty="0"/>
          </a:p>
        </p:txBody>
      </p:sp>
      <p:pic>
        <p:nvPicPr>
          <p:cNvPr id="10" name="Picture 9"/>
          <p:cNvPicPr>
            <a:picLocks noChangeAspect="1"/>
          </p:cNvPicPr>
          <p:nvPr/>
        </p:nvPicPr>
        <p:blipFill>
          <a:blip r:embed="rId3"/>
          <a:stretch>
            <a:fillRect/>
          </a:stretch>
        </p:blipFill>
        <p:spPr>
          <a:xfrm>
            <a:off x="3124200" y="2314709"/>
            <a:ext cx="2286000" cy="28575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0963" y="2329311"/>
            <a:ext cx="2232834" cy="2842898"/>
          </a:xfrm>
          <a:prstGeom prst="rect">
            <a:avLst/>
          </a:prstGeom>
        </p:spPr>
      </p:pic>
    </p:spTree>
    <p:extLst>
      <p:ext uri="{BB962C8B-B14F-4D97-AF65-F5344CB8AC3E}">
        <p14:creationId xmlns:p14="http://schemas.microsoft.com/office/powerpoint/2010/main" val="343725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a:t>Chattanooga Public </a:t>
            </a:r>
            <a:r>
              <a:rPr lang="en-US" sz="2800" dirty="0" err="1"/>
              <a:t>Radio</a:t>
            </a:r>
            <a:r>
              <a:rPr lang="en-US" sz="2800" baseline="30000" dirty="0" err="1"/>
              <a:t>SM</a:t>
            </a:r>
            <a:endParaRPr lang="en-US" sz="2800" baseline="30000" dirty="0"/>
          </a:p>
          <a:p>
            <a:r>
              <a:rPr lang="en-US" sz="2800" dirty="0"/>
              <a:t>Classical 90.5 WSMC</a:t>
            </a:r>
          </a:p>
        </p:txBody>
      </p:sp>
    </p:spTree>
    <p:extLst>
      <p:ext uri="{BB962C8B-B14F-4D97-AF65-F5344CB8AC3E}">
        <p14:creationId xmlns:p14="http://schemas.microsoft.com/office/powerpoint/2010/main" val="2306315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394175" y="1881676"/>
            <a:ext cx="5364480" cy="4005072"/>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470454" y="1273215"/>
            <a:ext cx="11451470" cy="5301205"/>
          </a:xfrm>
        </p:spPr>
        <p:txBody>
          <a:bodyPr>
            <a:normAutofit/>
          </a:bodyPr>
          <a:lstStyle/>
          <a:p>
            <a:pPr algn="l"/>
            <a:r>
              <a:rPr lang="en-US" dirty="0"/>
              <a:t>Images may appear on more than one slide. Citation is given on the first slide where each image appears</a:t>
            </a:r>
            <a:r>
              <a:rPr lang="en-US" dirty="0" smtClean="0"/>
              <a:t>.</a:t>
            </a:r>
          </a:p>
          <a:p>
            <a:pPr algn="l"/>
            <a:r>
              <a:rPr lang="en-US" dirty="0" smtClean="0"/>
              <a:t>[</a:t>
            </a:r>
            <a:r>
              <a:rPr lang="en-US" dirty="0"/>
              <a:t>1a] Ticks and Flea 114163615 </a:t>
            </a:r>
            <a:r>
              <a:rPr lang="en-US" dirty="0" err="1"/>
              <a:t>Amando</a:t>
            </a:r>
            <a:r>
              <a:rPr lang="en-US" dirty="0"/>
              <a:t> </a:t>
            </a:r>
            <a:r>
              <a:rPr lang="en-US" dirty="0" err="1" smtClean="0"/>
              <a:t>Frazao</a:t>
            </a:r>
            <a:r>
              <a:rPr lang="en-US" dirty="0" smtClean="0"/>
              <a:t>,</a:t>
            </a:r>
            <a:r>
              <a:rPr lang="en-US" dirty="0"/>
              <a:t> </a:t>
            </a:r>
            <a:r>
              <a:rPr lang="en-US" dirty="0" err="1"/>
              <a:t>Thinkstock</a:t>
            </a:r>
            <a:r>
              <a:rPr lang="en-US" dirty="0"/>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p>
          <a:p>
            <a:pPr algn="l"/>
            <a:r>
              <a:rPr lang="en-US" dirty="0" smtClean="0"/>
              <a:t>[1b] Jewel Wasp, unknown artist, http</a:t>
            </a:r>
            <a:r>
              <a:rPr lang="en-US" dirty="0"/>
              <a:t>://</a:t>
            </a:r>
            <a:r>
              <a:rPr lang="en-US" dirty="0" smtClean="0"/>
              <a:t>www.odditycentral.com/animals/insect-body-snatchers-how-the-jewel-wasp-turns-cockroaches-into-zombies.html.  Creative Commons Attribution-Non-Commercial-No Derivative works 3.0 </a:t>
            </a:r>
            <a:r>
              <a:rPr lang="en-US" dirty="0" err="1" smtClean="0"/>
              <a:t>Unported</a:t>
            </a:r>
            <a:r>
              <a:rPr lang="en-US" dirty="0" smtClean="0"/>
              <a:t> license.</a:t>
            </a:r>
          </a:p>
          <a:p>
            <a:pPr algn="l"/>
            <a:r>
              <a:rPr lang="en-US" dirty="0" smtClean="0"/>
              <a:t>[ [</a:t>
            </a:r>
            <a:r>
              <a:rPr lang="en-US" dirty="0"/>
              <a:t>2b] </a:t>
            </a:r>
            <a:r>
              <a:rPr lang="en-US" dirty="0" smtClean="0"/>
              <a:t>Ox picker </a:t>
            </a:r>
            <a:r>
              <a:rPr lang="en-US" dirty="0"/>
              <a:t>29141776, </a:t>
            </a:r>
            <a:r>
              <a:rPr lang="en-US" dirty="0" smtClean="0"/>
              <a:t>2630ben,</a:t>
            </a:r>
            <a:r>
              <a:rPr lang="en-US" dirty="0"/>
              <a:t> Getty Images (US), Inc. </a:t>
            </a:r>
            <a:r>
              <a:rPr lang="en-US" dirty="0" smtClean="0"/>
              <a:t>Subscription</a:t>
            </a:r>
            <a:endParaRPr lang="en-US" dirty="0" smtClean="0">
              <a:solidFill>
                <a:srgbClr val="FF0000"/>
              </a:solidFill>
            </a:endParaRPr>
          </a:p>
          <a:p>
            <a:pPr algn="l"/>
            <a:r>
              <a:rPr lang="en-US" dirty="0" smtClean="0"/>
              <a:t>[2d] Head of </a:t>
            </a:r>
            <a:r>
              <a:rPr lang="en-US" dirty="0"/>
              <a:t>a tapeworm 465954259 </a:t>
            </a:r>
            <a:r>
              <a:rPr lang="en-US" dirty="0" err="1" smtClean="0"/>
              <a:t>selvanegra</a:t>
            </a:r>
            <a:r>
              <a:rPr lang="en-US" dirty="0" smtClean="0"/>
              <a:t>,</a:t>
            </a:r>
            <a:r>
              <a:rPr lang="en-US" dirty="0"/>
              <a:t> </a:t>
            </a:r>
            <a:r>
              <a:rPr lang="en-US" dirty="0" err="1"/>
              <a:t>Thinkstock</a:t>
            </a:r>
            <a:r>
              <a:rPr lang="en-US" dirty="0"/>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endParaRPr lang="en-US" dirty="0" smtClean="0">
              <a:solidFill>
                <a:srgbClr val="FF0000"/>
              </a:solidFill>
            </a:endParaRPr>
          </a:p>
          <a:p>
            <a:pPr algn="l"/>
            <a:r>
              <a:rPr lang="en-US" dirty="0" smtClean="0"/>
              <a:t>[3a] </a:t>
            </a:r>
            <a:r>
              <a:rPr lang="en-US" dirty="0"/>
              <a:t>Great black wasp 465171185 </a:t>
            </a:r>
            <a:r>
              <a:rPr lang="en-US" dirty="0" err="1" smtClean="0"/>
              <a:t>PaulReevesPhotography</a:t>
            </a:r>
            <a:r>
              <a:rPr lang="en-US" dirty="0"/>
              <a:t>, </a:t>
            </a:r>
            <a:r>
              <a:rPr lang="en-US" dirty="0" err="1"/>
              <a:t>Thinkstock</a:t>
            </a:r>
            <a:r>
              <a:rPr lang="en-US" dirty="0"/>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endParaRPr lang="en-US" dirty="0" smtClean="0"/>
          </a:p>
          <a:p>
            <a:pPr algn="l"/>
            <a:r>
              <a:rPr lang="en-US" dirty="0" smtClean="0"/>
              <a:t>[3b]</a:t>
            </a:r>
            <a:r>
              <a:rPr lang="it-IT" dirty="0" smtClean="0"/>
              <a:t> Aphids </a:t>
            </a:r>
            <a:r>
              <a:rPr lang="it-IT" dirty="0"/>
              <a:t>colony 480244113 Dario Lo </a:t>
            </a:r>
            <a:r>
              <a:rPr lang="it-IT" dirty="0" smtClean="0"/>
              <a:t>Presti</a:t>
            </a:r>
            <a:r>
              <a:rPr lang="en-US" dirty="0"/>
              <a:t>, </a:t>
            </a:r>
            <a:r>
              <a:rPr lang="en-US" dirty="0" err="1"/>
              <a:t>Thinkstock</a:t>
            </a:r>
            <a:r>
              <a:rPr lang="en-US" dirty="0"/>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p>
          <a:p>
            <a:pPr algn="l"/>
            <a:r>
              <a:rPr lang="en-US" dirty="0" smtClean="0"/>
              <a:t>[4a] </a:t>
            </a:r>
            <a:r>
              <a:rPr lang="en-US" dirty="0"/>
              <a:t>Cockroach 177409316 </a:t>
            </a:r>
            <a:r>
              <a:rPr lang="en-US" dirty="0" err="1" smtClean="0"/>
              <a:t>somchaisom</a:t>
            </a:r>
            <a:r>
              <a:rPr lang="en-US" dirty="0" smtClean="0"/>
              <a:t>,</a:t>
            </a:r>
            <a:r>
              <a:rPr lang="en-US" dirty="0"/>
              <a:t> </a:t>
            </a:r>
            <a:r>
              <a:rPr lang="en-US" dirty="0" err="1"/>
              <a:t>Thinkstock</a:t>
            </a:r>
            <a:r>
              <a:rPr lang="en-US" dirty="0"/>
              <a:t>, </a:t>
            </a:r>
            <a:r>
              <a:rPr lang="en-US" dirty="0" err="1"/>
              <a:t>Thinkstock</a:t>
            </a:r>
            <a:r>
              <a:rPr lang="en-US" dirty="0"/>
              <a:t> Image Subscription </a:t>
            </a:r>
            <a:r>
              <a:rPr lang="en-US" dirty="0" smtClean="0"/>
              <a:t>Agreement</a:t>
            </a:r>
          </a:p>
          <a:p>
            <a:pPr algn="l"/>
            <a:r>
              <a:rPr lang="en-US" dirty="0" smtClean="0"/>
              <a:t>[7] Charles Darwin 16835919</a:t>
            </a:r>
            <a:r>
              <a:rPr lang="en-US" dirty="0"/>
              <a:t>, </a:t>
            </a:r>
            <a:r>
              <a:rPr lang="en-US" dirty="0" smtClean="0"/>
              <a:t>picture, </a:t>
            </a:r>
            <a:r>
              <a:rPr lang="en-US" dirty="0"/>
              <a:t>Getty Images (US), Inc. </a:t>
            </a:r>
            <a:r>
              <a:rPr lang="en-US" dirty="0" smtClean="0"/>
              <a:t>Subscription</a:t>
            </a:r>
          </a:p>
        </p:txBody>
      </p:sp>
      <p:sp>
        <p:nvSpPr>
          <p:cNvPr id="3" name="Rectangle 2"/>
          <p:cNvSpPr/>
          <p:nvPr/>
        </p:nvSpPr>
        <p:spPr>
          <a:xfrm>
            <a:off x="4990954" y="699917"/>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665333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394175" y="1881676"/>
            <a:ext cx="5364480" cy="4005072"/>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470454" y="1273215"/>
            <a:ext cx="11451470" cy="5301205"/>
          </a:xfrm>
        </p:spPr>
        <p:txBody>
          <a:bodyPr>
            <a:normAutofit/>
          </a:bodyPr>
          <a:lstStyle/>
          <a:p>
            <a:pPr algn="l"/>
            <a:r>
              <a:rPr lang="en-US" dirty="0"/>
              <a:t>[10] Vintage old book 95272278, Sharon Bronte, </a:t>
            </a:r>
            <a:r>
              <a:rPr lang="en-US" dirty="0" err="1"/>
              <a:t>Thinkstock</a:t>
            </a:r>
            <a:r>
              <a:rPr lang="en-US" dirty="0"/>
              <a:t>, </a:t>
            </a:r>
            <a:r>
              <a:rPr lang="en-US" dirty="0" err="1"/>
              <a:t>Thinkstock</a:t>
            </a:r>
            <a:r>
              <a:rPr lang="en-US" dirty="0"/>
              <a:t> Image Subscription Agreement</a:t>
            </a:r>
          </a:p>
          <a:p>
            <a:pPr algn="l"/>
            <a:r>
              <a:rPr lang="en-US" dirty="0"/>
              <a:t>[12] Hot Springs 457377547, </a:t>
            </a:r>
            <a:r>
              <a:rPr lang="en-US" dirty="0" err="1"/>
              <a:t>Bkamprath</a:t>
            </a:r>
            <a:r>
              <a:rPr lang="en-US" dirty="0"/>
              <a:t>, </a:t>
            </a:r>
            <a:r>
              <a:rPr lang="en-US" dirty="0" err="1"/>
              <a:t>Thinkstock</a:t>
            </a:r>
            <a:r>
              <a:rPr lang="en-US" dirty="0"/>
              <a:t>, </a:t>
            </a:r>
            <a:r>
              <a:rPr lang="en-US" dirty="0" err="1"/>
              <a:t>Thinkstock</a:t>
            </a:r>
            <a:r>
              <a:rPr lang="en-US" dirty="0"/>
              <a:t> Image Subscription Agreement</a:t>
            </a:r>
          </a:p>
          <a:p>
            <a:pPr algn="l"/>
            <a:r>
              <a:rPr lang="en-US" dirty="0"/>
              <a:t>[16] Illustration of Cain </a:t>
            </a:r>
            <a:r>
              <a:rPr lang="en-US" dirty="0" smtClean="0"/>
              <a:t>and Abel </a:t>
            </a:r>
            <a:r>
              <a:rPr lang="en-US" dirty="0"/>
              <a:t>85594750, Dorling Kindersley, </a:t>
            </a:r>
            <a:r>
              <a:rPr lang="en-US" dirty="0" err="1"/>
              <a:t>Thinkstock</a:t>
            </a:r>
            <a:r>
              <a:rPr lang="en-US" dirty="0"/>
              <a:t>, </a:t>
            </a:r>
            <a:r>
              <a:rPr lang="en-US" dirty="0" err="1"/>
              <a:t>Thinkstock</a:t>
            </a:r>
            <a:r>
              <a:rPr lang="en-US" dirty="0"/>
              <a:t> Image Subscription Agreement</a:t>
            </a:r>
          </a:p>
          <a:p>
            <a:pPr algn="l"/>
            <a:r>
              <a:rPr lang="en-US" dirty="0"/>
              <a:t>[23a] </a:t>
            </a:r>
            <a:r>
              <a:rPr lang="en-US" dirty="0" smtClean="0"/>
              <a:t>Photo of </a:t>
            </a:r>
            <a:r>
              <a:rPr lang="en-US" i="1" dirty="0" smtClean="0"/>
              <a:t>Always Prepared</a:t>
            </a:r>
            <a:r>
              <a:rPr lang="en-US" dirty="0" smtClean="0"/>
              <a:t>, </a:t>
            </a:r>
            <a:r>
              <a:rPr lang="en-US" dirty="0"/>
              <a:t>Carol Raney </a:t>
            </a:r>
          </a:p>
          <a:p>
            <a:pPr algn="l"/>
            <a:r>
              <a:rPr lang="en-US" dirty="0"/>
              <a:t>[23b</a:t>
            </a:r>
            <a:r>
              <a:rPr lang="en-US" dirty="0" smtClean="0"/>
              <a:t>]</a:t>
            </a:r>
            <a:r>
              <a:rPr lang="en-US" dirty="0"/>
              <a:t> Stephen </a:t>
            </a:r>
            <a:r>
              <a:rPr lang="en-US" dirty="0" smtClean="0"/>
              <a:t>Bauer, </a:t>
            </a:r>
            <a:r>
              <a:rPr lang="en-US" dirty="0"/>
              <a:t>http://www1.southern.edu/academics/academic-sites/religion/faculty/bauer.html)</a:t>
            </a:r>
          </a:p>
          <a:p>
            <a:pPr algn="l"/>
            <a:endParaRPr lang="en-US" dirty="0"/>
          </a:p>
          <a:p>
            <a:pPr algn="l"/>
            <a:endParaRPr lang="en-US" dirty="0" smtClean="0"/>
          </a:p>
        </p:txBody>
      </p:sp>
      <p:sp>
        <p:nvSpPr>
          <p:cNvPr id="3" name="Rectangle 2"/>
          <p:cNvSpPr/>
          <p:nvPr/>
        </p:nvSpPr>
        <p:spPr>
          <a:xfrm>
            <a:off x="4990954" y="699917"/>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2932587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914400"/>
            <a:ext cx="8229600" cy="5181600"/>
          </a:xfrm>
        </p:spPr>
        <p:txBody>
          <a:bodyPr/>
          <a:lstStyle/>
          <a:p>
            <a:r>
              <a:rPr lang="en-US" b="1" dirty="0" smtClean="0"/>
              <a:t>Special Thanks</a:t>
            </a:r>
            <a:endParaRPr lang="en-US" b="1" dirty="0"/>
          </a:p>
          <a:p>
            <a:endParaRPr lang="en-US" b="1" dirty="0"/>
          </a:p>
          <a:p>
            <a:r>
              <a:rPr lang="en-US" sz="2800" dirty="0" smtClean="0"/>
              <a:t>Stephen Bauer, </a:t>
            </a:r>
            <a:r>
              <a:rPr lang="en-US" sz="2800" dirty="0"/>
              <a:t>PhD</a:t>
            </a:r>
          </a:p>
          <a:p>
            <a:r>
              <a:rPr lang="en-US" dirty="0" smtClean="0"/>
              <a:t>Religion Professor, Southern Adventist University</a:t>
            </a:r>
          </a:p>
          <a:p>
            <a:endParaRPr lang="en-US" dirty="0" smtClean="0"/>
          </a:p>
          <a:p>
            <a:endParaRPr lang="en-US" dirty="0"/>
          </a:p>
          <a:p>
            <a:r>
              <a:rPr lang="en-US" sz="2800" dirty="0"/>
              <a:t>and the</a:t>
            </a:r>
          </a:p>
          <a:p>
            <a:r>
              <a:rPr lang="en-US" sz="2800" dirty="0" smtClean="0"/>
              <a:t>Foundation </a:t>
            </a:r>
            <a:r>
              <a:rPr lang="en-US" sz="2800" dirty="0"/>
              <a:t>for Adventist Education</a:t>
            </a:r>
          </a:p>
          <a:p>
            <a:endParaRPr lang="en-US" dirty="0"/>
          </a:p>
        </p:txBody>
      </p:sp>
    </p:spTree>
    <p:extLst>
      <p:ext uri="{BB962C8B-B14F-4D97-AF65-F5344CB8AC3E}">
        <p14:creationId xmlns:p14="http://schemas.microsoft.com/office/powerpoint/2010/main" val="4073800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algn="ctr"/>
            <a:r>
              <a:rPr lang="en-US" sz="2400" dirty="0">
                <a:solidFill>
                  <a:srgbClr val="FFFFFF"/>
                </a:solidFill>
              </a:rPr>
              <a:t>© Origins Curriculum Resources 2015</a:t>
            </a:r>
          </a:p>
        </p:txBody>
      </p:sp>
    </p:spTree>
    <p:extLst>
      <p:ext uri="{BB962C8B-B14F-4D97-AF65-F5344CB8AC3E}">
        <p14:creationId xmlns:p14="http://schemas.microsoft.com/office/powerpoint/2010/main" val="287709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algn="ctr"/>
            <a:r>
              <a:rPr lang="en-US" sz="2400" dirty="0">
                <a:solidFill>
                  <a:srgbClr val="FFFFFF"/>
                </a:solidFill>
              </a:rPr>
              <a:t>© Southern Adventist University 2015</a:t>
            </a:r>
          </a:p>
        </p:txBody>
      </p:sp>
    </p:spTree>
    <p:extLst>
      <p:ext uri="{BB962C8B-B14F-4D97-AF65-F5344CB8AC3E}">
        <p14:creationId xmlns:p14="http://schemas.microsoft.com/office/powerpoint/2010/main" val="926992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Parasitoid relationship</a:t>
            </a:r>
            <a:endParaRPr lang="en-US" sz="4400" dirty="0"/>
          </a:p>
        </p:txBody>
      </p:sp>
      <p:sp>
        <p:nvSpPr>
          <p:cNvPr id="3" name="Content Placeholder 2"/>
          <p:cNvSpPr>
            <a:spLocks noGrp="1"/>
          </p:cNvSpPr>
          <p:nvPr>
            <p:ph idx="1"/>
          </p:nvPr>
        </p:nvSpPr>
        <p:spPr>
          <a:xfrm>
            <a:off x="263961" y="2372042"/>
            <a:ext cx="2479239" cy="3599316"/>
          </a:xfrm>
        </p:spPr>
        <p:txBody>
          <a:bodyPr>
            <a:normAutofit/>
          </a:bodyPr>
          <a:lstStyle/>
          <a:p>
            <a:r>
              <a:rPr lang="en-US" sz="3200" dirty="0" smtClean="0">
                <a:solidFill>
                  <a:schemeClr val="bg1"/>
                </a:solidFill>
              </a:rPr>
              <a:t>When a parasite actually kills its host</a:t>
            </a:r>
            <a:endParaRPr lang="en-US" sz="3200" dirty="0">
              <a:solidFill>
                <a:schemeClr val="bg1"/>
              </a:solidFill>
            </a:endParaRPr>
          </a:p>
        </p:txBody>
      </p:sp>
      <p:pic>
        <p:nvPicPr>
          <p:cNvPr id="4" name="Picture 3" descr="C:\Users\Carol Raney\Downloads\4802441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9772" y="2319666"/>
            <a:ext cx="6467856" cy="43098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arol Raney\Downloads\46517118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152400"/>
            <a:ext cx="4681728" cy="31211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86815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algn="ctr"/>
            <a:r>
              <a:rPr lang="en-US" sz="2400" dirty="0">
                <a:solidFill>
                  <a:srgbClr val="FFFFFF"/>
                </a:solidFill>
              </a:rPr>
              <a:t>© Seventh-day Adventist North American Division 2015</a:t>
            </a:r>
          </a:p>
        </p:txBody>
      </p:sp>
    </p:spTree>
    <p:extLst>
      <p:ext uri="{BB962C8B-B14F-4D97-AF65-F5344CB8AC3E}">
        <p14:creationId xmlns:p14="http://schemas.microsoft.com/office/powerpoint/2010/main" val="2050383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algn="ctr"/>
            <a:r>
              <a:rPr lang="en-US" sz="2400" dirty="0">
                <a:solidFill>
                  <a:srgbClr val="FFFFFF"/>
                </a:solidFill>
              </a:rPr>
              <a:t>© General Conference of Seventh-day Adventists 2015</a:t>
            </a:r>
          </a:p>
        </p:txBody>
      </p:sp>
    </p:spTree>
    <p:extLst>
      <p:ext uri="{BB962C8B-B14F-4D97-AF65-F5344CB8AC3E}">
        <p14:creationId xmlns:p14="http://schemas.microsoft.com/office/powerpoint/2010/main" val="1948722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algn="ctr"/>
            <a:r>
              <a:rPr lang="en-US" sz="2400" dirty="0">
                <a:solidFill>
                  <a:srgbClr val="FFFFFF"/>
                </a:solidFill>
              </a:rPr>
              <a:t>© SCORE Southern Center for Origins Research &amp; Education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spTree>
    <p:extLst>
      <p:ext uri="{BB962C8B-B14F-4D97-AF65-F5344CB8AC3E}">
        <p14:creationId xmlns:p14="http://schemas.microsoft.com/office/powerpoint/2010/main" val="2965683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Parasitoid relationship</a:t>
            </a:r>
            <a:endParaRPr lang="en-US" sz="4400" dirty="0"/>
          </a:p>
        </p:txBody>
      </p:sp>
      <p:sp>
        <p:nvSpPr>
          <p:cNvPr id="3" name="Content Placeholder 2"/>
          <p:cNvSpPr>
            <a:spLocks noGrp="1"/>
          </p:cNvSpPr>
          <p:nvPr>
            <p:ph idx="1"/>
          </p:nvPr>
        </p:nvSpPr>
        <p:spPr>
          <a:xfrm>
            <a:off x="263961" y="2372042"/>
            <a:ext cx="2479239" cy="3599316"/>
          </a:xfrm>
        </p:spPr>
        <p:txBody>
          <a:bodyPr>
            <a:normAutofit/>
          </a:bodyPr>
          <a:lstStyle/>
          <a:p>
            <a:r>
              <a:rPr lang="en-US" sz="3200" dirty="0" smtClean="0">
                <a:solidFill>
                  <a:schemeClr val="bg1"/>
                </a:solidFill>
              </a:rPr>
              <a:t>When a parasite actually kills its host</a:t>
            </a:r>
            <a:endParaRPr lang="en-US" sz="3200" dirty="0">
              <a:solidFill>
                <a:schemeClr val="bg1"/>
              </a:solidFill>
            </a:endParaRPr>
          </a:p>
        </p:txBody>
      </p:sp>
      <p:pic>
        <p:nvPicPr>
          <p:cNvPr id="7" name="Picture 5" descr="C:\Users\Carol Raney\Downloads\17740931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009" b="95982" l="9925" r="89939">
                        <a14:backgroundMark x1="35403" y1="60655" x2="35403" y2="60655"/>
                        <a14:backgroundMark x1="37813" y1="57916" x2="37813" y2="57916"/>
                        <a14:backgroundMark x1="62095" y1="57715" x2="62095" y2="57715"/>
                        <a14:backgroundMark x1="64875" y1="60053" x2="64875" y2="60053"/>
                      </a14:backgroundRemoval>
                    </a14:imgEffect>
                  </a14:imgLayer>
                </a14:imgProps>
              </a:ext>
              <a:ext uri="{28A0092B-C50C-407E-A947-70E740481C1C}">
                <a14:useLocalDpi xmlns:a14="http://schemas.microsoft.com/office/drawing/2010/main" val="0"/>
              </a:ext>
            </a:extLst>
          </a:blip>
          <a:srcRect/>
          <a:stretch>
            <a:fillRect/>
          </a:stretch>
        </p:blipFill>
        <p:spPr bwMode="auto">
          <a:xfrm>
            <a:off x="651013" y="637032"/>
            <a:ext cx="4483608" cy="6220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odditycentral.com/wp-content/uploads/2013/02/jewel-wasp-cockroa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3047" y="2372042"/>
            <a:ext cx="7587953" cy="41049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059657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3000" y="2336873"/>
            <a:ext cx="9613861" cy="3599316"/>
          </a:xfrm>
        </p:spPr>
        <p:txBody>
          <a:bodyPr>
            <a:normAutofit fontScale="92500"/>
          </a:bodyPr>
          <a:lstStyle/>
          <a:p>
            <a:pPr marL="0" indent="0" algn="ctr">
              <a:buNone/>
            </a:pPr>
            <a:r>
              <a:rPr lang="en-US" sz="7200" dirty="0" smtClean="0">
                <a:solidFill>
                  <a:schemeClr val="bg1"/>
                </a:solidFill>
              </a:rPr>
              <a:t>How can we explain something so awful in the world God created?</a:t>
            </a:r>
          </a:p>
          <a:p>
            <a:endParaRPr lang="en-US" dirty="0">
              <a:solidFill>
                <a:schemeClr val="bg1"/>
              </a:solidFill>
            </a:endParaRPr>
          </a:p>
        </p:txBody>
      </p:sp>
    </p:spTree>
    <p:extLst>
      <p:ext uri="{BB962C8B-B14F-4D97-AF65-F5344CB8AC3E}">
        <p14:creationId xmlns:p14="http://schemas.microsoft.com/office/powerpoint/2010/main" val="3566178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would a good God allow evil to exist</a:t>
            </a:r>
            <a:r>
              <a:rPr lang="en-US" dirty="0" smtClean="0"/>
              <a:t>?</a:t>
            </a:r>
            <a:endParaRPr lang="en-US" dirty="0">
              <a:effectLst>
                <a:reflection stA="38000" endPos="28000" dir="5400000" sy="-100000" algn="bl" rotWithShape="0"/>
              </a:effectLst>
              <a:latin typeface="Century Gothic" panose="020B0502020202020204" pitchFamily="34" charset="0"/>
            </a:endParaRPr>
          </a:p>
        </p:txBody>
      </p:sp>
      <p:sp>
        <p:nvSpPr>
          <p:cNvPr id="4" name="Content Placeholder 3"/>
          <p:cNvSpPr>
            <a:spLocks noGrp="1"/>
          </p:cNvSpPr>
          <p:nvPr>
            <p:ph sz="half" idx="1"/>
          </p:nvPr>
        </p:nvSpPr>
        <p:spPr>
          <a:xfrm>
            <a:off x="609600" y="2133601"/>
            <a:ext cx="3017078" cy="2514599"/>
          </a:xfrm>
        </p:spPr>
        <p:txBody>
          <a:bodyPr>
            <a:normAutofit/>
          </a:bodyPr>
          <a:lstStyle/>
          <a:p>
            <a:pPr marL="0" indent="0" algn="ctr">
              <a:buNone/>
            </a:pPr>
            <a:r>
              <a:rPr lang="en-US" sz="4400" dirty="0" smtClean="0">
                <a:solidFill>
                  <a:schemeClr val="bg1"/>
                </a:solidFill>
              </a:rPr>
              <a:t>Evil</a:t>
            </a:r>
          </a:p>
          <a:p>
            <a:pPr algn="ctr"/>
            <a:endParaRPr lang="en-US" sz="3600" dirty="0" smtClean="0">
              <a:solidFill>
                <a:schemeClr val="bg1"/>
              </a:solidFill>
            </a:endParaRPr>
          </a:p>
          <a:p>
            <a:pPr marL="0" indent="0" algn="ctr">
              <a:buNone/>
            </a:pPr>
            <a:r>
              <a:rPr lang="en-US" sz="4400" dirty="0" smtClean="0">
                <a:solidFill>
                  <a:schemeClr val="bg1"/>
                </a:solidFill>
              </a:rPr>
              <a:t>Powerful</a:t>
            </a:r>
          </a:p>
          <a:p>
            <a:endParaRPr lang="en-US" dirty="0">
              <a:solidFill>
                <a:schemeClr val="bg1"/>
              </a:solidFill>
            </a:endParaRPr>
          </a:p>
          <a:p>
            <a:endParaRPr lang="en-US" dirty="0">
              <a:solidFill>
                <a:schemeClr val="bg1"/>
              </a:solidFill>
            </a:endParaRPr>
          </a:p>
        </p:txBody>
      </p:sp>
      <p:sp>
        <p:nvSpPr>
          <p:cNvPr id="3" name="Content Placeholder 2"/>
          <p:cNvSpPr>
            <a:spLocks noGrp="1"/>
          </p:cNvSpPr>
          <p:nvPr>
            <p:ph sz="half" idx="2"/>
          </p:nvPr>
        </p:nvSpPr>
        <p:spPr>
          <a:xfrm>
            <a:off x="8026400" y="2057399"/>
            <a:ext cx="3403600" cy="2895601"/>
          </a:xfrm>
        </p:spPr>
        <p:txBody>
          <a:bodyPr>
            <a:normAutofit/>
          </a:bodyPr>
          <a:lstStyle/>
          <a:p>
            <a:pPr marL="0" indent="0" algn="ctr">
              <a:buNone/>
            </a:pPr>
            <a:r>
              <a:rPr lang="en-US" sz="4400" dirty="0" smtClean="0">
                <a:solidFill>
                  <a:schemeClr val="bg1"/>
                </a:solidFill>
              </a:rPr>
              <a:t>Loving</a:t>
            </a:r>
          </a:p>
          <a:p>
            <a:pPr algn="ctr"/>
            <a:endParaRPr lang="en-US" sz="3600" dirty="0">
              <a:solidFill>
                <a:schemeClr val="bg1"/>
              </a:solidFill>
            </a:endParaRPr>
          </a:p>
          <a:p>
            <a:pPr marL="0" indent="0" algn="ctr">
              <a:buNone/>
            </a:pPr>
            <a:r>
              <a:rPr lang="en-US" sz="4400" dirty="0" smtClean="0">
                <a:solidFill>
                  <a:schemeClr val="bg1"/>
                </a:solidFill>
              </a:rPr>
              <a:t>Powerful</a:t>
            </a:r>
            <a:endParaRPr lang="en-US" sz="4400" dirty="0">
              <a:solidFill>
                <a:schemeClr val="bg1"/>
              </a:solidFill>
            </a:endParaRPr>
          </a:p>
        </p:txBody>
      </p:sp>
      <p:sp>
        <p:nvSpPr>
          <p:cNvPr id="5" name="Content Placeholder 2"/>
          <p:cNvSpPr txBox="1">
            <a:spLocks/>
          </p:cNvSpPr>
          <p:nvPr/>
        </p:nvSpPr>
        <p:spPr>
          <a:xfrm>
            <a:off x="4083878" y="2057400"/>
            <a:ext cx="3917122"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smtClean="0">
                <a:solidFill>
                  <a:schemeClr val="bg1"/>
                </a:solidFill>
                <a:effectLst>
                  <a:outerShdw blurRad="38100" dist="38100" dir="2700000" algn="tl">
                    <a:srgbClr val="000000">
                      <a:alpha val="43137"/>
                    </a:srgbClr>
                  </a:outerShdw>
                </a:effectLst>
              </a:rPr>
              <a:t>Loving</a:t>
            </a:r>
          </a:p>
          <a:p>
            <a:pPr marL="0" indent="0" algn="ctr">
              <a:buNone/>
            </a:pPr>
            <a:endParaRPr lang="en-US" dirty="0" smtClean="0">
              <a:solidFill>
                <a:schemeClr val="bg1"/>
              </a:solidFill>
              <a:effectLst>
                <a:outerShdw blurRad="38100" dist="38100" dir="2700000" algn="tl">
                  <a:srgbClr val="000000">
                    <a:alpha val="43137"/>
                  </a:srgbClr>
                </a:outerShdw>
              </a:effectLst>
            </a:endParaRPr>
          </a:p>
          <a:p>
            <a:pPr marL="0" indent="0" algn="ctr">
              <a:buNone/>
            </a:pPr>
            <a:r>
              <a:rPr lang="en-US" sz="4400" dirty="0" smtClean="0">
                <a:solidFill>
                  <a:schemeClr val="bg1"/>
                </a:solidFill>
                <a:effectLst>
                  <a:outerShdw blurRad="38100" dist="38100" dir="2700000" algn="tl">
                    <a:srgbClr val="000000">
                      <a:alpha val="43137"/>
                    </a:srgbClr>
                  </a:outerShdw>
                </a:effectLst>
              </a:rPr>
              <a:t>Not powerful</a:t>
            </a:r>
            <a:endParaRPr lang="en-US" sz="4400" dirty="0">
              <a:solidFill>
                <a:schemeClr val="bg1"/>
              </a:solidFill>
              <a:effectLst>
                <a:outerShdw blurRad="38100" dist="38100" dir="2700000" algn="tl">
                  <a:srgbClr val="000000">
                    <a:alpha val="43137"/>
                  </a:srgbClr>
                </a:outerShdw>
              </a:effectLst>
            </a:endParaRPr>
          </a:p>
        </p:txBody>
      </p:sp>
      <p:pic>
        <p:nvPicPr>
          <p:cNvPr id="6" name="Picture 8" descr="http://www.odditycentral.com/wp-content/uploads/2013/02/jewel-wasp-cockroa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861" y="4467224"/>
            <a:ext cx="3433329" cy="1857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Carol Raney\Downloads\46517118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7790" y="4407451"/>
            <a:ext cx="2875722" cy="19171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915400" y="4462551"/>
            <a:ext cx="1905000" cy="1862048"/>
          </a:xfrm>
          <a:prstGeom prst="rect">
            <a:avLst/>
          </a:prstGeom>
          <a:noFill/>
        </p:spPr>
        <p:txBody>
          <a:bodyPr wrap="square" rtlCol="0">
            <a:spAutoFit/>
          </a:bodyPr>
          <a:lstStyle/>
          <a:p>
            <a:pPr algn="ctr"/>
            <a:r>
              <a:rPr lang="en-US" sz="11500" dirty="0" smtClean="0">
                <a:solidFill>
                  <a:schemeClr val="bg1"/>
                </a:solidFill>
              </a:rPr>
              <a:t>?</a:t>
            </a:r>
            <a:endParaRPr lang="en-US" sz="11500" dirty="0">
              <a:solidFill>
                <a:schemeClr val="bg1"/>
              </a:solidFill>
            </a:endParaRPr>
          </a:p>
        </p:txBody>
      </p:sp>
      <p:sp>
        <p:nvSpPr>
          <p:cNvPr id="9" name="Plus 8"/>
          <p:cNvSpPr/>
          <p:nvPr/>
        </p:nvSpPr>
        <p:spPr>
          <a:xfrm>
            <a:off x="1828800" y="2971800"/>
            <a:ext cx="685800" cy="533400"/>
          </a:xfrm>
          <a:prstGeom prst="mathPl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nvSpPr>
        <p:spPr>
          <a:xfrm>
            <a:off x="5791200" y="2895600"/>
            <a:ext cx="685800" cy="533400"/>
          </a:xfrm>
          <a:prstGeom prst="mathPl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10"/>
          <p:cNvSpPr/>
          <p:nvPr/>
        </p:nvSpPr>
        <p:spPr>
          <a:xfrm>
            <a:off x="9372600" y="2819400"/>
            <a:ext cx="685800" cy="533400"/>
          </a:xfrm>
          <a:prstGeom prst="mathPl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87920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10" presetClass="entr" presetSubtype="0" fill="hold"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nodeType="afterEffect">
                                  <p:stCondLst>
                                    <p:cond delay="10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500"/>
                                        <p:tgtEl>
                                          <p:spTgt spid="3">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500"/>
                            </p:stCondLst>
                            <p:childTnLst>
                              <p:par>
                                <p:cTn id="42" presetID="10" presetClass="entr" presetSubtype="0" fill="hold" grpId="0" nodeType="afterEffect">
                                  <p:stCondLst>
                                    <p:cond delay="100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3" grpId="0" uiExpand="1" build="p"/>
      <p:bldP spid="5" grpId="0"/>
      <p:bldP spid="8" grpId="0"/>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Charles Darwin</a:t>
            </a:r>
            <a:endParaRPr lang="en-US" dirty="0"/>
          </a:p>
        </p:txBody>
      </p:sp>
      <p:pic>
        <p:nvPicPr>
          <p:cNvPr id="8" name="Content Placeholder 7"/>
          <p:cNvPicPr>
            <a:picLocks noGrp="1" noChangeAspect="1"/>
          </p:cNvPicPr>
          <p:nvPr>
            <p:ph idx="1"/>
          </p:nvPr>
        </p:nvPicPr>
        <p:blipFill>
          <a:blip r:embed="rId3"/>
          <a:stretch>
            <a:fillRect/>
          </a:stretch>
        </p:blipFill>
        <p:spPr>
          <a:xfrm>
            <a:off x="5257800" y="228600"/>
            <a:ext cx="5181600" cy="6343314"/>
          </a:xfrm>
          <a:prstGeom prst="rect">
            <a:avLst/>
          </a:prstGeom>
        </p:spPr>
      </p:pic>
    </p:spTree>
    <p:extLst>
      <p:ext uri="{BB962C8B-B14F-4D97-AF65-F5344CB8AC3E}">
        <p14:creationId xmlns:p14="http://schemas.microsoft.com/office/powerpoint/2010/main" val="27288624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Theodicy</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sz="4000" dirty="0" smtClean="0">
                <a:solidFill>
                  <a:schemeClr val="bg1"/>
                </a:solidFill>
              </a:rPr>
              <a:t>Attempts to answer this question:</a:t>
            </a:r>
          </a:p>
          <a:p>
            <a:endParaRPr lang="en-US" sz="4000" dirty="0">
              <a:solidFill>
                <a:schemeClr val="bg1"/>
              </a:solidFill>
            </a:endParaRPr>
          </a:p>
          <a:p>
            <a:pPr marL="457200" lvl="1" indent="0">
              <a:buNone/>
            </a:pPr>
            <a:r>
              <a:rPr lang="en-US" sz="6000" dirty="0" smtClean="0">
                <a:solidFill>
                  <a:schemeClr val="bg1"/>
                </a:solidFill>
              </a:rPr>
              <a:t>How can evil exist if God is loving, all-powerful, and just?</a:t>
            </a:r>
          </a:p>
          <a:p>
            <a:endParaRPr lang="en-US" dirty="0">
              <a:solidFill>
                <a:schemeClr val="bg1"/>
              </a:solidFill>
            </a:endParaRPr>
          </a:p>
        </p:txBody>
      </p:sp>
    </p:spTree>
    <p:custDataLst>
      <p:tags r:id="rId1"/>
    </p:custDataLst>
    <p:extLst>
      <p:ext uri="{BB962C8B-B14F-4D97-AF65-F5344CB8AC3E}">
        <p14:creationId xmlns:p14="http://schemas.microsoft.com/office/powerpoint/2010/main" val="4004761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Theodicy</a:t>
            </a:r>
            <a:endParaRPr lang="en-US" dirty="0">
              <a:solidFill>
                <a:schemeClr val="bg1"/>
              </a:solidFill>
            </a:endParaRPr>
          </a:p>
        </p:txBody>
      </p:sp>
      <p:sp>
        <p:nvSpPr>
          <p:cNvPr id="3" name="Content Placeholder 2"/>
          <p:cNvSpPr>
            <a:spLocks noGrp="1"/>
          </p:cNvSpPr>
          <p:nvPr>
            <p:ph idx="1"/>
          </p:nvPr>
        </p:nvSpPr>
        <p:spPr>
          <a:xfrm>
            <a:off x="680321" y="2336873"/>
            <a:ext cx="11206879" cy="3599316"/>
          </a:xfrm>
        </p:spPr>
        <p:txBody>
          <a:bodyPr>
            <a:normAutofit/>
          </a:bodyPr>
          <a:lstStyle/>
          <a:p>
            <a:r>
              <a:rPr lang="en-US" sz="6000" dirty="0"/>
              <a:t>Theo</a:t>
            </a:r>
            <a:r>
              <a:rPr lang="en-US" sz="6000" dirty="0">
                <a:solidFill>
                  <a:schemeClr val="bg1"/>
                </a:solidFill>
              </a:rPr>
              <a:t> (God) + </a:t>
            </a:r>
            <a:r>
              <a:rPr lang="en-US" sz="6000" dirty="0" err="1"/>
              <a:t>dicy</a:t>
            </a:r>
            <a:r>
              <a:rPr lang="en-US" sz="6000" dirty="0">
                <a:solidFill>
                  <a:schemeClr val="bg1"/>
                </a:solidFill>
              </a:rPr>
              <a:t> (justice</a:t>
            </a:r>
            <a:r>
              <a:rPr lang="en-US" sz="6000" dirty="0" smtClean="0">
                <a:solidFill>
                  <a:schemeClr val="bg1"/>
                </a:solidFill>
              </a:rPr>
              <a:t>)</a:t>
            </a:r>
          </a:p>
          <a:p>
            <a:endParaRPr lang="en-US" sz="6000" dirty="0">
              <a:solidFill>
                <a:schemeClr val="bg1"/>
              </a:solidFill>
            </a:endParaRPr>
          </a:p>
          <a:p>
            <a:r>
              <a:rPr lang="en-US" sz="6000" dirty="0" smtClean="0">
                <a:solidFill>
                  <a:schemeClr val="bg1"/>
                </a:solidFill>
              </a:rPr>
              <a:t>The justification of God</a:t>
            </a:r>
            <a:endParaRPr lang="en-US" sz="60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544342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2|2.7|1.9|1.7"/>
</p:tagLst>
</file>

<file path=ppt/tags/tag2.xml><?xml version="1.0" encoding="utf-8"?>
<p:tagLst xmlns:a="http://schemas.openxmlformats.org/drawingml/2006/main" xmlns:r="http://schemas.openxmlformats.org/officeDocument/2006/relationships" xmlns:p="http://schemas.openxmlformats.org/presentationml/2006/main">
  <p:tag name="TIMING" val="|6.3|3.3"/>
</p:tagLst>
</file>

<file path=ppt/tags/tag3.xml><?xml version="1.0" encoding="utf-8"?>
<p:tagLst xmlns:a="http://schemas.openxmlformats.org/drawingml/2006/main" xmlns:r="http://schemas.openxmlformats.org/officeDocument/2006/relationships" xmlns:p="http://schemas.openxmlformats.org/presentationml/2006/main">
  <p:tag name="TIMING" val="|4.1"/>
</p:tagLst>
</file>

<file path=ppt/tags/tag4.xml><?xml version="1.0" encoding="utf-8"?>
<p:tagLst xmlns:a="http://schemas.openxmlformats.org/drawingml/2006/main" xmlns:r="http://schemas.openxmlformats.org/officeDocument/2006/relationships" xmlns:p="http://schemas.openxmlformats.org/presentationml/2006/main">
  <p:tag name="TIMING" val="|6.9|7.8|9.5"/>
</p:tagLst>
</file>

<file path=ppt/tags/tag5.xml><?xml version="1.0" encoding="utf-8"?>
<p:tagLst xmlns:a="http://schemas.openxmlformats.org/drawingml/2006/main" xmlns:r="http://schemas.openxmlformats.org/officeDocument/2006/relationships" xmlns:p="http://schemas.openxmlformats.org/presentationml/2006/main">
  <p:tag name="TIMING" val="|6.8"/>
</p:tagLst>
</file>

<file path=ppt/tags/tag6.xml><?xml version="1.0" encoding="utf-8"?>
<p:tagLst xmlns:a="http://schemas.openxmlformats.org/drawingml/2006/main" xmlns:r="http://schemas.openxmlformats.org/officeDocument/2006/relationships" xmlns:p="http://schemas.openxmlformats.org/presentationml/2006/main">
  <p:tag name="TIMING" val="|3.3"/>
</p:tagLst>
</file>

<file path=ppt/tags/tag7.xml><?xml version="1.0" encoding="utf-8"?>
<p:tagLst xmlns:a="http://schemas.openxmlformats.org/drawingml/2006/main" xmlns:r="http://schemas.openxmlformats.org/officeDocument/2006/relationships" xmlns:p="http://schemas.openxmlformats.org/presentationml/2006/main">
  <p:tag name="TIMING" val="|5.1|3.8|6"/>
</p:tagLst>
</file>

<file path=ppt/tags/tag8.xml><?xml version="1.0" encoding="utf-8"?>
<p:tagLst xmlns:a="http://schemas.openxmlformats.org/drawingml/2006/main" xmlns:r="http://schemas.openxmlformats.org/officeDocument/2006/relationships" xmlns:p="http://schemas.openxmlformats.org/presentationml/2006/main">
  <p:tag name="TIMING" val="|4.5"/>
</p:tagLst>
</file>

<file path=ppt/tags/tag9.xml><?xml version="1.0" encoding="utf-8"?>
<p:tagLst xmlns:a="http://schemas.openxmlformats.org/drawingml/2006/main" xmlns:r="http://schemas.openxmlformats.org/officeDocument/2006/relationships" xmlns:p="http://schemas.openxmlformats.org/presentationml/2006/main">
  <p:tag name="TIMING" val="|6.1"/>
</p:tagLst>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TC104033917[[fn=Berlin]]</Template>
  <TotalTime>14109</TotalTime>
  <Words>1311</Words>
  <Application>Microsoft Office PowerPoint</Application>
  <PresentationFormat>Widescreen</PresentationFormat>
  <Paragraphs>161</Paragraphs>
  <Slides>32</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Century Gothic</vt:lpstr>
      <vt:lpstr>Garamond</vt:lpstr>
      <vt:lpstr>Tahoma</vt:lpstr>
      <vt:lpstr>Trebuchet MS</vt:lpstr>
      <vt:lpstr>Tunga</vt:lpstr>
      <vt:lpstr>Berlin</vt:lpstr>
      <vt:lpstr>BlackTie</vt:lpstr>
      <vt:lpstr>Parasitism and Theodicy</vt:lpstr>
      <vt:lpstr>Parasite</vt:lpstr>
      <vt:lpstr>Parasitoid relationship</vt:lpstr>
      <vt:lpstr>Parasitoid relationship</vt:lpstr>
      <vt:lpstr>PowerPoint Presentation</vt:lpstr>
      <vt:lpstr>Why would a good God allow evil to exist?</vt:lpstr>
      <vt:lpstr>Charles Darwin</vt:lpstr>
      <vt:lpstr>Theodicy</vt:lpstr>
      <vt:lpstr>Theodicy</vt:lpstr>
      <vt:lpstr>Many theodicies exist</vt:lpstr>
      <vt:lpstr>PowerPoint Presentation</vt:lpstr>
      <vt:lpstr>PowerPoint Presentation</vt:lpstr>
      <vt:lpstr>What happened?</vt:lpstr>
      <vt:lpstr>Biblical theodicy </vt:lpstr>
      <vt:lpstr>Biblical theodicy </vt:lpstr>
      <vt:lpstr>Consequences of Sin </vt:lpstr>
      <vt:lpstr>Consequences of Sin </vt:lpstr>
      <vt:lpstr>Consequences of Sin </vt:lpstr>
      <vt:lpstr>Theodicy</vt:lpstr>
      <vt:lpstr>Short answer</vt:lpstr>
      <vt:lpstr>Results of human choice</vt:lpstr>
      <vt:lpstr>Parasitism and Theodicy</vt:lpstr>
      <vt:lpstr>These ideas about theodicy come from: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Carol Raney</cp:lastModifiedBy>
  <cp:revision>127</cp:revision>
  <cp:lastPrinted>2013-12-11T13:21:43Z</cp:lastPrinted>
  <dcterms:created xsi:type="dcterms:W3CDTF">2013-11-21T19:23:23Z</dcterms:created>
  <dcterms:modified xsi:type="dcterms:W3CDTF">2017-01-31T01:48:37Z</dcterms:modified>
</cp:coreProperties>
</file>