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0" r:id="rId1"/>
    <p:sldMasterId id="2147484198" r:id="rId2"/>
  </p:sldMasterIdLst>
  <p:notesMasterIdLst>
    <p:notesMasterId r:id="rId42"/>
  </p:notesMasterIdLst>
  <p:handoutMasterIdLst>
    <p:handoutMasterId r:id="rId43"/>
  </p:handoutMasterIdLst>
  <p:sldIdLst>
    <p:sldId id="301" r:id="rId3"/>
    <p:sldId id="292" r:id="rId4"/>
    <p:sldId id="302" r:id="rId5"/>
    <p:sldId id="290" r:id="rId6"/>
    <p:sldId id="342" r:id="rId7"/>
    <p:sldId id="343" r:id="rId8"/>
    <p:sldId id="345" r:id="rId9"/>
    <p:sldId id="344" r:id="rId10"/>
    <p:sldId id="320" r:id="rId11"/>
    <p:sldId id="322" r:id="rId12"/>
    <p:sldId id="323" r:id="rId13"/>
    <p:sldId id="349" r:id="rId14"/>
    <p:sldId id="350" r:id="rId15"/>
    <p:sldId id="327" r:id="rId16"/>
    <p:sldId id="351" r:id="rId17"/>
    <p:sldId id="353" r:id="rId18"/>
    <p:sldId id="359" r:id="rId19"/>
    <p:sldId id="360" r:id="rId20"/>
    <p:sldId id="352" r:id="rId21"/>
    <p:sldId id="355" r:id="rId22"/>
    <p:sldId id="358" r:id="rId23"/>
    <p:sldId id="361" r:id="rId24"/>
    <p:sldId id="319" r:id="rId25"/>
    <p:sldId id="365" r:id="rId26"/>
    <p:sldId id="363" r:id="rId27"/>
    <p:sldId id="370" r:id="rId28"/>
    <p:sldId id="367" r:id="rId29"/>
    <p:sldId id="308" r:id="rId30"/>
    <p:sldId id="368" r:id="rId31"/>
    <p:sldId id="347" r:id="rId32"/>
    <p:sldId id="371" r:id="rId33"/>
    <p:sldId id="372" r:id="rId34"/>
    <p:sldId id="382" r:id="rId35"/>
    <p:sldId id="376" r:id="rId36"/>
    <p:sldId id="377" r:id="rId37"/>
    <p:sldId id="378" r:id="rId38"/>
    <p:sldId id="379" r:id="rId39"/>
    <p:sldId id="380" r:id="rId40"/>
    <p:sldId id="38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99" autoAdjust="0"/>
  </p:normalViewPr>
  <p:slideViewPr>
    <p:cSldViewPr>
      <p:cViewPr varScale="1">
        <p:scale>
          <a:sx n="50" d="100"/>
          <a:sy n="50" d="100"/>
        </p:scale>
        <p:origin x="1258"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10CB13-C3B1-4262-A302-B61E5EC790CE}" type="datetimeFigureOut">
              <a:rPr lang="en-US" smtClean="0"/>
              <a:t>1/30/2017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C020A-2EEE-4153-A979-BC8E890363A9}" type="slidenum">
              <a:rPr lang="en-US" smtClean="0"/>
              <a:t>‹#›</a:t>
            </a:fld>
            <a:endParaRPr lang="en-US"/>
          </a:p>
        </p:txBody>
      </p:sp>
    </p:spTree>
    <p:extLst>
      <p:ext uri="{BB962C8B-B14F-4D97-AF65-F5344CB8AC3E}">
        <p14:creationId xmlns:p14="http://schemas.microsoft.com/office/powerpoint/2010/main" val="503318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778BC-5789-4F07-971F-CF3B6BAF9520}" type="datetimeFigureOut">
              <a:rPr lang="en-US" smtClean="0"/>
              <a:t>1/30/2017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31704-7F19-4A50-9080-CE9E4D6823FA}" type="slidenum">
              <a:rPr lang="en-US" smtClean="0"/>
              <a:t>‹#›</a:t>
            </a:fld>
            <a:endParaRPr lang="en-US"/>
          </a:p>
        </p:txBody>
      </p:sp>
    </p:spTree>
    <p:extLst>
      <p:ext uri="{BB962C8B-B14F-4D97-AF65-F5344CB8AC3E}">
        <p14:creationId xmlns:p14="http://schemas.microsoft.com/office/powerpoint/2010/main" val="931567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Parasitism and Theodicy,</a:t>
            </a:r>
            <a:r>
              <a:rPr lang="en-US" baseline="0" dirty="0" smtClean="0"/>
              <a:t> part 2</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1</a:t>
            </a:fld>
            <a:endParaRPr lang="en-US"/>
          </a:p>
        </p:txBody>
      </p:sp>
    </p:spTree>
    <p:extLst>
      <p:ext uri="{BB962C8B-B14F-4D97-AF65-F5344CB8AC3E}">
        <p14:creationId xmlns:p14="http://schemas.microsoft.com/office/powerpoint/2010/main" val="343511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back up to a time before evil existed</a:t>
            </a:r>
            <a:r>
              <a:rPr lang="en-US" baseline="0" dirty="0" smtClean="0"/>
              <a:t> in our world.</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10</a:t>
            </a:fld>
            <a:endParaRPr lang="en-US"/>
          </a:p>
        </p:txBody>
      </p:sp>
    </p:spTree>
    <p:extLst>
      <p:ext uri="{BB962C8B-B14F-4D97-AF65-F5344CB8AC3E}">
        <p14:creationId xmlns:p14="http://schemas.microsoft.com/office/powerpoint/2010/main" val="98446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God created humans, </a:t>
            </a:r>
            <a:r>
              <a:rPr lang="en-US" dirty="0" smtClean="0"/>
              <a:t>He intentionally created them with certain boundaries or limitations</a:t>
            </a:r>
            <a:endParaRPr lang="en-US" baseline="0" dirty="0" smtClean="0"/>
          </a:p>
        </p:txBody>
      </p:sp>
      <p:sp>
        <p:nvSpPr>
          <p:cNvPr id="4" name="Slide Number Placeholder 3"/>
          <p:cNvSpPr>
            <a:spLocks noGrp="1"/>
          </p:cNvSpPr>
          <p:nvPr>
            <p:ph type="sldNum" sz="quarter" idx="10"/>
          </p:nvPr>
        </p:nvSpPr>
        <p:spPr/>
        <p:txBody>
          <a:bodyPr/>
          <a:lstStyle/>
          <a:p>
            <a:fld id="{D2631704-7F19-4A50-9080-CE9E4D6823FA}" type="slidenum">
              <a:rPr lang="en-US" smtClean="0"/>
              <a:t>11</a:t>
            </a:fld>
            <a:endParaRPr lang="en-US"/>
          </a:p>
        </p:txBody>
      </p:sp>
    </p:spTree>
    <p:extLst>
      <p:ext uri="{BB962C8B-B14F-4D97-AF65-F5344CB8AC3E}">
        <p14:creationId xmlns:p14="http://schemas.microsoft.com/office/powerpoint/2010/main" val="254415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they were not allowed to eat whatever</a:t>
            </a:r>
            <a:r>
              <a:rPr lang="en-US" baseline="0" dirty="0" smtClean="0"/>
              <a:t> they wanted.  The fruit of one tree was off-limits.</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12</a:t>
            </a:fld>
            <a:endParaRPr lang="en-US"/>
          </a:p>
        </p:txBody>
      </p:sp>
    </p:spTree>
    <p:extLst>
      <p:ext uri="{BB962C8B-B14F-4D97-AF65-F5344CB8AC3E}">
        <p14:creationId xmlns:p14="http://schemas.microsoft.com/office/powerpoint/2010/main" val="254832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Sabbath rest was instituted to prevent</a:t>
            </a:r>
            <a:r>
              <a:rPr lang="en-US" baseline="0" dirty="0" smtClean="0"/>
              <a:t> their work from absorbing them so much that they would forget </a:t>
            </a:r>
            <a:r>
              <a:rPr lang="en-US" dirty="0" smtClean="0"/>
              <a:t>who God is and who they</a:t>
            </a:r>
            <a:r>
              <a:rPr lang="en-US" baseline="0" dirty="0" smtClean="0"/>
              <a:t> were in relation to Him.</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13</a:t>
            </a:fld>
            <a:endParaRPr lang="en-US"/>
          </a:p>
        </p:txBody>
      </p:sp>
    </p:spTree>
    <p:extLst>
      <p:ext uri="{BB962C8B-B14F-4D97-AF65-F5344CB8AC3E}">
        <p14:creationId xmlns:p14="http://schemas.microsoft.com/office/powerpoint/2010/main" val="1928961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two limitations seemed designed to help Adam and Eve recognize that they were finite creatures under the sovereignty of an infinite God</a:t>
            </a:r>
            <a:endParaRPr lang="en-US" dirty="0" smtClean="0"/>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14</a:t>
            </a:fld>
            <a:endParaRPr lang="en-US"/>
          </a:p>
        </p:txBody>
      </p:sp>
    </p:spTree>
    <p:extLst>
      <p:ext uri="{BB962C8B-B14F-4D97-AF65-F5344CB8AC3E}">
        <p14:creationId xmlns:p14="http://schemas.microsoft.com/office/powerpoint/2010/main" val="2584311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Satan</a:t>
            </a:r>
            <a:r>
              <a:rPr lang="en-US" baseline="0" dirty="0" smtClean="0"/>
              <a:t> tempted them to throw off the parameters designed by God.  / When they ate the forbidden fruit, they rebelled against their limitations in relation to the sovereign authority of their Creator.  </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15</a:t>
            </a:fld>
            <a:endParaRPr lang="en-US"/>
          </a:p>
        </p:txBody>
      </p:sp>
    </p:spTree>
    <p:extLst>
      <p:ext uri="{BB962C8B-B14F-4D97-AF65-F5344CB8AC3E}">
        <p14:creationId xmlns:p14="http://schemas.microsoft.com/office/powerpoint/2010/main" val="1160125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could a good God deal with the rebellion?  </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16</a:t>
            </a:fld>
            <a:endParaRPr lang="en-US"/>
          </a:p>
        </p:txBody>
      </p:sp>
    </p:spTree>
    <p:extLst>
      <p:ext uri="{BB962C8B-B14F-4D97-AF65-F5344CB8AC3E}">
        <p14:creationId xmlns:p14="http://schemas.microsoft.com/office/powerpoint/2010/main" val="329652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Was there a way He could get them again acknowledge their proper position under their sovereign Creator?</a:t>
            </a:r>
            <a:endParaRPr lang="en-US" dirty="0" smtClean="0"/>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17</a:t>
            </a:fld>
            <a:endParaRPr lang="en-US"/>
          </a:p>
        </p:txBody>
      </p:sp>
    </p:spTree>
    <p:extLst>
      <p:ext uri="{BB962C8B-B14F-4D97-AF65-F5344CB8AC3E}">
        <p14:creationId xmlns:p14="http://schemas.microsoft.com/office/powerpoint/2010/main" val="1979765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Certain consequences resulted from their disobedience, which all have one thing in common.</a:t>
            </a:r>
            <a:endParaRPr lang="en-US" dirty="0" smtClean="0"/>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18</a:t>
            </a:fld>
            <a:endParaRPr lang="en-US"/>
          </a:p>
        </p:txBody>
      </p:sp>
    </p:spTree>
    <p:extLst>
      <p:ext uri="{BB962C8B-B14F-4D97-AF65-F5344CB8AC3E}">
        <p14:creationId xmlns:p14="http://schemas.microsoft.com/office/powerpoint/2010/main" val="993447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consequences given by God in Genesis 3 express an increase in</a:t>
            </a:r>
            <a:r>
              <a:rPr lang="en-US" baseline="0" dirty="0" smtClean="0"/>
              <a:t> </a:t>
            </a:r>
            <a:r>
              <a:rPr lang="en-US" dirty="0" smtClean="0"/>
              <a:t>finite limitations on Adam</a:t>
            </a:r>
            <a:r>
              <a:rPr lang="en-US" baseline="0" dirty="0" smtClean="0"/>
              <a:t> and Eve.</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19</a:t>
            </a:fld>
            <a:endParaRPr lang="en-US"/>
          </a:p>
        </p:txBody>
      </p:sp>
    </p:spTree>
    <p:extLst>
      <p:ext uri="{BB962C8B-B14F-4D97-AF65-F5344CB8AC3E}">
        <p14:creationId xmlns:p14="http://schemas.microsoft.com/office/powerpoint/2010/main" val="154852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 1 we learned about some pretty</a:t>
            </a:r>
            <a:r>
              <a:rPr lang="en-US" baseline="0" dirty="0" smtClean="0"/>
              <a:t> awful parasites that eat other creatures from the inside out.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2</a:t>
            </a:fld>
            <a:endParaRPr lang="en-US"/>
          </a:p>
        </p:txBody>
      </p:sp>
    </p:spTree>
    <p:extLst>
      <p:ext uri="{BB962C8B-B14F-4D97-AF65-F5344CB8AC3E}">
        <p14:creationId xmlns:p14="http://schemas.microsoft.com/office/powerpoint/2010/main" val="1396024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losing their sovereignty over the earth, Adam and Eve experienced one more limitation.  / They found themselves under the sovereignty of a hostile power—Satan. This bondage to sin and Satan is the ultimate demonstration of our limits as creatures and our need of a deliverer.</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20</a:t>
            </a:fld>
            <a:endParaRPr lang="en-US"/>
          </a:p>
        </p:txBody>
      </p:sp>
    </p:spTree>
    <p:extLst>
      <p:ext uri="{BB962C8B-B14F-4D97-AF65-F5344CB8AC3E}">
        <p14:creationId xmlns:p14="http://schemas.microsoft.com/office/powerpoint/2010/main" val="3213682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try to understand or explain the existence of evil—both</a:t>
            </a:r>
            <a:r>
              <a:rPr lang="en-US" baseline="0" dirty="0" smtClean="0"/>
              <a:t> moral evil and natural evil… / there is more to think about than just the rebellious choices made by Adam and Eve and their descendants</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21</a:t>
            </a:fld>
            <a:endParaRPr lang="en-US"/>
          </a:p>
        </p:txBody>
      </p:sp>
    </p:spTree>
    <p:extLst>
      <p:ext uri="{BB962C8B-B14F-4D97-AF65-F5344CB8AC3E}">
        <p14:creationId xmlns:p14="http://schemas.microsoft.com/office/powerpoint/2010/main" val="447475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need to consider (1) the additional limitations placed on humanity by God as a result of sin (2)</a:t>
            </a:r>
            <a:r>
              <a:rPr lang="en-US" baseline="0" dirty="0" smtClean="0"/>
              <a:t> and </a:t>
            </a:r>
            <a:r>
              <a:rPr lang="en-US" dirty="0" smtClean="0"/>
              <a:t>the effects of Satan’s temporary rule of this earth.  Because of some</a:t>
            </a:r>
            <a:r>
              <a:rPr lang="en-US" baseline="0" dirty="0" smtClean="0"/>
              <a:t> combination of these two things…</a:t>
            </a:r>
          </a:p>
          <a:p>
            <a:endParaRPr lang="en-US" dirty="0" smtClean="0"/>
          </a:p>
        </p:txBody>
      </p:sp>
      <p:sp>
        <p:nvSpPr>
          <p:cNvPr id="4" name="Slide Number Placeholder 3"/>
          <p:cNvSpPr>
            <a:spLocks noGrp="1"/>
          </p:cNvSpPr>
          <p:nvPr>
            <p:ph type="sldNum" sz="quarter" idx="10"/>
          </p:nvPr>
        </p:nvSpPr>
        <p:spPr/>
        <p:txBody>
          <a:bodyPr/>
          <a:lstStyle/>
          <a:p>
            <a:fld id="{D2631704-7F19-4A50-9080-CE9E4D6823FA}" type="slidenum">
              <a:rPr lang="en-US" smtClean="0"/>
              <a:t>22</a:t>
            </a:fld>
            <a:endParaRPr lang="en-US"/>
          </a:p>
        </p:txBody>
      </p:sp>
    </p:spTree>
    <p:extLst>
      <p:ext uri="{BB962C8B-B14F-4D97-AF65-F5344CB8AC3E}">
        <p14:creationId xmlns:p14="http://schemas.microsoft.com/office/powerpoint/2010/main" val="3890942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 evil exists in our world.  </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23</a:t>
            </a:fld>
            <a:endParaRPr lang="en-US"/>
          </a:p>
        </p:txBody>
      </p:sp>
    </p:spTree>
    <p:extLst>
      <p:ext uri="{BB962C8B-B14F-4D97-AF65-F5344CB8AC3E}">
        <p14:creationId xmlns:p14="http://schemas.microsoft.com/office/powerpoint/2010/main" val="1245610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effectLst/>
              </a:rPr>
              <a:t>Natural evil, which is partly imposed by God and partly caused by Satan’s usurping of dominion over this world and wreaking havoc as he tries to transcend his own God-given limits,</a:t>
            </a:r>
            <a:r>
              <a:rPr lang="en-US" baseline="0" dirty="0" smtClean="0">
                <a:solidFill>
                  <a:schemeClr val="bg1"/>
                </a:solidFill>
                <a:effectLst/>
              </a:rPr>
              <a:t> </a:t>
            </a:r>
            <a:r>
              <a:rPr lang="en-US" dirty="0" smtClean="0">
                <a:solidFill>
                  <a:schemeClr val="bg1"/>
                </a:solidFill>
                <a:effectLst/>
              </a:rPr>
              <a:t>should be seen as a tool to help teach us our limits and our need of God.  </a:t>
            </a:r>
            <a:r>
              <a:rPr lang="en-US" dirty="0" smtClean="0"/>
              <a:t>Natural evil confronts</a:t>
            </a:r>
            <a:r>
              <a:rPr lang="en-US" baseline="0" dirty="0" smtClean="0"/>
              <a:t> us with our limitations and reminds us whose </a:t>
            </a:r>
            <a:r>
              <a:rPr lang="en-US" dirty="0" smtClean="0"/>
              <a:t>power we and</a:t>
            </a:r>
            <a:r>
              <a:rPr lang="en-US" baseline="0" dirty="0" smtClean="0"/>
              <a:t> the world are temporarily under.  It calls us to acknowledge our limits and depend on a God who is wiser than we are and sovereign over both us and Satan.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ffectLst/>
            </a:endParaRPr>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24</a:t>
            </a:fld>
            <a:endParaRPr lang="en-US"/>
          </a:p>
        </p:txBody>
      </p:sp>
    </p:spTree>
    <p:extLst>
      <p:ext uri="{BB962C8B-B14F-4D97-AF65-F5344CB8AC3E}">
        <p14:creationId xmlns:p14="http://schemas.microsoft.com/office/powerpoint/2010/main" val="3793094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Fortunately, </a:t>
            </a:r>
            <a:r>
              <a:rPr lang="en-US" dirty="0" smtClean="0"/>
              <a:t>Satan’s authority is not complete.</a:t>
            </a:r>
            <a:r>
              <a:rPr lang="en-US" baseline="0" dirty="0" smtClean="0"/>
              <a:t>  / He can only operate within the parameters established for him by God.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2631704-7F19-4A50-9080-CE9E4D6823FA}" type="slidenum">
              <a:rPr lang="en-US" smtClean="0"/>
              <a:t>25</a:t>
            </a:fld>
            <a:endParaRPr lang="en-US"/>
          </a:p>
        </p:txBody>
      </p:sp>
    </p:spTree>
    <p:extLst>
      <p:ext uri="{BB962C8B-B14F-4D97-AF65-F5344CB8AC3E}">
        <p14:creationId xmlns:p14="http://schemas.microsoft.com/office/powerpoint/2010/main" val="2695448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story of Job, God allowed Satan to destroy Job’s possessions but did not allow Satan to hurt him.  / Later, God allowed Satan to attack Job’s body, but did not allow him to take Job’s life.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2631704-7F19-4A50-9080-CE9E4D6823FA}" type="slidenum">
              <a:rPr lang="en-US" smtClean="0"/>
              <a:t>26</a:t>
            </a:fld>
            <a:endParaRPr lang="en-US"/>
          </a:p>
        </p:txBody>
      </p:sp>
    </p:spTree>
    <p:extLst>
      <p:ext uri="{BB962C8B-B14F-4D97-AF65-F5344CB8AC3E}">
        <p14:creationId xmlns:p14="http://schemas.microsoft.com/office/powerpoint/2010/main" val="522249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Ellen White in the Great Controversy says:  (Read slide)</a:t>
            </a:r>
          </a:p>
        </p:txBody>
      </p:sp>
      <p:sp>
        <p:nvSpPr>
          <p:cNvPr id="4" name="Slide Number Placeholder 3"/>
          <p:cNvSpPr>
            <a:spLocks noGrp="1"/>
          </p:cNvSpPr>
          <p:nvPr>
            <p:ph type="sldNum" sz="quarter" idx="10"/>
          </p:nvPr>
        </p:nvSpPr>
        <p:spPr/>
        <p:txBody>
          <a:bodyPr/>
          <a:lstStyle/>
          <a:p>
            <a:fld id="{D2631704-7F19-4A50-9080-CE9E4D6823FA}" type="slidenum">
              <a:rPr lang="en-US" smtClean="0"/>
              <a:t>27</a:t>
            </a:fld>
            <a:endParaRPr lang="en-US"/>
          </a:p>
        </p:txBody>
      </p:sp>
    </p:spTree>
    <p:extLst>
      <p:ext uri="{BB962C8B-B14F-4D97-AF65-F5344CB8AC3E}">
        <p14:creationId xmlns:p14="http://schemas.microsoft.com/office/powerpoint/2010/main" val="575867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Eventually, when the time is right, God will destroy sin and evil and re-create the world in its original perfection.</a:t>
            </a:r>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28</a:t>
            </a:fld>
            <a:endParaRPr lang="en-US"/>
          </a:p>
        </p:txBody>
      </p:sp>
    </p:spTree>
    <p:extLst>
      <p:ext uri="{BB962C8B-B14F-4D97-AF65-F5344CB8AC3E}">
        <p14:creationId xmlns:p14="http://schemas.microsoft.com/office/powerpoint/2010/main" val="536842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Parasites and other</a:t>
            </a:r>
            <a:r>
              <a:rPr lang="en-US" baseline="0" dirty="0" smtClean="0"/>
              <a:t> forms of suffering and death will no longer exist.</a:t>
            </a:r>
            <a:endParaRPr lang="en-US" dirty="0" smtClean="0"/>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29</a:t>
            </a:fld>
            <a:endParaRPr lang="en-US"/>
          </a:p>
        </p:txBody>
      </p:sp>
    </p:spTree>
    <p:extLst>
      <p:ext uri="{BB962C8B-B14F-4D97-AF65-F5344CB8AC3E}">
        <p14:creationId xmlns:p14="http://schemas.microsoft.com/office/powerpoint/2010/main" val="3805233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Creatures</a:t>
            </a:r>
            <a:r>
              <a:rPr lang="en-US" baseline="0" dirty="0" smtClean="0"/>
              <a:t> like this in nature raise an important question:  How do we explain this kind of evil, if God is good, all powerful, and just?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2631704-7F19-4A50-9080-CE9E4D6823FA}" type="slidenum">
              <a:rPr lang="en-US" smtClean="0"/>
              <a:t>3</a:t>
            </a:fld>
            <a:endParaRPr lang="en-US"/>
          </a:p>
        </p:txBody>
      </p:sp>
    </p:spTree>
    <p:extLst>
      <p:ext uri="{BB962C8B-B14F-4D97-AF65-F5344CB8AC3E}">
        <p14:creationId xmlns:p14="http://schemas.microsoft.com/office/powerpoint/2010/main" val="1543954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Until</a:t>
            </a:r>
            <a:r>
              <a:rPr lang="en-US" baseline="0" dirty="0" smtClean="0"/>
              <a:t> that time we “long for our bodies to be released from sin and suffering.”  / The Bible says that even the natural world “looks forward to the day when it will join God’s children in glorious freedom from death and decay.”</a:t>
            </a:r>
            <a:endParaRPr lang="en-US" dirty="0" smtClean="0"/>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491940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ideas about theodicy presented here come from this article</a:t>
            </a:r>
            <a:r>
              <a:rPr lang="en-US" baseline="0" dirty="0" smtClean="0"/>
              <a:t> by Dr. Stephen Bauer</a:t>
            </a:r>
            <a:r>
              <a:rPr lang="en-US" dirty="0" smtClean="0"/>
              <a:t> in the</a:t>
            </a:r>
            <a:r>
              <a:rPr lang="en-US" baseline="0" dirty="0" smtClean="0"/>
              <a:t> book </a:t>
            </a:r>
            <a:r>
              <a:rPr lang="en-US" i="1" baseline="0" dirty="0" smtClean="0"/>
              <a:t>Always Prepared.</a:t>
            </a:r>
            <a:r>
              <a:rPr lang="en-US" i="0" baseline="0" dirty="0" smtClean="0"/>
              <a:t>  To hear Dr. Bauer’s thoughts about how to find meaning in suffering, watch Parasitism and Theodicy, part 3.</a:t>
            </a:r>
            <a:endParaRPr lang="en-US" dirty="0" smtClean="0"/>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601474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989052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370516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248618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819807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17545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Attempts to explain</a:t>
            </a:r>
            <a:r>
              <a:rPr lang="en-US" baseline="0" dirty="0" smtClean="0"/>
              <a:t> this question are called theodicy</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4</a:t>
            </a:fld>
            <a:endParaRPr lang="en-US"/>
          </a:p>
        </p:txBody>
      </p:sp>
    </p:spTree>
    <p:extLst>
      <p:ext uri="{BB962C8B-B14F-4D97-AF65-F5344CB8AC3E}">
        <p14:creationId xmlns:p14="http://schemas.microsoft.com/office/powerpoint/2010/main" val="177620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According to the Bible, evil is the result of sin.</a:t>
            </a:r>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2920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Specifically the result</a:t>
            </a:r>
            <a:r>
              <a:rPr lang="en-US" baseline="0" dirty="0" smtClean="0"/>
              <a:t> of human choice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8203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It’s easy to see how free choice relates</a:t>
            </a:r>
            <a:r>
              <a:rPr lang="en-US" baseline="0" dirty="0" smtClean="0"/>
              <a:t> to evil things like murder or rape.  One person’s choice directly affects another person. </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31642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what about parasitic wasps or natural disasters like tornados, hurricanes, or tsunamis?  How could those things be the result of humans’ free choice?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6857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understand this, we need to think about two kinds of evil:  </a:t>
            </a:r>
            <a:r>
              <a:rPr lang="en-US" dirty="0" smtClean="0"/>
              <a:t>Moral evil and natural evil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9</a:t>
            </a:fld>
            <a:endParaRPr lang="en-US"/>
          </a:p>
        </p:txBody>
      </p:sp>
    </p:spTree>
    <p:extLst>
      <p:ext uri="{BB962C8B-B14F-4D97-AF65-F5344CB8AC3E}">
        <p14:creationId xmlns:p14="http://schemas.microsoft.com/office/powerpoint/2010/main" val="3474777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80DD9D-2887-4CBD-8FDB-5717333ADD95}"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423656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0DD9D-2887-4CBD-8FDB-5717333ADD9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58318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0DD9D-2887-4CBD-8FDB-5717333ADD9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2225513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0DD9D-2887-4CBD-8FDB-5717333ADD9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127D091D-7281-44B6-8FB8-DC8F054F3022}"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00409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BAB0-2FC1-475D-A323-9FB593C2CF1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1470B1E-A3AA-46E4-9871-06CF6D334BAD}" type="slidenum">
              <a:rPr lang="en-US" smtClean="0"/>
              <a:t>‹#›</a:t>
            </a:fld>
            <a:endParaRPr lang="en-US"/>
          </a:p>
        </p:txBody>
      </p:sp>
    </p:spTree>
    <p:extLst>
      <p:ext uri="{BB962C8B-B14F-4D97-AF65-F5344CB8AC3E}">
        <p14:creationId xmlns:p14="http://schemas.microsoft.com/office/powerpoint/2010/main" val="4213465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80DD9D-2887-4CBD-8FDB-5717333ADD95}"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4068473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80DD9D-2887-4CBD-8FDB-5717333ADD95}"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2351816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80DD9D-2887-4CBD-8FDB-5717333ADD95}"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737387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B80DD9D-2887-4CBD-8FDB-5717333ADD95}" type="datetimeFigureOut">
              <a:rPr lang="en-US" smtClean="0"/>
              <a:t>1/30/2017</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27D091D-7281-44B6-8FB8-DC8F054F3022}" type="slidenum">
              <a:rPr lang="en-US" smtClean="0"/>
              <a:t>‹#›</a:t>
            </a:fld>
            <a:endParaRPr lang="en-US"/>
          </a:p>
        </p:txBody>
      </p:sp>
    </p:spTree>
    <p:extLst>
      <p:ext uri="{BB962C8B-B14F-4D97-AF65-F5344CB8AC3E}">
        <p14:creationId xmlns:p14="http://schemas.microsoft.com/office/powerpoint/2010/main" val="2358431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505304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47292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80DD9D-2887-4CBD-8FDB-5717333ADD95}"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233876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379924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8001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0070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230834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893580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817428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2309478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71415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216804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0DD9D-2887-4CBD-8FDB-5717333ADD95}"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387998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80DD9D-2887-4CBD-8FDB-5717333ADD9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94981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80DD9D-2887-4CBD-8FDB-5717333ADD95}" type="datetimeFigureOut">
              <a:rPr lang="en-US" smtClean="0"/>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8835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80DD9D-2887-4CBD-8FDB-5717333ADD95}"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263505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B80DD9D-2887-4CBD-8FDB-5717333ADD95}" type="datetimeFigureOut">
              <a:rPr lang="en-US" smtClean="0"/>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366019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0DD9D-2887-4CBD-8FDB-5717333ADD9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163912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0DD9D-2887-4CBD-8FDB-5717333ADD9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14735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B80DD9D-2887-4CBD-8FDB-5717333ADD95}" type="datetimeFigureOut">
              <a:rPr lang="en-US" smtClean="0"/>
              <a:t>1/30/2017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27D091D-7281-44B6-8FB8-DC8F054F3022}" type="slidenum">
              <a:rPr lang="en-US" smtClean="0"/>
              <a:t>‹#›</a:t>
            </a:fld>
            <a:endParaRPr lang="en-US"/>
          </a:p>
        </p:txBody>
      </p:sp>
    </p:spTree>
    <p:extLst>
      <p:ext uri="{BB962C8B-B14F-4D97-AF65-F5344CB8AC3E}">
        <p14:creationId xmlns:p14="http://schemas.microsoft.com/office/powerpoint/2010/main" val="4241232002"/>
      </p:ext>
    </p:extLst>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957657023"/>
      </p:ext>
    </p:extLst>
  </p:cSld>
  <p:clrMap bg1="dk1" tx1="lt1" bg2="dk2" tx2="lt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6.jpeg"/><Relationship Id="rId5" Type="http://schemas.openxmlformats.org/officeDocument/2006/relationships/image" Target="../media/image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Parasitism and Theodicy</a:t>
            </a:r>
            <a:endParaRPr lang="en-US" dirty="0"/>
          </a:p>
        </p:txBody>
      </p:sp>
      <p:sp>
        <p:nvSpPr>
          <p:cNvPr id="3" name="Text Placeholder 2"/>
          <p:cNvSpPr>
            <a:spLocks noGrp="1"/>
          </p:cNvSpPr>
          <p:nvPr>
            <p:ph type="body" sz="half" idx="2"/>
          </p:nvPr>
        </p:nvSpPr>
        <p:spPr/>
        <p:txBody>
          <a:bodyPr/>
          <a:lstStyle/>
          <a:p>
            <a:r>
              <a:rPr lang="en-US" dirty="0" smtClean="0"/>
              <a:t>Part 2</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50649"/>
            <a:ext cx="4554415" cy="3795346"/>
          </a:xfrm>
          <a:prstGeom prst="rect">
            <a:avLst/>
          </a:prstGeom>
          <a:solidFill>
            <a:schemeClr val="accent1">
              <a:alpha val="55000"/>
            </a:schemeClr>
          </a:solidFill>
          <a:ln>
            <a:noFill/>
          </a:ln>
        </p:spPr>
      </p:pic>
      <p:pic>
        <p:nvPicPr>
          <p:cNvPr id="9" name="Picture 8" descr="http://www.odditycentral.com/wp-content/uploads/2013/02/jewel-wasp-cockroa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68234"/>
            <a:ext cx="6923043" cy="374525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483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62269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51954" y="1371600"/>
            <a:ext cx="4800600" cy="4876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959" y="1371600"/>
            <a:ext cx="3560590" cy="1200329"/>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Original human</a:t>
            </a:r>
          </a:p>
          <a:p>
            <a:pPr algn="ctr"/>
            <a:r>
              <a:rPr lang="en-US" sz="3600" b="1" cap="none" spc="50" dirty="0" smtClean="0">
                <a:ln w="0"/>
                <a:solidFill>
                  <a:schemeClr val="bg2"/>
                </a:solidFill>
                <a:effectLst>
                  <a:innerShdw blurRad="63500" dist="50800" dir="13500000">
                    <a:srgbClr val="000000">
                      <a:alpha val="50000"/>
                    </a:srgbClr>
                  </a:innerShdw>
                </a:effectLst>
              </a:rPr>
              <a:t>limitations</a:t>
            </a:r>
            <a:endParaRPr lang="en-US" sz="36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22859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51954" y="1371600"/>
            <a:ext cx="4800600" cy="4876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959" y="1371600"/>
            <a:ext cx="3560590" cy="1200329"/>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Original human</a:t>
            </a:r>
          </a:p>
          <a:p>
            <a:pPr algn="ctr"/>
            <a:r>
              <a:rPr lang="en-US" sz="3600" b="1" cap="none" spc="50" dirty="0" smtClean="0">
                <a:ln w="0"/>
                <a:solidFill>
                  <a:schemeClr val="bg2"/>
                </a:solidFill>
                <a:effectLst>
                  <a:innerShdw blurRad="63500" dist="50800" dir="13500000">
                    <a:srgbClr val="000000">
                      <a:alpha val="50000"/>
                    </a:srgbClr>
                  </a:innerShdw>
                </a:effectLst>
              </a:rPr>
              <a:t>limitations</a:t>
            </a:r>
            <a:endParaRPr lang="en-US" sz="36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1821977" y="3657600"/>
            <a:ext cx="2260555" cy="1200329"/>
          </a:xfrm>
          <a:prstGeom prst="rect">
            <a:avLst/>
          </a:prstGeom>
          <a:noFill/>
        </p:spPr>
        <p:txBody>
          <a:bodyPr wrap="none" lIns="91440" tIns="45720" rIns="91440" bIns="45720">
            <a:spAutoFit/>
          </a:bodyPr>
          <a:lstStyle/>
          <a:p>
            <a:pPr algn="ctr"/>
            <a:r>
              <a:rPr lang="en-US"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Food</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175486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51954" y="1371600"/>
            <a:ext cx="4800600" cy="4876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959" y="1371600"/>
            <a:ext cx="3560590" cy="1200329"/>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Original human</a:t>
            </a:r>
          </a:p>
          <a:p>
            <a:pPr algn="ctr"/>
            <a:r>
              <a:rPr lang="en-US" sz="3600" b="1" cap="none" spc="50" dirty="0" smtClean="0">
                <a:ln w="0"/>
                <a:solidFill>
                  <a:schemeClr val="bg2"/>
                </a:solidFill>
                <a:effectLst>
                  <a:innerShdw blurRad="63500" dist="50800" dir="13500000">
                    <a:srgbClr val="000000">
                      <a:alpha val="50000"/>
                    </a:srgbClr>
                  </a:innerShdw>
                </a:effectLst>
              </a:rPr>
              <a:t>limitations</a:t>
            </a:r>
            <a:endParaRPr lang="en-US" sz="36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1139099" y="3657600"/>
            <a:ext cx="3626314" cy="1200329"/>
          </a:xfrm>
          <a:prstGeom prst="rect">
            <a:avLst/>
          </a:prstGeom>
          <a:noFill/>
        </p:spPr>
        <p:txBody>
          <a:bodyPr wrap="none" lIns="91440" tIns="45720" rIns="91440" bIns="45720">
            <a:spAutoFit/>
          </a:bodyPr>
          <a:lstStyle/>
          <a:p>
            <a:pPr algn="ct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Sabbath</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801961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51954" y="1371600"/>
            <a:ext cx="4800600" cy="4876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959" y="1371600"/>
            <a:ext cx="3560590" cy="1200329"/>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Original human</a:t>
            </a:r>
          </a:p>
          <a:p>
            <a:pPr algn="ctr"/>
            <a:r>
              <a:rPr lang="en-US" sz="3600" b="1" cap="none" spc="50" dirty="0" smtClean="0">
                <a:ln w="0"/>
                <a:solidFill>
                  <a:schemeClr val="bg2"/>
                </a:solidFill>
                <a:effectLst>
                  <a:innerShdw blurRad="63500" dist="50800" dir="13500000">
                    <a:srgbClr val="000000">
                      <a:alpha val="50000"/>
                    </a:srgbClr>
                  </a:innerShdw>
                </a:effectLst>
              </a:rPr>
              <a:t>limitations</a:t>
            </a:r>
            <a:endParaRPr lang="en-US" sz="3600" b="1" cap="none" spc="50" dirty="0">
              <a:ln w="0"/>
              <a:solidFill>
                <a:schemeClr val="bg2"/>
              </a:solidFill>
              <a:effectLst>
                <a:innerShdw blurRad="63500" dist="50800" dir="13500000">
                  <a:srgbClr val="000000">
                    <a:alpha val="50000"/>
                  </a:srgbClr>
                </a:innerShdw>
              </a:effectLst>
            </a:endParaRPr>
          </a:p>
        </p:txBody>
      </p:sp>
      <p:sp>
        <p:nvSpPr>
          <p:cNvPr id="6" name="Right Arrow 5"/>
          <p:cNvSpPr/>
          <p:nvPr/>
        </p:nvSpPr>
        <p:spPr>
          <a:xfrm>
            <a:off x="4437185" y="2729771"/>
            <a:ext cx="915369" cy="60960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551954" y="2729771"/>
            <a:ext cx="895846" cy="60960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Right Arrow 10"/>
          <p:cNvSpPr/>
          <p:nvPr/>
        </p:nvSpPr>
        <p:spPr>
          <a:xfrm flipH="1">
            <a:off x="551954" y="5269416"/>
            <a:ext cx="895846" cy="60960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394197" y="5269416"/>
            <a:ext cx="915369" cy="60960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21976" y="2898135"/>
            <a:ext cx="2260555" cy="1200329"/>
          </a:xfrm>
          <a:prstGeom prst="rect">
            <a:avLst/>
          </a:prstGeom>
          <a:noFill/>
        </p:spPr>
        <p:txBody>
          <a:bodyPr wrap="none" lIns="91440" tIns="45720" rIns="91440" bIns="45720">
            <a:spAutoFit/>
          </a:bodyPr>
          <a:lstStyle/>
          <a:p>
            <a:pPr algn="ctr"/>
            <a:r>
              <a:rPr lang="en-US"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Food</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Rectangle 13"/>
          <p:cNvSpPr/>
          <p:nvPr/>
        </p:nvSpPr>
        <p:spPr>
          <a:xfrm>
            <a:off x="1225568" y="3987075"/>
            <a:ext cx="3626314" cy="1200329"/>
          </a:xfrm>
          <a:prstGeom prst="rect">
            <a:avLst/>
          </a:prstGeom>
          <a:noFill/>
        </p:spPr>
        <p:txBody>
          <a:bodyPr wrap="none" lIns="91440" tIns="45720" rIns="91440" bIns="45720">
            <a:spAutoFit/>
          </a:bodyPr>
          <a:lstStyle/>
          <a:p>
            <a:pPr algn="ct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Sabbath</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574577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51954" y="1371600"/>
            <a:ext cx="4800600" cy="4876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959" y="1371600"/>
            <a:ext cx="3560590" cy="1200329"/>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Original human</a:t>
            </a:r>
          </a:p>
          <a:p>
            <a:pPr algn="ctr"/>
            <a:r>
              <a:rPr lang="en-US" sz="3600" b="1" cap="none" spc="50" dirty="0" smtClean="0">
                <a:ln w="0"/>
                <a:solidFill>
                  <a:schemeClr val="bg2"/>
                </a:solidFill>
                <a:effectLst>
                  <a:innerShdw blurRad="63500" dist="50800" dir="13500000">
                    <a:srgbClr val="000000">
                      <a:alpha val="50000"/>
                    </a:srgbClr>
                  </a:innerShdw>
                </a:effectLst>
              </a:rPr>
              <a:t>limitations</a:t>
            </a:r>
            <a:endParaRPr lang="en-US" sz="36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1821977" y="3657600"/>
            <a:ext cx="2260555" cy="1200329"/>
          </a:xfrm>
          <a:prstGeom prst="rect">
            <a:avLst/>
          </a:prstGeom>
          <a:noFill/>
        </p:spPr>
        <p:txBody>
          <a:bodyPr wrap="none" lIns="91440" tIns="45720" rIns="91440" bIns="45720">
            <a:spAutoFit/>
          </a:bodyPr>
          <a:lstStyle/>
          <a:p>
            <a:pPr algn="ctr"/>
            <a:r>
              <a:rPr lang="en-US"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Food</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ight Arrow 5"/>
          <p:cNvSpPr/>
          <p:nvPr/>
        </p:nvSpPr>
        <p:spPr>
          <a:xfrm>
            <a:off x="4437185" y="2729771"/>
            <a:ext cx="915369" cy="60960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551954" y="2729771"/>
            <a:ext cx="895846" cy="60960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H="1">
            <a:off x="551954" y="5269416"/>
            <a:ext cx="895846" cy="60960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394197" y="5269416"/>
            <a:ext cx="915369" cy="60960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71769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L 0.01367 0.00208 C 0.01953 0.00301 0.02552 0.00162 0.03112 0.0044 C 0.03255 0.00509 0.02878 0.00764 0.02735 0.0088 C 0.025 0.01065 0.0224 0.01181 0.01992 0.0132 L 0.01615 0.01551 L 0.00873 0.0132 L 0.01992 0 L 0.0237 -0.00463 C 0.02448 -0.00671 0.02643 -0.00856 0.02617 -0.01111 C 0.02578 -0.01342 0.0237 -0.01273 0.0224 -0.01342 C 0.01524 -0.0169 0.01706 -0.01551 0.00742 -0.01551 L 0.00117 -0.01111 " pathEditMode="relative" ptsTypes="AAAAAAAAAAAAAA">
                                      <p:cBhvr>
                                        <p:cTn id="6" dur="2000" fill="hold"/>
                                        <p:tgtEl>
                                          <p:spTgt spid="8"/>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4.375E-6 5.55556E-6 L 4.375E-6 5.55556E-6 C -0.00378 0.0014 -0.00742 0.00371 -0.01133 0.00441 C -0.01341 0.00464 -0.0155 0.00209 -0.01758 0.00209 C -0.02253 0.00209 -0.02761 0.00348 -0.03255 0.00441 C -0.03776 0.03195 -0.03386 0.00394 0.00247 0.0132 C 0.00377 0.01343 0.00208 0.01783 0.00117 0.01968 C 0.00026 0.02177 -0.00117 0.02316 -0.00261 0.02408 C -0.00495 0.02616 -0.01003 0.02871 -0.01003 0.02871 C -0.01589 0.02778 -0.02201 0.02941 -0.02761 0.0264 C -0.02878 0.0257 -0.02761 0.02061 -0.0263 0.01968 C -0.02227 0.01714 -0.01276 0.0176 -0.00755 0.0176 L -0.00755 0.0176 " pathEditMode="relative" ptsTypes="AAAAAAAAAAAAA">
                                      <p:cBhvr>
                                        <p:cTn id="8" dur="2000" fill="hold"/>
                                        <p:tgtEl>
                                          <p:spTgt spid="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33333E-6 3.33333E-6 L -3.33333E-6 3.33333E-6 C -0.00378 -0.0007 -0.00755 -0.00116 -0.01133 -0.00232 C -0.01263 -0.00278 -0.01562 -0.00232 -0.0151 -0.0044 C -0.01432 -0.00718 -0.01185 -0.00625 -0.01003 -0.00671 C -0.00508 -0.00787 -3.33333E-6 -0.0081 0.00495 -0.0088 C 0.0112 -0.0081 0.01758 -0.0088 0.0237 -0.00671 C 0.02578 -0.00602 0.01953 -0.00579 0.01745 -0.0044 C 0.01602 -0.00347 0.0151 -0.00093 0.01367 3.33333E-6 C 0.01042 0.00208 0.0069 0.00231 0.00365 0.0044 L -0.00378 0.00879 L -0.00755 0.01088 L -0.01133 0.01319 C -0.00964 0.01389 -0.00807 0.01551 -0.00638 0.01551 C 0.01042 0.01551 0.00703 0.01435 0.00117 0.01088 C -0.00156 0.0037 0.00013 0.00185 -3.33333E-6 3.33333E-6 Z " pathEditMode="relative" ptsTypes="AAAAAAAAAAAAAAAA">
                                      <p:cBhvr>
                                        <p:cTn id="10" dur="2000" fill="hold"/>
                                        <p:tgtEl>
                                          <p:spTgt spid="10"/>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 0 C 0.00378 0.0007 0.00781 -0.00069 0.0112 0.00232 C 0.01237 0.00325 0.01094 0.00718 0.01003 0.0088 C 0.00938 0.00996 0.0013 0.0132 0.0013 0.01343 C -0.00625 0.0125 -0.01393 0.01436 -0.02122 0.01112 C -0.02265 0.01042 -0.02005 0.00602 -0.01875 0.0044 C -0.01732 0.00278 -0.01536 0.00301 -0.0138 0.00232 C -0.01211 0 -0.01068 -0.00277 -0.00872 -0.00439 C -0.00638 -0.00648 -0.00377 -0.0074 -0.0013 -0.00879 C 0.0069 -0.01365 0.00117 -0.01088 0.01628 -0.01319 C 0.01745 -0.01412 0.02005 -0.01319 0.02005 -0.0155 C 0.02005 -0.01782 0.01758 -0.01736 0.01628 -0.01782 C -0.00078 -0.02129 0.00378 -0.0243 -0.00377 -0.01782 L -0.00377 -0.01782 " pathEditMode="relative" ptsTypes="AAAAAAAAAAAAAAA">
                                      <p:cBhvr>
                                        <p:cTn id="12"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51954" y="1371600"/>
            <a:ext cx="4800600" cy="4876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959" y="1371600"/>
            <a:ext cx="3560590" cy="1200329"/>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Original human</a:t>
            </a:r>
          </a:p>
          <a:p>
            <a:pPr algn="ctr"/>
            <a:r>
              <a:rPr lang="en-US" sz="3600" b="1" cap="none" spc="50" dirty="0" smtClean="0">
                <a:ln w="0"/>
                <a:solidFill>
                  <a:schemeClr val="bg2"/>
                </a:solidFill>
                <a:effectLst>
                  <a:innerShdw blurRad="63500" dist="50800" dir="13500000">
                    <a:srgbClr val="000000">
                      <a:alpha val="50000"/>
                    </a:srgbClr>
                  </a:innerShdw>
                </a:effectLst>
              </a:rPr>
              <a:t>limitations</a:t>
            </a:r>
            <a:endParaRPr lang="en-US" sz="36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1821977" y="3657600"/>
            <a:ext cx="2260555" cy="1200329"/>
          </a:xfrm>
          <a:prstGeom prst="rect">
            <a:avLst/>
          </a:prstGeom>
          <a:noFill/>
        </p:spPr>
        <p:txBody>
          <a:bodyPr wrap="none" lIns="91440" tIns="45720" rIns="91440" bIns="45720">
            <a:spAutoFit/>
          </a:bodyPr>
          <a:lstStyle/>
          <a:p>
            <a:pPr algn="ctr"/>
            <a:r>
              <a:rPr lang="en-US"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Food</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ight Arrow 5"/>
          <p:cNvSpPr/>
          <p:nvPr/>
        </p:nvSpPr>
        <p:spPr>
          <a:xfrm>
            <a:off x="4437185" y="2729771"/>
            <a:ext cx="915369" cy="60960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551954" y="2729771"/>
            <a:ext cx="895846" cy="60960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H="1">
            <a:off x="551954" y="5269416"/>
            <a:ext cx="895846" cy="60960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394197" y="5269416"/>
            <a:ext cx="915369" cy="60960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3842728"/>
            <a:ext cx="3219151" cy="923330"/>
          </a:xfrm>
          <a:prstGeom prst="rect">
            <a:avLst/>
          </a:prstGeom>
          <a:solidFill>
            <a:schemeClr val="bg2"/>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Rebellion</a:t>
            </a:r>
            <a:endParaRPr lang="en-US" sz="5400" b="1" cap="none" spc="0" dirty="0">
              <a:ln/>
              <a:solidFill>
                <a:schemeClr val="accent4"/>
              </a:solidFill>
              <a:effectLst/>
            </a:endParaRPr>
          </a:p>
        </p:txBody>
      </p:sp>
    </p:spTree>
    <p:extLst>
      <p:ext uri="{BB962C8B-B14F-4D97-AF65-F5344CB8AC3E}">
        <p14:creationId xmlns:p14="http://schemas.microsoft.com/office/powerpoint/2010/main" val="419821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51954" y="1371600"/>
            <a:ext cx="4800600" cy="4876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959" y="1371600"/>
            <a:ext cx="3560590" cy="1200329"/>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Original human</a:t>
            </a:r>
          </a:p>
          <a:p>
            <a:pPr algn="ctr"/>
            <a:r>
              <a:rPr lang="en-US" sz="3600" b="1" cap="none" spc="50" dirty="0" smtClean="0">
                <a:ln w="0"/>
                <a:solidFill>
                  <a:schemeClr val="bg2"/>
                </a:solidFill>
                <a:effectLst>
                  <a:innerShdw blurRad="63500" dist="50800" dir="13500000">
                    <a:srgbClr val="000000">
                      <a:alpha val="50000"/>
                    </a:srgbClr>
                  </a:innerShdw>
                </a:effectLst>
              </a:rPr>
              <a:t>limitations</a:t>
            </a:r>
            <a:endParaRPr lang="en-US" sz="36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28773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51954" y="1371600"/>
            <a:ext cx="4800600" cy="4876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959" y="1371600"/>
            <a:ext cx="3560590" cy="1200329"/>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Original human</a:t>
            </a:r>
          </a:p>
          <a:p>
            <a:pPr algn="ctr"/>
            <a:r>
              <a:rPr lang="en-US" sz="3600" b="1" cap="none" spc="50" dirty="0" smtClean="0">
                <a:ln w="0"/>
                <a:solidFill>
                  <a:schemeClr val="bg2"/>
                </a:solidFill>
                <a:effectLst>
                  <a:innerShdw blurRad="63500" dist="50800" dir="13500000">
                    <a:srgbClr val="000000">
                      <a:alpha val="50000"/>
                    </a:srgbClr>
                  </a:innerShdw>
                </a:effectLst>
              </a:rPr>
              <a:t>limitations</a:t>
            </a:r>
            <a:endParaRPr lang="en-US" sz="36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TextBox 10"/>
          <p:cNvSpPr txBox="1"/>
          <p:nvPr/>
        </p:nvSpPr>
        <p:spPr>
          <a:xfrm>
            <a:off x="6622577" y="2087939"/>
            <a:ext cx="5029200" cy="3139321"/>
          </a:xfrm>
          <a:prstGeom prst="rect">
            <a:avLst/>
          </a:prstGeom>
          <a:noFill/>
        </p:spPr>
        <p:txBody>
          <a:bodyPr wrap="square" rtlCol="0">
            <a:spAutoFit/>
          </a:bodyPr>
          <a:lstStyle/>
          <a:p>
            <a:r>
              <a:rPr lang="en-US" sz="3600" dirty="0" smtClean="0">
                <a:solidFill>
                  <a:schemeClr val="bg1"/>
                </a:solidFill>
              </a:rPr>
              <a:t>Consequences:</a:t>
            </a:r>
          </a:p>
          <a:p>
            <a:pPr marL="571500" indent="-571500">
              <a:buFont typeface="Arial" panose="020B0604020202020204" pitchFamily="34" charset="0"/>
              <a:buChar char="•"/>
            </a:pPr>
            <a:r>
              <a:rPr lang="en-US" sz="3600" dirty="0" smtClean="0">
                <a:solidFill>
                  <a:schemeClr val="bg1"/>
                </a:solidFill>
              </a:rPr>
              <a:t>Painful childbirth</a:t>
            </a:r>
          </a:p>
          <a:p>
            <a:pPr marL="571500" indent="-571500">
              <a:buFont typeface="Arial" panose="020B0604020202020204" pitchFamily="34" charset="0"/>
              <a:buChar char="•"/>
            </a:pPr>
            <a:r>
              <a:rPr lang="en-US" sz="3600" dirty="0" smtClean="0">
                <a:solidFill>
                  <a:schemeClr val="bg1"/>
                </a:solidFill>
              </a:rPr>
              <a:t>Thorns &amp; thistles</a:t>
            </a:r>
          </a:p>
          <a:p>
            <a:pPr marL="571500" indent="-571500">
              <a:buFont typeface="Arial" panose="020B0604020202020204" pitchFamily="34" charset="0"/>
              <a:buChar char="•"/>
            </a:pPr>
            <a:r>
              <a:rPr lang="en-US" sz="3600" dirty="0" smtClean="0">
                <a:solidFill>
                  <a:schemeClr val="bg1"/>
                </a:solidFill>
              </a:rPr>
              <a:t>Cursed ground</a:t>
            </a:r>
          </a:p>
          <a:p>
            <a:pPr marL="571500" indent="-571500">
              <a:buFont typeface="Arial" panose="020B0604020202020204" pitchFamily="34" charset="0"/>
              <a:buChar char="•"/>
            </a:pPr>
            <a:r>
              <a:rPr lang="en-US" sz="3600" dirty="0" smtClean="0">
                <a:solidFill>
                  <a:schemeClr val="bg1"/>
                </a:solidFill>
              </a:rPr>
              <a:t>Death</a:t>
            </a:r>
          </a:p>
          <a:p>
            <a:endParaRPr lang="en-US" dirty="0"/>
          </a:p>
        </p:txBody>
      </p:sp>
    </p:spTree>
    <p:extLst>
      <p:ext uri="{BB962C8B-B14F-4D97-AF65-F5344CB8AC3E}">
        <p14:creationId xmlns:p14="http://schemas.microsoft.com/office/powerpoint/2010/main" val="3810638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51954" y="1371600"/>
            <a:ext cx="4800600" cy="4876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959" y="1371600"/>
            <a:ext cx="3560590" cy="1200329"/>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Original human</a:t>
            </a:r>
          </a:p>
          <a:p>
            <a:pPr algn="ctr"/>
            <a:r>
              <a:rPr lang="en-US" sz="3600" b="1" cap="none" spc="50" dirty="0" smtClean="0">
                <a:ln w="0"/>
                <a:solidFill>
                  <a:schemeClr val="bg2"/>
                </a:solidFill>
                <a:effectLst>
                  <a:innerShdw blurRad="63500" dist="50800" dir="13500000">
                    <a:srgbClr val="000000">
                      <a:alpha val="50000"/>
                    </a:srgbClr>
                  </a:innerShdw>
                </a:effectLst>
              </a:rPr>
              <a:t>limitations</a:t>
            </a:r>
            <a:endParaRPr lang="en-US" sz="3600" b="1" cap="none" spc="50" dirty="0">
              <a:ln w="0"/>
              <a:solidFill>
                <a:schemeClr val="bg2"/>
              </a:solidFill>
              <a:effectLst>
                <a:innerShdw blurRad="63500" dist="50800" dir="13500000">
                  <a:srgbClr val="000000">
                    <a:alpha val="50000"/>
                  </a:srgbClr>
                </a:innerShdw>
              </a:effectLst>
            </a:endParaRPr>
          </a:p>
        </p:txBody>
      </p:sp>
      <p:sp>
        <p:nvSpPr>
          <p:cNvPr id="6" name="Rectangle 5"/>
          <p:cNvSpPr/>
          <p:nvPr/>
        </p:nvSpPr>
        <p:spPr>
          <a:xfrm>
            <a:off x="914400" y="2791599"/>
            <a:ext cx="4114800" cy="3200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91964" y="2809184"/>
            <a:ext cx="2491388" cy="1200329"/>
          </a:xfrm>
          <a:prstGeom prst="rect">
            <a:avLst/>
          </a:prstGeom>
          <a:noFill/>
        </p:spPr>
        <p:txBody>
          <a:bodyPr wrap="none" lIns="91440" tIns="45720" rIns="91440" bIns="45720">
            <a:spAutoFit/>
          </a:bodyPr>
          <a:lstStyle/>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Even more</a:t>
            </a:r>
          </a:p>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limitations</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TextBox 8"/>
          <p:cNvSpPr txBox="1"/>
          <p:nvPr/>
        </p:nvSpPr>
        <p:spPr>
          <a:xfrm>
            <a:off x="1791964" y="4108192"/>
            <a:ext cx="2977495" cy="1908215"/>
          </a:xfrm>
          <a:prstGeom prst="rect">
            <a:avLst/>
          </a:prstGeom>
          <a:noFill/>
        </p:spPr>
        <p:txBody>
          <a:bodyPr wrap="square" rtlCol="0">
            <a:spAutoFit/>
          </a:bodyPr>
          <a:lstStyle/>
          <a:p>
            <a:r>
              <a:rPr lang="en-US" sz="2000" dirty="0" smtClean="0"/>
              <a:t>Consequences:</a:t>
            </a:r>
          </a:p>
          <a:p>
            <a:pPr marL="571500" indent="-571500">
              <a:buFont typeface="Arial" panose="020B0604020202020204" pitchFamily="34" charset="0"/>
              <a:buChar char="•"/>
            </a:pPr>
            <a:r>
              <a:rPr lang="en-US" sz="2000" dirty="0" smtClean="0"/>
              <a:t>Painful childbirth</a:t>
            </a:r>
          </a:p>
          <a:p>
            <a:pPr marL="571500" indent="-571500">
              <a:buFont typeface="Arial" panose="020B0604020202020204" pitchFamily="34" charset="0"/>
              <a:buChar char="•"/>
            </a:pPr>
            <a:r>
              <a:rPr lang="en-US" sz="2000" dirty="0" smtClean="0"/>
              <a:t>Thorns &amp; thistles</a:t>
            </a:r>
          </a:p>
          <a:p>
            <a:pPr marL="571500" indent="-571500">
              <a:buFont typeface="Arial" panose="020B0604020202020204" pitchFamily="34" charset="0"/>
              <a:buChar char="•"/>
            </a:pPr>
            <a:r>
              <a:rPr lang="en-US" sz="2000" dirty="0" smtClean="0"/>
              <a:t>Cursed ground</a:t>
            </a:r>
          </a:p>
          <a:p>
            <a:pPr marL="571500" indent="-571500">
              <a:buFont typeface="Arial" panose="020B0604020202020204" pitchFamily="34" charset="0"/>
              <a:buChar char="•"/>
            </a:pPr>
            <a:r>
              <a:rPr lang="en-US" sz="2000" dirty="0" smtClean="0"/>
              <a:t>Death</a:t>
            </a:r>
          </a:p>
          <a:p>
            <a:endParaRPr lang="en-US" dirty="0"/>
          </a:p>
        </p:txBody>
      </p:sp>
    </p:spTree>
    <p:extLst>
      <p:ext uri="{BB962C8B-B14F-4D97-AF65-F5344CB8AC3E}">
        <p14:creationId xmlns:p14="http://schemas.microsoft.com/office/powerpoint/2010/main" val="2811951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Parasitoid relationship</a:t>
            </a:r>
            <a:endParaRPr lang="en-US" sz="4400" dirty="0"/>
          </a:p>
        </p:txBody>
      </p:sp>
      <p:sp>
        <p:nvSpPr>
          <p:cNvPr id="3" name="Content Placeholder 2"/>
          <p:cNvSpPr>
            <a:spLocks noGrp="1"/>
          </p:cNvSpPr>
          <p:nvPr>
            <p:ph idx="1"/>
          </p:nvPr>
        </p:nvSpPr>
        <p:spPr>
          <a:xfrm>
            <a:off x="263961" y="2372042"/>
            <a:ext cx="2479239" cy="3599316"/>
          </a:xfrm>
        </p:spPr>
        <p:txBody>
          <a:bodyPr>
            <a:normAutofit/>
          </a:bodyPr>
          <a:lstStyle/>
          <a:p>
            <a:r>
              <a:rPr lang="en-US" sz="3200" dirty="0" smtClean="0">
                <a:solidFill>
                  <a:schemeClr val="bg1"/>
                </a:solidFill>
              </a:rPr>
              <a:t>When a parasite actually kills its host</a:t>
            </a:r>
            <a:endParaRPr lang="en-US" sz="3200" dirty="0">
              <a:solidFill>
                <a:schemeClr val="bg1"/>
              </a:solidFill>
            </a:endParaRPr>
          </a:p>
        </p:txBody>
      </p:sp>
      <p:pic>
        <p:nvPicPr>
          <p:cNvPr id="4" name="Picture 3" descr="C:\Users\Carol Raney\Downloads\4802441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9772" y="2319666"/>
            <a:ext cx="6467856" cy="43098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arol Raney\Downloads\4651711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68082"/>
            <a:ext cx="4681728"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815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28600" y="1075730"/>
            <a:ext cx="11512062" cy="540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51954" y="1371600"/>
            <a:ext cx="4800600" cy="4876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959" y="1371600"/>
            <a:ext cx="3560590" cy="1200329"/>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Original human</a:t>
            </a:r>
          </a:p>
          <a:p>
            <a:pPr algn="ctr"/>
            <a:r>
              <a:rPr lang="en-US" sz="3600" b="1" cap="none" spc="50" dirty="0" smtClean="0">
                <a:ln w="0"/>
                <a:solidFill>
                  <a:schemeClr val="bg2"/>
                </a:solidFill>
                <a:effectLst>
                  <a:innerShdw blurRad="63500" dist="50800" dir="13500000">
                    <a:srgbClr val="000000">
                      <a:alpha val="50000"/>
                    </a:srgbClr>
                  </a:innerShdw>
                </a:effectLst>
              </a:rPr>
              <a:t>limitations</a:t>
            </a:r>
            <a:endParaRPr lang="en-US" sz="3600" b="1" cap="none" spc="50" dirty="0">
              <a:ln w="0"/>
              <a:solidFill>
                <a:schemeClr val="bg2"/>
              </a:solidFill>
              <a:effectLst>
                <a:innerShdw blurRad="63500" dist="50800" dir="13500000">
                  <a:srgbClr val="000000">
                    <a:alpha val="50000"/>
                  </a:srgbClr>
                </a:innerShdw>
              </a:effectLst>
            </a:endParaRPr>
          </a:p>
        </p:txBody>
      </p:sp>
      <p:sp>
        <p:nvSpPr>
          <p:cNvPr id="6" name="Rectangle 5"/>
          <p:cNvSpPr/>
          <p:nvPr/>
        </p:nvSpPr>
        <p:spPr>
          <a:xfrm>
            <a:off x="914400" y="2791599"/>
            <a:ext cx="4114800" cy="3200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91964" y="2809184"/>
            <a:ext cx="2491388" cy="1200329"/>
          </a:xfrm>
          <a:prstGeom prst="rect">
            <a:avLst/>
          </a:prstGeom>
          <a:noFill/>
        </p:spPr>
        <p:txBody>
          <a:bodyPr wrap="none" lIns="91440" tIns="45720" rIns="91440" bIns="45720">
            <a:spAutoFit/>
          </a:bodyPr>
          <a:lstStyle/>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Even more</a:t>
            </a:r>
          </a:p>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limitations</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TextBox 8"/>
          <p:cNvSpPr txBox="1"/>
          <p:nvPr/>
        </p:nvSpPr>
        <p:spPr>
          <a:xfrm>
            <a:off x="1791964" y="4108192"/>
            <a:ext cx="2977495" cy="1908215"/>
          </a:xfrm>
          <a:prstGeom prst="rect">
            <a:avLst/>
          </a:prstGeom>
          <a:noFill/>
        </p:spPr>
        <p:txBody>
          <a:bodyPr wrap="square" rtlCol="0">
            <a:spAutoFit/>
          </a:bodyPr>
          <a:lstStyle/>
          <a:p>
            <a:r>
              <a:rPr lang="en-US" sz="2000" dirty="0" smtClean="0"/>
              <a:t>Consequences:</a:t>
            </a:r>
          </a:p>
          <a:p>
            <a:pPr marL="571500" indent="-571500">
              <a:buFont typeface="Arial" panose="020B0604020202020204" pitchFamily="34" charset="0"/>
              <a:buChar char="•"/>
            </a:pPr>
            <a:r>
              <a:rPr lang="en-US" sz="2000" dirty="0" smtClean="0"/>
              <a:t>Painful childbirth</a:t>
            </a:r>
          </a:p>
          <a:p>
            <a:pPr marL="571500" indent="-571500">
              <a:buFont typeface="Arial" panose="020B0604020202020204" pitchFamily="34" charset="0"/>
              <a:buChar char="•"/>
            </a:pPr>
            <a:r>
              <a:rPr lang="en-US" sz="2000" dirty="0" smtClean="0"/>
              <a:t>Thorns &amp; thistles</a:t>
            </a:r>
          </a:p>
          <a:p>
            <a:pPr marL="571500" indent="-571500">
              <a:buFont typeface="Arial" panose="020B0604020202020204" pitchFamily="34" charset="0"/>
              <a:buChar char="•"/>
            </a:pPr>
            <a:r>
              <a:rPr lang="en-US" sz="2000" dirty="0" smtClean="0"/>
              <a:t>Cursed ground</a:t>
            </a:r>
          </a:p>
          <a:p>
            <a:pPr marL="571500" indent="-571500">
              <a:buFont typeface="Arial" panose="020B0604020202020204" pitchFamily="34" charset="0"/>
              <a:buChar char="•"/>
            </a:pPr>
            <a:r>
              <a:rPr lang="en-US" sz="2000" dirty="0" smtClean="0"/>
              <a:t>Death</a:t>
            </a:r>
          </a:p>
          <a:p>
            <a:endParaRPr lang="en-US" dirty="0"/>
          </a:p>
        </p:txBody>
      </p:sp>
      <p:sp>
        <p:nvSpPr>
          <p:cNvPr id="11" name="Oval 10"/>
          <p:cNvSpPr/>
          <p:nvPr/>
        </p:nvSpPr>
        <p:spPr>
          <a:xfrm>
            <a:off x="6821164" y="2218813"/>
            <a:ext cx="4267200" cy="358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40364" y="2590800"/>
            <a:ext cx="1828800" cy="2862322"/>
          </a:xfrm>
          <a:prstGeom prst="rect">
            <a:avLst/>
          </a:prstGeom>
          <a:noFill/>
        </p:spPr>
        <p:txBody>
          <a:bodyPr wrap="square" rtlCol="0">
            <a:spAutoFit/>
          </a:bodyPr>
          <a:lstStyle/>
          <a:p>
            <a:pPr algn="ctr"/>
            <a:r>
              <a:rPr lang="en-US" sz="3600" dirty="0" smtClean="0">
                <a:solidFill>
                  <a:schemeClr val="bg1"/>
                </a:solidFill>
              </a:rPr>
              <a:t>Satan’s rule</a:t>
            </a:r>
          </a:p>
          <a:p>
            <a:pPr algn="ctr"/>
            <a:endParaRPr lang="en-US" sz="3600" dirty="0" smtClean="0">
              <a:solidFill>
                <a:schemeClr val="bg1"/>
              </a:solidFill>
            </a:endParaRPr>
          </a:p>
          <a:p>
            <a:pPr algn="ctr"/>
            <a:r>
              <a:rPr lang="en-US" sz="3600" smtClean="0">
                <a:solidFill>
                  <a:schemeClr val="bg1"/>
                </a:solidFill>
              </a:rPr>
              <a:t>Sin &amp;</a:t>
            </a:r>
            <a:endParaRPr lang="en-US" sz="3600" dirty="0" smtClean="0">
              <a:solidFill>
                <a:schemeClr val="bg1"/>
              </a:solidFill>
            </a:endParaRPr>
          </a:p>
          <a:p>
            <a:pPr algn="ctr"/>
            <a:r>
              <a:rPr lang="en-US" sz="3600" dirty="0" smtClean="0">
                <a:solidFill>
                  <a:schemeClr val="bg1"/>
                </a:solidFill>
              </a:rPr>
              <a:t>death</a:t>
            </a:r>
            <a:endParaRPr lang="en-US" sz="3600" dirty="0">
              <a:solidFill>
                <a:schemeClr val="bg1"/>
              </a:solidFill>
            </a:endParaRPr>
          </a:p>
        </p:txBody>
      </p:sp>
    </p:spTree>
    <p:extLst>
      <p:ext uri="{BB962C8B-B14F-4D97-AF65-F5344CB8AC3E}">
        <p14:creationId xmlns:p14="http://schemas.microsoft.com/office/powerpoint/2010/main" val="2432654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Two kinds of evil</a:t>
            </a:r>
            <a:endParaRPr lang="en-US" dirty="0"/>
          </a:p>
        </p:txBody>
      </p:sp>
      <p:sp>
        <p:nvSpPr>
          <p:cNvPr id="6" name="Content Placeholder 5"/>
          <p:cNvSpPr>
            <a:spLocks noGrp="1"/>
          </p:cNvSpPr>
          <p:nvPr>
            <p:ph sz="half" idx="1"/>
          </p:nvPr>
        </p:nvSpPr>
        <p:spPr/>
        <p:txBody>
          <a:bodyPr>
            <a:normAutofit/>
          </a:bodyPr>
          <a:lstStyle/>
          <a:p>
            <a:r>
              <a:rPr lang="en-US" sz="3600" dirty="0" smtClean="0">
                <a:solidFill>
                  <a:schemeClr val="bg1"/>
                </a:solidFill>
              </a:rPr>
              <a:t>Moral Evil</a:t>
            </a:r>
            <a:endParaRPr lang="en-US" sz="3600" dirty="0">
              <a:solidFill>
                <a:schemeClr val="bg1"/>
              </a:solidFill>
            </a:endParaRPr>
          </a:p>
        </p:txBody>
      </p:sp>
      <p:sp>
        <p:nvSpPr>
          <p:cNvPr id="7" name="Content Placeholder 6"/>
          <p:cNvSpPr>
            <a:spLocks noGrp="1"/>
          </p:cNvSpPr>
          <p:nvPr>
            <p:ph sz="half" idx="2"/>
          </p:nvPr>
        </p:nvSpPr>
        <p:spPr/>
        <p:txBody>
          <a:bodyPr>
            <a:normAutofit/>
          </a:bodyPr>
          <a:lstStyle/>
          <a:p>
            <a:r>
              <a:rPr lang="en-US" sz="3600" dirty="0" smtClean="0">
                <a:solidFill>
                  <a:schemeClr val="bg1"/>
                </a:solidFill>
              </a:rPr>
              <a:t>Natural Evil</a:t>
            </a:r>
            <a:endParaRPr lang="en-US" sz="3600"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3852" y="3955494"/>
            <a:ext cx="3581400" cy="2483402"/>
          </a:xfrm>
          <a:prstGeom prst="rect">
            <a:avLst/>
          </a:prstGeom>
        </p:spPr>
      </p:pic>
      <p:pic>
        <p:nvPicPr>
          <p:cNvPr id="10" name="Picture 8" descr="http://www.odditycentral.com/wp-content/uploads/2013/02/jewel-wasp-cockroa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123" y="3395591"/>
            <a:ext cx="3585858" cy="1939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875" y="4413443"/>
            <a:ext cx="3505200" cy="198756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3200" y="3124200"/>
            <a:ext cx="3108761" cy="2072995"/>
          </a:xfrm>
          <a:prstGeom prst="rect">
            <a:avLst/>
          </a:prstGeom>
        </p:spPr>
      </p:pic>
      <p:sp>
        <p:nvSpPr>
          <p:cNvPr id="2" name="Right Arrow 1"/>
          <p:cNvSpPr/>
          <p:nvPr/>
        </p:nvSpPr>
        <p:spPr>
          <a:xfrm rot="3396627">
            <a:off x="39170" y="3052691"/>
            <a:ext cx="14478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088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28600" y="1075730"/>
            <a:ext cx="11512062" cy="540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51954" y="1371600"/>
            <a:ext cx="4800600" cy="4876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959" y="1371600"/>
            <a:ext cx="3560590" cy="1200329"/>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Original human</a:t>
            </a:r>
          </a:p>
          <a:p>
            <a:pPr algn="ctr"/>
            <a:r>
              <a:rPr lang="en-US" sz="3600" b="1" cap="none" spc="50" dirty="0" smtClean="0">
                <a:ln w="0"/>
                <a:solidFill>
                  <a:schemeClr val="bg2"/>
                </a:solidFill>
                <a:effectLst>
                  <a:innerShdw blurRad="63500" dist="50800" dir="13500000">
                    <a:srgbClr val="000000">
                      <a:alpha val="50000"/>
                    </a:srgbClr>
                  </a:innerShdw>
                </a:effectLst>
              </a:rPr>
              <a:t>limitations</a:t>
            </a:r>
            <a:endParaRPr lang="en-US" sz="3600" b="1" cap="none" spc="50" dirty="0">
              <a:ln w="0"/>
              <a:solidFill>
                <a:schemeClr val="bg2"/>
              </a:solidFill>
              <a:effectLst>
                <a:innerShdw blurRad="63500" dist="50800" dir="13500000">
                  <a:srgbClr val="000000">
                    <a:alpha val="50000"/>
                  </a:srgbClr>
                </a:innerShdw>
              </a:effectLst>
            </a:endParaRPr>
          </a:p>
        </p:txBody>
      </p:sp>
      <p:sp>
        <p:nvSpPr>
          <p:cNvPr id="6" name="Rectangle 5"/>
          <p:cNvSpPr/>
          <p:nvPr/>
        </p:nvSpPr>
        <p:spPr>
          <a:xfrm>
            <a:off x="914400" y="2791599"/>
            <a:ext cx="4114800" cy="3200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91964" y="2809184"/>
            <a:ext cx="2491388" cy="1200329"/>
          </a:xfrm>
          <a:prstGeom prst="rect">
            <a:avLst/>
          </a:prstGeom>
          <a:noFill/>
        </p:spPr>
        <p:txBody>
          <a:bodyPr wrap="none" lIns="91440" tIns="45720" rIns="91440" bIns="45720">
            <a:spAutoFit/>
          </a:bodyPr>
          <a:lstStyle/>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Even more</a:t>
            </a:r>
          </a:p>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limitations</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TextBox 8"/>
          <p:cNvSpPr txBox="1"/>
          <p:nvPr/>
        </p:nvSpPr>
        <p:spPr>
          <a:xfrm>
            <a:off x="1791964" y="4108192"/>
            <a:ext cx="2977495" cy="1908215"/>
          </a:xfrm>
          <a:prstGeom prst="rect">
            <a:avLst/>
          </a:prstGeom>
          <a:noFill/>
        </p:spPr>
        <p:txBody>
          <a:bodyPr wrap="square" rtlCol="0">
            <a:spAutoFit/>
          </a:bodyPr>
          <a:lstStyle/>
          <a:p>
            <a:r>
              <a:rPr lang="en-US" sz="2000" dirty="0" smtClean="0"/>
              <a:t>Consequences:</a:t>
            </a:r>
          </a:p>
          <a:p>
            <a:pPr marL="571500" indent="-571500">
              <a:buFont typeface="Arial" panose="020B0604020202020204" pitchFamily="34" charset="0"/>
              <a:buChar char="•"/>
            </a:pPr>
            <a:r>
              <a:rPr lang="en-US" sz="2000" dirty="0" smtClean="0"/>
              <a:t>Painful childbirth</a:t>
            </a:r>
          </a:p>
          <a:p>
            <a:pPr marL="571500" indent="-571500">
              <a:buFont typeface="Arial" panose="020B0604020202020204" pitchFamily="34" charset="0"/>
              <a:buChar char="•"/>
            </a:pPr>
            <a:r>
              <a:rPr lang="en-US" sz="2000" dirty="0" smtClean="0"/>
              <a:t>Thorns &amp; thistles</a:t>
            </a:r>
          </a:p>
          <a:p>
            <a:pPr marL="571500" indent="-571500">
              <a:buFont typeface="Arial" panose="020B0604020202020204" pitchFamily="34" charset="0"/>
              <a:buChar char="•"/>
            </a:pPr>
            <a:r>
              <a:rPr lang="en-US" sz="2000" dirty="0" smtClean="0"/>
              <a:t>Cursed ground</a:t>
            </a:r>
          </a:p>
          <a:p>
            <a:pPr marL="571500" indent="-571500">
              <a:buFont typeface="Arial" panose="020B0604020202020204" pitchFamily="34" charset="0"/>
              <a:buChar char="•"/>
            </a:pPr>
            <a:r>
              <a:rPr lang="en-US" sz="2000" dirty="0" smtClean="0"/>
              <a:t>Death</a:t>
            </a:r>
          </a:p>
          <a:p>
            <a:endParaRPr lang="en-US" dirty="0"/>
          </a:p>
        </p:txBody>
      </p:sp>
      <p:sp>
        <p:nvSpPr>
          <p:cNvPr id="11" name="Oval 10"/>
          <p:cNvSpPr/>
          <p:nvPr/>
        </p:nvSpPr>
        <p:spPr>
          <a:xfrm>
            <a:off x="6821164" y="2218813"/>
            <a:ext cx="4267200" cy="358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40364" y="2590800"/>
            <a:ext cx="1828800" cy="2862322"/>
          </a:xfrm>
          <a:prstGeom prst="rect">
            <a:avLst/>
          </a:prstGeom>
          <a:noFill/>
        </p:spPr>
        <p:txBody>
          <a:bodyPr wrap="square" rtlCol="0">
            <a:spAutoFit/>
          </a:bodyPr>
          <a:lstStyle/>
          <a:p>
            <a:pPr algn="ctr"/>
            <a:r>
              <a:rPr lang="en-US" sz="3600" dirty="0" smtClean="0">
                <a:solidFill>
                  <a:schemeClr val="bg1"/>
                </a:solidFill>
              </a:rPr>
              <a:t>Satan’s rule</a:t>
            </a:r>
          </a:p>
          <a:p>
            <a:pPr algn="ctr"/>
            <a:endParaRPr lang="en-US" sz="3600" dirty="0" smtClean="0">
              <a:solidFill>
                <a:schemeClr val="bg1"/>
              </a:solidFill>
            </a:endParaRPr>
          </a:p>
          <a:p>
            <a:pPr algn="ctr"/>
            <a:r>
              <a:rPr lang="en-US" sz="3600" dirty="0" smtClean="0">
                <a:solidFill>
                  <a:schemeClr val="bg1"/>
                </a:solidFill>
              </a:rPr>
              <a:t>Sin</a:t>
            </a:r>
          </a:p>
          <a:p>
            <a:pPr algn="ctr"/>
            <a:r>
              <a:rPr lang="en-US" sz="3600" dirty="0" smtClean="0">
                <a:solidFill>
                  <a:schemeClr val="bg1"/>
                </a:solidFill>
              </a:rPr>
              <a:t>death</a:t>
            </a:r>
            <a:endParaRPr lang="en-US" sz="3600" dirty="0">
              <a:solidFill>
                <a:schemeClr val="bg1"/>
              </a:solidFill>
            </a:endParaRPr>
          </a:p>
        </p:txBody>
      </p:sp>
      <p:sp>
        <p:nvSpPr>
          <p:cNvPr id="2" name="Right Arrow 1"/>
          <p:cNvSpPr/>
          <p:nvPr/>
        </p:nvSpPr>
        <p:spPr>
          <a:xfrm>
            <a:off x="239141" y="4648200"/>
            <a:ext cx="1371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6009469" y="3758770"/>
            <a:ext cx="1486513" cy="69884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59587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Natural Evil</a:t>
            </a:r>
            <a:endParaRPr lang="en-US" sz="4400" dirty="0"/>
          </a:p>
        </p:txBody>
      </p:sp>
      <p:sp>
        <p:nvSpPr>
          <p:cNvPr id="5" name="Content Placeholder 4"/>
          <p:cNvSpPr>
            <a:spLocks noGrp="1"/>
          </p:cNvSpPr>
          <p:nvPr>
            <p:ph sz="half" idx="2"/>
          </p:nvPr>
        </p:nvSpPr>
        <p:spPr>
          <a:xfrm>
            <a:off x="5754198" y="2336873"/>
            <a:ext cx="6369278" cy="3599316"/>
          </a:xfrm>
        </p:spPr>
        <p:txBody>
          <a:bodyPr/>
          <a:lstStyle/>
          <a:p>
            <a:r>
              <a:rPr lang="en-US" sz="3600" dirty="0" smtClean="0">
                <a:solidFill>
                  <a:schemeClr val="bg1"/>
                </a:solidFill>
              </a:rPr>
              <a:t>Natural Evil</a:t>
            </a:r>
            <a:endParaRPr lang="en-US" sz="3600" dirty="0">
              <a:solidFill>
                <a:schemeClr val="bg1"/>
              </a:solidFill>
            </a:endParaRP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250" y="3657600"/>
            <a:ext cx="4002549" cy="2775434"/>
          </a:xfrm>
          <a:prstGeom prst="rect">
            <a:avLst/>
          </a:prstGeom>
        </p:spPr>
      </p:pic>
      <p:pic>
        <p:nvPicPr>
          <p:cNvPr id="9" name="Picture 8" descr="http://www.odditycentral.com/wp-content/uploads/2013/02/jewel-wasp-cockroa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0214" y="3210559"/>
            <a:ext cx="3102851" cy="167859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1"/>
          </p:nvPr>
        </p:nvSpPr>
        <p:spPr/>
        <p:txBody>
          <a:bodyPr/>
          <a:lstStyle/>
          <a:p>
            <a:endParaRPr lang="en-US"/>
          </a:p>
        </p:txBody>
      </p:sp>
    </p:spTree>
    <p:extLst>
      <p:ext uri="{BB962C8B-B14F-4D97-AF65-F5344CB8AC3E}">
        <p14:creationId xmlns:p14="http://schemas.microsoft.com/office/powerpoint/2010/main" val="824657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28600" y="1075730"/>
            <a:ext cx="11512062" cy="540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14400" y="2791599"/>
            <a:ext cx="4114800" cy="3200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91964" y="2809184"/>
            <a:ext cx="2491388" cy="1200329"/>
          </a:xfrm>
          <a:prstGeom prst="rect">
            <a:avLst/>
          </a:prstGeom>
          <a:noFill/>
        </p:spPr>
        <p:txBody>
          <a:bodyPr wrap="none" lIns="91440" tIns="45720" rIns="91440" bIns="45720">
            <a:spAutoFit/>
          </a:bodyPr>
          <a:lstStyle/>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Even more</a:t>
            </a:r>
          </a:p>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limitations</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TextBox 8"/>
          <p:cNvSpPr txBox="1"/>
          <p:nvPr/>
        </p:nvSpPr>
        <p:spPr>
          <a:xfrm>
            <a:off x="1791964" y="4108192"/>
            <a:ext cx="2977495" cy="1908215"/>
          </a:xfrm>
          <a:prstGeom prst="rect">
            <a:avLst/>
          </a:prstGeom>
          <a:noFill/>
        </p:spPr>
        <p:txBody>
          <a:bodyPr wrap="square" rtlCol="0">
            <a:spAutoFit/>
          </a:bodyPr>
          <a:lstStyle/>
          <a:p>
            <a:r>
              <a:rPr lang="en-US" sz="2000" dirty="0" smtClean="0"/>
              <a:t>Consequences:</a:t>
            </a:r>
          </a:p>
          <a:p>
            <a:pPr marL="571500" indent="-571500">
              <a:buFont typeface="Arial" panose="020B0604020202020204" pitchFamily="34" charset="0"/>
              <a:buChar char="•"/>
            </a:pPr>
            <a:r>
              <a:rPr lang="en-US" sz="2000" dirty="0" smtClean="0"/>
              <a:t>Painful childbirth</a:t>
            </a:r>
          </a:p>
          <a:p>
            <a:pPr marL="571500" indent="-571500">
              <a:buFont typeface="Arial" panose="020B0604020202020204" pitchFamily="34" charset="0"/>
              <a:buChar char="•"/>
            </a:pPr>
            <a:r>
              <a:rPr lang="en-US" sz="2000" dirty="0" smtClean="0"/>
              <a:t>Thorns &amp; thistles</a:t>
            </a:r>
          </a:p>
          <a:p>
            <a:pPr marL="571500" indent="-571500">
              <a:buFont typeface="Arial" panose="020B0604020202020204" pitchFamily="34" charset="0"/>
              <a:buChar char="•"/>
            </a:pPr>
            <a:r>
              <a:rPr lang="en-US" sz="2000" dirty="0" smtClean="0"/>
              <a:t>Cursed ground</a:t>
            </a:r>
          </a:p>
          <a:p>
            <a:pPr marL="571500" indent="-571500">
              <a:buFont typeface="Arial" panose="020B0604020202020204" pitchFamily="34" charset="0"/>
              <a:buChar char="•"/>
            </a:pPr>
            <a:r>
              <a:rPr lang="en-US" sz="2000" dirty="0" smtClean="0"/>
              <a:t>Death</a:t>
            </a:r>
          </a:p>
          <a:p>
            <a:endParaRPr lang="en-US" dirty="0"/>
          </a:p>
        </p:txBody>
      </p:sp>
      <p:sp>
        <p:nvSpPr>
          <p:cNvPr id="11" name="Oval 10"/>
          <p:cNvSpPr/>
          <p:nvPr/>
        </p:nvSpPr>
        <p:spPr>
          <a:xfrm>
            <a:off x="6821164" y="2218813"/>
            <a:ext cx="4267200" cy="358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40364" y="2590800"/>
            <a:ext cx="1828800" cy="2862322"/>
          </a:xfrm>
          <a:prstGeom prst="rect">
            <a:avLst/>
          </a:prstGeom>
          <a:noFill/>
        </p:spPr>
        <p:txBody>
          <a:bodyPr wrap="square" rtlCol="0">
            <a:spAutoFit/>
          </a:bodyPr>
          <a:lstStyle/>
          <a:p>
            <a:pPr algn="ctr"/>
            <a:r>
              <a:rPr lang="en-US" sz="3600" dirty="0" smtClean="0">
                <a:solidFill>
                  <a:schemeClr val="bg1"/>
                </a:solidFill>
              </a:rPr>
              <a:t>Satan’s rule</a:t>
            </a:r>
          </a:p>
          <a:p>
            <a:pPr algn="ctr"/>
            <a:endParaRPr lang="en-US" sz="3600" dirty="0" smtClean="0">
              <a:solidFill>
                <a:schemeClr val="bg1"/>
              </a:solidFill>
            </a:endParaRPr>
          </a:p>
          <a:p>
            <a:pPr algn="ctr"/>
            <a:r>
              <a:rPr lang="en-US" sz="3600" dirty="0" smtClean="0">
                <a:solidFill>
                  <a:schemeClr val="bg1"/>
                </a:solidFill>
              </a:rPr>
              <a:t>Sin</a:t>
            </a:r>
          </a:p>
          <a:p>
            <a:pPr algn="ctr"/>
            <a:r>
              <a:rPr lang="en-US" sz="3600" dirty="0" smtClean="0">
                <a:solidFill>
                  <a:schemeClr val="bg1"/>
                </a:solidFill>
              </a:rPr>
              <a:t>death</a:t>
            </a:r>
            <a:endParaRPr lang="en-US" sz="3600" dirty="0">
              <a:solidFill>
                <a:schemeClr val="bg1"/>
              </a:solidFill>
            </a:endParaRPr>
          </a:p>
        </p:txBody>
      </p:sp>
      <p:sp>
        <p:nvSpPr>
          <p:cNvPr id="2" name="Right Arrow 1"/>
          <p:cNvSpPr/>
          <p:nvPr/>
        </p:nvSpPr>
        <p:spPr>
          <a:xfrm>
            <a:off x="239141" y="4648200"/>
            <a:ext cx="1371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6009469" y="3758770"/>
            <a:ext cx="1486513" cy="69884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1472" y="302446"/>
            <a:ext cx="3962400" cy="646331"/>
          </a:xfrm>
          <a:prstGeom prst="rect">
            <a:avLst/>
          </a:prstGeom>
          <a:noFill/>
        </p:spPr>
        <p:txBody>
          <a:bodyPr wrap="square" rtlCol="0">
            <a:spAutoFit/>
          </a:bodyPr>
          <a:lstStyle/>
          <a:p>
            <a:pPr algn="ctr"/>
            <a:r>
              <a:rPr lang="en-US" sz="3600" dirty="0" smtClean="0">
                <a:solidFill>
                  <a:schemeClr val="bg1"/>
                </a:solidFill>
              </a:rPr>
              <a:t>Natural Evil</a:t>
            </a:r>
            <a:endParaRPr lang="en-US" sz="3600" dirty="0">
              <a:solidFill>
                <a:schemeClr val="bg1"/>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954" y="467317"/>
            <a:ext cx="3099751" cy="2149419"/>
          </a:xfrm>
          <a:prstGeom prst="rect">
            <a:avLst/>
          </a:prstGeom>
        </p:spPr>
      </p:pic>
      <p:pic>
        <p:nvPicPr>
          <p:cNvPr id="15" name="Picture 14" descr="http://www.odditycentral.com/wp-content/uploads/2013/02/jewel-wasp-cockroac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9895" y="694315"/>
            <a:ext cx="2714736" cy="14686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8015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p:bldP spid="9" grpId="0"/>
      <p:bldP spid="11" grpId="0" animBg="1"/>
      <p:bldP spid="13" grpId="0"/>
      <p:bldP spid="2"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28600" y="1075730"/>
            <a:ext cx="11512062" cy="540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Oval 10"/>
          <p:cNvSpPr/>
          <p:nvPr/>
        </p:nvSpPr>
        <p:spPr>
          <a:xfrm>
            <a:off x="6821164" y="2218813"/>
            <a:ext cx="4267200" cy="358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40364" y="2590800"/>
            <a:ext cx="1828800" cy="2862322"/>
          </a:xfrm>
          <a:prstGeom prst="rect">
            <a:avLst/>
          </a:prstGeom>
          <a:noFill/>
        </p:spPr>
        <p:txBody>
          <a:bodyPr wrap="square" rtlCol="0">
            <a:spAutoFit/>
          </a:bodyPr>
          <a:lstStyle/>
          <a:p>
            <a:pPr algn="ctr"/>
            <a:r>
              <a:rPr lang="en-US" sz="3600" dirty="0" smtClean="0">
                <a:solidFill>
                  <a:schemeClr val="bg1"/>
                </a:solidFill>
              </a:rPr>
              <a:t>Satan’s rule</a:t>
            </a:r>
          </a:p>
          <a:p>
            <a:pPr algn="ctr"/>
            <a:endParaRPr lang="en-US" sz="3600" dirty="0" smtClean="0">
              <a:solidFill>
                <a:schemeClr val="bg1"/>
              </a:solidFill>
            </a:endParaRPr>
          </a:p>
          <a:p>
            <a:pPr algn="ctr"/>
            <a:r>
              <a:rPr lang="en-US" sz="3600" smtClean="0">
                <a:solidFill>
                  <a:schemeClr val="bg1"/>
                </a:solidFill>
              </a:rPr>
              <a:t>Sin &amp;</a:t>
            </a:r>
            <a:endParaRPr lang="en-US" sz="3600" dirty="0" smtClean="0">
              <a:solidFill>
                <a:schemeClr val="bg1"/>
              </a:solidFill>
            </a:endParaRPr>
          </a:p>
          <a:p>
            <a:pPr algn="ctr"/>
            <a:r>
              <a:rPr lang="en-US" sz="3600" dirty="0" smtClean="0">
                <a:solidFill>
                  <a:schemeClr val="bg1"/>
                </a:solidFill>
              </a:rPr>
              <a:t>death</a:t>
            </a:r>
            <a:endParaRPr lang="en-US" sz="3600" dirty="0">
              <a:solidFill>
                <a:schemeClr val="bg1"/>
              </a:solidFill>
            </a:endParaRPr>
          </a:p>
        </p:txBody>
      </p:sp>
      <p:sp>
        <p:nvSpPr>
          <p:cNvPr id="12" name="TextBox 11"/>
          <p:cNvSpPr txBox="1"/>
          <p:nvPr/>
        </p:nvSpPr>
        <p:spPr>
          <a:xfrm>
            <a:off x="6727205" y="1397596"/>
            <a:ext cx="4455118" cy="646331"/>
          </a:xfrm>
          <a:prstGeom prst="rect">
            <a:avLst/>
          </a:prstGeom>
          <a:noFill/>
        </p:spPr>
        <p:txBody>
          <a:bodyPr wrap="square" rtlCol="0">
            <a:spAutoFit/>
          </a:bodyPr>
          <a:lstStyle/>
          <a:p>
            <a:r>
              <a:rPr lang="en-US" sz="3600" dirty="0" smtClean="0">
                <a:solidFill>
                  <a:schemeClr val="bg1"/>
                </a:solidFill>
              </a:rPr>
              <a:t>God-imposed limits</a:t>
            </a:r>
            <a:endParaRPr lang="en-US" sz="3600" dirty="0">
              <a:solidFill>
                <a:schemeClr val="bg1"/>
              </a:solidFill>
            </a:endParaRPr>
          </a:p>
        </p:txBody>
      </p:sp>
    </p:spTree>
    <p:custDataLst>
      <p:tags r:id="rId1"/>
    </p:custDataLst>
    <p:extLst>
      <p:ext uri="{BB962C8B-B14F-4D97-AF65-F5344CB8AC3E}">
        <p14:creationId xmlns:p14="http://schemas.microsoft.com/office/powerpoint/2010/main" val="2606226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28600" y="1075730"/>
            <a:ext cx="11512062" cy="540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Oval 10"/>
          <p:cNvSpPr/>
          <p:nvPr/>
        </p:nvSpPr>
        <p:spPr>
          <a:xfrm>
            <a:off x="6821164" y="2218813"/>
            <a:ext cx="4267200" cy="358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40364" y="2590800"/>
            <a:ext cx="1828800" cy="2862322"/>
          </a:xfrm>
          <a:prstGeom prst="rect">
            <a:avLst/>
          </a:prstGeom>
          <a:noFill/>
        </p:spPr>
        <p:txBody>
          <a:bodyPr wrap="square" rtlCol="0">
            <a:spAutoFit/>
          </a:bodyPr>
          <a:lstStyle/>
          <a:p>
            <a:pPr algn="ctr"/>
            <a:r>
              <a:rPr lang="en-US" sz="3600" dirty="0" smtClean="0">
                <a:solidFill>
                  <a:schemeClr val="bg1"/>
                </a:solidFill>
              </a:rPr>
              <a:t>Satan’s rule</a:t>
            </a:r>
          </a:p>
          <a:p>
            <a:pPr algn="ctr"/>
            <a:endParaRPr lang="en-US" sz="3600" dirty="0" smtClean="0">
              <a:solidFill>
                <a:schemeClr val="bg1"/>
              </a:solidFill>
            </a:endParaRPr>
          </a:p>
          <a:p>
            <a:pPr algn="ctr"/>
            <a:r>
              <a:rPr lang="en-US" sz="3600" smtClean="0">
                <a:solidFill>
                  <a:schemeClr val="bg1"/>
                </a:solidFill>
              </a:rPr>
              <a:t>Sin &amp;</a:t>
            </a:r>
            <a:endParaRPr lang="en-US" sz="3600" dirty="0" smtClean="0">
              <a:solidFill>
                <a:schemeClr val="bg1"/>
              </a:solidFill>
            </a:endParaRPr>
          </a:p>
          <a:p>
            <a:pPr algn="ctr"/>
            <a:r>
              <a:rPr lang="en-US" sz="3600" dirty="0" smtClean="0">
                <a:solidFill>
                  <a:schemeClr val="bg1"/>
                </a:solidFill>
              </a:rPr>
              <a:t>death</a:t>
            </a:r>
            <a:endParaRPr lang="en-US" sz="3600" dirty="0">
              <a:solidFill>
                <a:schemeClr val="bg1"/>
              </a:solidFill>
            </a:endParaRPr>
          </a:p>
        </p:txBody>
      </p:sp>
      <p:sp>
        <p:nvSpPr>
          <p:cNvPr id="12" name="TextBox 11"/>
          <p:cNvSpPr txBox="1"/>
          <p:nvPr/>
        </p:nvSpPr>
        <p:spPr>
          <a:xfrm>
            <a:off x="6727205" y="1397596"/>
            <a:ext cx="4455118" cy="646331"/>
          </a:xfrm>
          <a:prstGeom prst="rect">
            <a:avLst/>
          </a:prstGeom>
          <a:noFill/>
        </p:spPr>
        <p:txBody>
          <a:bodyPr wrap="square" rtlCol="0">
            <a:spAutoFit/>
          </a:bodyPr>
          <a:lstStyle/>
          <a:p>
            <a:r>
              <a:rPr lang="en-US" sz="3600" dirty="0" smtClean="0">
                <a:solidFill>
                  <a:schemeClr val="bg1"/>
                </a:solidFill>
              </a:rPr>
              <a:t>God-imposed limits</a:t>
            </a:r>
            <a:endParaRPr lang="en-US" sz="3600" dirty="0">
              <a:solidFill>
                <a:schemeClr val="bg1"/>
              </a:solidFill>
            </a:endParaRPr>
          </a:p>
        </p:txBody>
      </p:sp>
      <p:sp>
        <p:nvSpPr>
          <p:cNvPr id="2" name="TextBox 1"/>
          <p:cNvSpPr txBox="1"/>
          <p:nvPr/>
        </p:nvSpPr>
        <p:spPr>
          <a:xfrm>
            <a:off x="1070390" y="1929705"/>
            <a:ext cx="4721066" cy="1846659"/>
          </a:xfrm>
          <a:prstGeom prst="rect">
            <a:avLst/>
          </a:prstGeom>
          <a:noFill/>
        </p:spPr>
        <p:txBody>
          <a:bodyPr wrap="square" rtlCol="0">
            <a:spAutoFit/>
          </a:bodyPr>
          <a:lstStyle/>
          <a:p>
            <a:endParaRPr lang="en-US" dirty="0" smtClean="0"/>
          </a:p>
          <a:p>
            <a:r>
              <a:rPr lang="en-US" sz="2400" dirty="0" smtClean="0">
                <a:solidFill>
                  <a:schemeClr val="bg1"/>
                </a:solidFill>
              </a:rPr>
              <a:t>“Behold, all that he has is in your power, only </a:t>
            </a:r>
            <a:r>
              <a:rPr lang="en-US" sz="2400" b="1" dirty="0" smtClean="0">
                <a:solidFill>
                  <a:schemeClr val="bg1"/>
                </a:solidFill>
              </a:rPr>
              <a:t>DO NOT </a:t>
            </a:r>
            <a:r>
              <a:rPr lang="en-US" sz="2400" dirty="0" smtClean="0">
                <a:solidFill>
                  <a:schemeClr val="bg1"/>
                </a:solidFill>
              </a:rPr>
              <a:t>put forth your hand on him.”  </a:t>
            </a:r>
          </a:p>
          <a:p>
            <a:r>
              <a:rPr lang="en-US" sz="2400" dirty="0">
                <a:solidFill>
                  <a:schemeClr val="bg1"/>
                </a:solidFill>
              </a:rPr>
              <a:t> </a:t>
            </a:r>
            <a:r>
              <a:rPr lang="en-US" sz="2400" dirty="0" smtClean="0">
                <a:solidFill>
                  <a:schemeClr val="bg1"/>
                </a:solidFill>
              </a:rPr>
              <a:t>                              Job 1:12</a:t>
            </a:r>
            <a:endParaRPr lang="en-US" sz="2400" dirty="0">
              <a:solidFill>
                <a:schemeClr val="bg1"/>
              </a:solidFill>
            </a:endParaRPr>
          </a:p>
        </p:txBody>
      </p:sp>
      <p:sp>
        <p:nvSpPr>
          <p:cNvPr id="9" name="TextBox 8"/>
          <p:cNvSpPr txBox="1"/>
          <p:nvPr/>
        </p:nvSpPr>
        <p:spPr>
          <a:xfrm>
            <a:off x="1070390" y="3891675"/>
            <a:ext cx="4339810" cy="1477328"/>
          </a:xfrm>
          <a:prstGeom prst="rect">
            <a:avLst/>
          </a:prstGeom>
          <a:noFill/>
        </p:spPr>
        <p:txBody>
          <a:bodyPr wrap="square" rtlCol="0">
            <a:spAutoFit/>
          </a:bodyPr>
          <a:lstStyle/>
          <a:p>
            <a:endParaRPr lang="en-US" dirty="0" smtClean="0"/>
          </a:p>
          <a:p>
            <a:r>
              <a:rPr lang="en-US" sz="2400" dirty="0" smtClean="0">
                <a:solidFill>
                  <a:schemeClr val="bg1"/>
                </a:solidFill>
              </a:rPr>
              <a:t>“Behold, he is in your power, only </a:t>
            </a:r>
            <a:r>
              <a:rPr lang="en-US" sz="2400" b="1" dirty="0" smtClean="0">
                <a:solidFill>
                  <a:schemeClr val="bg1"/>
                </a:solidFill>
              </a:rPr>
              <a:t>SPARE HIS LIFE</a:t>
            </a:r>
            <a:r>
              <a:rPr lang="en-US" sz="2400" dirty="0" smtClean="0">
                <a:solidFill>
                  <a:schemeClr val="bg1"/>
                </a:solidFill>
              </a:rPr>
              <a:t>.”                                                 Job 2:6</a:t>
            </a:r>
            <a:endParaRPr lang="en-US" sz="2400" dirty="0">
              <a:solidFill>
                <a:schemeClr val="bg1"/>
              </a:solidFill>
            </a:endParaRPr>
          </a:p>
        </p:txBody>
      </p:sp>
    </p:spTree>
    <p:custDataLst>
      <p:tags r:id="rId1"/>
    </p:custDataLst>
    <p:extLst>
      <p:ext uri="{BB962C8B-B14F-4D97-AF65-F5344CB8AC3E}">
        <p14:creationId xmlns:p14="http://schemas.microsoft.com/office/powerpoint/2010/main" val="3396008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28600" y="1075730"/>
            <a:ext cx="11512062" cy="540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Oval 10"/>
          <p:cNvSpPr/>
          <p:nvPr/>
        </p:nvSpPr>
        <p:spPr>
          <a:xfrm>
            <a:off x="6821164" y="2218813"/>
            <a:ext cx="4267200" cy="358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40364" y="2590800"/>
            <a:ext cx="1828800" cy="2862322"/>
          </a:xfrm>
          <a:prstGeom prst="rect">
            <a:avLst/>
          </a:prstGeom>
          <a:noFill/>
        </p:spPr>
        <p:txBody>
          <a:bodyPr wrap="square" rtlCol="0">
            <a:spAutoFit/>
          </a:bodyPr>
          <a:lstStyle/>
          <a:p>
            <a:pPr algn="ctr"/>
            <a:r>
              <a:rPr lang="en-US" sz="3600" dirty="0" smtClean="0">
                <a:solidFill>
                  <a:schemeClr val="bg1"/>
                </a:solidFill>
              </a:rPr>
              <a:t>Satan’s rule</a:t>
            </a:r>
          </a:p>
          <a:p>
            <a:pPr algn="ctr"/>
            <a:endParaRPr lang="en-US" sz="3600" dirty="0" smtClean="0">
              <a:solidFill>
                <a:schemeClr val="bg1"/>
              </a:solidFill>
            </a:endParaRPr>
          </a:p>
          <a:p>
            <a:pPr algn="ctr"/>
            <a:r>
              <a:rPr lang="en-US" sz="3600" smtClean="0">
                <a:solidFill>
                  <a:schemeClr val="bg1"/>
                </a:solidFill>
              </a:rPr>
              <a:t>Sin &amp;</a:t>
            </a:r>
            <a:endParaRPr lang="en-US" sz="3600" dirty="0" smtClean="0">
              <a:solidFill>
                <a:schemeClr val="bg1"/>
              </a:solidFill>
            </a:endParaRPr>
          </a:p>
          <a:p>
            <a:pPr algn="ctr"/>
            <a:r>
              <a:rPr lang="en-US" sz="3600" dirty="0" smtClean="0">
                <a:solidFill>
                  <a:schemeClr val="bg1"/>
                </a:solidFill>
              </a:rPr>
              <a:t>death</a:t>
            </a:r>
            <a:endParaRPr lang="en-US" sz="3600" dirty="0">
              <a:solidFill>
                <a:schemeClr val="bg1"/>
              </a:solidFill>
            </a:endParaRPr>
          </a:p>
        </p:txBody>
      </p:sp>
      <p:sp>
        <p:nvSpPr>
          <p:cNvPr id="12" name="TextBox 11"/>
          <p:cNvSpPr txBox="1"/>
          <p:nvPr/>
        </p:nvSpPr>
        <p:spPr>
          <a:xfrm>
            <a:off x="6727205" y="1397596"/>
            <a:ext cx="4455118" cy="646331"/>
          </a:xfrm>
          <a:prstGeom prst="rect">
            <a:avLst/>
          </a:prstGeom>
          <a:noFill/>
        </p:spPr>
        <p:txBody>
          <a:bodyPr wrap="square" rtlCol="0">
            <a:spAutoFit/>
          </a:bodyPr>
          <a:lstStyle/>
          <a:p>
            <a:r>
              <a:rPr lang="en-US" sz="3600" dirty="0" smtClean="0">
                <a:solidFill>
                  <a:schemeClr val="bg1"/>
                </a:solidFill>
              </a:rPr>
              <a:t>God-imposed limits</a:t>
            </a:r>
            <a:endParaRPr lang="en-US" sz="3600" dirty="0">
              <a:solidFill>
                <a:schemeClr val="bg1"/>
              </a:solidFill>
            </a:endParaRPr>
          </a:p>
        </p:txBody>
      </p:sp>
      <p:sp>
        <p:nvSpPr>
          <p:cNvPr id="2" name="TextBox 1"/>
          <p:cNvSpPr txBox="1"/>
          <p:nvPr/>
        </p:nvSpPr>
        <p:spPr>
          <a:xfrm>
            <a:off x="761999" y="1676400"/>
            <a:ext cx="5312907" cy="4062651"/>
          </a:xfrm>
          <a:prstGeom prst="rect">
            <a:avLst/>
          </a:prstGeom>
          <a:noFill/>
        </p:spPr>
        <p:txBody>
          <a:bodyPr wrap="square" rtlCol="0">
            <a:spAutoFit/>
          </a:bodyPr>
          <a:lstStyle/>
          <a:p>
            <a:r>
              <a:rPr lang="en-US" sz="2400" dirty="0" smtClean="0">
                <a:solidFill>
                  <a:schemeClr val="bg1"/>
                </a:solidFill>
              </a:rPr>
              <a:t>“For the good of the entire universe through ceaseless ages Satan must more fully develop his [Satan’s] principles, that his charges against the divine government might be seen in their true light by all created beings, and that the justice and mercy of God and the immutability of His law might forever be placed beyond all question.”</a:t>
            </a:r>
          </a:p>
          <a:p>
            <a:pPr algn="r"/>
            <a:r>
              <a:rPr lang="en-US" dirty="0" smtClean="0">
                <a:solidFill>
                  <a:schemeClr val="bg1"/>
                </a:solidFill>
              </a:rPr>
              <a:t>Great Controversy, 497</a:t>
            </a:r>
            <a:endParaRPr lang="en-US" dirty="0">
              <a:solidFill>
                <a:schemeClr val="bg1"/>
              </a:solidFill>
            </a:endParaRPr>
          </a:p>
        </p:txBody>
      </p:sp>
    </p:spTree>
    <p:extLst>
      <p:ext uri="{BB962C8B-B14F-4D97-AF65-F5344CB8AC3E}">
        <p14:creationId xmlns:p14="http://schemas.microsoft.com/office/powerpoint/2010/main" val="3217068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771174"/>
            <a:ext cx="5025558" cy="37710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381000"/>
            <a:ext cx="5201478" cy="3598675"/>
          </a:xfrm>
          <a:prstGeom prst="rect">
            <a:avLst/>
          </a:prstGeom>
        </p:spPr>
      </p:pic>
      <p:pic>
        <p:nvPicPr>
          <p:cNvPr id="4" name="Content Placeholder 3"/>
          <p:cNvPicPr>
            <a:picLocks noGrp="1" noChangeAspect="1"/>
          </p:cNvPicPr>
          <p:nvPr>
            <p:ph idx="4294967295"/>
          </p:nvPr>
        </p:nvPicPr>
        <p:blipFill>
          <a:blip r:embed="rId5" cstate="print">
            <a:extLst>
              <a:ext uri="{28A0092B-C50C-407E-A947-70E740481C1C}">
                <a14:useLocalDpi xmlns:a14="http://schemas.microsoft.com/office/drawing/2010/main" val="0"/>
              </a:ext>
            </a:extLst>
          </a:blip>
          <a:stretch>
            <a:fillRect/>
          </a:stretch>
        </p:blipFill>
        <p:spPr>
          <a:xfrm>
            <a:off x="571500" y="3493595"/>
            <a:ext cx="4419600" cy="3063875"/>
          </a:xfrm>
          <a:prstGeom prst="rect">
            <a:avLst/>
          </a:prstGeom>
        </p:spPr>
      </p:pic>
      <p:sp>
        <p:nvSpPr>
          <p:cNvPr id="7" name="Content Placeholder 3"/>
          <p:cNvSpPr txBox="1">
            <a:spLocks/>
          </p:cNvSpPr>
          <p:nvPr/>
        </p:nvSpPr>
        <p:spPr>
          <a:xfrm>
            <a:off x="68580" y="2101523"/>
            <a:ext cx="2971800" cy="13393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4000" dirty="0" smtClean="0">
                <a:solidFill>
                  <a:schemeClr val="bg1"/>
                </a:solidFill>
                <a:effectLst/>
              </a:rPr>
              <a:t>When the time is right  </a:t>
            </a:r>
          </a:p>
          <a:p>
            <a:pPr marL="0" indent="0" algn="r">
              <a:buFont typeface="Arial" panose="020B0604020202020204" pitchFamily="34" charset="0"/>
              <a:buNone/>
            </a:pPr>
            <a:endParaRPr lang="en-US" sz="4000" dirty="0">
              <a:solidFill>
                <a:schemeClr val="bg1"/>
              </a:solidFill>
              <a:effectLst/>
            </a:endParaRPr>
          </a:p>
        </p:txBody>
      </p:sp>
      <p:sp>
        <p:nvSpPr>
          <p:cNvPr id="8" name="Content Placeholder 3"/>
          <p:cNvSpPr txBox="1">
            <a:spLocks/>
          </p:cNvSpPr>
          <p:nvPr/>
        </p:nvSpPr>
        <p:spPr>
          <a:xfrm>
            <a:off x="8493318" y="381000"/>
            <a:ext cx="2819400" cy="27127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4000" dirty="0" smtClean="0">
                <a:solidFill>
                  <a:schemeClr val="bg1"/>
                </a:solidFill>
                <a:effectLst/>
              </a:rPr>
              <a:t>Behold, </a:t>
            </a:r>
          </a:p>
          <a:p>
            <a:pPr marL="0" indent="0">
              <a:buFont typeface="Arial" panose="020B0604020202020204" pitchFamily="34" charset="0"/>
              <a:buNone/>
            </a:pPr>
            <a:r>
              <a:rPr lang="en-US" sz="4000" dirty="0" smtClean="0">
                <a:solidFill>
                  <a:schemeClr val="bg1"/>
                </a:solidFill>
                <a:effectLst/>
              </a:rPr>
              <a:t>I make all things new.  </a:t>
            </a:r>
          </a:p>
          <a:p>
            <a:pPr marL="0" indent="0">
              <a:buFont typeface="Arial" panose="020B0604020202020204" pitchFamily="34" charset="0"/>
              <a:buNone/>
            </a:pPr>
            <a:r>
              <a:rPr lang="en-US" sz="2400" dirty="0" smtClean="0">
                <a:solidFill>
                  <a:schemeClr val="bg1"/>
                </a:solidFill>
                <a:effectLst/>
              </a:rPr>
              <a:t>Rev 21:5</a:t>
            </a:r>
            <a:endParaRPr lang="en-US" sz="4000" dirty="0">
              <a:solidFill>
                <a:schemeClr val="bg1"/>
              </a:solidFill>
              <a:effectLst/>
            </a:endParaRPr>
          </a:p>
        </p:txBody>
      </p:sp>
    </p:spTree>
    <p:extLst>
      <p:ext uri="{BB962C8B-B14F-4D97-AF65-F5344CB8AC3E}">
        <p14:creationId xmlns:p14="http://schemas.microsoft.com/office/powerpoint/2010/main" val="2877479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childTnLst>
                                </p:cTn>
                              </p:par>
                            </p:childTnLst>
                          </p:cTn>
                        </p:par>
                        <p:par>
                          <p:cTn id="21" fill="hold">
                            <p:stCondLst>
                              <p:cond delay="325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arol Raney\Downloads\4802441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286000"/>
            <a:ext cx="6467856" cy="43098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arol Raney\Downloads\4651711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562818"/>
            <a:ext cx="5099372" cy="33995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odditycentral.com/wp-content/uploads/2013/02/jewel-wasp-cockroa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354" y="990600"/>
            <a:ext cx="5493326" cy="297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7508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1000"/>
                                  </p:stCondLst>
                                  <p:childTnLst>
                                    <p:animEffect transition="out" filter="dissolv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9" presetClass="exit" presetSubtype="0" fill="hold" nodeType="withEffect">
                                  <p:stCondLst>
                                    <p:cond delay="1000"/>
                                  </p:stCondLst>
                                  <p:childTnLst>
                                    <p:animEffect transition="out" filter="dissolv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par>
                                <p:cTn id="11" presetID="9" presetClass="exit" presetSubtype="0" fill="hold" nodeType="withEffect">
                                  <p:stCondLst>
                                    <p:cond delay="1000"/>
                                  </p:stCondLst>
                                  <p:childTnLst>
                                    <p:animEffect transition="out" filter="dissolve">
                                      <p:cBhvr>
                                        <p:cTn id="12" dur="1000"/>
                                        <p:tgtEl>
                                          <p:spTgt spid="8"/>
                                        </p:tgtEl>
                                      </p:cBhvr>
                                    </p:animEffect>
                                    <p:set>
                                      <p:cBhvr>
                                        <p:cTn id="13"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Carol Raney\Downloads\177409316.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9" b="95982" l="9925" r="89939"/>
                    </a14:imgEffect>
                  </a14:imgLayer>
                </a14:imgProps>
              </a:ext>
              <a:ext uri="{28A0092B-C50C-407E-A947-70E740481C1C}">
                <a14:useLocalDpi xmlns:a14="http://schemas.microsoft.com/office/drawing/2010/main" val="0"/>
              </a:ext>
            </a:extLst>
          </a:blip>
          <a:srcRect/>
          <a:stretch>
            <a:fillRect/>
          </a:stretch>
        </p:blipFill>
        <p:spPr bwMode="auto">
          <a:xfrm>
            <a:off x="651013" y="637032"/>
            <a:ext cx="4483608" cy="62209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400" dirty="0" smtClean="0"/>
              <a:t>What about evil? </a:t>
            </a:r>
            <a:r>
              <a:rPr lang="en-US" sz="2400" dirty="0" smtClean="0"/>
              <a:t>(If God is good, powerful, and just)</a:t>
            </a:r>
            <a:endParaRPr lang="en-US" sz="2400" dirty="0"/>
          </a:p>
        </p:txBody>
      </p:sp>
      <p:pic>
        <p:nvPicPr>
          <p:cNvPr id="8" name="Picture 8" descr="http://www.odditycentral.com/wp-content/uploads/2013/02/jewel-wasp-cockroa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3047" y="2372042"/>
            <a:ext cx="7587953" cy="410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9657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theodicy </a:t>
            </a:r>
            <a:endParaRPr lang="en-US" dirty="0"/>
          </a:p>
        </p:txBody>
      </p:sp>
      <p:sp>
        <p:nvSpPr>
          <p:cNvPr id="7" name="Content Placeholder 6"/>
          <p:cNvSpPr>
            <a:spLocks noGrp="1"/>
          </p:cNvSpPr>
          <p:nvPr>
            <p:ph sz="half" idx="1"/>
          </p:nvPr>
        </p:nvSpPr>
        <p:spPr/>
        <p:txBody>
          <a:bodyPr>
            <a:normAutofit/>
          </a:bodyPr>
          <a:lstStyle/>
          <a:p>
            <a:r>
              <a:rPr lang="en-US" sz="3600" dirty="0" smtClean="0">
                <a:solidFill>
                  <a:schemeClr val="bg1"/>
                </a:solidFill>
                <a:effectLst/>
              </a:rPr>
              <a:t>People</a:t>
            </a:r>
          </a:p>
          <a:p>
            <a:endParaRPr lang="en-US" sz="2800" dirty="0">
              <a:solidFill>
                <a:schemeClr val="bg1"/>
              </a:solidFill>
              <a:effectLst/>
            </a:endParaRPr>
          </a:p>
          <a:p>
            <a:r>
              <a:rPr lang="en-US" sz="2800" dirty="0" smtClean="0">
                <a:solidFill>
                  <a:schemeClr val="bg1"/>
                </a:solidFill>
                <a:effectLst/>
              </a:rPr>
              <a:t>“…long for our bodies to be released from sin and suffering.” Rom 8:23</a:t>
            </a:r>
            <a:endParaRPr lang="en-US" sz="2800" dirty="0">
              <a:solidFill>
                <a:schemeClr val="bg1"/>
              </a:solidFill>
              <a:effectLst/>
            </a:endParaRPr>
          </a:p>
        </p:txBody>
      </p:sp>
      <p:sp>
        <p:nvSpPr>
          <p:cNvPr id="8" name="Content Placeholder 7"/>
          <p:cNvSpPr>
            <a:spLocks noGrp="1"/>
          </p:cNvSpPr>
          <p:nvPr>
            <p:ph sz="half" idx="2"/>
          </p:nvPr>
        </p:nvSpPr>
        <p:spPr/>
        <p:txBody>
          <a:bodyPr>
            <a:normAutofit/>
          </a:bodyPr>
          <a:lstStyle/>
          <a:p>
            <a:r>
              <a:rPr lang="en-US" sz="3600" dirty="0" smtClean="0">
                <a:solidFill>
                  <a:schemeClr val="bg1"/>
                </a:solidFill>
                <a:effectLst/>
              </a:rPr>
              <a:t>Natural world</a:t>
            </a:r>
          </a:p>
          <a:p>
            <a:endParaRPr lang="en-US" sz="2800" dirty="0">
              <a:solidFill>
                <a:schemeClr val="bg1"/>
              </a:solidFill>
              <a:effectLst/>
            </a:endParaRPr>
          </a:p>
          <a:p>
            <a:r>
              <a:rPr lang="en-US" sz="2800" dirty="0" smtClean="0">
                <a:solidFill>
                  <a:schemeClr val="bg1"/>
                </a:solidFill>
                <a:effectLst/>
              </a:rPr>
              <a:t>“…looks forward to the day when it will join God’s children in glorious freedom from death and decay.”  Rom 8:21</a:t>
            </a:r>
            <a:endParaRPr lang="en-US" sz="2800" dirty="0">
              <a:solidFill>
                <a:schemeClr val="bg1"/>
              </a:solidFill>
              <a:effectLst/>
            </a:endParaRPr>
          </a:p>
        </p:txBody>
      </p:sp>
    </p:spTree>
    <p:custDataLst>
      <p:tags r:id="rId1"/>
    </p:custDataLst>
    <p:extLst>
      <p:ext uri="{BB962C8B-B14F-4D97-AF65-F5344CB8AC3E}">
        <p14:creationId xmlns:p14="http://schemas.microsoft.com/office/powerpoint/2010/main" val="2654580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fade">
                                      <p:cBhvr>
                                        <p:cTn id="1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These ideas about theodicy come from:</a:t>
            </a:r>
            <a:endParaRPr lang="en-US" dirty="0"/>
          </a:p>
        </p:txBody>
      </p:sp>
      <p:sp>
        <p:nvSpPr>
          <p:cNvPr id="8" name="Text Placeholder 7"/>
          <p:cNvSpPr>
            <a:spLocks noGrp="1"/>
          </p:cNvSpPr>
          <p:nvPr>
            <p:ph type="body" sz="half" idx="2"/>
          </p:nvPr>
        </p:nvSpPr>
        <p:spPr>
          <a:xfrm>
            <a:off x="381000" y="4114801"/>
            <a:ext cx="11506200" cy="3618210"/>
          </a:xfrm>
        </p:spPr>
        <p:txBody>
          <a:bodyPr>
            <a:normAutofit/>
          </a:bodyPr>
          <a:lstStyle/>
          <a:p>
            <a:r>
              <a:rPr lang="en-US" sz="3200" dirty="0" smtClean="0"/>
              <a:t>If God Is Good and All-powerful, How Can He Allow Suffering?</a:t>
            </a:r>
          </a:p>
          <a:p>
            <a:pPr algn="ctr"/>
            <a:r>
              <a:rPr lang="en-US" sz="3200" dirty="0" smtClean="0"/>
              <a:t>By Stephen Bauer</a:t>
            </a:r>
            <a:endParaRPr lang="en-US" sz="3200" dirty="0"/>
          </a:p>
        </p:txBody>
      </p:sp>
      <p:pic>
        <p:nvPicPr>
          <p:cNvPr id="10" name="Picture 9"/>
          <p:cNvPicPr>
            <a:picLocks noChangeAspect="1"/>
          </p:cNvPicPr>
          <p:nvPr/>
        </p:nvPicPr>
        <p:blipFill>
          <a:blip r:embed="rId3"/>
          <a:stretch>
            <a:fillRect/>
          </a:stretch>
        </p:blipFill>
        <p:spPr>
          <a:xfrm>
            <a:off x="3124200" y="2314709"/>
            <a:ext cx="2286000" cy="28575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0963" y="2329311"/>
            <a:ext cx="2232834" cy="2842898"/>
          </a:xfrm>
          <a:prstGeom prst="rect">
            <a:avLst/>
          </a:prstGeom>
        </p:spPr>
      </p:pic>
    </p:spTree>
    <p:extLst>
      <p:ext uri="{BB962C8B-B14F-4D97-AF65-F5344CB8AC3E}">
        <p14:creationId xmlns:p14="http://schemas.microsoft.com/office/powerpoint/2010/main" val="619309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a:t>Chattanooga Public </a:t>
            </a:r>
            <a:r>
              <a:rPr lang="en-US" sz="2800" dirty="0" err="1"/>
              <a:t>Radio</a:t>
            </a:r>
            <a:r>
              <a:rPr lang="en-US" sz="2800" baseline="30000" dirty="0" err="1"/>
              <a:t>SM</a:t>
            </a:r>
            <a:endParaRPr lang="en-US" sz="2800" baseline="30000" dirty="0"/>
          </a:p>
          <a:p>
            <a:r>
              <a:rPr lang="en-US" sz="2800" dirty="0"/>
              <a:t>Classical 90.5 WSMC</a:t>
            </a:r>
          </a:p>
        </p:txBody>
      </p:sp>
    </p:spTree>
    <p:extLst>
      <p:ext uri="{BB962C8B-B14F-4D97-AF65-F5344CB8AC3E}">
        <p14:creationId xmlns:p14="http://schemas.microsoft.com/office/powerpoint/2010/main" val="1118964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94175" y="1881676"/>
            <a:ext cx="5364480" cy="4005072"/>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470454" y="1273215"/>
            <a:ext cx="11451470" cy="5301205"/>
          </a:xfrm>
        </p:spPr>
        <p:txBody>
          <a:bodyPr>
            <a:normAutofit fontScale="85000" lnSpcReduction="10000"/>
          </a:bodyPr>
          <a:lstStyle/>
          <a:p>
            <a:pPr algn="l"/>
            <a:r>
              <a:rPr lang="en-US" dirty="0"/>
              <a:t>Images may appear on more than one slide. Citation is given on the first slide where each image appears.</a:t>
            </a:r>
          </a:p>
          <a:p>
            <a:pPr algn="l"/>
            <a:r>
              <a:rPr lang="en-US" dirty="0"/>
              <a:t>[1a] Ticks and Flea 114163615 </a:t>
            </a:r>
            <a:r>
              <a:rPr lang="en-US" dirty="0" err="1"/>
              <a:t>Amando</a:t>
            </a:r>
            <a:r>
              <a:rPr lang="en-US" dirty="0"/>
              <a:t> </a:t>
            </a:r>
            <a:r>
              <a:rPr lang="en-US" dirty="0" err="1"/>
              <a:t>Frazao</a:t>
            </a:r>
            <a:r>
              <a:rPr lang="en-US" dirty="0"/>
              <a:t>, </a:t>
            </a:r>
            <a:r>
              <a:rPr lang="en-US" dirty="0" err="1"/>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p>
          <a:p>
            <a:pPr algn="l"/>
            <a:r>
              <a:rPr lang="en-US" dirty="0"/>
              <a:t>[1b] Jewel Wasp, unknown artist, http://www.odditycentral.com/animals/insect-body-snatchers-how-the-jewel-wasp-turns-cockroaches-into-zombies.html.  Creative Commons Attribution-Non-Commercial-No Derivative works 3.0 </a:t>
            </a:r>
            <a:r>
              <a:rPr lang="en-US" dirty="0" err="1"/>
              <a:t>Unported</a:t>
            </a:r>
            <a:r>
              <a:rPr lang="en-US" dirty="0"/>
              <a:t> license.</a:t>
            </a:r>
          </a:p>
          <a:p>
            <a:pPr algn="l"/>
            <a:r>
              <a:rPr lang="en-US" dirty="0" smtClean="0"/>
              <a:t>[2a</a:t>
            </a:r>
            <a:r>
              <a:rPr lang="en-US" dirty="0"/>
              <a:t>] Great black wasp 465171185 </a:t>
            </a:r>
            <a:r>
              <a:rPr lang="en-US" dirty="0" err="1"/>
              <a:t>PaulReevesPhotography</a:t>
            </a:r>
            <a:r>
              <a:rPr lang="en-US" dirty="0"/>
              <a:t>, </a:t>
            </a:r>
            <a:r>
              <a:rPr lang="en-US" dirty="0" err="1"/>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Agreement</a:t>
            </a:r>
            <a:endParaRPr lang="en-US" dirty="0"/>
          </a:p>
          <a:p>
            <a:pPr algn="l"/>
            <a:r>
              <a:rPr lang="en-US" dirty="0" smtClean="0"/>
              <a:t>[2b</a:t>
            </a:r>
            <a:r>
              <a:rPr lang="en-US" dirty="0"/>
              <a:t>]</a:t>
            </a:r>
            <a:r>
              <a:rPr lang="it-IT" dirty="0"/>
              <a:t> </a:t>
            </a:r>
            <a:r>
              <a:rPr lang="it-IT" dirty="0" smtClean="0"/>
              <a:t>Aphids </a:t>
            </a:r>
            <a:r>
              <a:rPr lang="it-IT" dirty="0"/>
              <a:t>colony 480244113 Dario Lo Presti</a:t>
            </a:r>
            <a:r>
              <a:rPr lang="en-US" dirty="0"/>
              <a:t>, </a:t>
            </a:r>
            <a:r>
              <a:rPr lang="en-US" dirty="0" err="1"/>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p>
          <a:p>
            <a:pPr algn="l"/>
            <a:r>
              <a:rPr lang="en-US" dirty="0" smtClean="0"/>
              <a:t>[3a</a:t>
            </a:r>
            <a:r>
              <a:rPr lang="en-US" dirty="0"/>
              <a:t>] Cockroach 177409316 </a:t>
            </a:r>
            <a:r>
              <a:rPr lang="en-US" dirty="0" err="1"/>
              <a:t>somchaisom</a:t>
            </a:r>
            <a:r>
              <a:rPr lang="en-US" dirty="0"/>
              <a:t>, </a:t>
            </a:r>
            <a:r>
              <a:rPr lang="en-US" dirty="0" err="1"/>
              <a:t>Thinkstock</a:t>
            </a:r>
            <a:r>
              <a:rPr lang="en-US" dirty="0"/>
              <a:t>, </a:t>
            </a:r>
            <a:r>
              <a:rPr lang="en-US" dirty="0" err="1"/>
              <a:t>Thinkstock</a:t>
            </a:r>
            <a:r>
              <a:rPr lang="en-US" dirty="0"/>
              <a:t> Image Subscription Agreement</a:t>
            </a:r>
          </a:p>
          <a:p>
            <a:pPr algn="l"/>
            <a:r>
              <a:rPr lang="en-US" dirty="0" smtClean="0"/>
              <a:t>[</a:t>
            </a:r>
            <a:r>
              <a:rPr lang="en-US" dirty="0"/>
              <a:t>5</a:t>
            </a:r>
            <a:r>
              <a:rPr lang="en-US" dirty="0" smtClean="0"/>
              <a:t>] </a:t>
            </a:r>
            <a:r>
              <a:rPr lang="en-US" dirty="0"/>
              <a:t>Vintage old book 95272278, Sharon Bronte, </a:t>
            </a:r>
            <a:r>
              <a:rPr lang="en-US" dirty="0" err="1"/>
              <a:t>Thinkstock</a:t>
            </a:r>
            <a:r>
              <a:rPr lang="en-US" dirty="0"/>
              <a:t>, </a:t>
            </a:r>
            <a:r>
              <a:rPr lang="en-US" dirty="0" err="1"/>
              <a:t>Thinkstock</a:t>
            </a:r>
            <a:r>
              <a:rPr lang="en-US" dirty="0"/>
              <a:t> Image Subscription Agreement</a:t>
            </a:r>
          </a:p>
          <a:p>
            <a:pPr algn="l"/>
            <a:r>
              <a:rPr lang="en-US" dirty="0" smtClean="0"/>
              <a:t>[6</a:t>
            </a:r>
            <a:r>
              <a:rPr lang="en-US" dirty="0"/>
              <a:t>] Illustration of Cain </a:t>
            </a:r>
            <a:r>
              <a:rPr lang="en-US" dirty="0" smtClean="0"/>
              <a:t>and Abel </a:t>
            </a:r>
            <a:r>
              <a:rPr lang="en-US" dirty="0"/>
              <a:t>85594750, Dorling Kindersley, </a:t>
            </a:r>
            <a:r>
              <a:rPr lang="en-US" dirty="0" err="1"/>
              <a:t>Thinkstock</a:t>
            </a:r>
            <a:r>
              <a:rPr lang="en-US" dirty="0"/>
              <a:t>, </a:t>
            </a:r>
            <a:r>
              <a:rPr lang="en-US" dirty="0" err="1"/>
              <a:t>Thinkstock</a:t>
            </a:r>
            <a:r>
              <a:rPr lang="en-US" dirty="0"/>
              <a:t> Image Subscription </a:t>
            </a:r>
            <a:r>
              <a:rPr lang="en-US" dirty="0" smtClean="0"/>
              <a:t>Agreement</a:t>
            </a:r>
          </a:p>
          <a:p>
            <a:pPr algn="l"/>
            <a:r>
              <a:rPr lang="en-US" dirty="0"/>
              <a:t>[</a:t>
            </a:r>
            <a:r>
              <a:rPr lang="en-US" dirty="0" smtClean="0"/>
              <a:t>7a] </a:t>
            </a:r>
            <a:r>
              <a:rPr lang="en-US" dirty="0"/>
              <a:t>Photo of a fresh crime scene 462193457, </a:t>
            </a:r>
            <a:r>
              <a:rPr lang="en-US" dirty="0" err="1" smtClean="0"/>
              <a:t>Fergregory</a:t>
            </a:r>
            <a:r>
              <a:rPr lang="en-US" dirty="0" smtClean="0"/>
              <a:t>,</a:t>
            </a:r>
            <a:r>
              <a:rPr lang="en-US" dirty="0">
                <a:ea typeface="Calibri" panose="020F0502020204030204" pitchFamily="34" charset="0"/>
              </a:rPr>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endParaRPr lang="en-US" dirty="0" smtClean="0"/>
          </a:p>
          <a:p>
            <a:pPr algn="l"/>
            <a:r>
              <a:rPr lang="en-US" dirty="0"/>
              <a:t>[8b] Tornado on road 466433611, </a:t>
            </a:r>
            <a:r>
              <a:rPr lang="en-US" dirty="0" err="1" smtClean="0"/>
              <a:t>andreusK</a:t>
            </a:r>
            <a:r>
              <a:rPr lang="en-US" dirty="0" smtClean="0"/>
              <a:t>,</a:t>
            </a:r>
            <a:r>
              <a:rPr lang="en-US" dirty="0">
                <a:ea typeface="Calibri" panose="020F0502020204030204" pitchFamily="34" charset="0"/>
              </a:rPr>
              <a:t> </a:t>
            </a:r>
            <a:r>
              <a:rPr lang="en-US" dirty="0" err="1">
                <a:ea typeface="Calibri" panose="020F0502020204030204" pitchFamily="34" charset="0"/>
              </a:rPr>
              <a:t>Thinkstock</a:t>
            </a:r>
            <a:r>
              <a:rPr lang="en-US" dirty="0">
                <a:ea typeface="Calibri" panose="020F0502020204030204" pitchFamily="34" charset="0"/>
              </a:rPr>
              <a:t> Image Subscription Agreement</a:t>
            </a:r>
            <a:endParaRPr lang="en-US" dirty="0"/>
          </a:p>
          <a:p>
            <a:pPr algn="l"/>
            <a:r>
              <a:rPr lang="en-US" dirty="0" smtClean="0"/>
              <a:t>[</a:t>
            </a:r>
            <a:r>
              <a:rPr lang="en-US" dirty="0"/>
              <a:t>28a] Palm leaf and tropical beach </a:t>
            </a:r>
            <a:r>
              <a:rPr lang="en-US" dirty="0" smtClean="0"/>
              <a:t>121963079, </a:t>
            </a:r>
            <a:r>
              <a:rPr lang="en-US" dirty="0" err="1"/>
              <a:t>Alexandr</a:t>
            </a:r>
            <a:r>
              <a:rPr lang="en-US" dirty="0"/>
              <a:t> </a:t>
            </a:r>
            <a:r>
              <a:rPr lang="en-US" dirty="0" err="1" smtClean="0"/>
              <a:t>Ozerov</a:t>
            </a:r>
            <a:r>
              <a:rPr lang="en-US" dirty="0" smtClean="0"/>
              <a:t>,</a:t>
            </a:r>
            <a:r>
              <a:rPr lang="en-US" dirty="0">
                <a:ea typeface="Calibri" panose="020F0502020204030204" pitchFamily="34" charset="0"/>
              </a:rPr>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endParaRPr lang="en-US" dirty="0" smtClean="0"/>
          </a:p>
          <a:p>
            <a:pPr algn="l"/>
            <a:r>
              <a:rPr lang="en-US" dirty="0" smtClean="0"/>
              <a:t>[</a:t>
            </a:r>
            <a:r>
              <a:rPr lang="en-US" dirty="0"/>
              <a:t>28b] Hot Springs 457377547, </a:t>
            </a:r>
            <a:r>
              <a:rPr lang="en-US" dirty="0" err="1" smtClean="0"/>
              <a:t>Bkamprath</a:t>
            </a:r>
            <a:r>
              <a:rPr lang="en-US" dirty="0" smtClean="0"/>
              <a:t>,</a:t>
            </a:r>
            <a:r>
              <a:rPr lang="en-US" dirty="0">
                <a:ea typeface="Calibri" panose="020F0502020204030204" pitchFamily="34" charset="0"/>
              </a:rPr>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endParaRPr lang="en-US" dirty="0" smtClean="0"/>
          </a:p>
          <a:p>
            <a:pPr algn="l"/>
            <a:r>
              <a:rPr lang="en-US" dirty="0" smtClean="0"/>
              <a:t>[</a:t>
            </a:r>
            <a:r>
              <a:rPr lang="en-US" dirty="0"/>
              <a:t>28c] Rhododendrons, beautiful Alpine flowers 177985750, </a:t>
            </a:r>
            <a:r>
              <a:rPr lang="en-US" dirty="0" err="1" smtClean="0"/>
              <a:t>Panaramka</a:t>
            </a:r>
            <a:r>
              <a:rPr lang="en-US" dirty="0" smtClean="0"/>
              <a:t>,</a:t>
            </a:r>
            <a:r>
              <a:rPr lang="en-US" dirty="0">
                <a:ea typeface="Calibri" panose="020F0502020204030204" pitchFamily="34" charset="0"/>
              </a:rPr>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p>
          <a:p>
            <a:pPr algn="l"/>
            <a:r>
              <a:rPr lang="en-US" dirty="0" smtClean="0"/>
              <a:t>[31a</a:t>
            </a:r>
            <a:r>
              <a:rPr lang="en-US" dirty="0"/>
              <a:t>] </a:t>
            </a:r>
            <a:r>
              <a:rPr lang="en-US" dirty="0" smtClean="0"/>
              <a:t>Photo of </a:t>
            </a:r>
            <a:r>
              <a:rPr lang="en-US" i="1" dirty="0" smtClean="0"/>
              <a:t>Always Prepared</a:t>
            </a:r>
            <a:r>
              <a:rPr lang="en-US" dirty="0" smtClean="0"/>
              <a:t>, </a:t>
            </a:r>
            <a:r>
              <a:rPr lang="en-US" dirty="0"/>
              <a:t>Carol Raney </a:t>
            </a:r>
          </a:p>
          <a:p>
            <a:pPr algn="l"/>
            <a:r>
              <a:rPr lang="en-US" dirty="0" smtClean="0"/>
              <a:t>[31b]</a:t>
            </a:r>
            <a:r>
              <a:rPr lang="en-US" dirty="0"/>
              <a:t> Stephen Bauer, Ph.D</a:t>
            </a:r>
            <a:r>
              <a:rPr lang="en-US" dirty="0" smtClean="0"/>
              <a:t>., </a:t>
            </a:r>
            <a:r>
              <a:rPr lang="en-US" dirty="0"/>
              <a:t>http://www1.southern.edu/academics/academic-sites/religion/faculty/bauer.html</a:t>
            </a:r>
            <a:r>
              <a:rPr lang="en-US" dirty="0" smtClean="0"/>
              <a:t>)</a:t>
            </a:r>
            <a:endParaRPr lang="en-US" dirty="0"/>
          </a:p>
        </p:txBody>
      </p:sp>
      <p:sp>
        <p:nvSpPr>
          <p:cNvPr id="3" name="Rectangle 2"/>
          <p:cNvSpPr/>
          <p:nvPr/>
        </p:nvSpPr>
        <p:spPr>
          <a:xfrm>
            <a:off x="5634849" y="699917"/>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2204368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914400"/>
            <a:ext cx="8229600" cy="5181600"/>
          </a:xfrm>
        </p:spPr>
        <p:txBody>
          <a:bodyPr/>
          <a:lstStyle/>
          <a:p>
            <a:r>
              <a:rPr lang="en-US" b="1" dirty="0" smtClean="0"/>
              <a:t>Special Thanks</a:t>
            </a:r>
            <a:endParaRPr lang="en-US" b="1" dirty="0"/>
          </a:p>
          <a:p>
            <a:endParaRPr lang="en-US" b="1" dirty="0"/>
          </a:p>
          <a:p>
            <a:r>
              <a:rPr lang="en-US" sz="2800" dirty="0" smtClean="0"/>
              <a:t>Stephen Bauer, </a:t>
            </a:r>
            <a:r>
              <a:rPr lang="en-US" sz="2800" dirty="0"/>
              <a:t>PhD</a:t>
            </a:r>
          </a:p>
          <a:p>
            <a:r>
              <a:rPr lang="en-US" dirty="0" smtClean="0"/>
              <a:t>Religion Professor, Southern Adventist University</a:t>
            </a:r>
          </a:p>
          <a:p>
            <a:endParaRPr lang="en-US" dirty="0" smtClean="0"/>
          </a:p>
          <a:p>
            <a:endParaRPr lang="en-US" dirty="0"/>
          </a:p>
          <a:p>
            <a:r>
              <a:rPr lang="en-US" sz="2800"/>
              <a:t>and the</a:t>
            </a:r>
          </a:p>
          <a:p>
            <a:r>
              <a:rPr lang="en-US" sz="2800" smtClean="0"/>
              <a:t>Foundation </a:t>
            </a:r>
            <a:r>
              <a:rPr lang="en-US" sz="2800" dirty="0"/>
              <a:t>for Adventist Education</a:t>
            </a:r>
          </a:p>
          <a:p>
            <a:endParaRPr lang="en-US" dirty="0"/>
          </a:p>
        </p:txBody>
      </p:sp>
    </p:spTree>
    <p:extLst>
      <p:ext uri="{BB962C8B-B14F-4D97-AF65-F5344CB8AC3E}">
        <p14:creationId xmlns:p14="http://schemas.microsoft.com/office/powerpoint/2010/main" val="3834002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1641354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2813079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3119875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spTree>
    <p:extLst>
      <p:ext uri="{BB962C8B-B14F-4D97-AF65-F5344CB8AC3E}">
        <p14:creationId xmlns:p14="http://schemas.microsoft.com/office/powerpoint/2010/main" val="663407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855280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Theodicy</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sz="4000" dirty="0" smtClean="0">
                <a:solidFill>
                  <a:schemeClr val="bg1"/>
                </a:solidFill>
              </a:rPr>
              <a:t>Attempts to answer this question:</a:t>
            </a:r>
          </a:p>
          <a:p>
            <a:endParaRPr lang="en-US" sz="4000" dirty="0">
              <a:solidFill>
                <a:schemeClr val="bg1"/>
              </a:solidFill>
            </a:endParaRPr>
          </a:p>
          <a:p>
            <a:pPr marL="457200" lvl="1" indent="0">
              <a:buNone/>
            </a:pPr>
            <a:r>
              <a:rPr lang="en-US" sz="6000" dirty="0" smtClean="0">
                <a:solidFill>
                  <a:schemeClr val="bg1"/>
                </a:solidFill>
              </a:rPr>
              <a:t>How can evil exist if God is loving, all-powerful, and just?</a:t>
            </a:r>
          </a:p>
          <a:p>
            <a:endParaRPr lang="en-US" dirty="0">
              <a:solidFill>
                <a:schemeClr val="bg1"/>
              </a:solidFill>
            </a:endParaRPr>
          </a:p>
        </p:txBody>
      </p:sp>
    </p:spTree>
    <p:extLst>
      <p:ext uri="{BB962C8B-B14F-4D97-AF65-F5344CB8AC3E}">
        <p14:creationId xmlns:p14="http://schemas.microsoft.com/office/powerpoint/2010/main" val="4004761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theodicy </a:t>
            </a:r>
            <a:endParaRPr lang="en-US" dirty="0"/>
          </a:p>
        </p:txBody>
      </p:sp>
      <p:pic>
        <p:nvPicPr>
          <p:cNvPr id="4" name="Content Placeholder 3"/>
          <p:cNvPicPr>
            <a:picLocks noGrp="1" noChangeAspect="1"/>
          </p:cNvPicPr>
          <p:nvPr>
            <p:ph idx="1"/>
          </p:nvPr>
        </p:nvPicPr>
        <p:blipFill>
          <a:blip r:embed="rId3"/>
          <a:stretch>
            <a:fillRect/>
          </a:stretch>
        </p:blipFill>
        <p:spPr>
          <a:xfrm>
            <a:off x="2057400" y="3657600"/>
            <a:ext cx="8495956" cy="2707440"/>
          </a:xfrm>
          <a:prstGeom prst="rect">
            <a:avLst/>
          </a:prstGeom>
        </p:spPr>
      </p:pic>
      <p:sp>
        <p:nvSpPr>
          <p:cNvPr id="6" name="TextBox 5"/>
          <p:cNvSpPr txBox="1"/>
          <p:nvPr/>
        </p:nvSpPr>
        <p:spPr>
          <a:xfrm>
            <a:off x="3505200" y="2590800"/>
            <a:ext cx="5867400" cy="646331"/>
          </a:xfrm>
          <a:prstGeom prst="rect">
            <a:avLst/>
          </a:prstGeom>
          <a:noFill/>
        </p:spPr>
        <p:txBody>
          <a:bodyPr wrap="square" rtlCol="0">
            <a:spAutoFit/>
          </a:bodyPr>
          <a:lstStyle/>
          <a:p>
            <a:r>
              <a:rPr lang="en-US" sz="3600" dirty="0" smtClean="0">
                <a:solidFill>
                  <a:prstClr val="black"/>
                </a:solidFill>
              </a:rPr>
              <a:t>Evil is the result of sin</a:t>
            </a:r>
            <a:endParaRPr lang="en-US" sz="3600" dirty="0">
              <a:solidFill>
                <a:prstClr val="black"/>
              </a:solidFill>
            </a:endParaRPr>
          </a:p>
        </p:txBody>
      </p:sp>
    </p:spTree>
    <p:extLst>
      <p:ext uri="{BB962C8B-B14F-4D97-AF65-F5344CB8AC3E}">
        <p14:creationId xmlns:p14="http://schemas.microsoft.com/office/powerpoint/2010/main" val="4265317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of human choice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286000"/>
            <a:ext cx="7543800" cy="4277579"/>
          </a:xfrm>
          <a:prstGeom prst="rect">
            <a:avLst/>
          </a:prstGeom>
        </p:spPr>
      </p:pic>
    </p:spTree>
    <p:extLst>
      <p:ext uri="{BB962C8B-B14F-4D97-AF65-F5344CB8AC3E}">
        <p14:creationId xmlns:p14="http://schemas.microsoft.com/office/powerpoint/2010/main" val="971754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of human choice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18299"/>
            <a:ext cx="4031514" cy="228599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9062" y="2514600"/>
            <a:ext cx="3810000" cy="2540598"/>
          </a:xfrm>
          <a:prstGeom prst="rect">
            <a:avLst/>
          </a:prstGeom>
        </p:spPr>
      </p:pic>
    </p:spTree>
    <p:extLst>
      <p:ext uri="{BB962C8B-B14F-4D97-AF65-F5344CB8AC3E}">
        <p14:creationId xmlns:p14="http://schemas.microsoft.com/office/powerpoint/2010/main" val="240910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of human choice</a:t>
            </a:r>
            <a:endParaRPr lang="en-US" dirty="0"/>
          </a:p>
        </p:txBody>
      </p:sp>
      <p:sp>
        <p:nvSpPr>
          <p:cNvPr id="4" name="TextBox 3"/>
          <p:cNvSpPr txBox="1"/>
          <p:nvPr/>
        </p:nvSpPr>
        <p:spPr>
          <a:xfrm>
            <a:off x="6056350" y="362673"/>
            <a:ext cx="1066800" cy="1862048"/>
          </a:xfrm>
          <a:prstGeom prst="rect">
            <a:avLst/>
          </a:prstGeom>
          <a:noFill/>
        </p:spPr>
        <p:txBody>
          <a:bodyPr wrap="square" rtlCol="0">
            <a:spAutoFit/>
          </a:bodyPr>
          <a:lstStyle/>
          <a:p>
            <a:r>
              <a:rPr lang="en-US" sz="11500" dirty="0" smtClean="0"/>
              <a:t>?</a:t>
            </a:r>
            <a:endParaRPr lang="en-US" sz="115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3810000"/>
            <a:ext cx="4002549" cy="2775434"/>
          </a:xfrm>
          <a:prstGeom prst="rect">
            <a:avLst/>
          </a:prstGeom>
        </p:spPr>
      </p:pic>
      <p:pic>
        <p:nvPicPr>
          <p:cNvPr id="10" name="Picture 8" descr="http://www.odditycentral.com/wp-content/uploads/2013/02/jewel-wasp-cockroa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438400"/>
            <a:ext cx="4459665" cy="241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8161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Two kinds of evil</a:t>
            </a:r>
            <a:endParaRPr lang="en-US" dirty="0"/>
          </a:p>
        </p:txBody>
      </p:sp>
      <p:sp>
        <p:nvSpPr>
          <p:cNvPr id="6" name="Content Placeholder 5"/>
          <p:cNvSpPr>
            <a:spLocks noGrp="1"/>
          </p:cNvSpPr>
          <p:nvPr>
            <p:ph sz="half" idx="1"/>
          </p:nvPr>
        </p:nvSpPr>
        <p:spPr/>
        <p:txBody>
          <a:bodyPr>
            <a:normAutofit/>
          </a:bodyPr>
          <a:lstStyle/>
          <a:p>
            <a:r>
              <a:rPr lang="en-US" sz="3600" dirty="0" smtClean="0">
                <a:solidFill>
                  <a:schemeClr val="bg1"/>
                </a:solidFill>
              </a:rPr>
              <a:t>Moral Evil</a:t>
            </a:r>
            <a:endParaRPr lang="en-US" sz="3600" dirty="0">
              <a:solidFill>
                <a:schemeClr val="bg1"/>
              </a:solidFill>
            </a:endParaRPr>
          </a:p>
        </p:txBody>
      </p:sp>
      <p:sp>
        <p:nvSpPr>
          <p:cNvPr id="7" name="Content Placeholder 6"/>
          <p:cNvSpPr>
            <a:spLocks noGrp="1"/>
          </p:cNvSpPr>
          <p:nvPr>
            <p:ph sz="half" idx="2"/>
          </p:nvPr>
        </p:nvSpPr>
        <p:spPr/>
        <p:txBody>
          <a:bodyPr>
            <a:normAutofit/>
          </a:bodyPr>
          <a:lstStyle/>
          <a:p>
            <a:r>
              <a:rPr lang="en-US" sz="3600" dirty="0" smtClean="0">
                <a:solidFill>
                  <a:schemeClr val="bg1"/>
                </a:solidFill>
              </a:rPr>
              <a:t>Natural Evil</a:t>
            </a:r>
            <a:endParaRPr lang="en-US" sz="3600"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3852" y="3955494"/>
            <a:ext cx="3581400" cy="2483402"/>
          </a:xfrm>
          <a:prstGeom prst="rect">
            <a:avLst/>
          </a:prstGeom>
        </p:spPr>
      </p:pic>
      <p:pic>
        <p:nvPicPr>
          <p:cNvPr id="10" name="Picture 8" descr="http://www.odditycentral.com/wp-content/uploads/2013/02/jewel-wasp-cockroa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123" y="3395591"/>
            <a:ext cx="3585858" cy="1939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75" y="4413443"/>
            <a:ext cx="3505200" cy="198756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3200" y="3124200"/>
            <a:ext cx="3108761" cy="2072995"/>
          </a:xfrm>
          <a:prstGeom prst="rect">
            <a:avLst/>
          </a:prstGeom>
        </p:spPr>
      </p:pic>
    </p:spTree>
    <p:extLst>
      <p:ext uri="{BB962C8B-B14F-4D97-AF65-F5344CB8AC3E}">
        <p14:creationId xmlns:p14="http://schemas.microsoft.com/office/powerpoint/2010/main" val="126124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
</p:tagLst>
</file>

<file path=ppt/tags/tag2.xml><?xml version="1.0" encoding="utf-8"?>
<p:tagLst xmlns:a="http://schemas.openxmlformats.org/drawingml/2006/main" xmlns:r="http://schemas.openxmlformats.org/officeDocument/2006/relationships" xmlns:p="http://schemas.openxmlformats.org/presentationml/2006/main">
  <p:tag name="TIMING" val="|7.2"/>
</p:tagLst>
</file>

<file path=ppt/tags/tag3.xml><?xml version="1.0" encoding="utf-8"?>
<p:tagLst xmlns:a="http://schemas.openxmlformats.org/drawingml/2006/main" xmlns:r="http://schemas.openxmlformats.org/officeDocument/2006/relationships" xmlns:p="http://schemas.openxmlformats.org/presentationml/2006/main">
  <p:tag name="TIMING" val="|1.8|5.2"/>
</p:tagLst>
</file>

<file path=ppt/tags/tag4.xml><?xml version="1.0" encoding="utf-8"?>
<p:tagLst xmlns:a="http://schemas.openxmlformats.org/drawingml/2006/main" xmlns:r="http://schemas.openxmlformats.org/officeDocument/2006/relationships" xmlns:p="http://schemas.openxmlformats.org/presentationml/2006/main">
  <p:tag name="TIMING" val="|2.3|2.1"/>
</p:tagLst>
</file>

<file path=ppt/tags/tag5.xml><?xml version="1.0" encoding="utf-8"?>
<p:tagLst xmlns:a="http://schemas.openxmlformats.org/drawingml/2006/main" xmlns:r="http://schemas.openxmlformats.org/officeDocument/2006/relationships" xmlns:p="http://schemas.openxmlformats.org/presentationml/2006/main">
  <p:tag name="TIMING" val="|3.8"/>
</p:tagLst>
</file>

<file path=ppt/tags/tag6.xml><?xml version="1.0" encoding="utf-8"?>
<p:tagLst xmlns:a="http://schemas.openxmlformats.org/drawingml/2006/main" xmlns:r="http://schemas.openxmlformats.org/officeDocument/2006/relationships" xmlns:p="http://schemas.openxmlformats.org/presentationml/2006/main">
  <p:tag name="TIMING" val="|7"/>
</p:tagLst>
</file>

<file path=ppt/tags/tag7.xml><?xml version="1.0" encoding="utf-8"?>
<p:tagLst xmlns:a="http://schemas.openxmlformats.org/drawingml/2006/main" xmlns:r="http://schemas.openxmlformats.org/officeDocument/2006/relationships" xmlns:p="http://schemas.openxmlformats.org/presentationml/2006/main">
  <p:tag name="TIMING" val="|5.6"/>
</p:tagLst>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TC104033917[[fn=Berlin]]</Template>
  <TotalTime>14217</TotalTime>
  <Words>1566</Words>
  <Application>Microsoft Office PowerPoint</Application>
  <PresentationFormat>Widescreen</PresentationFormat>
  <Paragraphs>252</Paragraphs>
  <Slides>39</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Garamond</vt:lpstr>
      <vt:lpstr>Tahoma</vt:lpstr>
      <vt:lpstr>Trebuchet MS</vt:lpstr>
      <vt:lpstr>Tunga</vt:lpstr>
      <vt:lpstr>Berlin</vt:lpstr>
      <vt:lpstr>BlackTie</vt:lpstr>
      <vt:lpstr>Parasitism and Theodicy</vt:lpstr>
      <vt:lpstr>Parasitoid relationship</vt:lpstr>
      <vt:lpstr>What about evil? (If God is good, powerful, and just)</vt:lpstr>
      <vt:lpstr>Theodicy</vt:lpstr>
      <vt:lpstr>Biblical theodicy </vt:lpstr>
      <vt:lpstr>Result of human choice</vt:lpstr>
      <vt:lpstr>Result of human choice</vt:lpstr>
      <vt:lpstr>Result of human choice</vt:lpstr>
      <vt:lpstr>Two kinds of evil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kinds of evil</vt:lpstr>
      <vt:lpstr>PowerPoint Presentation</vt:lpstr>
      <vt:lpstr>Natural Evil</vt:lpstr>
      <vt:lpstr>PowerPoint Presentation</vt:lpstr>
      <vt:lpstr>PowerPoint Presentation</vt:lpstr>
      <vt:lpstr>PowerPoint Presentation</vt:lpstr>
      <vt:lpstr>PowerPoint Presentation</vt:lpstr>
      <vt:lpstr>PowerPoint Presentation</vt:lpstr>
      <vt:lpstr>PowerPoint Presentation</vt:lpstr>
      <vt:lpstr>Biblical theodicy </vt:lpstr>
      <vt:lpstr>These ideas about theodicy come from: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Carol Raney</cp:lastModifiedBy>
  <cp:revision>149</cp:revision>
  <cp:lastPrinted>2013-12-11T13:21:43Z</cp:lastPrinted>
  <dcterms:created xsi:type="dcterms:W3CDTF">2013-11-21T19:23:23Z</dcterms:created>
  <dcterms:modified xsi:type="dcterms:W3CDTF">2017-01-31T01:52:20Z</dcterms:modified>
</cp:coreProperties>
</file>