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 id="2147483792" r:id="rId2"/>
    <p:sldMasterId id="2147483810" r:id="rId3"/>
  </p:sldMasterIdLst>
  <p:notesMasterIdLst>
    <p:notesMasterId r:id="rId31"/>
  </p:notesMasterIdLst>
  <p:sldIdLst>
    <p:sldId id="256" r:id="rId4"/>
    <p:sldId id="282" r:id="rId5"/>
    <p:sldId id="267" r:id="rId6"/>
    <p:sldId id="268" r:id="rId7"/>
    <p:sldId id="269" r:id="rId8"/>
    <p:sldId id="270" r:id="rId9"/>
    <p:sldId id="281" r:id="rId10"/>
    <p:sldId id="257" r:id="rId11"/>
    <p:sldId id="261" r:id="rId12"/>
    <p:sldId id="271" r:id="rId13"/>
    <p:sldId id="273" r:id="rId14"/>
    <p:sldId id="275" r:id="rId15"/>
    <p:sldId id="276" r:id="rId16"/>
    <p:sldId id="277" r:id="rId17"/>
    <p:sldId id="278" r:id="rId18"/>
    <p:sldId id="279" r:id="rId19"/>
    <p:sldId id="283" r:id="rId20"/>
    <p:sldId id="280" r:id="rId21"/>
    <p:sldId id="284" r:id="rId22"/>
    <p:sldId id="292" r:id="rId23"/>
    <p:sldId id="293" r:id="rId24"/>
    <p:sldId id="286" r:id="rId25"/>
    <p:sldId id="287" r:id="rId26"/>
    <p:sldId id="288" r:id="rId27"/>
    <p:sldId id="289" r:id="rId28"/>
    <p:sldId id="290"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10" autoAdjust="0"/>
    <p:restoredTop sz="66613" autoAdjust="0"/>
  </p:normalViewPr>
  <p:slideViewPr>
    <p:cSldViewPr snapToGrid="0">
      <p:cViewPr varScale="1">
        <p:scale>
          <a:sx n="44" d="100"/>
          <a:sy n="44" d="100"/>
        </p:scale>
        <p:origin x="1123" y="53"/>
      </p:cViewPr>
      <p:guideLst>
        <p:guide orient="horz" pos="2160"/>
        <p:guide pos="3840"/>
      </p:guideLst>
    </p:cSldViewPr>
  </p:slideViewPr>
  <p:notesTextViewPr>
    <p:cViewPr>
      <p:scale>
        <a:sx n="75" d="100"/>
        <a:sy n="7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30FB3-542B-4AAC-B37A-979CDB838081}" type="datetimeFigureOut">
              <a:rPr lang="en-US" smtClean="0"/>
              <a:t>1/30/2017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D276C-2DEB-4B79-8DE6-38C912E6B610}" type="slidenum">
              <a:rPr lang="en-US" smtClean="0"/>
              <a:t>‹#›</a:t>
            </a:fld>
            <a:endParaRPr lang="en-US"/>
          </a:p>
        </p:txBody>
      </p:sp>
    </p:spTree>
    <p:extLst>
      <p:ext uri="{BB962C8B-B14F-4D97-AF65-F5344CB8AC3E}">
        <p14:creationId xmlns:p14="http://schemas.microsoft.com/office/powerpoint/2010/main" val="22695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Parasitism</a:t>
            </a:r>
            <a:r>
              <a:rPr lang="en-US" baseline="0" dirty="0" smtClean="0"/>
              <a:t> &amp; Theodicy, part 3—Finding Meaning in Suffering</a:t>
            </a:r>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1</a:t>
            </a:fld>
            <a:endParaRPr lang="en-US"/>
          </a:p>
        </p:txBody>
      </p:sp>
    </p:spTree>
    <p:extLst>
      <p:ext uri="{BB962C8B-B14F-4D97-AF65-F5344CB8AC3E}">
        <p14:creationId xmlns:p14="http://schemas.microsoft.com/office/powerpoint/2010/main" val="418694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finding meaning in suffering is to acknowledge how small</a:t>
            </a:r>
            <a:r>
              <a:rPr lang="en-US" baseline="0" dirty="0" smtClean="0"/>
              <a:t> our box is—/ how limited our knowledge is when compared with the big, eternal picture that God sees.  / Once we acknowledge our limits, we realize there are mysteries beyond our understanding.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10</a:t>
            </a:fld>
            <a:endParaRPr lang="en-US"/>
          </a:p>
        </p:txBody>
      </p:sp>
    </p:spTree>
    <p:extLst>
      <p:ext uri="{BB962C8B-B14F-4D97-AF65-F5344CB8AC3E}">
        <p14:creationId xmlns:p14="http://schemas.microsoft.com/office/powerpoint/2010/main" val="208509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imagine a student learning to fly an airplane.  Let this rectangle represent the student’s limited</a:t>
            </a:r>
            <a:r>
              <a:rPr lang="en-US" baseline="0" dirty="0" smtClean="0"/>
              <a:t> knowledge and skills.</a:t>
            </a:r>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11</a:t>
            </a:fld>
            <a:endParaRPr lang="en-US"/>
          </a:p>
        </p:txBody>
      </p:sp>
    </p:spTree>
    <p:extLst>
      <p:ext uri="{BB962C8B-B14F-4D97-AF65-F5344CB8AC3E}">
        <p14:creationId xmlns:p14="http://schemas.microsoft.com/office/powerpoint/2010/main" val="231221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teach important lessons, the flight instructor may allow the student to exceed his or her limitations--</a:t>
            </a:r>
            <a:r>
              <a:rPr lang="en-US" baseline="0" dirty="0" smtClean="0"/>
              <a:t>but only within the limits that would allow the flight instructor to still recover the situation.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12</a:t>
            </a:fld>
            <a:endParaRPr lang="en-US"/>
          </a:p>
        </p:txBody>
      </p:sp>
    </p:spTree>
    <p:extLst>
      <p:ext uri="{BB962C8B-B14F-4D97-AF65-F5344CB8AC3E}">
        <p14:creationId xmlns:p14="http://schemas.microsoft.com/office/powerpoint/2010/main" val="3820186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flight</a:t>
            </a:r>
            <a:r>
              <a:rPr lang="en-US" baseline="0" dirty="0" smtClean="0"/>
              <a:t> instructor would never allow the student pilot to go so far outside of his or her limitations that the instructor would be powerless to correct the situation.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DDD276C-2DEB-4B79-8DE6-38C912E6B610}" type="slidenum">
              <a:rPr lang="en-US" smtClean="0"/>
              <a:t>13</a:t>
            </a:fld>
            <a:endParaRPr lang="en-US"/>
          </a:p>
        </p:txBody>
      </p:sp>
    </p:spTree>
    <p:extLst>
      <p:ext uri="{BB962C8B-B14F-4D97-AF65-F5344CB8AC3E}">
        <p14:creationId xmlns:p14="http://schemas.microsoft.com/office/powerpoint/2010/main" val="1139691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think about a human being with certain limitations.  God knows that life is not possible outside the limitations He has designed.  </a:t>
            </a:r>
            <a:r>
              <a:rPr lang="en-US" baseline="0" dirty="0" smtClean="0"/>
              <a:t> In order to teach valuable lessons, God may allow me to exceed my limitations </a:t>
            </a:r>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14</a:t>
            </a:fld>
            <a:endParaRPr lang="en-US"/>
          </a:p>
        </p:txBody>
      </p:sp>
    </p:spTree>
    <p:extLst>
      <p:ext uri="{BB962C8B-B14F-4D97-AF65-F5344CB8AC3E}">
        <p14:creationId xmlns:p14="http://schemas.microsoft.com/office/powerpoint/2010/main" val="2128386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like a good flight instructor, He would not willingly allow me to go where He can no longer recover the situation.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15</a:t>
            </a:fld>
            <a:endParaRPr lang="en-US"/>
          </a:p>
        </p:txBody>
      </p:sp>
    </p:spTree>
    <p:extLst>
      <p:ext uri="{BB962C8B-B14F-4D97-AF65-F5344CB8AC3E}">
        <p14:creationId xmlns:p14="http://schemas.microsoft.com/office/powerpoint/2010/main" val="1932791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an important difference in the illustration that relates to the problem of suffering</a:t>
            </a:r>
            <a:r>
              <a:rPr lang="en-US" baseline="0" dirty="0" smtClean="0"/>
              <a:t> and death.  In the example of the student pilot and the flight instructor, an important limitation is death.  / The flight instructor steps in to prevent mistakes that would result in death, because he is incapable of recovering the situation.  For us, death is an uncontrollable catastrophe, / but for God, death is a manageable problem that He can use.  Because death is not a problem beyond God’s ability to recover, He does not always step in to prevent it.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DDD276C-2DEB-4B79-8DE6-38C912E6B610}" type="slidenum">
              <a:rPr lang="en-US" smtClean="0"/>
              <a:t>16</a:t>
            </a:fld>
            <a:endParaRPr lang="en-US"/>
          </a:p>
        </p:txBody>
      </p:sp>
    </p:spTree>
    <p:extLst>
      <p:ext uri="{BB962C8B-B14F-4D97-AF65-F5344CB8AC3E}">
        <p14:creationId xmlns:p14="http://schemas.microsoft.com/office/powerpoint/2010/main" val="295164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can it be loving for God to allow death?  God will not let a situation endanger our eternal welfare against our will,</a:t>
            </a:r>
            <a:r>
              <a:rPr lang="en-US" baseline="0" dirty="0" smtClean="0"/>
              <a:t> / but because death helps us acknowledge who we are as limited creatures in need of God, / </a:t>
            </a:r>
            <a:r>
              <a:rPr lang="en-US" dirty="0" smtClean="0"/>
              <a:t>He may allow suffering and even death to confront us and push us towards corrections compatible with eternal life—because</a:t>
            </a:r>
            <a:r>
              <a:rPr lang="en-US" baseline="0" dirty="0" smtClean="0"/>
              <a:t> </a:t>
            </a:r>
            <a:r>
              <a:rPr lang="en-US" dirty="0" smtClean="0"/>
              <a:t>He has the power to recover us from all that and more.  / And He won’t give us up without a fight.</a:t>
            </a:r>
          </a:p>
          <a:p>
            <a:endParaRPr lang="en-US" dirty="0" smtClean="0"/>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17</a:t>
            </a:fld>
            <a:endParaRPr lang="en-US"/>
          </a:p>
        </p:txBody>
      </p:sp>
    </p:spTree>
    <p:extLst>
      <p:ext uri="{BB962C8B-B14F-4D97-AF65-F5344CB8AC3E}">
        <p14:creationId xmlns:p14="http://schemas.microsoft.com/office/powerpoint/2010/main" val="3455815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suffering and death were never part of God’s original plan for us, / He makes use of both the greater limits He imposed / and Satan’s volitional activity as disciplinary tools to help us bottom out so we will look up to Him and be saved eternally</a:t>
            </a:r>
          </a:p>
          <a:p>
            <a:endParaRPr lang="en-US" dirty="0" smtClean="0"/>
          </a:p>
        </p:txBody>
      </p:sp>
      <p:sp>
        <p:nvSpPr>
          <p:cNvPr id="4" name="Slide Number Placeholder 3"/>
          <p:cNvSpPr>
            <a:spLocks noGrp="1"/>
          </p:cNvSpPr>
          <p:nvPr>
            <p:ph type="sldNum" sz="quarter" idx="10"/>
          </p:nvPr>
        </p:nvSpPr>
        <p:spPr/>
        <p:txBody>
          <a:bodyPr/>
          <a:lstStyle/>
          <a:p>
            <a:fld id="{D2631704-7F19-4A50-9080-CE9E4D6823FA}" type="slidenum">
              <a:rPr lang="en-US" smtClean="0"/>
              <a:t>18</a:t>
            </a:fld>
            <a:endParaRPr lang="en-US"/>
          </a:p>
        </p:txBody>
      </p:sp>
    </p:spTree>
    <p:extLst>
      <p:ext uri="{BB962C8B-B14F-4D97-AF65-F5344CB8AC3E}">
        <p14:creationId xmlns:p14="http://schemas.microsoft.com/office/powerpoint/2010/main" val="2433796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76832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parts</a:t>
            </a:r>
            <a:r>
              <a:rPr lang="en-US" baseline="0" dirty="0" smtClean="0"/>
              <a:t> 1 and 2 of Parasitism and Theodicy we have explored explanations for the presence of evil in the world.</a:t>
            </a:r>
            <a:endParaRPr lang="en-US" dirty="0" smtClean="0"/>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2</a:t>
            </a:fld>
            <a:endParaRPr lang="en-US"/>
          </a:p>
        </p:txBody>
      </p:sp>
    </p:spTree>
    <p:extLst>
      <p:ext uri="{BB962C8B-B14F-4D97-AF65-F5344CB8AC3E}">
        <p14:creationId xmlns:p14="http://schemas.microsoft.com/office/powerpoint/2010/main" val="40494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27057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844636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053973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7113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looked at two kinds of evil:  moral evil and natural evil.</a:t>
            </a: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3</a:t>
            </a:fld>
            <a:endParaRPr lang="en-US"/>
          </a:p>
        </p:txBody>
      </p:sp>
    </p:spTree>
    <p:extLst>
      <p:ext uri="{BB962C8B-B14F-4D97-AF65-F5344CB8AC3E}">
        <p14:creationId xmlns:p14="http://schemas.microsoft.com/office/powerpoint/2010/main" val="2328226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effectLst/>
              </a:rPr>
              <a:t>We have discussed</a:t>
            </a:r>
            <a:r>
              <a:rPr lang="en-US" baseline="0" dirty="0" smtClean="0">
                <a:solidFill>
                  <a:schemeClr val="bg1"/>
                </a:solidFill>
                <a:effectLst/>
              </a:rPr>
              <a:t> how n</a:t>
            </a:r>
            <a:r>
              <a:rPr lang="en-US" dirty="0" smtClean="0">
                <a:solidFill>
                  <a:schemeClr val="bg1"/>
                </a:solidFill>
                <a:effectLst/>
              </a:rPr>
              <a:t>atural evil--which is partly imposed by God and partly cause by Satan’s usurping of dominion over this world--</a:t>
            </a:r>
            <a:r>
              <a:rPr lang="en-US" baseline="0" dirty="0" smtClean="0"/>
              <a:t>calls us to acknowledge our limits and depend on a God who is wiser than we are and sovereign over both us and Satan.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ffectLst/>
            </a:endParaRPr>
          </a:p>
          <a:p>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4</a:t>
            </a:fld>
            <a:endParaRPr lang="en-US"/>
          </a:p>
        </p:txBody>
      </p:sp>
    </p:spTree>
    <p:extLst>
      <p:ext uri="{BB962C8B-B14F-4D97-AF65-F5344CB8AC3E}">
        <p14:creationId xmlns:p14="http://schemas.microsoft.com/office/powerpoint/2010/main" val="402510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eventually God will recreate our world without parasites or evil of any kind.</a:t>
            </a:r>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5</a:t>
            </a:fld>
            <a:endParaRPr lang="en-US"/>
          </a:p>
        </p:txBody>
      </p:sp>
    </p:spTree>
    <p:extLst>
      <p:ext uri="{BB962C8B-B14F-4D97-AF65-F5344CB8AC3E}">
        <p14:creationId xmlns:p14="http://schemas.microsoft.com/office/powerpoint/2010/main" val="136528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until then, how do we find meaning and comfort during suffering and death?</a:t>
            </a:r>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6</a:t>
            </a:fld>
            <a:endParaRPr lang="en-US"/>
          </a:p>
        </p:txBody>
      </p:sp>
    </p:spTree>
    <p:extLst>
      <p:ext uri="{BB962C8B-B14F-4D97-AF65-F5344CB8AC3E}">
        <p14:creationId xmlns:p14="http://schemas.microsoft.com/office/powerpoint/2010/main" val="36927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presentation will share personal insights from Stephen Bauer’s article in </a:t>
            </a:r>
            <a:r>
              <a:rPr lang="en-US" i="1" baseline="0" dirty="0" smtClean="0"/>
              <a:t>Always Prepared</a:t>
            </a:r>
            <a:endParaRPr lang="en-US" dirty="0"/>
          </a:p>
        </p:txBody>
      </p:sp>
      <p:sp>
        <p:nvSpPr>
          <p:cNvPr id="4" name="Slide Number Placeholder 3"/>
          <p:cNvSpPr>
            <a:spLocks noGrp="1"/>
          </p:cNvSpPr>
          <p:nvPr>
            <p:ph type="sldNum" sz="quarter" idx="10"/>
          </p:nvPr>
        </p:nvSpPr>
        <p:spPr/>
        <p:txBody>
          <a:bodyPr/>
          <a:lstStyle/>
          <a:p>
            <a:fld id="{D2631704-7F19-4A50-9080-CE9E4D6823FA}" type="slidenum">
              <a:rPr lang="en-US" smtClean="0"/>
              <a:t>7</a:t>
            </a:fld>
            <a:endParaRPr lang="en-US"/>
          </a:p>
        </p:txBody>
      </p:sp>
    </p:spTree>
    <p:extLst>
      <p:ext uri="{BB962C8B-B14F-4D97-AF65-F5344CB8AC3E}">
        <p14:creationId xmlns:p14="http://schemas.microsoft.com/office/powerpoint/2010/main" val="528125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a small</a:t>
            </a:r>
            <a:r>
              <a:rPr lang="en-US" baseline="0" dirty="0" smtClean="0"/>
              <a:t> child who suddenly needs surgery.  He doesn’t understand why his parents, who have protected him and cared for him are now letting strangers poke, prod, and hurt him.  He does not have an understanding of the bigger picture, so is not yet able to understand why his parents are allowing this to happen to him or that it is in his best interest.</a:t>
            </a:r>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8</a:t>
            </a:fld>
            <a:endParaRPr lang="en-US"/>
          </a:p>
        </p:txBody>
      </p:sp>
    </p:spTree>
    <p:extLst>
      <p:ext uri="{BB962C8B-B14F-4D97-AF65-F5344CB8AC3E}">
        <p14:creationId xmlns:p14="http://schemas.microsoft.com/office/powerpoint/2010/main" val="288026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the same way, we know and see only a fraction of the bigger picture that God sees.  Like the small child, we have neither the experience nor the wisdom to understand why God allows certain things to happen.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DDD276C-2DEB-4B79-8DE6-38C912E6B610}" type="slidenum">
              <a:rPr lang="en-US" smtClean="0"/>
              <a:t>9</a:t>
            </a:fld>
            <a:endParaRPr lang="en-US"/>
          </a:p>
        </p:txBody>
      </p:sp>
    </p:spTree>
    <p:extLst>
      <p:ext uri="{BB962C8B-B14F-4D97-AF65-F5344CB8AC3E}">
        <p14:creationId xmlns:p14="http://schemas.microsoft.com/office/powerpoint/2010/main" val="381468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C1552B-4A6E-4FBD-B78A-2CA5C0ED725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271507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C1552B-4A6E-4FBD-B78A-2CA5C0ED725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178360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C1552B-4A6E-4FBD-B78A-2CA5C0ED725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620451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C1552B-4A6E-4FBD-B78A-2CA5C0ED725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136607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C1552B-4A6E-4FBD-B78A-2CA5C0ED725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2346752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C1552B-4A6E-4FBD-B78A-2CA5C0ED725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2027680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C1552B-4A6E-4FBD-B78A-2CA5C0ED7258}"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1433612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C1552B-4A6E-4FBD-B78A-2CA5C0ED7258}" type="datetimeFigureOut">
              <a:rPr lang="en-US" smtClean="0"/>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405456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C1552B-4A6E-4FBD-B78A-2CA5C0ED7258}"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3019178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AC1552B-4A6E-4FBD-B78A-2CA5C0ED7258}"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1497269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1552B-4A6E-4FBD-B78A-2CA5C0ED7258}"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2144863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C1552B-4A6E-4FBD-B78A-2CA5C0ED725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3974096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1552B-4A6E-4FBD-B78A-2CA5C0ED7258}"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429736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1552B-4A6E-4FBD-B78A-2CA5C0ED7258}"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1726106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1552B-4A6E-4FBD-B78A-2CA5C0ED7258}"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1326531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1552B-4A6E-4FBD-B78A-2CA5C0ED7258}"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64FCEE6-F4D1-47E4-875D-6DC9E56861C0}"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731930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1552B-4A6E-4FBD-B78A-2CA5C0ED7258}"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2330078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AC1552B-4A6E-4FBD-B78A-2CA5C0ED7258}"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1557137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AC1552B-4A6E-4FBD-B78A-2CA5C0ED7258}"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3333457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C1552B-4A6E-4FBD-B78A-2CA5C0ED725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85505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AC1552B-4A6E-4FBD-B78A-2CA5C0ED7258}" type="datetimeFigureOut">
              <a:rPr lang="en-US" smtClean="0"/>
              <a:t>1/30/2017</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64FCEE6-F4D1-47E4-875D-6DC9E56861C0}" type="slidenum">
              <a:rPr lang="en-US" smtClean="0"/>
              <a:t>‹#›</a:t>
            </a:fld>
            <a:endParaRPr lang="en-US"/>
          </a:p>
        </p:txBody>
      </p:sp>
    </p:spTree>
    <p:extLst>
      <p:ext uri="{BB962C8B-B14F-4D97-AF65-F5344CB8AC3E}">
        <p14:creationId xmlns:p14="http://schemas.microsoft.com/office/powerpoint/2010/main" val="3902608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16388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C1552B-4A6E-4FBD-B78A-2CA5C0ED725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27193831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1946389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353313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1435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7718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788045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643040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3132202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3262051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9417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1308031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C1552B-4A6E-4FBD-B78A-2CA5C0ED7258}"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424932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C1552B-4A6E-4FBD-B78A-2CA5C0ED7258}" type="datetimeFigureOut">
              <a:rPr lang="en-US" smtClean="0"/>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4FCEE6-F4D1-47E4-875D-6DC9E56861C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37406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AC1552B-4A6E-4FBD-B78A-2CA5C0ED7258}"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4FCEE6-F4D1-47E4-875D-6DC9E56861C0}"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482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1552B-4A6E-4FBD-B78A-2CA5C0ED7258}"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303542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1552B-4A6E-4FBD-B78A-2CA5C0ED7258}"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38172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C1552B-4A6E-4FBD-B78A-2CA5C0ED7258}"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4FCEE6-F4D1-47E4-875D-6DC9E56861C0}" type="slidenum">
              <a:rPr lang="en-US" smtClean="0"/>
              <a:t>‹#›</a:t>
            </a:fld>
            <a:endParaRPr lang="en-US"/>
          </a:p>
        </p:txBody>
      </p:sp>
    </p:spTree>
    <p:extLst>
      <p:ext uri="{BB962C8B-B14F-4D97-AF65-F5344CB8AC3E}">
        <p14:creationId xmlns:p14="http://schemas.microsoft.com/office/powerpoint/2010/main" val="246751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AC1552B-4A6E-4FBD-B78A-2CA5C0ED7258}" type="datetimeFigureOut">
              <a:rPr lang="en-US" smtClean="0"/>
              <a:t>1/30/2017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64FCEE6-F4D1-47E4-875D-6DC9E56861C0}" type="slidenum">
              <a:rPr lang="en-US" smtClean="0"/>
              <a:t>‹#›</a:t>
            </a:fld>
            <a:endParaRPr lang="en-US"/>
          </a:p>
        </p:txBody>
      </p:sp>
    </p:spTree>
    <p:extLst>
      <p:ext uri="{BB962C8B-B14F-4D97-AF65-F5344CB8AC3E}">
        <p14:creationId xmlns:p14="http://schemas.microsoft.com/office/powerpoint/2010/main" val="233055077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AC1552B-4A6E-4FBD-B78A-2CA5C0ED7258}" type="datetimeFigureOut">
              <a:rPr lang="en-US" smtClean="0"/>
              <a:t>1/30/2017</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64FCEE6-F4D1-47E4-875D-6DC9E56861C0}" type="slidenum">
              <a:rPr lang="en-US" smtClean="0"/>
              <a:t>‹#›</a:t>
            </a:fld>
            <a:endParaRPr lang="en-US"/>
          </a:p>
        </p:txBody>
      </p:sp>
    </p:spTree>
    <p:extLst>
      <p:ext uri="{BB962C8B-B14F-4D97-AF65-F5344CB8AC3E}">
        <p14:creationId xmlns:p14="http://schemas.microsoft.com/office/powerpoint/2010/main" val="1368201152"/>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691915296"/>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4.xml"/><Relationship Id="rId5" Type="http://schemas.microsoft.com/office/2007/relationships/hdphoto" Target="../media/hdphoto1.wdp"/><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9.xml"/><Relationship Id="rId5" Type="http://schemas.microsoft.com/office/2007/relationships/hdphoto" Target="../media/hdphoto2.wdp"/><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Parasitism &amp; Theodicy, </a:t>
            </a:r>
            <a:r>
              <a:rPr lang="en-US" sz="4400" dirty="0" smtClean="0"/>
              <a:t>part 3</a:t>
            </a:r>
            <a:endParaRPr lang="en-US" sz="4800" dirty="0"/>
          </a:p>
        </p:txBody>
      </p:sp>
      <p:sp>
        <p:nvSpPr>
          <p:cNvPr id="3" name="Subtitle 2"/>
          <p:cNvSpPr>
            <a:spLocks noGrp="1"/>
          </p:cNvSpPr>
          <p:nvPr>
            <p:ph type="subTitle" idx="1"/>
          </p:nvPr>
        </p:nvSpPr>
        <p:spPr/>
        <p:txBody>
          <a:bodyPr>
            <a:noAutofit/>
          </a:bodyPr>
          <a:lstStyle/>
          <a:p>
            <a:r>
              <a:rPr lang="en-US" sz="4400" dirty="0" smtClean="0"/>
              <a:t>Finding Meaning in Suffering</a:t>
            </a:r>
            <a:endParaRPr lang="en-US" sz="4400" dirty="0"/>
          </a:p>
        </p:txBody>
      </p:sp>
    </p:spTree>
    <p:extLst>
      <p:ext uri="{BB962C8B-B14F-4D97-AF65-F5344CB8AC3E}">
        <p14:creationId xmlns:p14="http://schemas.microsoft.com/office/powerpoint/2010/main" val="3927662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meaning in suffering</a:t>
            </a:r>
            <a:endParaRPr lang="en-US" dirty="0"/>
          </a:p>
        </p:txBody>
      </p:sp>
      <p:sp>
        <p:nvSpPr>
          <p:cNvPr id="3" name="Content Placeholder 2"/>
          <p:cNvSpPr>
            <a:spLocks noGrp="1"/>
          </p:cNvSpPr>
          <p:nvPr>
            <p:ph idx="1"/>
          </p:nvPr>
        </p:nvSpPr>
        <p:spPr>
          <a:xfrm>
            <a:off x="2145323" y="2336873"/>
            <a:ext cx="8148859" cy="3599316"/>
          </a:xfrm>
        </p:spPr>
        <p:txBody>
          <a:bodyPr>
            <a:normAutofit/>
          </a:bodyPr>
          <a:lstStyle/>
          <a:p>
            <a:pPr marL="742950" indent="-742950">
              <a:buAutoNum type="arabicPeriod"/>
            </a:pPr>
            <a:endParaRPr lang="en-US" sz="3600" dirty="0" smtClean="0">
              <a:solidFill>
                <a:schemeClr val="bg1"/>
              </a:solidFill>
              <a:effectLst/>
            </a:endParaRPr>
          </a:p>
          <a:p>
            <a:pPr marL="0" indent="0">
              <a:buNone/>
            </a:pPr>
            <a:r>
              <a:rPr lang="en-US" sz="3600" dirty="0" smtClean="0">
                <a:solidFill>
                  <a:schemeClr val="bg1"/>
                </a:solidFill>
                <a:effectLst/>
              </a:rPr>
              <a:t>Acknowledge our limits</a:t>
            </a:r>
          </a:p>
          <a:p>
            <a:pPr marL="0" indent="0">
              <a:buNone/>
            </a:pPr>
            <a:r>
              <a:rPr lang="en-US" sz="3600" dirty="0" smtClean="0">
                <a:solidFill>
                  <a:schemeClr val="bg1"/>
                </a:solidFill>
                <a:effectLst/>
              </a:rPr>
              <a:t>Recognize mystery</a:t>
            </a:r>
            <a:endParaRPr lang="en-US" sz="3600" dirty="0">
              <a:solidFill>
                <a:schemeClr val="bg1"/>
              </a:solidFill>
              <a:effectLst/>
            </a:endParaRPr>
          </a:p>
        </p:txBody>
      </p:sp>
      <p:sp>
        <p:nvSpPr>
          <p:cNvPr id="4" name="Rounded Rectangle 3"/>
          <p:cNvSpPr/>
          <p:nvPr/>
        </p:nvSpPr>
        <p:spPr>
          <a:xfrm>
            <a:off x="8901113" y="5243513"/>
            <a:ext cx="2400299" cy="757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we know</a:t>
            </a:r>
            <a:endParaRPr lang="en-US" sz="2400" dirty="0"/>
          </a:p>
        </p:txBody>
      </p:sp>
      <p:sp>
        <p:nvSpPr>
          <p:cNvPr id="5" name="Rectangle 4"/>
          <p:cNvSpPr/>
          <p:nvPr/>
        </p:nvSpPr>
        <p:spPr>
          <a:xfrm>
            <a:off x="978355" y="2773904"/>
            <a:ext cx="84510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ustDataLst>
      <p:tags r:id="rId1"/>
    </p:custDataLst>
    <p:extLst>
      <p:ext uri="{BB962C8B-B14F-4D97-AF65-F5344CB8AC3E}">
        <p14:creationId xmlns:p14="http://schemas.microsoft.com/office/powerpoint/2010/main" val="11794912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65584" y="2901462"/>
            <a:ext cx="4847771" cy="119659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Student Pilot</a:t>
            </a:r>
            <a:endParaRPr lang="en-US" sz="3600" dirty="0">
              <a:solidFill>
                <a:schemeClr val="bg1"/>
              </a:solidFill>
            </a:endParaRPr>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80" l="9973" r="95920"/>
                    </a14:imgEffect>
                  </a14:imgLayer>
                </a14:imgProps>
              </a:ext>
              <a:ext uri="{28A0092B-C50C-407E-A947-70E740481C1C}">
                <a14:useLocalDpi xmlns:a14="http://schemas.microsoft.com/office/drawing/2010/main" val="0"/>
              </a:ext>
            </a:extLst>
          </a:blip>
          <a:stretch>
            <a:fillRect/>
          </a:stretch>
        </p:blipFill>
        <p:spPr>
          <a:xfrm>
            <a:off x="5779008" y="0"/>
            <a:ext cx="5883603" cy="3911970"/>
          </a:xfrm>
          <a:prstGeom prst="rect">
            <a:avLst/>
          </a:prstGeom>
        </p:spPr>
      </p:pic>
    </p:spTree>
    <p:custDataLst>
      <p:tags r:id="rId1"/>
    </p:custDataLst>
    <p:extLst>
      <p:ext uri="{BB962C8B-B14F-4D97-AF65-F5344CB8AC3E}">
        <p14:creationId xmlns:p14="http://schemas.microsoft.com/office/powerpoint/2010/main" val="24730429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828800" y="1451429"/>
            <a:ext cx="7184571" cy="403497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80" l="9973" r="95920"/>
                    </a14:imgEffect>
                  </a14:imgLayer>
                </a14:imgProps>
              </a:ext>
              <a:ext uri="{28A0092B-C50C-407E-A947-70E740481C1C}">
                <a14:useLocalDpi xmlns:a14="http://schemas.microsoft.com/office/drawing/2010/main" val="0"/>
              </a:ext>
            </a:extLst>
          </a:blip>
          <a:stretch>
            <a:fillRect/>
          </a:stretch>
        </p:blipFill>
        <p:spPr>
          <a:xfrm>
            <a:off x="5779008" y="0"/>
            <a:ext cx="5883603" cy="3911970"/>
          </a:xfrm>
          <a:prstGeom prst="rect">
            <a:avLst/>
          </a:prstGeom>
        </p:spPr>
      </p:pic>
      <p:sp>
        <p:nvSpPr>
          <p:cNvPr id="2" name="TextBox 1"/>
          <p:cNvSpPr txBox="1"/>
          <p:nvPr/>
        </p:nvSpPr>
        <p:spPr>
          <a:xfrm>
            <a:off x="2069432" y="1732547"/>
            <a:ext cx="4347410" cy="646331"/>
          </a:xfrm>
          <a:prstGeom prst="rect">
            <a:avLst/>
          </a:prstGeom>
          <a:noFill/>
        </p:spPr>
        <p:txBody>
          <a:bodyPr wrap="square" rtlCol="0">
            <a:spAutoFit/>
          </a:bodyPr>
          <a:lstStyle/>
          <a:p>
            <a:r>
              <a:rPr lang="en-US" sz="3600" dirty="0" smtClean="0">
                <a:solidFill>
                  <a:schemeClr val="bg1"/>
                </a:solidFill>
              </a:rPr>
              <a:t>Flight Instructor</a:t>
            </a:r>
            <a:endParaRPr lang="en-US" sz="3600" dirty="0">
              <a:solidFill>
                <a:schemeClr val="bg1"/>
              </a:solidFill>
            </a:endParaRPr>
          </a:p>
        </p:txBody>
      </p:sp>
      <p:sp>
        <p:nvSpPr>
          <p:cNvPr id="3" name="Curved Right Arrow 2"/>
          <p:cNvSpPr/>
          <p:nvPr/>
        </p:nvSpPr>
        <p:spPr>
          <a:xfrm rot="2867172">
            <a:off x="2517416" y="3088388"/>
            <a:ext cx="618778" cy="14838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065584" y="2901462"/>
            <a:ext cx="4847771" cy="119659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Student Pilot</a:t>
            </a:r>
            <a:endParaRPr lang="en-US" sz="3600" dirty="0">
              <a:solidFill>
                <a:schemeClr val="bg1"/>
              </a:solidFill>
            </a:endParaRPr>
          </a:p>
        </p:txBody>
      </p:sp>
    </p:spTree>
    <p:custDataLst>
      <p:tags r:id="rId1"/>
    </p:custDataLst>
    <p:extLst>
      <p:ext uri="{BB962C8B-B14F-4D97-AF65-F5344CB8AC3E}">
        <p14:creationId xmlns:p14="http://schemas.microsoft.com/office/powerpoint/2010/main" val="40375207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899885" y="725715"/>
            <a:ext cx="8926286" cy="552994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800" y="1451429"/>
            <a:ext cx="7184571" cy="403497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80" l="9973" r="95920"/>
                    </a14:imgEffect>
                  </a14:imgLayer>
                </a14:imgProps>
              </a:ext>
              <a:ext uri="{28A0092B-C50C-407E-A947-70E740481C1C}">
                <a14:useLocalDpi xmlns:a14="http://schemas.microsoft.com/office/drawing/2010/main" val="0"/>
              </a:ext>
            </a:extLst>
          </a:blip>
          <a:stretch>
            <a:fillRect/>
          </a:stretch>
        </p:blipFill>
        <p:spPr>
          <a:xfrm>
            <a:off x="5779008" y="0"/>
            <a:ext cx="5883603" cy="3911970"/>
          </a:xfrm>
          <a:prstGeom prst="rect">
            <a:avLst/>
          </a:prstGeom>
        </p:spPr>
      </p:pic>
      <p:sp>
        <p:nvSpPr>
          <p:cNvPr id="2" name="TextBox 1"/>
          <p:cNvSpPr txBox="1"/>
          <p:nvPr/>
        </p:nvSpPr>
        <p:spPr>
          <a:xfrm>
            <a:off x="2069432" y="1732547"/>
            <a:ext cx="4347410" cy="646331"/>
          </a:xfrm>
          <a:prstGeom prst="rect">
            <a:avLst/>
          </a:prstGeom>
          <a:noFill/>
        </p:spPr>
        <p:txBody>
          <a:bodyPr wrap="square" rtlCol="0">
            <a:spAutoFit/>
          </a:bodyPr>
          <a:lstStyle/>
          <a:p>
            <a:r>
              <a:rPr lang="en-US" sz="3600" dirty="0" smtClean="0">
                <a:solidFill>
                  <a:schemeClr val="bg1"/>
                </a:solidFill>
              </a:rPr>
              <a:t>Flight Instructor</a:t>
            </a:r>
            <a:endParaRPr lang="en-US" sz="3600" dirty="0">
              <a:solidFill>
                <a:schemeClr val="bg1"/>
              </a:solidFill>
            </a:endParaRPr>
          </a:p>
        </p:txBody>
      </p:sp>
      <p:sp>
        <p:nvSpPr>
          <p:cNvPr id="3" name="Curved Right Arrow 2"/>
          <p:cNvSpPr/>
          <p:nvPr/>
        </p:nvSpPr>
        <p:spPr>
          <a:xfrm rot="2867172">
            <a:off x="1371637" y="3454637"/>
            <a:ext cx="618778" cy="14838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930400" y="5560437"/>
            <a:ext cx="7895771" cy="523220"/>
          </a:xfrm>
          <a:prstGeom prst="rect">
            <a:avLst/>
          </a:prstGeom>
          <a:noFill/>
        </p:spPr>
        <p:txBody>
          <a:bodyPr wrap="square" rtlCol="0">
            <a:spAutoFit/>
          </a:bodyPr>
          <a:lstStyle/>
          <a:p>
            <a:r>
              <a:rPr lang="en-US" sz="2800" dirty="0" smtClean="0"/>
              <a:t>Outside Control of Flight Instructor--Death</a:t>
            </a:r>
            <a:endParaRPr lang="en-US" sz="2800" dirty="0"/>
          </a:p>
        </p:txBody>
      </p:sp>
      <p:sp>
        <p:nvSpPr>
          <p:cNvPr id="9" name="Multiply 8"/>
          <p:cNvSpPr/>
          <p:nvPr/>
        </p:nvSpPr>
        <p:spPr>
          <a:xfrm>
            <a:off x="1016000" y="3560546"/>
            <a:ext cx="1009889" cy="783772"/>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65584" y="2901462"/>
            <a:ext cx="4847771" cy="119659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Student Pilot</a:t>
            </a:r>
            <a:endParaRPr lang="en-US" sz="3600" dirty="0">
              <a:solidFill>
                <a:schemeClr val="bg1"/>
              </a:solidFill>
            </a:endParaRPr>
          </a:p>
        </p:txBody>
      </p:sp>
    </p:spTree>
    <p:custDataLst>
      <p:tags r:id="rId1"/>
    </p:custDataLst>
    <p:extLst>
      <p:ext uri="{BB962C8B-B14F-4D97-AF65-F5344CB8AC3E}">
        <p14:creationId xmlns:p14="http://schemas.microsoft.com/office/powerpoint/2010/main" val="3214944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828800" y="1451429"/>
            <a:ext cx="7184571" cy="403497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069432" y="1732547"/>
            <a:ext cx="4347410" cy="646331"/>
          </a:xfrm>
          <a:prstGeom prst="rect">
            <a:avLst/>
          </a:prstGeom>
          <a:noFill/>
        </p:spPr>
        <p:txBody>
          <a:bodyPr wrap="square" rtlCol="0">
            <a:spAutoFit/>
          </a:bodyPr>
          <a:lstStyle/>
          <a:p>
            <a:r>
              <a:rPr lang="en-US" sz="3600" dirty="0" smtClean="0">
                <a:solidFill>
                  <a:schemeClr val="bg1"/>
                </a:solidFill>
              </a:rPr>
              <a:t>God</a:t>
            </a:r>
            <a:endParaRPr lang="en-US" sz="3600" dirty="0">
              <a:solidFill>
                <a:schemeClr val="bg1"/>
              </a:solidFill>
            </a:endParaRPr>
          </a:p>
        </p:txBody>
      </p:sp>
      <p:sp>
        <p:nvSpPr>
          <p:cNvPr id="3" name="Curved Right Arrow 2"/>
          <p:cNvSpPr/>
          <p:nvPr/>
        </p:nvSpPr>
        <p:spPr>
          <a:xfrm rot="2867172">
            <a:off x="2589367" y="3000381"/>
            <a:ext cx="618778" cy="14838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3065584" y="2901462"/>
            <a:ext cx="4847771" cy="119659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Me</a:t>
            </a:r>
            <a:endParaRPr lang="en-US" sz="3600" dirty="0">
              <a:solidFill>
                <a:schemeClr val="bg1"/>
              </a:solidFill>
            </a:endParaRPr>
          </a:p>
        </p:txBody>
      </p:sp>
    </p:spTree>
    <p:custDataLst>
      <p:tags r:id="rId1"/>
    </p:custDataLst>
    <p:extLst>
      <p:ext uri="{BB962C8B-B14F-4D97-AF65-F5344CB8AC3E}">
        <p14:creationId xmlns:p14="http://schemas.microsoft.com/office/powerpoint/2010/main" val="3518379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899885" y="725715"/>
            <a:ext cx="8926286" cy="552994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28800" y="1451429"/>
            <a:ext cx="7184571" cy="403497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069432" y="1732547"/>
            <a:ext cx="4347410" cy="646331"/>
          </a:xfrm>
          <a:prstGeom prst="rect">
            <a:avLst/>
          </a:prstGeom>
          <a:noFill/>
        </p:spPr>
        <p:txBody>
          <a:bodyPr wrap="square" rtlCol="0">
            <a:spAutoFit/>
          </a:bodyPr>
          <a:lstStyle/>
          <a:p>
            <a:r>
              <a:rPr lang="en-US" sz="3600" dirty="0" smtClean="0">
                <a:solidFill>
                  <a:schemeClr val="bg1"/>
                </a:solidFill>
              </a:rPr>
              <a:t>God</a:t>
            </a:r>
            <a:endParaRPr lang="en-US" sz="3600" dirty="0">
              <a:solidFill>
                <a:schemeClr val="bg1"/>
              </a:solidFill>
            </a:endParaRPr>
          </a:p>
        </p:txBody>
      </p:sp>
      <p:sp>
        <p:nvSpPr>
          <p:cNvPr id="3" name="Curved Right Arrow 2"/>
          <p:cNvSpPr/>
          <p:nvPr/>
        </p:nvSpPr>
        <p:spPr>
          <a:xfrm rot="2867172">
            <a:off x="1463985" y="3673830"/>
            <a:ext cx="618778" cy="14838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547580" y="5598960"/>
            <a:ext cx="3848608" cy="523220"/>
          </a:xfrm>
          <a:prstGeom prst="rect">
            <a:avLst/>
          </a:prstGeom>
          <a:noFill/>
        </p:spPr>
        <p:txBody>
          <a:bodyPr wrap="square" rtlCol="0">
            <a:spAutoFit/>
          </a:bodyPr>
          <a:lstStyle/>
          <a:p>
            <a:r>
              <a:rPr lang="en-US" sz="2800" dirty="0" smtClean="0"/>
              <a:t>Beyond God’s Control</a:t>
            </a:r>
            <a:endParaRPr lang="en-US" sz="2800" dirty="0"/>
          </a:p>
        </p:txBody>
      </p:sp>
      <p:sp>
        <p:nvSpPr>
          <p:cNvPr id="10" name="Multiply 9"/>
          <p:cNvSpPr/>
          <p:nvPr/>
        </p:nvSpPr>
        <p:spPr>
          <a:xfrm>
            <a:off x="1126765" y="3752325"/>
            <a:ext cx="1009889" cy="783772"/>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65584" y="2901462"/>
            <a:ext cx="4847771" cy="119659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Me</a:t>
            </a:r>
            <a:endParaRPr lang="en-US" sz="3600" dirty="0">
              <a:solidFill>
                <a:schemeClr val="bg1"/>
              </a:solidFill>
            </a:endParaRPr>
          </a:p>
        </p:txBody>
      </p:sp>
    </p:spTree>
    <p:custDataLst>
      <p:tags r:id="rId1"/>
    </p:custDataLst>
    <p:extLst>
      <p:ext uri="{BB962C8B-B14F-4D97-AF65-F5344CB8AC3E}">
        <p14:creationId xmlns:p14="http://schemas.microsoft.com/office/powerpoint/2010/main" val="2159938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610162" y="769257"/>
            <a:ext cx="5071329" cy="562819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29617" y="1603291"/>
            <a:ext cx="3676212" cy="348123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17686" y="2407696"/>
            <a:ext cx="2317316" cy="203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Me</a:t>
            </a:r>
            <a:endParaRPr lang="en-US" sz="3600" dirty="0">
              <a:solidFill>
                <a:schemeClr val="bg1"/>
              </a:solidFill>
            </a:endParaRPr>
          </a:p>
        </p:txBody>
      </p:sp>
      <p:sp>
        <p:nvSpPr>
          <p:cNvPr id="2" name="TextBox 1"/>
          <p:cNvSpPr txBox="1"/>
          <p:nvPr/>
        </p:nvSpPr>
        <p:spPr>
          <a:xfrm>
            <a:off x="2462397" y="1655261"/>
            <a:ext cx="1187863" cy="646331"/>
          </a:xfrm>
          <a:prstGeom prst="rect">
            <a:avLst/>
          </a:prstGeom>
          <a:noFill/>
        </p:spPr>
        <p:txBody>
          <a:bodyPr wrap="square" rtlCol="0">
            <a:spAutoFit/>
          </a:bodyPr>
          <a:lstStyle/>
          <a:p>
            <a:r>
              <a:rPr lang="en-US" sz="3600" dirty="0" smtClean="0">
                <a:solidFill>
                  <a:schemeClr val="bg1"/>
                </a:solidFill>
              </a:rPr>
              <a:t>God</a:t>
            </a:r>
            <a:endParaRPr lang="en-US" sz="3600" dirty="0">
              <a:solidFill>
                <a:schemeClr val="bg1"/>
              </a:solidFill>
            </a:endParaRPr>
          </a:p>
        </p:txBody>
      </p:sp>
      <p:sp>
        <p:nvSpPr>
          <p:cNvPr id="9" name="TextBox 8"/>
          <p:cNvSpPr txBox="1"/>
          <p:nvPr/>
        </p:nvSpPr>
        <p:spPr>
          <a:xfrm>
            <a:off x="1230532" y="5244101"/>
            <a:ext cx="3848608" cy="523220"/>
          </a:xfrm>
          <a:prstGeom prst="rect">
            <a:avLst/>
          </a:prstGeom>
          <a:noFill/>
        </p:spPr>
        <p:txBody>
          <a:bodyPr wrap="square" rtlCol="0">
            <a:spAutoFit/>
          </a:bodyPr>
          <a:lstStyle/>
          <a:p>
            <a:r>
              <a:rPr lang="en-US" sz="2800" dirty="0" smtClean="0"/>
              <a:t>Beyond God’s Control</a:t>
            </a:r>
            <a:endParaRPr lang="en-US" sz="2800" dirty="0"/>
          </a:p>
        </p:txBody>
      </p:sp>
      <p:sp>
        <p:nvSpPr>
          <p:cNvPr id="11" name="Rectangle 10"/>
          <p:cNvSpPr/>
          <p:nvPr/>
        </p:nvSpPr>
        <p:spPr>
          <a:xfrm>
            <a:off x="6234479" y="769257"/>
            <a:ext cx="5217292" cy="562819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049259" y="1537096"/>
            <a:ext cx="3651195" cy="3360634"/>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56212" y="2312286"/>
            <a:ext cx="2217528" cy="203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Student</a:t>
            </a:r>
          </a:p>
          <a:p>
            <a:pPr algn="ctr"/>
            <a:r>
              <a:rPr lang="en-US" sz="3200" dirty="0" smtClean="0">
                <a:solidFill>
                  <a:schemeClr val="bg1"/>
                </a:solidFill>
              </a:rPr>
              <a:t>Pilot</a:t>
            </a:r>
            <a:endParaRPr lang="en-US" sz="3200" dirty="0">
              <a:solidFill>
                <a:schemeClr val="bg1"/>
              </a:solidFill>
            </a:endParaRPr>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80" l="9973" r="95920"/>
                    </a14:imgEffect>
                  </a14:imgLayer>
                </a14:imgProps>
              </a:ext>
              <a:ext uri="{28A0092B-C50C-407E-A947-70E740481C1C}">
                <a14:useLocalDpi xmlns:a14="http://schemas.microsoft.com/office/drawing/2010/main" val="0"/>
              </a:ext>
            </a:extLst>
          </a:blip>
          <a:stretch>
            <a:fillRect/>
          </a:stretch>
        </p:blipFill>
        <p:spPr>
          <a:xfrm>
            <a:off x="8071169" y="-614941"/>
            <a:ext cx="4195382" cy="2789483"/>
          </a:xfrm>
          <a:prstGeom prst="rect">
            <a:avLst/>
          </a:prstGeom>
        </p:spPr>
      </p:pic>
      <p:sp>
        <p:nvSpPr>
          <p:cNvPr id="14" name="TextBox 13"/>
          <p:cNvSpPr txBox="1"/>
          <p:nvPr/>
        </p:nvSpPr>
        <p:spPr>
          <a:xfrm>
            <a:off x="7533749" y="1603290"/>
            <a:ext cx="2862454" cy="523220"/>
          </a:xfrm>
          <a:prstGeom prst="rect">
            <a:avLst/>
          </a:prstGeom>
          <a:noFill/>
        </p:spPr>
        <p:txBody>
          <a:bodyPr wrap="square" rtlCol="0">
            <a:spAutoFit/>
          </a:bodyPr>
          <a:lstStyle/>
          <a:p>
            <a:r>
              <a:rPr lang="en-US" sz="2800" dirty="0" smtClean="0">
                <a:solidFill>
                  <a:schemeClr val="bg1"/>
                </a:solidFill>
              </a:rPr>
              <a:t>Flight Instructor</a:t>
            </a:r>
            <a:endParaRPr lang="en-US" sz="2800" dirty="0">
              <a:solidFill>
                <a:schemeClr val="bg1"/>
              </a:solidFill>
            </a:endParaRPr>
          </a:p>
        </p:txBody>
      </p:sp>
      <p:sp>
        <p:nvSpPr>
          <p:cNvPr id="15" name="TextBox 14"/>
          <p:cNvSpPr txBox="1"/>
          <p:nvPr/>
        </p:nvSpPr>
        <p:spPr>
          <a:xfrm>
            <a:off x="6500892" y="5084522"/>
            <a:ext cx="4928167" cy="461665"/>
          </a:xfrm>
          <a:prstGeom prst="rect">
            <a:avLst/>
          </a:prstGeom>
          <a:noFill/>
        </p:spPr>
        <p:txBody>
          <a:bodyPr wrap="square" rtlCol="0">
            <a:spAutoFit/>
          </a:bodyPr>
          <a:lstStyle/>
          <a:p>
            <a:r>
              <a:rPr lang="en-US" sz="2400" dirty="0" smtClean="0"/>
              <a:t>Beyond Flight Instructor’s Control</a:t>
            </a:r>
          </a:p>
        </p:txBody>
      </p:sp>
      <p:sp>
        <p:nvSpPr>
          <p:cNvPr id="16" name="Rectangle 15"/>
          <p:cNvSpPr/>
          <p:nvPr/>
        </p:nvSpPr>
        <p:spPr>
          <a:xfrm>
            <a:off x="7779393" y="5360010"/>
            <a:ext cx="2294347"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DEATH</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7" name="Rectangle 16"/>
          <p:cNvSpPr/>
          <p:nvPr/>
        </p:nvSpPr>
        <p:spPr>
          <a:xfrm>
            <a:off x="1849722" y="4267296"/>
            <a:ext cx="2294347"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DEATH</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ustDataLst>
      <p:tags r:id="rId1"/>
    </p:custDataLst>
    <p:extLst>
      <p:ext uri="{BB962C8B-B14F-4D97-AF65-F5344CB8AC3E}">
        <p14:creationId xmlns:p14="http://schemas.microsoft.com/office/powerpoint/2010/main" val="1267868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610162" y="769257"/>
            <a:ext cx="5071329" cy="562819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29617" y="1603291"/>
            <a:ext cx="3676212" cy="348123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17686" y="2407696"/>
            <a:ext cx="2317316" cy="20320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Me</a:t>
            </a:r>
            <a:endParaRPr lang="en-US" sz="3600" dirty="0">
              <a:solidFill>
                <a:schemeClr val="bg1"/>
              </a:solidFill>
            </a:endParaRPr>
          </a:p>
        </p:txBody>
      </p:sp>
      <p:sp>
        <p:nvSpPr>
          <p:cNvPr id="2" name="TextBox 1"/>
          <p:cNvSpPr txBox="1"/>
          <p:nvPr/>
        </p:nvSpPr>
        <p:spPr>
          <a:xfrm>
            <a:off x="2462397" y="1655261"/>
            <a:ext cx="1187863" cy="646331"/>
          </a:xfrm>
          <a:prstGeom prst="rect">
            <a:avLst/>
          </a:prstGeom>
          <a:noFill/>
        </p:spPr>
        <p:txBody>
          <a:bodyPr wrap="square" rtlCol="0">
            <a:spAutoFit/>
          </a:bodyPr>
          <a:lstStyle/>
          <a:p>
            <a:r>
              <a:rPr lang="en-US" sz="3600" dirty="0" smtClean="0">
                <a:solidFill>
                  <a:schemeClr val="bg1"/>
                </a:solidFill>
              </a:rPr>
              <a:t>God</a:t>
            </a:r>
            <a:endParaRPr lang="en-US" sz="3600" dirty="0">
              <a:solidFill>
                <a:schemeClr val="bg1"/>
              </a:solidFill>
            </a:endParaRPr>
          </a:p>
        </p:txBody>
      </p:sp>
      <p:sp>
        <p:nvSpPr>
          <p:cNvPr id="17" name="Rectangle 16"/>
          <p:cNvSpPr/>
          <p:nvPr/>
        </p:nvSpPr>
        <p:spPr>
          <a:xfrm>
            <a:off x="1849722" y="4267296"/>
            <a:ext cx="2294347"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DEATH</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 name="Rectangle 9"/>
          <p:cNvSpPr/>
          <p:nvPr/>
        </p:nvSpPr>
        <p:spPr>
          <a:xfrm>
            <a:off x="6507216" y="4528906"/>
            <a:ext cx="4508345" cy="1323439"/>
          </a:xfrm>
          <a:prstGeom prst="rect">
            <a:avLst/>
          </a:prstGeom>
          <a:noFill/>
        </p:spPr>
        <p:txBody>
          <a:bodyPr wrap="square" lIns="91440" tIns="45720" rIns="91440" bIns="45720">
            <a:spAutoFit/>
          </a:bodyPr>
          <a:lstStyle/>
          <a:p>
            <a:r>
              <a:rPr lang="en-US" sz="4000" b="1" dirty="0" smtClean="0">
                <a:ln w="9525">
                  <a:solidFill>
                    <a:schemeClr val="bg1"/>
                  </a:solidFill>
                  <a:prstDash val="solid"/>
                </a:ln>
                <a:effectLst>
                  <a:outerShdw blurRad="12700" dist="38100" dir="2700000" algn="tl" rotWithShape="0">
                    <a:schemeClr val="bg1">
                      <a:lumMod val="50000"/>
                    </a:schemeClr>
                  </a:outerShdw>
                </a:effectLst>
              </a:rPr>
              <a:t>Won’t give us up without a fight</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8" name="Rectangle 17"/>
          <p:cNvSpPr/>
          <p:nvPr/>
        </p:nvSpPr>
        <p:spPr>
          <a:xfrm>
            <a:off x="6507216" y="1130423"/>
            <a:ext cx="4937885" cy="2554545"/>
          </a:xfrm>
          <a:prstGeom prst="rect">
            <a:avLst/>
          </a:prstGeom>
          <a:noFill/>
        </p:spPr>
        <p:txBody>
          <a:bodyPr wrap="square" lIns="91440" tIns="45720" rIns="91440" bIns="45720">
            <a:spAutoFit/>
          </a:bodyPr>
          <a:lstStyle/>
          <a:p>
            <a:r>
              <a:rPr lang="en-US" sz="4000" b="1" dirty="0" smtClean="0">
                <a:ln w="9525">
                  <a:solidFill>
                    <a:schemeClr val="bg1"/>
                  </a:solidFill>
                  <a:prstDash val="solid"/>
                </a:ln>
                <a:effectLst>
                  <a:outerShdw blurRad="12700" dist="38100" dir="2700000" algn="tl" rotWithShape="0">
                    <a:schemeClr val="bg1">
                      <a:lumMod val="50000"/>
                    </a:schemeClr>
                  </a:outerShdw>
                </a:effectLst>
              </a:rPr>
              <a:t>May allow natural evils, including death, </a:t>
            </a:r>
            <a:r>
              <a:rPr lang="en-US" sz="4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 order to save us eternally</a:t>
            </a:r>
            <a:endPar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ustDataLst>
      <p:tags r:id="rId1"/>
    </p:custDataLst>
    <p:extLst>
      <p:ext uri="{BB962C8B-B14F-4D97-AF65-F5344CB8AC3E}">
        <p14:creationId xmlns:p14="http://schemas.microsoft.com/office/powerpoint/2010/main" val="3148704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600" y="1075730"/>
            <a:ext cx="11512062" cy="540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51954" y="1371600"/>
            <a:ext cx="4800600" cy="4876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959" y="1371600"/>
            <a:ext cx="3560590" cy="1200329"/>
          </a:xfrm>
          <a:prstGeom prst="rect">
            <a:avLst/>
          </a:prstGeom>
          <a:noFill/>
        </p:spPr>
        <p:txBody>
          <a:bodyPr wrap="none" lIns="91440" tIns="45720" rIns="91440" bIns="45720">
            <a:spAutoFit/>
          </a:bodyPr>
          <a:lstStyle/>
          <a:p>
            <a:pPr algn="ctr"/>
            <a:r>
              <a:rPr lang="en-US" sz="3600" b="1" cap="none" spc="50" dirty="0" smtClean="0">
                <a:ln w="0"/>
                <a:solidFill>
                  <a:schemeClr val="bg2"/>
                </a:solidFill>
                <a:effectLst>
                  <a:innerShdw blurRad="63500" dist="50800" dir="13500000">
                    <a:srgbClr val="000000">
                      <a:alpha val="50000"/>
                    </a:srgbClr>
                  </a:innerShdw>
                </a:effectLst>
              </a:rPr>
              <a:t>Original human</a:t>
            </a:r>
          </a:p>
          <a:p>
            <a:pPr algn="ctr"/>
            <a:r>
              <a:rPr lang="en-US" sz="3600" b="1" cap="none" spc="50" dirty="0" smtClean="0">
                <a:ln w="0"/>
                <a:solidFill>
                  <a:schemeClr val="bg2"/>
                </a:solidFill>
                <a:effectLst>
                  <a:innerShdw blurRad="63500" dist="50800" dir="13500000">
                    <a:srgbClr val="000000">
                      <a:alpha val="50000"/>
                    </a:srgbClr>
                  </a:innerShdw>
                </a:effectLst>
              </a:rPr>
              <a:t>limitations</a:t>
            </a:r>
            <a:endParaRPr lang="en-US" sz="3600" b="1" cap="none" spc="50" dirty="0">
              <a:ln w="0"/>
              <a:solidFill>
                <a:schemeClr val="bg2"/>
              </a:solidFill>
              <a:effectLst>
                <a:innerShdw blurRad="63500" dist="50800" dir="13500000">
                  <a:srgbClr val="000000">
                    <a:alpha val="50000"/>
                  </a:srgbClr>
                </a:innerShdw>
              </a:effectLst>
            </a:endParaRPr>
          </a:p>
        </p:txBody>
      </p:sp>
      <p:sp>
        <p:nvSpPr>
          <p:cNvPr id="6" name="Rectangle 5"/>
          <p:cNvSpPr/>
          <p:nvPr/>
        </p:nvSpPr>
        <p:spPr>
          <a:xfrm>
            <a:off x="914400" y="2791599"/>
            <a:ext cx="4114800" cy="3200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1964" y="2809184"/>
            <a:ext cx="2491388" cy="1200329"/>
          </a:xfrm>
          <a:prstGeom prst="rect">
            <a:avLst/>
          </a:prstGeom>
          <a:noFill/>
        </p:spPr>
        <p:txBody>
          <a:bodyPr wrap="non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Even more</a:t>
            </a:r>
          </a:p>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limitations</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p:cNvSpPr/>
          <p:nvPr/>
        </p:nvSpPr>
        <p:spPr>
          <a:xfrm>
            <a:off x="5410200" y="152400"/>
            <a:ext cx="1410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God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TextBox 8"/>
          <p:cNvSpPr txBox="1"/>
          <p:nvPr/>
        </p:nvSpPr>
        <p:spPr>
          <a:xfrm>
            <a:off x="1791964" y="4108192"/>
            <a:ext cx="2977495" cy="1908215"/>
          </a:xfrm>
          <a:prstGeom prst="rect">
            <a:avLst/>
          </a:prstGeom>
          <a:noFill/>
        </p:spPr>
        <p:txBody>
          <a:bodyPr wrap="square" rtlCol="0">
            <a:spAutoFit/>
          </a:bodyPr>
          <a:lstStyle/>
          <a:p>
            <a:r>
              <a:rPr lang="en-US" sz="2000" dirty="0" smtClean="0"/>
              <a:t>Consequences:</a:t>
            </a:r>
          </a:p>
          <a:p>
            <a:pPr marL="571500" indent="-571500">
              <a:buFont typeface="Arial" panose="020B0604020202020204" pitchFamily="34" charset="0"/>
              <a:buChar char="•"/>
            </a:pPr>
            <a:r>
              <a:rPr lang="en-US" sz="2000" dirty="0" smtClean="0"/>
              <a:t>Painful childbirth</a:t>
            </a:r>
          </a:p>
          <a:p>
            <a:pPr marL="571500" indent="-571500">
              <a:buFont typeface="Arial" panose="020B0604020202020204" pitchFamily="34" charset="0"/>
              <a:buChar char="•"/>
            </a:pPr>
            <a:r>
              <a:rPr lang="en-US" sz="2000" dirty="0" smtClean="0"/>
              <a:t>Thorns &amp; thistles</a:t>
            </a:r>
          </a:p>
          <a:p>
            <a:pPr marL="571500" indent="-571500">
              <a:buFont typeface="Arial" panose="020B0604020202020204" pitchFamily="34" charset="0"/>
              <a:buChar char="•"/>
            </a:pPr>
            <a:r>
              <a:rPr lang="en-US" sz="2000" dirty="0" smtClean="0"/>
              <a:t>Cursed ground</a:t>
            </a:r>
          </a:p>
          <a:p>
            <a:pPr marL="571500" indent="-571500">
              <a:buFont typeface="Arial" panose="020B0604020202020204" pitchFamily="34" charset="0"/>
              <a:buChar char="•"/>
            </a:pPr>
            <a:r>
              <a:rPr lang="en-US" sz="2000" dirty="0" smtClean="0"/>
              <a:t>Death</a:t>
            </a:r>
          </a:p>
          <a:p>
            <a:endParaRPr lang="en-US" dirty="0"/>
          </a:p>
        </p:txBody>
      </p:sp>
      <p:sp>
        <p:nvSpPr>
          <p:cNvPr id="11" name="Oval 10"/>
          <p:cNvSpPr/>
          <p:nvPr/>
        </p:nvSpPr>
        <p:spPr>
          <a:xfrm>
            <a:off x="6821164" y="2218813"/>
            <a:ext cx="42672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40364" y="2590800"/>
            <a:ext cx="1828800" cy="2862322"/>
          </a:xfrm>
          <a:prstGeom prst="rect">
            <a:avLst/>
          </a:prstGeom>
          <a:noFill/>
        </p:spPr>
        <p:txBody>
          <a:bodyPr wrap="square" rtlCol="0">
            <a:spAutoFit/>
          </a:bodyPr>
          <a:lstStyle/>
          <a:p>
            <a:pPr algn="ctr"/>
            <a:r>
              <a:rPr lang="en-US" sz="3600" dirty="0" smtClean="0">
                <a:solidFill>
                  <a:schemeClr val="bg1"/>
                </a:solidFill>
              </a:rPr>
              <a:t>Satan’s rule</a:t>
            </a:r>
          </a:p>
          <a:p>
            <a:pPr algn="ctr"/>
            <a:endParaRPr lang="en-US" sz="3600" dirty="0" smtClean="0">
              <a:solidFill>
                <a:schemeClr val="bg1"/>
              </a:solidFill>
            </a:endParaRPr>
          </a:p>
          <a:p>
            <a:pPr algn="ctr"/>
            <a:r>
              <a:rPr lang="en-US" sz="3600" dirty="0" smtClean="0">
                <a:solidFill>
                  <a:schemeClr val="bg1"/>
                </a:solidFill>
              </a:rPr>
              <a:t>Sin</a:t>
            </a:r>
          </a:p>
          <a:p>
            <a:pPr algn="ctr"/>
            <a:r>
              <a:rPr lang="en-US" sz="3600" dirty="0" smtClean="0">
                <a:solidFill>
                  <a:schemeClr val="bg1"/>
                </a:solidFill>
              </a:rPr>
              <a:t>death</a:t>
            </a:r>
            <a:endParaRPr lang="en-US" sz="3600" dirty="0">
              <a:solidFill>
                <a:schemeClr val="bg1"/>
              </a:solidFill>
            </a:endParaRPr>
          </a:p>
        </p:txBody>
      </p:sp>
    </p:spTree>
    <p:custDataLst>
      <p:tags r:id="rId1"/>
    </p:custDataLst>
    <p:extLst>
      <p:ext uri="{BB962C8B-B14F-4D97-AF65-F5344CB8AC3E}">
        <p14:creationId xmlns:p14="http://schemas.microsoft.com/office/powerpoint/2010/main" val="227179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p:bldP spid="9" grpId="0"/>
      <p:bldP spid="11"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371329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Parasitism and Theodicy</a:t>
            </a:r>
            <a:endParaRPr lang="en-US" dirty="0"/>
          </a:p>
        </p:txBody>
      </p:sp>
      <p:sp>
        <p:nvSpPr>
          <p:cNvPr id="3" name="Text Placeholder 2"/>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50649"/>
            <a:ext cx="4554415" cy="3795346"/>
          </a:xfrm>
          <a:prstGeom prst="rect">
            <a:avLst/>
          </a:prstGeom>
          <a:solidFill>
            <a:schemeClr val="accent1">
              <a:alpha val="55000"/>
            </a:schemeClr>
          </a:solidFill>
          <a:ln>
            <a:noFill/>
          </a:ln>
        </p:spPr>
      </p:pic>
      <p:pic>
        <p:nvPicPr>
          <p:cNvPr id="9" name="Picture 8" descr="http://www.odditycentral.com/wp-content/uploads/2013/02/jewel-wasp-cockro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68234"/>
            <a:ext cx="6923043" cy="374525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684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fontScale="92500"/>
          </a:bodyPr>
          <a:lstStyle/>
          <a:p>
            <a:pPr algn="l"/>
            <a:r>
              <a:rPr lang="en-US" dirty="0"/>
              <a:t>Images may appear on more than one slide. Citation is given on the first slide where each image appears</a:t>
            </a:r>
            <a:r>
              <a:rPr lang="en-US" dirty="0" smtClean="0"/>
              <a:t>.</a:t>
            </a:r>
          </a:p>
          <a:p>
            <a:pPr algn="l"/>
            <a:r>
              <a:rPr lang="en-US" dirty="0" smtClean="0"/>
              <a:t>[2a</a:t>
            </a:r>
            <a:r>
              <a:rPr lang="en-US" dirty="0"/>
              <a:t>] Ticks and Flea 114163615 </a:t>
            </a:r>
            <a:r>
              <a:rPr lang="en-US" dirty="0" err="1"/>
              <a:t>Amando</a:t>
            </a:r>
            <a:r>
              <a:rPr lang="en-US" dirty="0"/>
              <a:t> </a:t>
            </a:r>
            <a:r>
              <a:rPr lang="en-US" dirty="0" err="1"/>
              <a:t>Frazao</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p>
          <a:p>
            <a:pPr algn="l"/>
            <a:r>
              <a:rPr lang="en-US" dirty="0" smtClean="0"/>
              <a:t>[2b] Jewel </a:t>
            </a:r>
            <a:r>
              <a:rPr lang="en-US" dirty="0"/>
              <a:t>Wasp, unknown artist, http://www.odditycentral.com/animals/insect-body-snatchers-how-the-jewel-wasp-turns-cockroaches-into-zombies.html.  Creative Commons Attribution-Non-Commercial-No Derivative works 3.0 </a:t>
            </a:r>
            <a:r>
              <a:rPr lang="en-US" dirty="0" err="1"/>
              <a:t>Unported</a:t>
            </a:r>
            <a:r>
              <a:rPr lang="en-US" dirty="0"/>
              <a:t> license.</a:t>
            </a:r>
          </a:p>
          <a:p>
            <a:pPr algn="l"/>
            <a:r>
              <a:rPr lang="en-US" dirty="0" smtClean="0"/>
              <a:t>[3a]</a:t>
            </a:r>
            <a:r>
              <a:rPr lang="en-US" dirty="0"/>
              <a:t> Photo of a fresh crime scene 462193457, </a:t>
            </a:r>
            <a:r>
              <a:rPr lang="en-US" dirty="0" err="1"/>
              <a:t>Fergregory</a:t>
            </a:r>
            <a:r>
              <a:rPr lang="en-US" dirty="0"/>
              <a:t>,</a:t>
            </a:r>
            <a:r>
              <a:rPr lang="en-US" dirty="0">
                <a:ea typeface="Calibri" panose="020F0502020204030204" pitchFamily="34" charset="0"/>
              </a:rPr>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endParaRPr lang="en-US" dirty="0" smtClean="0"/>
          </a:p>
          <a:p>
            <a:pPr algn="l"/>
            <a:r>
              <a:rPr lang="en-US" dirty="0" smtClean="0"/>
              <a:t>[3c]</a:t>
            </a:r>
            <a:r>
              <a:rPr lang="en-US" dirty="0"/>
              <a:t> Illustration of Cain </a:t>
            </a:r>
            <a:r>
              <a:rPr lang="en-US" dirty="0" smtClean="0"/>
              <a:t>and Abel 85594750</a:t>
            </a:r>
            <a:r>
              <a:rPr lang="en-US" dirty="0"/>
              <a:t>, Dorling Kindersley, </a:t>
            </a:r>
            <a:r>
              <a:rPr lang="en-US" dirty="0" err="1"/>
              <a:t>Thinkstock</a:t>
            </a:r>
            <a:r>
              <a:rPr lang="en-US" dirty="0"/>
              <a:t>, </a:t>
            </a:r>
            <a:r>
              <a:rPr lang="en-US" dirty="0" err="1"/>
              <a:t>Thinkstock</a:t>
            </a:r>
            <a:r>
              <a:rPr lang="en-US" dirty="0"/>
              <a:t> Image Subscription </a:t>
            </a:r>
            <a:r>
              <a:rPr lang="en-US" dirty="0" smtClean="0"/>
              <a:t>Agreement</a:t>
            </a:r>
          </a:p>
          <a:p>
            <a:pPr algn="l"/>
            <a:r>
              <a:rPr lang="en-US" dirty="0" smtClean="0"/>
              <a:t>[3d]</a:t>
            </a:r>
            <a:r>
              <a:rPr lang="en-US" dirty="0"/>
              <a:t> Tornado on road 466433611, </a:t>
            </a:r>
            <a:r>
              <a:rPr lang="en-US" dirty="0" err="1"/>
              <a:t>andreusK</a:t>
            </a:r>
            <a:r>
              <a:rPr lang="en-US" dirty="0"/>
              <a:t>,</a:t>
            </a:r>
            <a:r>
              <a:rPr lang="en-US" dirty="0">
                <a:ea typeface="Calibri" panose="020F0502020204030204" pitchFamily="34" charset="0"/>
              </a:rPr>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endParaRPr lang="en-US" dirty="0" smtClean="0"/>
          </a:p>
          <a:p>
            <a:pPr algn="l"/>
            <a:r>
              <a:rPr lang="en-US" dirty="0" smtClean="0"/>
              <a:t>[5a</a:t>
            </a:r>
            <a:r>
              <a:rPr lang="en-US" dirty="0"/>
              <a:t>] Palm leaf and tropical beach 121963079, </a:t>
            </a:r>
            <a:r>
              <a:rPr lang="en-US" dirty="0" err="1"/>
              <a:t>Alexandr</a:t>
            </a:r>
            <a:r>
              <a:rPr lang="en-US" dirty="0"/>
              <a:t> </a:t>
            </a:r>
            <a:r>
              <a:rPr lang="en-US" dirty="0" err="1"/>
              <a:t>Ozerov</a:t>
            </a:r>
            <a:r>
              <a:rPr lang="en-US" dirty="0"/>
              <a:t>,</a:t>
            </a:r>
            <a:r>
              <a:rPr lang="en-US" dirty="0">
                <a:ea typeface="Calibri" panose="020F0502020204030204" pitchFamily="34" charset="0"/>
              </a:rPr>
              <a:t> </a:t>
            </a:r>
            <a:r>
              <a:rPr lang="en-US" dirty="0" err="1">
                <a:ea typeface="Calibri" panose="020F0502020204030204" pitchFamily="34" charset="0"/>
              </a:rPr>
              <a:t>Thinkstock</a:t>
            </a:r>
            <a:r>
              <a:rPr lang="en-US" dirty="0">
                <a:ea typeface="Calibri" panose="020F0502020204030204" pitchFamily="34" charset="0"/>
              </a:rPr>
              <a:t> Image Subscription Agreement</a:t>
            </a:r>
            <a:endParaRPr lang="en-US" dirty="0"/>
          </a:p>
          <a:p>
            <a:pPr algn="l"/>
            <a:r>
              <a:rPr lang="en-US" dirty="0" smtClean="0"/>
              <a:t>[5b</a:t>
            </a:r>
            <a:r>
              <a:rPr lang="en-US" dirty="0"/>
              <a:t>] Hot Springs 457377547, </a:t>
            </a:r>
            <a:r>
              <a:rPr lang="en-US" dirty="0" err="1"/>
              <a:t>Bkamprath</a:t>
            </a:r>
            <a:r>
              <a:rPr lang="en-US" dirty="0"/>
              <a:t>,</a:t>
            </a:r>
            <a:r>
              <a:rPr lang="en-US" dirty="0">
                <a:ea typeface="Calibri" panose="020F0502020204030204" pitchFamily="34" charset="0"/>
              </a:rPr>
              <a:t> </a:t>
            </a:r>
            <a:r>
              <a:rPr lang="en-US" dirty="0" err="1">
                <a:ea typeface="Calibri" panose="020F0502020204030204" pitchFamily="34" charset="0"/>
              </a:rPr>
              <a:t>Thinkstock</a:t>
            </a:r>
            <a:r>
              <a:rPr lang="en-US" dirty="0">
                <a:ea typeface="Calibri" panose="020F0502020204030204" pitchFamily="34" charset="0"/>
              </a:rPr>
              <a:t> Image Subscription Agreement</a:t>
            </a:r>
            <a:endParaRPr lang="en-US" dirty="0"/>
          </a:p>
          <a:p>
            <a:pPr algn="l"/>
            <a:r>
              <a:rPr lang="en-US" dirty="0" smtClean="0"/>
              <a:t>[</a:t>
            </a:r>
            <a:r>
              <a:rPr lang="en-US" dirty="0"/>
              <a:t>5</a:t>
            </a:r>
            <a:r>
              <a:rPr lang="en-US" dirty="0" smtClean="0"/>
              <a:t>c</a:t>
            </a:r>
            <a:r>
              <a:rPr lang="en-US" dirty="0"/>
              <a:t>] Rhododendrons, beautiful Alpine flowers 177985750, </a:t>
            </a:r>
            <a:r>
              <a:rPr lang="en-US" dirty="0" err="1"/>
              <a:t>Panaramka</a:t>
            </a:r>
            <a:r>
              <a:rPr lang="en-US" dirty="0"/>
              <a:t>,</a:t>
            </a:r>
            <a:r>
              <a:rPr lang="en-US" dirty="0">
                <a:ea typeface="Calibri" panose="020F0502020204030204" pitchFamily="34" charset="0"/>
              </a:rPr>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p>
          <a:p>
            <a:pPr algn="l"/>
            <a:r>
              <a:rPr lang="en-US" dirty="0" smtClean="0">
                <a:ea typeface="Calibri" panose="020F0502020204030204" pitchFamily="34" charset="0"/>
              </a:rPr>
              <a:t>[</a:t>
            </a:r>
            <a:r>
              <a:rPr lang="en-US" dirty="0">
                <a:ea typeface="Calibri" panose="020F0502020204030204" pitchFamily="34" charset="0"/>
              </a:rPr>
              <a:t>6a] Senior woman with seriously ill husband in hospital 178400371, </a:t>
            </a:r>
            <a:r>
              <a:rPr lang="en-US" dirty="0" err="1" smtClean="0">
                <a:ea typeface="Calibri" panose="020F0502020204030204" pitchFamily="34" charset="0"/>
              </a:rPr>
              <a:t>MonkeyBusinessImages</a:t>
            </a:r>
            <a:r>
              <a:rPr lang="en-US" dirty="0" smtClean="0">
                <a:ea typeface="Calibri" panose="020F0502020204030204" pitchFamily="34" charset="0"/>
              </a:rPr>
              <a:t>, </a:t>
            </a:r>
            <a:r>
              <a:rPr lang="en-US" dirty="0" err="1" smtClean="0"/>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p>
          <a:p>
            <a:pPr algn="l"/>
            <a:r>
              <a:rPr lang="en-US" dirty="0" smtClean="0">
                <a:ea typeface="Calibri" panose="020F0502020204030204" pitchFamily="34" charset="0"/>
              </a:rPr>
              <a:t>[</a:t>
            </a:r>
            <a:r>
              <a:rPr lang="en-US" dirty="0">
                <a:ea typeface="Calibri" panose="020F0502020204030204" pitchFamily="34" charset="0"/>
              </a:rPr>
              <a:t>6b] Bald </a:t>
            </a:r>
            <a:r>
              <a:rPr lang="en-US" dirty="0" smtClean="0">
                <a:ea typeface="Calibri" panose="020F0502020204030204" pitchFamily="34" charset="0"/>
              </a:rPr>
              <a:t>cancer patient </a:t>
            </a:r>
            <a:r>
              <a:rPr lang="en-US" dirty="0">
                <a:ea typeface="Calibri" panose="020F0502020204030204" pitchFamily="34" charset="0"/>
              </a:rPr>
              <a:t>in hospital 450509411, </a:t>
            </a:r>
            <a:r>
              <a:rPr lang="en-US" dirty="0" err="1" smtClean="0">
                <a:ea typeface="Calibri" panose="020F0502020204030204" pitchFamily="34" charset="0"/>
              </a:rPr>
              <a:t>Prudkov</a:t>
            </a:r>
            <a:r>
              <a:rPr lang="en-US" dirty="0" smtClean="0">
                <a:ea typeface="Calibri" panose="020F0502020204030204" pitchFamily="34" charset="0"/>
              </a:rPr>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p>
        </p:txBody>
      </p:sp>
      <p:sp>
        <p:nvSpPr>
          <p:cNvPr id="3" name="Rectangle 2"/>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3650368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r>
              <a:rPr lang="en-US" dirty="0">
                <a:ea typeface="Calibri" panose="020F0502020204030204" pitchFamily="34" charset="0"/>
              </a:rPr>
              <a:t>[6c]</a:t>
            </a:r>
            <a:r>
              <a:rPr lang="en-US" dirty="0">
                <a:solidFill>
                  <a:srgbClr val="FF0000"/>
                </a:solidFill>
                <a:ea typeface="Calibri" panose="020F0502020204030204" pitchFamily="34" charset="0"/>
              </a:rPr>
              <a:t> </a:t>
            </a:r>
            <a:r>
              <a:rPr lang="en-US" dirty="0">
                <a:ea typeface="Calibri" panose="020F0502020204030204" pitchFamily="34" charset="0"/>
              </a:rPr>
              <a:t>Daughter holding her mother's hand in hospital 155325629, </a:t>
            </a:r>
            <a:r>
              <a:rPr lang="en-US" dirty="0" err="1">
                <a:ea typeface="Calibri" panose="020F0502020204030204" pitchFamily="34" charset="0"/>
              </a:rPr>
              <a:t>Atno</a:t>
            </a:r>
            <a:r>
              <a:rPr lang="en-US" dirty="0">
                <a:ea typeface="Calibri" panose="020F0502020204030204" pitchFamily="34" charset="0"/>
              </a:rPr>
              <a:t> </a:t>
            </a:r>
            <a:r>
              <a:rPr lang="en-US" dirty="0" err="1">
                <a:ea typeface="Calibri" panose="020F0502020204030204" pitchFamily="34" charset="0"/>
              </a:rPr>
              <a:t>Ydur</a:t>
            </a:r>
            <a:r>
              <a:rPr lang="en-US" dirty="0">
                <a:ea typeface="Calibri" panose="020F0502020204030204" pitchFamily="34" charset="0"/>
              </a:rPr>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Agreement</a:t>
            </a:r>
          </a:p>
          <a:p>
            <a:pPr algn="l"/>
            <a:r>
              <a:rPr lang="en-US" dirty="0">
                <a:ea typeface="Calibri" panose="020F0502020204030204" pitchFamily="34" charset="0"/>
              </a:rPr>
              <a:t>[6d] Couple </a:t>
            </a:r>
            <a:r>
              <a:rPr lang="en-US" dirty="0" smtClean="0">
                <a:ea typeface="Calibri" panose="020F0502020204030204" pitchFamily="34" charset="0"/>
              </a:rPr>
              <a:t>visiting grave </a:t>
            </a:r>
            <a:r>
              <a:rPr lang="en-US" dirty="0">
                <a:ea typeface="Calibri" panose="020F0502020204030204" pitchFamily="34" charset="0"/>
              </a:rPr>
              <a:t>77891165, Design Pics,</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Agreement</a:t>
            </a:r>
          </a:p>
          <a:p>
            <a:pPr algn="l"/>
            <a:r>
              <a:rPr lang="en-US" dirty="0">
                <a:ea typeface="Calibri" panose="020F0502020204030204" pitchFamily="34" charset="0"/>
              </a:rPr>
              <a:t>[6e] WWII  </a:t>
            </a:r>
            <a:r>
              <a:rPr lang="en-US" dirty="0" smtClean="0">
                <a:ea typeface="Calibri" panose="020F0502020204030204" pitchFamily="34" charset="0"/>
              </a:rPr>
              <a:t>veteran funeral </a:t>
            </a:r>
            <a:r>
              <a:rPr lang="en-US" dirty="0">
                <a:ea typeface="Calibri" panose="020F0502020204030204" pitchFamily="34" charset="0"/>
              </a:rPr>
              <a:t>160369613, Ramona Murdock,</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Agreement</a:t>
            </a:r>
          </a:p>
          <a:p>
            <a:pPr algn="l"/>
            <a:r>
              <a:rPr lang="en-US" dirty="0" smtClean="0"/>
              <a:t>[</a:t>
            </a:r>
            <a:r>
              <a:rPr lang="en-US" dirty="0"/>
              <a:t>7</a:t>
            </a:r>
            <a:r>
              <a:rPr lang="en-US" dirty="0" smtClean="0"/>
              <a:t>a</a:t>
            </a:r>
            <a:r>
              <a:rPr lang="en-US" dirty="0"/>
              <a:t>] </a:t>
            </a:r>
            <a:r>
              <a:rPr lang="en-US" dirty="0" smtClean="0"/>
              <a:t>Photo of </a:t>
            </a:r>
            <a:r>
              <a:rPr lang="en-US" i="1" dirty="0" smtClean="0"/>
              <a:t>Always Prepared</a:t>
            </a:r>
            <a:r>
              <a:rPr lang="en-US" dirty="0" smtClean="0"/>
              <a:t>, </a:t>
            </a:r>
            <a:r>
              <a:rPr lang="en-US" dirty="0"/>
              <a:t>Carol Raney </a:t>
            </a:r>
          </a:p>
          <a:p>
            <a:pPr algn="l"/>
            <a:r>
              <a:rPr lang="en-US" dirty="0" smtClean="0"/>
              <a:t>[</a:t>
            </a:r>
            <a:r>
              <a:rPr lang="en-US" dirty="0"/>
              <a:t>7</a:t>
            </a:r>
            <a:r>
              <a:rPr lang="en-US" dirty="0" smtClean="0"/>
              <a:t>b</a:t>
            </a:r>
            <a:r>
              <a:rPr lang="en-US" dirty="0"/>
              <a:t>] Stephen Bauer, </a:t>
            </a:r>
            <a:r>
              <a:rPr lang="en-US" dirty="0" smtClean="0"/>
              <a:t>Ph.D. http</a:t>
            </a:r>
            <a:r>
              <a:rPr lang="en-US" dirty="0"/>
              <a:t>://</a:t>
            </a:r>
            <a:r>
              <a:rPr lang="en-US" dirty="0" smtClean="0"/>
              <a:t>www1.southern.edu/academics/academic-sites/religion/faculty/bauer.html</a:t>
            </a:r>
            <a:r>
              <a:rPr lang="en-US" dirty="0"/>
              <a:t> </a:t>
            </a:r>
            <a:endParaRPr lang="en-US" dirty="0" smtClean="0"/>
          </a:p>
          <a:p>
            <a:pPr algn="l"/>
            <a:r>
              <a:rPr lang="en-US" dirty="0"/>
              <a:t>[8] Boy lying with teddy bear in hospital 494386791, </a:t>
            </a:r>
            <a:r>
              <a:rPr lang="en-US" dirty="0" err="1"/>
              <a:t>Wavebreakmedia</a:t>
            </a:r>
            <a:r>
              <a:rPr lang="en-US" dirty="0"/>
              <a:t> </a:t>
            </a:r>
            <a:r>
              <a:rPr lang="en-US" dirty="0" smtClean="0"/>
              <a:t>Ltd,</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t>
            </a:r>
            <a:r>
              <a:rPr lang="en-US" dirty="0" smtClean="0">
                <a:ea typeface="Calibri" panose="020F0502020204030204" pitchFamily="34" charset="0"/>
              </a:rPr>
              <a:t>Agreement</a:t>
            </a:r>
            <a:endParaRPr lang="en-US" dirty="0" smtClean="0"/>
          </a:p>
          <a:p>
            <a:pPr algn="l"/>
            <a:r>
              <a:rPr lang="en-US" dirty="0"/>
              <a:t>[11] Private Airplane 167230130, Nancy </a:t>
            </a:r>
            <a:r>
              <a:rPr lang="en-US" dirty="0" err="1" smtClean="0"/>
              <a:t>Nehring</a:t>
            </a:r>
            <a:r>
              <a:rPr lang="en-US" dirty="0" smtClean="0"/>
              <a:t>,</a:t>
            </a:r>
            <a:r>
              <a:rPr lang="en-US" dirty="0"/>
              <a:t> </a:t>
            </a:r>
            <a:r>
              <a:rPr lang="en-US" dirty="0" err="1"/>
              <a:t>Thinkstock</a:t>
            </a:r>
            <a:r>
              <a:rPr lang="en-US" dirty="0"/>
              <a:t>, </a:t>
            </a:r>
            <a:r>
              <a:rPr lang="en-US" dirty="0" err="1">
                <a:ea typeface="Calibri" panose="020F0502020204030204" pitchFamily="34" charset="0"/>
              </a:rPr>
              <a:t>Thinkstock</a:t>
            </a:r>
            <a:r>
              <a:rPr lang="en-US" dirty="0">
                <a:ea typeface="Calibri" panose="020F0502020204030204" pitchFamily="34" charset="0"/>
              </a:rPr>
              <a:t> Image Subscription Agreement</a:t>
            </a:r>
            <a:endParaRPr lang="en-US" dirty="0"/>
          </a:p>
          <a:p>
            <a:pPr algn="l"/>
            <a:endParaRPr lang="en-US" dirty="0"/>
          </a:p>
        </p:txBody>
      </p:sp>
      <p:sp>
        <p:nvSpPr>
          <p:cNvPr id="3" name="Rectangle 2"/>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190885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r>
              <a:rPr lang="en-US" b="1" dirty="0" smtClean="0"/>
              <a:t>Special Thanks</a:t>
            </a:r>
            <a:endParaRPr lang="en-US" b="1" dirty="0"/>
          </a:p>
          <a:p>
            <a:endParaRPr lang="en-US" b="1" dirty="0"/>
          </a:p>
          <a:p>
            <a:r>
              <a:rPr lang="en-US" sz="2800" dirty="0" smtClean="0"/>
              <a:t>Stephen Bauer, </a:t>
            </a:r>
            <a:r>
              <a:rPr lang="en-US" sz="2800" dirty="0"/>
              <a:t>PhD</a:t>
            </a:r>
          </a:p>
          <a:p>
            <a:r>
              <a:rPr lang="en-US" dirty="0" smtClean="0"/>
              <a:t>Religion Professor, Southern Adventist University</a:t>
            </a:r>
          </a:p>
          <a:p>
            <a:endParaRPr lang="en-US" dirty="0" smtClean="0"/>
          </a:p>
          <a:p>
            <a:endParaRPr lang="en-US" dirty="0"/>
          </a:p>
          <a:p>
            <a:r>
              <a:rPr lang="en-US" sz="2800" dirty="0"/>
              <a:t>a</a:t>
            </a:r>
            <a:r>
              <a:rPr lang="en-US" sz="2800" dirty="0" smtClean="0"/>
              <a:t>nd the</a:t>
            </a:r>
          </a:p>
          <a:p>
            <a:r>
              <a:rPr lang="en-US" sz="2800" dirty="0" smtClean="0"/>
              <a:t>Foundation </a:t>
            </a:r>
            <a:r>
              <a:rPr lang="en-US" sz="2800" dirty="0"/>
              <a:t>for Adventist Education</a:t>
            </a:r>
          </a:p>
          <a:p>
            <a:endParaRPr lang="en-US" dirty="0"/>
          </a:p>
        </p:txBody>
      </p:sp>
    </p:spTree>
    <p:extLst>
      <p:ext uri="{BB962C8B-B14F-4D97-AF65-F5344CB8AC3E}">
        <p14:creationId xmlns:p14="http://schemas.microsoft.com/office/powerpoint/2010/main" val="3508894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2399654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22308051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3551266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4017966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4106126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Two kinds of evil</a:t>
            </a:r>
            <a:endParaRPr lang="en-US" dirty="0"/>
          </a:p>
        </p:txBody>
      </p:sp>
      <p:sp>
        <p:nvSpPr>
          <p:cNvPr id="6" name="Content Placeholder 5"/>
          <p:cNvSpPr>
            <a:spLocks noGrp="1"/>
          </p:cNvSpPr>
          <p:nvPr>
            <p:ph sz="half" idx="1"/>
          </p:nvPr>
        </p:nvSpPr>
        <p:spPr/>
        <p:txBody>
          <a:bodyPr>
            <a:normAutofit/>
          </a:bodyPr>
          <a:lstStyle/>
          <a:p>
            <a:r>
              <a:rPr lang="en-US" sz="3600" dirty="0" smtClean="0">
                <a:solidFill>
                  <a:schemeClr val="bg1"/>
                </a:solidFill>
              </a:rPr>
              <a:t>Moral Evil</a:t>
            </a:r>
            <a:endParaRPr lang="en-US" sz="3600" dirty="0">
              <a:solidFill>
                <a:schemeClr val="bg1"/>
              </a:solidFill>
            </a:endParaRPr>
          </a:p>
        </p:txBody>
      </p:sp>
      <p:sp>
        <p:nvSpPr>
          <p:cNvPr id="7" name="Content Placeholder 6"/>
          <p:cNvSpPr>
            <a:spLocks noGrp="1"/>
          </p:cNvSpPr>
          <p:nvPr>
            <p:ph sz="half" idx="2"/>
          </p:nvPr>
        </p:nvSpPr>
        <p:spPr/>
        <p:txBody>
          <a:bodyPr>
            <a:normAutofit/>
          </a:bodyPr>
          <a:lstStyle/>
          <a:p>
            <a:r>
              <a:rPr lang="en-US" sz="3600" dirty="0" smtClean="0">
                <a:solidFill>
                  <a:schemeClr val="bg1"/>
                </a:solidFill>
              </a:rPr>
              <a:t>Natural Evil</a:t>
            </a:r>
            <a:endParaRPr lang="en-US" sz="3600"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3852" y="3955494"/>
            <a:ext cx="3581400" cy="2483402"/>
          </a:xfrm>
          <a:prstGeom prst="rect">
            <a:avLst/>
          </a:prstGeom>
        </p:spPr>
      </p:pic>
      <p:pic>
        <p:nvPicPr>
          <p:cNvPr id="10" name="Picture 8" descr="http://www.odditycentral.com/wp-content/uploads/2013/02/jewel-wasp-cockroa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123" y="3395591"/>
            <a:ext cx="3585858" cy="1939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75" y="4413443"/>
            <a:ext cx="3505200" cy="198756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3200" y="3124200"/>
            <a:ext cx="3108761" cy="2072995"/>
          </a:xfrm>
          <a:prstGeom prst="rect">
            <a:avLst/>
          </a:prstGeom>
        </p:spPr>
      </p:pic>
    </p:spTree>
    <p:extLst>
      <p:ext uri="{BB962C8B-B14F-4D97-AF65-F5344CB8AC3E}">
        <p14:creationId xmlns:p14="http://schemas.microsoft.com/office/powerpoint/2010/main" val="2565279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p:cNvSpPr/>
          <p:nvPr/>
        </p:nvSpPr>
        <p:spPr>
          <a:xfrm>
            <a:off x="228600" y="1075730"/>
            <a:ext cx="11512062" cy="540126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14400" y="2791599"/>
            <a:ext cx="4114800" cy="32004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91964" y="2809184"/>
            <a:ext cx="2491388" cy="1200329"/>
          </a:xfrm>
          <a:prstGeom prst="rect">
            <a:avLst/>
          </a:prstGeom>
          <a:noFill/>
        </p:spPr>
        <p:txBody>
          <a:bodyPr wrap="non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Even more</a:t>
            </a:r>
          </a:p>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limitations</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TextBox 8"/>
          <p:cNvSpPr txBox="1"/>
          <p:nvPr/>
        </p:nvSpPr>
        <p:spPr>
          <a:xfrm>
            <a:off x="1791964" y="4108192"/>
            <a:ext cx="2977495" cy="1908215"/>
          </a:xfrm>
          <a:prstGeom prst="rect">
            <a:avLst/>
          </a:prstGeom>
          <a:noFill/>
        </p:spPr>
        <p:txBody>
          <a:bodyPr wrap="square" rtlCol="0">
            <a:spAutoFit/>
          </a:bodyPr>
          <a:lstStyle/>
          <a:p>
            <a:r>
              <a:rPr lang="en-US" sz="2000" dirty="0" smtClean="0"/>
              <a:t>Consequences:</a:t>
            </a:r>
          </a:p>
          <a:p>
            <a:pPr marL="571500" indent="-571500">
              <a:buFont typeface="Arial" panose="020B0604020202020204" pitchFamily="34" charset="0"/>
              <a:buChar char="•"/>
            </a:pPr>
            <a:r>
              <a:rPr lang="en-US" sz="2000" dirty="0" smtClean="0"/>
              <a:t>Painful childbirth</a:t>
            </a:r>
          </a:p>
          <a:p>
            <a:pPr marL="571500" indent="-571500">
              <a:buFont typeface="Arial" panose="020B0604020202020204" pitchFamily="34" charset="0"/>
              <a:buChar char="•"/>
            </a:pPr>
            <a:r>
              <a:rPr lang="en-US" sz="2000" dirty="0" smtClean="0"/>
              <a:t>Thorns &amp; thistles</a:t>
            </a:r>
          </a:p>
          <a:p>
            <a:pPr marL="571500" indent="-571500">
              <a:buFont typeface="Arial" panose="020B0604020202020204" pitchFamily="34" charset="0"/>
              <a:buChar char="•"/>
            </a:pPr>
            <a:r>
              <a:rPr lang="en-US" sz="2000" dirty="0" smtClean="0"/>
              <a:t>Cursed ground</a:t>
            </a:r>
          </a:p>
          <a:p>
            <a:pPr marL="571500" indent="-571500">
              <a:buFont typeface="Arial" panose="020B0604020202020204" pitchFamily="34" charset="0"/>
              <a:buChar char="•"/>
            </a:pPr>
            <a:r>
              <a:rPr lang="en-US" sz="2000" dirty="0" smtClean="0"/>
              <a:t>Death</a:t>
            </a:r>
          </a:p>
          <a:p>
            <a:endParaRPr lang="en-US" dirty="0"/>
          </a:p>
        </p:txBody>
      </p:sp>
      <p:sp>
        <p:nvSpPr>
          <p:cNvPr id="11" name="Oval 10"/>
          <p:cNvSpPr/>
          <p:nvPr/>
        </p:nvSpPr>
        <p:spPr>
          <a:xfrm>
            <a:off x="6821164" y="2218813"/>
            <a:ext cx="4267200" cy="3581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040364" y="2590800"/>
            <a:ext cx="1828800" cy="2862322"/>
          </a:xfrm>
          <a:prstGeom prst="rect">
            <a:avLst/>
          </a:prstGeom>
          <a:noFill/>
        </p:spPr>
        <p:txBody>
          <a:bodyPr wrap="square" rtlCol="0">
            <a:spAutoFit/>
          </a:bodyPr>
          <a:lstStyle/>
          <a:p>
            <a:pPr algn="ctr"/>
            <a:r>
              <a:rPr lang="en-US" sz="3600" dirty="0" smtClean="0">
                <a:solidFill>
                  <a:schemeClr val="bg1"/>
                </a:solidFill>
              </a:rPr>
              <a:t>Satan’s rule</a:t>
            </a:r>
          </a:p>
          <a:p>
            <a:pPr algn="ctr"/>
            <a:endParaRPr lang="en-US" sz="3600" dirty="0" smtClean="0">
              <a:solidFill>
                <a:schemeClr val="bg1"/>
              </a:solidFill>
            </a:endParaRPr>
          </a:p>
          <a:p>
            <a:pPr algn="ctr"/>
            <a:r>
              <a:rPr lang="en-US" sz="3600" dirty="0" smtClean="0">
                <a:solidFill>
                  <a:schemeClr val="bg1"/>
                </a:solidFill>
              </a:rPr>
              <a:t>Sin</a:t>
            </a:r>
          </a:p>
          <a:p>
            <a:pPr algn="ctr"/>
            <a:r>
              <a:rPr lang="en-US" sz="3600" dirty="0" smtClean="0">
                <a:solidFill>
                  <a:schemeClr val="bg1"/>
                </a:solidFill>
              </a:rPr>
              <a:t>death</a:t>
            </a:r>
            <a:endParaRPr lang="en-US" sz="3600" dirty="0">
              <a:solidFill>
                <a:schemeClr val="bg1"/>
              </a:solidFill>
            </a:endParaRPr>
          </a:p>
        </p:txBody>
      </p:sp>
      <p:sp>
        <p:nvSpPr>
          <p:cNvPr id="2" name="Right Arrow 1"/>
          <p:cNvSpPr/>
          <p:nvPr/>
        </p:nvSpPr>
        <p:spPr>
          <a:xfrm>
            <a:off x="239141" y="4648200"/>
            <a:ext cx="1371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6009469" y="3758770"/>
            <a:ext cx="1486513" cy="698844"/>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1472" y="302446"/>
            <a:ext cx="3962400" cy="646331"/>
          </a:xfrm>
          <a:prstGeom prst="rect">
            <a:avLst/>
          </a:prstGeom>
          <a:noFill/>
        </p:spPr>
        <p:txBody>
          <a:bodyPr wrap="square" rtlCol="0">
            <a:spAutoFit/>
          </a:bodyPr>
          <a:lstStyle/>
          <a:p>
            <a:pPr algn="ctr"/>
            <a:r>
              <a:rPr lang="en-US" sz="3600" dirty="0" smtClean="0">
                <a:solidFill>
                  <a:schemeClr val="bg1"/>
                </a:solidFill>
              </a:rPr>
              <a:t>Natural Evil</a:t>
            </a:r>
            <a:endParaRPr lang="en-US" sz="3600" dirty="0">
              <a:solidFill>
                <a:schemeClr val="bg1"/>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3954" y="467317"/>
            <a:ext cx="3099751" cy="2149419"/>
          </a:xfrm>
          <a:prstGeom prst="rect">
            <a:avLst/>
          </a:prstGeom>
        </p:spPr>
      </p:pic>
      <p:pic>
        <p:nvPicPr>
          <p:cNvPr id="15" name="Picture 14" descr="http://www.odditycentral.com/wp-content/uploads/2013/02/jewel-wasp-cockroac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9895" y="694315"/>
            <a:ext cx="2714736" cy="146862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16888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p:bldP spid="9" grpId="0"/>
      <p:bldP spid="11" grpId="0" animBg="1"/>
      <p:bldP spid="13" grpId="0"/>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2771174"/>
            <a:ext cx="5025558" cy="37710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381000"/>
            <a:ext cx="5201478" cy="3598675"/>
          </a:xfrm>
          <a:prstGeom prst="rect">
            <a:avLst/>
          </a:prstGeom>
        </p:spPr>
      </p:pic>
      <p:pic>
        <p:nvPicPr>
          <p:cNvPr id="4" name="Content Placeholder 3"/>
          <p:cNvPicPr>
            <a:picLocks noGrp="1" noChangeAspect="1"/>
          </p:cNvPicPr>
          <p:nvPr>
            <p:ph idx="4294967295"/>
          </p:nvPr>
        </p:nvPicPr>
        <p:blipFill>
          <a:blip r:embed="rId5" cstate="print">
            <a:extLst>
              <a:ext uri="{28A0092B-C50C-407E-A947-70E740481C1C}">
                <a14:useLocalDpi xmlns:a14="http://schemas.microsoft.com/office/drawing/2010/main" val="0"/>
              </a:ext>
            </a:extLst>
          </a:blip>
          <a:stretch>
            <a:fillRect/>
          </a:stretch>
        </p:blipFill>
        <p:spPr>
          <a:xfrm>
            <a:off x="571500" y="3493595"/>
            <a:ext cx="4419600" cy="3063875"/>
          </a:xfrm>
          <a:prstGeom prst="rect">
            <a:avLst/>
          </a:prstGeom>
        </p:spPr>
      </p:pic>
    </p:spTree>
    <p:extLst>
      <p:ext uri="{BB962C8B-B14F-4D97-AF65-F5344CB8AC3E}">
        <p14:creationId xmlns:p14="http://schemas.microsoft.com/office/powerpoint/2010/main" val="18326189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1233" y="480274"/>
            <a:ext cx="4233946" cy="28304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447" y="3745547"/>
            <a:ext cx="4233946" cy="276268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7604" y="2193401"/>
            <a:ext cx="3351960" cy="22346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6350" y="3627768"/>
            <a:ext cx="4328829" cy="2880461"/>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564" y="424835"/>
            <a:ext cx="4328829" cy="2885886"/>
          </a:xfrm>
          <a:prstGeom prst="rect">
            <a:avLst/>
          </a:prstGeom>
        </p:spPr>
      </p:pic>
    </p:spTree>
    <p:extLst>
      <p:ext uri="{BB962C8B-B14F-4D97-AF65-F5344CB8AC3E}">
        <p14:creationId xmlns:p14="http://schemas.microsoft.com/office/powerpoint/2010/main" val="3238397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5099537" y="3854302"/>
            <a:ext cx="7227277" cy="3599315"/>
          </a:xfrm>
        </p:spPr>
        <p:txBody>
          <a:bodyPr>
            <a:normAutofit/>
          </a:bodyPr>
          <a:lstStyle/>
          <a:p>
            <a:r>
              <a:rPr lang="en-US" sz="3600" dirty="0" smtClean="0"/>
              <a:t>If God Is Good and All-powerful, How Can He Allow Suffering?</a:t>
            </a:r>
          </a:p>
          <a:p>
            <a:r>
              <a:rPr lang="en-US" sz="3600" dirty="0" smtClean="0"/>
              <a:t>By Stephen Bauer</a:t>
            </a:r>
            <a:endParaRPr lang="en-US" sz="3600" dirty="0"/>
          </a:p>
        </p:txBody>
      </p:sp>
      <p:pic>
        <p:nvPicPr>
          <p:cNvPr id="10" name="Picture 9"/>
          <p:cNvPicPr>
            <a:picLocks noChangeAspect="1"/>
          </p:cNvPicPr>
          <p:nvPr/>
        </p:nvPicPr>
        <p:blipFill>
          <a:blip r:embed="rId3"/>
          <a:stretch>
            <a:fillRect/>
          </a:stretch>
        </p:blipFill>
        <p:spPr>
          <a:xfrm>
            <a:off x="414508" y="1148316"/>
            <a:ext cx="4329578" cy="541197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385" y="1148316"/>
            <a:ext cx="2549770" cy="3246428"/>
          </a:xfrm>
          <a:prstGeom prst="rect">
            <a:avLst/>
          </a:prstGeom>
        </p:spPr>
      </p:pic>
    </p:spTree>
    <p:extLst>
      <p:ext uri="{BB962C8B-B14F-4D97-AF65-F5344CB8AC3E}">
        <p14:creationId xmlns:p14="http://schemas.microsoft.com/office/powerpoint/2010/main" val="2088562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7085" y="732663"/>
            <a:ext cx="9189965" cy="5354888"/>
          </a:xfrm>
          <a:prstGeom prst="rect">
            <a:avLst/>
          </a:prstGeom>
        </p:spPr>
      </p:pic>
    </p:spTree>
    <p:extLst>
      <p:ext uri="{BB962C8B-B14F-4D97-AF65-F5344CB8AC3E}">
        <p14:creationId xmlns:p14="http://schemas.microsoft.com/office/powerpoint/2010/main" val="1270144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3"/>
          <p:cNvSpPr/>
          <p:nvPr/>
        </p:nvSpPr>
        <p:spPr>
          <a:xfrm>
            <a:off x="8901113" y="5243513"/>
            <a:ext cx="2400299" cy="757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we know</a:t>
            </a:r>
            <a:endParaRPr lang="en-US" sz="2400" dirty="0"/>
          </a:p>
        </p:txBody>
      </p:sp>
      <p:sp>
        <p:nvSpPr>
          <p:cNvPr id="5" name="Rectangle 4"/>
          <p:cNvSpPr/>
          <p:nvPr/>
        </p:nvSpPr>
        <p:spPr>
          <a:xfrm>
            <a:off x="326801" y="138410"/>
            <a:ext cx="5594801"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What God Knows</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Rectangle 1"/>
          <p:cNvSpPr/>
          <p:nvPr/>
        </p:nvSpPr>
        <p:spPr>
          <a:xfrm>
            <a:off x="140676" y="138410"/>
            <a:ext cx="11904785" cy="6561328"/>
          </a:xfrm>
          <a:prstGeom prst="rect">
            <a:avLst/>
          </a:prstGeom>
          <a:noFill/>
          <a:ln w="762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042899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2"/>
</p:tagLst>
</file>

<file path=ppt/tags/tag10.xml><?xml version="1.0" encoding="utf-8"?>
<p:tagLst xmlns:a="http://schemas.openxmlformats.org/drawingml/2006/main" xmlns:r="http://schemas.openxmlformats.org/officeDocument/2006/relationships" xmlns:p="http://schemas.openxmlformats.org/presentationml/2006/main">
  <p:tag name="TIMING" val="|8.6|4.9|11.2"/>
</p:tagLst>
</file>

<file path=ppt/tags/tag11.xml><?xml version="1.0" encoding="utf-8"?>
<p:tagLst xmlns:a="http://schemas.openxmlformats.org/drawingml/2006/main" xmlns:r="http://schemas.openxmlformats.org/officeDocument/2006/relationships" xmlns:p="http://schemas.openxmlformats.org/presentationml/2006/main">
  <p:tag name="TIMING" val="|4.9|3.1"/>
</p:tagLst>
</file>

<file path=ppt/tags/tag2.xml><?xml version="1.0" encoding="utf-8"?>
<p:tagLst xmlns:a="http://schemas.openxmlformats.org/drawingml/2006/main" xmlns:r="http://schemas.openxmlformats.org/officeDocument/2006/relationships" xmlns:p="http://schemas.openxmlformats.org/presentationml/2006/main">
  <p:tag name="TIMING" val="|5.3"/>
</p:tagLst>
</file>

<file path=ppt/tags/tag3.xml><?xml version="1.0" encoding="utf-8"?>
<p:tagLst xmlns:a="http://schemas.openxmlformats.org/drawingml/2006/main" xmlns:r="http://schemas.openxmlformats.org/officeDocument/2006/relationships" xmlns:p="http://schemas.openxmlformats.org/presentationml/2006/main">
  <p:tag name="TIMING" val="|11.5"/>
</p:tagLst>
</file>

<file path=ppt/tags/tag4.xml><?xml version="1.0" encoding="utf-8"?>
<p:tagLst xmlns:a="http://schemas.openxmlformats.org/drawingml/2006/main" xmlns:r="http://schemas.openxmlformats.org/officeDocument/2006/relationships" xmlns:p="http://schemas.openxmlformats.org/presentationml/2006/main">
  <p:tag name="TIMING" val="|4.1"/>
</p:tagLst>
</file>

<file path=ppt/tags/tag5.xml><?xml version="1.0" encoding="utf-8"?>
<p:tagLst xmlns:a="http://schemas.openxmlformats.org/drawingml/2006/main" xmlns:r="http://schemas.openxmlformats.org/officeDocument/2006/relationships" xmlns:p="http://schemas.openxmlformats.org/presentationml/2006/main">
  <p:tag name="TIMING" val="|6.5"/>
</p:tagLst>
</file>

<file path=ppt/tags/tag6.xml><?xml version="1.0" encoding="utf-8"?>
<p:tagLst xmlns:a="http://schemas.openxmlformats.org/drawingml/2006/main" xmlns:r="http://schemas.openxmlformats.org/officeDocument/2006/relationships" xmlns:p="http://schemas.openxmlformats.org/presentationml/2006/main">
  <p:tag name="TIMING" val="|10.6"/>
</p:tagLst>
</file>

<file path=ppt/tags/tag7.xml><?xml version="1.0" encoding="utf-8"?>
<p:tagLst xmlns:a="http://schemas.openxmlformats.org/drawingml/2006/main" xmlns:r="http://schemas.openxmlformats.org/officeDocument/2006/relationships" xmlns:p="http://schemas.openxmlformats.org/presentationml/2006/main">
  <p:tag name="TIMING" val="|3.8|4.7"/>
</p:tagLst>
</file>

<file path=ppt/tags/tag8.xml><?xml version="1.0" encoding="utf-8"?>
<p:tagLst xmlns:a="http://schemas.openxmlformats.org/drawingml/2006/main" xmlns:r="http://schemas.openxmlformats.org/officeDocument/2006/relationships" xmlns:p="http://schemas.openxmlformats.org/presentationml/2006/main">
  <p:tag name="TIMING" val="|7.6"/>
</p:tagLst>
</file>

<file path=ppt/tags/tag9.xml><?xml version="1.0" encoding="utf-8"?>
<p:tagLst xmlns:a="http://schemas.openxmlformats.org/drawingml/2006/main" xmlns:r="http://schemas.openxmlformats.org/officeDocument/2006/relationships" xmlns:p="http://schemas.openxmlformats.org/presentationml/2006/main">
  <p:tag name="TIMING" val="|11.1|12.4"/>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735</TotalTime>
  <Words>1256</Words>
  <Application>Microsoft Office PowerPoint</Application>
  <PresentationFormat>Widescreen</PresentationFormat>
  <Paragraphs>150</Paragraphs>
  <Slides>27</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Light</vt:lpstr>
      <vt:lpstr>Garamond</vt:lpstr>
      <vt:lpstr>Tahoma</vt:lpstr>
      <vt:lpstr>Trebuchet MS</vt:lpstr>
      <vt:lpstr>Tunga</vt:lpstr>
      <vt:lpstr>Wingdings 2</vt:lpstr>
      <vt:lpstr>HDOfficeLightV0</vt:lpstr>
      <vt:lpstr>Berlin</vt:lpstr>
      <vt:lpstr>BlackTie</vt:lpstr>
      <vt:lpstr>Parasitism &amp; Theodicy, part 3</vt:lpstr>
      <vt:lpstr>Parasitism and Theodicy</vt:lpstr>
      <vt:lpstr>Two kinds of evil</vt:lpstr>
      <vt:lpstr>PowerPoint Presentation</vt:lpstr>
      <vt:lpstr>PowerPoint Presentation</vt:lpstr>
      <vt:lpstr>PowerPoint Presentation</vt:lpstr>
      <vt:lpstr>PowerPoint Presentation</vt:lpstr>
      <vt:lpstr>PowerPoint Presentation</vt:lpstr>
      <vt:lpstr>PowerPoint Presentation</vt:lpstr>
      <vt:lpstr>Finding meaning in suffering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36</cp:revision>
  <dcterms:created xsi:type="dcterms:W3CDTF">2014-12-02T14:31:47Z</dcterms:created>
  <dcterms:modified xsi:type="dcterms:W3CDTF">2017-01-31T01:55:21Z</dcterms:modified>
</cp:coreProperties>
</file>