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8" r:id="rId2"/>
    <p:sldMasterId id="2147483700" r:id="rId3"/>
  </p:sldMasterIdLst>
  <p:notesMasterIdLst>
    <p:notesMasterId r:id="rId36"/>
  </p:notesMasterIdLst>
  <p:sldIdLst>
    <p:sldId id="259" r:id="rId4"/>
    <p:sldId id="261" r:id="rId5"/>
    <p:sldId id="280" r:id="rId6"/>
    <p:sldId id="266" r:id="rId7"/>
    <p:sldId id="276" r:id="rId8"/>
    <p:sldId id="282" r:id="rId9"/>
    <p:sldId id="285" r:id="rId10"/>
    <p:sldId id="287" r:id="rId11"/>
    <p:sldId id="277" r:id="rId12"/>
    <p:sldId id="286" r:id="rId13"/>
    <p:sldId id="284" r:id="rId14"/>
    <p:sldId id="278" r:id="rId15"/>
    <p:sldId id="265" r:id="rId16"/>
    <p:sldId id="264" r:id="rId17"/>
    <p:sldId id="270" r:id="rId18"/>
    <p:sldId id="268" r:id="rId19"/>
    <p:sldId id="271" r:id="rId20"/>
    <p:sldId id="273" r:id="rId21"/>
    <p:sldId id="275" r:id="rId22"/>
    <p:sldId id="274" r:id="rId23"/>
    <p:sldId id="289" r:id="rId24"/>
    <p:sldId id="262" r:id="rId25"/>
    <p:sldId id="290" r:id="rId26"/>
    <p:sldId id="292" r:id="rId27"/>
    <p:sldId id="302" r:id="rId28"/>
    <p:sldId id="303" r:id="rId29"/>
    <p:sldId id="295" r:id="rId30"/>
    <p:sldId id="297" r:id="rId31"/>
    <p:sldId id="298" r:id="rId32"/>
    <p:sldId id="299" r:id="rId33"/>
    <p:sldId id="300" r:id="rId34"/>
    <p:sldId id="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79903" autoAdjust="0"/>
  </p:normalViewPr>
  <p:slideViewPr>
    <p:cSldViewPr snapToGrid="0">
      <p:cViewPr varScale="1">
        <p:scale>
          <a:sx n="74" d="100"/>
          <a:sy n="74" d="100"/>
        </p:scale>
        <p:origin x="936" y="5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A12CA0D5-017C-4F29-9364-D9AE12D620C9}" type="datetimeFigureOut">
              <a:rPr lang="en-US" smtClean="0"/>
              <a:pPr/>
              <a:t>6/30/2015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24E95034-53D2-4160-9CF8-C746122DD0E2}" type="slidenum">
              <a:rPr lang="en-US" smtClean="0"/>
              <a:pPr/>
              <a:t>‹#›</a:t>
            </a:fld>
            <a:endParaRPr lang="en-US" dirty="0"/>
          </a:p>
        </p:txBody>
      </p:sp>
    </p:spTree>
    <p:extLst>
      <p:ext uri="{BB962C8B-B14F-4D97-AF65-F5344CB8AC3E}">
        <p14:creationId xmlns:p14="http://schemas.microsoft.com/office/powerpoint/2010/main" val="3178602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101--Design</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a:t>
            </a:fld>
            <a:endParaRPr lang="en-US"/>
          </a:p>
        </p:txBody>
      </p:sp>
    </p:spTree>
    <p:extLst>
      <p:ext uri="{BB962C8B-B14F-4D97-AF65-F5344CB8AC3E}">
        <p14:creationId xmlns:p14="http://schemas.microsoft.com/office/powerpoint/2010/main" val="1341803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the third criterion</a:t>
            </a:r>
            <a:r>
              <a:rPr lang="en-US" baseline="0" dirty="0" smtClean="0"/>
              <a:t> asks if it is specified.  This means, “Does it match some pre-existing pattern so that it has meaning?” /  If it does not have meaning, / then we do not infer design.  / But if, in addition to being complex, it is also specified, we do infer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10</a:t>
            </a:fld>
            <a:endParaRPr lang="en-US"/>
          </a:p>
        </p:txBody>
      </p:sp>
    </p:spTree>
    <p:extLst>
      <p:ext uri="{BB962C8B-B14F-4D97-AF65-F5344CB8AC3E}">
        <p14:creationId xmlns:p14="http://schemas.microsoft.com/office/powerpoint/2010/main" val="401293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 the process using these examples.</a:t>
            </a:r>
            <a:r>
              <a:rPr lang="en-US" baseline="0" dirty="0" smtClean="0"/>
              <a:t>  / There is no law that would require rocks to look like four of our past presidents or for certain parts to assemble into a cell phone or a pocket watch. /Mathematically it is not reasonable to expect these things to form by chance.  / And all of these things involve not just complexity, but specific meaning.  According to the explanatory filter, / each of these objects contains sufficient evidence to indicate that it was intelligently designed.</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11</a:t>
            </a:fld>
            <a:endParaRPr lang="en-US"/>
          </a:p>
        </p:txBody>
      </p:sp>
    </p:spTree>
    <p:extLst>
      <p:ext uri="{BB962C8B-B14F-4D97-AF65-F5344CB8AC3E}">
        <p14:creationId xmlns:p14="http://schemas.microsoft.com/office/powerpoint/2010/main" val="849919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seen that it</a:t>
            </a:r>
            <a:r>
              <a:rPr lang="en-US" baseline="0" dirty="0" smtClean="0"/>
              <a:t> requires more than just complexity to infer design.  / Specified complexity is necessary.  / Another kind of complexity that is necessary to infer design is i</a:t>
            </a:r>
            <a:r>
              <a:rPr lang="en-US" dirty="0" smtClean="0"/>
              <a:t>rreducible</a:t>
            </a:r>
            <a:r>
              <a:rPr lang="en-US" baseline="0" dirty="0" smtClean="0"/>
              <a:t> complexity.  / In order for something— like this mouse trap for example—to be irreducibly complex, / it must have a certain minimum number of parts to be able to function, / and all those parts must be present simultaneously.  </a:t>
            </a:r>
          </a:p>
          <a:p>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12</a:t>
            </a:fld>
            <a:endParaRPr lang="en-US"/>
          </a:p>
        </p:txBody>
      </p:sp>
    </p:spTree>
    <p:extLst>
      <p:ext uri="{BB962C8B-B14F-4D97-AF65-F5344CB8AC3E}">
        <p14:creationId xmlns:p14="http://schemas.microsoft.com/office/powerpoint/2010/main" val="1592983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your body’s hundred trillion cells contains hundreds of different organelles.  Each organelle</a:t>
            </a:r>
            <a:r>
              <a:rPr lang="en-US" baseline="0" dirty="0" smtClean="0"/>
              <a:t> includes thousands of types of irreducibly complex machines—literally machines—with multiple moving parts that work together to perform specific jobs.  Without them, the cell would not be alive.</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13</a:t>
            </a:fld>
            <a:endParaRPr lang="en-US"/>
          </a:p>
        </p:txBody>
      </p:sp>
    </p:spTree>
    <p:extLst>
      <p:ext uri="{BB962C8B-B14F-4D97-AF65-F5344CB8AC3E}">
        <p14:creationId xmlns:p14="http://schemas.microsoft.com/office/powerpoint/2010/main" val="227316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it’s not just living</a:t>
            </a:r>
            <a:r>
              <a:rPr lang="en-US" baseline="0" dirty="0" smtClean="0"/>
              <a:t> things that show evidence of a designer—our solar system, the Milky Way Galaxy, and the universe itself do too!  Sometimes we talk about the “fine tuning” of the universe.  What we mean is that there are lots of universal constants that </a:t>
            </a:r>
            <a:r>
              <a:rPr lang="en-US" i="1" baseline="0" dirty="0" smtClean="0"/>
              <a:t>have </a:t>
            </a:r>
            <a:r>
              <a:rPr lang="en-US" i="0" baseline="0" dirty="0" smtClean="0"/>
              <a:t>to be that way in order for life to exist on earth.  Let’s look at some of them that are described in “The Heavens are Telling.”</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14</a:t>
            </a:fld>
            <a:endParaRPr lang="en-US"/>
          </a:p>
        </p:txBody>
      </p:sp>
    </p:spTree>
    <p:extLst>
      <p:ext uri="{BB962C8B-B14F-4D97-AF65-F5344CB8AC3E}">
        <p14:creationId xmlns:p14="http://schemas.microsoft.com/office/powerpoint/2010/main" val="2739925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those factors is how far our earth is from the</a:t>
            </a:r>
            <a:r>
              <a:rPr lang="en-US" baseline="0" dirty="0" smtClean="0"/>
              <a:t> star we orbit—in other words—how far we are from the sun.  / It would be too hot to live on Venus / and too cold to live on Mars, / but where we are in between them—called the “habitable zone”—the temperature is right / and there is abundant liquid water available.  / Just a 2% change in our orbit—either nearer or further away—would probably wipe out life on earth. (p 171)</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15</a:t>
            </a:fld>
            <a:endParaRPr lang="en-US"/>
          </a:p>
        </p:txBody>
      </p:sp>
    </p:spTree>
    <p:extLst>
      <p:ext uri="{BB962C8B-B14F-4D97-AF65-F5344CB8AC3E}">
        <p14:creationId xmlns:p14="http://schemas.microsoft.com/office/powerpoint/2010/main" val="425120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“fine tuning” factor required</a:t>
            </a:r>
            <a:r>
              <a:rPr lang="en-US" baseline="0" dirty="0" smtClean="0"/>
              <a:t> for life to exist on our planet is that we orbit the right kind of star.  / It would be highly unlikely for red giants or white dwarfs to be able to support life.  / Red dwarfs have only a small habitable zone, /  but main sequence stars—like our sun—are better suited to support life. /  If the sun had 20% more or less mass, earth would be hotter than Venus or colder than Mars.</a:t>
            </a:r>
          </a:p>
        </p:txBody>
      </p:sp>
      <p:sp>
        <p:nvSpPr>
          <p:cNvPr id="4" name="Slide Number Placeholder 3"/>
          <p:cNvSpPr>
            <a:spLocks noGrp="1"/>
          </p:cNvSpPr>
          <p:nvPr>
            <p:ph type="sldNum" sz="quarter" idx="10"/>
          </p:nvPr>
        </p:nvSpPr>
        <p:spPr/>
        <p:txBody>
          <a:bodyPr/>
          <a:lstStyle/>
          <a:p>
            <a:fld id="{24E95034-53D2-4160-9CF8-C746122DD0E2}" type="slidenum">
              <a:rPr lang="en-US" smtClean="0"/>
              <a:t>16</a:t>
            </a:fld>
            <a:endParaRPr lang="en-US"/>
          </a:p>
        </p:txBody>
      </p:sp>
    </p:spTree>
    <p:extLst>
      <p:ext uri="{BB962C8B-B14F-4D97-AF65-F5344CB8AC3E}">
        <p14:creationId xmlns:p14="http://schemas.microsoft.com/office/powerpoint/2010/main" val="111736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the shape of our orbit is important to the existence of life on earth.  / Fortunately, our orbit is almost a perfect circle.  Our</a:t>
            </a:r>
            <a:r>
              <a:rPr lang="en-US" baseline="0" dirty="0" smtClean="0"/>
              <a:t> slightly elliptical orbit is okay, / but a more pronounced elliptical shape </a:t>
            </a:r>
            <a:r>
              <a:rPr lang="en-US" dirty="0" smtClean="0"/>
              <a:t>would be so long that oceans would either boil</a:t>
            </a:r>
            <a:r>
              <a:rPr lang="en-US" baseline="0" dirty="0" smtClean="0"/>
              <a:t> or freeze!</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17</a:t>
            </a:fld>
            <a:endParaRPr lang="en-US"/>
          </a:p>
        </p:txBody>
      </p:sp>
    </p:spTree>
    <p:extLst>
      <p:ext uri="{BB962C8B-B14F-4D97-AF65-F5344CB8AC3E}">
        <p14:creationId xmlns:p14="http://schemas.microsoft.com/office/powerpoint/2010/main" val="70373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fine-tuning factors that allow life on earth to exist include the Earth’s spin rate, rotation angle, and magnetic field.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18</a:t>
            </a:fld>
            <a:endParaRPr lang="en-US"/>
          </a:p>
        </p:txBody>
      </p:sp>
    </p:spTree>
    <p:extLst>
      <p:ext uri="{BB962C8B-B14F-4D97-AF65-F5344CB8AC3E}">
        <p14:creationId xmlns:p14="http://schemas.microsoft.com/office/powerpoint/2010/main" val="442349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location in the galaxy is also important.  / It is important that we are not too near the center of the galaxy because of things like dangerous radiation and exploding supernovae. / Earth is located on the inner edge of one of the spiral arms, which may protect us from radiation and is far enough away from the dust and debris of the arm.  / Perhaps most interesting of all, is the fact that earth is located in just the perfect position to be able to observe the rest of the cosmos!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19</a:t>
            </a:fld>
            <a:endParaRPr lang="en-US"/>
          </a:p>
        </p:txBody>
      </p:sp>
    </p:spTree>
    <p:extLst>
      <p:ext uri="{BB962C8B-B14F-4D97-AF65-F5344CB8AC3E}">
        <p14:creationId xmlns:p14="http://schemas.microsoft.com/office/powerpoint/2010/main" val="285693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would you think if you found an iPad or a</a:t>
            </a:r>
            <a:r>
              <a:rPr lang="en-US" baseline="0" dirty="0" smtClean="0"/>
              <a:t> cell phone in the woods somewhere?  Would you be more likely to think their pieces had been blown together in a recent storm or that they had been left there by someone?</a:t>
            </a:r>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2</a:t>
            </a:fld>
            <a:endParaRPr lang="en-US"/>
          </a:p>
        </p:txBody>
      </p:sp>
    </p:spTree>
    <p:extLst>
      <p:ext uri="{BB962C8B-B14F-4D97-AF65-F5344CB8AC3E}">
        <p14:creationId xmlns:p14="http://schemas.microsoft.com/office/powerpoint/2010/main" val="2000925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fine-tunin</a:t>
            </a:r>
            <a:r>
              <a:rPr lang="en-US" baseline="0" dirty="0" smtClean="0"/>
              <a:t>g examples include the four basic forces of nature—gravity, electromagnetic force, and the strong and weak nuclear forces.  If any one of them was even slightly different, life would be impossible.  Paul Davies in </a:t>
            </a:r>
            <a:r>
              <a:rPr lang="en-US" i="1" baseline="0" dirty="0" smtClean="0"/>
              <a:t>the Goldilocks Enigma </a:t>
            </a:r>
            <a:r>
              <a:rPr lang="en-US" i="0" baseline="0" dirty="0" smtClean="0"/>
              <a:t>talks about 30 of these fine-tuning examples.</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20</a:t>
            </a:fld>
            <a:endParaRPr lang="en-US"/>
          </a:p>
        </p:txBody>
      </p:sp>
    </p:spTree>
    <p:extLst>
      <p:ext uri="{BB962C8B-B14F-4D97-AF65-F5344CB8AC3E}">
        <p14:creationId xmlns:p14="http://schemas.microsoft.com/office/powerpoint/2010/main" val="10928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Given the evidence in living organisms, as well as the evidence</a:t>
            </a:r>
            <a:r>
              <a:rPr lang="en-US" baseline="0" dirty="0" smtClean="0"/>
              <a:t> in the universe itself, many scientists have concluded that the best explanation is an intelligent Designer.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21</a:t>
            </a:fld>
            <a:endParaRPr lang="en-US"/>
          </a:p>
        </p:txBody>
      </p:sp>
    </p:spTree>
    <p:extLst>
      <p:ext uri="{BB962C8B-B14F-4D97-AF65-F5344CB8AC3E}">
        <p14:creationId xmlns:p14="http://schemas.microsoft.com/office/powerpoint/2010/main" val="2684189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 scientists are a part of something called the Intelligent</a:t>
            </a:r>
            <a:r>
              <a:rPr lang="en-US" baseline="0" dirty="0" smtClean="0"/>
              <a:t> Design, or ID, Movement.  They believe</a:t>
            </a:r>
            <a:endParaRPr lang="en-US" dirty="0" smtClean="0"/>
          </a:p>
          <a:p>
            <a:r>
              <a:rPr lang="en-US" dirty="0" smtClean="0"/>
              <a:t>that certain things—like living</a:t>
            </a:r>
            <a:r>
              <a:rPr lang="en-US" baseline="0" dirty="0" smtClean="0"/>
              <a:t> things and the universe itself—are best explained by an intelligent cause. but that is not the same thing as being creationists.  Although individual members of the ID movement may believe in God, / the movement bases its claims on science alone, not any particular sacred text like the Bible.  / They do not necessarily identify the designer as the God of the Bible.  / Creationists also recognize that certain things in nature are best explained by an intelligent cause.  / They recognize both the scientific evidence </a:t>
            </a:r>
            <a:r>
              <a:rPr lang="en-US" i="1" baseline="0" dirty="0" smtClean="0"/>
              <a:t>and </a:t>
            </a:r>
            <a:r>
              <a:rPr lang="en-US" i="0" baseline="0" dirty="0" smtClean="0"/>
              <a:t>the claims of scripture / and identify the Designer as God, as revealed in the Bible.</a:t>
            </a:r>
          </a:p>
        </p:txBody>
      </p:sp>
      <p:sp>
        <p:nvSpPr>
          <p:cNvPr id="4" name="Slide Number Placeholder 3"/>
          <p:cNvSpPr>
            <a:spLocks noGrp="1"/>
          </p:cNvSpPr>
          <p:nvPr>
            <p:ph type="sldNum" sz="quarter" idx="10"/>
          </p:nvPr>
        </p:nvSpPr>
        <p:spPr/>
        <p:txBody>
          <a:bodyPr/>
          <a:lstStyle/>
          <a:p>
            <a:fld id="{24E95034-53D2-4160-9CF8-C746122DD0E2}" type="slidenum">
              <a:rPr lang="en-US" smtClean="0"/>
              <a:t>22</a:t>
            </a:fld>
            <a:endParaRPr lang="en-US"/>
          </a:p>
        </p:txBody>
      </p:sp>
    </p:spTree>
    <p:extLst>
      <p:ext uri="{BB962C8B-B14F-4D97-AF65-F5344CB8AC3E}">
        <p14:creationId xmlns:p14="http://schemas.microsoft.com/office/powerpoint/2010/main" val="1341597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far in the Origins 101 series, we have talked</a:t>
            </a:r>
            <a:r>
              <a:rPr lang="en-US" baseline="0" dirty="0" smtClean="0"/>
              <a:t> quite a bit about the difference between data and interpretation.</a:t>
            </a:r>
            <a:r>
              <a:rPr lang="en-US" dirty="0" smtClean="0"/>
              <a:t>  In our next presentation, we will practice telling the difference between data and interpretation and discuss how to evaluate the claims of science.</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7975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55725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29207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14954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86247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0236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18</a:t>
            </a:r>
            <a:r>
              <a:rPr lang="en-US" baseline="30000" dirty="0" smtClean="0"/>
              <a:t>th</a:t>
            </a:r>
            <a:r>
              <a:rPr lang="en-US" dirty="0" smtClean="0"/>
              <a:t> century, a man named William Paley used a watch to illustrate the same point—that when we see evidence of planning, craftsmanship, beauty, and usefulness, we recognize that those things come from a designer.</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3</a:t>
            </a:fld>
            <a:endParaRPr lang="en-US"/>
          </a:p>
        </p:txBody>
      </p:sp>
    </p:spTree>
    <p:extLst>
      <p:ext uri="{BB962C8B-B14F-4D97-AF65-F5344CB8AC3E}">
        <p14:creationId xmlns:p14="http://schemas.microsoft.com/office/powerpoint/2010/main" val="370441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these rocks.</a:t>
            </a:r>
            <a:r>
              <a:rPr lang="en-US" baseline="0" dirty="0" smtClean="0"/>
              <a:t>  Which picture shows the result of something purposely designed?  Even though we recognize the artistic beauty of the naturally eroded arch, we intuitively recognize Mount Rushmore as the one that was designed.</a:t>
            </a:r>
            <a:endParaRPr lang="en-US"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4</a:t>
            </a:fld>
            <a:endParaRPr lang="en-US"/>
          </a:p>
        </p:txBody>
      </p:sp>
    </p:spTree>
    <p:extLst>
      <p:ext uri="{BB962C8B-B14F-4D97-AF65-F5344CB8AC3E}">
        <p14:creationId xmlns:p14="http://schemas.microsoft.com/office/powerpoint/2010/main" val="285275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scientists want to do more than just intuitively recognize design.  / They</a:t>
            </a:r>
            <a:r>
              <a:rPr lang="en-US" baseline="0" dirty="0" smtClean="0"/>
              <a:t> want to identify design in a more empirical way.  / In an attempt to make </a:t>
            </a:r>
            <a:r>
              <a:rPr lang="en-US" dirty="0" smtClean="0"/>
              <a:t>the design argument more rigorous, William </a:t>
            </a:r>
            <a:r>
              <a:rPr lang="en-US" dirty="0" err="1" smtClean="0"/>
              <a:t>Dembski</a:t>
            </a:r>
            <a:r>
              <a:rPr lang="en-US" dirty="0" smtClean="0"/>
              <a:t> created what he calls the Explanatory Filter.  / Explanatory Filter includes</a:t>
            </a:r>
            <a:r>
              <a:rPr lang="en-US" baseline="0" dirty="0" smtClean="0"/>
              <a:t> three separate criteria, / and </a:t>
            </a:r>
            <a:r>
              <a:rPr lang="en-US" baseline="0" dirty="0" err="1" smtClean="0"/>
              <a:t>Dembski</a:t>
            </a:r>
            <a:r>
              <a:rPr lang="en-US" baseline="0" dirty="0" smtClean="0"/>
              <a:t> infers design only after evaluating the object in question using all three of these criteria.</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9194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a:t>
            </a:r>
            <a:r>
              <a:rPr lang="en-US" baseline="0" dirty="0" smtClean="0"/>
              <a:t> calls the first criterion the contingency factor.  / This criterion basically asks whether any law explains the existence of the object in question—/ Mount Rushmore, for example.  / If there IS a law that requires it to exist in that way, (in other words—if there was no other possible way it could exist) / then we would not infer design. / If there is not any law that requires it to have existed in that way, then we move on to the second criterion.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6</a:t>
            </a:fld>
            <a:endParaRPr lang="en-US"/>
          </a:p>
        </p:txBody>
      </p:sp>
    </p:spTree>
    <p:extLst>
      <p:ext uri="{BB962C8B-B14F-4D97-AF65-F5344CB8AC3E}">
        <p14:creationId xmlns:p14="http://schemas.microsoft.com/office/powerpoint/2010/main" val="62841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criterion has</a:t>
            </a:r>
            <a:r>
              <a:rPr lang="en-US" baseline="0" dirty="0" smtClean="0"/>
              <a:t> to do with complexity / and asks whether its existence could be explained by chance.  / If it is simple enough that it </a:t>
            </a:r>
            <a:r>
              <a:rPr lang="en-US" i="1" baseline="0" dirty="0" smtClean="0"/>
              <a:t>could </a:t>
            </a:r>
            <a:r>
              <a:rPr lang="en-US" i="0" baseline="0" dirty="0" smtClean="0"/>
              <a:t>be explained by chance, / then we would </a:t>
            </a:r>
            <a:r>
              <a:rPr lang="en-US" i="1" baseline="0" dirty="0" smtClean="0"/>
              <a:t>not</a:t>
            </a:r>
            <a:r>
              <a:rPr lang="en-US" i="0" baseline="0" dirty="0" smtClean="0"/>
              <a:t> infer design.  / But if the probability of something this complex occurring by chance is less than ten to the 150</a:t>
            </a:r>
            <a:r>
              <a:rPr lang="en-US" i="0" baseline="30000" dirty="0" smtClean="0"/>
              <a:t>th</a:t>
            </a:r>
            <a:r>
              <a:rPr lang="en-US" i="0" baseline="0" dirty="0" smtClean="0"/>
              <a:t> power, / then we move on to the third criterion.</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7</a:t>
            </a:fld>
            <a:endParaRPr lang="en-US"/>
          </a:p>
        </p:txBody>
      </p:sp>
    </p:spTree>
    <p:extLst>
      <p:ext uri="{BB962C8B-B14F-4D97-AF65-F5344CB8AC3E}">
        <p14:creationId xmlns:p14="http://schemas.microsoft.com/office/powerpoint/2010/main" val="65415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criterion is specificity.</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8</a:t>
            </a:fld>
            <a:endParaRPr lang="en-US"/>
          </a:p>
        </p:txBody>
      </p:sp>
    </p:spTree>
    <p:extLst>
      <p:ext uri="{BB962C8B-B14F-4D97-AF65-F5344CB8AC3E}">
        <p14:creationId xmlns:p14="http://schemas.microsoft.com/office/powerpoint/2010/main" val="227199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what</a:t>
            </a:r>
            <a:r>
              <a:rPr lang="en-US" baseline="0" dirty="0" smtClean="0"/>
              <a:t> specificity means, look at this sequence of letters.  Imagine you were going to try to get this exact sequence of letters by drawing letter tiles randomly from a pile.  It would be unlikely for you to draw this complex sequence randomly.  / We call this complexity /  But look at this sequence of letters.  Like the first sequence, this sentence is also complex.  / But in addition, the sequence of letters also carries meaning.  When something complex also has meaning, we call it specified or say is has specificity.</a:t>
            </a:r>
          </a:p>
          <a:p>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9</a:t>
            </a:fld>
            <a:endParaRPr lang="en-US"/>
          </a:p>
        </p:txBody>
      </p:sp>
    </p:spTree>
    <p:extLst>
      <p:ext uri="{BB962C8B-B14F-4D97-AF65-F5344CB8AC3E}">
        <p14:creationId xmlns:p14="http://schemas.microsoft.com/office/powerpoint/2010/main" val="305419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31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3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26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42BAB0-2FC1-475D-A323-9FB593C2CF1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70B1E-A3AA-46E4-9871-06CF6D334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793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86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48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60748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18651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76537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0823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624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2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4438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34309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898618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665034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97331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086185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24630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708772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986800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6479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813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974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14187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3115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412164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9977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7018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76026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82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10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70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756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89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10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7665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 id="2147483686" r:id="rId14"/>
  </p:sldLayoutIdLs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941017599"/>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546557277"/>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4" y="0"/>
            <a:ext cx="12183231" cy="6858000"/>
          </a:xfrm>
        </p:spPr>
      </p:pic>
      <p:sp>
        <p:nvSpPr>
          <p:cNvPr id="3" name="TextBox 2"/>
          <p:cNvSpPr txBox="1"/>
          <p:nvPr/>
        </p:nvSpPr>
        <p:spPr>
          <a:xfrm>
            <a:off x="6567054" y="5943600"/>
            <a:ext cx="2722418" cy="646331"/>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Design</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9444467"/>
      </p:ext>
    </p:extLst>
  </p:cSld>
  <p:clrMapOvr>
    <a:masterClrMapping/>
  </p:clrMapOvr>
  <mc:AlternateContent xmlns:mc="http://schemas.openxmlformats.org/markup-compatibility/2006" xmlns:p14="http://schemas.microsoft.com/office/powerpoint/2010/main">
    <mc:Choice Requires="p14">
      <p:transition spd="slow" p14:dur="2000" advTm="3185"/>
    </mc:Choice>
    <mc:Fallback xmlns="">
      <p:transition spd="slow" advTm="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97705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300" dirty="0" smtClean="0">
                <a:solidFill>
                  <a:schemeClr val="bg1"/>
                </a:solidFill>
                <a:latin typeface="Century Gothic" panose="020B0502020202020204" pitchFamily="34" charset="0"/>
              </a:rPr>
              <a:t>Contingency factor</a:t>
            </a:r>
          </a:p>
          <a:p>
            <a:pPr marL="971550" lvl="1" indent="-514350">
              <a:buFont typeface="Arial" panose="020B0604020202020204" pitchFamily="34" charset="0"/>
              <a:buAutoNum type="arabicPeriod"/>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914400" lvl="1" indent="-457200">
              <a:buFont typeface="Arial" panose="020B0604020202020204" pitchFamily="34" charset="0"/>
              <a:buAutoNum type="arabicPeriod" startAt="2"/>
            </a:pPr>
            <a:r>
              <a:rPr lang="en-US" sz="3900" dirty="0" smtClean="0">
                <a:solidFill>
                  <a:schemeClr val="bg1"/>
                </a:solidFill>
                <a:latin typeface="Century Gothic" panose="020B0502020202020204" pitchFamily="34" charset="0"/>
              </a:rPr>
              <a:t> </a:t>
            </a:r>
            <a:r>
              <a:rPr lang="en-US" sz="3300" dirty="0" smtClean="0">
                <a:solidFill>
                  <a:schemeClr val="bg1"/>
                </a:solidFill>
                <a:latin typeface="Century Gothic" panose="020B0502020202020204" pitchFamily="34" charset="0"/>
              </a:rPr>
              <a:t>Complexity</a:t>
            </a:r>
          </a:p>
          <a:p>
            <a:pPr marL="914400" lvl="1" indent="-457200">
              <a:buFont typeface="Arial" panose="020B0604020202020204" pitchFamily="34" charset="0"/>
              <a:buAutoNum type="arabicPeriod" startAt="2"/>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r>
              <a:rPr lang="en-US" sz="3900" dirty="0" smtClean="0">
                <a:solidFill>
                  <a:schemeClr val="bg1"/>
                </a:solidFill>
                <a:latin typeface="Century Gothic" panose="020B0502020202020204" pitchFamily="34" charset="0"/>
              </a:rPr>
              <a:t>3</a:t>
            </a:r>
            <a:r>
              <a:rPr lang="en-US" sz="5800" dirty="0" smtClean="0">
                <a:solidFill>
                  <a:schemeClr val="bg1"/>
                </a:solidFill>
                <a:latin typeface="Century Gothic" panose="020B0502020202020204" pitchFamily="34" charset="0"/>
              </a:rPr>
              <a:t>. </a:t>
            </a:r>
            <a:r>
              <a:rPr lang="en-US" sz="3300" dirty="0" smtClean="0">
                <a:solidFill>
                  <a:schemeClr val="bg1"/>
                </a:solidFill>
                <a:latin typeface="Century Gothic" panose="020B0502020202020204" pitchFamily="34" charset="0"/>
              </a:rPr>
              <a:t>Specificity  </a:t>
            </a:r>
          </a:p>
          <a:p>
            <a:pPr marL="457200" lvl="1" indent="0">
              <a:buFont typeface="Arial" panose="020B0604020202020204" pitchFamily="34" charset="0"/>
              <a:buNone/>
            </a:pPr>
            <a:r>
              <a:rPr lang="en-US" sz="3300" dirty="0" smtClean="0">
                <a:solidFill>
                  <a:schemeClr val="bg1"/>
                </a:solidFill>
                <a:latin typeface="Century Gothic" panose="020B0502020202020204" pitchFamily="34" charset="0"/>
              </a:rPr>
              <a:t>(or specified complexity)</a:t>
            </a: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1075052"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1" name="Rectangle 10"/>
          <p:cNvSpPr/>
          <p:nvPr/>
        </p:nvSpPr>
        <p:spPr>
          <a:xfrm>
            <a:off x="5384800" y="3360634"/>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2" name="Right Arrow 11"/>
          <p:cNvSpPr/>
          <p:nvPr/>
        </p:nvSpPr>
        <p:spPr>
          <a:xfrm>
            <a:off x="9280068" y="3532422"/>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10080168" y="3435977"/>
            <a:ext cx="125186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14" name="Down Arrow 13"/>
          <p:cNvSpPr/>
          <p:nvPr/>
        </p:nvSpPr>
        <p:spPr>
          <a:xfrm>
            <a:off x="6275611" y="4316183"/>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extBox 14"/>
          <p:cNvSpPr txBox="1"/>
          <p:nvPr/>
        </p:nvSpPr>
        <p:spPr>
          <a:xfrm>
            <a:off x="6961409" y="4316183"/>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6" name="Rectangle 15"/>
          <p:cNvSpPr/>
          <p:nvPr/>
        </p:nvSpPr>
        <p:spPr>
          <a:xfrm>
            <a:off x="5384799" y="5244422"/>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Is it specified?</a:t>
            </a:r>
          </a:p>
          <a:p>
            <a:pPr algn="ctr"/>
            <a:r>
              <a:rPr lang="en-US" sz="2000" dirty="0" smtClean="0">
                <a:solidFill>
                  <a:schemeClr val="tx1"/>
                </a:solidFill>
                <a:latin typeface="Century Gothic" panose="020B0502020202020204" pitchFamily="34" charset="0"/>
              </a:rPr>
              <a:t>(Does it have meaning?)</a:t>
            </a:r>
            <a:endParaRPr lang="en-US" sz="2000" dirty="0">
              <a:solidFill>
                <a:schemeClr val="tx1"/>
              </a:solidFill>
              <a:latin typeface="Century Gothic" panose="020B0502020202020204" pitchFamily="34" charset="0"/>
            </a:endParaRPr>
          </a:p>
        </p:txBody>
      </p:sp>
      <p:sp>
        <p:nvSpPr>
          <p:cNvPr id="18" name="TextBox 17"/>
          <p:cNvSpPr txBox="1"/>
          <p:nvPr/>
        </p:nvSpPr>
        <p:spPr>
          <a:xfrm>
            <a:off x="6981370" y="6025141"/>
            <a:ext cx="982759"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20" name="Rectangle 19"/>
          <p:cNvSpPr/>
          <p:nvPr/>
        </p:nvSpPr>
        <p:spPr>
          <a:xfrm>
            <a:off x="10074729" y="1632858"/>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1" name="Rectangle 20"/>
          <p:cNvSpPr/>
          <p:nvPr/>
        </p:nvSpPr>
        <p:spPr>
          <a:xfrm>
            <a:off x="10108292" y="3360634"/>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2" name="TextBox 21"/>
          <p:cNvSpPr txBox="1"/>
          <p:nvPr/>
        </p:nvSpPr>
        <p:spPr>
          <a:xfrm>
            <a:off x="10140950" y="5327590"/>
            <a:ext cx="767443" cy="584775"/>
          </a:xfrm>
          <a:prstGeom prst="rect">
            <a:avLst/>
          </a:prstGeom>
          <a:noFill/>
        </p:spPr>
        <p:txBody>
          <a:bodyPr wrap="square" rtlCol="0">
            <a:spAutoFit/>
          </a:bodyPr>
          <a:lstStyle/>
          <a:p>
            <a:r>
              <a:rPr lang="en-US" sz="3200" dirty="0" smtClean="0">
                <a:solidFill>
                  <a:schemeClr val="tx2">
                    <a:lumMod val="20000"/>
                    <a:lumOff val="80000"/>
                  </a:schemeClr>
                </a:solidFill>
                <a:latin typeface="Century Gothic" panose="020B0502020202020204" pitchFamily="34" charset="0"/>
              </a:rPr>
              <a:t>No</a:t>
            </a:r>
            <a:endParaRPr lang="en-US" sz="3200" dirty="0">
              <a:solidFill>
                <a:schemeClr val="tx2">
                  <a:lumMod val="20000"/>
                  <a:lumOff val="80000"/>
                </a:schemeClr>
              </a:solidFill>
              <a:latin typeface="Century Gothic" panose="020B0502020202020204" pitchFamily="34" charset="0"/>
            </a:endParaRPr>
          </a:p>
        </p:txBody>
      </p:sp>
      <p:sp>
        <p:nvSpPr>
          <p:cNvPr id="23" name="Right Arrow 22"/>
          <p:cNvSpPr/>
          <p:nvPr/>
        </p:nvSpPr>
        <p:spPr>
          <a:xfrm>
            <a:off x="9307738" y="5424034"/>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Rectangle 23"/>
          <p:cNvSpPr/>
          <p:nvPr/>
        </p:nvSpPr>
        <p:spPr>
          <a:xfrm>
            <a:off x="10074729" y="5151503"/>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801044808"/>
      </p:ext>
    </p:extLst>
  </p:cSld>
  <p:clrMapOvr>
    <a:masterClrMapping/>
  </p:clrMapOvr>
  <mc:AlternateContent xmlns:mc="http://schemas.openxmlformats.org/markup-compatibility/2006" xmlns:p14="http://schemas.microsoft.com/office/powerpoint/2010/main">
    <mc:Choice Requires="p14">
      <p:transition spd="slow" p14:dur="2000" advTm="19157"/>
    </mc:Choice>
    <mc:Fallback xmlns="">
      <p:transition spd="slow" advTm="191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ox(out)">
                                      <p:cBhvr>
                                        <p:cTn id="15" dur="2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0066" y="4354062"/>
            <a:ext cx="2955675" cy="19630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566" y="718153"/>
            <a:ext cx="2769335" cy="1764096"/>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0" b="99758" l="9994" r="89885"/>
                    </a14:imgEffect>
                  </a14:imgLayer>
                </a14:imgProps>
              </a:ext>
              <a:ext uri="{28A0092B-C50C-407E-A947-70E740481C1C}">
                <a14:useLocalDpi xmlns:a14="http://schemas.microsoft.com/office/drawing/2010/main" val="0"/>
              </a:ext>
            </a:extLst>
          </a:blip>
          <a:stretch>
            <a:fillRect/>
          </a:stretch>
        </p:blipFill>
        <p:spPr>
          <a:xfrm>
            <a:off x="898095" y="1820948"/>
            <a:ext cx="3087598" cy="3086698"/>
          </a:xfrm>
          <a:prstGeom prst="rect">
            <a:avLst/>
          </a:prstGeom>
        </p:spPr>
      </p:pic>
      <p:sp>
        <p:nvSpPr>
          <p:cNvPr id="7" name="Rectangle 6"/>
          <p:cNvSpPr/>
          <p:nvPr/>
        </p:nvSpPr>
        <p:spPr>
          <a:xfrm>
            <a:off x="6658429" y="947054"/>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8" name="Down Arrow 7"/>
          <p:cNvSpPr/>
          <p:nvPr/>
        </p:nvSpPr>
        <p:spPr>
          <a:xfrm>
            <a:off x="7609112" y="1894111"/>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Rectangle 8"/>
          <p:cNvSpPr/>
          <p:nvPr/>
        </p:nvSpPr>
        <p:spPr>
          <a:xfrm>
            <a:off x="6658429" y="2674830"/>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0" name="Down Arrow 9"/>
          <p:cNvSpPr/>
          <p:nvPr/>
        </p:nvSpPr>
        <p:spPr>
          <a:xfrm>
            <a:off x="7598222" y="3630379"/>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Rectangle 10"/>
          <p:cNvSpPr/>
          <p:nvPr/>
        </p:nvSpPr>
        <p:spPr>
          <a:xfrm>
            <a:off x="6658428" y="4558618"/>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entury Gothic" panose="020B0502020202020204" pitchFamily="34" charset="0"/>
              </a:rPr>
              <a:t>Is it specified?</a:t>
            </a:r>
          </a:p>
          <a:p>
            <a:pPr algn="ctr"/>
            <a:r>
              <a:rPr lang="en-US" sz="2000" dirty="0">
                <a:solidFill>
                  <a:schemeClr val="tx1"/>
                </a:solidFill>
                <a:latin typeface="Century Gothic" panose="020B0502020202020204" pitchFamily="34" charset="0"/>
              </a:rPr>
              <a:t>(Does it have meaning?)</a:t>
            </a:r>
          </a:p>
        </p:txBody>
      </p:sp>
      <p:sp>
        <p:nvSpPr>
          <p:cNvPr id="12" name="Down Arrow 11"/>
          <p:cNvSpPr/>
          <p:nvPr/>
        </p:nvSpPr>
        <p:spPr>
          <a:xfrm>
            <a:off x="7598222" y="5483850"/>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8262257" y="1877778"/>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4" name="TextBox 13"/>
          <p:cNvSpPr txBox="1"/>
          <p:nvPr/>
        </p:nvSpPr>
        <p:spPr>
          <a:xfrm>
            <a:off x="8251367" y="3614046"/>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5" name="TextBox 14"/>
          <p:cNvSpPr txBox="1"/>
          <p:nvPr/>
        </p:nvSpPr>
        <p:spPr>
          <a:xfrm>
            <a:off x="8271328" y="5453636"/>
            <a:ext cx="1093898"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2" name="Rectangle 1"/>
          <p:cNvSpPr/>
          <p:nvPr/>
        </p:nvSpPr>
        <p:spPr>
          <a:xfrm>
            <a:off x="3457183" y="2902632"/>
            <a:ext cx="2456122"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Design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892502603"/>
      </p:ext>
    </p:extLst>
  </p:cSld>
  <p:clrMapOvr>
    <a:masterClrMapping/>
  </p:clrMapOvr>
  <mc:AlternateContent xmlns:mc="http://schemas.openxmlformats.org/markup-compatibility/2006" xmlns:p14="http://schemas.microsoft.com/office/powerpoint/2010/main">
    <mc:Choice Requires="p14">
      <p:transition spd="slow" p14:dur="2000" advTm="32537"/>
    </mc:Choice>
    <mc:Fallback xmlns="">
      <p:transition spd="slow" advTm="32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Not Just Complexity</a:t>
            </a:r>
            <a:endParaRPr lang="en-US" dirty="0">
              <a:solidFill>
                <a:schemeClr val="bg1"/>
              </a:solidFill>
            </a:endParaRPr>
          </a:p>
        </p:txBody>
      </p:sp>
      <p:sp>
        <p:nvSpPr>
          <p:cNvPr id="3" name="Content Placeholder 2"/>
          <p:cNvSpPr>
            <a:spLocks noGrp="1"/>
          </p:cNvSpPr>
          <p:nvPr>
            <p:ph sz="half" idx="1"/>
          </p:nvPr>
        </p:nvSpPr>
        <p:spPr>
          <a:xfrm>
            <a:off x="609599" y="1600201"/>
            <a:ext cx="5987143" cy="4525963"/>
          </a:xfrm>
        </p:spPr>
        <p:txBody>
          <a:bodyPr>
            <a:normAutofit/>
          </a:bodyPr>
          <a:lstStyle/>
          <a:p>
            <a:r>
              <a:rPr lang="en-US" sz="3600" dirty="0" smtClean="0">
                <a:solidFill>
                  <a:schemeClr val="bg1"/>
                </a:solidFill>
              </a:rPr>
              <a:t>Specified Complexity</a:t>
            </a:r>
          </a:p>
          <a:p>
            <a:endParaRPr lang="en-US" dirty="0">
              <a:solidFill>
                <a:schemeClr val="bg1"/>
              </a:solidFill>
            </a:endParaRPr>
          </a:p>
          <a:p>
            <a:r>
              <a:rPr lang="en-US" dirty="0" smtClean="0">
                <a:solidFill>
                  <a:schemeClr val="bg1"/>
                </a:solidFill>
              </a:rPr>
              <a:t>“Please pass the lemonade.”</a:t>
            </a:r>
            <a:endParaRPr lang="en-US" dirty="0">
              <a:solidFill>
                <a:schemeClr val="bg1"/>
              </a:solidFill>
            </a:endParaRPr>
          </a:p>
        </p:txBody>
      </p:sp>
      <p:sp>
        <p:nvSpPr>
          <p:cNvPr id="4" name="Content Placeholder 3"/>
          <p:cNvSpPr>
            <a:spLocks noGrp="1"/>
          </p:cNvSpPr>
          <p:nvPr>
            <p:ph sz="half" idx="2"/>
          </p:nvPr>
        </p:nvSpPr>
        <p:spPr>
          <a:xfrm>
            <a:off x="6197600" y="1600201"/>
            <a:ext cx="5869214" cy="5257799"/>
          </a:xfrm>
        </p:spPr>
        <p:txBody>
          <a:bodyPr>
            <a:normAutofit/>
          </a:bodyPr>
          <a:lstStyle/>
          <a:p>
            <a:r>
              <a:rPr lang="en-US" sz="3600" dirty="0">
                <a:solidFill>
                  <a:schemeClr val="bg1"/>
                </a:solidFill>
              </a:rPr>
              <a:t>Irreducible </a:t>
            </a:r>
            <a:r>
              <a:rPr lang="en-US" sz="3600" dirty="0" smtClean="0">
                <a:solidFill>
                  <a:schemeClr val="bg1"/>
                </a:solidFill>
              </a:rPr>
              <a:t>Complexity</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pPr marL="0" indent="0">
              <a:buNone/>
            </a:pPr>
            <a:endParaRPr lang="en-US" dirty="0">
              <a:solidFill>
                <a:schemeClr val="bg1"/>
              </a:solidFill>
            </a:endParaRPr>
          </a:p>
          <a:p>
            <a:r>
              <a:rPr lang="en-US" dirty="0" smtClean="0">
                <a:solidFill>
                  <a:schemeClr val="bg1"/>
                </a:solidFill>
              </a:rPr>
              <a:t>Minimum number of parts necessary to function</a:t>
            </a:r>
          </a:p>
          <a:p>
            <a:endParaRPr lang="en-US" dirty="0" smtClean="0">
              <a:solidFill>
                <a:schemeClr val="bg1"/>
              </a:solidFill>
            </a:endParaRPr>
          </a:p>
          <a:p>
            <a:r>
              <a:rPr lang="en-US" dirty="0" smtClean="0">
                <a:solidFill>
                  <a:schemeClr val="bg1"/>
                </a:solidFill>
              </a:rPr>
              <a:t>All parts present simultaneously</a:t>
            </a:r>
            <a:endParaRPr lang="en-US" dirty="0">
              <a:solidFill>
                <a:schemeClr val="bg1"/>
              </a:solidFill>
            </a:endParaRP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7058" y="2117476"/>
            <a:ext cx="3305629" cy="2252460"/>
          </a:xfrm>
          <a:prstGeom prst="rect">
            <a:avLst/>
          </a:prstGeom>
        </p:spPr>
      </p:pic>
    </p:spTree>
    <p:custDataLst>
      <p:tags r:id="rId1"/>
    </p:custDataLst>
    <p:extLst>
      <p:ext uri="{BB962C8B-B14F-4D97-AF65-F5344CB8AC3E}">
        <p14:creationId xmlns:p14="http://schemas.microsoft.com/office/powerpoint/2010/main" val="203148900"/>
      </p:ext>
    </p:extLst>
  </p:cSld>
  <p:clrMapOvr>
    <a:masterClrMapping/>
  </p:clrMapOvr>
  <mc:AlternateContent xmlns:mc="http://schemas.openxmlformats.org/markup-compatibility/2006" xmlns:p14="http://schemas.microsoft.com/office/powerpoint/2010/main">
    <mc:Choice Requires="p14">
      <p:transition spd="slow" p14:dur="2000" advTm="25676"/>
    </mc:Choice>
    <mc:Fallback xmlns="">
      <p:transition spd="slow" advTm="25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down)">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wipe(down)">
                                      <p:cBhvr>
                                        <p:cTn id="3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Irreducibly Complex Molecular Machines</a:t>
            </a:r>
            <a:endParaRPr lang="en-US" dirty="0">
              <a:solidFill>
                <a:schemeClr val="bg1"/>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8548" l="2358" r="100000">
                        <a14:backgroundMark x1="84643" y1="72595" x2="84643" y2="72595"/>
                        <a14:backgroundMark x1="85611" y1="71204" x2="85611" y2="71204"/>
                        <a14:backgroundMark x1="83011" y1="75923" x2="83011" y2="75923"/>
                        <a14:backgroundMark x1="80351" y1="75923" x2="80351" y2="75923"/>
                        <a14:backgroundMark x1="67533" y1="87840" x2="67533" y2="87840"/>
                      </a14:backgroundRemoval>
                    </a14:imgEffect>
                  </a14:imgLayer>
                </a14:imgProps>
              </a:ext>
              <a:ext uri="{28A0092B-C50C-407E-A947-70E740481C1C}">
                <a14:useLocalDpi xmlns:a14="http://schemas.microsoft.com/office/drawing/2010/main" val="0"/>
              </a:ext>
            </a:extLst>
          </a:blip>
          <a:stretch>
            <a:fillRect/>
          </a:stretch>
        </p:blipFill>
        <p:spPr>
          <a:xfrm>
            <a:off x="3135086" y="1265872"/>
            <a:ext cx="5861957" cy="5856671"/>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99090" l="546" r="100000"/>
                    </a14:imgEffect>
                  </a14:imgLayer>
                </a14:imgProps>
              </a:ext>
              <a:ext uri="{28A0092B-C50C-407E-A947-70E740481C1C}">
                <a14:useLocalDpi xmlns:a14="http://schemas.microsoft.com/office/drawing/2010/main" val="0"/>
              </a:ext>
            </a:extLst>
          </a:blip>
          <a:stretch>
            <a:fillRect/>
          </a:stretch>
        </p:blipFill>
        <p:spPr>
          <a:xfrm rot="21247258">
            <a:off x="6313391" y="3037242"/>
            <a:ext cx="4474481" cy="447448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057" y="1562653"/>
            <a:ext cx="3352535" cy="2514401"/>
          </a:xfrm>
          <a:prstGeom prst="rect">
            <a:avLst/>
          </a:prstGeom>
        </p:spPr>
      </p:pic>
    </p:spTree>
    <p:extLst>
      <p:ext uri="{BB962C8B-B14F-4D97-AF65-F5344CB8AC3E}">
        <p14:creationId xmlns:p14="http://schemas.microsoft.com/office/powerpoint/2010/main" val="869425131"/>
      </p:ext>
    </p:extLst>
  </p:cSld>
  <p:clrMapOvr>
    <a:masterClrMapping/>
  </p:clrMapOvr>
  <mc:AlternateContent xmlns:mc="http://schemas.openxmlformats.org/markup-compatibility/2006" xmlns:p14="http://schemas.microsoft.com/office/powerpoint/2010/main">
    <mc:Choice Requires="p14">
      <p:transition spd="slow" p14:dur="2000" advTm="18562"/>
    </mc:Choice>
    <mc:Fallback xmlns="">
      <p:transition spd="slow" advTm="1856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Finely-Tuned Universe</a:t>
            </a:r>
            <a:endParaRPr lang="en-US" dirty="0">
              <a:solidFill>
                <a:schemeClr val="bg1"/>
              </a:solidFill>
            </a:endParaRPr>
          </a:p>
        </p:txBody>
      </p:sp>
      <p:sp>
        <p:nvSpPr>
          <p:cNvPr id="3" name="Content Placeholder 2"/>
          <p:cNvSpPr>
            <a:spLocks noGrp="1"/>
          </p:cNvSpPr>
          <p:nvPr>
            <p:ph idx="1"/>
          </p:nvPr>
        </p:nvSpPr>
        <p:spPr>
          <a:xfrm>
            <a:off x="609600" y="1959429"/>
            <a:ext cx="10972800" cy="4523014"/>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pPr marL="0" indent="0" algn="ctr">
              <a:buNone/>
            </a:pPr>
            <a:endParaRPr lang="en-US" sz="2400" dirty="0" smtClean="0"/>
          </a:p>
          <a:p>
            <a:pPr marL="0" indent="0" algn="ctr">
              <a:buNone/>
            </a:pPr>
            <a:r>
              <a:rPr lang="en-US" sz="2400" dirty="0" smtClean="0">
                <a:solidFill>
                  <a:schemeClr val="bg1"/>
                </a:solidFill>
              </a:rPr>
              <a:t>“The Heavens Are Telling:  A Biblically Informed Cosmology,” </a:t>
            </a:r>
          </a:p>
          <a:p>
            <a:pPr marL="0" indent="0" algn="ctr">
              <a:buNone/>
            </a:pPr>
            <a:r>
              <a:rPr lang="en-US" sz="2400" dirty="0" smtClean="0">
                <a:solidFill>
                  <a:schemeClr val="bg1"/>
                </a:solidFill>
              </a:rPr>
              <a:t>chapter 12 of </a:t>
            </a:r>
            <a:r>
              <a:rPr lang="en-US" sz="2400" i="1" dirty="0" smtClean="0">
                <a:solidFill>
                  <a:schemeClr val="bg1"/>
                </a:solidFill>
              </a:rPr>
              <a:t>In the Beginning—Science and Scripture Confirm Creation</a:t>
            </a:r>
            <a:r>
              <a:rPr lang="en-US" sz="2400" dirty="0" smtClean="0">
                <a:solidFill>
                  <a:schemeClr val="bg1"/>
                </a:solidFill>
              </a:rPr>
              <a:t>, edited by Bryan W. Ball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629" y="1475656"/>
            <a:ext cx="4628586" cy="29943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964" y="1417638"/>
            <a:ext cx="3110345" cy="3110345"/>
          </a:xfrm>
          <a:prstGeom prst="rect">
            <a:avLst/>
          </a:prstGeom>
        </p:spPr>
      </p:pic>
    </p:spTree>
    <p:extLst>
      <p:ext uri="{BB962C8B-B14F-4D97-AF65-F5344CB8AC3E}">
        <p14:creationId xmlns:p14="http://schemas.microsoft.com/office/powerpoint/2010/main" val="4115252497"/>
      </p:ext>
    </p:extLst>
  </p:cSld>
  <p:clrMapOvr>
    <a:masterClrMapping/>
  </p:clrMapOvr>
  <mc:AlternateContent xmlns:mc="http://schemas.openxmlformats.org/markup-compatibility/2006" xmlns:p14="http://schemas.microsoft.com/office/powerpoint/2010/main">
    <mc:Choice Requires="p14">
      <p:transition spd="slow" p14:dur="2000" advTm="24096"/>
    </mc:Choice>
    <mc:Fallback xmlns="">
      <p:transition spd="slow" advTm="2409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tuning”—Distance from star</a:t>
            </a:r>
            <a:endParaRPr lang="en-US" dirty="0">
              <a:solidFill>
                <a:schemeClr val="bg1"/>
              </a:solidFill>
            </a:endParaRPr>
          </a:p>
        </p:txBody>
      </p:sp>
      <p:sp>
        <p:nvSpPr>
          <p:cNvPr id="3" name="Content Placeholder 2"/>
          <p:cNvSpPr>
            <a:spLocks noGrp="1"/>
          </p:cNvSpPr>
          <p:nvPr>
            <p:ph idx="1"/>
          </p:nvPr>
        </p:nvSpPr>
        <p:spPr>
          <a:xfrm>
            <a:off x="609600" y="1600201"/>
            <a:ext cx="6330043" cy="4525963"/>
          </a:xfrm>
        </p:spPr>
        <p:txBody>
          <a:bodyPr>
            <a:normAutofit/>
          </a:bodyPr>
          <a:lstStyle/>
          <a:p>
            <a:r>
              <a:rPr lang="en-US" sz="3600" dirty="0" smtClean="0">
                <a:solidFill>
                  <a:schemeClr val="bg1"/>
                </a:solidFill>
              </a:rPr>
              <a:t>Distance from star</a:t>
            </a:r>
          </a:p>
          <a:p>
            <a:pPr lvl="1"/>
            <a:r>
              <a:rPr lang="en-US" dirty="0" smtClean="0">
                <a:solidFill>
                  <a:schemeClr val="bg1"/>
                </a:solidFill>
              </a:rPr>
              <a:t>Too hot to live on Venus</a:t>
            </a:r>
          </a:p>
          <a:p>
            <a:pPr lvl="1"/>
            <a:r>
              <a:rPr lang="en-US" dirty="0" smtClean="0">
                <a:solidFill>
                  <a:schemeClr val="bg1"/>
                </a:solidFill>
              </a:rPr>
              <a:t>Too cold to live on Mars</a:t>
            </a:r>
          </a:p>
          <a:p>
            <a:pPr lvl="1"/>
            <a:r>
              <a:rPr lang="en-US" dirty="0" smtClean="0">
                <a:solidFill>
                  <a:schemeClr val="bg1"/>
                </a:solidFill>
              </a:rPr>
              <a:t>We are between them in the “habitable zone”</a:t>
            </a:r>
          </a:p>
          <a:p>
            <a:pPr lvl="1"/>
            <a:r>
              <a:rPr lang="en-US" dirty="0" smtClean="0">
                <a:solidFill>
                  <a:schemeClr val="bg1"/>
                </a:solidFill>
              </a:rPr>
              <a:t>Abundant liquid water</a:t>
            </a:r>
          </a:p>
          <a:p>
            <a:pPr lvl="1"/>
            <a:r>
              <a:rPr lang="en-US" dirty="0" smtClean="0">
                <a:solidFill>
                  <a:schemeClr val="bg1"/>
                </a:solidFill>
              </a:rPr>
              <a:t>A 2% change in our orbit—either nearer or further—would probably wipe out life on earth </a:t>
            </a:r>
          </a:p>
        </p:txBody>
      </p:sp>
      <p:pic>
        <p:nvPicPr>
          <p:cNvPr id="4" name="Picture 3"/>
          <p:cNvPicPr>
            <a:picLocks noChangeAspect="1"/>
          </p:cNvPicPr>
          <p:nvPr/>
        </p:nvPicPr>
        <p:blipFill>
          <a:blip r:embed="rId4"/>
          <a:stretch>
            <a:fillRect/>
          </a:stretch>
        </p:blipFill>
        <p:spPr>
          <a:xfrm>
            <a:off x="6604242" y="1600201"/>
            <a:ext cx="4627265" cy="2993395"/>
          </a:xfrm>
          <a:prstGeom prst="rect">
            <a:avLst/>
          </a:prstGeom>
        </p:spPr>
      </p:pic>
    </p:spTree>
    <p:custDataLst>
      <p:tags r:id="rId1"/>
    </p:custDataLst>
    <p:extLst>
      <p:ext uri="{BB962C8B-B14F-4D97-AF65-F5344CB8AC3E}">
        <p14:creationId xmlns:p14="http://schemas.microsoft.com/office/powerpoint/2010/main" val="3758217370"/>
      </p:ext>
    </p:extLst>
  </p:cSld>
  <p:clrMapOvr>
    <a:masterClrMapping/>
  </p:clrMapOvr>
  <mc:AlternateContent xmlns:mc="http://schemas.openxmlformats.org/markup-compatibility/2006" xmlns:p14="http://schemas.microsoft.com/office/powerpoint/2010/main">
    <mc:Choice Requires="p14">
      <p:transition spd="slow" p14:dur="2000" advTm="27207"/>
    </mc:Choice>
    <mc:Fallback xmlns="">
      <p:transition spd="slow" advTm="272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tuning”—Right kind of star</a:t>
            </a:r>
            <a:endParaRPr lang="en-US" dirty="0">
              <a:solidFill>
                <a:schemeClr val="bg1"/>
              </a:solidFill>
            </a:endParaRPr>
          </a:p>
        </p:txBody>
      </p:sp>
      <p:sp>
        <p:nvSpPr>
          <p:cNvPr id="3" name="Content Placeholder 2"/>
          <p:cNvSpPr>
            <a:spLocks noGrp="1"/>
          </p:cNvSpPr>
          <p:nvPr>
            <p:ph idx="1"/>
          </p:nvPr>
        </p:nvSpPr>
        <p:spPr>
          <a:xfrm>
            <a:off x="4947556" y="1600201"/>
            <a:ext cx="6634843" cy="4525963"/>
          </a:xfrm>
        </p:spPr>
        <p:txBody>
          <a:bodyPr>
            <a:normAutofit lnSpcReduction="10000"/>
          </a:bodyPr>
          <a:lstStyle/>
          <a:p>
            <a:r>
              <a:rPr lang="en-US" sz="3600" dirty="0" smtClean="0">
                <a:solidFill>
                  <a:schemeClr val="bg1"/>
                </a:solidFill>
              </a:rPr>
              <a:t>The right kind of star</a:t>
            </a:r>
          </a:p>
          <a:p>
            <a:pPr lvl="1"/>
            <a:r>
              <a:rPr lang="en-US" dirty="0" smtClean="0">
                <a:solidFill>
                  <a:schemeClr val="bg1"/>
                </a:solidFill>
              </a:rPr>
              <a:t>Red giants and white dwarfs highly unlikely to support life</a:t>
            </a:r>
          </a:p>
          <a:p>
            <a:pPr lvl="1"/>
            <a:r>
              <a:rPr lang="en-US" dirty="0" smtClean="0">
                <a:solidFill>
                  <a:schemeClr val="bg1"/>
                </a:solidFill>
              </a:rPr>
              <a:t>Red dwarfs have only a small habitable zone</a:t>
            </a:r>
          </a:p>
          <a:p>
            <a:pPr lvl="1"/>
            <a:r>
              <a:rPr lang="en-US" dirty="0" smtClean="0">
                <a:solidFill>
                  <a:schemeClr val="bg1"/>
                </a:solidFill>
              </a:rPr>
              <a:t>Main sequence stars, like our sun, are better suited</a:t>
            </a:r>
          </a:p>
          <a:p>
            <a:pPr lvl="1"/>
            <a:r>
              <a:rPr lang="en-US" dirty="0" smtClean="0">
                <a:solidFill>
                  <a:schemeClr val="bg1"/>
                </a:solidFill>
              </a:rPr>
              <a:t>If the sun had 20% more or less mass earth would be hotter than Venus or colder than Mars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767682"/>
            <a:ext cx="4191000" cy="4191000"/>
          </a:xfrm>
          <a:prstGeom prst="rect">
            <a:avLst/>
          </a:prstGeom>
        </p:spPr>
      </p:pic>
    </p:spTree>
    <p:custDataLst>
      <p:tags r:id="rId1"/>
    </p:custDataLst>
    <p:extLst>
      <p:ext uri="{BB962C8B-B14F-4D97-AF65-F5344CB8AC3E}">
        <p14:creationId xmlns:p14="http://schemas.microsoft.com/office/powerpoint/2010/main" val="1167795837"/>
      </p:ext>
    </p:extLst>
  </p:cSld>
  <p:clrMapOvr>
    <a:masterClrMapping/>
  </p:clrMapOvr>
  <mc:AlternateContent xmlns:mc="http://schemas.openxmlformats.org/markup-compatibility/2006" xmlns:p14="http://schemas.microsoft.com/office/powerpoint/2010/main">
    <mc:Choice Requires="p14">
      <p:transition spd="slow" p14:dur="2000" advTm="29510"/>
    </mc:Choice>
    <mc:Fallback xmlns="">
      <p:transition spd="slow" advTm="29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tuning”—Orbit shape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3600" dirty="0" smtClean="0">
                <a:solidFill>
                  <a:schemeClr val="bg1"/>
                </a:solidFill>
              </a:rPr>
              <a:t>Orbit shape</a:t>
            </a:r>
          </a:p>
          <a:p>
            <a:pPr lvl="1"/>
            <a:r>
              <a:rPr lang="en-US" dirty="0" smtClean="0">
                <a:solidFill>
                  <a:schemeClr val="bg1"/>
                </a:solidFill>
              </a:rPr>
              <a:t>Almost a perfect circle (only slightly elliptical)</a:t>
            </a:r>
          </a:p>
          <a:p>
            <a:pPr lvl="1"/>
            <a:r>
              <a:rPr lang="en-US" dirty="0" smtClean="0">
                <a:solidFill>
                  <a:schemeClr val="bg1"/>
                </a:solidFill>
              </a:rPr>
              <a:t>Elliptical orbit so long that oceans would either boil or freeze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225636"/>
            <a:ext cx="1697182" cy="16971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799" y="4225636"/>
            <a:ext cx="1697182" cy="1697182"/>
          </a:xfrm>
          <a:prstGeom prst="rect">
            <a:avLst/>
          </a:prstGeom>
        </p:spPr>
      </p:pic>
      <p:sp>
        <p:nvSpPr>
          <p:cNvPr id="6" name="Oval 5"/>
          <p:cNvSpPr/>
          <p:nvPr/>
        </p:nvSpPr>
        <p:spPr>
          <a:xfrm>
            <a:off x="1330036" y="3863182"/>
            <a:ext cx="2535382" cy="244554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Oval 6"/>
          <p:cNvSpPr/>
          <p:nvPr/>
        </p:nvSpPr>
        <p:spPr>
          <a:xfrm>
            <a:off x="5257799" y="3851454"/>
            <a:ext cx="5507182" cy="244554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634501770"/>
      </p:ext>
    </p:extLst>
  </p:cSld>
  <p:clrMapOvr>
    <a:masterClrMapping/>
  </p:clrMapOvr>
  <mc:AlternateContent xmlns:mc="http://schemas.openxmlformats.org/markup-compatibility/2006" xmlns:p14="http://schemas.microsoft.com/office/powerpoint/2010/main">
    <mc:Choice Requires="p14">
      <p:transition spd="slow" p14:dur="2000" advTm="18315"/>
    </mc:Choice>
    <mc:Fallback xmlns="">
      <p:transition spd="slow" advTm="183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The Earth’s:</a:t>
            </a:r>
          </a:p>
          <a:p>
            <a:r>
              <a:rPr lang="en-US" dirty="0" smtClean="0">
                <a:solidFill>
                  <a:schemeClr val="bg1"/>
                </a:solidFill>
              </a:rPr>
              <a:t>Spin rate</a:t>
            </a:r>
          </a:p>
          <a:p>
            <a:r>
              <a:rPr lang="en-US" dirty="0" smtClean="0">
                <a:solidFill>
                  <a:schemeClr val="bg1"/>
                </a:solidFill>
              </a:rPr>
              <a:t>Rotation angle</a:t>
            </a:r>
          </a:p>
          <a:p>
            <a:r>
              <a:rPr lang="en-US" dirty="0" smtClean="0">
                <a:solidFill>
                  <a:schemeClr val="bg1"/>
                </a:solidFill>
              </a:rPr>
              <a:t>Magnetic field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403" y="1897915"/>
            <a:ext cx="5240711" cy="3930534"/>
          </a:xfrm>
          <a:prstGeom prst="rect">
            <a:avLst/>
          </a:prstGeom>
        </p:spPr>
      </p:pic>
    </p:spTree>
    <p:extLst>
      <p:ext uri="{BB962C8B-B14F-4D97-AF65-F5344CB8AC3E}">
        <p14:creationId xmlns:p14="http://schemas.microsoft.com/office/powerpoint/2010/main" val="2463801326"/>
      </p:ext>
    </p:extLst>
  </p:cSld>
  <p:clrMapOvr>
    <a:masterClrMapping/>
  </p:clrMapOvr>
  <mc:AlternateContent xmlns:mc="http://schemas.openxmlformats.org/markup-compatibility/2006" xmlns:p14="http://schemas.microsoft.com/office/powerpoint/2010/main">
    <mc:Choice Requires="p14">
      <p:transition spd="slow" p14:dur="2000" advTm="8919"/>
    </mc:Choice>
    <mc:Fallback xmlns="">
      <p:transition spd="slow" advTm="891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Tuning”--Location in the Galaxy</a:t>
            </a:r>
            <a:endParaRPr lang="en-US" dirty="0">
              <a:solidFill>
                <a:schemeClr val="bg1"/>
              </a:solidFill>
            </a:endParaRPr>
          </a:p>
        </p:txBody>
      </p:sp>
      <p:sp>
        <p:nvSpPr>
          <p:cNvPr id="3" name="Content Placeholder 2"/>
          <p:cNvSpPr>
            <a:spLocks noGrp="1"/>
          </p:cNvSpPr>
          <p:nvPr>
            <p:ph idx="1"/>
          </p:nvPr>
        </p:nvSpPr>
        <p:spPr>
          <a:xfrm>
            <a:off x="5502728" y="1600201"/>
            <a:ext cx="6079671" cy="4525963"/>
          </a:xfrm>
        </p:spPr>
        <p:txBody>
          <a:bodyPr>
            <a:normAutofit fontScale="92500"/>
          </a:bodyPr>
          <a:lstStyle/>
          <a:p>
            <a:r>
              <a:rPr lang="en-US" dirty="0" smtClean="0">
                <a:solidFill>
                  <a:schemeClr val="bg1"/>
                </a:solidFill>
              </a:rPr>
              <a:t>Not too near the center (dangerous radiation, exploding supernovae, etc.)</a:t>
            </a:r>
          </a:p>
          <a:p>
            <a:r>
              <a:rPr lang="en-US" dirty="0" smtClean="0">
                <a:solidFill>
                  <a:schemeClr val="bg1"/>
                </a:solidFill>
              </a:rPr>
              <a:t>Inner edge of a spiral arm (may protect from radiation; far enough away from dust and debris of the arm)</a:t>
            </a:r>
          </a:p>
          <a:p>
            <a:r>
              <a:rPr lang="en-US" dirty="0" smtClean="0">
                <a:solidFill>
                  <a:schemeClr val="bg1"/>
                </a:solidFill>
              </a:rPr>
              <a:t>Able to observe the rest of the cosmos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117122"/>
            <a:ext cx="4680857" cy="3470388"/>
          </a:xfrm>
          <a:prstGeom prst="rect">
            <a:avLst/>
          </a:prstGeom>
        </p:spPr>
      </p:pic>
    </p:spTree>
    <p:custDataLst>
      <p:tags r:id="rId1"/>
    </p:custDataLst>
    <p:extLst>
      <p:ext uri="{BB962C8B-B14F-4D97-AF65-F5344CB8AC3E}">
        <p14:creationId xmlns:p14="http://schemas.microsoft.com/office/powerpoint/2010/main" val="3583672402"/>
      </p:ext>
    </p:extLst>
  </p:cSld>
  <p:clrMapOvr>
    <a:masterClrMapping/>
  </p:clrMapOvr>
  <mc:AlternateContent xmlns:mc="http://schemas.openxmlformats.org/markup-compatibility/2006" xmlns:p14="http://schemas.microsoft.com/office/powerpoint/2010/main">
    <mc:Choice Requires="p14">
      <p:transition spd="slow" p14:dur="2000" advTm="30494"/>
    </mc:Choice>
    <mc:Fallback xmlns="">
      <p:transition spd="slow" advTm="304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would you think?</a:t>
            </a:r>
            <a:endParaRPr lang="en-US" dirty="0">
              <a:solidFill>
                <a:schemeClr val="bg1"/>
              </a:solidFill>
            </a:endParaRPr>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9758" l="9994" r="89885"/>
                    </a14:imgEffect>
                  </a14:imgLayer>
                </a14:imgProps>
              </a:ext>
              <a:ext uri="{28A0092B-C50C-407E-A947-70E740481C1C}">
                <a14:useLocalDpi xmlns:a14="http://schemas.microsoft.com/office/drawing/2010/main" val="0"/>
              </a:ext>
            </a:extLst>
          </a:blip>
          <a:stretch>
            <a:fillRect/>
          </a:stretch>
        </p:blipFill>
        <p:spPr>
          <a:xfrm>
            <a:off x="7059524" y="2165467"/>
            <a:ext cx="3622500" cy="3621444"/>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061" y="1826215"/>
            <a:ext cx="6449924" cy="4299949"/>
          </a:xfrm>
          <a:prstGeom prst="rect">
            <a:avLst/>
          </a:prstGeom>
        </p:spPr>
      </p:pic>
    </p:spTree>
    <p:extLst>
      <p:ext uri="{BB962C8B-B14F-4D97-AF65-F5344CB8AC3E}">
        <p14:creationId xmlns:p14="http://schemas.microsoft.com/office/powerpoint/2010/main" val="4007873954"/>
      </p:ext>
    </p:extLst>
  </p:cSld>
  <p:clrMapOvr>
    <a:masterClrMapping/>
  </p:clrMapOvr>
  <mc:AlternateContent xmlns:mc="http://schemas.openxmlformats.org/markup-compatibility/2006" xmlns:p14="http://schemas.microsoft.com/office/powerpoint/2010/main">
    <mc:Choice Requires="p14">
      <p:transition spd="slow" p14:dur="2000" advTm="12103"/>
    </mc:Choice>
    <mc:Fallback xmlns="">
      <p:transition spd="slow" advTm="1210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tuning”—Forces of Nature</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rPr>
              <a:t>Four basic forces of nature</a:t>
            </a:r>
          </a:p>
          <a:p>
            <a:pPr lvl="1"/>
            <a:r>
              <a:rPr lang="en-US" dirty="0" smtClean="0">
                <a:solidFill>
                  <a:schemeClr val="bg1"/>
                </a:solidFill>
              </a:rPr>
              <a:t>Gravity (Big G)—we couldn’t exist if Big G had a different value)</a:t>
            </a:r>
          </a:p>
          <a:p>
            <a:pPr lvl="1"/>
            <a:r>
              <a:rPr lang="en-US" dirty="0" smtClean="0">
                <a:solidFill>
                  <a:schemeClr val="bg1"/>
                </a:solidFill>
              </a:rPr>
              <a:t>Electromagnetic force</a:t>
            </a:r>
          </a:p>
          <a:p>
            <a:pPr lvl="1"/>
            <a:r>
              <a:rPr lang="en-US" dirty="0" smtClean="0">
                <a:solidFill>
                  <a:schemeClr val="bg1"/>
                </a:solidFill>
              </a:rPr>
              <a:t>Strong nuclear force</a:t>
            </a:r>
          </a:p>
          <a:p>
            <a:pPr lvl="1"/>
            <a:r>
              <a:rPr lang="en-US" dirty="0" smtClean="0">
                <a:solidFill>
                  <a:schemeClr val="bg1"/>
                </a:solidFill>
              </a:rPr>
              <a:t>Weak nuclear force</a:t>
            </a:r>
          </a:p>
          <a:p>
            <a:pPr lvl="1"/>
            <a:endParaRPr lang="en-US" dirty="0">
              <a:solidFill>
                <a:schemeClr val="bg1"/>
              </a:solidFill>
            </a:endParaRPr>
          </a:p>
          <a:p>
            <a:pPr lvl="1"/>
            <a:endParaRPr lang="en-US" dirty="0" smtClean="0">
              <a:solidFill>
                <a:schemeClr val="bg1"/>
              </a:solidFill>
            </a:endParaRPr>
          </a:p>
          <a:p>
            <a:pPr marL="457200" lvl="1" indent="0">
              <a:buNone/>
            </a:pPr>
            <a:r>
              <a:rPr lang="en-US" dirty="0" smtClean="0">
                <a:solidFill>
                  <a:schemeClr val="bg1"/>
                </a:solidFill>
              </a:rPr>
              <a:t>Paul Davies in </a:t>
            </a:r>
            <a:r>
              <a:rPr lang="en-US" i="1" dirty="0" smtClean="0">
                <a:solidFill>
                  <a:schemeClr val="bg1"/>
                </a:solidFill>
              </a:rPr>
              <a:t>The </a:t>
            </a:r>
            <a:r>
              <a:rPr lang="en-US" i="1" dirty="0" err="1" smtClean="0">
                <a:solidFill>
                  <a:schemeClr val="bg1"/>
                </a:solidFill>
              </a:rPr>
              <a:t>Goldlilocks</a:t>
            </a:r>
            <a:r>
              <a:rPr lang="en-US" i="1" dirty="0" smtClean="0">
                <a:solidFill>
                  <a:schemeClr val="bg1"/>
                </a:solidFill>
              </a:rPr>
              <a:t> Enigma:  Why Is the Universe Just Right for Life? </a:t>
            </a:r>
            <a:r>
              <a:rPr lang="en-US" dirty="0">
                <a:solidFill>
                  <a:schemeClr val="bg1"/>
                </a:solidFill>
              </a:rPr>
              <a:t> d</a:t>
            </a:r>
            <a:r>
              <a:rPr lang="en-US" dirty="0" smtClean="0">
                <a:solidFill>
                  <a:schemeClr val="bg1"/>
                </a:solidFill>
              </a:rPr>
              <a:t>escribes about 30 of these fine-tuning examples</a:t>
            </a:r>
            <a:endParaRPr lang="en-US" dirty="0">
              <a:solidFill>
                <a:schemeClr val="bg1"/>
              </a:solidFill>
            </a:endParaRPr>
          </a:p>
        </p:txBody>
      </p:sp>
    </p:spTree>
    <p:custDataLst>
      <p:tags r:id="rId1"/>
    </p:custDataLst>
    <p:extLst>
      <p:ext uri="{BB962C8B-B14F-4D97-AF65-F5344CB8AC3E}">
        <p14:creationId xmlns:p14="http://schemas.microsoft.com/office/powerpoint/2010/main" val="3446037993"/>
      </p:ext>
    </p:extLst>
  </p:cSld>
  <p:clrMapOvr>
    <a:masterClrMapping/>
  </p:clrMapOvr>
  <mc:AlternateContent xmlns:mc="http://schemas.openxmlformats.org/markup-compatibility/2006" xmlns:p14="http://schemas.microsoft.com/office/powerpoint/2010/main">
    <mc:Choice Requires="p14">
      <p:transition spd="slow" p14:dur="2000" advTm="20142"/>
    </mc:Choice>
    <mc:Fallback xmlns="">
      <p:transition spd="slow" advTm="201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up)">
                                      <p:cBhvr>
                                        <p:cTn id="13" dur="500"/>
                                        <p:tgtEl>
                                          <p:spTgt spid="3">
                                            <p:txEl>
                                              <p:pRg st="3" end="3"/>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up)">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wipe(up)">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749" y="1971292"/>
            <a:ext cx="9062508" cy="2585323"/>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The best explanation</a:t>
            </a:r>
          </a:p>
          <a:p>
            <a:pPr algn="ctr"/>
            <a:r>
              <a:rPr lang="en-US" sz="5400" b="1"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for the evidence</a:t>
            </a:r>
          </a:p>
          <a:p>
            <a:pPr algn="ctr"/>
            <a:r>
              <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i</a:t>
            </a:r>
            <a:r>
              <a:rPr lang="en-US" sz="5400" b="1"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s </a:t>
            </a:r>
            <a:r>
              <a:rPr lang="en-US" sz="54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an intelligent </a:t>
            </a:r>
            <a:r>
              <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D</a:t>
            </a:r>
            <a:r>
              <a:rPr lang="en-US" sz="54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esigner</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024918262"/>
      </p:ext>
    </p:extLst>
  </p:cSld>
  <p:clrMapOvr>
    <a:masterClrMapping/>
  </p:clrMapOvr>
  <mc:AlternateContent xmlns:mc="http://schemas.openxmlformats.org/markup-compatibility/2006" xmlns:p14="http://schemas.microsoft.com/office/powerpoint/2010/main">
    <mc:Choice Requires="p14">
      <p:transition spd="slow" p14:dur="2000" advTm="11347"/>
    </mc:Choice>
    <mc:Fallback xmlns="">
      <p:transition spd="slow" advTm="1134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384800" cy="1143000"/>
          </a:xfrm>
        </p:spPr>
        <p:txBody>
          <a:bodyPr>
            <a:normAutofit fontScale="90000"/>
          </a:bodyPr>
          <a:lstStyle/>
          <a:p>
            <a:r>
              <a:rPr lang="en-US" dirty="0" smtClean="0">
                <a:solidFill>
                  <a:schemeClr val="bg1"/>
                </a:solidFill>
              </a:rPr>
              <a:t>Intelligent Design</a:t>
            </a:r>
            <a:br>
              <a:rPr lang="en-US" dirty="0" smtClean="0">
                <a:solidFill>
                  <a:schemeClr val="bg1"/>
                </a:solidFill>
              </a:rPr>
            </a:br>
            <a:r>
              <a:rPr lang="en-US" dirty="0" smtClean="0">
                <a:solidFill>
                  <a:schemeClr val="bg1"/>
                </a:solidFill>
              </a:rPr>
              <a:t> (ID) Movement</a:t>
            </a:r>
            <a:endParaRPr lang="en-US" dirty="0">
              <a:solidFill>
                <a:schemeClr val="bg1"/>
              </a:solidFill>
            </a:endParaRPr>
          </a:p>
        </p:txBody>
      </p:sp>
      <p:sp>
        <p:nvSpPr>
          <p:cNvPr id="3" name="Content Placeholder 2"/>
          <p:cNvSpPr>
            <a:spLocks noGrp="1"/>
          </p:cNvSpPr>
          <p:nvPr>
            <p:ph sz="half" idx="1"/>
          </p:nvPr>
        </p:nvSpPr>
        <p:spPr>
          <a:xfrm>
            <a:off x="609600" y="1828801"/>
            <a:ext cx="5384800" cy="4525963"/>
          </a:xfrm>
        </p:spPr>
        <p:txBody>
          <a:bodyPr>
            <a:normAutofit lnSpcReduction="10000"/>
          </a:bodyPr>
          <a:lstStyle/>
          <a:p>
            <a:r>
              <a:rPr lang="en-US" dirty="0" smtClean="0">
                <a:solidFill>
                  <a:schemeClr val="bg1"/>
                </a:solidFill>
              </a:rPr>
              <a:t>Recognize that certain things in nature are best explained by an intelligent cause </a:t>
            </a:r>
          </a:p>
          <a:p>
            <a:r>
              <a:rPr lang="en-US" dirty="0" smtClean="0">
                <a:solidFill>
                  <a:schemeClr val="bg1"/>
                </a:solidFill>
              </a:rPr>
              <a:t>Base claims on science, not any particular sacred text like the Bible</a:t>
            </a:r>
          </a:p>
          <a:p>
            <a:r>
              <a:rPr lang="en-US" dirty="0" smtClean="0">
                <a:solidFill>
                  <a:schemeClr val="bg1"/>
                </a:solidFill>
              </a:rPr>
              <a:t>Do not necessarily identify the designer as the God of the Bible</a:t>
            </a:r>
            <a:endParaRPr lang="en-US" dirty="0">
              <a:solidFill>
                <a:schemeClr val="bg1"/>
              </a:solidFill>
            </a:endParaRPr>
          </a:p>
        </p:txBody>
      </p:sp>
      <p:sp>
        <p:nvSpPr>
          <p:cNvPr id="4" name="Content Placeholder 3"/>
          <p:cNvSpPr>
            <a:spLocks noGrp="1"/>
          </p:cNvSpPr>
          <p:nvPr>
            <p:ph sz="half" idx="2"/>
          </p:nvPr>
        </p:nvSpPr>
        <p:spPr>
          <a:xfrm>
            <a:off x="6239329" y="1828800"/>
            <a:ext cx="5384800" cy="4525963"/>
          </a:xfrm>
        </p:spPr>
        <p:txBody>
          <a:bodyPr>
            <a:normAutofit lnSpcReduction="10000"/>
          </a:bodyPr>
          <a:lstStyle/>
          <a:p>
            <a:r>
              <a:rPr lang="en-US" dirty="0" smtClean="0">
                <a:solidFill>
                  <a:schemeClr val="bg1"/>
                </a:solidFill>
              </a:rPr>
              <a:t>Recognize that certain </a:t>
            </a:r>
            <a:r>
              <a:rPr lang="en-US" dirty="0">
                <a:solidFill>
                  <a:schemeClr val="bg1"/>
                </a:solidFill>
              </a:rPr>
              <a:t>things in nature are best explained by an intelligent </a:t>
            </a:r>
            <a:r>
              <a:rPr lang="en-US" dirty="0" smtClean="0">
                <a:solidFill>
                  <a:schemeClr val="bg1"/>
                </a:solidFill>
              </a:rPr>
              <a:t>cause</a:t>
            </a:r>
          </a:p>
          <a:p>
            <a:r>
              <a:rPr lang="en-US" dirty="0" smtClean="0">
                <a:solidFill>
                  <a:schemeClr val="bg1"/>
                </a:solidFill>
              </a:rPr>
              <a:t>Recognize both scientific evidence </a:t>
            </a:r>
            <a:r>
              <a:rPr lang="en-US" i="1" dirty="0" smtClean="0">
                <a:solidFill>
                  <a:schemeClr val="bg1"/>
                </a:solidFill>
              </a:rPr>
              <a:t>and </a:t>
            </a:r>
            <a:r>
              <a:rPr lang="en-US" dirty="0" smtClean="0">
                <a:solidFill>
                  <a:schemeClr val="bg1"/>
                </a:solidFill>
              </a:rPr>
              <a:t>the claims of scripture</a:t>
            </a:r>
          </a:p>
          <a:p>
            <a:r>
              <a:rPr lang="en-US" dirty="0" smtClean="0">
                <a:solidFill>
                  <a:schemeClr val="bg1"/>
                </a:solidFill>
              </a:rPr>
              <a:t>Identify the Designer as the God of the Bible </a:t>
            </a:r>
            <a:endParaRPr lang="en-US" dirty="0">
              <a:solidFill>
                <a:schemeClr val="bg1"/>
              </a:solidFill>
            </a:endParaRPr>
          </a:p>
          <a:p>
            <a:endParaRPr lang="en-US" dirty="0"/>
          </a:p>
        </p:txBody>
      </p:sp>
      <p:sp>
        <p:nvSpPr>
          <p:cNvPr id="5" name="Title 1"/>
          <p:cNvSpPr txBox="1">
            <a:spLocks/>
          </p:cNvSpPr>
          <p:nvPr/>
        </p:nvSpPr>
        <p:spPr>
          <a:xfrm>
            <a:off x="6239329" y="274638"/>
            <a:ext cx="53848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Creationists</a:t>
            </a:r>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674635131"/>
      </p:ext>
    </p:extLst>
  </p:cSld>
  <p:clrMapOvr>
    <a:masterClrMapping/>
  </p:clrMapOvr>
  <mc:AlternateContent xmlns:mc="http://schemas.openxmlformats.org/markup-compatibility/2006" xmlns:p14="http://schemas.microsoft.com/office/powerpoint/2010/main">
    <mc:Choice Requires="p14">
      <p:transition spd="slow" p14:dur="2000" advTm="47217"/>
    </mc:Choice>
    <mc:Fallback xmlns="">
      <p:transition spd="slow" advTm="47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384" y="0"/>
            <a:ext cx="12183231" cy="6858000"/>
          </a:xfrm>
        </p:spPr>
      </p:pic>
      <p:sp>
        <p:nvSpPr>
          <p:cNvPr id="3" name="TextBox 2"/>
          <p:cNvSpPr txBox="1"/>
          <p:nvPr/>
        </p:nvSpPr>
        <p:spPr>
          <a:xfrm>
            <a:off x="2204357" y="6106886"/>
            <a:ext cx="10107386" cy="523220"/>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Data, Interpretation, and Evaluating Scientific Claims</a:t>
            </a:r>
            <a:endParaRPr lang="en-US" sz="2800" dirty="0">
              <a:solidFill>
                <a:prstClr val="white"/>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610750212"/>
      </p:ext>
    </p:extLst>
  </p:cSld>
  <p:clrMapOvr>
    <a:masterClrMapping/>
  </p:clrMapOvr>
  <mc:AlternateContent xmlns:mc="http://schemas.openxmlformats.org/markup-compatibility/2006" xmlns:p14="http://schemas.microsoft.com/office/powerpoint/2010/main">
    <mc:Choice Requires="p14">
      <p:transition spd="slow" p14:dur="2000" advTm="16831"/>
    </mc:Choice>
    <mc:Fallback xmlns="">
      <p:transition spd="slow" advTm="168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1804711332"/>
      </p:ext>
    </p:extLst>
  </p:cSld>
  <p:clrMapOvr>
    <a:masterClrMapping/>
  </p:clrMapOvr>
  <mc:AlternateContent xmlns:mc="http://schemas.openxmlformats.org/markup-compatibility/2006" xmlns:p14="http://schemas.microsoft.com/office/powerpoint/2010/main">
    <mc:Choice Requires="p14">
      <p:transition spd="slow" p14:dur="2000" advTm="2446"/>
    </mc:Choice>
    <mc:Fallback xmlns="">
      <p:transition spd="slow" advTm="244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Images may appear on more than one slide. Citation is given on the first slide where each image appears.</a:t>
            </a:r>
          </a:p>
          <a:p>
            <a:pPr algn="l"/>
            <a:r>
              <a:rPr lang="en-US" dirty="0" smtClean="0"/>
              <a:t>[1] </a:t>
            </a:r>
            <a:r>
              <a:rPr lang="en-US" dirty="0"/>
              <a:t>Slide design, Susan </a:t>
            </a:r>
            <a:r>
              <a:rPr lang="en-US" dirty="0" smtClean="0"/>
              <a:t>Landon</a:t>
            </a:r>
          </a:p>
          <a:p>
            <a:pPr algn="l"/>
            <a:r>
              <a:rPr lang="en-US" dirty="0" smtClean="0"/>
              <a:t>[2a] </a:t>
            </a:r>
            <a:r>
              <a:rPr lang="en-US" dirty="0"/>
              <a:t>iPad </a:t>
            </a:r>
            <a:r>
              <a:rPr lang="en-US" dirty="0" smtClean="0"/>
              <a:t>19666234, LL28, </a:t>
            </a:r>
            <a:r>
              <a:rPr lang="en-US" dirty="0"/>
              <a:t>Getty Images (US), Inc. </a:t>
            </a:r>
            <a:r>
              <a:rPr lang="en-US" dirty="0" smtClean="0"/>
              <a:t>Subscription</a:t>
            </a:r>
          </a:p>
          <a:p>
            <a:pPr algn="l"/>
            <a:r>
              <a:rPr lang="en-US" dirty="0" smtClean="0"/>
              <a:t>[2b] </a:t>
            </a:r>
            <a:r>
              <a:rPr lang="en-US" dirty="0"/>
              <a:t>Cell phone </a:t>
            </a:r>
            <a:r>
              <a:rPr lang="en-US" dirty="0" smtClean="0"/>
              <a:t>47986892, </a:t>
            </a:r>
            <a:r>
              <a:rPr lang="en-US" dirty="0" err="1" smtClean="0"/>
              <a:t>alexsl</a:t>
            </a:r>
            <a:r>
              <a:rPr lang="en-US" dirty="0" smtClean="0"/>
              <a:t>,</a:t>
            </a:r>
            <a:r>
              <a:rPr lang="en-US" dirty="0"/>
              <a:t> Getty Images (US), Inc. Subscription</a:t>
            </a:r>
          </a:p>
          <a:p>
            <a:pPr algn="l"/>
            <a:r>
              <a:rPr lang="en-US" dirty="0" smtClean="0"/>
              <a:t>[3] </a:t>
            </a:r>
            <a:r>
              <a:rPr lang="en-US" dirty="0"/>
              <a:t>Pocket watch </a:t>
            </a:r>
            <a:r>
              <a:rPr lang="en-US" dirty="0" smtClean="0"/>
              <a:t>32569324, </a:t>
            </a:r>
            <a:r>
              <a:rPr lang="en-US" dirty="0" err="1" smtClean="0"/>
              <a:t>badmanproduction</a:t>
            </a:r>
            <a:r>
              <a:rPr lang="en-US" dirty="0" smtClean="0"/>
              <a:t>, </a:t>
            </a:r>
            <a:r>
              <a:rPr lang="en-US" dirty="0"/>
              <a:t>Getty Images (US), Inc. Subscription</a:t>
            </a:r>
          </a:p>
          <a:p>
            <a:pPr algn="l"/>
            <a:r>
              <a:rPr lang="en-US" dirty="0" smtClean="0"/>
              <a:t>[4a] Rock 17623460, </a:t>
            </a:r>
            <a:r>
              <a:rPr lang="en-US" dirty="0" err="1" smtClean="0"/>
              <a:t>Emrah</a:t>
            </a:r>
            <a:r>
              <a:rPr lang="en-US" dirty="0" smtClean="0"/>
              <a:t> </a:t>
            </a:r>
            <a:r>
              <a:rPr lang="en-US" dirty="0" err="1" smtClean="0"/>
              <a:t>Oztas</a:t>
            </a:r>
            <a:r>
              <a:rPr lang="en-US" dirty="0" smtClean="0"/>
              <a:t>, Getty Images (US), Inc. Subscription</a:t>
            </a:r>
          </a:p>
          <a:p>
            <a:pPr algn="l"/>
            <a:r>
              <a:rPr lang="en-US" dirty="0" smtClean="0"/>
              <a:t>[4b] Arch 4295110, </a:t>
            </a:r>
            <a:r>
              <a:rPr lang="en-US" dirty="0" err="1" smtClean="0"/>
              <a:t>raphoto</a:t>
            </a:r>
            <a:r>
              <a:rPr lang="en-US" dirty="0" smtClean="0"/>
              <a:t>, Getty Images (US), Inc. Subscription</a:t>
            </a:r>
          </a:p>
          <a:p>
            <a:pPr algn="l"/>
            <a:r>
              <a:rPr lang="en-US" dirty="0" smtClean="0"/>
              <a:t>[4c] Mount Rushmore 14744554 Kubrak78, Getty Images (US), Inc. Subscription</a:t>
            </a:r>
          </a:p>
          <a:p>
            <a:pPr algn="l"/>
            <a:r>
              <a:rPr lang="en-US" dirty="0"/>
              <a:t>[9] Scrabble letters </a:t>
            </a:r>
            <a:r>
              <a:rPr lang="en-US" dirty="0" smtClean="0"/>
              <a:t>19496884, </a:t>
            </a:r>
            <a:r>
              <a:rPr lang="en-US" dirty="0" err="1" smtClean="0"/>
              <a:t>NoDerog</a:t>
            </a:r>
            <a:r>
              <a:rPr lang="en-US" dirty="0" smtClean="0"/>
              <a:t>, Getty Images (US), Inc. Subscription</a:t>
            </a:r>
          </a:p>
          <a:p>
            <a:pPr algn="l"/>
            <a:r>
              <a:rPr lang="en-US" dirty="0" smtClean="0"/>
              <a:t>[12] </a:t>
            </a:r>
            <a:r>
              <a:rPr lang="en-US" dirty="0"/>
              <a:t>Mousetrap with cheese </a:t>
            </a:r>
            <a:r>
              <a:rPr lang="en-US" dirty="0" smtClean="0"/>
              <a:t>11692882</a:t>
            </a:r>
            <a:r>
              <a:rPr lang="en-US" dirty="0"/>
              <a:t>, </a:t>
            </a:r>
            <a:r>
              <a:rPr lang="en-US" dirty="0" err="1"/>
              <a:t>xxmmxx</a:t>
            </a:r>
            <a:r>
              <a:rPr lang="en-US" dirty="0"/>
              <a:t> ,Getty Images (US), Inc. </a:t>
            </a:r>
            <a:r>
              <a:rPr lang="en-US" dirty="0" smtClean="0"/>
              <a:t>Subscription</a:t>
            </a:r>
          </a:p>
          <a:p>
            <a:pPr algn="l"/>
            <a:r>
              <a:rPr lang="en-US" dirty="0" smtClean="0"/>
              <a:t>[13a] Organelles 34792482, </a:t>
            </a:r>
            <a:r>
              <a:rPr lang="en-US" dirty="0" err="1" smtClean="0"/>
              <a:t>selvanegra</a:t>
            </a:r>
            <a:r>
              <a:rPr lang="en-US" dirty="0" smtClean="0"/>
              <a:t>, Getty Images (US), Inc. Subscription</a:t>
            </a:r>
          </a:p>
          <a:p>
            <a:pPr algn="l"/>
            <a:r>
              <a:rPr lang="en-US" dirty="0" smtClean="0"/>
              <a:t>[13b] Cell 45876032, 7activestudio, Getty Images (US), Inc. Subscription</a:t>
            </a:r>
          </a:p>
          <a:p>
            <a:pPr algn="l"/>
            <a:r>
              <a:rPr lang="en-US" dirty="0" smtClean="0"/>
              <a:t>[13c] Mitochondrion 58561068 </a:t>
            </a:r>
            <a:r>
              <a:rPr lang="en-US" dirty="0" err="1" smtClean="0"/>
              <a:t>ClusterX</a:t>
            </a:r>
            <a:r>
              <a:rPr lang="en-US" dirty="0" smtClean="0"/>
              <a:t>, Getty Images (US), Inc. Subscription</a:t>
            </a:r>
          </a:p>
          <a:p>
            <a:pPr algn="l"/>
            <a:endParaRPr lang="en-US" dirty="0"/>
          </a:p>
          <a:p>
            <a:pPr algn="l"/>
            <a:endParaRPr lang="en-US" dirty="0"/>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1651103262"/>
      </p:ext>
    </p:extLst>
  </p:cSld>
  <p:clrMapOvr>
    <a:masterClrMapping/>
  </p:clrMapOvr>
  <mc:AlternateContent xmlns:mc="http://schemas.openxmlformats.org/markup-compatibility/2006" xmlns:p14="http://schemas.microsoft.com/office/powerpoint/2010/main">
    <mc:Choice Requires="p14">
      <p:transition spd="slow" p14:dur="2000" advTm="2110"/>
    </mc:Choice>
    <mc:Fallback xmlns="">
      <p:transition spd="slow" advTm="211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[14a] Solar system 47204046, </a:t>
            </a:r>
            <a:r>
              <a:rPr lang="en-US" dirty="0" err="1"/>
              <a:t>ChrisGorgio</a:t>
            </a:r>
            <a:r>
              <a:rPr lang="en-US" dirty="0"/>
              <a:t>, Getty Images (US), Inc. Subscription</a:t>
            </a:r>
          </a:p>
          <a:p>
            <a:pPr algn="l"/>
            <a:r>
              <a:rPr lang="en-US" dirty="0"/>
              <a:t>[14b] Milky Way galaxy 14966467, </a:t>
            </a:r>
            <a:r>
              <a:rPr lang="en-US" dirty="0" err="1"/>
              <a:t>DavidSzabo</a:t>
            </a:r>
            <a:r>
              <a:rPr lang="en-US" dirty="0"/>
              <a:t>, Getty Images (US), Inc. Subscription</a:t>
            </a:r>
          </a:p>
          <a:p>
            <a:pPr algn="l"/>
            <a:r>
              <a:rPr lang="en-US" dirty="0"/>
              <a:t>[16] Sun 461451, </a:t>
            </a:r>
            <a:r>
              <a:rPr lang="en-US" dirty="0" err="1"/>
              <a:t>Zuki</a:t>
            </a:r>
            <a:r>
              <a:rPr lang="en-US" dirty="0"/>
              <a:t>, Getty Images (US), Inc. Subscription</a:t>
            </a:r>
          </a:p>
          <a:p>
            <a:pPr algn="l"/>
            <a:r>
              <a:rPr lang="en-US" dirty="0"/>
              <a:t>[18] Magnetic field 14188754, </a:t>
            </a:r>
            <a:r>
              <a:rPr lang="en-US" dirty="0" err="1"/>
              <a:t>alxpin</a:t>
            </a:r>
            <a:r>
              <a:rPr lang="en-US" dirty="0"/>
              <a:t>, Getty Images (US), Inc. Subscription</a:t>
            </a:r>
          </a:p>
          <a:p>
            <a:pPr algn="l"/>
            <a:r>
              <a:rPr lang="en-US" dirty="0"/>
              <a:t>[19] Spiral galaxy 31389530, Vladimir Arndt, Getty Images (US), Inc. Subscription</a:t>
            </a:r>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3252644699"/>
      </p:ext>
    </p:extLst>
  </p:cSld>
  <p:clrMapOvr>
    <a:masterClrMapping/>
  </p:clrMapOvr>
  <mc:AlternateContent xmlns:mc="http://schemas.openxmlformats.org/markup-compatibility/2006" xmlns:p14="http://schemas.microsoft.com/office/powerpoint/2010/main">
    <mc:Choice Requires="p14">
      <p:transition spd="slow" p14:dur="2000" advTm="2092"/>
    </mc:Choice>
    <mc:Fallback xmlns="">
      <p:transition spd="slow" advTm="209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2713375848"/>
      </p:ext>
    </p:extLst>
  </p:cSld>
  <p:clrMapOvr>
    <a:masterClrMapping/>
  </p:clrMapOvr>
  <mc:AlternateContent xmlns:mc="http://schemas.openxmlformats.org/markup-compatibility/2006" xmlns:p14="http://schemas.microsoft.com/office/powerpoint/2010/main">
    <mc:Choice Requires="p14">
      <p:transition spd="slow" p14:dur="2000" advTm="2300"/>
    </mc:Choice>
    <mc:Fallback xmlns="">
      <p:transition spd="slow" advTm="23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502580173"/>
      </p:ext>
    </p:extLst>
  </p:cSld>
  <p:clrMapOvr>
    <a:masterClrMapping/>
  </p:clrMapOvr>
  <mc:AlternateContent xmlns:mc="http://schemas.openxmlformats.org/markup-compatibility/2006" xmlns:p14="http://schemas.microsoft.com/office/powerpoint/2010/main">
    <mc:Choice Requires="p14">
      <p:transition spd="med" p14:dur="700" advTm="1452">
        <p:fade/>
      </p:transition>
    </mc:Choice>
    <mc:Fallback xmlns="">
      <p:transition spd="med" advTm="1452">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3710442987"/>
      </p:ext>
    </p:extLst>
  </p:cSld>
  <p:clrMapOvr>
    <a:masterClrMapping/>
  </p:clrMapOvr>
  <mc:AlternateContent xmlns:mc="http://schemas.openxmlformats.org/markup-compatibility/2006" xmlns:p14="http://schemas.microsoft.com/office/powerpoint/2010/main">
    <mc:Choice Requires="p14">
      <p:transition spd="med" p14:dur="700" advTm="1559">
        <p:fade/>
      </p:transition>
    </mc:Choice>
    <mc:Fallback xmlns="">
      <p:transition spd="med" advTm="1559">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William Paley—18</a:t>
            </a:r>
            <a:r>
              <a:rPr lang="en-US" baseline="30000" dirty="0" smtClean="0">
                <a:solidFill>
                  <a:schemeClr val="bg1"/>
                </a:solidFill>
              </a:rPr>
              <a:t>th</a:t>
            </a:r>
            <a:r>
              <a:rPr lang="en-US" dirty="0" smtClean="0">
                <a:solidFill>
                  <a:schemeClr val="bg1"/>
                </a:solidFill>
              </a:rPr>
              <a:t> Century</a:t>
            </a:r>
            <a:endParaRPr lang="en-US" dirty="0">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When we see evidence of planning, craftsmanship, beauty, and usefulness, we recognize that those things come from a designer.</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0" y="1600201"/>
            <a:ext cx="5384800" cy="3576471"/>
          </a:xfrm>
          <a:prstGeom prst="rect">
            <a:avLst/>
          </a:prstGeom>
        </p:spPr>
      </p:pic>
    </p:spTree>
    <p:extLst>
      <p:ext uri="{BB962C8B-B14F-4D97-AF65-F5344CB8AC3E}">
        <p14:creationId xmlns:p14="http://schemas.microsoft.com/office/powerpoint/2010/main" val="3278498471"/>
      </p:ext>
    </p:extLst>
  </p:cSld>
  <p:clrMapOvr>
    <a:masterClrMapping/>
  </p:clrMapOvr>
  <mc:AlternateContent xmlns:mc="http://schemas.openxmlformats.org/markup-compatibility/2006" xmlns:p14="http://schemas.microsoft.com/office/powerpoint/2010/main">
    <mc:Choice Requires="p14">
      <p:transition spd="slow" p14:dur="2000" advTm="13806"/>
    </mc:Choice>
    <mc:Fallback xmlns="">
      <p:transition spd="slow" advTm="1380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1327084360"/>
      </p:ext>
    </p:extLst>
  </p:cSld>
  <p:clrMapOvr>
    <a:masterClrMapping/>
  </p:clrMapOvr>
  <mc:AlternateContent xmlns:mc="http://schemas.openxmlformats.org/markup-compatibility/2006" xmlns:p14="http://schemas.microsoft.com/office/powerpoint/2010/main">
    <mc:Choice Requires="p14">
      <p:transition spd="med" p14:dur="700" advTm="1425">
        <p:fade/>
      </p:transition>
    </mc:Choice>
    <mc:Fallback xmlns="">
      <p:transition spd="med" advTm="1425">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2336832674"/>
      </p:ext>
    </p:extLst>
  </p:cSld>
  <p:clrMapOvr>
    <a:masterClrMapping/>
  </p:clrMapOvr>
  <mc:AlternateContent xmlns:mc="http://schemas.openxmlformats.org/markup-compatibility/2006" xmlns:p14="http://schemas.microsoft.com/office/powerpoint/2010/main">
    <mc:Choice Requires="p14">
      <p:transition spd="med" p14:dur="700" advTm="1490">
        <p:fade/>
      </p:transition>
    </mc:Choice>
    <mc:Fallback xmlns="">
      <p:transition spd="med" advTm="149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840765762"/>
      </p:ext>
    </p:extLst>
  </p:cSld>
  <p:clrMapOvr>
    <a:masterClrMapping/>
  </p:clrMapOvr>
  <mc:AlternateContent xmlns:mc="http://schemas.openxmlformats.org/markup-compatibility/2006" xmlns:p14="http://schemas.microsoft.com/office/powerpoint/2010/main">
    <mc:Choice Requires="p14">
      <p:transition spd="med" p14:dur="700" advTm="1917">
        <p:fade/>
      </p:transition>
    </mc:Choice>
    <mc:Fallback xmlns="">
      <p:transition spd="med" advTm="191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37666" y="1350807"/>
            <a:ext cx="2844048"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Design</a:t>
            </a: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1054732" y="1350807"/>
            <a:ext cx="2844048"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Design</a:t>
            </a: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566" y="384258"/>
            <a:ext cx="3973313" cy="264860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873" y="3429000"/>
            <a:ext cx="4241437" cy="281707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224" y="3451895"/>
            <a:ext cx="3872304" cy="2794179"/>
          </a:xfrm>
          <a:prstGeom prst="rect">
            <a:avLst/>
          </a:prstGeom>
        </p:spPr>
      </p:pic>
    </p:spTree>
    <p:extLst>
      <p:ext uri="{BB962C8B-B14F-4D97-AF65-F5344CB8AC3E}">
        <p14:creationId xmlns:p14="http://schemas.microsoft.com/office/powerpoint/2010/main" val="77962846"/>
      </p:ext>
    </p:extLst>
  </p:cSld>
  <p:clrMapOvr>
    <a:masterClrMapping/>
  </p:clrMapOvr>
  <mc:AlternateContent xmlns:mc="http://schemas.openxmlformats.org/markup-compatibility/2006" xmlns:p14="http://schemas.microsoft.com/office/powerpoint/2010/main">
    <mc:Choice Requires="p14">
      <p:transition spd="slow" p14:dur="2000" advTm="14604"/>
    </mc:Choice>
    <mc:Fallback xmlns="">
      <p:transition spd="slow" advTm="1460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More Rigorous Design Argument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Scientists have tried to identify design in a more empirical way.</a:t>
            </a:r>
          </a:p>
          <a:p>
            <a:r>
              <a:rPr lang="en-US" dirty="0" smtClean="0">
                <a:solidFill>
                  <a:schemeClr val="bg1"/>
                </a:solidFill>
              </a:rPr>
              <a:t>William </a:t>
            </a:r>
            <a:r>
              <a:rPr lang="en-US" dirty="0" err="1" smtClean="0">
                <a:solidFill>
                  <a:schemeClr val="bg1"/>
                </a:solidFill>
              </a:rPr>
              <a:t>Dembski</a:t>
            </a:r>
            <a:r>
              <a:rPr lang="en-US" dirty="0" smtClean="0">
                <a:solidFill>
                  <a:schemeClr val="bg1"/>
                </a:solidFill>
              </a:rPr>
              <a:t> created the Explanatory Filter</a:t>
            </a:r>
          </a:p>
          <a:p>
            <a:r>
              <a:rPr lang="en-US" dirty="0" smtClean="0">
                <a:solidFill>
                  <a:schemeClr val="bg1"/>
                </a:solidFill>
              </a:rPr>
              <a:t>Includes three criteria</a:t>
            </a:r>
          </a:p>
          <a:p>
            <a:r>
              <a:rPr lang="en-US" dirty="0" err="1" smtClean="0">
                <a:solidFill>
                  <a:schemeClr val="bg1"/>
                </a:solidFill>
              </a:rPr>
              <a:t>Dembski</a:t>
            </a:r>
            <a:r>
              <a:rPr lang="en-US" dirty="0" smtClean="0">
                <a:solidFill>
                  <a:schemeClr val="bg1"/>
                </a:solidFill>
              </a:rPr>
              <a:t> infers design only after evaluating the object in question using three different criteria</a:t>
            </a:r>
          </a:p>
        </p:txBody>
      </p:sp>
    </p:spTree>
    <p:custDataLst>
      <p:tags r:id="rId1"/>
    </p:custDataLst>
    <p:extLst>
      <p:ext uri="{BB962C8B-B14F-4D97-AF65-F5344CB8AC3E}">
        <p14:creationId xmlns:p14="http://schemas.microsoft.com/office/powerpoint/2010/main" val="2141586630"/>
      </p:ext>
    </p:extLst>
  </p:cSld>
  <p:clrMapOvr>
    <a:masterClrMapping/>
  </p:clrMapOvr>
  <mc:AlternateContent xmlns:mc="http://schemas.openxmlformats.org/markup-compatibility/2006" xmlns:p14="http://schemas.microsoft.com/office/powerpoint/2010/main">
    <mc:Choice Requires="p14">
      <p:transition spd="slow" p14:dur="2000" advTm="28036"/>
    </mc:Choice>
    <mc:Fallback xmlns="">
      <p:transition spd="slow" advTm="280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200" dirty="0" smtClean="0">
                <a:solidFill>
                  <a:schemeClr val="bg1"/>
                </a:solidFill>
                <a:latin typeface="Century Gothic" panose="020B0502020202020204" pitchFamily="34" charset="0"/>
              </a:rPr>
              <a:t>Contingency factor</a:t>
            </a:r>
          </a:p>
          <a:p>
            <a:pPr marL="971550" lvl="1" indent="-514350">
              <a:buFont typeface="Arial" panose="020B0604020202020204" pitchFamily="34" charset="0"/>
              <a:buAutoNum type="arabicPeriod"/>
            </a:pPr>
            <a:endParaRPr lang="en-US" dirty="0" smtClean="0">
              <a:latin typeface="Century Gothic" panose="020B0502020202020204" pitchFamily="34" charset="0"/>
            </a:endParaRPr>
          </a:p>
          <a:p>
            <a:pPr marL="457200" lvl="1" indent="0">
              <a:buNone/>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95903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20" name="Rectangle 19"/>
          <p:cNvSpPr/>
          <p:nvPr/>
        </p:nvSpPr>
        <p:spPr>
          <a:xfrm>
            <a:off x="10074728" y="1654951"/>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64" y="2579914"/>
            <a:ext cx="3914150" cy="2493355"/>
          </a:xfrm>
          <a:prstGeom prst="rect">
            <a:avLst/>
          </a:prstGeom>
        </p:spPr>
      </p:pic>
    </p:spTree>
    <p:custDataLst>
      <p:tags r:id="rId1"/>
    </p:custDataLst>
    <p:extLst>
      <p:ext uri="{BB962C8B-B14F-4D97-AF65-F5344CB8AC3E}">
        <p14:creationId xmlns:p14="http://schemas.microsoft.com/office/powerpoint/2010/main" val="1359491280"/>
      </p:ext>
    </p:extLst>
  </p:cSld>
  <p:clrMapOvr>
    <a:masterClrMapping/>
  </p:clrMapOvr>
  <mc:AlternateContent xmlns:mc="http://schemas.openxmlformats.org/markup-compatibility/2006" xmlns:p14="http://schemas.microsoft.com/office/powerpoint/2010/main">
    <mc:Choice Requires="p14">
      <p:transition spd="slow" p14:dur="2000" advTm="30491"/>
    </mc:Choice>
    <mc:Fallback xmlns="">
      <p:transition spd="slow" advTm="304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ox(out)">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200" dirty="0" smtClean="0">
                <a:solidFill>
                  <a:schemeClr val="bg1"/>
                </a:solidFill>
                <a:latin typeface="Century Gothic" panose="020B0502020202020204" pitchFamily="34" charset="0"/>
              </a:rPr>
              <a:t>Contingency factor</a:t>
            </a:r>
          </a:p>
          <a:p>
            <a:pPr marL="457200" lvl="1" indent="0">
              <a:buFont typeface="Arial" panose="020B0604020202020204" pitchFamily="34" charset="0"/>
              <a:buNone/>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a:p>
            <a:pPr marL="914400" lvl="1" indent="-457200">
              <a:buFont typeface="Arial" panose="020B0604020202020204" pitchFamily="34" charset="0"/>
              <a:buAutoNum type="arabicPeriod" startAt="2"/>
            </a:pPr>
            <a:r>
              <a:rPr lang="en-US" sz="3900" dirty="0" smtClean="0">
                <a:solidFill>
                  <a:schemeClr val="bg1"/>
                </a:solidFill>
                <a:latin typeface="Century Gothic" panose="020B0502020202020204" pitchFamily="34" charset="0"/>
              </a:rPr>
              <a:t> </a:t>
            </a:r>
            <a:r>
              <a:rPr lang="en-US" sz="3200" dirty="0" smtClean="0">
                <a:solidFill>
                  <a:schemeClr val="bg1"/>
                </a:solidFill>
                <a:latin typeface="Century Gothic" panose="020B0502020202020204" pitchFamily="34" charset="0"/>
              </a:rPr>
              <a:t>Complexity</a:t>
            </a:r>
          </a:p>
          <a:p>
            <a:pPr marL="914400" lvl="1" indent="-457200">
              <a:buFont typeface="Arial" panose="020B0604020202020204" pitchFamily="34" charset="0"/>
              <a:buAutoNum type="arabicPeriod" startAt="2"/>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12573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1" name="Rectangle 10"/>
          <p:cNvSpPr/>
          <p:nvPr/>
        </p:nvSpPr>
        <p:spPr>
          <a:xfrm>
            <a:off x="5354102" y="3360634"/>
            <a:ext cx="375724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2" name="Right Arrow 11"/>
          <p:cNvSpPr/>
          <p:nvPr/>
        </p:nvSpPr>
        <p:spPr>
          <a:xfrm>
            <a:off x="9280068" y="3532422"/>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10080168" y="3435977"/>
            <a:ext cx="125186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14" name="Down Arrow 13"/>
          <p:cNvSpPr/>
          <p:nvPr/>
        </p:nvSpPr>
        <p:spPr>
          <a:xfrm>
            <a:off x="6275611" y="4316183"/>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extBox 14"/>
          <p:cNvSpPr txBox="1"/>
          <p:nvPr/>
        </p:nvSpPr>
        <p:spPr>
          <a:xfrm>
            <a:off x="6961409" y="4316183"/>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20" name="Rectangle 19"/>
          <p:cNvSpPr/>
          <p:nvPr/>
        </p:nvSpPr>
        <p:spPr>
          <a:xfrm>
            <a:off x="10074729" y="1632858"/>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1" name="Rectangle 20"/>
          <p:cNvSpPr/>
          <p:nvPr/>
        </p:nvSpPr>
        <p:spPr>
          <a:xfrm>
            <a:off x="10074729" y="3352807"/>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sp>
        <p:nvSpPr>
          <p:cNvPr id="26" name="Rectangle 25"/>
          <p:cNvSpPr/>
          <p:nvPr/>
        </p:nvSpPr>
        <p:spPr>
          <a:xfrm>
            <a:off x="3424405" y="391355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3" name="Group 2"/>
          <p:cNvGrpSpPr/>
          <p:nvPr/>
        </p:nvGrpSpPr>
        <p:grpSpPr>
          <a:xfrm>
            <a:off x="2017932" y="3895839"/>
            <a:ext cx="3045889" cy="954107"/>
            <a:chOff x="1401427" y="4191700"/>
            <a:chExt cx="2755954" cy="954107"/>
          </a:xfrm>
        </p:grpSpPr>
        <p:sp>
          <p:nvSpPr>
            <p:cNvPr id="28" name="TextBox 27"/>
            <p:cNvSpPr txBox="1"/>
            <p:nvPr/>
          </p:nvSpPr>
          <p:spPr>
            <a:xfrm>
              <a:off x="3425520" y="4191700"/>
              <a:ext cx="731861" cy="954107"/>
            </a:xfrm>
            <a:prstGeom prst="rect">
              <a:avLst/>
            </a:prstGeom>
            <a:noFill/>
          </p:spPr>
          <p:txBody>
            <a:bodyPr wrap="square" rtlCol="0">
              <a:spAutoFit/>
            </a:bodyPr>
            <a:lstStyle/>
            <a:p>
              <a:r>
                <a:rPr lang="en-US" sz="2800" dirty="0" smtClean="0">
                  <a:solidFill>
                    <a:schemeClr val="bg1"/>
                  </a:solidFill>
                  <a:latin typeface="Century Gothic" panose="020B0502020202020204" pitchFamily="34" charset="0"/>
                </a:rPr>
                <a:t>150</a:t>
              </a:r>
              <a:endParaRPr lang="en-US" sz="2800" dirty="0">
                <a:solidFill>
                  <a:schemeClr val="bg1"/>
                </a:solidFill>
                <a:latin typeface="Century Gothic" panose="020B0502020202020204" pitchFamily="34" charset="0"/>
              </a:endParaRPr>
            </a:p>
          </p:txBody>
        </p:sp>
        <p:sp>
          <p:nvSpPr>
            <p:cNvPr id="2" name="TextBox 1"/>
            <p:cNvSpPr txBox="1"/>
            <p:nvPr/>
          </p:nvSpPr>
          <p:spPr>
            <a:xfrm>
              <a:off x="1401427" y="4608570"/>
              <a:ext cx="1593348"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Less than</a:t>
              </a:r>
              <a:endParaRPr lang="en-US" sz="2400" dirty="0">
                <a:solidFill>
                  <a:schemeClr val="bg1"/>
                </a:solidFill>
                <a:latin typeface="Century Gothic" panose="020B0502020202020204" pitchFamily="34" charset="0"/>
              </a:endParaRPr>
            </a:p>
          </p:txBody>
        </p:sp>
      </p:grpSp>
    </p:spTree>
    <p:custDataLst>
      <p:tags r:id="rId1"/>
    </p:custDataLst>
    <p:extLst>
      <p:ext uri="{BB962C8B-B14F-4D97-AF65-F5344CB8AC3E}">
        <p14:creationId xmlns:p14="http://schemas.microsoft.com/office/powerpoint/2010/main" val="1583680802"/>
      </p:ext>
    </p:extLst>
  </p:cSld>
  <p:clrMapOvr>
    <a:masterClrMapping/>
  </p:clrMapOvr>
  <mc:AlternateContent xmlns:mc="http://schemas.openxmlformats.org/markup-compatibility/2006" xmlns:p14="http://schemas.microsoft.com/office/powerpoint/2010/main">
    <mc:Choice Requires="p14">
      <p:transition spd="slow" p14:dur="2000" advTm="25125"/>
    </mc:Choice>
    <mc:Fallback xmlns="">
      <p:transition spd="slow" advTm="25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ox(out)">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p:bldP spid="21"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200" dirty="0" smtClean="0">
                <a:solidFill>
                  <a:schemeClr val="bg1"/>
                </a:solidFill>
                <a:latin typeface="Century Gothic" panose="020B0502020202020204" pitchFamily="34" charset="0"/>
              </a:rPr>
              <a:t>Contingency factor</a:t>
            </a:r>
          </a:p>
          <a:p>
            <a:pPr marL="457200" lvl="1" indent="0">
              <a:buFont typeface="Arial" panose="020B0604020202020204" pitchFamily="34" charset="0"/>
              <a:buNone/>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a:p>
            <a:pPr marL="914400" lvl="1" indent="-457200">
              <a:buFont typeface="Arial" panose="020B0604020202020204" pitchFamily="34" charset="0"/>
              <a:buAutoNum type="arabicPeriod" startAt="2"/>
            </a:pPr>
            <a:r>
              <a:rPr lang="en-US" sz="3900" dirty="0" smtClean="0">
                <a:solidFill>
                  <a:schemeClr val="bg1"/>
                </a:solidFill>
                <a:latin typeface="Century Gothic" panose="020B0502020202020204" pitchFamily="34" charset="0"/>
              </a:rPr>
              <a:t> </a:t>
            </a:r>
            <a:r>
              <a:rPr lang="en-US" sz="3200" dirty="0" smtClean="0">
                <a:solidFill>
                  <a:schemeClr val="bg1"/>
                </a:solidFill>
                <a:latin typeface="Century Gothic" panose="020B0502020202020204" pitchFamily="34" charset="0"/>
              </a:rPr>
              <a:t>Complexity</a:t>
            </a:r>
          </a:p>
          <a:p>
            <a:pPr marL="914400" lvl="1" indent="-457200">
              <a:buFont typeface="Arial" panose="020B0604020202020204" pitchFamily="34" charset="0"/>
              <a:buAutoNum type="arabicPeriod" startAt="2"/>
            </a:pPr>
            <a:endParaRPr lang="en-US" dirty="0" smtClean="0">
              <a:latin typeface="Century Gothic" panose="020B0502020202020204" pitchFamily="34" charset="0"/>
            </a:endParaRPr>
          </a:p>
          <a:p>
            <a:pPr marL="457200" lvl="1" indent="0">
              <a:buNone/>
            </a:pPr>
            <a:endParaRPr lang="en-US" dirty="0" smtClean="0">
              <a:latin typeface="Century Gothic" panose="020B0502020202020204" pitchFamily="34" charset="0"/>
            </a:endParaRPr>
          </a:p>
          <a:p>
            <a:pPr marL="457200" lvl="1" indent="0">
              <a:buFont typeface="Arial" panose="020B0604020202020204" pitchFamily="34" charset="0"/>
              <a:buNone/>
            </a:pPr>
            <a:r>
              <a:rPr lang="en-US" sz="3900" dirty="0" smtClean="0">
                <a:latin typeface="Century Gothic" panose="020B0502020202020204" pitchFamily="34" charset="0"/>
              </a:rPr>
              <a:t>3</a:t>
            </a:r>
            <a:r>
              <a:rPr lang="en-US" sz="5800" dirty="0" smtClean="0">
                <a:latin typeface="Century Gothic" panose="020B0502020202020204" pitchFamily="34" charset="0"/>
              </a:rPr>
              <a:t>. </a:t>
            </a:r>
            <a:r>
              <a:rPr lang="en-US" sz="3200" dirty="0" smtClean="0">
                <a:solidFill>
                  <a:schemeClr val="bg1"/>
                </a:solidFill>
                <a:latin typeface="Century Gothic" panose="020B0502020202020204" pitchFamily="34" charset="0"/>
              </a:rPr>
              <a:t>Specificity</a:t>
            </a:r>
            <a:r>
              <a:rPr lang="en-US" sz="3900" dirty="0" smtClean="0">
                <a:solidFill>
                  <a:schemeClr val="bg1"/>
                </a:solidFill>
                <a:latin typeface="Century Gothic" panose="020B0502020202020204" pitchFamily="34" charset="0"/>
              </a:rPr>
              <a:t> </a:t>
            </a: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12573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1" name="Rectangle 10"/>
          <p:cNvSpPr/>
          <p:nvPr/>
        </p:nvSpPr>
        <p:spPr>
          <a:xfrm>
            <a:off x="5384800" y="3360634"/>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2" name="Right Arrow 11"/>
          <p:cNvSpPr/>
          <p:nvPr/>
        </p:nvSpPr>
        <p:spPr>
          <a:xfrm>
            <a:off x="9280068" y="3532422"/>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10080168" y="3435977"/>
            <a:ext cx="125186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14" name="Down Arrow 13"/>
          <p:cNvSpPr/>
          <p:nvPr/>
        </p:nvSpPr>
        <p:spPr>
          <a:xfrm>
            <a:off x="6275611" y="4316183"/>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extBox 14"/>
          <p:cNvSpPr txBox="1"/>
          <p:nvPr/>
        </p:nvSpPr>
        <p:spPr>
          <a:xfrm>
            <a:off x="6961409" y="4316183"/>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20" name="Rectangle 19"/>
          <p:cNvSpPr/>
          <p:nvPr/>
        </p:nvSpPr>
        <p:spPr>
          <a:xfrm>
            <a:off x="10074729" y="1632858"/>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1" name="Rectangle 20"/>
          <p:cNvSpPr/>
          <p:nvPr/>
        </p:nvSpPr>
        <p:spPr>
          <a:xfrm>
            <a:off x="10074729" y="3343887"/>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58678127"/>
      </p:ext>
    </p:extLst>
  </p:cSld>
  <p:clrMapOvr>
    <a:masterClrMapping/>
  </p:clrMapOvr>
  <mc:AlternateContent xmlns:mc="http://schemas.openxmlformats.org/markup-compatibility/2006" xmlns:p14="http://schemas.microsoft.com/office/powerpoint/2010/main">
    <mc:Choice Requires="p14">
      <p:transition spd="slow" p14:dur="2000" advTm="4110"/>
    </mc:Choice>
    <mc:Fallback xmlns="">
      <p:transition spd="slow" advTm="411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2627" y="989818"/>
            <a:ext cx="6879771" cy="4525963"/>
          </a:xfrm>
        </p:spPr>
        <p:txBody>
          <a:bodyPr/>
          <a:lstStyle/>
          <a:p>
            <a:pPr marL="0" indent="0" algn="r">
              <a:buNone/>
            </a:pPr>
            <a:r>
              <a:rPr lang="en-US" sz="4400" dirty="0" err="1" smtClean="0">
                <a:solidFill>
                  <a:schemeClr val="bg1"/>
                </a:solidFill>
              </a:rPr>
              <a:t>Slek</a:t>
            </a:r>
            <a:r>
              <a:rPr lang="en-US" sz="4400" dirty="0" smtClean="0">
                <a:solidFill>
                  <a:schemeClr val="bg1"/>
                </a:solidFill>
              </a:rPr>
              <a:t> </a:t>
            </a:r>
            <a:r>
              <a:rPr lang="en-US" sz="4400" dirty="0" err="1" smtClean="0">
                <a:solidFill>
                  <a:schemeClr val="bg1"/>
                </a:solidFill>
              </a:rPr>
              <a:t>owjkel</a:t>
            </a:r>
            <a:r>
              <a:rPr lang="en-US" sz="4400" dirty="0" smtClean="0">
                <a:solidFill>
                  <a:schemeClr val="bg1"/>
                </a:solidFill>
              </a:rPr>
              <a:t> </a:t>
            </a:r>
            <a:r>
              <a:rPr lang="en-US" sz="4400" dirty="0" err="1" smtClean="0">
                <a:solidFill>
                  <a:schemeClr val="bg1"/>
                </a:solidFill>
              </a:rPr>
              <a:t>silejks</a:t>
            </a:r>
            <a:r>
              <a:rPr lang="en-US" sz="4400" dirty="0" smtClean="0">
                <a:solidFill>
                  <a:schemeClr val="bg1"/>
                </a:solidFill>
              </a:rPr>
              <a:t> </a:t>
            </a:r>
            <a:r>
              <a:rPr lang="en-US" sz="4400" dirty="0" err="1" smtClean="0">
                <a:solidFill>
                  <a:schemeClr val="bg1"/>
                </a:solidFill>
              </a:rPr>
              <a:t>wwezjkl</a:t>
            </a:r>
            <a:endParaRPr lang="en-US" sz="4400" dirty="0" smtClean="0">
              <a:solidFill>
                <a:schemeClr val="bg1"/>
              </a:solidFill>
            </a:endParaRPr>
          </a:p>
          <a:p>
            <a:pPr algn="r"/>
            <a:endParaRPr lang="en-US" sz="4400" dirty="0"/>
          </a:p>
          <a:p>
            <a:pPr marL="0" indent="0" algn="ctr">
              <a:buNone/>
            </a:pPr>
            <a:endParaRPr lang="en-US" sz="4000" dirty="0" smtClean="0">
              <a:solidFill>
                <a:schemeClr val="bg1"/>
              </a:solidFill>
            </a:endParaRPr>
          </a:p>
          <a:p>
            <a:pPr marL="0" indent="0" algn="ctr">
              <a:buNone/>
            </a:pPr>
            <a:r>
              <a:rPr lang="en-US" sz="4000" dirty="0" smtClean="0">
                <a:solidFill>
                  <a:schemeClr val="bg1"/>
                </a:solidFill>
              </a:rPr>
              <a:t>Please pass the lemonade</a:t>
            </a:r>
          </a:p>
          <a:p>
            <a:pPr algn="ctr"/>
            <a:endParaRPr lang="en-US" dirty="0" smtClean="0"/>
          </a:p>
          <a:p>
            <a:pPr algn="ctr"/>
            <a:endParaRPr lang="en-US" dirty="0"/>
          </a:p>
          <a:p>
            <a:pPr algn="ctr"/>
            <a:endParaRPr lang="en-US" dirty="0" smtClean="0"/>
          </a:p>
          <a:p>
            <a:endParaRPr lang="en-US" dirty="0"/>
          </a:p>
          <a:p>
            <a:endParaRPr lang="en-US" dirty="0"/>
          </a:p>
        </p:txBody>
      </p:sp>
      <p:sp>
        <p:nvSpPr>
          <p:cNvPr id="4" name="Rectangle 3"/>
          <p:cNvSpPr/>
          <p:nvPr/>
        </p:nvSpPr>
        <p:spPr>
          <a:xfrm>
            <a:off x="6347006" y="2324299"/>
            <a:ext cx="3329758" cy="769441"/>
          </a:xfrm>
          <a:prstGeom prst="rect">
            <a:avLst/>
          </a:prstGeom>
          <a:noFill/>
        </p:spPr>
        <p:txBody>
          <a:bodyPr wrap="none" lIns="91440" tIns="45720" rIns="91440" bIns="45720">
            <a:spAutoFit/>
          </a:bodyPr>
          <a:lstStyle/>
          <a:p>
            <a:pPr algn="ctr"/>
            <a:r>
              <a:rPr lang="en-US" sz="44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Complexity</a:t>
            </a:r>
            <a:endParaRPr lang="en-US" sz="44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4917109" y="4556976"/>
            <a:ext cx="6450805" cy="1446550"/>
          </a:xfrm>
          <a:prstGeom prst="rect">
            <a:avLst/>
          </a:prstGeom>
          <a:noFill/>
        </p:spPr>
        <p:txBody>
          <a:bodyPr wrap="none" lIns="91440" tIns="45720" rIns="91440" bIns="45720">
            <a:spAutoFit/>
          </a:bodyPr>
          <a:lstStyle/>
          <a:p>
            <a:pPr algn="ctr"/>
            <a:r>
              <a:rPr lang="en-US" sz="44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Complexity &amp; Meaning</a:t>
            </a:r>
          </a:p>
          <a:p>
            <a:pPr algn="ctr"/>
            <a:r>
              <a:rPr lang="en-US" sz="44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 Specificity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290242" y="1623016"/>
            <a:ext cx="5521404" cy="3680568"/>
          </a:xfrm>
          <a:prstGeom prst="rect">
            <a:avLst/>
          </a:prstGeom>
        </p:spPr>
      </p:pic>
    </p:spTree>
    <p:custDataLst>
      <p:tags r:id="rId1"/>
    </p:custDataLst>
    <p:extLst>
      <p:ext uri="{BB962C8B-B14F-4D97-AF65-F5344CB8AC3E}">
        <p14:creationId xmlns:p14="http://schemas.microsoft.com/office/powerpoint/2010/main" val="4095605935"/>
      </p:ext>
    </p:extLst>
  </p:cSld>
  <p:clrMapOvr>
    <a:masterClrMapping/>
  </p:clrMapOvr>
  <mc:AlternateContent xmlns:mc="http://schemas.openxmlformats.org/markup-compatibility/2006" xmlns:p14="http://schemas.microsoft.com/office/powerpoint/2010/main">
    <mc:Choice Requires="p14">
      <p:transition spd="slow" p14:dur="2000" advTm="37519"/>
    </mc:Choice>
    <mc:Fallback xmlns="">
      <p:transition spd="slow" advTm="37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3.2|7.6|4.3"/>
</p:tagLst>
</file>

<file path=ppt/tags/tag10.xml><?xml version="1.0" encoding="utf-8"?>
<p:tagLst xmlns:a="http://schemas.openxmlformats.org/drawingml/2006/main" xmlns:r="http://schemas.openxmlformats.org/officeDocument/2006/relationships" xmlns:p="http://schemas.openxmlformats.org/presentationml/2006/main">
  <p:tag name="TIMING" val="|5.6|6"/>
</p:tagLst>
</file>

<file path=ppt/tags/tag11.xml><?xml version="1.0" encoding="utf-8"?>
<p:tagLst xmlns:a="http://schemas.openxmlformats.org/drawingml/2006/main" xmlns:r="http://schemas.openxmlformats.org/officeDocument/2006/relationships" xmlns:p="http://schemas.openxmlformats.org/presentationml/2006/main">
  <p:tag name="TIMING" val="|4.8|6.8|9.5"/>
</p:tagLst>
</file>

<file path=ppt/tags/tag12.xml><?xml version="1.0" encoding="utf-8"?>
<p:tagLst xmlns:a="http://schemas.openxmlformats.org/drawingml/2006/main" xmlns:r="http://schemas.openxmlformats.org/officeDocument/2006/relationships" xmlns:p="http://schemas.openxmlformats.org/presentationml/2006/main">
  <p:tag name="TIMING" val="|4.8|9.4"/>
</p:tagLst>
</file>

<file path=ppt/tags/tag13.xml><?xml version="1.0" encoding="utf-8"?>
<p:tagLst xmlns:a="http://schemas.openxmlformats.org/drawingml/2006/main" xmlns:r="http://schemas.openxmlformats.org/officeDocument/2006/relationships" xmlns:p="http://schemas.openxmlformats.org/presentationml/2006/main">
  <p:tag name="TIMING" val="|20.8|6.5|4.3|6.1|4"/>
</p:tagLst>
</file>

<file path=ppt/tags/tag14.xml><?xml version="1.0" encoding="utf-8"?>
<p:tagLst xmlns:a="http://schemas.openxmlformats.org/drawingml/2006/main" xmlns:r="http://schemas.openxmlformats.org/officeDocument/2006/relationships" xmlns:p="http://schemas.openxmlformats.org/presentationml/2006/main">
  <p:tag name="TIMING" val="|7.3"/>
</p:tagLst>
</file>

<file path=ppt/tags/tag2.xml><?xml version="1.0" encoding="utf-8"?>
<p:tagLst xmlns:a="http://schemas.openxmlformats.org/drawingml/2006/main" xmlns:r="http://schemas.openxmlformats.org/officeDocument/2006/relationships" xmlns:p="http://schemas.openxmlformats.org/presentationml/2006/main">
  <p:tag name="TIMING" val="|4.7|5.7|1.9|7.2|3"/>
</p:tagLst>
</file>

<file path=ppt/tags/tag3.xml><?xml version="1.0" encoding="utf-8"?>
<p:tagLst xmlns:a="http://schemas.openxmlformats.org/drawingml/2006/main" xmlns:r="http://schemas.openxmlformats.org/officeDocument/2006/relationships" xmlns:p="http://schemas.openxmlformats.org/presentationml/2006/main">
  <p:tag name="TIMING" val="|3.8|3.6|4|2.8|7.3"/>
</p:tagLst>
</file>

<file path=ppt/tags/tag4.xml><?xml version="1.0" encoding="utf-8"?>
<p:tagLst xmlns:a="http://schemas.openxmlformats.org/drawingml/2006/main" xmlns:r="http://schemas.openxmlformats.org/officeDocument/2006/relationships" xmlns:p="http://schemas.openxmlformats.org/presentationml/2006/main">
  <p:tag name="TIMING" val="|16.3|2.4|6.7"/>
</p:tagLst>
</file>

<file path=ppt/tags/tag5.xml><?xml version="1.0" encoding="utf-8"?>
<p:tagLst xmlns:a="http://schemas.openxmlformats.org/drawingml/2006/main" xmlns:r="http://schemas.openxmlformats.org/officeDocument/2006/relationships" xmlns:p="http://schemas.openxmlformats.org/presentationml/2006/main">
  <p:tag name="TIMING" val="|8.7|3.6|4"/>
</p:tagLst>
</file>

<file path=ppt/tags/tag6.xml><?xml version="1.0" encoding="utf-8"?>
<p:tagLst xmlns:a="http://schemas.openxmlformats.org/drawingml/2006/main" xmlns:r="http://schemas.openxmlformats.org/officeDocument/2006/relationships" xmlns:p="http://schemas.openxmlformats.org/presentationml/2006/main">
  <p:tag name="TIMING" val="|7.9|5.2|4.9|7.8"/>
</p:tagLst>
</file>

<file path=ppt/tags/tag7.xml><?xml version="1.0" encoding="utf-8"?>
<p:tagLst xmlns:a="http://schemas.openxmlformats.org/drawingml/2006/main" xmlns:r="http://schemas.openxmlformats.org/officeDocument/2006/relationships" xmlns:p="http://schemas.openxmlformats.org/presentationml/2006/main">
  <p:tag name="TIMING" val="|5.1|2.7|5.7|4.7|4.1"/>
</p:tagLst>
</file>

<file path=ppt/tags/tag8.xml><?xml version="1.0" encoding="utf-8"?>
<p:tagLst xmlns:a="http://schemas.openxmlformats.org/drawingml/2006/main" xmlns:r="http://schemas.openxmlformats.org/officeDocument/2006/relationships" xmlns:p="http://schemas.openxmlformats.org/presentationml/2006/main">
  <p:tag name="TIMING" val="|7.8|2.4|2.3|4.6|2.7"/>
</p:tagLst>
</file>

<file path=ppt/tags/tag9.xml><?xml version="1.0" encoding="utf-8"?>
<p:tagLst xmlns:a="http://schemas.openxmlformats.org/drawingml/2006/main" xmlns:r="http://schemas.openxmlformats.org/officeDocument/2006/relationships" xmlns:p="http://schemas.openxmlformats.org/presentationml/2006/main">
  <p:tag name="TIMING" val="|7.4|5.9|3.1|5"/>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2400</TotalTime>
  <Words>2483</Words>
  <Application>Microsoft Office PowerPoint</Application>
  <PresentationFormat>Widescreen</PresentationFormat>
  <Paragraphs>262</Paragraphs>
  <Slides>32</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32</vt:i4>
      </vt:variant>
    </vt:vector>
  </HeadingPairs>
  <TitlesOfParts>
    <vt:vector size="40" baseType="lpstr">
      <vt:lpstr>Arial</vt:lpstr>
      <vt:lpstr>Century Gothic</vt:lpstr>
      <vt:lpstr>Garamond</vt:lpstr>
      <vt:lpstr>Tahoma</vt:lpstr>
      <vt:lpstr>Tunga</vt:lpstr>
      <vt:lpstr>2_Office Theme</vt:lpstr>
      <vt:lpstr>BlackTie</vt:lpstr>
      <vt:lpstr>1_BlackTie</vt:lpstr>
      <vt:lpstr>PowerPoint Presentation</vt:lpstr>
      <vt:lpstr>What would you think?</vt:lpstr>
      <vt:lpstr>William Paley—18th Century</vt:lpstr>
      <vt:lpstr>PowerPoint Presentation</vt:lpstr>
      <vt:lpstr>More Rigorous Design Argument</vt:lpstr>
      <vt:lpstr>PowerPoint Presentation</vt:lpstr>
      <vt:lpstr>PowerPoint Presentation</vt:lpstr>
      <vt:lpstr>PowerPoint Presentation</vt:lpstr>
      <vt:lpstr>PowerPoint Presentation</vt:lpstr>
      <vt:lpstr>PowerPoint Presentation</vt:lpstr>
      <vt:lpstr>PowerPoint Presentation</vt:lpstr>
      <vt:lpstr>Not Just Complexity</vt:lpstr>
      <vt:lpstr>Irreducibly Complex Molecular Machines</vt:lpstr>
      <vt:lpstr>Finely-Tuned Universe</vt:lpstr>
      <vt:lpstr>“Fine tuning”—Distance from star</vt:lpstr>
      <vt:lpstr>“Fine tuning”—Right kind of star</vt:lpstr>
      <vt:lpstr>“Fine tuning”—Orbit shape</vt:lpstr>
      <vt:lpstr>“Fine tuning”</vt:lpstr>
      <vt:lpstr>“Fine Tuning”--Location in the Galaxy</vt:lpstr>
      <vt:lpstr>“Fine tuning”—Forces of Nature</vt:lpstr>
      <vt:lpstr>PowerPoint Presentation</vt:lpstr>
      <vt:lpstr>Intelligent Design  (ID)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dc:title>
  <dc:creator>Carol Raney</dc:creator>
  <cp:lastModifiedBy>ownageunit</cp:lastModifiedBy>
  <cp:revision>76</cp:revision>
  <dcterms:created xsi:type="dcterms:W3CDTF">2015-01-21T17:49:35Z</dcterms:created>
  <dcterms:modified xsi:type="dcterms:W3CDTF">2015-06-30T17:21:57Z</dcterms:modified>
</cp:coreProperties>
</file>