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2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3.xml" ContentType="application/vnd.openxmlformats-officedocument.presentationml.tags+xml"/>
  <Override PartName="/ppt/notesSlides/notesSlide19.xml" ContentType="application/vnd.openxmlformats-officedocument.presentationml.notesSlide+xml"/>
  <Override PartName="/ppt/tags/tag4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5.xml" ContentType="application/vnd.openxmlformats-officedocument.presentationml.tags+xml"/>
  <Override PartName="/ppt/notesSlides/notesSlide23.xml" ContentType="application/vnd.openxmlformats-officedocument.presentationml.notesSlide+xml"/>
  <Override PartName="/ppt/tags/tag6.xml" ContentType="application/vnd.openxmlformats-officedocument.presentationml.tags+xml"/>
  <Override PartName="/ppt/notesSlides/notesSlide24.xml" ContentType="application/vnd.openxmlformats-officedocument.presentationml.notesSlide+xml"/>
  <Override PartName="/ppt/tags/tag7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8.xml" ContentType="application/vnd.openxmlformats-officedocument.presentationml.tags+xml"/>
  <Override PartName="/ppt/notesSlides/notesSlide27.xml" ContentType="application/vnd.openxmlformats-officedocument.presentationml.notesSlide+xml"/>
  <Override PartName="/ppt/tags/tag9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ags/tag10.xml" ContentType="application/vnd.openxmlformats-officedocument.presentationml.tags+xml"/>
  <Override PartName="/ppt/notesSlides/notesSlide30.xml" ContentType="application/vnd.openxmlformats-officedocument.presentationml.notesSlide+xml"/>
  <Override PartName="/ppt/tags/tag11.xml" ContentType="application/vnd.openxmlformats-officedocument.presentationml.tags+xml"/>
  <Override PartName="/ppt/notesSlides/notesSlide31.xml" ContentType="application/vnd.openxmlformats-officedocument.presentationml.notesSlide+xml"/>
  <Override PartName="/ppt/tags/tag12.xml" ContentType="application/vnd.openxmlformats-officedocument.presentationml.tags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tags/tag13.xml" ContentType="application/vnd.openxmlformats-officedocument.presentationml.tags+xml"/>
  <Override PartName="/ppt/notesSlides/notesSlide36.xml" ContentType="application/vnd.openxmlformats-officedocument.presentationml.notesSlide+xml"/>
  <Override PartName="/ppt/tags/tag14.xml" ContentType="application/vnd.openxmlformats-officedocument.presentationml.tags+xml"/>
  <Override PartName="/ppt/notesSlides/notesSlide37.xml" ContentType="application/vnd.openxmlformats-officedocument.presentationml.notesSlide+xml"/>
  <Override PartName="/ppt/tags/tag15.xml" ContentType="application/vnd.openxmlformats-officedocument.presentationml.tags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6" r:id="rId3"/>
  </p:sldMasterIdLst>
  <p:notesMasterIdLst>
    <p:notesMasterId r:id="rId51"/>
  </p:notesMasterIdLst>
  <p:sldIdLst>
    <p:sldId id="309" r:id="rId4"/>
    <p:sldId id="311" r:id="rId5"/>
    <p:sldId id="312" r:id="rId6"/>
    <p:sldId id="313" r:id="rId7"/>
    <p:sldId id="314" r:id="rId8"/>
    <p:sldId id="315" r:id="rId9"/>
    <p:sldId id="316" r:id="rId10"/>
    <p:sldId id="317" r:id="rId11"/>
    <p:sldId id="318" r:id="rId12"/>
    <p:sldId id="319" r:id="rId13"/>
    <p:sldId id="320" r:id="rId14"/>
    <p:sldId id="321" r:id="rId15"/>
    <p:sldId id="322" r:id="rId16"/>
    <p:sldId id="323" r:id="rId17"/>
    <p:sldId id="324" r:id="rId18"/>
    <p:sldId id="325" r:id="rId19"/>
    <p:sldId id="326" r:id="rId20"/>
    <p:sldId id="327" r:id="rId21"/>
    <p:sldId id="328" r:id="rId22"/>
    <p:sldId id="329" r:id="rId23"/>
    <p:sldId id="375" r:id="rId24"/>
    <p:sldId id="376" r:id="rId25"/>
    <p:sldId id="377" r:id="rId26"/>
    <p:sldId id="333" r:id="rId27"/>
    <p:sldId id="334" r:id="rId28"/>
    <p:sldId id="361" r:id="rId29"/>
    <p:sldId id="335" r:id="rId30"/>
    <p:sldId id="337" r:id="rId31"/>
    <p:sldId id="338" r:id="rId32"/>
    <p:sldId id="359" r:id="rId33"/>
    <p:sldId id="340" r:id="rId34"/>
    <p:sldId id="341" r:id="rId35"/>
    <p:sldId id="342" r:id="rId36"/>
    <p:sldId id="362" r:id="rId37"/>
    <p:sldId id="343" r:id="rId38"/>
    <p:sldId id="344" r:id="rId39"/>
    <p:sldId id="345" r:id="rId40"/>
    <p:sldId id="357" r:id="rId41"/>
    <p:sldId id="363" r:id="rId42"/>
    <p:sldId id="378" r:id="rId43"/>
    <p:sldId id="379" r:id="rId44"/>
    <p:sldId id="366" r:id="rId45"/>
    <p:sldId id="368" r:id="rId46"/>
    <p:sldId id="369" r:id="rId47"/>
    <p:sldId id="370" r:id="rId48"/>
    <p:sldId id="371" r:id="rId49"/>
    <p:sldId id="372" r:id="rId50"/>
  </p:sldIdLst>
  <p:sldSz cx="12192000" cy="6858000"/>
  <p:notesSz cx="7077075" cy="93694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C86B9C14-D28F-4D78-9E7F-99F273EE47CA}">
          <p14:sldIdLst>
            <p14:sldId id="309"/>
            <p14:sldId id="311"/>
            <p14:sldId id="312"/>
            <p14:sldId id="313"/>
            <p14:sldId id="314"/>
            <p14:sldId id="315"/>
            <p14:sldId id="316"/>
            <p14:sldId id="317"/>
            <p14:sldId id="318"/>
            <p14:sldId id="319"/>
            <p14:sldId id="320"/>
            <p14:sldId id="321"/>
            <p14:sldId id="322"/>
            <p14:sldId id="323"/>
            <p14:sldId id="324"/>
            <p14:sldId id="325"/>
            <p14:sldId id="326"/>
            <p14:sldId id="327"/>
            <p14:sldId id="328"/>
            <p14:sldId id="329"/>
            <p14:sldId id="375"/>
            <p14:sldId id="376"/>
            <p14:sldId id="377"/>
            <p14:sldId id="333"/>
            <p14:sldId id="334"/>
            <p14:sldId id="361"/>
            <p14:sldId id="335"/>
            <p14:sldId id="337"/>
            <p14:sldId id="338"/>
            <p14:sldId id="359"/>
            <p14:sldId id="340"/>
            <p14:sldId id="341"/>
            <p14:sldId id="342"/>
            <p14:sldId id="362"/>
            <p14:sldId id="343"/>
            <p14:sldId id="344"/>
            <p14:sldId id="345"/>
            <p14:sldId id="357"/>
            <p14:sldId id="363"/>
            <p14:sldId id="378"/>
            <p14:sldId id="379"/>
            <p14:sldId id="366"/>
            <p14:sldId id="368"/>
            <p14:sldId id="369"/>
            <p14:sldId id="370"/>
            <p14:sldId id="371"/>
            <p14:sldId id="37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06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0875" autoAdjust="0"/>
  </p:normalViewPr>
  <p:slideViewPr>
    <p:cSldViewPr>
      <p:cViewPr varScale="1">
        <p:scale>
          <a:sx n="74" d="100"/>
          <a:sy n="74" d="100"/>
        </p:scale>
        <p:origin x="114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420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viewProps" Target="view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8471"/>
          </a:xfrm>
          <a:prstGeom prst="rect">
            <a:avLst/>
          </a:prstGeom>
        </p:spPr>
        <p:txBody>
          <a:bodyPr vert="horz" lIns="93973" tIns="46986" rIns="93973" bIns="4698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68471"/>
          </a:xfrm>
          <a:prstGeom prst="rect">
            <a:avLst/>
          </a:prstGeom>
        </p:spPr>
        <p:txBody>
          <a:bodyPr vert="horz" lIns="93973" tIns="46986" rIns="93973" bIns="46986" rtlCol="0"/>
          <a:lstStyle>
            <a:lvl1pPr algn="r">
              <a:defRPr sz="1200"/>
            </a:lvl1pPr>
          </a:lstStyle>
          <a:p>
            <a:fld id="{89B778BC-5789-4F07-971F-CF3B6BAF9520}" type="datetimeFigureOut">
              <a:rPr lang="en-US" smtClean="0"/>
              <a:t>6/30/2015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15925" y="703263"/>
            <a:ext cx="6245225" cy="35131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73" tIns="46986" rIns="93973" bIns="4698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450477"/>
            <a:ext cx="5661660" cy="4216241"/>
          </a:xfrm>
          <a:prstGeom prst="rect">
            <a:avLst/>
          </a:prstGeom>
        </p:spPr>
        <p:txBody>
          <a:bodyPr vert="horz" lIns="93973" tIns="46986" rIns="93973" bIns="4698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9328"/>
            <a:ext cx="3066733" cy="468471"/>
          </a:xfrm>
          <a:prstGeom prst="rect">
            <a:avLst/>
          </a:prstGeom>
        </p:spPr>
        <p:txBody>
          <a:bodyPr vert="horz" lIns="93973" tIns="46986" rIns="93973" bIns="4698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899328"/>
            <a:ext cx="3066733" cy="468471"/>
          </a:xfrm>
          <a:prstGeom prst="rect">
            <a:avLst/>
          </a:prstGeom>
        </p:spPr>
        <p:txBody>
          <a:bodyPr vert="horz" lIns="93973" tIns="46986" rIns="93973" bIns="46986" rtlCol="0" anchor="b"/>
          <a:lstStyle>
            <a:lvl1pPr algn="r">
              <a:defRPr sz="1200"/>
            </a:lvl1pPr>
          </a:lstStyle>
          <a:p>
            <a:fld id="{D2631704-7F19-4A50-9080-CE9E4D682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567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Origins 101:  / Evolution Defined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1704-7F19-4A50-9080-CE9E4D6823F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7268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9729">
              <a:defRPr/>
            </a:pPr>
            <a:r>
              <a:rPr lang="en-US" dirty="0"/>
              <a:t>…and even the shape of your ear lobe, are determined by your genes.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1704-7F19-4A50-9080-CE9E4D6823F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722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5925" y="703263"/>
            <a:ext cx="6245225" cy="35131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traits are passed from one generation to the next through genes.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1704-7F19-4A50-9080-CE9E4D6823F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389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5925" y="703263"/>
            <a:ext cx="6245225" cy="35131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9729">
              <a:defRPr/>
            </a:pPr>
            <a:r>
              <a:rPr lang="en-US" dirty="0"/>
              <a:t>You inherited certain traits from your parents through their genes,…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1704-7F19-4A50-9080-CE9E4D6823F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2151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5925" y="703263"/>
            <a:ext cx="6245225" cy="35131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…and you will pass on certain traits to your children through your genes.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1704-7F19-4A50-9080-CE9E4D6823F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2092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5925" y="703263"/>
            <a:ext cx="6245225" cy="35131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let’s think about the word “frequency.”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1704-7F19-4A50-9080-CE9E4D6823F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0895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9729">
              <a:defRPr/>
            </a:pPr>
            <a:r>
              <a:rPr lang="en-US" dirty="0"/>
              <a:t>Frequency means how often something happens.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1704-7F19-4A50-9080-CE9E4D6823F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4524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Gene frequency refers to how often a certain gene appears in a population.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1704-7F19-4A50-9080-CE9E4D6823F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2096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5925" y="703263"/>
            <a:ext cx="6245225" cy="35131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does gene frequency change?  / Although Charles Darwin and the scientists of his time didn’t know anything about genes, Darwin did have some ideas about how changes happened in a population.  He believed that more offspring are born than can survive on the available resources.  / Variation exists among the offspring that are born.  / Some variations give an organism more of an advantage than others.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1704-7F19-4A50-9080-CE9E4D6823F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4848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9729">
              <a:defRPr/>
            </a:pPr>
            <a:r>
              <a:rPr lang="en-US" dirty="0"/>
              <a:t>For example, animals with slightly longer legs might be able to better outrun predators.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1704-7F19-4A50-9080-CE9E4D6823F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110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 animal with thicker fur would be more likely to survive the winter.  / A brightly colored male bird might be more attractive to the female bird, increasing his chances of being able to reproduce.  / A tortoise with a slightly longer neck might be able to reach food better.  / A fish with larger fins might be able to swim better.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1704-7F19-4A50-9080-CE9E4D6823F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951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5925" y="703263"/>
            <a:ext cx="6245225" cy="35131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simple definition of evolution is change in living things over time.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1704-7F19-4A50-9080-CE9E4D6823F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1838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5925" y="703263"/>
            <a:ext cx="6245225" cy="35131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9729">
              <a:defRPr/>
            </a:pPr>
            <a:r>
              <a:rPr lang="en-US" dirty="0"/>
              <a:t>Individuals whose variations give them an advantage, survive and reproduce. / As they have babies, the advantageous traits are passed on more often.  / Over time, those traits become more common in the population.  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1704-7F19-4A50-9080-CE9E4D6823F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3458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5925" y="703263"/>
            <a:ext cx="6245225" cy="35131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9729">
              <a:defRPr/>
            </a:pPr>
            <a:r>
              <a:rPr lang="en-US" dirty="0"/>
              <a:t>A famous example of how this process works involves the finches in the Galapagos Islands.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1704-7F19-4A50-9080-CE9E4D6823FA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4661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5925" y="703263"/>
            <a:ext cx="6245225" cy="35131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9729">
              <a:defRPr/>
            </a:pPr>
            <a:r>
              <a:rPr lang="en-US" dirty="0"/>
              <a:t>Variation exists in the finch population.  Some finches have small beaks, while others have large beaks.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1704-7F19-4A50-9080-CE9E4D6823F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998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5925" y="703263"/>
            <a:ext cx="6245225" cy="35131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9729"/>
            <a:r>
              <a:rPr lang="en-US" dirty="0"/>
              <a:t>The finches with smaller beaks eat smaller seeds.  / The finches with larger beaks eat larger seeds.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1704-7F19-4A50-9080-CE9E4D6823F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3800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5925" y="703263"/>
            <a:ext cx="6245225" cy="35131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9729">
              <a:defRPr/>
            </a:pPr>
            <a:r>
              <a:rPr lang="en-US" dirty="0"/>
              <a:t>One year, during drought conditions, / the plants with smaller seeds didn’t do well, / so there were fewer seeds available for the birds to eat.   Most of the available seeds were large.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1704-7F19-4A50-9080-CE9E4D6823F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068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5925" y="703263"/>
            <a:ext cx="6245225" cy="35131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9729">
              <a:defRPr/>
            </a:pPr>
            <a:r>
              <a:rPr lang="en-US" dirty="0"/>
              <a:t>Because there was not enough food for all the small-beaked birds, / many of them did not survive.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1704-7F19-4A50-9080-CE9E4D6823F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1993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5925" y="703263"/>
            <a:ext cx="6245225" cy="35131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Since most of the available seeds were large, more large-beaked finches survived and had babies.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1704-7F19-4A50-9080-CE9E4D6823F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1929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5925" y="703263"/>
            <a:ext cx="6245225" cy="35131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Because fewer small-beaked finches were having babies, fewer genes that produce small beaks were passed on to the next generation.  / Because most of the birds that were reproducing had large beaks, more of the genes that produce larger beaks were passed on to the next generation.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1704-7F19-4A50-9080-CE9E4D6823F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7209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5925" y="703263"/>
            <a:ext cx="6245225" cy="35131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other words, / the frequency of genes that determine beak size had changed within the population of finches.  / That change in gene frequency could be called evolution—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1704-7F19-4A50-9080-CE9E4D6823F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274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5925" y="703263"/>
            <a:ext cx="6245225" cy="35131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…specifically microevolution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1704-7F19-4A50-9080-CE9E4D6823F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6600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5925" y="703263"/>
            <a:ext cx="6245225" cy="35131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9729">
              <a:defRPr/>
            </a:pPr>
            <a:r>
              <a:rPr lang="en-US" dirty="0"/>
              <a:t>More specifically, evolution is a change in the genetic makeup of a specific population of living things.  / More precisely, it is referred to as the change in gene frequency in a population over time.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1704-7F19-4A50-9080-CE9E4D6823F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99356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5925" y="703263"/>
            <a:ext cx="6245225" cy="35131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Another year when there was a regular amount of rain, / the plants with small seeds grew better, which meant the small-beaked finches had plenty to eat.  / More of them survived to have babies, which means there were more genes for small beaks in the population again.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1704-7F19-4A50-9080-CE9E4D6823FA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96512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5925" y="703263"/>
            <a:ext cx="6245225" cy="35131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Once again there was a change in the gene frequency in the finch population, / which would be an example of microevolution.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1704-7F19-4A50-9080-CE9E4D6823F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70563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5925" y="703263"/>
            <a:ext cx="6245225" cy="35131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During a year with extra heavy rain fall, / the plants with larger seeds didn’t do as well.  Without as much food available for birds with large beaks,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1704-7F19-4A50-9080-CE9E4D6823F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97273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5925" y="703263"/>
            <a:ext cx="6245225" cy="35131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9729">
              <a:defRPr/>
            </a:pPr>
            <a:r>
              <a:rPr lang="en-US" dirty="0"/>
              <a:t>more of them died before reproducing.  But the small-beaked finches, which still had plenty of food, survived and had babies—which meant there were more genes for small beaks within the finch population.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1704-7F19-4A50-9080-CE9E4D6823F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03376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5925" y="703263"/>
            <a:ext cx="6245225" cy="35131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Once again a change in gene frequency—or microevolution—had occurred in the finch population.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1704-7F19-4A50-9080-CE9E4D6823F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57911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5925" y="703263"/>
            <a:ext cx="6245225" cy="35131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is a lot of evidence in nature for microevolution.  Another example is a flu virus.  The reason we need a different flu shot every year is because the virus has changed some since last year.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1704-7F19-4A50-9080-CE9E4D6823F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26933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5925" y="703263"/>
            <a:ext cx="6245225" cy="35131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9729">
              <a:defRPr/>
            </a:pPr>
            <a:r>
              <a:rPr lang="en-US" dirty="0"/>
              <a:t>These small changes in living things are well documented. / When scientists talk about the </a:t>
            </a:r>
            <a:r>
              <a:rPr lang="en-US" i="1" dirty="0"/>
              <a:t>fact</a:t>
            </a:r>
            <a:r>
              <a:rPr lang="en-US" dirty="0"/>
              <a:t> of evolution, they are referring to these kinds of changes—in other words, to </a:t>
            </a:r>
            <a:r>
              <a:rPr lang="en-US" i="1" dirty="0"/>
              <a:t>micro</a:t>
            </a:r>
            <a:r>
              <a:rPr lang="en-US" dirty="0"/>
              <a:t>evolution.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1704-7F19-4A50-9080-CE9E4D6823F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62391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5925" y="703263"/>
            <a:ext cx="6245225" cy="35131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Although many scientists believe that lots of microevolution over millions of years is the same thing as macroevolution, / many other scientists believe microevolution does </a:t>
            </a:r>
            <a:r>
              <a:rPr lang="en-US" i="1" dirty="0"/>
              <a:t>not</a:t>
            </a:r>
            <a:r>
              <a:rPr lang="en-US" dirty="0"/>
              <a:t> add up to macroevolution, and that some other factor or factors must be involved.</a:t>
            </a:r>
          </a:p>
          <a:p>
            <a:r>
              <a:rPr lang="en-US" dirty="0"/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1704-7F19-4A50-9080-CE9E4D6823F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9048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9729">
              <a:defRPr/>
            </a:pPr>
            <a:r>
              <a:rPr lang="en-US" dirty="0"/>
              <a:t>As Origins 101 continues, / we will learn about natural selection and the important part it plays in the theory of evolution.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1704-7F19-4A50-9080-CE9E4D6823FA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25176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5925" y="703263"/>
            <a:ext cx="6245225" cy="35131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56A79-D040-421C-96E2-E7CB5190CB9C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5849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5925" y="703263"/>
            <a:ext cx="6245225" cy="35131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9729">
              <a:defRPr/>
            </a:pPr>
            <a:r>
              <a:rPr lang="en-US" dirty="0"/>
              <a:t>Let’s think about what these words mean.  What do you remember about genes?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1704-7F19-4A50-9080-CE9E4D6823F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79794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5925" y="703263"/>
            <a:ext cx="6245225" cy="35131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56A79-D040-421C-96E2-E7CB5190CB9C}" type="slidenum">
              <a:rPr lang="en-US" smtClean="0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79048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5925" y="703263"/>
            <a:ext cx="6245225" cy="35131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56A79-D040-421C-96E2-E7CB5190CB9C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29823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5925" y="703263"/>
            <a:ext cx="6245225" cy="35131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56A79-D040-421C-96E2-E7CB5190CB9C}" type="slidenum">
              <a:rPr lang="en-US" smtClean="0">
                <a:solidFill>
                  <a:prstClr val="black"/>
                </a:solidFill>
              </a:rPr>
              <a:pPr/>
              <a:t>46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18138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5925" y="703263"/>
            <a:ext cx="6245225" cy="35131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56A79-D040-421C-96E2-E7CB5190CB9C}" type="slidenum">
              <a:rPr lang="en-US" smtClean="0">
                <a:solidFill>
                  <a:prstClr val="black"/>
                </a:solidFill>
              </a:rPr>
              <a:pPr/>
              <a:t>47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4011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9729">
              <a:defRPr/>
            </a:pPr>
            <a:r>
              <a:rPr lang="en-US" dirty="0"/>
              <a:t>You are probably familiar with DNA and how it contains instructions necessary to make a particular living organism.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1704-7F19-4A50-9080-CE9E4D6823F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9012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Smaller parts of DNA that contain instructions for specific traits are called genes.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1704-7F19-4A50-9080-CE9E4D6823F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6303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9729">
              <a:defRPr/>
            </a:pPr>
            <a:endParaRPr lang="en-US" baseline="0" dirty="0" smtClean="0"/>
          </a:p>
          <a:p>
            <a:r>
              <a:rPr lang="en-US" dirty="0" smtClean="0"/>
              <a:t>Traits light your height…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1704-7F19-4A50-9080-CE9E4D6823F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7288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…Hair color…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1704-7F19-4A50-9080-CE9E4D6823F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7761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9729">
              <a:defRPr/>
            </a:pPr>
            <a:r>
              <a:rPr lang="en-US" dirty="0" smtClean="0"/>
              <a:t>…eye color…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1704-7F19-4A50-9080-CE9E4D6823F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14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/>
              <a:t>6/30/2015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37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/>
              <a:t>6/30/2015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67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/>
              <a:t>6/30/2015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726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"/>
            <a:ext cx="12192000" cy="685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98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24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54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28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76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058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133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88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/>
              <a:t>6/30/2015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119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03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19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77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69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"/>
            <a:ext cx="12192000" cy="685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58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293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2925286"/>
            <a:ext cx="12192000" cy="158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3352800" y="2362200"/>
            <a:ext cx="54864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>
              <a:spcBef>
                <a:spcPts val="400"/>
              </a:spcBef>
            </a:pPr>
            <a:endParaRPr lang="en-US" b="1" cap="all" smtClean="0">
              <a:solidFill>
                <a:srgbClr val="000000"/>
              </a:solidFill>
              <a:cs typeface="Tunga" pitchFamily="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20534" y="3045461"/>
            <a:ext cx="5350933" cy="428625"/>
          </a:xfrm>
        </p:spPr>
        <p:txBody>
          <a:bodyPr tIns="0" anchor="t">
            <a:noAutofit/>
          </a:bodyPr>
          <a:lstStyle>
            <a:lvl1pPr marL="0" indent="0" algn="ctr">
              <a:buNone/>
              <a:defRPr sz="1600" b="0" i="0" cap="none" spc="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420534" y="2397760"/>
            <a:ext cx="5350933" cy="599440"/>
          </a:xfrm>
          <a:noFill/>
          <a:ln>
            <a:noFill/>
          </a:ln>
        </p:spPr>
        <p:txBody>
          <a:bodyPr bIns="0" anchor="b"/>
          <a:lstStyle>
            <a:lvl1pPr>
              <a:defRPr>
                <a:effectLst>
                  <a:glow rad="88900">
                    <a:schemeClr val="tx1">
                      <a:alpha val="60000"/>
                    </a:schemeClr>
                  </a:glo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6/30/2015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092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609600" y="2020824"/>
            <a:ext cx="10972800" cy="40751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6/30/2015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94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922776"/>
            <a:ext cx="12192000" cy="2935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3921760"/>
            <a:ext cx="12192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352800" y="3368040"/>
            <a:ext cx="54864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>
              <a:spcBef>
                <a:spcPts val="400"/>
              </a:spcBef>
            </a:pPr>
            <a:endParaRPr lang="en-US" b="1" cap="all" smtClean="0">
              <a:solidFill>
                <a:srgbClr val="000000"/>
              </a:solidFill>
              <a:cs typeface="Tunga" pitchFamily="2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black">
          <a:xfrm>
            <a:off x="3372070" y="3367247"/>
            <a:ext cx="5447863" cy="706821"/>
          </a:xfrm>
          <a:prstGeom prst="rect">
            <a:avLst/>
          </a:prstGeom>
          <a:noFill/>
          <a:ln w="98425" cmpd="thinThick">
            <a:noFill/>
            <a:miter lim="800000"/>
          </a:ln>
        </p:spPr>
        <p:txBody>
          <a:bodyPr vert="horz" lIns="91440" tIns="45720" rIns="91440" bIns="0" rtlCol="0" anchor="b" anchorCtr="0">
            <a:normAutofit/>
          </a:bodyPr>
          <a:lstStyle>
            <a:lvl1pPr>
              <a:defRPr kumimoji="0" lang="en-US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black">
          <a:xfrm>
            <a:off x="3358057" y="4084577"/>
            <a:ext cx="5475889" cy="397094"/>
          </a:xfrm>
        </p:spPr>
        <p:txBody>
          <a:bodyPr tIns="0" anchor="t" anchorCtr="0">
            <a:normAutofit/>
          </a:bodyPr>
          <a:lstStyle>
            <a:lvl1pPr marL="0" indent="0" algn="ctr">
              <a:buNone/>
              <a:def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6/30/2015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94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3"/>
          </p:nvPr>
        </p:nvSpPr>
        <p:spPr>
          <a:xfrm>
            <a:off x="609601" y="2020824"/>
            <a:ext cx="5364480" cy="40050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30"/>
          <p:cNvSpPr>
            <a:spLocks noGrp="1"/>
          </p:cNvSpPr>
          <p:nvPr>
            <p:ph sz="quarter" idx="14"/>
          </p:nvPr>
        </p:nvSpPr>
        <p:spPr>
          <a:xfrm>
            <a:off x="6217920" y="2020824"/>
            <a:ext cx="5364480" cy="40050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6/30/2015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3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30"/>
          <p:cNvSpPr>
            <a:spLocks noGrp="1"/>
          </p:cNvSpPr>
          <p:nvPr>
            <p:ph sz="quarter" idx="13"/>
          </p:nvPr>
        </p:nvSpPr>
        <p:spPr>
          <a:xfrm>
            <a:off x="609601" y="2819400"/>
            <a:ext cx="5364480" cy="32095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4" name="Content Placeholder 30"/>
          <p:cNvSpPr>
            <a:spLocks noGrp="1"/>
          </p:cNvSpPr>
          <p:nvPr>
            <p:ph sz="quarter" idx="14"/>
          </p:nvPr>
        </p:nvSpPr>
        <p:spPr>
          <a:xfrm>
            <a:off x="6217920" y="2816352"/>
            <a:ext cx="5364480" cy="32095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020824"/>
            <a:ext cx="536448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kern="1200" cap="none" spc="200" baseline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6217920" y="2020824"/>
            <a:ext cx="536448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i="0" kern="1200" cap="none" spc="200" baseline="0" dirty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6/30/2015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20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/>
              <a:t>6/30/2015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87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6/30/2015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039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6/30/2015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48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4"/>
          </p:nvPr>
        </p:nvSpPr>
        <p:spPr>
          <a:xfrm>
            <a:off x="1981200" y="1914526"/>
            <a:ext cx="8229600" cy="35109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2316480" y="5513832"/>
            <a:ext cx="7559040" cy="548640"/>
          </a:xfrm>
        </p:spPr>
        <p:txBody>
          <a:bodyPr vert="horz" lIns="91440" tIns="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lang="en-US" sz="1400" b="0" i="0" kern="1200" cap="none" spc="0" baseline="0" smtClean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6/30/2015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60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469612" y="2026918"/>
            <a:ext cx="7252776" cy="3263750"/>
          </a:xfrm>
          <a:solidFill>
            <a:schemeClr val="tx1"/>
          </a:solidFill>
          <a:ln w="69850" cmpd="dbl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0" kern="1200" cap="none" spc="0" baseline="0" dirty="0">
                <a:solidFill>
                  <a:schemeClr val="bg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2316480" y="5516880"/>
            <a:ext cx="7559040" cy="548640"/>
          </a:xfrm>
        </p:spPr>
        <p:txBody>
          <a:bodyPr vert="horz" lIns="91440" tIns="0" rIns="9144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1400" b="0" i="0" kern="1200" cap="none" spc="30" baseline="0" smtClean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marL="0" lvl="0" indent="0" algn="ctr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352800" y="975360"/>
            <a:ext cx="5486400" cy="7010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>
          <a:xfrm>
            <a:off x="3975100" y="273180"/>
            <a:ext cx="4241800" cy="292100"/>
          </a:xfrm>
        </p:spPr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6/30/2015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5"/>
          </p:nvPr>
        </p:nvSpPr>
        <p:spPr>
          <a:xfrm>
            <a:off x="5384800" y="6172200"/>
            <a:ext cx="1422400" cy="304800"/>
          </a:xfrm>
        </p:spPr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6"/>
          </p:nvPr>
        </p:nvSpPr>
        <p:spPr>
          <a:xfrm>
            <a:off x="1930400" y="6486525"/>
            <a:ext cx="8331200" cy="292100"/>
          </a:xfrm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185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6/30/2015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27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rot="5400000">
            <a:off x="6832600" y="3428736"/>
            <a:ext cx="6858000" cy="2117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 bwMode="hidden">
          <a:xfrm>
            <a:off x="0" y="1"/>
            <a:ext cx="10261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1"/>
            <a:ext cx="8839200" cy="5029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6/30/2015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52000" y="914401"/>
            <a:ext cx="1235973" cy="5029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88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/>
              <a:t>6/30/2015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57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/>
              <a:t>6/30/2015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75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/>
              <a:t>6/30/2015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89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/>
              <a:t>6/30/2015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554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/>
              <a:t>6/30/2015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46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/>
              <a:t>6/30/2015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580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80DD9D-2887-4CBD-8FDB-5717333ADD95}" type="datetimeFigureOut">
              <a:rPr lang="en-US" smtClean="0"/>
              <a:t>6/30/2015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7D091D-7281-44B6-8FB8-DC8F054F3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301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4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80DD9D-2887-4CBD-8FDB-5717333ADD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7D091D-7281-44B6-8FB8-DC8F054F30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222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5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4">
              <a:lumMod val="60000"/>
              <a:lumOff val="40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2">
              <a:lumMod val="20000"/>
              <a:lumOff val="8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2">
              <a:lumMod val="20000"/>
              <a:lumOff val="8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2">
              <a:lumMod val="20000"/>
              <a:lumOff val="8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2">
              <a:lumMod val="20000"/>
              <a:lumOff val="8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2">
              <a:lumMod val="20000"/>
              <a:lumOff val="8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0" y="1335974"/>
            <a:ext cx="12192000" cy="5522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019301"/>
            <a:ext cx="10972800" cy="4117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975100" y="273180"/>
            <a:ext cx="42418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cap="all" spc="300" baseline="0">
                <a:solidFill>
                  <a:schemeClr val="tx1"/>
                </a:solidFill>
              </a:defRPr>
            </a:lvl1pPr>
          </a:lstStyle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6/30/2015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0400" y="6486525"/>
            <a:ext cx="83312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100" b="0" cap="all" spc="300" baseline="0"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84800" y="6172200"/>
            <a:ext cx="1422400" cy="3048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331436"/>
            <a:ext cx="12192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52800" y="975360"/>
            <a:ext cx="5486400" cy="70104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5808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914400" rtl="0" eaLnBrk="1" latinLnBrk="0" hangingPunct="1">
        <a:spcBef>
          <a:spcPts val="400"/>
        </a:spcBef>
        <a:buNone/>
        <a:defRPr sz="1800" b="1" kern="1200" cap="all" spc="0" baseline="0">
          <a:solidFill>
            <a:schemeClr val="bg1">
              <a:lumMod val="75000"/>
              <a:lumOff val="25000"/>
            </a:schemeClr>
          </a:solidFill>
          <a:effectLst/>
          <a:latin typeface="+mj-lt"/>
          <a:ea typeface="+mj-ea"/>
          <a:cs typeface="Tunga" pitchFamily="2"/>
        </a:defRPr>
      </a:lvl1pPr>
    </p:titleStyle>
    <p:bodyStyle>
      <a:lvl1pPr marL="0" indent="0" algn="ctr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FontTx/>
        <a:buNone/>
        <a:defRPr sz="20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 baseline="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.xml"/><Relationship Id="rId4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19.xml"/><Relationship Id="rId7" Type="http://schemas.microsoft.com/office/2007/relationships/hdphoto" Target="../media/hdphoto4.wdp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.xml"/><Relationship Id="rId6" Type="http://schemas.openxmlformats.org/officeDocument/2006/relationships/image" Target="../media/image22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2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5.xml"/><Relationship Id="rId6" Type="http://schemas.microsoft.com/office/2007/relationships/hdphoto" Target="../media/hdphoto7.wdp"/><Relationship Id="rId5" Type="http://schemas.openxmlformats.org/officeDocument/2006/relationships/image" Target="../media/image34.png"/><Relationship Id="rId4" Type="http://schemas.openxmlformats.org/officeDocument/2006/relationships/image" Target="../media/image33.jpeg"/><Relationship Id="rId9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6.xml"/><Relationship Id="rId6" Type="http://schemas.microsoft.com/office/2007/relationships/hdphoto" Target="../media/hdphoto8.wdp"/><Relationship Id="rId5" Type="http://schemas.openxmlformats.org/officeDocument/2006/relationships/image" Target="../media/image37.png"/><Relationship Id="rId4" Type="http://schemas.openxmlformats.org/officeDocument/2006/relationships/image" Target="../media/image33.jpeg"/><Relationship Id="rId9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7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8.xml"/><Relationship Id="rId5" Type="http://schemas.openxmlformats.org/officeDocument/2006/relationships/image" Target="../media/image39.png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9.xml"/><Relationship Id="rId5" Type="http://schemas.openxmlformats.org/officeDocument/2006/relationships/image" Target="../media/image39.png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0.xml"/><Relationship Id="rId5" Type="http://schemas.openxmlformats.org/officeDocument/2006/relationships/image" Target="../media/image39.png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1.xml"/><Relationship Id="rId5" Type="http://schemas.openxmlformats.org/officeDocument/2006/relationships/image" Target="../media/image39.png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2.xml"/><Relationship Id="rId5" Type="http://schemas.openxmlformats.org/officeDocument/2006/relationships/image" Target="../media/image39.png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4.xml"/><Relationship Id="rId4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5.xml"/><Relationship Id="rId4" Type="http://schemas.openxmlformats.org/officeDocument/2006/relationships/image" Target="../media/image3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origins title slide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" b="22"/>
          <a:stretch>
            <a:fillRect/>
          </a:stretch>
        </p:blipFill>
        <p:spPr/>
      </p:pic>
      <p:sp>
        <p:nvSpPr>
          <p:cNvPr id="3" name="TextBox 2"/>
          <p:cNvSpPr txBox="1"/>
          <p:nvPr/>
        </p:nvSpPr>
        <p:spPr>
          <a:xfrm>
            <a:off x="5486400" y="5943600"/>
            <a:ext cx="419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Evolution Defined</a:t>
            </a:r>
            <a:endParaRPr lang="en-US" sz="3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01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85"/>
    </mc:Choice>
    <mc:Fallback xmlns="">
      <p:transition spd="slow" advTm="47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320" y="0"/>
            <a:ext cx="9733359" cy="6858000"/>
          </a:xfrm>
        </p:spPr>
      </p:pic>
    </p:spTree>
    <p:extLst>
      <p:ext uri="{BB962C8B-B14F-4D97-AF65-F5344CB8AC3E}">
        <p14:creationId xmlns:p14="http://schemas.microsoft.com/office/powerpoint/2010/main" val="25303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26"/>
    </mc:Choice>
    <mc:Fallback xmlns="">
      <p:transition spd="slow" advTm="4626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533400"/>
            <a:ext cx="8610600" cy="58646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Genes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19400" y="1371600"/>
            <a:ext cx="7848600" cy="14477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Traits are passed from one generation to the next generation through genes</a:t>
            </a:r>
          </a:p>
          <a:p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6" name="Curved Right Arrow 5"/>
          <p:cNvSpPr/>
          <p:nvPr/>
        </p:nvSpPr>
        <p:spPr>
          <a:xfrm rot="18132595">
            <a:off x="1662090" y="5270008"/>
            <a:ext cx="715038" cy="1733242"/>
          </a:xfrm>
          <a:prstGeom prst="curvedRightArrow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32270">
            <a:off x="3524935" y="4898847"/>
            <a:ext cx="1301202" cy="1854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21180">
            <a:off x="4933716" y="4341649"/>
            <a:ext cx="1955739" cy="1633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438400" y="3887948"/>
            <a:ext cx="15013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66"/>
                </a:solidFill>
              </a:rPr>
              <a:t>Genes</a:t>
            </a:r>
          </a:p>
        </p:txBody>
      </p:sp>
    </p:spTree>
    <p:extLst>
      <p:ext uri="{BB962C8B-B14F-4D97-AF65-F5344CB8AC3E}">
        <p14:creationId xmlns:p14="http://schemas.microsoft.com/office/powerpoint/2010/main" val="383819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24"/>
    </mc:Choice>
    <mc:Fallback xmlns="">
      <p:transition spd="slow" advTm="4624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00800" y="2057400"/>
            <a:ext cx="53848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You inherited certain traits from your parents through their genes</a:t>
            </a:r>
          </a:p>
          <a:p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1638484"/>
            <a:ext cx="5384800" cy="3581032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40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14"/>
    </mc:Choice>
    <mc:Fallback xmlns="">
      <p:transition spd="slow" advTm="4014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Genes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10291852" cy="6858000"/>
          </a:xfr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438400"/>
            <a:ext cx="3200400" cy="2773363"/>
          </a:xfrm>
        </p:spPr>
        <p:txBody>
          <a:bodyPr>
            <a:normAutofit fontScale="70000" lnSpcReduction="20000"/>
          </a:bodyPr>
          <a:lstStyle/>
          <a:p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US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You will pass on certain traits to your children through your genes</a:t>
            </a:r>
            <a:endParaRPr lang="en-US" sz="3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32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86"/>
    </mc:Choice>
    <mc:Fallback xmlns="">
      <p:transition spd="slow" advTm="4986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0" indent="0" algn="ctr">
              <a:buNone/>
            </a:pPr>
            <a:r>
              <a:rPr lang="en-US" sz="4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Change in gene </a:t>
            </a:r>
            <a:r>
              <a:rPr lang="en-US" sz="4000" dirty="0" smtClean="0">
                <a:solidFill>
                  <a:srgbClr val="FF0066"/>
                </a:solidFill>
                <a:latin typeface="Century Gothic" panose="020B0502020202020204" pitchFamily="34" charset="0"/>
              </a:rPr>
              <a:t>frequency</a:t>
            </a:r>
            <a:r>
              <a:rPr lang="en-US" sz="4000" dirty="0" smtClean="0">
                <a:solidFill>
                  <a:srgbClr val="FF0066"/>
                </a:solidFill>
              </a:rPr>
              <a:t> </a:t>
            </a:r>
            <a:r>
              <a:rPr lang="en-US" sz="4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over time</a:t>
            </a:r>
            <a:endParaRPr lang="en-US" sz="4000" dirty="0">
              <a:solidFill>
                <a:srgbClr val="FF0066"/>
              </a:solidFill>
            </a:endParaRPr>
          </a:p>
          <a:p>
            <a:pPr marL="0" indent="0" algn="ctr">
              <a:buNone/>
            </a:pPr>
            <a:endParaRPr lang="en-US" sz="40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6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9"/>
    </mc:Choice>
    <mc:Fallback xmlns="">
      <p:transition spd="slow" advTm="3009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27960"/>
            <a:ext cx="10972800" cy="1143000"/>
          </a:xfrm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Frequency</a:t>
            </a:r>
            <a:endParaRPr lang="en-US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886200"/>
            <a:ext cx="10972800" cy="6857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How often something happens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338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96"/>
    </mc:Choice>
    <mc:Fallback xmlns="">
      <p:transition spd="slow" advTm="3896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514600"/>
            <a:ext cx="10972800" cy="1143000"/>
          </a:xfrm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Gene frequency</a:t>
            </a:r>
            <a:endParaRPr lang="en-US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3505200"/>
            <a:ext cx="109728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How often a certain gene appears in a population 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244" y="4419600"/>
            <a:ext cx="2518156" cy="16763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4420101"/>
            <a:ext cx="2457047" cy="16758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7091" y="4419599"/>
            <a:ext cx="1116109" cy="167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46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94"/>
    </mc:Choice>
    <mc:Fallback xmlns="">
      <p:transition spd="slow" advTm="57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How does gene frequency change?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More offspring are born than can survive</a:t>
            </a:r>
          </a:p>
          <a:p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Variation exists among the offspring</a:t>
            </a:r>
          </a:p>
          <a:p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Some variations are advantageous</a:t>
            </a:r>
          </a:p>
          <a:p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020" y="1600200"/>
            <a:ext cx="3703960" cy="4525963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6119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86"/>
    </mc:Choice>
    <mc:Fallback xmlns="">
      <p:transition spd="slow" advTm="291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9" y="0"/>
            <a:ext cx="12192000" cy="80745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Variations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62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68"/>
    </mc:Choice>
    <mc:Fallback xmlns="">
      <p:transition spd="slow" advTm="6368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Variation within groups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100000" l="0" r="993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pic>
        <p:nvPicPr>
          <p:cNvPr id="8" name="Content Placeholder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724" y="3124200"/>
            <a:ext cx="3771076" cy="2514600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509" y="1417638"/>
            <a:ext cx="3449782" cy="23003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554" b="98118" l="9981" r="898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1" y="1140626"/>
            <a:ext cx="5257800" cy="55078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694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80"/>
    </mc:Choice>
    <mc:Fallback xmlns="">
      <p:transition spd="slow" advTm="22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>
              <a:alphaModFix amt="12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895600"/>
            <a:ext cx="10972800" cy="68579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Change in living things over time</a:t>
            </a:r>
            <a:endParaRPr lang="en-US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40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51"/>
    </mc:Choice>
    <mc:Fallback xmlns="">
      <p:transition spd="slow" advTm="4951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How does gene frequency change?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Individuals whose variations give them an advantage, survive and reproduce</a:t>
            </a:r>
          </a:p>
          <a:p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As they have babies, the advantageous traits are passed on more often</a:t>
            </a:r>
          </a:p>
          <a:p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Over time, the advantageous traits become more common in the population</a:t>
            </a:r>
          </a:p>
          <a:p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634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54"/>
    </mc:Choice>
    <mc:Fallback xmlns="">
      <p:transition spd="slow" advTm="153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479" y="3442151"/>
            <a:ext cx="3009713" cy="22572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279" y="3914496"/>
            <a:ext cx="4028663" cy="26834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Galapagos Finches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002" y="1417638"/>
            <a:ext cx="3263995" cy="21740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814" y="3048000"/>
            <a:ext cx="3690370" cy="25774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267" y="967110"/>
            <a:ext cx="2289042" cy="31531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000" y="1600200"/>
            <a:ext cx="2193951" cy="164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70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97"/>
    </mc:Choice>
    <mc:Fallback xmlns="">
      <p:transition spd="slow" advTm="7697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081" y="2438400"/>
            <a:ext cx="4848919" cy="36327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109728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Variation in Finches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09600" y="1295400"/>
            <a:ext cx="5386917" cy="639762"/>
          </a:xfrm>
        </p:spPr>
        <p:txBody>
          <a:bodyPr/>
          <a:lstStyle/>
          <a:p>
            <a:pPr algn="ctr"/>
            <a:r>
              <a:rPr lang="en-US" b="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Small-beaked finches</a:t>
            </a:r>
            <a:endParaRPr lang="en-US" b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295400"/>
            <a:ext cx="5389033" cy="639762"/>
          </a:xfrm>
        </p:spPr>
        <p:txBody>
          <a:bodyPr/>
          <a:lstStyle/>
          <a:p>
            <a:pPr algn="ctr"/>
            <a:r>
              <a:rPr lang="en-US" b="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Large-beaked finches</a:t>
            </a:r>
            <a:endParaRPr lang="en-US" b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52450" y="2438400"/>
            <a:ext cx="5562600" cy="3632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9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56"/>
    </mc:Choice>
    <mc:Fallback xmlns="">
      <p:transition spd="slow" advTm="7256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109728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Variation in Finches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09600" y="1295400"/>
            <a:ext cx="5386917" cy="639762"/>
          </a:xfrm>
        </p:spPr>
        <p:txBody>
          <a:bodyPr/>
          <a:lstStyle/>
          <a:p>
            <a:pPr algn="ctr"/>
            <a:r>
              <a:rPr lang="en-US" b="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Small-beaked finches</a:t>
            </a:r>
            <a:endParaRPr lang="en-US" b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09600" y="1828800"/>
            <a:ext cx="5386917" cy="395128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Eat smaller seeds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295400"/>
            <a:ext cx="5389033" cy="639762"/>
          </a:xfrm>
        </p:spPr>
        <p:txBody>
          <a:bodyPr/>
          <a:lstStyle/>
          <a:p>
            <a:pPr algn="ctr"/>
            <a:r>
              <a:rPr lang="en-US" b="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Large-beaked finches</a:t>
            </a:r>
            <a:endParaRPr lang="en-US" b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828800"/>
            <a:ext cx="5389033" cy="395128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Eat larger seeds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436" y="3997437"/>
            <a:ext cx="3187735" cy="239080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85" b="94118" l="4184" r="89950">
                        <a14:foregroundMark x1="35880" y1="49060" x2="35880" y2="49060"/>
                        <a14:foregroundMark x1="32333" y1="54093" x2="32333" y2="54093"/>
                        <a14:foregroundMark x1="37744" y1="58156" x2="37744" y2="58156"/>
                        <a14:foregroundMark x1="44611" y1="59733" x2="44611" y2="59733"/>
                        <a14:foregroundMark x1="51023" y1="42389" x2="51023" y2="42389"/>
                        <a14:foregroundMark x1="42747" y1="46513" x2="42747" y2="46513"/>
                        <a14:foregroundMark x1="60709" y1="40206" x2="60709" y2="40206"/>
                        <a14:foregroundMark x1="58345" y1="33899" x2="58345" y2="33899"/>
                        <a14:foregroundMark x1="72988" y1="29836" x2="72988" y2="29836"/>
                        <a14:foregroundMark x1="75807" y1="28563" x2="75807" y2="28563"/>
                        <a14:foregroundMark x1="79354" y1="24439" x2="79354" y2="24439"/>
                        <a14:foregroundMark x1="86949" y1="24742" x2="86949" y2="24742"/>
                        <a14:foregroundMark x1="67303" y1="42389" x2="67303" y2="42389"/>
                        <a14:foregroundMark x1="57390" y1="47483" x2="57390" y2="47483"/>
                        <a14:foregroundMark x1="56435" y1="53790" x2="56435" y2="53790"/>
                        <a14:foregroundMark x1="60482" y1="52820" x2="60482" y2="52820"/>
                        <a14:foregroundMark x1="30923" y1="61310" x2="30923" y2="61310"/>
                        <a14:foregroundMark x1="30196" y1="65130" x2="30196" y2="65130"/>
                        <a14:foregroundMark x1="10823" y1="84354" x2="10823" y2="84354"/>
                        <a14:foregroundMark x1="76762" y1="35476" x2="76762" y2="35476"/>
                        <a14:foregroundMark x1="72988" y1="40813" x2="72988" y2="40813"/>
                        <a14:backgroundMark x1="23829" y1="46816" x2="13188" y2="63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272" y="3776100"/>
            <a:ext cx="3309997" cy="2482499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34400" y="2767973"/>
            <a:ext cx="3236653" cy="24248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724243"/>
            <a:ext cx="2276998" cy="22287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947" y="3364374"/>
            <a:ext cx="4419600" cy="29491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667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46"/>
    </mc:Choice>
    <mc:Fallback xmlns="">
      <p:transition spd="slow" advTm="7446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>
            <a:spLocks noGrp="1"/>
          </p:cNvSpPr>
          <p:nvPr>
            <p:ph sz="half" idx="2"/>
          </p:nvPr>
        </p:nvSpPr>
        <p:spPr>
          <a:xfrm>
            <a:off x="609600" y="2133600"/>
            <a:ext cx="5386917" cy="395128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Eat smaller seeds</a:t>
            </a:r>
          </a:p>
          <a:p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Plants with smaller seeds didn’t do well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Drought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Small-beaked finches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Large-beaked finches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Eat larger seeds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Down Arrow 6"/>
          <p:cNvSpPr/>
          <p:nvPr/>
        </p:nvSpPr>
        <p:spPr>
          <a:xfrm>
            <a:off x="838200" y="4537446"/>
            <a:ext cx="914400" cy="1447800"/>
          </a:xfrm>
          <a:prstGeom prst="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939" y="4387851"/>
            <a:ext cx="2485461" cy="1864096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85" b="94118" l="4184" r="89950">
                        <a14:foregroundMark x1="35880" y1="49060" x2="35880" y2="49060"/>
                        <a14:foregroundMark x1="32333" y1="54093" x2="32333" y2="54093"/>
                        <a14:foregroundMark x1="37744" y1="58156" x2="37744" y2="58156"/>
                        <a14:foregroundMark x1="44611" y1="59733" x2="44611" y2="59733"/>
                        <a14:foregroundMark x1="51023" y1="42389" x2="51023" y2="42389"/>
                        <a14:foregroundMark x1="42747" y1="46513" x2="42747" y2="46513"/>
                        <a14:foregroundMark x1="60709" y1="40206" x2="60709" y2="40206"/>
                        <a14:foregroundMark x1="58345" y1="33899" x2="58345" y2="33899"/>
                        <a14:foregroundMark x1="72988" y1="29836" x2="72988" y2="29836"/>
                        <a14:foregroundMark x1="75807" y1="28563" x2="75807" y2="28563"/>
                        <a14:foregroundMark x1="79354" y1="24439" x2="79354" y2="24439"/>
                        <a14:foregroundMark x1="86949" y1="24742" x2="86949" y2="24742"/>
                        <a14:foregroundMark x1="67303" y1="42389" x2="67303" y2="42389"/>
                        <a14:foregroundMark x1="57390" y1="47483" x2="57390" y2="47483"/>
                        <a14:foregroundMark x1="56435" y1="53790" x2="56435" y2="53790"/>
                        <a14:foregroundMark x1="60482" y1="52820" x2="60482" y2="52820"/>
                        <a14:foregroundMark x1="30923" y1="61310" x2="30923" y2="61310"/>
                        <a14:foregroundMark x1="30196" y1="65130" x2="30196" y2="65130"/>
                        <a14:foregroundMark x1="10823" y1="84354" x2="10823" y2="84354"/>
                        <a14:foregroundMark x1="76762" y1="35476" x2="76762" y2="35476"/>
                        <a14:foregroundMark x1="72988" y1="40813" x2="72988" y2="40813"/>
                        <a14:backgroundMark x1="23829" y1="46816" x2="13188" y2="63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538" y="4606903"/>
            <a:ext cx="2108945" cy="1581709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85" b="94118" l="4184" r="89950">
                        <a14:foregroundMark x1="35880" y1="49060" x2="35880" y2="49060"/>
                        <a14:foregroundMark x1="32333" y1="54093" x2="32333" y2="54093"/>
                        <a14:foregroundMark x1="37744" y1="58156" x2="37744" y2="58156"/>
                        <a14:foregroundMark x1="44611" y1="59733" x2="44611" y2="59733"/>
                        <a14:foregroundMark x1="51023" y1="42389" x2="51023" y2="42389"/>
                        <a14:foregroundMark x1="42747" y1="46513" x2="42747" y2="46513"/>
                        <a14:foregroundMark x1="60709" y1="40206" x2="60709" y2="40206"/>
                        <a14:foregroundMark x1="58345" y1="33899" x2="58345" y2="33899"/>
                        <a14:foregroundMark x1="72988" y1="29836" x2="72988" y2="29836"/>
                        <a14:foregroundMark x1="75807" y1="28563" x2="75807" y2="28563"/>
                        <a14:foregroundMark x1="79354" y1="24439" x2="79354" y2="24439"/>
                        <a14:foregroundMark x1="86949" y1="24742" x2="86949" y2="24742"/>
                        <a14:foregroundMark x1="67303" y1="42389" x2="67303" y2="42389"/>
                        <a14:foregroundMark x1="57390" y1="47483" x2="57390" y2="47483"/>
                        <a14:foregroundMark x1="56435" y1="53790" x2="56435" y2="53790"/>
                        <a14:foregroundMark x1="60482" y1="52820" x2="60482" y2="52820"/>
                        <a14:foregroundMark x1="30923" y1="61310" x2="30923" y2="61310"/>
                        <a14:foregroundMark x1="30196" y1="65130" x2="30196" y2="65130"/>
                        <a14:foregroundMark x1="10823" y1="84354" x2="10823" y2="84354"/>
                        <a14:foregroundMark x1="76762" y1="35476" x2="76762" y2="35476"/>
                        <a14:foregroundMark x1="72988" y1="40813" x2="72988" y2="40813"/>
                        <a14:backgroundMark x1="23829" y1="46816" x2="13188" y2="63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022" y="4075442"/>
            <a:ext cx="2679261" cy="2009446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985" y="3568752"/>
            <a:ext cx="4419600" cy="29491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186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16"/>
    </mc:Choice>
    <mc:Fallback xmlns="">
      <p:transition spd="slow" advTm="133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Drought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Small-beaked finches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Eat smaller seeds</a:t>
            </a:r>
          </a:p>
          <a:p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Large-beaked finches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Eat larger seeds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2417526" y="4306600"/>
            <a:ext cx="1447800" cy="1249363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777375" y="2914616"/>
            <a:ext cx="1447800" cy="1249363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2417526" y="2914616"/>
            <a:ext cx="1447800" cy="1249363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4063457" y="2914616"/>
            <a:ext cx="1447800" cy="1249363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777375" y="4306600"/>
            <a:ext cx="1447800" cy="1249363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4063457" y="4306600"/>
            <a:ext cx="1447800" cy="1249363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961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73"/>
    </mc:Choice>
    <mc:Fallback xmlns="">
      <p:transition spd="slow" advTm="69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0" grpId="0" animBg="1"/>
      <p:bldP spid="4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Drought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Small-beaked finches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Eat smaller seeds</a:t>
            </a:r>
          </a:p>
          <a:p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Large-beaked finches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Eat larger seeds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777375" y="2914616"/>
            <a:ext cx="1447800" cy="1249363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6572932" y="2893845"/>
            <a:ext cx="1447800" cy="1249363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8305800" y="2910612"/>
            <a:ext cx="1447800" cy="1249363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10027842" y="2893846"/>
            <a:ext cx="1447800" cy="1249363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6572932" y="4293444"/>
            <a:ext cx="1447800" cy="1249363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10027842" y="4300193"/>
            <a:ext cx="1447800" cy="1249363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8305800" y="4309843"/>
            <a:ext cx="1447800" cy="1249363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2417526" y="4306600"/>
            <a:ext cx="1447800" cy="1249363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4063457" y="2914616"/>
            <a:ext cx="1447800" cy="1249363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96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50"/>
    </mc:Choice>
    <mc:Fallback xmlns="">
      <p:transition spd="slow" advTm="615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Drought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Small-beaked finches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Eat smaller seeds</a:t>
            </a:r>
          </a:p>
          <a:p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Large-beaked finches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Eat larger seeds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49538" y="5939135"/>
            <a:ext cx="2998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Fewer babies</a:t>
            </a:r>
            <a:endParaRPr lang="en-US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2030" y="5937704"/>
            <a:ext cx="4904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Fewer genes for small beaks</a:t>
            </a:r>
            <a:endParaRPr lang="en-US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00800" y="5939135"/>
            <a:ext cx="472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Lots of babies</a:t>
            </a:r>
            <a:endParaRPr lang="en-US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95991" y="5943600"/>
            <a:ext cx="4454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More genes for large beaks</a:t>
            </a:r>
            <a:endParaRPr lang="en-US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777375" y="2914616"/>
            <a:ext cx="1447800" cy="1249363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6572932" y="2893845"/>
            <a:ext cx="1447800" cy="1249363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8305800" y="2910612"/>
            <a:ext cx="1447800" cy="1249363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10027842" y="2893846"/>
            <a:ext cx="1447800" cy="1249363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6572932" y="4293444"/>
            <a:ext cx="1447800" cy="1249363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10027842" y="4300193"/>
            <a:ext cx="1447800" cy="1249363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8305800" y="4309843"/>
            <a:ext cx="1447800" cy="1249363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2417526" y="4306600"/>
            <a:ext cx="1447800" cy="1249363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4063457" y="2914616"/>
            <a:ext cx="1447800" cy="1249363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20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83"/>
    </mc:Choice>
    <mc:Fallback xmlns="">
      <p:transition spd="slow" advTm="168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allAtOnce"/>
      <p:bldP spid="13" grpId="0"/>
      <p:bldP spid="15" grpId="0"/>
      <p:bldP spid="15" grpId="1"/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Change in Gene Frequency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25" name="Text Placeholder 3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Fewer genes in the population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337614" y="5905855"/>
            <a:ext cx="47395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Evolution</a:t>
            </a:r>
            <a:endParaRPr lang="en-US" sz="4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777375" y="2914616"/>
            <a:ext cx="1447800" cy="1249363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6572932" y="2893845"/>
            <a:ext cx="1447800" cy="1249363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8305800" y="2910612"/>
            <a:ext cx="1447800" cy="1249363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10027842" y="2893846"/>
            <a:ext cx="1447800" cy="1249363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6572932" y="4293444"/>
            <a:ext cx="1447800" cy="1249363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10027842" y="4300193"/>
            <a:ext cx="1447800" cy="1249363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8305800" y="4309843"/>
            <a:ext cx="1447800" cy="1249363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417526" y="4306600"/>
            <a:ext cx="1447800" cy="1249363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063457" y="2914616"/>
            <a:ext cx="1447800" cy="1249363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540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34"/>
    </mc:Choice>
    <mc:Fallback xmlns="">
      <p:transition spd="slow" advTm="113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Change in Gene Frequency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25" name="Text Placeholder 3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Fewer genes in the population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81200" y="5905855"/>
            <a:ext cx="85495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Evolution--Microevolution</a:t>
            </a:r>
            <a:endParaRPr lang="en-US" sz="4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777375" y="2914616"/>
            <a:ext cx="1447800" cy="1249363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572932" y="2893845"/>
            <a:ext cx="1447800" cy="1249363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8305800" y="2910612"/>
            <a:ext cx="1447800" cy="1249363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10027842" y="2893846"/>
            <a:ext cx="1447800" cy="1249363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6572932" y="4293444"/>
            <a:ext cx="1447800" cy="1249363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10027842" y="4300193"/>
            <a:ext cx="1447800" cy="1249363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8305800" y="4309843"/>
            <a:ext cx="1447800" cy="1249363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417526" y="4306600"/>
            <a:ext cx="1447800" cy="1249363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063457" y="2914616"/>
            <a:ext cx="1447800" cy="1249363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147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17"/>
    </mc:Choice>
    <mc:Fallback xmlns="">
      <p:transition spd="slow" advTm="3217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Definition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Change in the genetic makeup of a specific population of living things</a:t>
            </a:r>
          </a:p>
          <a:p>
            <a:endParaRPr lang="en-US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Change in gene frequency in a population over time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972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53"/>
    </mc:Choice>
    <mc:Fallback xmlns="">
      <p:transition spd="slow" advTm="144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508769" y="2160837"/>
            <a:ext cx="5386917" cy="395128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Eat smaller seeds</a:t>
            </a:r>
          </a:p>
          <a:p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1928283" y="4076736"/>
            <a:ext cx="4167717" cy="41528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 smtClean="0">
              <a:solidFill>
                <a:prstClr val="white"/>
              </a:solidFill>
              <a:latin typeface="Century Gothic" panose="020B0502020202020204" pitchFamily="34" charset="0"/>
            </a:endParaRPr>
          </a:p>
          <a:p>
            <a:endParaRPr lang="en-US" dirty="0" smtClean="0">
              <a:solidFill>
                <a:prstClr val="white"/>
              </a:solidFill>
              <a:latin typeface="Century Gothic" panose="020B0502020202020204" pitchFamily="34" charset="0"/>
            </a:endParaRPr>
          </a:p>
          <a:p>
            <a:endParaRPr lang="en-US" dirty="0" smtClean="0">
              <a:solidFill>
                <a:prstClr val="white"/>
              </a:solidFill>
              <a:latin typeface="Century Gothic" panose="020B0502020202020204" pitchFamily="34" charset="0"/>
            </a:endParaRPr>
          </a:p>
          <a:p>
            <a:endParaRPr lang="en-US" dirty="0" smtClean="0">
              <a:solidFill>
                <a:prstClr val="white"/>
              </a:solidFill>
              <a:latin typeface="Century Gothic" panose="020B0502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Plants with small seeds grew better again</a:t>
            </a:r>
          </a:p>
          <a:p>
            <a:endParaRPr lang="en-US" dirty="0" smtClean="0">
              <a:solidFill>
                <a:prstClr val="white"/>
              </a:solidFill>
              <a:latin typeface="Century Gothic" panose="020B0502020202020204" pitchFamily="34" charset="0"/>
            </a:endParaRPr>
          </a:p>
          <a:p>
            <a:endParaRPr lang="en-US" dirty="0" smtClean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After the Drought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Small-beaked finches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Large-beaked finches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Eat larger seeds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Down Arrow 6"/>
          <p:cNvSpPr/>
          <p:nvPr/>
        </p:nvSpPr>
        <p:spPr>
          <a:xfrm rot="10800000">
            <a:off x="1420367" y="5955792"/>
            <a:ext cx="484632" cy="978408"/>
          </a:xfrm>
          <a:prstGeom prst="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2417526" y="4306600"/>
            <a:ext cx="1447800" cy="1249363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777375" y="2914616"/>
            <a:ext cx="1447800" cy="1249363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2417526" y="2914616"/>
            <a:ext cx="1447800" cy="1249363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4063457" y="2914616"/>
            <a:ext cx="1447800" cy="1249363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777375" y="4306600"/>
            <a:ext cx="1447800" cy="1249363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4063457" y="4306600"/>
            <a:ext cx="1447800" cy="1249363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6572932" y="2893845"/>
            <a:ext cx="1447800" cy="1249363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8305800" y="2910612"/>
            <a:ext cx="1447800" cy="1249363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10027842" y="2893846"/>
            <a:ext cx="1447800" cy="1249363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6572932" y="4293444"/>
            <a:ext cx="1447800" cy="1249363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10027842" y="4300193"/>
            <a:ext cx="1447800" cy="1249363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8305800" y="4309843"/>
            <a:ext cx="1447800" cy="1249363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341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21"/>
    </mc:Choice>
    <mc:Fallback xmlns="">
      <p:transition spd="slow" advTm="154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7" grpId="0" animBg="1"/>
      <p:bldP spid="33" grpId="0" animBg="1"/>
      <p:bldP spid="35" grpId="0" animBg="1"/>
      <p:bldP spid="3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Change in Gene Frequency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28" name="Text Placeholder 3"/>
          <p:cNvSpPr>
            <a:spLocks noGrp="1"/>
          </p:cNvSpPr>
          <p:nvPr>
            <p:ph type="body" idx="1"/>
          </p:nvPr>
        </p:nvSpPr>
        <p:spPr>
          <a:xfrm>
            <a:off x="609600" y="1524000"/>
            <a:ext cx="5386917" cy="639762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More genes in the population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981200" y="5905855"/>
            <a:ext cx="85495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Evolution--Microevolution</a:t>
            </a:r>
            <a:endParaRPr lang="en-US" sz="4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2417526" y="4306600"/>
            <a:ext cx="1447800" cy="1249363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777375" y="2914616"/>
            <a:ext cx="1447800" cy="1249363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2417526" y="2914616"/>
            <a:ext cx="1447800" cy="1249363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4063457" y="2914616"/>
            <a:ext cx="1447800" cy="1249363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777375" y="4306600"/>
            <a:ext cx="1447800" cy="1249363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4063457" y="4306600"/>
            <a:ext cx="1447800" cy="1249363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6572932" y="2893845"/>
            <a:ext cx="1447800" cy="1249363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8305800" y="2910612"/>
            <a:ext cx="1447800" cy="1249363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10027842" y="2893846"/>
            <a:ext cx="1447800" cy="1249363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6572932" y="4293444"/>
            <a:ext cx="1447800" cy="1249363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10027842" y="4300193"/>
            <a:ext cx="1447800" cy="1249363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8305800" y="4309843"/>
            <a:ext cx="1447800" cy="1249363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1541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83"/>
    </mc:Choice>
    <mc:Fallback xmlns="">
      <p:transition spd="slow" advTm="76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Heavy Rain Fall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Small-beaked finches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Large-beaked finches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79167" y="2327275"/>
            <a:ext cx="5389033" cy="453072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Plants with large seeds didn’t survive as well.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6292146" y="5488485"/>
            <a:ext cx="565854" cy="1141447"/>
          </a:xfrm>
          <a:prstGeom prst="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2417526" y="4306600"/>
            <a:ext cx="1447800" cy="1249363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777375" y="2914616"/>
            <a:ext cx="1447800" cy="1249363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2417526" y="2914616"/>
            <a:ext cx="1447800" cy="1249363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4063457" y="2914616"/>
            <a:ext cx="1447800" cy="1249363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777375" y="4306600"/>
            <a:ext cx="1447800" cy="1249363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4063457" y="4306600"/>
            <a:ext cx="1447800" cy="1249363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6572932" y="2893845"/>
            <a:ext cx="1447800" cy="1249363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8305800" y="2910612"/>
            <a:ext cx="1447800" cy="1249363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10027842" y="2893846"/>
            <a:ext cx="1447800" cy="1249363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6572932" y="4293444"/>
            <a:ext cx="1447800" cy="1249363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10027842" y="4300193"/>
            <a:ext cx="1447800" cy="1249363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8305800" y="4309843"/>
            <a:ext cx="1447800" cy="1249363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715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48"/>
    </mc:Choice>
    <mc:Fallback xmlns="">
      <p:transition spd="slow" advTm="94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Change in Gene Frequency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417526" y="4306600"/>
            <a:ext cx="1447800" cy="1249363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777375" y="2914616"/>
            <a:ext cx="1447800" cy="1249363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2417526" y="2914616"/>
            <a:ext cx="1447800" cy="1249363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4063457" y="2914616"/>
            <a:ext cx="1447800" cy="1249363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777375" y="4306600"/>
            <a:ext cx="1447800" cy="1249363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4063457" y="4306600"/>
            <a:ext cx="1447800" cy="1249363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8305800" y="2910612"/>
            <a:ext cx="1447800" cy="1249363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10027842" y="4300193"/>
            <a:ext cx="1447800" cy="1249363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572932" y="4293444"/>
            <a:ext cx="1447800" cy="1249363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3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Small-beaked finches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Large-beaked finches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494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75"/>
    </mc:Choice>
    <mc:Fallback xmlns="">
      <p:transition spd="slow" advTm="12375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Change in Gene Frequency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26" name="Text Placeholder 3"/>
          <p:cNvSpPr>
            <a:spLocks noGrp="1"/>
          </p:cNvSpPr>
          <p:nvPr>
            <p:ph type="body" idx="1"/>
          </p:nvPr>
        </p:nvSpPr>
        <p:spPr>
          <a:xfrm>
            <a:off x="6119283" y="1535113"/>
            <a:ext cx="5386917" cy="639762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Fewer genes in the population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981200" y="5905855"/>
            <a:ext cx="85495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Evolution--Microevolution</a:t>
            </a:r>
            <a:endParaRPr lang="en-US" sz="4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2417526" y="4306600"/>
            <a:ext cx="1447800" cy="1249363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777375" y="2914616"/>
            <a:ext cx="1447800" cy="1249363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2417526" y="2914616"/>
            <a:ext cx="1447800" cy="1249363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4063457" y="2914616"/>
            <a:ext cx="1447800" cy="1249363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777375" y="4306600"/>
            <a:ext cx="1447800" cy="1249363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4063457" y="4306600"/>
            <a:ext cx="1447800" cy="1249363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8305800" y="2910612"/>
            <a:ext cx="1447800" cy="1249363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0027842" y="4300193"/>
            <a:ext cx="1447800" cy="1249363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6572932" y="4293444"/>
            <a:ext cx="1447800" cy="1249363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46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31"/>
    </mc:Choice>
    <mc:Fallback xmlns="">
      <p:transition spd="slow" advTm="7631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Microevolution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Flu virus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Carol Raney\Dropbox\FSC\K-12\K-12 Graphics\Thinkstock downloads\7999777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521697"/>
            <a:ext cx="54864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Carol Raney\Dropbox\FSC\K-12\K-12 Graphics\Thinkstock downloads\48053268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148408"/>
            <a:ext cx="5317592" cy="4404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Carol Raney\Dropbox\FSC\K-12\K-12 Graphics\Thinkstock downloads\4805711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300254"/>
            <a:ext cx="2971800" cy="2442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798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33"/>
    </mc:Choice>
    <mc:Fallback xmlns="">
      <p:transition spd="slow" advTm="12733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74638"/>
            <a:ext cx="5029200" cy="11430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   Microevolution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1200" y="1600201"/>
            <a:ext cx="5384800" cy="45259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Small changes in living things are well documented</a:t>
            </a:r>
          </a:p>
          <a:p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The </a:t>
            </a:r>
            <a:r>
              <a:rPr lang="en-US" u="sng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fact</a:t>
            </a:r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of evolution = </a:t>
            </a:r>
            <a:r>
              <a:rPr lang="en-US" u="sng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micro</a:t>
            </a:r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evolution</a:t>
            </a:r>
          </a:p>
          <a:p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8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21"/>
    </mc:Choice>
    <mc:Fallback xmlns="">
      <p:transition spd="slow" advTm="127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724400" y="336809"/>
            <a:ext cx="2819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</a:rPr>
              <a:t>=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733800" y="269222"/>
            <a:ext cx="198120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Micro 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6502400" y="1600199"/>
            <a:ext cx="53848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Macroevolution is not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724400" y="304226"/>
            <a:ext cx="2819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rgbClr val="FF0000"/>
                </a:solidFill>
              </a:rPr>
              <a:t>?</a:t>
            </a:r>
            <a:endParaRPr lang="en-US" sz="6600" dirty="0">
              <a:solidFill>
                <a:srgbClr val="FF0000"/>
              </a:solidFill>
            </a:endParaRPr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482600" y="1600200"/>
            <a:ext cx="538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Microevolution is well documented</a:t>
            </a:r>
          </a:p>
          <a:p>
            <a:endParaRPr lang="en-US" dirty="0"/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6356604" y="228600"/>
            <a:ext cx="2362200" cy="1265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 Macro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2667000"/>
            <a:ext cx="1905000" cy="1905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010400" y="2306122"/>
            <a:ext cx="28194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 smtClean="0">
                <a:solidFill>
                  <a:srgbClr val="FF0000"/>
                </a:solidFill>
              </a:rPr>
              <a:t>?</a:t>
            </a:r>
            <a:endParaRPr lang="en-US" sz="166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8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50"/>
    </mc:Choice>
    <mc:Fallback xmlns="">
      <p:transition spd="slow" advTm="189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4.81481E-6 L -0.18763 -0.0004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88" y="-2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0.1194 0.0078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64" y="39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  <p:bldP spid="4" grpId="0"/>
      <p:bldP spid="4" grpId="1"/>
      <p:bldP spid="12" grpId="0"/>
      <p:bldP spid="1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origins title slide.jpg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" b="22"/>
          <a:stretch>
            <a:fillRect/>
          </a:stretch>
        </p:blipFill>
        <p:spPr/>
      </p:pic>
      <p:sp>
        <p:nvSpPr>
          <p:cNvPr id="3" name="TextBox 2"/>
          <p:cNvSpPr txBox="1"/>
          <p:nvPr/>
        </p:nvSpPr>
        <p:spPr>
          <a:xfrm>
            <a:off x="5181600" y="5943600"/>
            <a:ext cx="5193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Next:  Natural Selection</a:t>
            </a:r>
            <a:endParaRPr lang="en-US" sz="3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696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14"/>
    </mc:Choice>
    <mc:Fallback xmlns="">
      <p:transition spd="slow" advTm="82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endParaRPr lang="en-US" sz="2800" dirty="0"/>
          </a:p>
          <a:p>
            <a:r>
              <a:rPr lang="en-US" dirty="0" smtClean="0"/>
              <a:t>Recorded at</a:t>
            </a:r>
          </a:p>
          <a:p>
            <a:r>
              <a:rPr lang="en-US" sz="2800" dirty="0"/>
              <a:t>Chattanooga Public </a:t>
            </a:r>
            <a:r>
              <a:rPr lang="en-US" sz="2800" dirty="0" err="1"/>
              <a:t>Radio</a:t>
            </a:r>
            <a:r>
              <a:rPr lang="en-US" sz="2800" baseline="30000" dirty="0" err="1"/>
              <a:t>SM</a:t>
            </a:r>
            <a:endParaRPr lang="en-US" sz="2800" baseline="30000" dirty="0"/>
          </a:p>
          <a:p>
            <a:r>
              <a:rPr lang="en-US" sz="2800" dirty="0"/>
              <a:t>Classical 90.5 WSMC</a:t>
            </a:r>
          </a:p>
        </p:txBody>
      </p:sp>
    </p:spTree>
    <p:extLst>
      <p:ext uri="{BB962C8B-B14F-4D97-AF65-F5344CB8AC3E}">
        <p14:creationId xmlns:p14="http://schemas.microsoft.com/office/powerpoint/2010/main" val="263018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8"/>
    </mc:Choice>
    <mc:Fallback xmlns="">
      <p:transition spd="slow" advTm="3608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0" indent="0" algn="ctr">
              <a:buNone/>
            </a:pPr>
            <a:r>
              <a:rPr lang="en-US" sz="4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Change in </a:t>
            </a:r>
            <a:r>
              <a:rPr lang="en-US" sz="4000" dirty="0">
                <a:solidFill>
                  <a:srgbClr val="FF0066"/>
                </a:solidFill>
                <a:latin typeface="Century Gothic" panose="020B0502020202020204" pitchFamily="34" charset="0"/>
              </a:rPr>
              <a:t>g</a:t>
            </a:r>
            <a:r>
              <a:rPr lang="en-US" sz="4000" dirty="0" smtClean="0">
                <a:solidFill>
                  <a:srgbClr val="FF0066"/>
                </a:solidFill>
                <a:latin typeface="Century Gothic" panose="020B0502020202020204" pitchFamily="34" charset="0"/>
              </a:rPr>
              <a:t>ene</a:t>
            </a:r>
            <a:r>
              <a:rPr lang="en-US" sz="4000" dirty="0" smtClean="0">
                <a:solidFill>
                  <a:srgbClr val="FF0066"/>
                </a:solidFill>
              </a:rPr>
              <a:t> </a:t>
            </a:r>
            <a:r>
              <a:rPr lang="en-US" sz="4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frequency over time</a:t>
            </a:r>
            <a:endParaRPr lang="en-US" sz="4000" dirty="0">
              <a:solidFill>
                <a:srgbClr val="FF0066"/>
              </a:solidFill>
            </a:endParaRPr>
          </a:p>
          <a:p>
            <a:pPr marL="0" indent="0" algn="ctr">
              <a:buNone/>
            </a:pPr>
            <a:endParaRPr lang="en-US" sz="40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77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89"/>
    </mc:Choice>
    <mc:Fallback xmlns="">
      <p:transition spd="slow" advTm="4689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6394175" y="1881676"/>
            <a:ext cx="5364480" cy="4005072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470454" y="1273215"/>
            <a:ext cx="11451470" cy="5301205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dirty="0"/>
              <a:t>Images may appear on more than one slide. Citation is given on the first slide where each image appears.</a:t>
            </a:r>
          </a:p>
          <a:p>
            <a:pPr algn="l"/>
            <a:r>
              <a:rPr lang="en-US" dirty="0" smtClean="0"/>
              <a:t>[1] Slide design, Susan Landon</a:t>
            </a:r>
          </a:p>
          <a:p>
            <a:pPr algn="l"/>
            <a:r>
              <a:rPr lang="en-US" dirty="0" smtClean="0"/>
              <a:t>[5] DNA, Susan Landon</a:t>
            </a:r>
          </a:p>
          <a:p>
            <a:pPr algn="l"/>
            <a:r>
              <a:rPr lang="en-US" dirty="0" smtClean="0"/>
              <a:t>[7]</a:t>
            </a:r>
            <a:r>
              <a:rPr lang="en-US" dirty="0"/>
              <a:t> Taller girl and shorter girl 126409038, Ron </a:t>
            </a:r>
            <a:r>
              <a:rPr lang="en-US" dirty="0" err="1"/>
              <a:t>Chapple</a:t>
            </a:r>
            <a:r>
              <a:rPr lang="en-US" dirty="0"/>
              <a:t> </a:t>
            </a:r>
            <a:r>
              <a:rPr lang="en-US" dirty="0" smtClean="0"/>
              <a:t>Stock,</a:t>
            </a:r>
            <a:r>
              <a:rPr lang="en-US" dirty="0"/>
              <a:t> Thinkstock, Thinkstock Image Subscription </a:t>
            </a:r>
            <a:r>
              <a:rPr lang="en-US" dirty="0" smtClean="0"/>
              <a:t>Agreement</a:t>
            </a:r>
          </a:p>
          <a:p>
            <a:pPr algn="l"/>
            <a:r>
              <a:rPr lang="en-US" dirty="0" smtClean="0"/>
              <a:t>[</a:t>
            </a:r>
            <a:r>
              <a:rPr lang="en-US" dirty="0"/>
              <a:t>8] Mixed Age Multi-Ethnic </a:t>
            </a:r>
            <a:r>
              <a:rPr lang="en-US" dirty="0" smtClean="0"/>
              <a:t>Group 166671155</a:t>
            </a:r>
            <a:r>
              <a:rPr lang="en-US" dirty="0"/>
              <a:t>, </a:t>
            </a:r>
            <a:r>
              <a:rPr lang="en-US" dirty="0" err="1" smtClean="0"/>
              <a:t>LuminaStock</a:t>
            </a:r>
            <a:r>
              <a:rPr lang="en-US" dirty="0" smtClean="0"/>
              <a:t>,</a:t>
            </a:r>
            <a:r>
              <a:rPr lang="en-US" dirty="0"/>
              <a:t> Thinkstock, Thinkstock Image Subscription </a:t>
            </a:r>
            <a:r>
              <a:rPr lang="en-US" dirty="0" smtClean="0"/>
              <a:t>Agreement</a:t>
            </a:r>
          </a:p>
          <a:p>
            <a:pPr algn="l"/>
            <a:r>
              <a:rPr lang="en-US" dirty="0" smtClean="0"/>
              <a:t>[9a] Baby with blue eyes </a:t>
            </a:r>
            <a:r>
              <a:rPr lang="en-US" dirty="0"/>
              <a:t>5016485, </a:t>
            </a:r>
            <a:r>
              <a:rPr lang="en-US" dirty="0" err="1" smtClean="0"/>
              <a:t>dolgachov</a:t>
            </a:r>
            <a:r>
              <a:rPr lang="en-US" dirty="0" smtClean="0"/>
              <a:t>, </a:t>
            </a:r>
            <a:r>
              <a:rPr lang="en-US" dirty="0"/>
              <a:t>Getty Images (US), Inc. </a:t>
            </a:r>
            <a:r>
              <a:rPr lang="en-US" dirty="0" smtClean="0"/>
              <a:t>Subscription</a:t>
            </a:r>
          </a:p>
          <a:p>
            <a:pPr algn="l"/>
            <a:r>
              <a:rPr lang="en-US" dirty="0" smtClean="0"/>
              <a:t>[9b] </a:t>
            </a:r>
            <a:r>
              <a:rPr lang="en-US" dirty="0"/>
              <a:t>Green eye </a:t>
            </a:r>
            <a:r>
              <a:rPr lang="en-US" dirty="0" smtClean="0"/>
              <a:t>456008111, </a:t>
            </a:r>
            <a:r>
              <a:rPr lang="en-US" dirty="0" err="1" smtClean="0"/>
              <a:t>BetulTurhalDoganay</a:t>
            </a:r>
            <a:r>
              <a:rPr lang="en-US" dirty="0"/>
              <a:t>, Thinkstock, Thinkstock Image Subscription Agreement</a:t>
            </a:r>
            <a:endParaRPr lang="en-US" dirty="0" smtClean="0"/>
          </a:p>
          <a:p>
            <a:pPr algn="l"/>
            <a:r>
              <a:rPr lang="en-US" dirty="0" smtClean="0"/>
              <a:t>[</a:t>
            </a:r>
            <a:r>
              <a:rPr lang="en-US" dirty="0"/>
              <a:t>9c] Young woman </a:t>
            </a:r>
            <a:r>
              <a:rPr lang="en-US" dirty="0" smtClean="0"/>
              <a:t>79215090, </a:t>
            </a:r>
            <a:r>
              <a:rPr lang="en-US" dirty="0"/>
              <a:t>Blend </a:t>
            </a:r>
            <a:r>
              <a:rPr lang="en-US" dirty="0" smtClean="0"/>
              <a:t>Images, </a:t>
            </a:r>
            <a:r>
              <a:rPr lang="en-US" dirty="0"/>
              <a:t>Thinkstock, Thinkstock Image Subscription Agreement</a:t>
            </a:r>
          </a:p>
          <a:p>
            <a:pPr algn="l"/>
            <a:r>
              <a:rPr lang="en-US" dirty="0" smtClean="0"/>
              <a:t>[10]</a:t>
            </a:r>
            <a:r>
              <a:rPr lang="en-US" dirty="0"/>
              <a:t> Ear 158681729, </a:t>
            </a:r>
            <a:r>
              <a:rPr lang="en-US" dirty="0" err="1"/>
              <a:t>Oleksandra</a:t>
            </a:r>
            <a:r>
              <a:rPr lang="en-US" dirty="0"/>
              <a:t> </a:t>
            </a:r>
            <a:r>
              <a:rPr lang="en-US" dirty="0" err="1" smtClean="0"/>
              <a:t>Voinova</a:t>
            </a:r>
            <a:r>
              <a:rPr lang="en-US" dirty="0" smtClean="0"/>
              <a:t>, </a:t>
            </a:r>
            <a:r>
              <a:rPr lang="en-US" dirty="0"/>
              <a:t>Thinkstock, Thinkstock Image Subscription Agreement</a:t>
            </a:r>
          </a:p>
          <a:p>
            <a:pPr algn="l"/>
            <a:r>
              <a:rPr lang="en-US" dirty="0" smtClean="0"/>
              <a:t>[12] </a:t>
            </a:r>
            <a:r>
              <a:rPr lang="en-US" dirty="0"/>
              <a:t>A smiling African American man and child 12894561, </a:t>
            </a:r>
            <a:r>
              <a:rPr lang="en-US" dirty="0" err="1" smtClean="0"/>
              <a:t>Feverpitched</a:t>
            </a:r>
            <a:r>
              <a:rPr lang="en-US" dirty="0" smtClean="0"/>
              <a:t>, </a:t>
            </a:r>
            <a:r>
              <a:rPr lang="en-US" dirty="0"/>
              <a:t>Getty Images (US), Inc. </a:t>
            </a:r>
            <a:r>
              <a:rPr lang="en-US" dirty="0" smtClean="0"/>
              <a:t>Subscription</a:t>
            </a:r>
          </a:p>
          <a:p>
            <a:pPr algn="l"/>
            <a:r>
              <a:rPr lang="en-US" dirty="0" smtClean="0"/>
              <a:t>[</a:t>
            </a:r>
            <a:r>
              <a:rPr lang="en-US" dirty="0"/>
              <a:t>13</a:t>
            </a:r>
            <a:r>
              <a:rPr lang="en-US" dirty="0" smtClean="0"/>
              <a:t>] </a:t>
            </a:r>
            <a:r>
              <a:rPr lang="en-US" dirty="0"/>
              <a:t>Mother and daughter 105662898, </a:t>
            </a:r>
            <a:r>
              <a:rPr lang="en-US" dirty="0" err="1" smtClean="0"/>
              <a:t>amanaimagesRF</a:t>
            </a:r>
            <a:r>
              <a:rPr lang="en-US" dirty="0" smtClean="0"/>
              <a:t>, </a:t>
            </a:r>
            <a:r>
              <a:rPr lang="en-US" dirty="0"/>
              <a:t>Thinkstock, Thinkstock Image Subscription Agreement</a:t>
            </a:r>
          </a:p>
          <a:p>
            <a:pPr algn="l"/>
            <a:r>
              <a:rPr lang="en-US" dirty="0" smtClean="0"/>
              <a:t>[17] </a:t>
            </a:r>
            <a:r>
              <a:rPr lang="en-US" dirty="0"/>
              <a:t>Charles Darwin 16835919, </a:t>
            </a:r>
            <a:r>
              <a:rPr lang="en-US" dirty="0" smtClean="0"/>
              <a:t>picture, </a:t>
            </a:r>
            <a:r>
              <a:rPr lang="en-US" dirty="0"/>
              <a:t>Getty Images (US), Inc. </a:t>
            </a:r>
            <a:r>
              <a:rPr lang="en-US" dirty="0" smtClean="0"/>
              <a:t>Subscription</a:t>
            </a:r>
            <a:endParaRPr lang="en-US" dirty="0"/>
          </a:p>
          <a:p>
            <a:pPr algn="l"/>
            <a:r>
              <a:rPr lang="en-US" dirty="0"/>
              <a:t>[18] Herd of black </a:t>
            </a:r>
            <a:r>
              <a:rPr lang="en-US" dirty="0" err="1"/>
              <a:t>lechwes</a:t>
            </a:r>
            <a:r>
              <a:rPr lang="en-US" dirty="0"/>
              <a:t> running 57565409, </a:t>
            </a:r>
            <a:r>
              <a:rPr lang="en-US" dirty="0" err="1"/>
              <a:t>Purestock</a:t>
            </a:r>
            <a:r>
              <a:rPr lang="en-US" dirty="0"/>
              <a:t>, Thinkstock, Thinkstock Image Subscription Agreement</a:t>
            </a:r>
          </a:p>
          <a:p>
            <a:pPr algn="l"/>
            <a:endParaRPr lang="en-US" dirty="0" smtClean="0"/>
          </a:p>
        </p:txBody>
      </p:sp>
      <p:sp>
        <p:nvSpPr>
          <p:cNvPr id="3" name="Rectangle 2"/>
          <p:cNvSpPr/>
          <p:nvPr/>
        </p:nvSpPr>
        <p:spPr>
          <a:xfrm>
            <a:off x="5634849" y="599653"/>
            <a:ext cx="11226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Images </a:t>
            </a:r>
            <a:r>
              <a:rPr lang="en-US" dirty="0">
                <a:solidFill>
                  <a:srgbClr val="FFFFFF"/>
                </a:solidFill>
              </a:rPr>
              <a:t>By</a:t>
            </a:r>
          </a:p>
        </p:txBody>
      </p:sp>
    </p:spTree>
    <p:extLst>
      <p:ext uri="{BB962C8B-B14F-4D97-AF65-F5344CB8AC3E}">
        <p14:creationId xmlns:p14="http://schemas.microsoft.com/office/powerpoint/2010/main" val="3918384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8"/>
    </mc:Choice>
    <mc:Fallback xmlns="">
      <p:transition spd="slow" advTm="3098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6394175" y="1881676"/>
            <a:ext cx="5364480" cy="4005072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470454" y="1273215"/>
            <a:ext cx="11451470" cy="5301205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sz="1900" dirty="0" smtClean="0"/>
              <a:t>[</a:t>
            </a:r>
            <a:r>
              <a:rPr lang="en-US" sz="1900" dirty="0"/>
              <a:t>19a] Macaw 453680067, </a:t>
            </a:r>
            <a:r>
              <a:rPr lang="en-US" sz="1900" dirty="0" err="1" smtClean="0"/>
              <a:t>sydeen</a:t>
            </a:r>
            <a:r>
              <a:rPr lang="en-US" sz="1900" dirty="0" smtClean="0"/>
              <a:t>,</a:t>
            </a:r>
            <a:r>
              <a:rPr lang="en-US" sz="1900" dirty="0"/>
              <a:t> Thinkstock, Thinkstock Image Subscription </a:t>
            </a:r>
            <a:r>
              <a:rPr lang="en-US" sz="1900" dirty="0" smtClean="0"/>
              <a:t>Agreement</a:t>
            </a:r>
          </a:p>
          <a:p>
            <a:pPr algn="l"/>
            <a:r>
              <a:rPr lang="en-US" sz="1900" dirty="0" smtClean="0"/>
              <a:t>[</a:t>
            </a:r>
            <a:r>
              <a:rPr lang="en-US" sz="1900" dirty="0"/>
              <a:t>19b] Atlantic salmon 182261618, </a:t>
            </a:r>
            <a:r>
              <a:rPr lang="en-US" sz="1900" dirty="0" err="1" smtClean="0"/>
              <a:t>AlexRaths</a:t>
            </a:r>
            <a:r>
              <a:rPr lang="en-US" sz="1900" dirty="0"/>
              <a:t>, Thinkstock, Thinkstock Image Subscription Agreement</a:t>
            </a:r>
            <a:endParaRPr lang="en-US" sz="1900" dirty="0" smtClean="0"/>
          </a:p>
          <a:p>
            <a:pPr algn="l"/>
            <a:r>
              <a:rPr lang="en-US" sz="1900" dirty="0" smtClean="0"/>
              <a:t>[</a:t>
            </a:r>
            <a:r>
              <a:rPr lang="en-US" sz="1900" dirty="0"/>
              <a:t>19c] </a:t>
            </a:r>
            <a:r>
              <a:rPr lang="en-US" sz="1900" dirty="0" err="1"/>
              <a:t>Coahuilan</a:t>
            </a:r>
            <a:r>
              <a:rPr lang="en-US" sz="1900" dirty="0"/>
              <a:t> </a:t>
            </a:r>
            <a:r>
              <a:rPr lang="en-US" sz="1900" dirty="0" smtClean="0"/>
              <a:t>box </a:t>
            </a:r>
            <a:r>
              <a:rPr lang="en-US" sz="1900" dirty="0"/>
              <a:t>t</a:t>
            </a:r>
            <a:r>
              <a:rPr lang="en-US" sz="1900" dirty="0" smtClean="0"/>
              <a:t>urtle </a:t>
            </a:r>
            <a:r>
              <a:rPr lang="en-US" sz="1900" dirty="0"/>
              <a:t>93385233, </a:t>
            </a:r>
            <a:r>
              <a:rPr lang="en-US" sz="1900" dirty="0" err="1" smtClean="0"/>
              <a:t>amwu</a:t>
            </a:r>
            <a:r>
              <a:rPr lang="en-US" sz="1900" dirty="0"/>
              <a:t>, Thinkstock, Thinkstock Image Subscription Agreement</a:t>
            </a:r>
            <a:endParaRPr lang="en-US" sz="1900" dirty="0" smtClean="0"/>
          </a:p>
          <a:p>
            <a:pPr algn="l"/>
            <a:r>
              <a:rPr lang="en-US" sz="1900" dirty="0" smtClean="0"/>
              <a:t>[</a:t>
            </a:r>
            <a:r>
              <a:rPr lang="en-US" sz="1900" dirty="0"/>
              <a:t>19d] Brown </a:t>
            </a:r>
            <a:r>
              <a:rPr lang="en-US" sz="1900" dirty="0" smtClean="0"/>
              <a:t>bear </a:t>
            </a:r>
            <a:r>
              <a:rPr lang="en-US" sz="1900" dirty="0"/>
              <a:t>13749720, </a:t>
            </a:r>
            <a:r>
              <a:rPr lang="en-US" sz="1900" dirty="0" err="1"/>
              <a:t>GlobalP</a:t>
            </a:r>
            <a:r>
              <a:rPr lang="en-US" sz="1900" dirty="0"/>
              <a:t>, Getty Images (US), Inc. </a:t>
            </a:r>
            <a:r>
              <a:rPr lang="en-US" sz="1900" dirty="0" smtClean="0"/>
              <a:t>Subscription</a:t>
            </a:r>
            <a:endParaRPr lang="en-US" sz="1900" dirty="0"/>
          </a:p>
          <a:p>
            <a:pPr algn="l"/>
            <a:r>
              <a:rPr lang="en-US" sz="1900" dirty="0" smtClean="0"/>
              <a:t>[21a</a:t>
            </a:r>
            <a:r>
              <a:rPr lang="en-US" sz="1900" dirty="0"/>
              <a:t>] </a:t>
            </a:r>
            <a:r>
              <a:rPr lang="en-US" sz="1900" dirty="0" smtClean="0"/>
              <a:t>Sharp-beaked Ground Finch </a:t>
            </a:r>
            <a:r>
              <a:rPr lang="en-US" sz="1900" dirty="0" err="1" smtClean="0"/>
              <a:t>Geospiza</a:t>
            </a:r>
            <a:r>
              <a:rPr lang="en-US" sz="1900" dirty="0" smtClean="0"/>
              <a:t> </a:t>
            </a:r>
            <a:r>
              <a:rPr lang="en-US" sz="1900" dirty="0" err="1" smtClean="0"/>
              <a:t>difficilis</a:t>
            </a:r>
            <a:r>
              <a:rPr lang="en-US" sz="1900" dirty="0" smtClean="0"/>
              <a:t>, Tim Standish</a:t>
            </a:r>
          </a:p>
          <a:p>
            <a:pPr algn="l"/>
            <a:r>
              <a:rPr lang="en-US" sz="1900" dirty="0" smtClean="0"/>
              <a:t>[21b] Darwin’s Finch, Galapagos 24748928, </a:t>
            </a:r>
            <a:r>
              <a:rPr lang="en-US" sz="1900" dirty="0" err="1" smtClean="0"/>
              <a:t>mdmworks</a:t>
            </a:r>
            <a:r>
              <a:rPr lang="en-US" sz="1900" dirty="0" smtClean="0"/>
              <a:t>, </a:t>
            </a:r>
            <a:r>
              <a:rPr lang="en-US" sz="1900" dirty="0"/>
              <a:t>Getty Images (US), Inc. Subscription</a:t>
            </a:r>
            <a:endParaRPr lang="en-US" sz="1900" dirty="0" smtClean="0"/>
          </a:p>
          <a:p>
            <a:pPr algn="l"/>
            <a:r>
              <a:rPr lang="en-US" sz="1900" dirty="0" smtClean="0"/>
              <a:t>[</a:t>
            </a:r>
            <a:r>
              <a:rPr lang="en-US" sz="1900" dirty="0"/>
              <a:t>21c] </a:t>
            </a:r>
            <a:r>
              <a:rPr lang="en-US" sz="1900" dirty="0" smtClean="0"/>
              <a:t>Galapagos Finch on cactus 61835574, </a:t>
            </a:r>
            <a:r>
              <a:rPr lang="en-US" sz="1900" dirty="0" err="1" smtClean="0"/>
              <a:t>pilesasmiles</a:t>
            </a:r>
            <a:r>
              <a:rPr lang="en-US" sz="1900" dirty="0" smtClean="0"/>
              <a:t>,</a:t>
            </a:r>
            <a:r>
              <a:rPr lang="en-US" sz="1900" dirty="0"/>
              <a:t> Getty Images (US), Inc. Subscription</a:t>
            </a:r>
            <a:endParaRPr lang="en-US" sz="1900" dirty="0" smtClean="0"/>
          </a:p>
          <a:p>
            <a:pPr algn="l"/>
            <a:r>
              <a:rPr lang="en-US" sz="1900" dirty="0" smtClean="0"/>
              <a:t>[</a:t>
            </a:r>
            <a:r>
              <a:rPr lang="en-US" sz="1900" dirty="0"/>
              <a:t>21d] </a:t>
            </a:r>
            <a:r>
              <a:rPr lang="en-US" sz="1900" dirty="0" smtClean="0"/>
              <a:t>Finch of Galapagos 35513816, </a:t>
            </a:r>
            <a:r>
              <a:rPr lang="en-US" sz="1900" dirty="0"/>
              <a:t>Roger De </a:t>
            </a:r>
            <a:r>
              <a:rPr lang="en-US" sz="1900" dirty="0" smtClean="0"/>
              <a:t>Marfa,</a:t>
            </a:r>
            <a:r>
              <a:rPr lang="en-US" sz="1900" dirty="0"/>
              <a:t> Getty Images (US), Inc. Subscription</a:t>
            </a:r>
            <a:endParaRPr lang="en-US" sz="1900" dirty="0" smtClean="0"/>
          </a:p>
          <a:p>
            <a:pPr algn="l"/>
            <a:r>
              <a:rPr lang="en-US" sz="1900" dirty="0" smtClean="0"/>
              <a:t>[21e] Medium Ground Finch </a:t>
            </a:r>
            <a:r>
              <a:rPr lang="en-US" sz="1900" dirty="0" err="1" smtClean="0"/>
              <a:t>Geospiza</a:t>
            </a:r>
            <a:r>
              <a:rPr lang="en-US" sz="1900" dirty="0" smtClean="0"/>
              <a:t> </a:t>
            </a:r>
            <a:r>
              <a:rPr lang="en-US" sz="1900" dirty="0" err="1"/>
              <a:t>fortis</a:t>
            </a:r>
            <a:r>
              <a:rPr lang="en-US" sz="1900" dirty="0"/>
              <a:t> </a:t>
            </a:r>
            <a:r>
              <a:rPr lang="en-US" sz="1900" dirty="0" smtClean="0"/>
              <a:t>29426604, </a:t>
            </a:r>
            <a:r>
              <a:rPr lang="en-US" sz="1900" dirty="0" err="1" smtClean="0"/>
              <a:t>bephotographers</a:t>
            </a:r>
            <a:r>
              <a:rPr lang="en-US" sz="1900" dirty="0" smtClean="0"/>
              <a:t>, </a:t>
            </a:r>
            <a:r>
              <a:rPr lang="en-US" sz="1900" dirty="0"/>
              <a:t>Getty Images (US), Inc. </a:t>
            </a:r>
            <a:r>
              <a:rPr lang="en-US" sz="1900" dirty="0" smtClean="0"/>
              <a:t>Subscription</a:t>
            </a:r>
          </a:p>
          <a:p>
            <a:pPr algn="l"/>
            <a:r>
              <a:rPr lang="en-US" sz="1900" dirty="0" smtClean="0"/>
              <a:t>[</a:t>
            </a:r>
            <a:r>
              <a:rPr lang="en-US" sz="1900" dirty="0"/>
              <a:t>21f] </a:t>
            </a:r>
            <a:r>
              <a:rPr lang="en-US" sz="1900" dirty="0" smtClean="0"/>
              <a:t>Medium Ground Finch </a:t>
            </a:r>
            <a:r>
              <a:rPr lang="en-US" sz="1900" dirty="0" err="1" smtClean="0"/>
              <a:t>Geospiza</a:t>
            </a:r>
            <a:r>
              <a:rPr lang="en-US" sz="1900" dirty="0" smtClean="0"/>
              <a:t> </a:t>
            </a:r>
            <a:r>
              <a:rPr lang="en-US" sz="1900" dirty="0" err="1" smtClean="0"/>
              <a:t>fortis</a:t>
            </a:r>
            <a:r>
              <a:rPr lang="en-US" sz="1900" dirty="0" smtClean="0"/>
              <a:t>, Tim Standish, used with permission</a:t>
            </a:r>
          </a:p>
          <a:p>
            <a:pPr algn="l"/>
            <a:r>
              <a:rPr lang="en-US" sz="1900" dirty="0" smtClean="0"/>
              <a:t>[22a</a:t>
            </a:r>
            <a:r>
              <a:rPr lang="en-US" sz="1900" dirty="0"/>
              <a:t>] </a:t>
            </a:r>
            <a:r>
              <a:rPr lang="en-US" sz="1900" dirty="0" smtClean="0"/>
              <a:t>Small </a:t>
            </a:r>
            <a:r>
              <a:rPr lang="en-US" sz="1900" dirty="0"/>
              <a:t>Ground Finch </a:t>
            </a:r>
            <a:r>
              <a:rPr lang="en-US" sz="1900" dirty="0" err="1"/>
              <a:t>Geospiza</a:t>
            </a:r>
            <a:r>
              <a:rPr lang="en-US" sz="1900" dirty="0"/>
              <a:t> </a:t>
            </a:r>
            <a:r>
              <a:rPr lang="en-US" sz="1900" dirty="0" err="1"/>
              <a:t>fuliginosa</a:t>
            </a:r>
            <a:r>
              <a:rPr lang="en-US" sz="1900" dirty="0"/>
              <a:t>, Tim </a:t>
            </a:r>
            <a:r>
              <a:rPr lang="en-US" sz="1900" dirty="0" smtClean="0"/>
              <a:t>Standish</a:t>
            </a:r>
            <a:r>
              <a:rPr lang="en-US" sz="1900" dirty="0"/>
              <a:t>, used with </a:t>
            </a:r>
            <a:r>
              <a:rPr lang="en-US" sz="1900" dirty="0" smtClean="0"/>
              <a:t>permission</a:t>
            </a:r>
          </a:p>
          <a:p>
            <a:pPr algn="l"/>
            <a:r>
              <a:rPr lang="en-US" sz="1900" dirty="0" smtClean="0"/>
              <a:t>[</a:t>
            </a:r>
            <a:r>
              <a:rPr lang="en-US" sz="1900" dirty="0"/>
              <a:t>23c</a:t>
            </a:r>
            <a:r>
              <a:rPr lang="en-US" sz="1900" dirty="0" smtClean="0"/>
              <a:t>] </a:t>
            </a:r>
            <a:r>
              <a:rPr lang="da-DK" sz="1900" dirty="0" smtClean="0"/>
              <a:t>Seeds 7103827, Jo </a:t>
            </a:r>
            <a:r>
              <a:rPr lang="da-DK" sz="1900" dirty="0"/>
              <a:t>De Vulder, Shutterstock standard </a:t>
            </a:r>
            <a:r>
              <a:rPr lang="da-DK" sz="1900" dirty="0" smtClean="0"/>
              <a:t>license (</a:t>
            </a:r>
            <a:r>
              <a:rPr lang="en-US" sz="1900" dirty="0"/>
              <a:t>overlay - Joaquin </a:t>
            </a:r>
            <a:r>
              <a:rPr lang="en-US" sz="1900" dirty="0" smtClean="0"/>
              <a:t>Hernandez) </a:t>
            </a:r>
          </a:p>
          <a:p>
            <a:pPr algn="l"/>
            <a:r>
              <a:rPr lang="en-US" sz="1900" dirty="0"/>
              <a:t>[</a:t>
            </a:r>
            <a:r>
              <a:rPr lang="en-US" sz="1900" dirty="0" smtClean="0"/>
              <a:t>23d] </a:t>
            </a:r>
            <a:r>
              <a:rPr lang="en-US" sz="1900" dirty="0"/>
              <a:t>Melon seeds </a:t>
            </a:r>
            <a:r>
              <a:rPr lang="en-US" sz="1900" dirty="0" smtClean="0"/>
              <a:t>40447322 </a:t>
            </a:r>
            <a:r>
              <a:rPr lang="en-US" sz="1900" dirty="0" err="1" smtClean="0"/>
              <a:t>antpkr</a:t>
            </a:r>
            <a:r>
              <a:rPr lang="en-US" sz="1900" dirty="0" smtClean="0"/>
              <a:t>, </a:t>
            </a:r>
            <a:r>
              <a:rPr lang="en-US" sz="1900" dirty="0"/>
              <a:t>Getty Images (US), Inc. </a:t>
            </a:r>
            <a:r>
              <a:rPr lang="en-US" sz="1900" dirty="0" smtClean="0"/>
              <a:t>Subscription</a:t>
            </a:r>
          </a:p>
          <a:p>
            <a:pPr algn="l"/>
            <a:r>
              <a:rPr lang="en-US" sz="1900" dirty="0"/>
              <a:t>[34a] Flu virus 79997773, Fuse, Thinkstock, Thinkstock Image Subscription Agreement</a:t>
            </a:r>
          </a:p>
          <a:p>
            <a:pPr algn="l"/>
            <a:r>
              <a:rPr lang="en-US" sz="1900" dirty="0"/>
              <a:t>[34b] Doctor with Flu Shot sign 58390148, </a:t>
            </a:r>
            <a:r>
              <a:rPr lang="en-US" sz="1900" dirty="0" err="1"/>
              <a:t>nzphotonz</a:t>
            </a:r>
            <a:r>
              <a:rPr lang="en-US" sz="1900" dirty="0"/>
              <a:t>, Getty Images (US), Inc. Subscription</a:t>
            </a:r>
          </a:p>
          <a:p>
            <a:pPr algn="l"/>
            <a:r>
              <a:rPr lang="en-US" sz="1900" dirty="0"/>
              <a:t>[34c] Researching glass equipment in tiles 36187884, barbol88, Getty Images (US), Inc. Subscription</a:t>
            </a:r>
          </a:p>
          <a:p>
            <a:pPr algn="l"/>
            <a:endParaRPr lang="en-US" dirty="0" smtClean="0">
              <a:solidFill>
                <a:schemeClr val="bg1"/>
              </a:solidFill>
            </a:endParaRPr>
          </a:p>
          <a:p>
            <a:pPr algn="l"/>
            <a:endParaRPr lang="en-US" dirty="0" smtClean="0">
              <a:solidFill>
                <a:schemeClr val="bg1"/>
              </a:solidFill>
            </a:endParaRPr>
          </a:p>
          <a:p>
            <a:pPr algn="l"/>
            <a:endParaRPr lang="en-US" dirty="0" smtClean="0"/>
          </a:p>
        </p:txBody>
      </p:sp>
      <p:sp>
        <p:nvSpPr>
          <p:cNvPr id="3" name="Rectangle 2"/>
          <p:cNvSpPr/>
          <p:nvPr/>
        </p:nvSpPr>
        <p:spPr>
          <a:xfrm>
            <a:off x="5634849" y="599653"/>
            <a:ext cx="11226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Images </a:t>
            </a:r>
            <a:r>
              <a:rPr lang="en-US" dirty="0">
                <a:solidFill>
                  <a:srgbClr val="FFFFFF"/>
                </a:solidFill>
              </a:rPr>
              <a:t>By</a:t>
            </a:r>
          </a:p>
        </p:txBody>
      </p:sp>
    </p:spTree>
    <p:extLst>
      <p:ext uri="{BB962C8B-B14F-4D97-AF65-F5344CB8AC3E}">
        <p14:creationId xmlns:p14="http://schemas.microsoft.com/office/powerpoint/2010/main" val="1699582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9"/>
    </mc:Choice>
    <mc:Fallback xmlns="">
      <p:transition spd="slow" advTm="2659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1981200" y="914400"/>
            <a:ext cx="8229600" cy="5181600"/>
          </a:xfrm>
        </p:spPr>
        <p:txBody>
          <a:bodyPr/>
          <a:lstStyle/>
          <a:p>
            <a:endParaRPr lang="en-US" b="1" dirty="0" smtClean="0"/>
          </a:p>
          <a:p>
            <a:endParaRPr lang="en-US" b="1" dirty="0"/>
          </a:p>
          <a:p>
            <a:r>
              <a:rPr lang="en-US" b="1" dirty="0" smtClean="0"/>
              <a:t>Special Thanks</a:t>
            </a:r>
            <a:endParaRPr lang="en-US" b="1" dirty="0"/>
          </a:p>
          <a:p>
            <a:endParaRPr lang="en-US" b="1" dirty="0"/>
          </a:p>
          <a:p>
            <a:r>
              <a:rPr lang="en-US" sz="2800" dirty="0"/>
              <a:t>Foundation for Adventist Education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20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2"/>
    </mc:Choice>
    <mc:Fallback xmlns="">
      <p:transition spd="slow" advTm="2502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272138"/>
            <a:ext cx="4568511" cy="4075112"/>
          </a:xfrm>
        </p:spPr>
      </p:pic>
      <p:sp>
        <p:nvSpPr>
          <p:cNvPr id="2" name="TextBox 1"/>
          <p:cNvSpPr txBox="1"/>
          <p:nvPr/>
        </p:nvSpPr>
        <p:spPr>
          <a:xfrm>
            <a:off x="3808255" y="5317434"/>
            <a:ext cx="472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© Origins Curriculum Resources 2015</a:t>
            </a:r>
          </a:p>
        </p:txBody>
      </p:sp>
    </p:spTree>
    <p:extLst>
      <p:ext uri="{BB962C8B-B14F-4D97-AF65-F5344CB8AC3E}">
        <p14:creationId xmlns:p14="http://schemas.microsoft.com/office/powerpoint/2010/main" val="312756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2"/>
    </mc:Choice>
    <mc:Fallback xmlns="">
      <p:transition spd="slow" advTm="2352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4268"/>
            <a:ext cx="9144000" cy="51494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4268"/>
            <a:ext cx="9144000" cy="51494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72428"/>
            <a:ext cx="9117496" cy="51345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05101" y="5410201"/>
            <a:ext cx="6781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© Southern Adventist University 2015</a:t>
            </a:r>
          </a:p>
        </p:txBody>
      </p:sp>
    </p:spTree>
    <p:extLst>
      <p:ext uri="{BB962C8B-B14F-4D97-AF65-F5344CB8AC3E}">
        <p14:creationId xmlns:p14="http://schemas.microsoft.com/office/powerpoint/2010/main" val="1321505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9"/>
    </mc:Choice>
    <mc:Fallback xmlns="">
      <p:transition spd="slow" advTm="2309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654" y="1295401"/>
            <a:ext cx="6202693" cy="36027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90802" y="5410201"/>
            <a:ext cx="7086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© Seventh-day Adventist North American Division 2015</a:t>
            </a:r>
          </a:p>
        </p:txBody>
      </p:sp>
    </p:spTree>
    <p:extLst>
      <p:ext uri="{BB962C8B-B14F-4D97-AF65-F5344CB8AC3E}">
        <p14:creationId xmlns:p14="http://schemas.microsoft.com/office/powerpoint/2010/main" val="1246920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17"/>
    </mc:Choice>
    <mc:Fallback xmlns="">
      <p:transition spd="slow" advTm="2317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1" y="1676401"/>
            <a:ext cx="5230895" cy="30247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43201" y="5410201"/>
            <a:ext cx="6781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© General Conference of Seventh-day Adventists 2015</a:t>
            </a:r>
          </a:p>
        </p:txBody>
      </p:sp>
    </p:spTree>
    <p:extLst>
      <p:ext uri="{BB962C8B-B14F-4D97-AF65-F5344CB8AC3E}">
        <p14:creationId xmlns:p14="http://schemas.microsoft.com/office/powerpoint/2010/main" val="239395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89"/>
    </mc:Choice>
    <mc:Fallback xmlns="">
      <p:transition spd="slow" advTm="2489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05000" y="5269469"/>
            <a:ext cx="845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© SCORE Southern Center for Origins Research &amp; Education 2015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981339"/>
            <a:ext cx="9144000" cy="289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363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3"/>
    </mc:Choice>
    <mc:Fallback xmlns="">
      <p:transition spd="slow" advTm="2223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109728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DNA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349568"/>
            <a:ext cx="9220200" cy="6279832"/>
          </a:xfrm>
        </p:spPr>
      </p:pic>
    </p:spTree>
    <p:extLst>
      <p:ext uri="{BB962C8B-B14F-4D97-AF65-F5344CB8AC3E}">
        <p14:creationId xmlns:p14="http://schemas.microsoft.com/office/powerpoint/2010/main" val="12294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03"/>
    </mc:Choice>
    <mc:Fallback xmlns="">
      <p:transition spd="slow" advTm="7603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109728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DNA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349568"/>
            <a:ext cx="9220200" cy="6279832"/>
          </a:xfrm>
        </p:spPr>
      </p:pic>
      <p:sp>
        <p:nvSpPr>
          <p:cNvPr id="5" name="Curved Right Arrow 4"/>
          <p:cNvSpPr/>
          <p:nvPr/>
        </p:nvSpPr>
        <p:spPr>
          <a:xfrm rot="18132595">
            <a:off x="1792497" y="5031928"/>
            <a:ext cx="1016000" cy="2207603"/>
          </a:xfrm>
          <a:prstGeom prst="curvedRightArrow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32270">
            <a:off x="3766155" y="4689917"/>
            <a:ext cx="1657321" cy="23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21180">
            <a:off x="5640799" y="4026975"/>
            <a:ext cx="1897249" cy="2080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743200" y="3696490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66"/>
                </a:solidFill>
              </a:rPr>
              <a:t>Genes</a:t>
            </a:r>
          </a:p>
        </p:txBody>
      </p:sp>
    </p:spTree>
    <p:extLst>
      <p:ext uri="{BB962C8B-B14F-4D97-AF65-F5344CB8AC3E}">
        <p14:creationId xmlns:p14="http://schemas.microsoft.com/office/powerpoint/2010/main" val="274445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93"/>
    </mc:Choice>
    <mc:Fallback xmlns="">
      <p:transition spd="slow" advTm="6593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0572" y1="88128" x2="82470" y2="97214"/>
                        <a14:foregroundMark x1="83833" y1="47305" x2="89010" y2="61660"/>
                        <a14:backgroundMark x1="66122" y1="44216" x2="56131" y2="53483"/>
                        <a14:backgroundMark x1="60036" y1="44942" x2="56948" y2="51423"/>
                        <a14:backgroundMark x1="82470" y1="42156" x2="86376" y2="41793"/>
                        <a14:backgroundMark x1="71662" y1="30527" x2="75023" y2="31981"/>
                        <a14:backgroundMark x1="63851" y1="23077" x2="63851" y2="26832"/>
                        <a14:backgroundMark x1="29973" y1="27922" x2="28610" y2="29013"/>
                        <a14:backgroundMark x1="14714" y1="47729" x2="26067" y2="53301"/>
                        <a14:backgroundMark x1="14169" y1="47365" x2="14714" y2="49061"/>
                        <a14:backgroundMark x1="18892" y1="52029" x2="21072" y2="52574"/>
                        <a14:backgroundMark x1="20527" y1="33313" x2="13351" y2="37190"/>
                        <a14:backgroundMark x1="20527" y1="33858" x2="16712" y2="35494"/>
                        <a14:backgroundMark x1="8901" y1="40339" x2="1907" y2="45124"/>
                        <a14:backgroundMark x1="2543" y1="45730" x2="1635" y2="49061"/>
                        <a14:backgroundMark x1="4723" y1="50333" x2="6630" y2="51605"/>
                        <a14:backgroundMark x1="23342" y1="61114" x2="22252" y2="66990"/>
                        <a14:backgroundMark x1="21980" y1="71472" x2="21980" y2="72744"/>
                        <a14:backgroundMark x1="19164" y1="95154" x2="18074" y2="98728"/>
                        <a14:backgroundMark x1="37239" y1="87038" x2="33878" y2="99637"/>
                        <a14:backgroundMark x1="61671" y1="32344" x2="68574" y2="35675"/>
                        <a14:backgroundMark x1="65304" y1="46820" x2="62761" y2="54028"/>
                        <a14:backgroundMark x1="63306" y1="51847" x2="65032" y2="56087"/>
                        <a14:backgroundMark x1="68302" y1="55542" x2="63306" y2="56269"/>
                        <a14:backgroundMark x1="83015" y1="42944" x2="91916" y2="50515"/>
                        <a14:backgroundMark x1="87466" y1="46093" x2="91644" y2="56269"/>
                        <a14:backgroundMark x1="87738" y1="48455" x2="90282" y2="56451"/>
                        <a14:backgroundMark x1="90282" y1="57177" x2="94732" y2="65173"/>
                        <a14:backgroundMark x1="53860" y1="82556" x2="53860" y2="82556"/>
                        <a14:backgroundMark x1="63851" y1="79588" x2="61671" y2="85161"/>
                        <a14:backgroundMark x1="57221" y1="62568" x2="56676" y2="64627"/>
                        <a14:backgroundMark x1="63034" y1="90006" x2="60854" y2="93156"/>
                        <a14:backgroundMark x1="90100" y1="58631" x2="89555" y2="55421"/>
                        <a14:backgroundMark x1="90100" y1="58389" x2="86921" y2="47547"/>
                        <a14:backgroundMark x1="82561" y1="42156" x2="80745" y2="42520"/>
                        <a14:backgroundMark x1="89918" y1="58389" x2="91371" y2="61054"/>
                        <a14:backgroundMark x1="92461" y1="68807" x2="90827" y2="70139"/>
                        <a14:backgroundMark x1="90282" y1="69655" x2="90282" y2="73531"/>
                        <a14:backgroundMark x1="89918" y1="69776" x2="89918" y2="73955"/>
                        <a14:backgroundMark x1="91371" y1="83889" x2="91190" y2="84373"/>
                        <a14:backgroundMark x1="91735" y1="87765" x2="92280" y2="88492"/>
                        <a14:backgroundMark x1="57221" y1="65960" x2="57221" y2="66445"/>
                        <a14:backgroundMark x1="38420" y1="82617" x2="36966" y2="86311"/>
                        <a14:backgroundMark x1="25795" y1="52574" x2="24432" y2="49061"/>
                        <a14:backgroundMark x1="24796" y1="49182" x2="22797" y2="46699"/>
                        <a14:backgroundMark x1="25976" y1="53967" x2="24614" y2="54694"/>
                        <a14:backgroundMark x1="66576" y1="43004" x2="64487" y2="45609"/>
                        <a14:backgroundMark x1="61580" y1="21320" x2="57584" y2="17383"/>
                        <a14:backgroundMark x1="48501" y1="15082" x2="42870" y2="16899"/>
                        <a14:backgroundMark x1="34423" y1="22532" x2="32516" y2="22774"/>
                        <a14:backgroundMark x1="21344" y1="77347" x2="21344" y2="87402"/>
                        <a14:backgroundMark x1="21163" y1="88371" x2="21163" y2="88734"/>
                        <a14:backgroundMark x1="56040" y1="76620" x2="56040" y2="77468"/>
                        <a14:backgroundMark x1="55132" y1="79104" x2="54223" y2="80678"/>
                        <a14:backgroundMark x1="50045" y1="93640" x2="50045" y2="95276"/>
                        <a14:backgroundMark x1="38056" y1="82011" x2="38056" y2="831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034" y="-376511"/>
            <a:ext cx="4826166" cy="7234511"/>
          </a:xfrm>
        </p:spPr>
      </p:pic>
    </p:spTree>
    <p:extLst>
      <p:ext uri="{BB962C8B-B14F-4D97-AF65-F5344CB8AC3E}">
        <p14:creationId xmlns:p14="http://schemas.microsoft.com/office/powerpoint/2010/main" val="400554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32"/>
    </mc:Choice>
    <mc:Fallback xmlns="">
      <p:transition spd="slow" advTm="2532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93" b="96324" l="3918" r="97595">
                        <a14:foregroundMark x1="26598" y1="56710" x2="24948" y2="92463"/>
                        <a14:foregroundMark x1="6460" y1="37040" x2="6873" y2="57996"/>
                        <a14:foregroundMark x1="6117" y1="35938" x2="5292" y2="39430"/>
                        <a14:foregroundMark x1="48247" y1="15074" x2="45842" y2="17831"/>
                        <a14:foregroundMark x1="49485" y1="15074" x2="47423" y2="14890"/>
                        <a14:foregroundMark x1="46942" y1="15074" x2="45911" y2="16544"/>
                        <a14:foregroundMark x1="87904" y1="25551" x2="89141" y2="59099"/>
                        <a14:foregroundMark x1="89141" y1="28952" x2="94158" y2="44945"/>
                        <a14:foregroundMark x1="92440" y1="35938" x2="94158" y2="37592"/>
                        <a14:foregroundMark x1="91340" y1="29320" x2="94296" y2="35938"/>
                        <a14:foregroundMark x1="94089" y1="33548" x2="95326" y2="45864"/>
                        <a14:foregroundMark x1="92852" y1="31342" x2="94570" y2="33732"/>
                        <a14:foregroundMark x1="94777" y1="34651" x2="95876" y2="44945"/>
                        <a14:foregroundMark x1="30584" y1="64063" x2="30172" y2="90257"/>
                        <a14:foregroundMark x1="28454" y1="72335" x2="29828" y2="88787"/>
                        <a14:foregroundMark x1="27766" y1="63051" x2="28866" y2="71415"/>
                        <a14:foregroundMark x1="28110" y1="64154" x2="28316" y2="71967"/>
                        <a14:foregroundMark x1="27629" y1="63971" x2="28522" y2="77757"/>
                        <a14:foregroundMark x1="46117" y1="94026" x2="48316" y2="94301"/>
                        <a14:foregroundMark x1="55601" y1="92923" x2="58144" y2="93015"/>
                        <a14:backgroundMark x1="27835" y1="94669" x2="27835" y2="78033"/>
                        <a14:backgroundMark x1="63711" y1="59835" x2="64605" y2="79779"/>
                        <a14:backgroundMark x1="75739" y1="66820" x2="76289" y2="92096"/>
                        <a14:backgroundMark x1="75326" y1="68107" x2="75739" y2="63879"/>
                        <a14:backgroundMark x1="75876" y1="64430" x2="75876" y2="62592"/>
                        <a14:backgroundMark x1="79863" y1="81066" x2="79725" y2="85110"/>
                        <a14:backgroundMark x1="79725" y1="81066" x2="80069" y2="79963"/>
                        <a14:backgroundMark x1="86735" y1="81066" x2="87216" y2="86581"/>
                        <a14:backgroundMark x1="90378" y1="94485" x2="90172" y2="90625"/>
                        <a14:backgroundMark x1="86804" y1="80147" x2="86804" y2="81250"/>
                        <a14:backgroundMark x1="27491" y1="78217" x2="27491" y2="69393"/>
                        <a14:backgroundMark x1="27629" y1="68474" x2="27629" y2="68474"/>
                        <a14:backgroundMark x1="27423" y1="65717" x2="27423" y2="65717"/>
                        <a14:backgroundMark x1="27491" y1="66912" x2="27491" y2="66912"/>
                        <a14:backgroundMark x1="27285" y1="63879" x2="27629" y2="68934"/>
                        <a14:backgroundMark x1="50928" y1="14154" x2="51890" y2="19761"/>
                        <a14:backgroundMark x1="44536" y1="16452" x2="44674" y2="23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066800"/>
            <a:ext cx="7086600" cy="5223958"/>
          </a:xfrm>
        </p:spPr>
      </p:pic>
    </p:spTree>
    <p:extLst>
      <p:ext uri="{BB962C8B-B14F-4D97-AF65-F5344CB8AC3E}">
        <p14:creationId xmlns:p14="http://schemas.microsoft.com/office/powerpoint/2010/main" val="2492958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0"/>
    </mc:Choice>
    <mc:Fallback xmlns="">
      <p:transition spd="slow" advTm="146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362" y="2651254"/>
            <a:ext cx="5254752" cy="349822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361" y="685801"/>
            <a:ext cx="2881567" cy="19654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811" y="685800"/>
            <a:ext cx="3645739" cy="548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95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0"/>
    </mc:Choice>
    <mc:Fallback xmlns="">
      <p:transition spd="slow" advTm="1580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4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|5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9.8|6.7|3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8|4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4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3.1|3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4.3|4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Infusion">
      <a:dk1>
        <a:sysClr val="windowText" lastClr="000000"/>
      </a:dk1>
      <a:lt1>
        <a:sysClr val="window" lastClr="FFFFFF"/>
      </a:lt1>
      <a:dk2>
        <a:srgbClr val="2F1F58"/>
      </a:dk2>
      <a:lt2>
        <a:srgbClr val="B7A9E0"/>
      </a:lt2>
      <a:accent1>
        <a:srgbClr val="8C73D0"/>
      </a:accent1>
      <a:accent2>
        <a:srgbClr val="C2E8C4"/>
      </a:accent2>
      <a:accent3>
        <a:srgbClr val="C5A6E8"/>
      </a:accent3>
      <a:accent4>
        <a:srgbClr val="B45EC7"/>
      </a:accent4>
      <a:accent5>
        <a:srgbClr val="9FDAFB"/>
      </a:accent5>
      <a:accent6>
        <a:srgbClr val="95C5B0"/>
      </a:accent6>
      <a:hlink>
        <a:srgbClr val="744AE0"/>
      </a:hlink>
      <a:folHlink>
        <a:srgbClr val="8D8AD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BlackTie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20000"/>
              </a:schemeClr>
            </a:duotone>
          </a:blip>
          <a:stretch/>
        </a:blip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30000"/>
                <a:satMod val="255000"/>
              </a:schemeClr>
            </a:gs>
          </a:gsLst>
          <a:path path="circle">
            <a:fillToRect l="50000" t="-80000" r="50000" b="18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14441</TotalTime>
  <Words>1870</Words>
  <Application>Microsoft Office PowerPoint</Application>
  <PresentationFormat>Widescreen</PresentationFormat>
  <Paragraphs>262</Paragraphs>
  <Slides>47</Slides>
  <Notes>43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47</vt:i4>
      </vt:variant>
    </vt:vector>
  </HeadingPairs>
  <TitlesOfParts>
    <vt:vector size="56" baseType="lpstr">
      <vt:lpstr>Arial</vt:lpstr>
      <vt:lpstr>Calibri</vt:lpstr>
      <vt:lpstr>Century Gothic</vt:lpstr>
      <vt:lpstr>Garamond</vt:lpstr>
      <vt:lpstr>Tahoma</vt:lpstr>
      <vt:lpstr>Tunga</vt:lpstr>
      <vt:lpstr>Office Theme</vt:lpstr>
      <vt:lpstr>1_Office Theme</vt:lpstr>
      <vt:lpstr>BlackTie</vt:lpstr>
      <vt:lpstr>PowerPoint Presentation</vt:lpstr>
      <vt:lpstr>PowerPoint Presentation</vt:lpstr>
      <vt:lpstr>Definition</vt:lpstr>
      <vt:lpstr>PowerPoint Presentation</vt:lpstr>
      <vt:lpstr>DNA</vt:lpstr>
      <vt:lpstr>DNA</vt:lpstr>
      <vt:lpstr>PowerPoint Presentation</vt:lpstr>
      <vt:lpstr>PowerPoint Presentation</vt:lpstr>
      <vt:lpstr>PowerPoint Presentation</vt:lpstr>
      <vt:lpstr>PowerPoint Presentation</vt:lpstr>
      <vt:lpstr>Genes</vt:lpstr>
      <vt:lpstr>PowerPoint Presentation</vt:lpstr>
      <vt:lpstr>Genes</vt:lpstr>
      <vt:lpstr>PowerPoint Presentation</vt:lpstr>
      <vt:lpstr>Frequency</vt:lpstr>
      <vt:lpstr>Gene frequency</vt:lpstr>
      <vt:lpstr>How does gene frequency change?</vt:lpstr>
      <vt:lpstr>Variations</vt:lpstr>
      <vt:lpstr>Variation within groups</vt:lpstr>
      <vt:lpstr>How does gene frequency change?</vt:lpstr>
      <vt:lpstr>Galapagos Finches</vt:lpstr>
      <vt:lpstr>Variation in Finches</vt:lpstr>
      <vt:lpstr>Variation in Finches</vt:lpstr>
      <vt:lpstr>Drought</vt:lpstr>
      <vt:lpstr>Drought</vt:lpstr>
      <vt:lpstr>Drought</vt:lpstr>
      <vt:lpstr>Drought</vt:lpstr>
      <vt:lpstr>Change in Gene Frequency</vt:lpstr>
      <vt:lpstr>Change in Gene Frequency</vt:lpstr>
      <vt:lpstr>After the Drought</vt:lpstr>
      <vt:lpstr>Change in Gene Frequency</vt:lpstr>
      <vt:lpstr>Heavy Rain Fall</vt:lpstr>
      <vt:lpstr>Change in Gene Frequency</vt:lpstr>
      <vt:lpstr>Change in Gene Frequency</vt:lpstr>
      <vt:lpstr>Microevolution</vt:lpstr>
      <vt:lpstr>    Microevolution</vt:lpstr>
      <vt:lpstr>Micro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 Raney</dc:creator>
  <cp:lastModifiedBy>ownageunit</cp:lastModifiedBy>
  <cp:revision>121</cp:revision>
  <cp:lastPrinted>2015-06-08T20:31:27Z</cp:lastPrinted>
  <dcterms:created xsi:type="dcterms:W3CDTF">2013-11-21T19:23:23Z</dcterms:created>
  <dcterms:modified xsi:type="dcterms:W3CDTF">2015-06-30T17:01:19Z</dcterms:modified>
</cp:coreProperties>
</file>