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tags/tag11.xml" ContentType="application/vnd.openxmlformats-officedocument.presentationml.tags+xml"/>
  <Override PartName="/ppt/notesSlides/notesSlide27.xml" ContentType="application/vnd.openxmlformats-officedocument.presentationml.notesSlide+xml"/>
  <Override PartName="/ppt/tags/tag12.xml" ContentType="application/vnd.openxmlformats-officedocument.presentationml.tags+xml"/>
  <Override PartName="/ppt/notesSlides/notesSlide28.xml" ContentType="application/vnd.openxmlformats-officedocument.presentationml.notesSlide+xml"/>
  <Override PartName="/ppt/tags/tag13.xml" ContentType="application/vnd.openxmlformats-officedocument.presentationml.tags+xml"/>
  <Override PartName="/ppt/notesSlides/notesSlide29.xml" ContentType="application/vnd.openxmlformats-officedocument.presentationml.notesSlide+xml"/>
  <Override PartName="/ppt/tags/tag1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6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7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8.xml" ContentType="application/vnd.openxmlformats-officedocument.presentationml.tags+xml"/>
  <Override PartName="/ppt/notesSlides/notesSlide42.xml" ContentType="application/vnd.openxmlformats-officedocument.presentationml.notesSlide+xml"/>
  <Override PartName="/ppt/tags/tag1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57"/>
  </p:notesMasterIdLst>
  <p:sldIdLst>
    <p:sldId id="302" r:id="rId4"/>
    <p:sldId id="327" r:id="rId5"/>
    <p:sldId id="364" r:id="rId6"/>
    <p:sldId id="308" r:id="rId7"/>
    <p:sldId id="329" r:id="rId8"/>
    <p:sldId id="333" r:id="rId9"/>
    <p:sldId id="334" r:id="rId10"/>
    <p:sldId id="335" r:id="rId11"/>
    <p:sldId id="337" r:id="rId12"/>
    <p:sldId id="336" r:id="rId13"/>
    <p:sldId id="307" r:id="rId14"/>
    <p:sldId id="310" r:id="rId15"/>
    <p:sldId id="338" r:id="rId16"/>
    <p:sldId id="340" r:id="rId17"/>
    <p:sldId id="339" r:id="rId18"/>
    <p:sldId id="365" r:id="rId19"/>
    <p:sldId id="312" r:id="rId20"/>
    <p:sldId id="342" r:id="rId21"/>
    <p:sldId id="341" r:id="rId22"/>
    <p:sldId id="313" r:id="rId23"/>
    <p:sldId id="344" r:id="rId24"/>
    <p:sldId id="345" r:id="rId25"/>
    <p:sldId id="346" r:id="rId26"/>
    <p:sldId id="343" r:id="rId27"/>
    <p:sldId id="315" r:id="rId28"/>
    <p:sldId id="316" r:id="rId29"/>
    <p:sldId id="351" r:id="rId30"/>
    <p:sldId id="349" r:id="rId31"/>
    <p:sldId id="350" r:id="rId32"/>
    <p:sldId id="353" r:id="rId33"/>
    <p:sldId id="355" r:id="rId34"/>
    <p:sldId id="354" r:id="rId35"/>
    <p:sldId id="357" r:id="rId36"/>
    <p:sldId id="318" r:id="rId37"/>
    <p:sldId id="319" r:id="rId38"/>
    <p:sldId id="359" r:id="rId39"/>
    <p:sldId id="360" r:id="rId40"/>
    <p:sldId id="321" r:id="rId41"/>
    <p:sldId id="367" r:id="rId42"/>
    <p:sldId id="368" r:id="rId43"/>
    <p:sldId id="370" r:id="rId44"/>
    <p:sldId id="324" r:id="rId45"/>
    <p:sldId id="376" r:id="rId46"/>
    <p:sldId id="377" r:id="rId47"/>
    <p:sldId id="380" r:id="rId48"/>
    <p:sldId id="378" r:id="rId49"/>
    <p:sldId id="379" r:id="rId50"/>
    <p:sldId id="383" r:id="rId51"/>
    <p:sldId id="385" r:id="rId52"/>
    <p:sldId id="386" r:id="rId53"/>
    <p:sldId id="387" r:id="rId54"/>
    <p:sldId id="388" r:id="rId55"/>
    <p:sldId id="389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76351" autoAdjust="0"/>
  </p:normalViewPr>
  <p:slideViewPr>
    <p:cSldViewPr snapToGrid="0">
      <p:cViewPr varScale="1">
        <p:scale>
          <a:sx n="70" d="100"/>
          <a:sy n="70" d="100"/>
        </p:scale>
        <p:origin x="109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7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D7A8EFF3-F205-4DC6-8E75-76B03A273E52}" type="datetimeFigureOut">
              <a:rPr lang="en-US" smtClean="0"/>
              <a:pPr/>
              <a:t>6/30/2015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4998B407-1157-4FDB-940F-39AF8C4EFA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Origins 1-1—The</a:t>
            </a:r>
            <a:r>
              <a:rPr lang="en-US" baseline="0" dirty="0" smtClean="0"/>
              <a:t> Origin of Information in the 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22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Because it is specific and complex, we call it specified complexity.  And</a:t>
            </a:r>
            <a:r>
              <a:rPr lang="en-US" baseline="0" dirty="0" smtClean="0"/>
              <a:t> because it has meaning, we say it contains information.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53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where do we find the specific and complex information in cells?  / In proteins and DNA.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72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 that proteins are made of amino acids.  There are 20 different kinds of amino acids, just</a:t>
            </a:r>
            <a:r>
              <a:rPr lang="en-US" baseline="0" dirty="0" smtClean="0"/>
              <a:t> like there are 26 letters in our alphabet.  And just like letters combine to make words that mean something, amino acids join together in a certain order to make proteins which contain meaningful information.  Most proteins contain hundreds, or even thousands, of amino acids.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12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the amino acid</a:t>
            </a:r>
            <a:r>
              <a:rPr lang="en-US" baseline="0" dirty="0" smtClean="0"/>
              <a:t> chains</a:t>
            </a:r>
            <a:r>
              <a:rPr lang="en-US" dirty="0" smtClean="0"/>
              <a:t> have to fold together into a specific 3D shape which</a:t>
            </a:r>
            <a:r>
              <a:rPr lang="en-US" baseline="0" dirty="0" smtClean="0"/>
              <a:t> </a:t>
            </a:r>
            <a:r>
              <a:rPr lang="en-US" dirty="0" smtClean="0"/>
              <a:t>enables the proteins to fit with other molecules, like the teeth of a key fit into a lock.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11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sequence of amino acids is determined by information.  We can’t have life without proteins.  Where did they come from?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88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natural laws control which amino acids are more likely to join together.  If there were, it would actually limit the possibilities.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93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instructions for assembling amino acids into proteins actually come from the information contained in the DNA molecule.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52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fact that DNA</a:t>
            </a:r>
            <a:r>
              <a:rPr lang="en-US" baseline="0" dirty="0" smtClean="0"/>
              <a:t> stores information—in the form of a four-character digital code—is considered to be one of the most extraordinary discoveries of the last century.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99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DNA</a:t>
            </a:r>
            <a:r>
              <a:rPr lang="en-US" baseline="0" dirty="0" smtClean="0"/>
              <a:t> is composed of sequences of subunits called nucleotide bases.  There are four bases-- / abbreviated A, C, G, and T--that are like a short alphabet.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40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order of the nucleotide bases contains information.  / This information specifies</a:t>
            </a:r>
            <a:r>
              <a:rPr lang="en-US" baseline="0" dirty="0" smtClean="0"/>
              <a:t> the sequences of amino acids that make up the proteins.  / No natural laws specify the order in which the bases occur.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80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previous presentations we have talked about the astonishing amount of genetic information contained in DNA.  Where did all this information come from?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42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 we say</a:t>
            </a:r>
            <a:r>
              <a:rPr lang="en-US" baseline="0" dirty="0" smtClean="0"/>
              <a:t> that DNA is like a blueprint, but it’s really more like a library filled with blueprints for making all kinds of biological machines and larger structures within living organisms.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73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Each cell contains</a:t>
            </a:r>
            <a:r>
              <a:rPr lang="en-US" baseline="0" dirty="0" smtClean="0"/>
              <a:t> 6 feet of tightly coiled DNA.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Case for a Creator 219-220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46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It’s difficult to know for sure, but it</a:t>
            </a:r>
            <a:r>
              <a:rPr lang="en-US" baseline="0" dirty="0" smtClean="0"/>
              <a:t> has been estimated that a </a:t>
            </a:r>
            <a:r>
              <a:rPr lang="en-US" dirty="0" smtClean="0"/>
              <a:t>full set of human chromosomes contains between twenty</a:t>
            </a:r>
            <a:r>
              <a:rPr lang="en-US" baseline="0" dirty="0" smtClean="0"/>
              <a:t> and thirty thousand </a:t>
            </a:r>
            <a:r>
              <a:rPr lang="en-US" dirty="0" smtClean="0"/>
              <a:t>genes.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487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Many of these genes can produce parts of several different proteins.  / It is thought</a:t>
            </a:r>
            <a:r>
              <a:rPr lang="en-US" baseline="0" dirty="0" smtClean="0"/>
              <a:t> that some of the more complex genes / may be involved in producing as many as 20,000 different kinds of proteins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30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astounding capacity of microscopic DNA to harbor this mountain of information, carefully spelled out in a four-letter chemical alphabet vastly exceeds</a:t>
            </a:r>
            <a:r>
              <a:rPr lang="en-US" baseline="0" dirty="0" smtClean="0"/>
              <a:t> that of any other known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21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fact, according to Michael</a:t>
            </a:r>
            <a:r>
              <a:rPr lang="en-US" baseline="0" dirty="0" smtClean="0"/>
              <a:t> Denton, </a:t>
            </a:r>
            <a:r>
              <a:rPr lang="en-US" dirty="0" smtClean="0"/>
              <a:t>the information needed to build the proteins for all the species of organisms that have ever lived could be held in a teaspoon and there would still be room left for all the information in every book ever written.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94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we know that the instructions</a:t>
            </a:r>
            <a:r>
              <a:rPr lang="en-US" baseline="0" dirty="0" smtClean="0"/>
              <a:t> for making proteins come from the DNA.    / But where did </a:t>
            </a:r>
            <a:r>
              <a:rPr lang="en-US" i="1" baseline="0" dirty="0" smtClean="0"/>
              <a:t>that </a:t>
            </a:r>
            <a:r>
              <a:rPr lang="en-US" baseline="0" dirty="0" smtClean="0"/>
              <a:t>information come from?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3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When we want to know what caused something to happen in the past, / we can start by asking what causes that same thing to happen in the present.  And then--unless there is a compelling reason to think otherwise--/ we assume it happened in the past the same way it happens in the present.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91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when we want to know where</a:t>
            </a:r>
            <a:r>
              <a:rPr lang="en-US" baseline="0" dirty="0" smtClean="0"/>
              <a:t> information came from in the past, / we ask ourselves where information comes from today.  / And we know from experience that information always comes from a mind. / </a:t>
            </a:r>
            <a:r>
              <a:rPr lang="en-US" dirty="0" smtClean="0"/>
              <a:t>So</a:t>
            </a:r>
            <a:r>
              <a:rPr lang="en-US" baseline="0" dirty="0" smtClean="0"/>
              <a:t> unless we have some compelling reason to believe otherwise, we would expect that the information in DNA also came from a mind.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29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Scientists have explored at least three other possibilities:  / random chance, / natural selection, / and various chemical affinities or options for self-ordering.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5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Any theory of the origin of life must resolve the critical question of the origin of biological information.  To understand more about this information, we need some background.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4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Scientists have</a:t>
            </a:r>
            <a:r>
              <a:rPr lang="en-US" baseline="0" dirty="0" smtClean="0"/>
              <a:t> </a:t>
            </a:r>
            <a:r>
              <a:rPr lang="en-US" dirty="0" smtClean="0"/>
              <a:t>estimated the probability of getting a fairly small</a:t>
            </a:r>
            <a:r>
              <a:rPr lang="en-US" baseline="0" dirty="0" smtClean="0"/>
              <a:t> protein  by chance. / It is estimated that the probability of 150 left-handed amino acids / linking up in just the right order / with just the right bonds between them / is just 1 in 1 x 10 to the 195</a:t>
            </a:r>
            <a:r>
              <a:rPr lang="en-US" baseline="30000" dirty="0" smtClean="0"/>
              <a:t>th</a:t>
            </a:r>
            <a:r>
              <a:rPr lang="en-US" baseline="0" dirty="0" smtClean="0"/>
              <a:t> power.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788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That’s a 1 with 195 zeroes after it.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565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probabilities only apply to artificial situations like a chemistry</a:t>
            </a:r>
            <a:r>
              <a:rPr lang="en-US" baseline="0" dirty="0" smtClean="0"/>
              <a:t> lab where contaminants are excluded.  In nature, contamination would prevent anything useful from happening, even by chance.  / </a:t>
            </a:r>
            <a:r>
              <a:rPr lang="en-US" dirty="0" smtClean="0"/>
              <a:t>But even if one protein was somehow present, that would only be one of 300-500 protein molecules needed</a:t>
            </a:r>
            <a:r>
              <a:rPr lang="en-US" baseline="0" dirty="0" smtClean="0"/>
              <a:t> for a cell that is only minimally complex.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32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According to Stephen Myer, “to suggest chance against those odds is really to invoke a naturalistic miracle.”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603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Although</a:t>
            </a:r>
            <a:r>
              <a:rPr lang="en-US" baseline="0" dirty="0" smtClean="0"/>
              <a:t> the idea that information could have arisen by random chance is still alive at the popular level, “virtually all origin-of-life experts have utterly rejected that approach.”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16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explanation</a:t>
            </a:r>
            <a:r>
              <a:rPr lang="en-US" baseline="0" dirty="0" smtClean="0"/>
              <a:t> scientists have explored for the origin of information in the cell is natural selection.  / Recall that natural selection is the process by which offspring with advantageous or beneficial traits survive and reproduce better than those without the advantageous traits. (page 231)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321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Notice that organisms have to be able to reproduce before natural selection can work.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8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problem is, you can’t have a self-replicating organism / without the information in DNA, which really means we are trying to explain the existence of information / using something that can happen only AFTER the information already exists!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117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third idea</a:t>
            </a:r>
            <a:r>
              <a:rPr lang="en-US" baseline="0" dirty="0" smtClean="0"/>
              <a:t> that </a:t>
            </a:r>
            <a:r>
              <a:rPr lang="en-US" dirty="0" smtClean="0"/>
              <a:t>scientists have</a:t>
            </a:r>
            <a:r>
              <a:rPr lang="en-US" baseline="0" dirty="0" smtClean="0"/>
              <a:t> explored is some form of self organization.  </a:t>
            </a:r>
            <a:r>
              <a:rPr lang="en-US" dirty="0" smtClean="0"/>
              <a:t>Dean Kenyon, one of the first scientists to suggest that amino</a:t>
            </a:r>
            <a:r>
              <a:rPr lang="en-US" baseline="0" dirty="0" smtClean="0"/>
              <a:t> acids and nucleotide bases had some sort of self-ordering ability later repudiated the conclusions of his own book saying, “We have not the slightest chance of a chemical evolutionary origin for even the simplest of cells.”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34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Amino acids don’t demonstrate any bonding affinities, but even if they did, self-organization wouldn’t yield meaningful information—just the meaningless repetition of a salt crystal.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96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Think about this sequence of letters and spaces.</a:t>
            </a:r>
            <a:r>
              <a:rPr lang="en-US" baseline="0" dirty="0" smtClean="0"/>
              <a:t>  It is an orderly sequence of specific letters, that repeats over and over but doesn’t carry any meaningful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589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Especially without a compelling reason to think otherwise--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135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assume information originated in the beginning the same way it originates in the present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005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Whether we’re talking</a:t>
            </a:r>
            <a:r>
              <a:rPr lang="en-US" baseline="0" dirty="0" smtClean="0"/>
              <a:t> about books, / computer code, / or the Rosetta Stone, / information is the hallmark of mind. 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99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None of these</a:t>
            </a:r>
            <a:r>
              <a:rPr lang="en-US" baseline="0" dirty="0" smtClean="0"/>
              <a:t> possibilities that scientists have explored appear to be reasonable explanations for the origin of the information in the cell.  / But it </a:t>
            </a:r>
            <a:r>
              <a:rPr lang="en-US" i="1" baseline="0" dirty="0" smtClean="0"/>
              <a:t>is</a:t>
            </a:r>
            <a:r>
              <a:rPr lang="en-US" baseline="0" dirty="0" smtClean="0"/>
              <a:t> reasonable to believe that the information in our cells came from the same place information comes from today—an intelligent mind.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305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our next presentation, we will define probability, review how to calculate it, and look at the kinds of probabilities we often encounter in discussions about origins.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932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4591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480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55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188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36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is similar to the repeating order we find in some</a:t>
            </a:r>
            <a:r>
              <a:rPr lang="en-US" baseline="0" dirty="0" smtClean="0"/>
              <a:t> inanimate objects, like table salt for example.  </a:t>
            </a:r>
            <a:r>
              <a:rPr lang="en-US" dirty="0" smtClean="0"/>
              <a:t>Each salt crystal is shaped like a cube because of the specific, repeating order of its molecules.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63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</a:t>
            </a:r>
            <a:r>
              <a:rPr lang="en-US" baseline="0" dirty="0" smtClean="0"/>
              <a:t> contrast, look at this series of letters.  / Instead of being an orderly repetition of a specific sequence, there is a complex and irregular collection of letters.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31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Notice that neither the orderly repetition or the irregularly</a:t>
            </a:r>
            <a:r>
              <a:rPr lang="en-US" baseline="0" dirty="0" smtClean="0"/>
              <a:t> complex </a:t>
            </a:r>
            <a:r>
              <a:rPr lang="en-US" dirty="0" smtClean="0"/>
              <a:t>sequence of letters says</a:t>
            </a:r>
            <a:r>
              <a:rPr lang="en-US" baseline="0" dirty="0" smtClean="0"/>
              <a:t> anything meaningful.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4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information found in cells is specific, but not repeating.  And it is complex.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04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instead of being random gibberish like this, / it has meaning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B407-1157-4FDB-940F-39AF8C4EFA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6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48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45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82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59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1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05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98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4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3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1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7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438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24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82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BAB0-2FC1-475D-A323-9FB593C2CF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70B1E-A3AA-46E4-9871-06CF6D334B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88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96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86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90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53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52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63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95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35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224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5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7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9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7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83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71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96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6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3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B80DD9D-2887-4CBD-8FDB-5717333ADD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27D091D-7281-44B6-8FB8-DC8F054F30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60000"/>
              <a:lumOff val="4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20000"/>
              <a:lumOff val="8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>
              <a:lumMod val="20000"/>
              <a:lumOff val="8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20000"/>
              <a:lumOff val="8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>
              <a:lumMod val="20000"/>
              <a:lumOff val="8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>
              <a:lumMod val="20000"/>
              <a:lumOff val="8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6/30/2015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72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1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8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jpe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5029200" y="5989320"/>
            <a:ext cx="69189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Origin of Information in the Cell</a:t>
            </a:r>
            <a:endParaRPr lang="en-US" sz="3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0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1"/>
    </mc:Choice>
    <mc:Fallback xmlns="">
      <p:transition spd="slow" advTm="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599" y="740685"/>
            <a:ext cx="5386917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Order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599" y="1797526"/>
            <a:ext cx="5386917" cy="2671445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Specific repeating order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like a crystal)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367" y="740685"/>
            <a:ext cx="5389033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Complexity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367" y="1797527"/>
            <a:ext cx="5830993" cy="134191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specific repeating order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Complex </a:t>
            </a:r>
            <a:r>
              <a:rPr lang="en-US" sz="2000" dirty="0">
                <a:solidFill>
                  <a:schemeClr val="bg1"/>
                </a:solidFill>
              </a:rPr>
              <a:t>(irregular)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688362" y="3087539"/>
            <a:ext cx="6625558" cy="1052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Eownckwi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fgoekwns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skewildnsi</a:t>
            </a:r>
            <a:endParaRPr lang="en-US" sz="5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2960" y="1797526"/>
            <a:ext cx="1295400" cy="47323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1554056" y="1940431"/>
            <a:ext cx="4801024" cy="217737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3093" y="4369079"/>
            <a:ext cx="7380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FFFF00"/>
                </a:solidFill>
                <a:latin typeface="Century Gothic" panose="020B0502020202020204" pitchFamily="34" charset="0"/>
              </a:rPr>
              <a:t>Specified Complexity</a:t>
            </a:r>
            <a:endParaRPr lang="en-US" sz="5400" b="1" cap="none" spc="0" dirty="0">
              <a:ln/>
              <a:solidFill>
                <a:srgbClr val="FFFF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36946" y="5175743"/>
            <a:ext cx="7112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  <a:latin typeface="Century Gothic" panose="020B0502020202020204" pitchFamily="34" charset="0"/>
              </a:rPr>
              <a:t>Contains information</a:t>
            </a:r>
            <a:endParaRPr lang="en-US" sz="5400" b="1" cap="none" spc="0" dirty="0">
              <a:ln/>
              <a:solidFill>
                <a:schemeClr val="accent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88360" y="2049298"/>
            <a:ext cx="1547234" cy="6735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25146" y="5351689"/>
            <a:ext cx="60837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accent4"/>
                </a:solidFill>
                <a:effectLst/>
                <a:latin typeface="Century Gothic" panose="020B0502020202020204" pitchFamily="34" charset="0"/>
              </a:rPr>
              <a:t>Please pass the lemonade</a:t>
            </a:r>
            <a:endParaRPr lang="en-US" sz="3600" b="1" cap="none" spc="0" dirty="0">
              <a:ln/>
              <a:solidFill>
                <a:schemeClr val="accent4"/>
              </a:solidFill>
              <a:effectLst/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4"/>
    </mc:Choice>
    <mc:Fallback xmlns="">
      <p:transition spd="slow" advTm="9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/>
      <p:bldP spid="13" grpId="0" animBg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Where do we find this information?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" b="993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25" y="1662150"/>
            <a:ext cx="4529375" cy="45252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2360" y="2033230"/>
            <a:ext cx="2776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Proteins</a:t>
            </a:r>
            <a:endParaRPr lang="en-US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67824" y="2033230"/>
            <a:ext cx="1725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Gothic" panose="020B0502020202020204" pitchFamily="34" charset="0"/>
              </a:rPr>
              <a:t>DNA</a:t>
            </a:r>
            <a:endParaRPr lang="en-US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1" y="2956560"/>
            <a:ext cx="2763520" cy="2072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5409">
            <a:off x="10119362" y="1787562"/>
            <a:ext cx="624838" cy="4274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6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3"/>
    </mc:Choice>
    <mc:Fallback xmlns="">
      <p:transition spd="slow" advTm="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Proteins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Made of amino acids </a:t>
            </a:r>
            <a:r>
              <a:rPr lang="en-US" sz="2800" dirty="0" smtClean="0">
                <a:solidFill>
                  <a:schemeClr val="bg1"/>
                </a:solidFill>
              </a:rPr>
              <a:t>(there are 20</a:t>
            </a:r>
            <a:r>
              <a:rPr lang="en-US" sz="2800" dirty="0">
                <a:solidFill>
                  <a:schemeClr val="bg1"/>
                </a:solidFill>
              </a:rPr>
              <a:t>, like an alphabet)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Joined together like a chain 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Need exactly the right ones in exactly the right order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96640"/>
            <a:ext cx="10698480" cy="1308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0206" flipV="1">
            <a:off x="3705594" y="2247195"/>
            <a:ext cx="5092331" cy="678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0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9"/>
    </mc:Choice>
    <mc:Fallback xmlns="">
      <p:transition spd="slow" advTm="2305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Proteins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Then </a:t>
            </a:r>
            <a:r>
              <a:rPr lang="en-US" dirty="0">
                <a:solidFill>
                  <a:schemeClr val="bg1"/>
                </a:solidFill>
              </a:rPr>
              <a:t>they fold into a specific 3D </a:t>
            </a:r>
            <a:r>
              <a:rPr lang="en-US" dirty="0" smtClean="0">
                <a:solidFill>
                  <a:schemeClr val="bg1"/>
                </a:solidFill>
              </a:rPr>
              <a:t>shape which enables them to fit together with other molecules, like the teeth of a key fit into a lock.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2689543"/>
            <a:ext cx="4582161" cy="3436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59" b="96180" l="9991" r="97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4166">
            <a:off x="2976246" y="3300489"/>
            <a:ext cx="2227146" cy="3337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614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8"/>
    </mc:Choice>
    <mc:Fallback xmlns="">
      <p:transition spd="slow" advTm="11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Proteins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sequence of amino acids is </a:t>
            </a:r>
            <a:r>
              <a:rPr lang="en-US" dirty="0" smtClean="0">
                <a:solidFill>
                  <a:schemeClr val="bg1"/>
                </a:solidFill>
              </a:rPr>
              <a:t>determined by information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We can’t </a:t>
            </a:r>
            <a:r>
              <a:rPr lang="en-US" dirty="0">
                <a:solidFill>
                  <a:schemeClr val="bg1"/>
                </a:solidFill>
              </a:rPr>
              <a:t>have life without proteins. 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Where </a:t>
            </a:r>
            <a:r>
              <a:rPr lang="en-US" dirty="0">
                <a:solidFill>
                  <a:schemeClr val="bg1"/>
                </a:solidFill>
              </a:rPr>
              <a:t>did they come from?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7"/>
    </mc:Choice>
    <mc:Fallback xmlns="">
      <p:transition spd="slow" advTm="877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937"/>
            <a:ext cx="9616440" cy="5972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Proteins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8414" y="1417639"/>
            <a:ext cx="9023985" cy="22018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natural laws control which </a:t>
            </a:r>
            <a:r>
              <a:rPr lang="en-US" dirty="0" smtClean="0">
                <a:solidFill>
                  <a:schemeClr val="bg1"/>
                </a:solidFill>
              </a:rPr>
              <a:t>amino acids </a:t>
            </a:r>
            <a:r>
              <a:rPr lang="en-US" dirty="0">
                <a:solidFill>
                  <a:schemeClr val="bg1"/>
                </a:solidFill>
              </a:rPr>
              <a:t>are more </a:t>
            </a:r>
            <a:r>
              <a:rPr lang="en-US" dirty="0" smtClean="0">
                <a:solidFill>
                  <a:schemeClr val="bg1"/>
                </a:solidFill>
              </a:rPr>
              <a:t>likely </a:t>
            </a:r>
            <a:r>
              <a:rPr lang="en-US" dirty="0">
                <a:solidFill>
                  <a:schemeClr val="bg1"/>
                </a:solidFill>
              </a:rPr>
              <a:t>to join together (if there were, it would limit the possibilities)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4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3"/>
    </mc:Choice>
    <mc:Fallback xmlns="">
      <p:transition spd="slow" advTm="854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7937"/>
            <a:ext cx="9616440" cy="5972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Proteins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8414" y="1417639"/>
            <a:ext cx="9023985" cy="244951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Instructions for assembling amino acids into proteins come from the information contained </a:t>
            </a:r>
            <a:r>
              <a:rPr lang="en-US" dirty="0">
                <a:solidFill>
                  <a:schemeClr val="bg1"/>
                </a:solidFill>
              </a:rPr>
              <a:t>in the DNA molecule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01"/>
    </mc:Choice>
    <mc:Fallback xmlns="">
      <p:transition spd="slow" advTm="840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“One of the most extraordinary discoveries of the twentieth century was that DNA actually stores information…in the form of a four-character digital code.”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/>
                </a:solidFill>
              </a:rPr>
              <a:t>Stephen Meyer quoted in </a:t>
            </a:r>
            <a:r>
              <a:rPr lang="en-US" i="1" dirty="0" smtClean="0">
                <a:solidFill>
                  <a:schemeClr val="bg1"/>
                </a:solidFill>
              </a:rPr>
              <a:t>Case for a Creator, </a:t>
            </a:r>
            <a:r>
              <a:rPr lang="en-US" dirty="0" smtClean="0">
                <a:solidFill>
                  <a:schemeClr val="bg1"/>
                </a:solidFill>
              </a:rPr>
              <a:t>page 224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05" y="1417638"/>
            <a:ext cx="4557709" cy="4525963"/>
          </a:xfrm>
        </p:spPr>
      </p:pic>
    </p:spTree>
    <p:extLst>
      <p:ext uri="{BB962C8B-B14F-4D97-AF65-F5344CB8AC3E}">
        <p14:creationId xmlns:p14="http://schemas.microsoft.com/office/powerpoint/2010/main" val="1204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0"/>
    </mc:Choice>
    <mc:Fallback xmlns="">
      <p:transition spd="slow" advTm="1053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5" y="365508"/>
            <a:ext cx="7933960" cy="6242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4570" y="1387476"/>
            <a:ext cx="864108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DNA is composed </a:t>
            </a:r>
            <a:r>
              <a:rPr lang="en-US" dirty="0">
                <a:solidFill>
                  <a:schemeClr val="bg1"/>
                </a:solidFill>
              </a:rPr>
              <a:t>of sequences of </a:t>
            </a:r>
            <a:r>
              <a:rPr lang="en-US" dirty="0" smtClean="0">
                <a:solidFill>
                  <a:schemeClr val="bg1"/>
                </a:solidFill>
              </a:rPr>
              <a:t>subunits called nucleotide bases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There are four </a:t>
            </a:r>
            <a:r>
              <a:rPr lang="en-US" dirty="0">
                <a:solidFill>
                  <a:schemeClr val="bg1"/>
                </a:solidFill>
              </a:rPr>
              <a:t>bases (like a short alphabet)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34250" y="2902467"/>
            <a:ext cx="901700" cy="762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A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20100" y="3486667"/>
            <a:ext cx="901700" cy="762000"/>
          </a:xfrm>
          <a:prstGeom prst="rect">
            <a:avLst/>
          </a:prstGeom>
          <a:solidFill>
            <a:srgbClr val="CCFF66"/>
          </a:solidFill>
          <a:ln>
            <a:solidFill>
              <a:srgbClr val="CC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endParaRPr lang="en-US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05950" y="2895600"/>
            <a:ext cx="901700" cy="76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17200" y="3372367"/>
            <a:ext cx="901700" cy="76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T</a:t>
            </a:r>
            <a:endParaRPr lang="en-US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4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8"/>
    </mc:Choice>
    <mc:Fallback xmlns="">
      <p:transition spd="slow" advTm="1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order of the </a:t>
            </a:r>
            <a:r>
              <a:rPr lang="en-US" dirty="0" smtClean="0">
                <a:solidFill>
                  <a:schemeClr val="bg1"/>
                </a:solidFill>
              </a:rPr>
              <a:t>nucleotide bases </a:t>
            </a:r>
            <a:r>
              <a:rPr lang="en-US" dirty="0">
                <a:solidFill>
                  <a:schemeClr val="bg1"/>
                </a:solidFill>
              </a:rPr>
              <a:t>contains information</a:t>
            </a:r>
          </a:p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his information specifies </a:t>
            </a:r>
            <a:r>
              <a:rPr lang="en-US" dirty="0">
                <a:solidFill>
                  <a:schemeClr val="bg1"/>
                </a:solidFill>
              </a:rPr>
              <a:t>the sequences of amino acids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No </a:t>
            </a:r>
            <a:r>
              <a:rPr lang="en-US" dirty="0">
                <a:solidFill>
                  <a:schemeClr val="bg1"/>
                </a:solidFill>
              </a:rPr>
              <a:t>natural laws specify the order in which the bases occur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42591" y="4794767"/>
            <a:ext cx="901700" cy="762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A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4732" y="4794767"/>
            <a:ext cx="901700" cy="762000"/>
          </a:xfrm>
          <a:prstGeom prst="rect">
            <a:avLst/>
          </a:prstGeom>
          <a:solidFill>
            <a:srgbClr val="CCFF66"/>
          </a:solidFill>
          <a:ln>
            <a:solidFill>
              <a:srgbClr val="CC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endParaRPr lang="en-US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6861" y="4794767"/>
            <a:ext cx="901700" cy="762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7" name="Rectangle 6"/>
          <p:cNvSpPr/>
          <p:nvPr/>
        </p:nvSpPr>
        <p:spPr>
          <a:xfrm>
            <a:off x="8328990" y="4769126"/>
            <a:ext cx="901700" cy="76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17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7"/>
    </mc:Choice>
    <mc:Fallback xmlns="">
      <p:transition spd="slow" advTm="14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518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Information in DNA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18" y="1130398"/>
            <a:ext cx="5577564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6050" y="1998728"/>
            <a:ext cx="1769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Garamond"/>
              </a:rPr>
              <a:t>Bases: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Garamond"/>
              </a:rPr>
              <a:t>A, T, C, G</a:t>
            </a:r>
            <a:endParaRPr lang="en-US" sz="2400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Oval 6"/>
          <p:cNvSpPr/>
          <p:nvPr/>
        </p:nvSpPr>
        <p:spPr>
          <a:xfrm>
            <a:off x="3483819" y="3092669"/>
            <a:ext cx="381000" cy="1143000"/>
          </a:xfrm>
          <a:prstGeom prst="ellipse">
            <a:avLst/>
          </a:prstGeom>
          <a:noFill/>
          <a:ln w="1905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0425" y="3260785"/>
            <a:ext cx="1310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Garamond"/>
              </a:rPr>
              <a:t>Codons</a:t>
            </a:r>
            <a:r>
              <a:rPr lang="en-US" dirty="0" smtClean="0">
                <a:solidFill>
                  <a:srgbClr val="FF0066"/>
                </a:solidFill>
                <a:latin typeface="Garamond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51290" y="46437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66"/>
                </a:solidFill>
                <a:latin typeface="Garamond"/>
              </a:rPr>
              <a:t>Genes:</a:t>
            </a:r>
          </a:p>
        </p:txBody>
      </p:sp>
      <p:sp>
        <p:nvSpPr>
          <p:cNvPr id="10" name="Right Arrow 9"/>
          <p:cNvSpPr/>
          <p:nvPr/>
        </p:nvSpPr>
        <p:spPr>
          <a:xfrm rot="10800000">
            <a:off x="9213271" y="2209800"/>
            <a:ext cx="1371600" cy="609600"/>
          </a:xfrm>
          <a:prstGeom prst="rightArrow">
            <a:avLst/>
          </a:prstGeom>
          <a:solidFill>
            <a:srgbClr val="FF0066"/>
          </a:solidFill>
          <a:ln w="1905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871" y="155479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66"/>
                </a:solidFill>
                <a:latin typeface="Garamond"/>
              </a:rPr>
              <a:t>DNA</a:t>
            </a:r>
            <a:endParaRPr lang="en-US" b="1" dirty="0">
              <a:solidFill>
                <a:srgbClr val="FF0066"/>
              </a:solidFill>
              <a:latin typeface="Garamond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463">
            <a:off x="3481445" y="5163103"/>
            <a:ext cx="1311275" cy="140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504">
            <a:off x="4666431" y="5060913"/>
            <a:ext cx="2056113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061" l="9926" r="89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645" y="3292239"/>
            <a:ext cx="1368770" cy="18530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4" b="95799" l="9922" r="89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23" y="952028"/>
            <a:ext cx="1222248" cy="1867372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28" y="5567065"/>
            <a:ext cx="982141" cy="109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79349" y="3630117"/>
            <a:ext cx="1213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Garamond"/>
              </a:rPr>
              <a:t>Words</a:t>
            </a:r>
            <a:endParaRPr lang="en-US" sz="2400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9240" y="5105400"/>
            <a:ext cx="1379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Garamond"/>
              </a:rPr>
              <a:t>Chapters</a:t>
            </a:r>
            <a:endParaRPr lang="en-US" sz="2400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349790" y="3001963"/>
            <a:ext cx="1148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Garamond"/>
              </a:rPr>
              <a:t>Book</a:t>
            </a:r>
            <a:endParaRPr lang="en-US" sz="2400" dirty="0">
              <a:solidFill>
                <a:srgbClr val="FFFFFF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89004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5"/>
    </mc:Choice>
    <mc:Fallback xmlns="">
      <p:transition spd="slow" advTm="948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 Like a Library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99" y="1288045"/>
            <a:ext cx="7762601" cy="51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0"/>
    </mc:Choice>
    <mc:Fallback xmlns="">
      <p:transition spd="slow" advTm="1191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781705"/>
            <a:ext cx="5338813" cy="5334000"/>
          </a:xfrm>
        </p:spPr>
      </p:pic>
      <p:sp>
        <p:nvSpPr>
          <p:cNvPr id="5" name="Rectangle 4"/>
          <p:cNvSpPr/>
          <p:nvPr/>
        </p:nvSpPr>
        <p:spPr>
          <a:xfrm>
            <a:off x="6805291" y="5505471"/>
            <a:ext cx="3809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6 </a:t>
            </a:r>
            <a:r>
              <a:rPr lang="en-US" sz="5400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ft</a:t>
            </a:r>
            <a:r>
              <a:rPr lang="en-US" sz="54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 of DNA</a:t>
            </a:r>
            <a:endParaRPr lang="en-US" sz="54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837" y="949345"/>
            <a:ext cx="4525963" cy="4525963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5048250" y="2745601"/>
            <a:ext cx="1657350" cy="93345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9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"/>
    </mc:Choice>
    <mc:Fallback xmlns="">
      <p:transition spd="slow" advTm="456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76" y="895428"/>
            <a:ext cx="4099243" cy="409924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54" y="968492"/>
            <a:ext cx="3962400" cy="38104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95601" y="4879407"/>
            <a:ext cx="4918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20,000-30,000 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genes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889217" y="1675156"/>
            <a:ext cx="807720" cy="85717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920645" y="3587829"/>
            <a:ext cx="807720" cy="85717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968" y="4994671"/>
            <a:ext cx="3809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6 </a:t>
            </a:r>
            <a:r>
              <a:rPr lang="en-US" sz="5400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ft</a:t>
            </a:r>
            <a:r>
              <a:rPr lang="en-US" sz="5400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 of DNA</a:t>
            </a:r>
            <a:endParaRPr lang="en-US" sz="5400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381861" y="2478324"/>
            <a:ext cx="1657350" cy="93345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1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4"/>
    </mc:Choice>
    <mc:Fallback xmlns="">
      <p:transition spd="slow" advTm="9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0" y="1013459"/>
            <a:ext cx="4706400" cy="452596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495800" y="1981200"/>
            <a:ext cx="807720" cy="85717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0" y="878165"/>
            <a:ext cx="2783840" cy="2087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190" y="1922105"/>
            <a:ext cx="2362200" cy="1771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45" y="2807930"/>
            <a:ext cx="1970095" cy="1244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390" y="3238341"/>
            <a:ext cx="2138345" cy="21364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5802" y="5539422"/>
            <a:ext cx="4918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20,000-30,000 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genes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95800" y="4166949"/>
            <a:ext cx="807720" cy="85717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23470" y="5304782"/>
            <a:ext cx="6841440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several kinds of proteins each  </a:t>
            </a:r>
          </a:p>
          <a:p>
            <a:pPr algn="ctr"/>
            <a:r>
              <a:rPr lang="en-US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(some as many as 20,000)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564909" y="5820251"/>
            <a:ext cx="863552" cy="62330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2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3"/>
    </mc:Choice>
    <mc:Fallback xmlns="">
      <p:transition spd="slow" advTm="12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" y="933451"/>
            <a:ext cx="6278035" cy="4708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8880" y="2274255"/>
            <a:ext cx="6695440" cy="2773995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astounding capacity of microscopic DNA to harbor this mountain of information, carefully spelled out in a four-letter chemical </a:t>
            </a:r>
            <a:r>
              <a:rPr lang="en-US" dirty="0" smtClean="0">
                <a:solidFill>
                  <a:schemeClr val="tx1"/>
                </a:solidFill>
              </a:rPr>
              <a:t>alphabet vastly </a:t>
            </a:r>
            <a:r>
              <a:rPr lang="en-US" dirty="0">
                <a:solidFill>
                  <a:schemeClr val="tx1"/>
                </a:solidFill>
              </a:rPr>
              <a:t>exceeds that of any other known </a:t>
            </a:r>
            <a:r>
              <a:rPr lang="en-US" dirty="0" smtClean="0">
                <a:solidFill>
                  <a:schemeClr val="tx1"/>
                </a:solidFill>
              </a:rPr>
              <a:t>system. </a:t>
            </a:r>
          </a:p>
          <a:p>
            <a:pPr marL="0" indent="0" algn="r">
              <a:buNone/>
            </a:pPr>
            <a:r>
              <a:rPr lang="en-US" i="1" dirty="0" smtClean="0">
                <a:solidFill>
                  <a:schemeClr val="tx1"/>
                </a:solidFill>
              </a:rPr>
              <a:t>Case for a Creator, page 220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6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0"/>
    </mc:Choice>
    <mc:Fallback xmlns="">
      <p:transition spd="slow" advTm="1298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DNA of 1,000,000,000 species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“In fact, he (Michael Denton) said the information needed to build the proteins for all the species of organisms that have ever lived—a number estimated to be approximately one thousand </a:t>
            </a:r>
            <a:r>
              <a:rPr lang="en-US" dirty="0" smtClean="0">
                <a:solidFill>
                  <a:schemeClr val="bg1"/>
                </a:solidFill>
              </a:rPr>
              <a:t>million—could </a:t>
            </a:r>
            <a:r>
              <a:rPr lang="en-US" dirty="0">
                <a:solidFill>
                  <a:schemeClr val="bg1"/>
                </a:solidFill>
              </a:rPr>
              <a:t>be held in a teaspoon and there would still be room left for all the information in every book ever written.” </a:t>
            </a: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en-US" sz="1800" i="1" dirty="0" smtClean="0">
                <a:solidFill>
                  <a:schemeClr val="bg1"/>
                </a:solidFill>
              </a:rPr>
              <a:t>Case for a Creator</a:t>
            </a:r>
            <a:r>
              <a:rPr lang="en-US" sz="1800" dirty="0" smtClean="0">
                <a:solidFill>
                  <a:schemeClr val="bg1"/>
                </a:solidFill>
              </a:rPr>
              <a:t>, page </a:t>
            </a:r>
            <a:r>
              <a:rPr lang="en-US" sz="1800" dirty="0">
                <a:solidFill>
                  <a:schemeClr val="bg1"/>
                </a:solidFill>
              </a:rPr>
              <a:t>220)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10" l="0" r="100000">
                        <a14:foregroundMark x1="13176" y1="22369" x2="13176" y2="22369"/>
                        <a14:foregroundMark x1="11029" y1="17537" x2="11029" y2="17537"/>
                        <a14:foregroundMark x1="7641" y1="30242" x2="7641" y2="30242"/>
                        <a14:foregroundMark x1="7022" y1="28917" x2="7022" y2="28917"/>
                        <a14:foregroundMark x1="6154" y1="24162" x2="6154" y2="24162"/>
                        <a14:foregroundMark x1="23007" y1="73578" x2="23007" y2="73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9654">
            <a:off x="5296616" y="4027270"/>
            <a:ext cx="5453975" cy="28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6"/>
    </mc:Choice>
    <mc:Fallback xmlns="">
      <p:transition spd="slow" advTm="1431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Where did </a:t>
            </a:r>
            <a:r>
              <a:rPr lang="en-US" i="1" dirty="0" smtClean="0">
                <a:solidFill>
                  <a:schemeClr val="bg1"/>
                </a:solidFill>
              </a:rPr>
              <a:t>that </a:t>
            </a:r>
            <a:r>
              <a:rPr lang="en-US" dirty="0" smtClean="0">
                <a:solidFill>
                  <a:schemeClr val="bg1"/>
                </a:solidFill>
              </a:rPr>
              <a:t>information come from?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9" y="2675668"/>
            <a:ext cx="4882261" cy="3841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999" y="4025866"/>
            <a:ext cx="3321452" cy="2491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1805" flipV="1">
            <a:off x="5730592" y="3537547"/>
            <a:ext cx="2932546" cy="3910062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rot="20924895">
            <a:off x="3520440" y="4230551"/>
            <a:ext cx="2148840" cy="73152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Curved Down Arrow 8"/>
          <p:cNvSpPr/>
          <p:nvPr/>
        </p:nvSpPr>
        <p:spPr>
          <a:xfrm rot="21359509">
            <a:off x="7043702" y="4230551"/>
            <a:ext cx="2148840" cy="73152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799" y="1600201"/>
            <a:ext cx="1011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?</a:t>
            </a:r>
            <a:endParaRPr lang="en-US" sz="72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9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7"/>
    </mc:Choice>
    <mc:Fallback xmlns="">
      <p:transition spd="slow" advTm="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43035" y="3210600"/>
            <a:ext cx="44518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What 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causes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s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omething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today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1443" y="3210599"/>
            <a:ext cx="460414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What </a:t>
            </a:r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caused</a:t>
            </a:r>
          </a:p>
          <a:p>
            <a:pPr algn="ctr"/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s</a:t>
            </a:r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omething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in the past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Curved Down Arrow 6"/>
          <p:cNvSpPr/>
          <p:nvPr/>
        </p:nvSpPr>
        <p:spPr>
          <a:xfrm flipH="1">
            <a:off x="2727960" y="1464752"/>
            <a:ext cx="6972264" cy="167639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81340" y="264423"/>
            <a:ext cx="52293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entury Gothic" panose="020B0502020202020204" pitchFamily="34" charset="0"/>
              </a:rPr>
              <a:t>Experience</a:t>
            </a:r>
            <a:endParaRPr lang="en-US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04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26"/>
    </mc:Choice>
    <mc:Fallback xmlns="">
      <p:transition spd="slow" advTm="16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Experience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94805" y="2650739"/>
            <a:ext cx="39950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Information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3246" y="2650739"/>
            <a:ext cx="39950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Information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50" y="2194844"/>
            <a:ext cx="4756949" cy="3567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30" y="2194844"/>
            <a:ext cx="4756949" cy="3567712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flipH="1">
            <a:off x="3993486" y="1452688"/>
            <a:ext cx="3834037" cy="11980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07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0"/>
    </mc:Choice>
    <mc:Fallback xmlns="">
      <p:transition spd="slow" advTm="19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Three Other Possibilities?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Any </a:t>
            </a:r>
            <a:r>
              <a:rPr lang="en-US" dirty="0">
                <a:solidFill>
                  <a:schemeClr val="bg1"/>
                </a:solidFill>
              </a:rPr>
              <a:t>reasonable naturalistic route to life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Random chance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Natural selection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Chemical affinities and self ordering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6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9"/>
    </mc:Choice>
    <mc:Fallback xmlns="">
      <p:transition spd="slow" advTm="12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Origin of Information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98932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Any theory of the origin of life must resolve the critical question of the origin of biological information</a:t>
            </a:r>
            <a:r>
              <a:rPr lang="en-US" dirty="0" smtClean="0">
                <a:solidFill>
                  <a:schemeClr val="bg1"/>
                </a:solidFill>
              </a:rPr>
              <a:t>.”</a:t>
            </a:r>
          </a:p>
          <a:p>
            <a:pPr marL="0" indent="0" algn="r">
              <a:buNone/>
            </a:pPr>
            <a:r>
              <a:rPr lang="en-US" sz="1800" i="1" dirty="0" smtClean="0">
                <a:solidFill>
                  <a:schemeClr val="bg1"/>
                </a:solidFill>
              </a:rPr>
              <a:t>Faith, Reason, and Earth History,</a:t>
            </a:r>
            <a:r>
              <a:rPr lang="en-US" sz="1800" dirty="0" smtClean="0">
                <a:solidFill>
                  <a:schemeClr val="bg1"/>
                </a:solidFill>
              </a:rPr>
              <a:t> page 148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" b="993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65" y="1600874"/>
            <a:ext cx="4529375" cy="452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1"/>
    </mc:Choice>
    <mc:Fallback xmlns="">
      <p:transition spd="slow" advTm="1163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Protein with 150 </a:t>
            </a:r>
            <a:r>
              <a:rPr lang="en-US" dirty="0">
                <a:solidFill>
                  <a:schemeClr val="bg1"/>
                </a:solidFill>
              </a:rPr>
              <a:t>amino acids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Have to use just left-handed ones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Have to link up in just the right order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Have just the right </a:t>
            </a:r>
            <a:r>
              <a:rPr lang="en-US" dirty="0">
                <a:solidFill>
                  <a:schemeClr val="bg1"/>
                </a:solidFill>
              </a:rPr>
              <a:t>bonds between the amino acids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7200" dirty="0" smtClean="0">
                <a:solidFill>
                  <a:schemeClr val="bg1"/>
                </a:solidFill>
              </a:rPr>
              <a:t>          1 in 1 x 10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1. </a:t>
            </a:r>
            <a:r>
              <a:rPr lang="en-US" sz="8000" dirty="0" smtClean="0">
                <a:solidFill>
                  <a:schemeClr val="bg1"/>
                </a:solidFill>
              </a:rPr>
              <a:t>Random </a:t>
            </a:r>
            <a:r>
              <a:rPr lang="en-US" sz="8000" dirty="0">
                <a:solidFill>
                  <a:schemeClr val="bg1"/>
                </a:solidFill>
              </a:rPr>
              <a:t>chance</a:t>
            </a:r>
            <a:r>
              <a:rPr lang="en-US" sz="8000" dirty="0" smtClean="0">
                <a:solidFill>
                  <a:schemeClr val="bg1"/>
                </a:solidFill>
              </a:rPr>
              <a:t>?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91087" y="4275051"/>
            <a:ext cx="899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195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12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6"/>
    </mc:Choice>
    <mc:Fallback xmlns="">
      <p:transition spd="slow" advTm="19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31520"/>
            <a:ext cx="10972800" cy="57149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chemeClr val="bg1"/>
                </a:solidFill>
              </a:rPr>
              <a:t>100000000000000000000000000000000000000000000000000000000000000000000000000000000000000000000000000000000000000000000000000000000000000000000000000000000000000000000000000000000000000000000000000</a:t>
            </a:r>
            <a:endParaRPr lang="en-US" sz="6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4"/>
    </mc:Choice>
    <mc:Fallback xmlns="">
      <p:transition spd="slow" advTm="3984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663439"/>
          </a:xfrm>
        </p:spPr>
        <p:txBody>
          <a:bodyPr>
            <a:normAutofit fontScale="92500" lnSpcReduction="10000"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3500" dirty="0" smtClean="0">
                <a:solidFill>
                  <a:schemeClr val="bg1"/>
                </a:solidFill>
              </a:rPr>
              <a:t>These probabilities only apply to artificial situations like a chemistry lab where contaminants are excluded.  In nature, contamination would prevent anything useful from happening, even by chance.</a:t>
            </a:r>
          </a:p>
          <a:p>
            <a:endParaRPr lang="en-US" sz="3500" dirty="0" smtClean="0">
              <a:solidFill>
                <a:schemeClr val="bg1"/>
              </a:solidFill>
            </a:endParaRPr>
          </a:p>
          <a:p>
            <a:r>
              <a:rPr lang="en-US" sz="3500" dirty="0" smtClean="0">
                <a:solidFill>
                  <a:schemeClr val="bg1"/>
                </a:solidFill>
              </a:rPr>
              <a:t>IF one protein was somehow present, that </a:t>
            </a:r>
            <a:r>
              <a:rPr lang="en-US" sz="3500" dirty="0">
                <a:solidFill>
                  <a:schemeClr val="bg1"/>
                </a:solidFill>
              </a:rPr>
              <a:t>would only be one of 300-500 protein molecules </a:t>
            </a:r>
            <a:r>
              <a:rPr lang="en-US" sz="3500" dirty="0" smtClean="0">
                <a:solidFill>
                  <a:schemeClr val="bg1"/>
                </a:solidFill>
              </a:rPr>
              <a:t>needed for a cell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1. </a:t>
            </a:r>
            <a:r>
              <a:rPr lang="en-US" sz="8000" dirty="0" smtClean="0">
                <a:solidFill>
                  <a:schemeClr val="bg1"/>
                </a:solidFill>
              </a:rPr>
              <a:t>Random </a:t>
            </a:r>
            <a:r>
              <a:rPr lang="en-US" sz="8000" dirty="0">
                <a:solidFill>
                  <a:schemeClr val="bg1"/>
                </a:solidFill>
              </a:rPr>
              <a:t>chance</a:t>
            </a:r>
            <a:r>
              <a:rPr lang="en-US" sz="8000" dirty="0" smtClean="0">
                <a:solidFill>
                  <a:schemeClr val="bg1"/>
                </a:solidFill>
              </a:rPr>
              <a:t>?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29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2"/>
    </mc:Choice>
    <mc:Fallback xmlns="">
      <p:transition spd="slow" advTm="24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615441"/>
            <a:ext cx="9906000" cy="4663439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“To suggest chance against those odds is really to invoke a naturalistic miracle.”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Stephen Meyer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quoted in </a:t>
            </a:r>
            <a:r>
              <a:rPr lang="en-US" i="1" dirty="0" smtClean="0">
                <a:solidFill>
                  <a:schemeClr val="bg1"/>
                </a:solidFill>
              </a:rPr>
              <a:t>Case for a Creator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page 229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1. </a:t>
            </a:r>
            <a:r>
              <a:rPr lang="en-US" sz="8000" dirty="0" smtClean="0">
                <a:solidFill>
                  <a:schemeClr val="bg1"/>
                </a:solidFill>
              </a:rPr>
              <a:t>Random </a:t>
            </a:r>
            <a:r>
              <a:rPr lang="en-US" sz="8000" dirty="0">
                <a:solidFill>
                  <a:schemeClr val="bg1"/>
                </a:solidFill>
              </a:rPr>
              <a:t>chance</a:t>
            </a:r>
            <a:r>
              <a:rPr lang="en-US" sz="8000" dirty="0" smtClean="0">
                <a:solidFill>
                  <a:schemeClr val="bg1"/>
                </a:solidFill>
              </a:rPr>
              <a:t>?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2"/>
    </mc:Choice>
    <mc:Fallback xmlns="">
      <p:transition spd="slow" advTm="8052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1. </a:t>
            </a:r>
            <a:r>
              <a:rPr lang="en-US" sz="8000" dirty="0" smtClean="0">
                <a:solidFill>
                  <a:schemeClr val="bg1"/>
                </a:solidFill>
              </a:rPr>
              <a:t>Random </a:t>
            </a:r>
            <a:r>
              <a:rPr lang="en-US" sz="8000" dirty="0">
                <a:solidFill>
                  <a:schemeClr val="bg1"/>
                </a:solidFill>
              </a:rPr>
              <a:t>chance</a:t>
            </a:r>
            <a:r>
              <a:rPr lang="en-US" sz="8000" dirty="0" smtClean="0">
                <a:solidFill>
                  <a:schemeClr val="bg1"/>
                </a:solidFill>
              </a:rPr>
              <a:t>?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332037"/>
            <a:ext cx="97840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“Virtually all origin-of-life experts have utterly rejected that approach.”  </a:t>
            </a: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Stephen Meyer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 quoted in </a:t>
            </a:r>
            <a:r>
              <a:rPr lang="en-US" i="1" dirty="0" smtClean="0">
                <a:solidFill>
                  <a:schemeClr val="bg1"/>
                </a:solidFill>
              </a:rPr>
              <a:t>Case for a Creator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chemeClr val="bg1"/>
                </a:solidFill>
              </a:rPr>
              <a:t>page 229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4"/>
    </mc:Choice>
    <mc:Fallback xmlns="">
      <p:transition spd="slow" advTm="12274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0" y="4270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2. Natural Selection?</a:t>
            </a:r>
            <a:endParaRPr lang="en-US" sz="8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79320" y="2727960"/>
            <a:ext cx="347472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Offspring with favorable traits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816340" y="2712720"/>
            <a:ext cx="2788920" cy="1386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Survive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Reproduce Better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6057900" y="2484120"/>
            <a:ext cx="2354580" cy="1859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Natural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Selection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860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8"/>
    </mc:Choice>
    <mc:Fallback xmlns="">
      <p:transition spd="slow" advTm="1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0" y="4270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2. Natural Selection?</a:t>
            </a:r>
            <a:endParaRPr lang="en-US" sz="8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79320" y="2727960"/>
            <a:ext cx="347472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Offspring with favorable traits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816340" y="2712720"/>
            <a:ext cx="2788920" cy="1386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Survive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Reproduce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Better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6057900" y="2484120"/>
            <a:ext cx="2354580" cy="1859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Natural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Selection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331720" y="2712720"/>
            <a:ext cx="2164080" cy="9144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9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8"/>
    </mc:Choice>
    <mc:Fallback xmlns="">
      <p:transition spd="slow" advTm="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62000" y="4270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2. Natural Selection?</a:t>
            </a:r>
            <a:endParaRPr lang="en-US" sz="8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79320" y="2727960"/>
            <a:ext cx="347472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Offspring with favorable traits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816340" y="2712720"/>
            <a:ext cx="2788920" cy="1386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Survive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Reproduce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Better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6057900" y="2484120"/>
            <a:ext cx="2354580" cy="1859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Natural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Selection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331720" y="2712720"/>
            <a:ext cx="2164080" cy="91440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27291" y="1570038"/>
            <a:ext cx="1700569" cy="4724082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6" name="Curved Down Arrow 25"/>
          <p:cNvSpPr/>
          <p:nvPr/>
        </p:nvSpPr>
        <p:spPr>
          <a:xfrm rot="20322162" flipH="1" flipV="1">
            <a:off x="1595806" y="4849952"/>
            <a:ext cx="5799987" cy="16611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rved Down Arrow 26"/>
          <p:cNvSpPr/>
          <p:nvPr/>
        </p:nvSpPr>
        <p:spPr>
          <a:xfrm rot="333826">
            <a:off x="1914523" y="1638792"/>
            <a:ext cx="5162550" cy="9753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0" y="2140037"/>
            <a:ext cx="1241619" cy="3426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417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9"/>
    </mc:Choice>
    <mc:Fallback xmlns="">
      <p:transition spd="slow" advTm="16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3. Chemical Affinities and Self 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Dean Kenyon, author of </a:t>
            </a:r>
            <a:r>
              <a:rPr lang="en-US" i="1" dirty="0">
                <a:solidFill>
                  <a:schemeClr val="bg1"/>
                </a:solidFill>
              </a:rPr>
              <a:t>Biochemical Predestination, </a:t>
            </a:r>
            <a:r>
              <a:rPr lang="en-US" dirty="0">
                <a:solidFill>
                  <a:schemeClr val="bg1"/>
                </a:solidFill>
              </a:rPr>
              <a:t>later repudiated the conclusions of his own book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“We </a:t>
            </a:r>
            <a:r>
              <a:rPr lang="en-US" dirty="0">
                <a:solidFill>
                  <a:schemeClr val="bg1"/>
                </a:solidFill>
              </a:rPr>
              <a:t>have not the slightest chance of a chemical evolutionary origin for even the simplest of cells”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77"/>
    </mc:Choice>
    <mc:Fallback xmlns="">
      <p:transition spd="slow" advTm="24577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3. Chemical Affinities and Self 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9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Amino </a:t>
            </a:r>
            <a:r>
              <a:rPr lang="en-US" dirty="0">
                <a:solidFill>
                  <a:schemeClr val="bg1"/>
                </a:solidFill>
              </a:rPr>
              <a:t>acids </a:t>
            </a:r>
            <a:r>
              <a:rPr lang="en-US" i="1" dirty="0" smtClean="0">
                <a:solidFill>
                  <a:schemeClr val="bg1"/>
                </a:solidFill>
              </a:rPr>
              <a:t>don’t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demonstrate bonding </a:t>
            </a:r>
            <a:r>
              <a:rPr lang="en-US" dirty="0" smtClean="0">
                <a:solidFill>
                  <a:schemeClr val="bg1"/>
                </a:solidFill>
              </a:rPr>
              <a:t>affinities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Even bigger theoretical difficulty: If they </a:t>
            </a:r>
            <a:r>
              <a:rPr lang="en-US" i="1" dirty="0">
                <a:solidFill>
                  <a:schemeClr val="bg1"/>
                </a:solidFill>
              </a:rPr>
              <a:t>did,</a:t>
            </a:r>
            <a:r>
              <a:rPr lang="en-US" dirty="0">
                <a:solidFill>
                  <a:schemeClr val="bg1"/>
                </a:solidFill>
              </a:rPr>
              <a:t> self organization “wouldn’t yield a genetic message, only a repetitive mantra.”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sz="1900" i="1" dirty="0" smtClean="0">
                <a:solidFill>
                  <a:schemeClr val="bg1"/>
                </a:solidFill>
              </a:rPr>
              <a:t>Case for a Creator</a:t>
            </a:r>
            <a:r>
              <a:rPr lang="en-US" sz="1900" dirty="0" smtClean="0">
                <a:solidFill>
                  <a:schemeClr val="bg1"/>
                </a:solidFill>
              </a:rPr>
              <a:t>, page 233</a:t>
            </a:r>
            <a:endParaRPr lang="en-US" sz="19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401" y="1706397"/>
            <a:ext cx="2994495" cy="1996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53" y="3096870"/>
            <a:ext cx="2593895" cy="25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4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4"/>
    </mc:Choice>
    <mc:Fallback xmlns="">
      <p:transition spd="slow" advTm="1310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64609" y="1871416"/>
            <a:ext cx="56473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he    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   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endParaRPr lang="en-US" sz="5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   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 </a:t>
            </a:r>
            <a:r>
              <a:rPr lang="en-US" sz="5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0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0"/>
    </mc:Choice>
    <mc:Fallback xmlns="">
      <p:transition spd="slow" advTm="1086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43035" y="3210600"/>
            <a:ext cx="44518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What </a:t>
            </a:r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causes</a:t>
            </a:r>
          </a:p>
          <a:p>
            <a:pPr algn="ctr"/>
            <a:r>
              <a:rPr lang="en-US" sz="5400" b="1" dirty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s</a:t>
            </a:r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omething</a:t>
            </a:r>
          </a:p>
          <a:p>
            <a:pPr algn="ctr"/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today</a:t>
            </a:r>
            <a:endParaRPr lang="en-US" sz="5400" b="1" dirty="0">
              <a:ln w="12700">
                <a:solidFill>
                  <a:srgbClr val="C5A6E8">
                    <a:lumMod val="50000"/>
                  </a:srgbClr>
                </a:solidFill>
                <a:prstDash val="solid"/>
              </a:ln>
              <a:pattFill prst="narHorz">
                <a:fgClr>
                  <a:srgbClr val="C5A6E8"/>
                </a:fgClr>
                <a:bgClr>
                  <a:srgbClr val="C5A6E8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C5A6E8">
                    <a:lumMod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1443" y="3210599"/>
            <a:ext cx="460414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What </a:t>
            </a:r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caused</a:t>
            </a:r>
          </a:p>
          <a:p>
            <a:pPr algn="ctr"/>
            <a:r>
              <a:rPr lang="en-US" sz="5400" b="1" dirty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s</a:t>
            </a:r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omething</a:t>
            </a:r>
          </a:p>
          <a:p>
            <a:pPr algn="ctr"/>
            <a:r>
              <a:rPr lang="en-US" sz="54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in the past</a:t>
            </a:r>
            <a:endParaRPr lang="en-US" sz="5400" b="1" dirty="0">
              <a:ln w="12700">
                <a:solidFill>
                  <a:srgbClr val="C5A6E8">
                    <a:lumMod val="50000"/>
                  </a:srgbClr>
                </a:solidFill>
                <a:prstDash val="solid"/>
              </a:ln>
              <a:pattFill prst="narHorz">
                <a:fgClr>
                  <a:srgbClr val="C5A6E8"/>
                </a:fgClr>
                <a:bgClr>
                  <a:srgbClr val="C5A6E8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C5A6E8">
                    <a:lumMod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Curved Down Arrow 6"/>
          <p:cNvSpPr/>
          <p:nvPr/>
        </p:nvSpPr>
        <p:spPr>
          <a:xfrm flipH="1">
            <a:off x="2727960" y="1464752"/>
            <a:ext cx="6972264" cy="167639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81342" y="264423"/>
            <a:ext cx="52293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Experience</a:t>
            </a:r>
            <a:endParaRPr lang="en-US" sz="7200" b="1" dirty="0">
              <a:ln w="12700">
                <a:solidFill>
                  <a:srgbClr val="C5A6E8">
                    <a:lumMod val="50000"/>
                  </a:srgbClr>
                </a:solidFill>
                <a:prstDash val="solid"/>
              </a:ln>
              <a:pattFill prst="narHorz">
                <a:fgClr>
                  <a:srgbClr val="C5A6E8"/>
                </a:fgClr>
                <a:bgClr>
                  <a:srgbClr val="C5A6E8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C5A6E8">
                    <a:lumMod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79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4"/>
    </mc:Choice>
    <mc:Fallback xmlns="">
      <p:transition spd="slow" advTm="4134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rved Down Arrow 6"/>
          <p:cNvSpPr/>
          <p:nvPr/>
        </p:nvSpPr>
        <p:spPr>
          <a:xfrm flipH="1">
            <a:off x="2727960" y="1464752"/>
            <a:ext cx="6972264" cy="167639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81342" y="264423"/>
            <a:ext cx="52293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rgbClr val="C5A6E8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C5A6E8"/>
                  </a:fgClr>
                  <a:bgClr>
                    <a:srgbClr val="C5A6E8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C5A6E8">
                      <a:lumMod val="50000"/>
                    </a:srgbClr>
                  </a:innerShdw>
                </a:effectLst>
                <a:latin typeface="Century Gothic" panose="020B0502020202020204" pitchFamily="34" charset="0"/>
              </a:rPr>
              <a:t>Experience</a:t>
            </a:r>
            <a:endParaRPr lang="en-US" sz="7200" b="1" dirty="0">
              <a:ln w="12700">
                <a:solidFill>
                  <a:srgbClr val="C5A6E8">
                    <a:lumMod val="50000"/>
                  </a:srgbClr>
                </a:solidFill>
                <a:prstDash val="solid"/>
              </a:ln>
              <a:pattFill prst="narHorz">
                <a:fgClr>
                  <a:srgbClr val="C5A6E8"/>
                </a:fgClr>
                <a:bgClr>
                  <a:srgbClr val="C5A6E8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C5A6E8">
                    <a:lumMod val="50000"/>
                  </a:srgbClr>
                </a:inn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1435" y="3653015"/>
            <a:ext cx="39950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rgbClr val="9FDAFB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Information</a:t>
            </a:r>
          </a:p>
          <a:p>
            <a:pPr algn="ctr"/>
            <a:r>
              <a:rPr lang="en-US" sz="5400" b="1" dirty="0">
                <a:ln w="10160">
                  <a:solidFill>
                    <a:srgbClr val="9FDAFB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7240285" y="3653015"/>
            <a:ext cx="39950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160">
                  <a:solidFill>
                    <a:srgbClr val="9FDAFB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Information</a:t>
            </a:r>
          </a:p>
          <a:p>
            <a:pPr algn="ctr"/>
            <a:r>
              <a:rPr lang="en-US" sz="5400" b="1" dirty="0">
                <a:ln w="10160">
                  <a:solidFill>
                    <a:srgbClr val="9FDAFB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179" y="3298222"/>
            <a:ext cx="4047214" cy="3035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29" y="3298222"/>
            <a:ext cx="4047214" cy="30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"/>
    </mc:Choice>
    <mc:Fallback xmlns="">
      <p:transition spd="slow" advTm="5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21" y="3400343"/>
            <a:ext cx="2239579" cy="2977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84" y="3400343"/>
            <a:ext cx="2323276" cy="2977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94" y="4149500"/>
            <a:ext cx="2971256" cy="2228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88" y="3400343"/>
            <a:ext cx="3279199" cy="2181307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05081" y="875344"/>
            <a:ext cx="10419937" cy="19330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“Information is the hallmark of mind.”  </a:t>
            </a:r>
            <a:endParaRPr lang="en-US" sz="44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Stephen Myer in </a:t>
            </a:r>
            <a:r>
              <a:rPr lang="en-US" sz="3200" i="1" dirty="0" smtClean="0">
                <a:solidFill>
                  <a:schemeClr val="bg1"/>
                </a:solidFill>
              </a:rPr>
              <a:t>Case for a Creator,</a:t>
            </a:r>
            <a:r>
              <a:rPr lang="en-US" sz="3200" dirty="0" smtClean="0">
                <a:solidFill>
                  <a:schemeClr val="bg1"/>
                </a:solidFill>
              </a:rPr>
              <a:t> 244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45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8"/>
    </mc:Choice>
    <mc:Fallback xmlns="">
      <p:transition spd="slow" advTm="10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Any </a:t>
            </a:r>
            <a:r>
              <a:rPr lang="en-US" dirty="0">
                <a:solidFill>
                  <a:schemeClr val="bg1"/>
                </a:solidFill>
              </a:rPr>
              <a:t>reasonable naturalistic route to life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Random chance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Natural selection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Chemical affinities and self ordering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286" y="2209640"/>
            <a:ext cx="3139440" cy="23555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02100" y="1747975"/>
            <a:ext cx="2114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Design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2193" y="5000676"/>
            <a:ext cx="38889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Not Reasonable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99448" y="4996098"/>
            <a:ext cx="2890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Reasonable</a:t>
            </a:r>
            <a:endParaRPr lang="en-US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2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8"/>
    </mc:Choice>
    <mc:Fallback xmlns="">
      <p:transition spd="slow" advTm="18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origins title slide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22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6934200" y="5989320"/>
            <a:ext cx="325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Probability</a:t>
            </a:r>
            <a:endParaRPr lang="en-US" sz="4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0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2"/>
    </mc:Choice>
    <mc:Fallback xmlns="">
      <p:transition spd="slow" advTm="11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7504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"/>
    </mc:Choice>
    <mc:Fallback xmlns="">
      <p:transition spd="slow" advTm="2657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appears.</a:t>
            </a:r>
          </a:p>
          <a:p>
            <a:pPr algn="l"/>
            <a:r>
              <a:rPr lang="en-US" dirty="0" smtClean="0"/>
              <a:t>[1] </a:t>
            </a:r>
            <a:r>
              <a:rPr lang="en-US" dirty="0"/>
              <a:t>Slide design, Susan </a:t>
            </a:r>
            <a:r>
              <a:rPr lang="en-US" dirty="0" smtClean="0"/>
              <a:t>Landon</a:t>
            </a:r>
          </a:p>
          <a:p>
            <a:pPr algn="l"/>
            <a:r>
              <a:rPr lang="en-US" dirty="0" smtClean="0"/>
              <a:t>[2a] </a:t>
            </a:r>
            <a:r>
              <a:rPr lang="en-US" dirty="0"/>
              <a:t>Stack of colorful books 465612383, </a:t>
            </a:r>
            <a:r>
              <a:rPr lang="en-US" dirty="0" err="1"/>
              <a:t>ferlistockphoto</a:t>
            </a:r>
            <a:r>
              <a:rPr lang="en-US" dirty="0"/>
              <a:t>, Thinkstock, </a:t>
            </a:r>
            <a:r>
              <a:rPr lang="en-US" dirty="0">
                <a:ea typeface="Calibri" panose="020F0502020204030204" pitchFamily="34" charset="0"/>
              </a:rPr>
              <a:t>Thinkstock Image Subscription Agreement</a:t>
            </a:r>
            <a:r>
              <a:rPr lang="en-US" dirty="0"/>
              <a:t> </a:t>
            </a:r>
            <a:endParaRPr lang="en-US" dirty="0" smtClean="0"/>
          </a:p>
          <a:p>
            <a:pPr algn="l"/>
            <a:r>
              <a:rPr lang="en-US" dirty="0" smtClean="0"/>
              <a:t>[2b] Cell by Susan Landon</a:t>
            </a:r>
          </a:p>
          <a:p>
            <a:pPr algn="l"/>
            <a:r>
              <a:rPr lang="en-US" dirty="0" smtClean="0"/>
              <a:t>[2c</a:t>
            </a:r>
            <a:r>
              <a:rPr lang="en-US" dirty="0"/>
              <a:t>] DNA by Susan </a:t>
            </a:r>
            <a:r>
              <a:rPr lang="en-US" dirty="0" smtClean="0"/>
              <a:t>Landon</a:t>
            </a:r>
          </a:p>
          <a:p>
            <a:pPr algn="l"/>
            <a:r>
              <a:rPr lang="en-US" dirty="0" smtClean="0"/>
              <a:t>[2d] </a:t>
            </a:r>
            <a:r>
              <a:rPr lang="en-US" dirty="0"/>
              <a:t>Book 177425492, </a:t>
            </a:r>
            <a:r>
              <a:rPr lang="en-US" dirty="0" err="1"/>
              <a:t>badahos</a:t>
            </a:r>
            <a:r>
              <a:rPr lang="en-US" dirty="0"/>
              <a:t>, Thinkstock, </a:t>
            </a:r>
            <a:r>
              <a:rPr lang="en-US" dirty="0">
                <a:ea typeface="Calibri" panose="020F0502020204030204" pitchFamily="34" charset="0"/>
              </a:rPr>
              <a:t>Thinkstock Image Subscription </a:t>
            </a:r>
            <a:r>
              <a:rPr lang="en-US" dirty="0" smtClean="0">
                <a:ea typeface="Calibri" panose="020F0502020204030204" pitchFamily="34" charset="0"/>
              </a:rPr>
              <a:t>Agreement</a:t>
            </a:r>
            <a:endParaRPr lang="en-US" dirty="0" smtClean="0"/>
          </a:p>
          <a:p>
            <a:pPr algn="l"/>
            <a:r>
              <a:rPr lang="en-US" dirty="0"/>
              <a:t>[2e] Chapter by Ron </a:t>
            </a:r>
            <a:r>
              <a:rPr lang="en-US" dirty="0" err="1" smtClean="0"/>
              <a:t>Hight</a:t>
            </a:r>
            <a:endParaRPr lang="en-US" dirty="0" smtClean="0"/>
          </a:p>
          <a:p>
            <a:pPr algn="l"/>
            <a:r>
              <a:rPr lang="en-US" dirty="0" smtClean="0"/>
              <a:t>[3] </a:t>
            </a:r>
            <a:r>
              <a:rPr lang="en-US" dirty="0"/>
              <a:t>Cell 45876032, </a:t>
            </a:r>
            <a:r>
              <a:rPr lang="en-US" dirty="0" smtClean="0"/>
              <a:t>7activestudio, </a:t>
            </a:r>
            <a:r>
              <a:rPr lang="en-US" dirty="0"/>
              <a:t>Getty Images (US), Inc. Subscription</a:t>
            </a:r>
          </a:p>
          <a:p>
            <a:pPr algn="l"/>
            <a:r>
              <a:rPr lang="en-US" dirty="0" smtClean="0"/>
              <a:t>[5a]</a:t>
            </a:r>
            <a:r>
              <a:rPr lang="en-US" dirty="0"/>
              <a:t> Table salt 1292548, </a:t>
            </a:r>
            <a:r>
              <a:rPr lang="en-US" dirty="0" err="1" smtClean="0"/>
              <a:t>cezars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[5b] </a:t>
            </a:r>
            <a:r>
              <a:rPr lang="en-US" dirty="0"/>
              <a:t>Crystal structure of sale 55460888, </a:t>
            </a:r>
            <a:r>
              <a:rPr lang="en-US" dirty="0" err="1" smtClean="0"/>
              <a:t>molekuul</a:t>
            </a:r>
            <a:r>
              <a:rPr lang="en-US" dirty="0" smtClean="0"/>
              <a:t>,</a:t>
            </a:r>
            <a:r>
              <a:rPr lang="en-US" dirty="0"/>
              <a:t> 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/>
              <a:t>[</a:t>
            </a:r>
            <a:r>
              <a:rPr lang="en-US" dirty="0" smtClean="0"/>
              <a:t>11a] </a:t>
            </a:r>
            <a:r>
              <a:rPr lang="en-US" dirty="0"/>
              <a:t>Human interferon 11172232, </a:t>
            </a:r>
            <a:r>
              <a:rPr lang="en-US" dirty="0" err="1"/>
              <a:t>theasis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[11c] </a:t>
            </a:r>
            <a:r>
              <a:rPr lang="en-US" dirty="0"/>
              <a:t>DNA, Susan </a:t>
            </a:r>
            <a:r>
              <a:rPr lang="en-US" dirty="0" smtClean="0"/>
              <a:t>Landon</a:t>
            </a:r>
          </a:p>
          <a:p>
            <a:pPr algn="l"/>
            <a:r>
              <a:rPr lang="en-US" dirty="0"/>
              <a:t>[12a] Chain </a:t>
            </a:r>
            <a:r>
              <a:rPr lang="en-US" dirty="0" smtClean="0"/>
              <a:t>16733020, </a:t>
            </a:r>
            <a:r>
              <a:rPr lang="en-US" dirty="0" err="1" smtClean="0"/>
              <a:t>ChrisGorgio</a:t>
            </a:r>
            <a:r>
              <a:rPr lang="en-US" dirty="0" smtClean="0"/>
              <a:t>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 smtClean="0"/>
              <a:t>[12b] Pop &amp; Lock beads, Carol Raney </a:t>
            </a:r>
          </a:p>
          <a:p>
            <a:pPr algn="l"/>
            <a:r>
              <a:rPr lang="en-US" dirty="0" smtClean="0"/>
              <a:t>[13] Key 19010870, </a:t>
            </a:r>
            <a:r>
              <a:rPr lang="en-US" dirty="0" err="1" smtClean="0"/>
              <a:t>Malerapaso</a:t>
            </a:r>
            <a:r>
              <a:rPr lang="en-US" dirty="0" smtClean="0"/>
              <a:t>, Getty Images (US), Inc. Subscription</a:t>
            </a:r>
          </a:p>
          <a:p>
            <a:pPr algn="l"/>
            <a:r>
              <a:rPr lang="en-US" dirty="0"/>
              <a:t>[17] DNA man </a:t>
            </a:r>
            <a:r>
              <a:rPr lang="en-US" dirty="0" smtClean="0"/>
              <a:t>22791272, Lonely, </a:t>
            </a:r>
            <a:r>
              <a:rPr lang="en-US" dirty="0"/>
              <a:t>Getty Images (US), Inc. </a:t>
            </a:r>
            <a:r>
              <a:rPr lang="en-US" dirty="0" smtClean="0"/>
              <a:t>Subscription</a:t>
            </a:r>
          </a:p>
          <a:p>
            <a:pPr algn="l"/>
            <a:r>
              <a:rPr lang="en-US" dirty="0"/>
              <a:t>[20] Library 15778899, </a:t>
            </a:r>
            <a:r>
              <a:rPr lang="en-US" dirty="0" err="1"/>
              <a:t>PinkBadger</a:t>
            </a:r>
            <a:r>
              <a:rPr lang="en-US" dirty="0"/>
              <a:t>, Getty Images (US), Inc. Subscription</a:t>
            </a:r>
          </a:p>
          <a:p>
            <a:pPr algn="l"/>
            <a:endParaRPr lang="en-US" dirty="0"/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9778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"/>
    </mc:Choice>
    <mc:Fallback xmlns="">
      <p:transition spd="slow" advTm="2274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394175" y="1881676"/>
            <a:ext cx="5364480" cy="4005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454" y="1273215"/>
            <a:ext cx="11451470" cy="5301205"/>
          </a:xfrm>
        </p:spPr>
        <p:txBody>
          <a:bodyPr>
            <a:normAutofit/>
          </a:bodyPr>
          <a:lstStyle/>
          <a:p>
            <a:pPr algn="l"/>
            <a:r>
              <a:rPr lang="en-US" sz="1900" dirty="0" smtClean="0"/>
              <a:t>[21b</a:t>
            </a:r>
            <a:r>
              <a:rPr lang="en-US" sz="1900" dirty="0"/>
              <a:t>] Chromosomes 134153911, somersault18:24, Thinkstock, </a:t>
            </a:r>
            <a:r>
              <a:rPr lang="en-US" sz="1900" dirty="0">
                <a:ea typeface="Calibri" panose="020F0502020204030204" pitchFamily="34" charset="0"/>
              </a:rPr>
              <a:t>Thinkstock Image Subscription </a:t>
            </a:r>
            <a:r>
              <a:rPr lang="en-US" sz="1900" dirty="0" smtClean="0">
                <a:ea typeface="Calibri" panose="020F0502020204030204" pitchFamily="34" charset="0"/>
              </a:rPr>
              <a:t>Agreement</a:t>
            </a:r>
          </a:p>
          <a:p>
            <a:pPr algn="l"/>
            <a:r>
              <a:rPr lang="en-US" sz="1900" dirty="0" smtClean="0"/>
              <a:t>[22b] Gene, Susan Landon</a:t>
            </a:r>
          </a:p>
          <a:p>
            <a:pPr algn="l"/>
            <a:r>
              <a:rPr lang="en-US" sz="1900" dirty="0" smtClean="0"/>
              <a:t>[23c</a:t>
            </a:r>
            <a:r>
              <a:rPr lang="en-US" sz="1900" dirty="0"/>
              <a:t>] Fractal protein 14691625, </a:t>
            </a:r>
            <a:r>
              <a:rPr lang="en-US" sz="1900" dirty="0" err="1"/>
              <a:t>fabiofs</a:t>
            </a:r>
            <a:r>
              <a:rPr lang="en-US" sz="1900" dirty="0" smtClean="0"/>
              <a:t>,</a:t>
            </a:r>
            <a:r>
              <a:rPr lang="en-US" sz="1900" dirty="0"/>
              <a:t> Getty Images (US), Inc. </a:t>
            </a:r>
            <a:r>
              <a:rPr lang="en-US" sz="1900" dirty="0" smtClean="0"/>
              <a:t>Subscription</a:t>
            </a:r>
          </a:p>
          <a:p>
            <a:pPr algn="l"/>
            <a:r>
              <a:rPr lang="en-US" sz="1900" dirty="0" smtClean="0"/>
              <a:t>[23e</a:t>
            </a:r>
            <a:r>
              <a:rPr lang="en-US" sz="1900" dirty="0"/>
              <a:t>] Inside protein molecule 11234250, </a:t>
            </a:r>
            <a:r>
              <a:rPr lang="en-US" sz="1900" dirty="0" err="1"/>
              <a:t>shunyufan</a:t>
            </a:r>
            <a:r>
              <a:rPr lang="en-US" sz="1900" dirty="0" smtClean="0"/>
              <a:t>,</a:t>
            </a:r>
            <a:r>
              <a:rPr lang="en-US" sz="1900" dirty="0"/>
              <a:t> Getty Images (US), Inc. </a:t>
            </a:r>
            <a:r>
              <a:rPr lang="en-US" sz="1900" dirty="0" smtClean="0"/>
              <a:t>Subscription</a:t>
            </a:r>
          </a:p>
          <a:p>
            <a:pPr algn="l"/>
            <a:r>
              <a:rPr lang="en-US" sz="1900" dirty="0"/>
              <a:t>[</a:t>
            </a:r>
            <a:r>
              <a:rPr lang="en-US" sz="1900" dirty="0" smtClean="0"/>
              <a:t>23f</a:t>
            </a:r>
            <a:r>
              <a:rPr lang="en-US" sz="1900" dirty="0"/>
              <a:t>] Insulin 9717900, </a:t>
            </a:r>
            <a:r>
              <a:rPr lang="en-US" sz="1900" dirty="0" err="1"/>
              <a:t>theasis</a:t>
            </a:r>
            <a:r>
              <a:rPr lang="en-US" sz="1900" dirty="0" smtClean="0"/>
              <a:t>,</a:t>
            </a:r>
            <a:r>
              <a:rPr lang="en-US" sz="1900" dirty="0"/>
              <a:t> Getty Images (US), Inc. </a:t>
            </a:r>
            <a:r>
              <a:rPr lang="en-US" sz="1900" dirty="0" smtClean="0"/>
              <a:t>Subscription</a:t>
            </a:r>
            <a:endParaRPr lang="en-US" sz="1900" dirty="0"/>
          </a:p>
          <a:p>
            <a:pPr algn="l"/>
            <a:r>
              <a:rPr lang="en-US" sz="1900" dirty="0"/>
              <a:t>[</a:t>
            </a:r>
            <a:r>
              <a:rPr lang="en-US" sz="1900" dirty="0" smtClean="0"/>
              <a:t>24] </a:t>
            </a:r>
            <a:r>
              <a:rPr lang="en-US" sz="1900" dirty="0"/>
              <a:t>Digital illustration of DNA 16692030, cosmin4000</a:t>
            </a:r>
            <a:r>
              <a:rPr lang="en-US" sz="1900" dirty="0" smtClean="0"/>
              <a:t>,</a:t>
            </a:r>
            <a:r>
              <a:rPr lang="en-US" sz="1900" dirty="0"/>
              <a:t> Getty Images (US), Inc. Subscription</a:t>
            </a:r>
          </a:p>
          <a:p>
            <a:pPr algn="l"/>
            <a:r>
              <a:rPr lang="en-US" sz="1900" dirty="0"/>
              <a:t>[</a:t>
            </a:r>
            <a:r>
              <a:rPr lang="en-US" sz="1900" dirty="0" smtClean="0"/>
              <a:t>25] </a:t>
            </a:r>
            <a:r>
              <a:rPr lang="en-US" sz="1900" dirty="0"/>
              <a:t>Teaspoon 10182146, </a:t>
            </a:r>
            <a:r>
              <a:rPr lang="en-US" sz="1900" dirty="0" err="1"/>
              <a:t>Homiel</a:t>
            </a:r>
            <a:r>
              <a:rPr lang="en-US" sz="1900" dirty="0" smtClean="0"/>
              <a:t>,</a:t>
            </a:r>
            <a:r>
              <a:rPr lang="en-US" sz="1900" dirty="0"/>
              <a:t> Getty Images (US), Inc. Subscription</a:t>
            </a:r>
          </a:p>
          <a:p>
            <a:pPr algn="l"/>
            <a:r>
              <a:rPr lang="en-US" sz="1900" dirty="0" smtClean="0"/>
              <a:t>[28] </a:t>
            </a:r>
            <a:r>
              <a:rPr lang="en-US" sz="1900" dirty="0"/>
              <a:t>Brain 32711818, Henrik5000</a:t>
            </a:r>
            <a:r>
              <a:rPr lang="en-US" sz="1900" dirty="0" smtClean="0"/>
              <a:t>, </a:t>
            </a:r>
            <a:r>
              <a:rPr lang="en-US" sz="1900" dirty="0"/>
              <a:t>Getty Images (US), Inc. Subscription</a:t>
            </a:r>
          </a:p>
          <a:p>
            <a:pPr algn="l"/>
            <a:r>
              <a:rPr lang="en-US" sz="1900" dirty="0" smtClean="0"/>
              <a:t>[42a] </a:t>
            </a:r>
            <a:r>
              <a:rPr lang="en-US" sz="1900" dirty="0"/>
              <a:t>Rosetta Stone, Unknown, http://</a:t>
            </a:r>
            <a:r>
              <a:rPr lang="en-US" sz="1900" dirty="0" smtClean="0"/>
              <a:t>commons.wikimedia.org/wiki/File:Rosetta_Stone_BW.jpeg, </a:t>
            </a:r>
            <a:r>
              <a:rPr lang="en-US" sz="1900" dirty="0"/>
              <a:t>public domain </a:t>
            </a:r>
            <a:endParaRPr lang="en-US" sz="1900" dirty="0" smtClean="0"/>
          </a:p>
          <a:p>
            <a:pPr algn="l"/>
            <a:r>
              <a:rPr lang="en-US" sz="1900" dirty="0" smtClean="0"/>
              <a:t>[42b</a:t>
            </a:r>
            <a:r>
              <a:rPr lang="en-US" sz="1900" dirty="0"/>
              <a:t>] Binary code 28284516, </a:t>
            </a:r>
            <a:r>
              <a:rPr lang="en-US" sz="1900" dirty="0" err="1"/>
              <a:t>nadla</a:t>
            </a:r>
            <a:r>
              <a:rPr lang="en-US" sz="1900" dirty="0"/>
              <a:t>, Getty Images (US), Inc. Subscription</a:t>
            </a:r>
          </a:p>
          <a:p>
            <a:pPr algn="l"/>
            <a:r>
              <a:rPr lang="en-US" sz="1900" dirty="0" smtClean="0"/>
              <a:t>[42c</a:t>
            </a:r>
            <a:r>
              <a:rPr lang="en-US" sz="1900" dirty="0"/>
              <a:t>] Computer programmer 38144734, </a:t>
            </a:r>
            <a:r>
              <a:rPr lang="en-US" sz="1900" dirty="0" err="1"/>
              <a:t>baranozdemir</a:t>
            </a:r>
            <a:r>
              <a:rPr lang="en-US" sz="1900" dirty="0" smtClean="0"/>
              <a:t>,</a:t>
            </a:r>
            <a:r>
              <a:rPr lang="en-US" sz="1900" dirty="0"/>
              <a:t> Getty Images (US), Inc. </a:t>
            </a:r>
            <a:r>
              <a:rPr lang="en-US" sz="1900" dirty="0" smtClean="0"/>
              <a:t>Subscription</a:t>
            </a:r>
          </a:p>
          <a:p>
            <a:pPr algn="l"/>
            <a:r>
              <a:rPr lang="en-US" sz="1900" dirty="0" smtClean="0"/>
              <a:t>[42d</a:t>
            </a:r>
            <a:r>
              <a:rPr lang="en-US" sz="1900" dirty="0"/>
              <a:t>] Human knowledge </a:t>
            </a:r>
            <a:r>
              <a:rPr lang="en-US" sz="1900" dirty="0" smtClean="0"/>
              <a:t>25673130, </a:t>
            </a:r>
            <a:r>
              <a:rPr lang="en-US" sz="1900" dirty="0" err="1" smtClean="0"/>
              <a:t>exdez</a:t>
            </a:r>
            <a:r>
              <a:rPr lang="en-US" sz="1900" dirty="0" smtClean="0"/>
              <a:t>,</a:t>
            </a:r>
            <a:r>
              <a:rPr lang="en-US" sz="1900" dirty="0"/>
              <a:t> Getty Images (US), Inc. </a:t>
            </a:r>
            <a:r>
              <a:rPr lang="en-US" sz="1900" dirty="0" smtClean="0"/>
              <a:t>Subscription</a:t>
            </a:r>
            <a:endParaRPr lang="en-US" sz="1900" dirty="0"/>
          </a:p>
          <a:p>
            <a:pPr algn="l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15129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"/>
    </mc:Choice>
    <mc:Fallback xmlns="">
      <p:transition spd="slow" advTm="2247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"/>
    </mc:Choice>
    <mc:Fallback xmlns="">
      <p:transition spd="slow" advTm="2201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194056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17">
        <p:fade/>
      </p:transition>
    </mc:Choice>
    <mc:Fallback xmlns="">
      <p:transition spd="med" advTm="14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94059" y="498477"/>
            <a:ext cx="5063278" cy="1056841"/>
          </a:xfrm>
        </p:spPr>
        <p:txBody>
          <a:bodyPr>
            <a:noAutofit/>
          </a:bodyPr>
          <a:lstStyle/>
          <a:p>
            <a:pPr algn="ctr"/>
            <a:r>
              <a:rPr lang="en-US" sz="6600" b="0" dirty="0" smtClean="0">
                <a:solidFill>
                  <a:schemeClr val="bg1"/>
                </a:solidFill>
              </a:rPr>
              <a:t>Salt Crystals</a:t>
            </a:r>
            <a:endParaRPr lang="en-US" sz="6600" b="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03" y="1706394"/>
            <a:ext cx="6007190" cy="40047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917" y="498477"/>
            <a:ext cx="3786458" cy="3783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57893" y="4512031"/>
            <a:ext cx="24758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he     </a:t>
            </a:r>
            <a:r>
              <a:rPr lang="en-US" sz="3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endParaRPr lang="en-US" sz="3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    </a:t>
            </a:r>
            <a:r>
              <a:rPr lang="en-US" sz="3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endParaRPr lang="en-US" sz="3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    </a:t>
            </a:r>
            <a:r>
              <a:rPr lang="en-US" sz="36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594059" y="5862263"/>
            <a:ext cx="7229901" cy="8081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Specific repeating order 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      </a:t>
            </a: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7102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6"/>
    </mc:Choice>
    <mc:Fallback xmlns="">
      <p:transition spd="slow" advTm="13256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336253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5">
        <p:fade/>
      </p:transition>
    </mc:Choice>
    <mc:Fallback xmlns="">
      <p:transition spd="med" advTm="13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22033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91">
        <p:fade/>
      </p:transition>
    </mc:Choice>
    <mc:Fallback xmlns="">
      <p:transition spd="med" advTm="14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363715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5">
        <p:fade/>
      </p:transition>
    </mc:Choice>
    <mc:Fallback xmlns="">
      <p:transition spd="med" advTm="13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2">
        <p:fade/>
      </p:transition>
    </mc:Choice>
    <mc:Fallback xmlns="">
      <p:transition spd="med" advTm="13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599" y="740685"/>
            <a:ext cx="5386917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Order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599" y="1797526"/>
            <a:ext cx="5386917" cy="267144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Specific repeating order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like a crystal)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 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01" y="2487447"/>
            <a:ext cx="2994495" cy="1996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53" y="3877920"/>
            <a:ext cx="2593895" cy="259155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367" y="740685"/>
            <a:ext cx="5389033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Complexity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367" y="1797527"/>
            <a:ext cx="5830993" cy="134191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specific repeating order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Complex </a:t>
            </a:r>
            <a:r>
              <a:rPr lang="en-US" sz="2000" dirty="0">
                <a:solidFill>
                  <a:schemeClr val="bg1"/>
                </a:solidFill>
              </a:rPr>
              <a:t>(irregular)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688362" y="3087539"/>
            <a:ext cx="6625558" cy="1052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Eownckwi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fgoekwns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skewildnsi</a:t>
            </a:r>
            <a:endParaRPr lang="en-US" sz="5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3"/>
    </mc:Choice>
    <mc:Fallback xmlns="">
      <p:transition spd="slow" advTm="11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uiExpand="1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599" y="740685"/>
            <a:ext cx="5386917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Order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599" y="1797526"/>
            <a:ext cx="5386917" cy="267144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Specific repeating order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like a crystal)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 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01" y="2487447"/>
            <a:ext cx="2994495" cy="1996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53" y="3877920"/>
            <a:ext cx="2593895" cy="259155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367" y="740685"/>
            <a:ext cx="5389033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Complexity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367" y="1797527"/>
            <a:ext cx="5830993" cy="134191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specific repeating order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Complex </a:t>
            </a:r>
            <a:r>
              <a:rPr lang="en-US" sz="2000" dirty="0">
                <a:solidFill>
                  <a:schemeClr val="bg1"/>
                </a:solidFill>
              </a:rPr>
              <a:t>(irregular)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688362" y="3087539"/>
            <a:ext cx="6625558" cy="1052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Eownckwi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fgoekwns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skewildnsi</a:t>
            </a:r>
            <a:endParaRPr lang="en-US" sz="5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3440" y="2487448"/>
            <a:ext cx="1600200" cy="128989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96516" y="3416819"/>
            <a:ext cx="6027844" cy="72287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8"/>
    </mc:Choice>
    <mc:Fallback xmlns="">
      <p:transition spd="slow" advTm="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599" y="740685"/>
            <a:ext cx="5386917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Order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599" y="1797526"/>
            <a:ext cx="5386917" cy="267144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Specific repeating order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like a crystal)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     the </a:t>
            </a: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the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01" y="2487447"/>
            <a:ext cx="2994495" cy="1996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3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53" y="3877920"/>
            <a:ext cx="2593895" cy="259155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367" y="740685"/>
            <a:ext cx="5389033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Complexity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367" y="1797527"/>
            <a:ext cx="5830993" cy="134191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specific repeating order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Complex </a:t>
            </a:r>
            <a:r>
              <a:rPr lang="en-US" sz="2000" dirty="0">
                <a:solidFill>
                  <a:schemeClr val="bg1"/>
                </a:solidFill>
              </a:rPr>
              <a:t>(irregular)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688362" y="3087539"/>
            <a:ext cx="6625558" cy="1052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Eownckwi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fgoekwns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skewildnsi</a:t>
            </a:r>
            <a:endParaRPr lang="en-US" sz="5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2960" y="1797526"/>
            <a:ext cx="1295400" cy="47323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1554056" y="1940431"/>
            <a:ext cx="4801024" cy="217737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88360" y="2049298"/>
            <a:ext cx="1547234" cy="6735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0"/>
    </mc:Choice>
    <mc:Fallback xmlns="">
      <p:transition spd="slow" advTm="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599" y="740685"/>
            <a:ext cx="5386917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Order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599" y="1797526"/>
            <a:ext cx="5386917" cy="2671445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Specific repeating order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like a crystal)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367" y="740685"/>
            <a:ext cx="5389033" cy="639762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 smtClean="0">
                <a:solidFill>
                  <a:schemeClr val="bg1"/>
                </a:solidFill>
              </a:rPr>
              <a:t>Complexity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93367" y="1797527"/>
            <a:ext cx="5830993" cy="134191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specific repeating order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Complex </a:t>
            </a:r>
            <a:r>
              <a:rPr lang="en-US" sz="2000" dirty="0">
                <a:solidFill>
                  <a:schemeClr val="bg1"/>
                </a:solidFill>
              </a:rPr>
              <a:t>(irregular)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5688362" y="3087539"/>
            <a:ext cx="6625558" cy="1381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Eownckwi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fgoekwns</a:t>
            </a:r>
            <a:r>
              <a:rPr lang="en-US" sz="5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58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skewildnsi</a:t>
            </a:r>
            <a:endParaRPr lang="en-US" sz="58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22960" y="1797526"/>
            <a:ext cx="1295400" cy="47323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4" name="Minus 13"/>
          <p:cNvSpPr/>
          <p:nvPr/>
        </p:nvSpPr>
        <p:spPr>
          <a:xfrm>
            <a:off x="1554056" y="1940431"/>
            <a:ext cx="4801024" cy="217737"/>
          </a:xfrm>
          <a:prstGeom prst="mathMinus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88362" y="4562884"/>
            <a:ext cx="60837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accent4"/>
                </a:solidFill>
                <a:effectLst/>
                <a:latin typeface="Century Gothic" panose="020B0502020202020204" pitchFamily="34" charset="0"/>
              </a:rPr>
              <a:t>Please pass the lemonade</a:t>
            </a:r>
            <a:endParaRPr lang="en-US" sz="3600" b="1" cap="none" spc="0" dirty="0">
              <a:ln/>
              <a:solidFill>
                <a:schemeClr val="accent4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88362" y="3226037"/>
            <a:ext cx="6503638" cy="105986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88360" y="2049298"/>
            <a:ext cx="1547234" cy="673581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71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"/>
    </mc:Choice>
    <mc:Fallback xmlns="">
      <p:transition spd="slow" advTm="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8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4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3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|1.9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7|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Infusion">
      <a:dk1>
        <a:sysClr val="windowText" lastClr="000000"/>
      </a:dk1>
      <a:lt1>
        <a:sysClr val="window" lastClr="FFFFFF"/>
      </a:lt1>
      <a:dk2>
        <a:srgbClr val="2F1F58"/>
      </a:dk2>
      <a:lt2>
        <a:srgbClr val="B7A9E0"/>
      </a:lt2>
      <a:accent1>
        <a:srgbClr val="8C73D0"/>
      </a:accent1>
      <a:accent2>
        <a:srgbClr val="C2E8C4"/>
      </a:accent2>
      <a:accent3>
        <a:srgbClr val="C5A6E8"/>
      </a:accent3>
      <a:accent4>
        <a:srgbClr val="B45EC7"/>
      </a:accent4>
      <a:accent5>
        <a:srgbClr val="9FDAFB"/>
      </a:accent5>
      <a:accent6>
        <a:srgbClr val="95C5B0"/>
      </a:accent6>
      <a:hlink>
        <a:srgbClr val="744AE0"/>
      </a:hlink>
      <a:folHlink>
        <a:srgbClr val="8D8A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3437</TotalTime>
  <Words>2860</Words>
  <Application>Microsoft Office PowerPoint</Application>
  <PresentationFormat>Widescreen</PresentationFormat>
  <Paragraphs>368</Paragraphs>
  <Slides>53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Calibri</vt:lpstr>
      <vt:lpstr>Century Gothic</vt:lpstr>
      <vt:lpstr>Garamond</vt:lpstr>
      <vt:lpstr>Tahoma</vt:lpstr>
      <vt:lpstr>Tunga</vt:lpstr>
      <vt:lpstr>1_Office Theme</vt:lpstr>
      <vt:lpstr>2_Office Theme</vt:lpstr>
      <vt:lpstr>BlackTie</vt:lpstr>
      <vt:lpstr>PowerPoint Presentation</vt:lpstr>
      <vt:lpstr>Information in DNA</vt:lpstr>
      <vt:lpstr>Origin of Information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we find this information?</vt:lpstr>
      <vt:lpstr>Proteins</vt:lpstr>
      <vt:lpstr>Proteins</vt:lpstr>
      <vt:lpstr>Proteins</vt:lpstr>
      <vt:lpstr>Proteins</vt:lpstr>
      <vt:lpstr>Proteins</vt:lpstr>
      <vt:lpstr>DNA</vt:lpstr>
      <vt:lpstr>DNA</vt:lpstr>
      <vt:lpstr>DNA</vt:lpstr>
      <vt:lpstr>DNA Like a Library</vt:lpstr>
      <vt:lpstr>PowerPoint Presentation</vt:lpstr>
      <vt:lpstr>PowerPoint Presentation</vt:lpstr>
      <vt:lpstr>PowerPoint Presentation</vt:lpstr>
      <vt:lpstr>PowerPoint Presentation</vt:lpstr>
      <vt:lpstr>DNA of 1,000,000,000 species</vt:lpstr>
      <vt:lpstr>Where did that information come from?</vt:lpstr>
      <vt:lpstr>PowerPoint Presentation</vt:lpstr>
      <vt:lpstr>Experience</vt:lpstr>
      <vt:lpstr>Three Other Possibilities?</vt:lpstr>
      <vt:lpstr>1. Random chance?</vt:lpstr>
      <vt:lpstr>PowerPoint Presentation</vt:lpstr>
      <vt:lpstr>1. Random chance?</vt:lpstr>
      <vt:lpstr>1. Random chance?</vt:lpstr>
      <vt:lpstr>1. Random chance?</vt:lpstr>
      <vt:lpstr>PowerPoint Presentation</vt:lpstr>
      <vt:lpstr>PowerPoint Presentation</vt:lpstr>
      <vt:lpstr>PowerPoint Presentation</vt:lpstr>
      <vt:lpstr>3. Chemical Affinities and Self Ordering</vt:lpstr>
      <vt:lpstr>3. Chemical Affinities and Self Ordering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of Information in the Cell</dc:title>
  <dc:creator>Carol Raney</dc:creator>
  <cp:lastModifiedBy>ownageunit</cp:lastModifiedBy>
  <cp:revision>157</cp:revision>
  <dcterms:created xsi:type="dcterms:W3CDTF">2015-01-21T20:55:18Z</dcterms:created>
  <dcterms:modified xsi:type="dcterms:W3CDTF">2015-06-30T17:17:55Z</dcterms:modified>
</cp:coreProperties>
</file>