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56" r:id="rId2"/>
    <p:sldMasterId id="2147483768" r:id="rId3"/>
  </p:sldMasterIdLst>
  <p:notesMasterIdLst>
    <p:notesMasterId r:id="rId50"/>
  </p:notesMasterIdLst>
  <p:sldIdLst>
    <p:sldId id="344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8" r:id="rId13"/>
    <p:sldId id="357" r:id="rId14"/>
    <p:sldId id="359" r:id="rId15"/>
    <p:sldId id="360" r:id="rId16"/>
    <p:sldId id="361" r:id="rId17"/>
    <p:sldId id="362" r:id="rId18"/>
    <p:sldId id="365" r:id="rId19"/>
    <p:sldId id="366" r:id="rId20"/>
    <p:sldId id="364" r:id="rId21"/>
    <p:sldId id="397" r:id="rId22"/>
    <p:sldId id="368" r:id="rId23"/>
    <p:sldId id="369" r:id="rId24"/>
    <p:sldId id="367" r:id="rId25"/>
    <p:sldId id="370" r:id="rId26"/>
    <p:sldId id="371" r:id="rId27"/>
    <p:sldId id="373" r:id="rId28"/>
    <p:sldId id="372" r:id="rId29"/>
    <p:sldId id="375" r:id="rId30"/>
    <p:sldId id="388" r:id="rId31"/>
    <p:sldId id="378" r:id="rId32"/>
    <p:sldId id="376" r:id="rId33"/>
    <p:sldId id="380" r:id="rId34"/>
    <p:sldId id="383" r:id="rId35"/>
    <p:sldId id="382" r:id="rId36"/>
    <p:sldId id="384" r:id="rId37"/>
    <p:sldId id="385" r:id="rId38"/>
    <p:sldId id="387" r:id="rId39"/>
    <p:sldId id="379" r:id="rId40"/>
    <p:sldId id="389" r:id="rId41"/>
    <p:sldId id="400" r:id="rId42"/>
    <p:sldId id="409" r:id="rId43"/>
    <p:sldId id="410" r:id="rId44"/>
    <p:sldId id="403" r:id="rId45"/>
    <p:sldId id="405" r:id="rId46"/>
    <p:sldId id="406" r:id="rId47"/>
    <p:sldId id="407" r:id="rId48"/>
    <p:sldId id="408" r:id="rId49"/>
  </p:sldIdLst>
  <p:sldSz cx="9144000" cy="6858000" type="screen4x3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BA81"/>
    <a:srgbClr val="B49F50"/>
    <a:srgbClr val="C2B070"/>
    <a:srgbClr val="C6B578"/>
    <a:srgbClr val="BAAA7C"/>
    <a:srgbClr val="A49056"/>
    <a:srgbClr val="CCB490"/>
    <a:srgbClr val="B8CF8B"/>
    <a:srgbClr val="FFCD2D"/>
    <a:srgbClr val="B58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8" autoAdjust="0"/>
    <p:restoredTop sz="85737" autoAdjust="0"/>
  </p:normalViewPr>
  <p:slideViewPr>
    <p:cSldViewPr>
      <p:cViewPr varScale="1">
        <p:scale>
          <a:sx n="47" d="100"/>
          <a:sy n="47" d="100"/>
        </p:scale>
        <p:origin x="18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89E35411-9D29-4EF0-92A8-11CDD5D4C834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3263"/>
            <a:ext cx="46831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0477"/>
            <a:ext cx="5661660" cy="421624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3AB0C517-DB3C-4F02-9F00-104D4894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9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 to the Geologic Column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37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All around the world there are really interesting layers of rock, / and when people use the words </a:t>
            </a:r>
            <a:r>
              <a:rPr lang="en-US" i="1" dirty="0"/>
              <a:t>Geologic Column </a:t>
            </a:r>
            <a:r>
              <a:rPr lang="en-US" dirty="0"/>
              <a:t>they are referring to all these layers.  There are more layers than you can see in any one place, but if you travel a little you can see them all.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09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bottom</a:t>
            </a:r>
            <a:r>
              <a:rPr lang="en-US" baseline="0" dirty="0" smtClean="0"/>
              <a:t> layers are visible in the grand Canyon in Arizona.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58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middle layers are visible in Zion National Park in Utah.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5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top layers are visible in Bryce Canyon National Park, which is also in Utah.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36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Geologists have named all those rock layers and organized them in a chart like this.  All these names may seem really hard to learn, but it’s pretty easy if you break it into smaller chunks.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58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bottom section is called the Precambrian.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70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top of that is what we call</a:t>
            </a:r>
            <a:r>
              <a:rPr lang="en-US" baseline="0" dirty="0" smtClean="0"/>
              <a:t> the Phanerozoic.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7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Phanerozoic isn’t just</a:t>
            </a:r>
            <a:r>
              <a:rPr lang="en-US" baseline="0" dirty="0" smtClean="0"/>
              <a:t> one layer. </a:t>
            </a:r>
            <a:r>
              <a:rPr lang="en-US" dirty="0" smtClean="0"/>
              <a:t>It’s a special name for all the rest of the layers put together.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55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 smtClean="0"/>
              <a:t>The </a:t>
            </a:r>
            <a:r>
              <a:rPr lang="en-US" dirty="0"/>
              <a:t>Phanerozoic is divided into 3 different parts, or sections.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7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top of the Precambrian is the Paleozoic.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88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can you find a 33-foot </a:t>
            </a:r>
            <a:r>
              <a:rPr lang="en-US" dirty="0" err="1" smtClean="0"/>
              <a:t>Dunkleosteus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87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top of that is the Mesozoic.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78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on top of that is the Cenozoic.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29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Those three parts are divided into smaller sections that you may want to learn some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18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Paleozoic has 7 sections.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65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Mesozoic has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05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 Cenozoic has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30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All the layers of rock around the world that geologists have described in this chart make up what we call the Geologic Column.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70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The Geologic Column contains lots of interesting fossils.  Starting at the bottom, let’s see what kinds of fossils there are.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04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you remember what the bottom section is called?  Is it Precambrian or </a:t>
            </a:r>
            <a:r>
              <a:rPr lang="en-US" dirty="0" err="1" smtClean="0"/>
              <a:t>Phanaerozoic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2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said Precambrian,</a:t>
            </a:r>
            <a:r>
              <a:rPr lang="en-US" baseline="0" dirty="0" smtClean="0"/>
              <a:t> you’re right!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2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 dragonfly the size of a crow…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6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Phanerozoic is the name for all the other layers put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84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Precambrian</a:t>
            </a:r>
            <a:r>
              <a:rPr lang="en-US" baseline="0" dirty="0" smtClean="0"/>
              <a:t> has almost NO fossils at all,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736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But the Paleozoic has all kinds of fossils including </a:t>
            </a:r>
            <a:r>
              <a:rPr lang="en-US" dirty="0" smtClean="0"/>
              <a:t>interesting fish </a:t>
            </a:r>
            <a:r>
              <a:rPr lang="en-US" dirty="0"/>
              <a:t>and </a:t>
            </a:r>
            <a:r>
              <a:rPr lang="en-US" dirty="0" smtClean="0"/>
              <a:t>sea scorpions.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82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most exciting Paleozoic fossils is the </a:t>
            </a:r>
            <a:r>
              <a:rPr lang="en-US" dirty="0" err="1" smtClean="0"/>
              <a:t>Dunkleosteus</a:t>
            </a:r>
            <a:r>
              <a:rPr lang="en-US" dirty="0" smtClean="0"/>
              <a:t>, which could</a:t>
            </a:r>
            <a:r>
              <a:rPr lang="en-US" baseline="0" dirty="0" smtClean="0"/>
              <a:t> grow to be 33 feet long!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246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Mesozoic layers contain a variety of fossils too, but the most well-known are the dinosaurs.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44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the saber toothed tiger, the sloth the size of an elephant, and the woolly mammoth?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238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They are all found in the Cenozoic.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167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The rock layers themselves / and the fossils found in them are fascinating to study.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696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We’ll be learning lots more about how they also provide important evidence for Noah’s Flood.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356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06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…dinosaurs…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344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201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996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19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…saber toothed tigers…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10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…wooly mammoths…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18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a sloth the size of an elephant?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1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geologic column!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21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exactly IS the geologic column?  Where is it located?  Why is it important?  Let’s find out!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6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6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0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9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77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14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86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68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2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33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83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9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04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36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59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68580" tIns="34290" rIns="68580" bIns="34290" rtlCol="0" anchor="ctr" anchorCtr="0">
            <a:normAutofit/>
          </a:bodyPr>
          <a:lstStyle/>
          <a:p>
            <a:pPr algn="ctr">
              <a:spcBef>
                <a:spcPts val="300"/>
              </a:spcBef>
            </a:pPr>
            <a:endParaRPr lang="en-US" sz="1350" b="1" cap="all" dirty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1" y="3045462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2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1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63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18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68580" tIns="34290" rIns="68580" bIns="34290" rtlCol="0" anchor="ctr" anchorCtr="0">
            <a:normAutofit/>
          </a:bodyPr>
          <a:lstStyle/>
          <a:p>
            <a:pPr algn="ctr">
              <a:spcBef>
                <a:spcPts val="300"/>
              </a:spcBef>
            </a:pPr>
            <a:endParaRPr lang="en-US" sz="1350" b="1" cap="all" dirty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3" y="3367248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35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3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15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81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685800" rtl="0" eaLnBrk="1" latinLnBrk="0" hangingPunct="1">
              <a:spcBef>
                <a:spcPts val="300"/>
              </a:spcBef>
              <a:buNone/>
              <a:defRPr lang="en-US" sz="1350" b="1" kern="1200" cap="none" spc="15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685800" rtl="0" eaLnBrk="1" latinLnBrk="0" hangingPunct="1">
              <a:spcBef>
                <a:spcPts val="300"/>
              </a:spcBef>
              <a:buNone/>
              <a:defRPr lang="en-US" sz="1350" b="1" i="0" kern="1200" cap="none" spc="15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 algn="ctr" defTabSz="6858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8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14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2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7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05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75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685800" rtl="0" eaLnBrk="1" latinLnBrk="0" hangingPunct="1">
              <a:spcBef>
                <a:spcPts val="300"/>
              </a:spcBef>
              <a:buNone/>
              <a:defRPr lang="en-US" sz="135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050" b="0" i="0" kern="1200" cap="none" spc="23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28588" indent="1191">
              <a:buNone/>
              <a:defRPr>
                <a:solidFill>
                  <a:schemeClr val="bg2"/>
                </a:solidFill>
              </a:defRPr>
            </a:lvl2pPr>
            <a:lvl3pPr marL="258366" indent="4763">
              <a:buNone/>
              <a:defRPr>
                <a:solidFill>
                  <a:schemeClr val="bg2"/>
                </a:solidFill>
              </a:defRPr>
            </a:lvl3pPr>
            <a:lvl4pPr marL="386954" indent="2381">
              <a:buNone/>
              <a:defRPr>
                <a:solidFill>
                  <a:schemeClr val="bg2"/>
                </a:solidFill>
              </a:defRPr>
            </a:lvl4pPr>
            <a:lvl5pPr marL="516731" indent="-1191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685800" rtl="0" eaLnBrk="1" latinLnBrk="0" hangingPunct="1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17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27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1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3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9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8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9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46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1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9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9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44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5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 b="0" cap="all" spc="225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3/18/2015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825" b="0" cap="all" spc="225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28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685800" rtl="0" eaLnBrk="1" latinLnBrk="0" hangingPunct="1">
        <a:spcBef>
          <a:spcPts val="300"/>
        </a:spcBef>
        <a:buNone/>
        <a:defRPr sz="135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685800" rtl="0" eaLnBrk="1" latinLnBrk="0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1"/>
        </a:buClr>
        <a:buFontTx/>
        <a:buNone/>
        <a:defRPr sz="1500" b="0" i="0" kern="1200" cap="none" spc="23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6858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FontTx/>
        <a:buNone/>
        <a:defRPr sz="135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6858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6858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FontTx/>
        <a:buNone/>
        <a:defRPr sz="105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6858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FontTx/>
        <a:buNone/>
        <a:defRPr sz="105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685800" rtl="0" eaLnBrk="1" latinLnBrk="0" hangingPunct="1">
        <a:lnSpc>
          <a:spcPct val="100000"/>
        </a:lnSpc>
        <a:spcBef>
          <a:spcPts val="900"/>
        </a:spcBef>
        <a:buFont typeface="Arial" pitchFamily="34" charset="0"/>
        <a:buNone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685800" rtl="0" eaLnBrk="1" latinLnBrk="0" hangingPunct="1">
        <a:lnSpc>
          <a:spcPct val="100000"/>
        </a:lnSpc>
        <a:spcBef>
          <a:spcPts val="900"/>
        </a:spcBef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685800" rtl="0" eaLnBrk="1" latinLnBrk="0" hangingPunct="1">
        <a:lnSpc>
          <a:spcPct val="100000"/>
        </a:lnSpc>
        <a:spcBef>
          <a:spcPts val="900"/>
        </a:spcBef>
        <a:buFont typeface="Arial" pitchFamily="34" charset="0"/>
        <a:buNone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685800" rtl="0" eaLnBrk="1" latinLnBrk="0" hangingPunct="1">
        <a:lnSpc>
          <a:spcPct val="100000"/>
        </a:lnSpc>
        <a:spcBef>
          <a:spcPts val="900"/>
        </a:spcBef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03694" y="436421"/>
            <a:ext cx="3814482" cy="2604332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The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Geologic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Column 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(A1 Introduction)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64" y="3438904"/>
            <a:ext cx="4480112" cy="2986741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35815"/>
            <a:ext cx="4191000" cy="280554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19400"/>
            <a:ext cx="2901041" cy="360624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78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03694" y="436421"/>
            <a:ext cx="3814482" cy="2604332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</a:rPr>
              <a:t>The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Geologic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Column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64" y="3438904"/>
            <a:ext cx="4480112" cy="2986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35815"/>
            <a:ext cx="4191000" cy="2805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19400"/>
            <a:ext cx="2901041" cy="360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8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211" y="5943600"/>
            <a:ext cx="7391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The Grand Canyon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5" y="609600"/>
            <a:ext cx="7569612" cy="504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129" y="6143314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Zion National Park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Carol Raney\Pictures\Origins Photos\Pictures from Keith\Zion National Park\IMG_36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685800"/>
            <a:ext cx="7277100" cy="545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03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6136341"/>
            <a:ext cx="610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Bryce Canyon National Park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628650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6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Quaternary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6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Neogene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6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Paleogene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6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Cretaceous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6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Jurassic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Triassic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6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Permian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6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Pennsylvanian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6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Mississippian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7462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Devonian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7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Silurian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6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Ordovician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16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Cambrian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251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Paleozoic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1089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Mesozoic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086054" y="560440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Cenozoic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1657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Phanerozoic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4826135"/>
            <a:ext cx="74021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Phanerozoic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4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533401"/>
            <a:ext cx="7402132" cy="5257800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Phanerozoic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Precambrian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Phanerozoic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Precambrian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Phanerozoic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Paleozoic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5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 33-ft. </a:t>
            </a:r>
            <a:r>
              <a:rPr lang="en-US" dirty="0" err="1" smtClean="0">
                <a:solidFill>
                  <a:schemeClr val="bg1"/>
                </a:solidFill>
              </a:rPr>
              <a:t>Dunkleosteus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6" y="1417638"/>
            <a:ext cx="6099048" cy="45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Precambrian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Phanerozoic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Paleozoic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0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Mesozoic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2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Precambrian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Phanerozoic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Paleozoic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0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Mesozoic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2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Cenozoic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251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Paleozoic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1089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Mesozoic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1086054" y="560440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Cenozoic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-1657490" y="2800492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Phanerozoic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1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16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Permian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6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Pennsylvanian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6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Mississippian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7462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Devonian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7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Silurian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6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Ordovician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16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Cambrian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251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Paleozoic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1089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Mesozoic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086054" y="560440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Cenozoic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1657490" y="2800492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Phanerozoic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2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16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Cretaceous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6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Jurassic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Triassic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6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Permian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6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Pennsylvanian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6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Mississippian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7462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Devonian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7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Silurian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6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Ordovician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16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Cambrian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251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Paleozoic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1089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Mesozoic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086054" y="560440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Cenozoic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1657490" y="2800492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Phanerozoic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6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Quaternary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6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Neogene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6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Paleogene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6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Cretaceous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6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Jurassic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Triassic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6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Permian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6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Pennsylvanian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6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Mississippian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7462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Devonian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7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Silurian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6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Ordovician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16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Cambrian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251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Paleozoic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1089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Mesozoic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086054" y="560440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Cenozoic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1657490" y="2800492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Phanerozoic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63305"/>
            <a:ext cx="4201863" cy="3627696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The Geologic Column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343400"/>
            <a:ext cx="3048000" cy="2032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34" y="1295400"/>
            <a:ext cx="1809366" cy="2710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5285"/>
            <a:ext cx="1806902" cy="27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4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19812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The Geologic Column contains lots of interesting fossils. 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7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600" y="914400"/>
            <a:ext cx="782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Is the bottom layer called the Precambrian</a:t>
            </a:r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o</a:t>
            </a:r>
            <a:r>
              <a:rPr lang="en-US" sz="4800" dirty="0" smtClean="0">
                <a:solidFill>
                  <a:schemeClr val="bg1"/>
                </a:solidFill>
              </a:rPr>
              <a:t>r the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Phanerozoic?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1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600" y="914400"/>
            <a:ext cx="782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Is the bottom layer called the </a:t>
            </a:r>
            <a:r>
              <a:rPr lang="en-US" sz="4800" dirty="0" smtClean="0">
                <a:solidFill>
                  <a:srgbClr val="FF0000"/>
                </a:solidFill>
              </a:rPr>
              <a:t>Precambrian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o</a:t>
            </a:r>
            <a:r>
              <a:rPr lang="en-US" sz="4800" dirty="0" smtClean="0">
                <a:solidFill>
                  <a:schemeClr val="bg1"/>
                </a:solidFill>
              </a:rPr>
              <a:t>r the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Phanerozoic?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 dragonfly the size of a crow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0960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8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-1322319" y="2683052"/>
            <a:ext cx="5286106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Precambrian—almost </a:t>
            </a:r>
            <a:r>
              <a:rPr lang="en-US" sz="3600" dirty="0" smtClean="0">
                <a:solidFill>
                  <a:schemeClr val="bg1"/>
                </a:solidFill>
              </a:rPr>
              <a:t>NO</a:t>
            </a:r>
            <a:r>
              <a:rPr lang="en-US" sz="3600" dirty="0" smtClean="0">
                <a:solidFill>
                  <a:prstClr val="black"/>
                </a:solidFill>
              </a:rPr>
              <a:t> fossils!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-1322319" y="2683052"/>
            <a:ext cx="5286106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8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Paleozoic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83216"/>
            <a:ext cx="3511256" cy="1975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216">
            <a:off x="5137646" y="482628"/>
            <a:ext cx="31242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8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Paleozoic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44" y="914400"/>
            <a:ext cx="4433509" cy="33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0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Mesozoic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26662"/>
            <a:ext cx="2225901" cy="3073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69267"/>
            <a:ext cx="3276600" cy="298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2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2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Cenozoic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668" y="1592002"/>
            <a:ext cx="2138327" cy="3113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509" y="1592002"/>
            <a:ext cx="3039347" cy="3039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539978"/>
            <a:ext cx="2667297" cy="19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2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Cenozoic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76" y="3387074"/>
            <a:ext cx="2474024" cy="211587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70680"/>
            <a:ext cx="2060575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51" y="1621069"/>
            <a:ext cx="2801414" cy="22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5303662" cy="3550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52800"/>
            <a:ext cx="4495800" cy="29979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7984">
            <a:off x="1305089" y="3643779"/>
            <a:ext cx="2639302" cy="2257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6692">
            <a:off x="5041471" y="1202582"/>
            <a:ext cx="2801414" cy="22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8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524000" y="10668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Evidence for Noah’s Flood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79386"/>
            <a:ext cx="5029200" cy="436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55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Recorded at</a:t>
            </a:r>
          </a:p>
          <a:p>
            <a:r>
              <a:rPr lang="en-US" sz="2800" dirty="0" smtClean="0"/>
              <a:t>Chattanooga Public </a:t>
            </a:r>
            <a:r>
              <a:rPr lang="en-US" sz="2800" dirty="0" err="1" smtClean="0"/>
              <a:t>Radio</a:t>
            </a:r>
            <a:r>
              <a:rPr lang="en-US" sz="2800" baseline="30000" dirty="0" err="1" smtClean="0"/>
              <a:t>SM</a:t>
            </a:r>
            <a:endParaRPr lang="en-US" sz="2800" baseline="30000" dirty="0" smtClean="0"/>
          </a:p>
          <a:p>
            <a:r>
              <a:rPr lang="en-US" sz="2800" dirty="0" smtClean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7408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inosaurs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3728"/>
            <a:ext cx="4539448" cy="627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9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795631" y="2268507"/>
            <a:ext cx="4023360" cy="300380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52840" y="1812162"/>
            <a:ext cx="8588603" cy="397590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5400" dirty="0"/>
              <a:t>Images may appear on more than one slide.  Citation is given on the first slide where each image appears.</a:t>
            </a:r>
          </a:p>
          <a:p>
            <a:pPr algn="l"/>
            <a:r>
              <a:rPr lang="en-US" sz="5400" dirty="0"/>
              <a:t>[1a] Zion National Park 489588635, kaiborder, Thinkstock, </a:t>
            </a:r>
            <a:r>
              <a:rPr lang="en-US" sz="5400" dirty="0">
                <a:ea typeface="Calibri" panose="020F0502020204030204" pitchFamily="34" charset="0"/>
              </a:rPr>
              <a:t>Thinkstock Image Subscription Agreement</a:t>
            </a:r>
          </a:p>
          <a:p>
            <a:pPr algn="l"/>
            <a:r>
              <a:rPr lang="en-US" sz="5400" dirty="0"/>
              <a:t>[1b] Grand Canyon – Toroweap Point 480297321, Scott_Walton, Thinkstock, </a:t>
            </a:r>
            <a:r>
              <a:rPr lang="en-US" sz="5400" dirty="0">
                <a:ea typeface="Calibri" panose="020F0502020204030204" pitchFamily="34" charset="0"/>
              </a:rPr>
              <a:t>Thinkstock Image Subscription Agreement</a:t>
            </a:r>
            <a:endParaRPr lang="en-US" sz="5400" dirty="0"/>
          </a:p>
          <a:p>
            <a:pPr algn="l"/>
            <a:r>
              <a:rPr lang="en-US" sz="5400" dirty="0"/>
              <a:t>[1c] Bryce Canyon landscape 497280819, jenifoto, Thinkstock, Thinkstock Image Subscription Agreement</a:t>
            </a:r>
          </a:p>
          <a:p>
            <a:pPr algn="l"/>
            <a:r>
              <a:rPr lang="en-US" sz="5400" dirty="0"/>
              <a:t>[2] Dunkleosteus 180176590, MR 1805, Thinkstock, Thinkstock Image Subscription Agreement</a:t>
            </a:r>
          </a:p>
          <a:p>
            <a:pPr algn="l"/>
            <a:r>
              <a:rPr lang="en-US" sz="5400" dirty="0"/>
              <a:t>[3]</a:t>
            </a:r>
            <a:r>
              <a:rPr lang="en-US" sz="5400" dirty="0">
                <a:ea typeface="Calibri" panose="020F0502020204030204" pitchFamily="34" charset="0"/>
              </a:rPr>
              <a:t> Carovei Dragonfly, Ed Mitchell, http://commons.wikimedia.org/wiki/File:Uropetala_carovei_at_Punakaiki.JPG,  CC-BY-3.0</a:t>
            </a:r>
            <a:r>
              <a:rPr lang="en-US" sz="5400" dirty="0"/>
              <a:t> </a:t>
            </a:r>
          </a:p>
          <a:p>
            <a:pPr algn="l"/>
            <a:r>
              <a:rPr lang="en-US" sz="5400" dirty="0"/>
              <a:t>[4] T-Rex 31496000, </a:t>
            </a:r>
            <a:r>
              <a:rPr lang="en-US" sz="5400" dirty="0" err="1"/>
              <a:t>juanmonino</a:t>
            </a:r>
            <a:r>
              <a:rPr lang="en-US" sz="5400" dirty="0"/>
              <a:t>, Getty Images (US), Inc. Subscription Agreement</a:t>
            </a:r>
          </a:p>
          <a:p>
            <a:pPr algn="l"/>
            <a:r>
              <a:rPr lang="en-US" sz="5400" dirty="0"/>
              <a:t>[5] The Saber-Tooth Cat 22991262, </a:t>
            </a:r>
            <a:r>
              <a:rPr lang="en-US" sz="5400" dirty="0" err="1"/>
              <a:t>CoreyFord</a:t>
            </a:r>
            <a:r>
              <a:rPr lang="en-US" sz="5400" dirty="0"/>
              <a:t>, Getty Images (US), Inc. Subscription Agreement</a:t>
            </a:r>
          </a:p>
          <a:p>
            <a:pPr algn="l"/>
            <a:r>
              <a:rPr lang="en-US" sz="5400" dirty="0"/>
              <a:t>[6] Mammoth illustration 54716814, </a:t>
            </a:r>
            <a:r>
              <a:rPr lang="en-US" sz="5400" dirty="0" err="1"/>
              <a:t>nicolasprimola</a:t>
            </a:r>
            <a:r>
              <a:rPr lang="en-US" sz="5400" dirty="0"/>
              <a:t>, Getty Images (US), Inc. Subscription Agreement</a:t>
            </a:r>
          </a:p>
          <a:p>
            <a:pPr algn="l"/>
            <a:r>
              <a:rPr lang="en-US" sz="5400" dirty="0"/>
              <a:t>[7a] Megatherium, uploaded by Cropbot, http://en.wikipedia.org/wiki/Megatherium#mediaviewer/File:Megatherum_DB.jpg, public domain</a:t>
            </a:r>
          </a:p>
          <a:p>
            <a:pPr algn="l"/>
            <a:r>
              <a:rPr lang="en-US" sz="5400" dirty="0"/>
              <a:t>[7b] Elephant 19971289, fishcat007, Getty Images (US), Inc. Subscription Agreement</a:t>
            </a:r>
          </a:p>
          <a:p>
            <a:pPr algn="l"/>
            <a:r>
              <a:rPr lang="en-US" sz="5400" dirty="0"/>
              <a:t>[11] Grand Canyon 465264983, OlegBogdan, Thinkstock, Thinkstock Image Subscription Agreement</a:t>
            </a:r>
          </a:p>
          <a:p>
            <a:pPr algn="l"/>
            <a:r>
              <a:rPr lang="en-US" sz="5400" dirty="0"/>
              <a:t>[12] </a:t>
            </a:r>
            <a:r>
              <a:rPr lang="en-US" sz="5400" dirty="0" smtClean="0"/>
              <a:t>Zion National Park, Keith </a:t>
            </a:r>
            <a:r>
              <a:rPr lang="en-US" sz="5400" dirty="0"/>
              <a:t>Snyder</a:t>
            </a:r>
          </a:p>
          <a:p>
            <a:pPr algn="l"/>
            <a:r>
              <a:rPr lang="en-US" sz="5400" dirty="0"/>
              <a:t>[13] </a:t>
            </a:r>
            <a:r>
              <a:rPr lang="en-US" sz="5400" dirty="0" smtClean="0"/>
              <a:t>Bryce Canyon </a:t>
            </a:r>
            <a:r>
              <a:rPr lang="en-US" sz="5400" smtClean="0"/>
              <a:t>National Park, Keith </a:t>
            </a:r>
            <a:r>
              <a:rPr lang="en-US" sz="5400" dirty="0"/>
              <a:t>Snyder</a:t>
            </a:r>
          </a:p>
          <a:p>
            <a:pPr algn="l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43215" y="1382188"/>
            <a:ext cx="14273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Stock Images By</a:t>
            </a:r>
          </a:p>
        </p:txBody>
      </p:sp>
    </p:spTree>
    <p:extLst>
      <p:ext uri="{BB962C8B-B14F-4D97-AF65-F5344CB8AC3E}">
        <p14:creationId xmlns:p14="http://schemas.microsoft.com/office/powerpoint/2010/main" val="35945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795631" y="2268507"/>
            <a:ext cx="4023360" cy="300380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381606" y="1869267"/>
            <a:ext cx="8380788" cy="380228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[26a] Golden Gate 487256769, marcelauret, Thinkstock, Thinkstock Subscription Agreement</a:t>
            </a: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[26b] Capitol Reef National Park 87614068, Jupiterimages, Thinkstock, Thinkstock Subscription Agreement </a:t>
            </a: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[26c] Blue Mesa 479232619, estivillml, Thinkstock, Thinkstock Subscription Agreement</a:t>
            </a: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[32a] Eurypterid Exploring Seafloor 504740193, </a:t>
            </a:r>
            <a:r>
              <a:rPr lang="en-US" sz="1425" dirty="0" err="1">
                <a:solidFill>
                  <a:srgbClr val="FFFFFF"/>
                </a:solidFill>
              </a:rPr>
              <a:t>Thinkstock</a:t>
            </a:r>
            <a:r>
              <a:rPr lang="en-US" sz="1425" dirty="0">
                <a:solidFill>
                  <a:srgbClr val="FFFFFF"/>
                </a:solidFill>
              </a:rPr>
              <a:t>, </a:t>
            </a:r>
            <a:r>
              <a:rPr lang="en-US" sz="1425" dirty="0" err="1">
                <a:solidFill>
                  <a:srgbClr val="FFFFFF"/>
                </a:solidFill>
              </a:rPr>
              <a:t>Thinkstock</a:t>
            </a:r>
            <a:r>
              <a:rPr lang="en-US" sz="1425" dirty="0">
                <a:solidFill>
                  <a:srgbClr val="FFFFFF"/>
                </a:solidFill>
              </a:rPr>
              <a:t> Subscription Agreement</a:t>
            </a: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[32b] </a:t>
            </a:r>
            <a:r>
              <a:rPr lang="en-US" sz="1425" dirty="0" err="1">
                <a:solidFill>
                  <a:srgbClr val="FFFFFF"/>
                </a:solidFill>
              </a:rPr>
              <a:t>Orthacanthus</a:t>
            </a:r>
            <a:r>
              <a:rPr lang="en-US" sz="1425" dirty="0">
                <a:solidFill>
                  <a:srgbClr val="FFFFFF"/>
                </a:solidFill>
              </a:rPr>
              <a:t> 26677829, </a:t>
            </a:r>
            <a:r>
              <a:rPr lang="en-US" sz="1425" dirty="0" err="1">
                <a:solidFill>
                  <a:srgbClr val="FFFFFF"/>
                </a:solidFill>
              </a:rPr>
              <a:t>CoreyFord</a:t>
            </a:r>
            <a:r>
              <a:rPr lang="en-US" sz="1425" dirty="0">
                <a:solidFill>
                  <a:srgbClr val="FFFFFF"/>
                </a:solidFill>
              </a:rPr>
              <a:t>, Getty Images (US), Inc. Subscription Agreement</a:t>
            </a:r>
          </a:p>
          <a:p>
            <a:pPr algn="l">
              <a:buClr>
                <a:srgbClr val="6F6F74"/>
              </a:buClr>
            </a:pPr>
            <a:r>
              <a:rPr lang="en-US" sz="1425" strike="sngStrike" dirty="0">
                <a:solidFill>
                  <a:srgbClr val="FFFFFF"/>
                </a:solidFill>
              </a:rPr>
              <a:t>[</a:t>
            </a:r>
            <a:r>
              <a:rPr lang="en-US" sz="1425" dirty="0">
                <a:solidFill>
                  <a:srgbClr val="FFFFFF"/>
                </a:solidFill>
              </a:rPr>
              <a:t>34b] Tyrannosaurus rex skeleton </a:t>
            </a:r>
            <a:r>
              <a:rPr lang="en-US" sz="1350" dirty="0">
                <a:solidFill>
                  <a:srgbClr val="FFFFFF"/>
                </a:solidFill>
              </a:rPr>
              <a:t>23393902, </a:t>
            </a:r>
            <a:r>
              <a:rPr lang="en-US" sz="1350" dirty="0" err="1">
                <a:solidFill>
                  <a:srgbClr val="FFFFFF"/>
                </a:solidFill>
              </a:rPr>
              <a:t>LeventKonuk</a:t>
            </a:r>
            <a:r>
              <a:rPr lang="en-US" sz="1350" dirty="0">
                <a:solidFill>
                  <a:srgbClr val="FFFFFF"/>
                </a:solidFill>
              </a:rPr>
              <a:t>, Getty Images (US), Inc. Subscription Agreement</a:t>
            </a:r>
            <a:endParaRPr lang="en-US" sz="1425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[36a] Giant Ground Sloth, Dallas </a:t>
            </a:r>
            <a:r>
              <a:rPr lang="en-US" sz="1425" dirty="0" err="1">
                <a:solidFill>
                  <a:srgbClr val="FFFFFF"/>
                </a:solidFill>
              </a:rPr>
              <a:t>Krentzel</a:t>
            </a:r>
            <a:r>
              <a:rPr lang="en-US" sz="1425" b="1" dirty="0">
                <a:solidFill>
                  <a:srgbClr val="FFFFFF"/>
                </a:solidFill>
              </a:rPr>
              <a:t>, </a:t>
            </a:r>
            <a:r>
              <a:rPr lang="en-US" sz="1425" dirty="0">
                <a:solidFill>
                  <a:srgbClr val="FFFFFF"/>
                </a:solidFill>
              </a:rPr>
              <a:t>http://www.flickr.com/photos/31867959@N04/3824332169</a:t>
            </a:r>
            <a:r>
              <a:rPr lang="en-US" sz="1425" b="1" dirty="0">
                <a:solidFill>
                  <a:srgbClr val="FFFFFF"/>
                </a:solidFill>
              </a:rPr>
              <a:t>, </a:t>
            </a:r>
            <a:r>
              <a:rPr lang="en-US" sz="1425" dirty="0">
                <a:solidFill>
                  <a:srgbClr val="FFFFFF"/>
                </a:solidFill>
              </a:rPr>
              <a:t>CC BY 2.0</a:t>
            </a: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[36b] </a:t>
            </a:r>
            <a:r>
              <a:rPr lang="en-US" sz="1350" dirty="0" err="1">
                <a:solidFill>
                  <a:srgbClr val="FFFFFF"/>
                </a:solidFill>
              </a:rPr>
              <a:t>Sabertooth</a:t>
            </a:r>
            <a:r>
              <a:rPr lang="en-US" sz="1350" dirty="0">
                <a:solidFill>
                  <a:srgbClr val="FFFFFF"/>
                </a:solidFill>
              </a:rPr>
              <a:t> Tiger Skull 825334, </a:t>
            </a:r>
            <a:r>
              <a:rPr lang="en-US" sz="1350" dirty="0" err="1">
                <a:solidFill>
                  <a:srgbClr val="FFFFFF"/>
                </a:solidFill>
              </a:rPr>
              <a:t>pixeldigits</a:t>
            </a:r>
            <a:r>
              <a:rPr lang="en-US" sz="1350" dirty="0">
                <a:solidFill>
                  <a:srgbClr val="FFFFFF"/>
                </a:solidFill>
              </a:rPr>
              <a:t>, Getty Images (US), Inc. Subscription Agreement</a:t>
            </a:r>
            <a:endParaRPr lang="en-US" sz="1425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r>
              <a:rPr lang="en-US" sz="1350" dirty="0">
                <a:solidFill>
                  <a:srgbClr val="FFFFFF"/>
                </a:solidFill>
              </a:rPr>
              <a:t>[36c] Mammoth skeleton 186043, </a:t>
            </a:r>
            <a:r>
              <a:rPr lang="en-US" sz="1350" dirty="0" err="1">
                <a:solidFill>
                  <a:srgbClr val="FFFFFF"/>
                </a:solidFill>
              </a:rPr>
              <a:t>Escaflowne</a:t>
            </a:r>
            <a:r>
              <a:rPr lang="en-US" sz="1350" dirty="0">
                <a:solidFill>
                  <a:srgbClr val="FFFFFF"/>
                </a:solidFill>
              </a:rPr>
              <a:t>, Getty Images (US), Inc. Subscription Agreement</a:t>
            </a:r>
            <a:endParaRPr lang="en-US" sz="1800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[38] Noah’s Ark, http://commons.wikimedia.org/wiki/File:Noahs_Ark.jpg; Public domain</a:t>
            </a:r>
          </a:p>
          <a:p>
            <a:pPr algn="l">
              <a:buClr>
                <a:srgbClr val="6F6F74"/>
              </a:buClr>
            </a:pPr>
            <a:endParaRPr lang="en-US" sz="1425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endParaRPr lang="en-US" sz="1500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endParaRPr lang="en-US" sz="1500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endParaRPr lang="en-US" sz="1500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endParaRPr lang="en-US" sz="1500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3215" y="1382188"/>
            <a:ext cx="14273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Stock Images By</a:t>
            </a:r>
          </a:p>
        </p:txBody>
      </p:sp>
    </p:spTree>
    <p:extLst>
      <p:ext uri="{BB962C8B-B14F-4D97-AF65-F5344CB8AC3E}">
        <p14:creationId xmlns:p14="http://schemas.microsoft.com/office/powerpoint/2010/main" val="5266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dirty="0"/>
          </a:p>
          <a:p>
            <a:r>
              <a:rPr lang="en-US" sz="2800" dirty="0" smtClean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267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267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27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1100" y="5410200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© Southern Adventist University 2015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53" y="1295400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1" y="5410200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© Seventh-day Adventist North American Division 2015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76400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410200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© General Conference of Seventh-day Adventists 2015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269468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SCORE Southern Center for Origins Research &amp; Education 2015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6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Saber Toothed Tigers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8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Wooly Mammoths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143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…and a sloth the size of an elephant?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9598"/>
          <a:stretch/>
        </p:blipFill>
        <p:spPr>
          <a:xfrm rot="548935">
            <a:off x="4469384" y="1452324"/>
            <a:ext cx="3351217" cy="4728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0557">
            <a:off x="1158413" y="1584063"/>
            <a:ext cx="3204442" cy="46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2743200"/>
            <a:ext cx="7252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 the Geologic Column!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1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5546" y="2895600"/>
            <a:ext cx="71529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is the Geologic 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olumn?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06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5324</TotalTime>
  <Words>1104</Words>
  <Application>Microsoft Office PowerPoint</Application>
  <PresentationFormat>On-screen Show (4:3)</PresentationFormat>
  <Paragraphs>251</Paragraphs>
  <Slides>46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Garamond</vt:lpstr>
      <vt:lpstr>Tahoma</vt:lpstr>
      <vt:lpstr>Tunga</vt:lpstr>
      <vt:lpstr>Office Theme</vt:lpstr>
      <vt:lpstr>1_BlackTie</vt:lpstr>
      <vt:lpstr>BlackTie</vt:lpstr>
      <vt:lpstr>The Geologic Column  (A1 Introduction)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Carol Raney</cp:lastModifiedBy>
  <cp:revision>159</cp:revision>
  <cp:lastPrinted>2015-02-04T19:11:39Z</cp:lastPrinted>
  <dcterms:created xsi:type="dcterms:W3CDTF">2012-08-15T17:52:08Z</dcterms:created>
  <dcterms:modified xsi:type="dcterms:W3CDTF">2015-03-18T15:19:34Z</dcterms:modified>
</cp:coreProperties>
</file>