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2" r:id="rId3"/>
    <p:sldMasterId id="2147483736" r:id="rId4"/>
  </p:sldMasterIdLst>
  <p:notesMasterIdLst>
    <p:notesMasterId r:id="rId61"/>
  </p:notesMasterIdLst>
  <p:sldIdLst>
    <p:sldId id="359" r:id="rId5"/>
    <p:sldId id="360" r:id="rId6"/>
    <p:sldId id="374" r:id="rId7"/>
    <p:sldId id="327" r:id="rId8"/>
    <p:sldId id="375" r:id="rId9"/>
    <p:sldId id="391" r:id="rId10"/>
    <p:sldId id="397" r:id="rId11"/>
    <p:sldId id="393" r:id="rId12"/>
    <p:sldId id="394" r:id="rId13"/>
    <p:sldId id="343" r:id="rId14"/>
    <p:sldId id="329" r:id="rId15"/>
    <p:sldId id="389" r:id="rId16"/>
    <p:sldId id="344" r:id="rId17"/>
    <p:sldId id="398" r:id="rId18"/>
    <p:sldId id="333" r:id="rId19"/>
    <p:sldId id="337" r:id="rId20"/>
    <p:sldId id="338" r:id="rId21"/>
    <p:sldId id="339" r:id="rId22"/>
    <p:sldId id="371" r:id="rId23"/>
    <p:sldId id="372" r:id="rId24"/>
    <p:sldId id="293" r:id="rId25"/>
    <p:sldId id="292" r:id="rId26"/>
    <p:sldId id="296" r:id="rId27"/>
    <p:sldId id="361" r:id="rId28"/>
    <p:sldId id="362" r:id="rId29"/>
    <p:sldId id="363" r:id="rId30"/>
    <p:sldId id="364" r:id="rId31"/>
    <p:sldId id="370" r:id="rId32"/>
    <p:sldId id="373" r:id="rId33"/>
    <p:sldId id="320" r:id="rId34"/>
    <p:sldId id="366" r:id="rId35"/>
    <p:sldId id="305" r:id="rId36"/>
    <p:sldId id="312" r:id="rId37"/>
    <p:sldId id="308" r:id="rId38"/>
    <p:sldId id="314" r:id="rId39"/>
    <p:sldId id="309" r:id="rId40"/>
    <p:sldId id="316" r:id="rId41"/>
    <p:sldId id="317" r:id="rId42"/>
    <p:sldId id="318" r:id="rId43"/>
    <p:sldId id="351" r:id="rId44"/>
    <p:sldId id="352" r:id="rId45"/>
    <p:sldId id="357" r:id="rId46"/>
    <p:sldId id="356" r:id="rId47"/>
    <p:sldId id="355" r:id="rId48"/>
    <p:sldId id="354" r:id="rId49"/>
    <p:sldId id="368" r:id="rId50"/>
    <p:sldId id="369" r:id="rId51"/>
    <p:sldId id="376" r:id="rId52"/>
    <p:sldId id="399" r:id="rId53"/>
    <p:sldId id="400" r:id="rId54"/>
    <p:sldId id="379" r:id="rId55"/>
    <p:sldId id="381" r:id="rId56"/>
    <p:sldId id="382" r:id="rId57"/>
    <p:sldId id="383" r:id="rId58"/>
    <p:sldId id="384" r:id="rId59"/>
    <p:sldId id="38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9216D"/>
    <a:srgbClr val="0F0A6C"/>
    <a:srgbClr val="C9BA81"/>
    <a:srgbClr val="B49F50"/>
    <a:srgbClr val="C2B070"/>
    <a:srgbClr val="C6B578"/>
    <a:srgbClr val="BAAA7C"/>
    <a:srgbClr val="A49056"/>
    <a:srgbClr val="CCB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90" autoAdjust="0"/>
    <p:restoredTop sz="79574" autoAdjust="0"/>
  </p:normalViewPr>
  <p:slideViewPr>
    <p:cSldViewPr>
      <p:cViewPr varScale="1">
        <p:scale>
          <a:sx n="53" d="100"/>
          <a:sy n="53" d="100"/>
        </p:scale>
        <p:origin x="1210" y="4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3/31/2015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4109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ideas scientists come up with to explain the data…</a:t>
            </a:r>
          </a:p>
          <a:p>
            <a:r>
              <a:rPr lang="en-US" sz="1200" kern="1200" dirty="0" smtClean="0">
                <a:solidFill>
                  <a:schemeClr val="tx1"/>
                </a:solidFill>
                <a:effectLst/>
                <a:latin typeface="+mn-lt"/>
                <a:ea typeface="+mn-ea"/>
                <a:cs typeface="+mn-cs"/>
              </a:rPr>
              <a:t> … are called interpretations.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10</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rocks in the geologic column are a</a:t>
            </a:r>
            <a:r>
              <a:rPr lang="en-US" sz="1200" kern="1200" baseline="0" dirty="0" smtClean="0">
                <a:solidFill>
                  <a:schemeClr val="tx1"/>
                </a:solidFill>
                <a:effectLst/>
                <a:latin typeface="+mn-lt"/>
                <a:ea typeface="+mn-ea"/>
                <a:cs typeface="+mn-cs"/>
              </a:rPr>
              <a:t> source of lots of interesting </a:t>
            </a:r>
            <a:r>
              <a:rPr lang="en-US" sz="1200" kern="1200" dirty="0" smtClean="0">
                <a:solidFill>
                  <a:schemeClr val="tx1"/>
                </a:solidFill>
                <a:effectLst/>
                <a:latin typeface="+mn-lt"/>
                <a:ea typeface="+mn-ea"/>
                <a:cs typeface="+mn-cs"/>
              </a:rPr>
              <a:t>data.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11</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the color and shape of rocks are facts—/ things that can be observed by anyone who looks at the rocks.  / These facts are data.   / Measurements of things—like the size of a pebble or the depth of a rock layer are data also.</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16569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scientists analyze</a:t>
            </a:r>
            <a:r>
              <a:rPr lang="en-US" sz="1200" kern="1200" baseline="0" dirty="0" smtClean="0">
                <a:solidFill>
                  <a:schemeClr val="tx1"/>
                </a:solidFill>
                <a:effectLst/>
                <a:latin typeface="+mn-lt"/>
                <a:ea typeface="+mn-ea"/>
                <a:cs typeface="+mn-cs"/>
              </a:rPr>
              <a:t> the data from the geologic column, they look for explanations for why rocks are a certain color or shape or how they came to be layered or folded?  / These are called interpretations.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13</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scientists look at the sequence of layers in the geologic column, one thing they draw conclusions about is the relative age of the layers.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14</a:t>
            </a:fld>
            <a:endParaRPr lang="en-US"/>
          </a:p>
        </p:txBody>
      </p:sp>
    </p:spTree>
    <p:extLst>
      <p:ext uri="{BB962C8B-B14F-4D97-AF65-F5344CB8AC3E}">
        <p14:creationId xmlns:p14="http://schemas.microsoft.com/office/powerpoint/2010/main" val="11318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understand relative</a:t>
            </a:r>
            <a:r>
              <a:rPr lang="en-US" sz="1200" kern="1200" baseline="0" dirty="0" smtClean="0">
                <a:solidFill>
                  <a:schemeClr val="tx1"/>
                </a:solidFill>
                <a:effectLst/>
                <a:latin typeface="+mn-lt"/>
                <a:ea typeface="+mn-ea"/>
                <a:cs typeface="+mn-cs"/>
              </a:rPr>
              <a:t> age, l</a:t>
            </a:r>
            <a:r>
              <a:rPr lang="en-US" sz="1200" kern="1200" dirty="0" smtClean="0">
                <a:solidFill>
                  <a:schemeClr val="tx1"/>
                </a:solidFill>
                <a:effectLst/>
                <a:latin typeface="+mn-lt"/>
                <a:ea typeface="+mn-ea"/>
                <a:cs typeface="+mn-cs"/>
              </a:rPr>
              <a:t>ook at the floor in this picture.  Which do you think was laid down first?  The carpet or the hard wood floor?  You couldn’t very well put down carpet and THEN put a hard wood floor underneath, so we know the hard wood had to be laid down first.  Then, sometime later, the carpet was laid down on top.</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15</a:t>
            </a:fld>
            <a:endParaRPr lang="en-US"/>
          </a:p>
        </p:txBody>
      </p:sp>
    </p:spTree>
    <p:extLst>
      <p:ext uri="{BB962C8B-B14F-4D97-AF65-F5344CB8AC3E}">
        <p14:creationId xmlns:p14="http://schemas.microsoft.com/office/powerpoint/2010/main" val="68400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could say that the hard wood is “older” and by that we mean that it was laid down earlier.  It has been in place longer.</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16</a:t>
            </a:fld>
            <a:endParaRPr lang="en-US"/>
          </a:p>
        </p:txBody>
      </p:sp>
    </p:spTree>
    <p:extLst>
      <p:ext uri="{BB962C8B-B14F-4D97-AF65-F5344CB8AC3E}">
        <p14:creationId xmlns:p14="http://schemas.microsoft.com/office/powerpoint/2010/main" val="2025927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could say the carpet is “younger” and by that we mean that it was laid down later.  It has not been in place as long.</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17</a:t>
            </a:fld>
            <a:endParaRPr lang="en-US"/>
          </a:p>
        </p:txBody>
      </p:sp>
    </p:spTree>
    <p:extLst>
      <p:ext uri="{BB962C8B-B14F-4D97-AF65-F5344CB8AC3E}">
        <p14:creationId xmlns:p14="http://schemas.microsoft.com/office/powerpoint/2010/main" val="389118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can we tell how </a:t>
            </a:r>
            <a:r>
              <a:rPr lang="en-US" sz="1200" i="1" kern="1200" dirty="0" smtClean="0">
                <a:solidFill>
                  <a:schemeClr val="tx1"/>
                </a:solidFill>
                <a:effectLst/>
                <a:latin typeface="+mn-lt"/>
                <a:ea typeface="+mn-ea"/>
                <a:cs typeface="+mn-cs"/>
              </a:rPr>
              <a:t>much</a:t>
            </a:r>
            <a:r>
              <a:rPr lang="en-US" sz="1200" kern="1200" dirty="0" smtClean="0">
                <a:solidFill>
                  <a:schemeClr val="tx1"/>
                </a:solidFill>
                <a:effectLst/>
                <a:latin typeface="+mn-lt"/>
                <a:ea typeface="+mn-ea"/>
                <a:cs typeface="+mn-cs"/>
              </a:rPr>
              <a:t> time there was between when the wood was laid down and when the carpet was laid down on top of it?  Just by looking at it, we cannot tell whether the wood floor was put in on Monday and the carpet laid the following Wednesday / or whether the floor was there for 20 years before the room was carpeted.</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18</a:t>
            </a:fld>
            <a:endParaRPr lang="en-US"/>
          </a:p>
        </p:txBody>
      </p:sp>
    </p:spTree>
    <p:extLst>
      <p:ext uri="{BB962C8B-B14F-4D97-AF65-F5344CB8AC3E}">
        <p14:creationId xmlns:p14="http://schemas.microsoft.com/office/powerpoint/2010/main" val="143983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look at the rock layers</a:t>
            </a:r>
            <a:r>
              <a:rPr lang="en-US" sz="1200" kern="1200" baseline="0" dirty="0" smtClean="0">
                <a:solidFill>
                  <a:schemeClr val="tx1"/>
                </a:solidFill>
                <a:effectLst/>
                <a:latin typeface="+mn-lt"/>
                <a:ea typeface="+mn-ea"/>
                <a:cs typeface="+mn-cs"/>
              </a:rPr>
              <a:t> again.</a:t>
            </a:r>
            <a:r>
              <a:rPr lang="en-US" sz="1200" kern="1200" dirty="0" smtClean="0">
                <a:solidFill>
                  <a:schemeClr val="tx1"/>
                </a:solidFill>
                <a:effectLst/>
                <a:latin typeface="+mn-lt"/>
                <a:ea typeface="+mn-ea"/>
                <a:cs typeface="+mn-cs"/>
              </a:rPr>
              <a:t>  Which layer is older?</a:t>
            </a:r>
          </a:p>
          <a:p>
            <a:r>
              <a:rPr lang="en-US" dirty="0" smtClean="0">
                <a:latin typeface="Now let’s look at the rock layers.  Which layer is older?"/>
              </a:rPr>
              <a:t>This one?  Or this one?</a:t>
            </a:r>
            <a:endParaRPr lang="en-US" dirty="0">
              <a:latin typeface="Now let’s look at the rock layers.  Which layer is older?"/>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19</a:t>
            </a:fld>
            <a:endParaRPr lang="en-US"/>
          </a:p>
        </p:txBody>
      </p:sp>
    </p:spTree>
    <p:extLst>
      <p:ext uri="{BB962C8B-B14F-4D97-AF65-F5344CB8AC3E}">
        <p14:creationId xmlns:p14="http://schemas.microsoft.com/office/powerpoint/2010/main" val="329260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Geologic Column--Relative Age</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013728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lower one is “older.”  Remember that just means it was laid down sooner than the ones higher up.  We can’t tell by looking exactly how much time went by between the time the older one was laid down and the younger one was laid down.</a:t>
            </a:r>
          </a:p>
          <a:p>
            <a:endParaRPr lang="en-US" dirty="0">
              <a:latin typeface="Now let’s look at the rock layers.  Which layer is older?"/>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20</a:t>
            </a:fld>
            <a:endParaRPr lang="en-US"/>
          </a:p>
        </p:txBody>
      </p:sp>
    </p:spTree>
    <p:extLst>
      <p:ext uri="{BB962C8B-B14F-4D97-AF65-F5344CB8AC3E}">
        <p14:creationId xmlns:p14="http://schemas.microsoft.com/office/powerpoint/2010/main" val="1031567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like with the real rock layers, we can tell the relative age of the intervals in our chart.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21</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interval on the bottom is the oldest and the one on top is the newest, or youngest.  Let’s practice…</a:t>
            </a:r>
          </a:p>
          <a:p>
            <a:endParaRPr lang="en-US" baseline="0"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22</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the Mesozoic or the Precambrian older?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23</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Precambrian is older because it’s on the bottom</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24</a:t>
            </a:fld>
            <a:endParaRPr lang="en-US"/>
          </a:p>
        </p:txBody>
      </p:sp>
    </p:spTree>
    <p:extLst>
      <p:ext uri="{BB962C8B-B14F-4D97-AF65-F5344CB8AC3E}">
        <p14:creationId xmlns:p14="http://schemas.microsoft.com/office/powerpoint/2010/main" val="114873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the Cenozoic or the Paleozoic older?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871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Paleozoic is older because it’s lower.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4799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is younger or more recent--the Mesozoic or the Paleozoic? </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89812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Mesozoic is younger because it’s higher.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4663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that older layers are below the younger layers is reflected in the names</a:t>
            </a:r>
            <a:r>
              <a:rPr lang="en-US" baseline="0" dirty="0" smtClean="0"/>
              <a:t> of these strata.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00501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Scientists study all kinds of things.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1307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what the names mean, think about the letters in the word “zoo”</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30</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letters “</a:t>
            </a:r>
            <a:r>
              <a:rPr lang="en-US" dirty="0" err="1" smtClean="0"/>
              <a:t>zo</a:t>
            </a:r>
            <a:r>
              <a:rPr lang="en-US" dirty="0" smtClean="0"/>
              <a:t>” (as in zoo) in each of these names, and because zoos are where animals live, think “animal life.</a:t>
            </a:r>
            <a:r>
              <a:rPr lang="en-US" baseline="0" dirty="0" smtClean="0"/>
              <a:t>”  But in this case we aren’t talking about live animals.  / We are talking about the fossilized remains of animals that used to be alive.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93048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Paleo means old,</a:t>
            </a:r>
            <a:r>
              <a:rPr lang="en-US" baseline="0" dirty="0" smtClean="0"/>
              <a:t> and w</a:t>
            </a:r>
            <a:r>
              <a:rPr lang="en-US" dirty="0" smtClean="0"/>
              <a:t>hen you see “</a:t>
            </a:r>
            <a:r>
              <a:rPr lang="en-US" dirty="0" err="1" smtClean="0"/>
              <a:t>zoic</a:t>
            </a:r>
            <a:r>
              <a:rPr lang="en-US" dirty="0" smtClean="0"/>
              <a:t>”, think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Paleozoic means “old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Meso</a:t>
            </a:r>
            <a:r>
              <a:rPr lang="en-US" dirty="0" smtClean="0"/>
              <a:t> means middle,</a:t>
            </a:r>
            <a:r>
              <a:rPr lang="en-US" baseline="0" dirty="0" smtClean="0"/>
              <a:t> and </a:t>
            </a:r>
            <a:r>
              <a:rPr lang="en-US" baseline="0" dirty="0" err="1" smtClean="0"/>
              <a:t>z</a:t>
            </a:r>
            <a:r>
              <a:rPr lang="en-US" dirty="0" err="1" smtClean="0"/>
              <a:t>oic</a:t>
            </a:r>
            <a:r>
              <a:rPr lang="en-US" dirty="0" smtClean="0"/>
              <a:t> means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Mesozoic means middle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35</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Ceno</a:t>
            </a:r>
            <a:r>
              <a:rPr lang="en-US" dirty="0" smtClean="0"/>
              <a:t> means recent, and </a:t>
            </a:r>
            <a:r>
              <a:rPr lang="en-US" dirty="0" err="1" smtClean="0"/>
              <a:t>zoic</a:t>
            </a:r>
            <a:r>
              <a:rPr lang="en-US" dirty="0" smtClean="0"/>
              <a:t> means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36</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Cenozoic means recent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prefixes at the beginning of the names mean old, middle, and recent.</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38</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 of each word means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39</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process of scientific inquiry scientists do two things: </a:t>
            </a:r>
          </a:p>
          <a:p>
            <a:r>
              <a:rPr lang="en-US" sz="1200" kern="1200" dirty="0" smtClean="0">
                <a:solidFill>
                  <a:schemeClr val="tx1"/>
                </a:solidFill>
                <a:effectLst/>
                <a:latin typeface="+mn-lt"/>
                <a:ea typeface="+mn-ea"/>
                <a:cs typeface="+mn-cs"/>
              </a:rPr>
              <a:t>First they collect data, / and then they interpret data.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names of these intervals reflect the idea that the lower layers (and the fossils in them)</a:t>
            </a:r>
            <a:r>
              <a:rPr lang="en-US" baseline="0" dirty="0" smtClean="0"/>
              <a:t> are older than the ones above.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40</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other words, they reflect the idea of </a:t>
            </a:r>
            <a:r>
              <a:rPr lang="en-US" dirty="0" smtClean="0"/>
              <a:t>relative age.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41</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though, that we can’t tell just by looking </a:t>
            </a:r>
            <a:r>
              <a:rPr lang="en-US" i="1" dirty="0" smtClean="0"/>
              <a:t>how much </a:t>
            </a:r>
            <a:r>
              <a:rPr lang="en-US" i="0" dirty="0" smtClean="0"/>
              <a:t>older or</a:t>
            </a:r>
            <a:r>
              <a:rPr lang="en-US" i="0" baseline="0" dirty="0" smtClean="0"/>
              <a:t> younger the layers are.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42</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Precambrian and the Phanerozoic?</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43</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hardly find any fossils at all in the</a:t>
            </a:r>
            <a:r>
              <a:rPr lang="en-US" baseline="0" dirty="0" smtClean="0"/>
              <a:t> Precambrian, there’s nothing about animal life in the name.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44</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Phanerozoic means visible animal life, / which makes sense because</a:t>
            </a:r>
            <a:r>
              <a:rPr lang="en-US" baseline="0" dirty="0" smtClean="0"/>
              <a:t> we find SO many different fossils in those layers.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45</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summarize:  We can’t tell just by looking how long the different layers have been there,</a:t>
            </a:r>
            <a:r>
              <a:rPr lang="en-US" baseline="0" dirty="0" smtClean="0"/>
              <a:t> but certain clues that we’ll be learning more about, indicate that it probably didn’t take long at all for the layers to be laid down.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46</a:t>
            </a:fld>
            <a:endParaRPr lang="en-US"/>
          </a:p>
        </p:txBody>
      </p:sp>
    </p:spTree>
    <p:extLst>
      <p:ext uri="{BB962C8B-B14F-4D97-AF65-F5344CB8AC3E}">
        <p14:creationId xmlns:p14="http://schemas.microsoft.com/office/powerpoint/2010/main" val="767266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unless the</a:t>
            </a:r>
            <a:r>
              <a:rPr lang="en-US" baseline="0" dirty="0" smtClean="0"/>
              <a:t> layers have been disturbed, we know that younger layers are always on top of older ones.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47</a:t>
            </a:fld>
            <a:endParaRPr lang="en-US"/>
          </a:p>
        </p:txBody>
      </p:sp>
    </p:spTree>
    <p:extLst>
      <p:ext uri="{BB962C8B-B14F-4D97-AF65-F5344CB8AC3E}">
        <p14:creationId xmlns:p14="http://schemas.microsoft.com/office/powerpoint/2010/main" val="1202705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18063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00348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are facts, or pieces of information, that we gather by observing, </a:t>
            </a:r>
            <a:r>
              <a:rPr lang="en-US" sz="1200" kern="1200" baseline="0" dirty="0" smtClean="0">
                <a:solidFill>
                  <a:schemeClr val="tx1"/>
                </a:solidFill>
                <a:effectLst/>
                <a:latin typeface="+mn-lt"/>
                <a:ea typeface="+mn-ea"/>
                <a:cs typeface="+mn-cs"/>
              </a:rPr>
              <a:t>measuring, or analyzing something.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29862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079204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832555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555531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observe the color of flowers</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1249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find the weight of a kitten, or an elephant and measure the circumference or height of a tree.</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6698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count a crocodile’s teeth / or the legs on a centipede.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0395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these pieces of information are facts—or data.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5829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94203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79576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239753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99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48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60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2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91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84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63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493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97040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65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4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4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027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32843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22517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6526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8636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2898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91443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04078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75543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418165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294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30318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3" name="Subtitle 2"/>
          <p:cNvSpPr>
            <a:spLocks noGrp="1"/>
          </p:cNvSpPr>
          <p:nvPr>
            <p:ph type="subTitle" idx="1"/>
          </p:nvPr>
        </p:nvSpPr>
        <p:spPr>
          <a:xfrm>
            <a:off x="2565401" y="3045462"/>
            <a:ext cx="4013200" cy="428625"/>
          </a:xfrm>
        </p:spPr>
        <p:txBody>
          <a:bodyPr tIns="0" anchor="t">
            <a:noAutofit/>
          </a:bodyPr>
          <a:lstStyle>
            <a:lvl1pPr marL="0" indent="0" algn="ctr">
              <a:buNone/>
              <a:defRPr sz="1200" b="0" i="0" cap="none" spc="0" baseline="0">
                <a:solidFill>
                  <a:schemeClr val="bg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1"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1758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47290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9" name="Title Placeholder 1"/>
          <p:cNvSpPr>
            <a:spLocks noGrp="1"/>
          </p:cNvSpPr>
          <p:nvPr>
            <p:ph type="title"/>
          </p:nvPr>
        </p:nvSpPr>
        <p:spPr bwMode="black">
          <a:xfrm>
            <a:off x="2529053" y="3367248"/>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35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3" y="4084577"/>
            <a:ext cx="4106917" cy="397094"/>
          </a:xfrm>
        </p:spPr>
        <p:txBody>
          <a:bodyPr tIns="0" anchor="t" anchorCtr="0">
            <a:normAutofit/>
          </a:bodyPr>
          <a:lstStyle>
            <a:lvl1pPr marL="0" indent="0" algn="ctr">
              <a:buNone/>
              <a:defRPr kumimoji="0" lang="en-US" sz="12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13673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095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kern="1200" cap="none" spc="150" baseline="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i="0" kern="1200" cap="none" spc="150" baseline="0" dirty="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lnSpc>
                <a:spcPct val="110000"/>
              </a:lnSpc>
              <a:spcBef>
                <a:spcPts val="3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7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2466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212186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8756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7"/>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685800" rtl="0" eaLnBrk="1" latinLnBrk="0" hangingPunct="1">
              <a:lnSpc>
                <a:spcPct val="100000"/>
              </a:lnSpc>
              <a:spcBef>
                <a:spcPts val="0"/>
              </a:spcBef>
              <a:buClr>
                <a:schemeClr val="accent1"/>
              </a:buClr>
              <a:buFont typeface="Arial" pitchFamily="34" charset="0"/>
              <a:buNone/>
              <a:defRPr lang="en-US" sz="1050" b="0" i="0" kern="1200" cap="none" spc="0" baseline="0" smtClean="0">
                <a:solidFill>
                  <a:schemeClr val="tx1"/>
                </a:solidFill>
                <a:latin typeface="+mn-lt"/>
                <a:ea typeface="+mn-ea"/>
                <a:cs typeface="Tahoma"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39155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0" kern="1200" cap="none" spc="0" baseline="0" dirty="0">
                <a:solidFill>
                  <a:schemeClr val="bg1"/>
                </a:solidFill>
                <a:latin typeface="+mj-lt"/>
                <a:ea typeface="+mj-ea"/>
                <a:cs typeface="Tunga" pitchFamily="2"/>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050" b="0" i="0" kern="1200" cap="none" spc="23" baseline="0" smtClean="0">
                <a:solidFill>
                  <a:schemeClr val="tx2"/>
                </a:solidFill>
                <a:latin typeface="+mn-lt"/>
                <a:ea typeface="+mn-ea"/>
                <a:cs typeface="Tahoma" pitchFamily="34" charset="0"/>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marL="0" lvl="0" indent="0" algn="ctr" defTabSz="685800" rtl="0" eaLnBrk="1" latinLnBrk="0" hangingPunct="1">
              <a:spcBef>
                <a:spcPts val="45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106674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91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1"/>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72807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t>3/31/2015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48508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t>3/31/2015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63676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t>3/31/2015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72459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211227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419851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t>3/31/2015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t>‹#›</a:t>
            </a:fld>
            <a:endParaRPr lang="en-US"/>
          </a:p>
        </p:txBody>
      </p:sp>
    </p:spTree>
    <p:extLst>
      <p:ext uri="{BB962C8B-B14F-4D97-AF65-F5344CB8AC3E}">
        <p14:creationId xmlns:p14="http://schemas.microsoft.com/office/powerpoint/2010/main" val="1816876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3/31/2015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63835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151466628"/>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5"/>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900" b="0" cap="all" spc="225" baseline="0">
                <a:solidFill>
                  <a:schemeClr val="tx1"/>
                </a:solidFill>
              </a:defRPr>
            </a:lvl1pPr>
          </a:lstStyle>
          <a:p>
            <a:fld id="{32F59413-8DEC-4AA1-B0E6-B8D1FF55C118}" type="datetimeFigureOut">
              <a:rPr lang="en-US" smtClean="0">
                <a:solidFill>
                  <a:srgbClr val="FFFFFF"/>
                </a:solidFill>
              </a:rPr>
              <a:pPr/>
              <a:t>3/31/2015</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825" b="0" cap="all" spc="225"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9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310859696"/>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685800" rtl="0" eaLnBrk="1" latinLnBrk="0" hangingPunct="1">
        <a:spcBef>
          <a:spcPts val="300"/>
        </a:spcBef>
        <a:buNone/>
        <a:defRPr sz="1350" b="1" kern="1200" cap="all" spc="0" baseline="0">
          <a:solidFill>
            <a:schemeClr val="bg1">
              <a:lumMod val="75000"/>
              <a:lumOff val="25000"/>
            </a:schemeClr>
          </a:solidFill>
          <a:effectLst/>
          <a:latin typeface="+mj-lt"/>
          <a:ea typeface="+mj-ea"/>
          <a:cs typeface="Tunga" pitchFamily="2"/>
        </a:defRPr>
      </a:lvl1pPr>
    </p:titleStyle>
    <p:bodyStyle>
      <a:lvl1pPr marL="0" indent="0" algn="ctr" defTabSz="685800" rtl="0" eaLnBrk="1" latinLnBrk="0" hangingPunct="1">
        <a:lnSpc>
          <a:spcPct val="100000"/>
        </a:lnSpc>
        <a:spcBef>
          <a:spcPts val="450"/>
        </a:spcBef>
        <a:spcAft>
          <a:spcPts val="0"/>
        </a:spcAft>
        <a:buClr>
          <a:schemeClr val="accent1"/>
        </a:buClr>
        <a:buFontTx/>
        <a:buNone/>
        <a:defRPr sz="1500" b="0" i="0" kern="1200" cap="none" spc="23" baseline="0">
          <a:solidFill>
            <a:schemeClr val="tx1"/>
          </a:solidFill>
          <a:latin typeface="+mn-lt"/>
          <a:ea typeface="+mn-ea"/>
          <a:cs typeface="Tahoma" pitchFamily="34" charset="0"/>
        </a:defRPr>
      </a:lvl1pPr>
      <a:lvl2pPr marL="0" indent="0" algn="ctr" defTabSz="685800" rtl="0" eaLnBrk="1" latinLnBrk="0" hangingPunct="1">
        <a:lnSpc>
          <a:spcPct val="100000"/>
        </a:lnSpc>
        <a:spcBef>
          <a:spcPts val="900"/>
        </a:spcBef>
        <a:buClr>
          <a:schemeClr val="accent1"/>
        </a:buClr>
        <a:buFontTx/>
        <a:buNone/>
        <a:defRPr sz="1350" kern="1200">
          <a:solidFill>
            <a:schemeClr val="tx2"/>
          </a:solidFill>
          <a:latin typeface="+mn-lt"/>
          <a:ea typeface="+mn-ea"/>
          <a:cs typeface="Tahoma" pitchFamily="34" charset="0"/>
        </a:defRPr>
      </a:lvl2pPr>
      <a:lvl3pPr marL="0" indent="0" algn="ctr" defTabSz="685800" rtl="0" eaLnBrk="1" latinLnBrk="0" hangingPunct="1">
        <a:lnSpc>
          <a:spcPct val="100000"/>
        </a:lnSpc>
        <a:spcBef>
          <a:spcPts val="900"/>
        </a:spcBef>
        <a:buClr>
          <a:schemeClr val="accent1"/>
        </a:buClr>
        <a:buFontTx/>
        <a:buNone/>
        <a:defRPr sz="1200" kern="1200">
          <a:solidFill>
            <a:schemeClr val="tx1"/>
          </a:solidFill>
          <a:latin typeface="+mn-lt"/>
          <a:ea typeface="+mn-ea"/>
          <a:cs typeface="Tahoma" pitchFamily="34" charset="0"/>
        </a:defRPr>
      </a:lvl3pPr>
      <a:lvl4pPr marL="0" indent="0" algn="ctr" defTabSz="685800" rtl="0" eaLnBrk="1" latinLnBrk="0" hangingPunct="1">
        <a:lnSpc>
          <a:spcPct val="100000"/>
        </a:lnSpc>
        <a:spcBef>
          <a:spcPts val="900"/>
        </a:spcBef>
        <a:buClr>
          <a:schemeClr val="accent1"/>
        </a:buClr>
        <a:buFontTx/>
        <a:buNone/>
        <a:defRPr sz="1050" kern="1200">
          <a:solidFill>
            <a:schemeClr val="tx2"/>
          </a:solidFill>
          <a:latin typeface="+mn-lt"/>
          <a:ea typeface="+mn-ea"/>
          <a:cs typeface="Tahoma" pitchFamily="34" charset="0"/>
        </a:defRPr>
      </a:lvl4pPr>
      <a:lvl5pPr marL="0" indent="0" algn="ctr" defTabSz="685800" rtl="0" eaLnBrk="1" latinLnBrk="0" hangingPunct="1">
        <a:lnSpc>
          <a:spcPct val="100000"/>
        </a:lnSpc>
        <a:spcBef>
          <a:spcPts val="900"/>
        </a:spcBef>
        <a:buClr>
          <a:schemeClr val="accent1"/>
        </a:buClr>
        <a:buFontTx/>
        <a:buNone/>
        <a:defRPr sz="1050" kern="1200" baseline="0">
          <a:solidFill>
            <a:schemeClr val="tx1"/>
          </a:solidFill>
          <a:latin typeface="+mn-lt"/>
          <a:ea typeface="+mn-ea"/>
          <a:cs typeface="Tahoma" pitchFamily="34" charset="0"/>
        </a:defRPr>
      </a:lvl5pPr>
      <a:lvl6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6pPr>
      <a:lvl7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7pPr>
      <a:lvl8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8pPr>
      <a:lvl9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2.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45.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8.jpe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20.jpeg"/><Relationship Id="rId5" Type="http://schemas.openxmlformats.org/officeDocument/2006/relationships/image" Target="../media/image19.jpeg"/><Relationship Id="rId10" Type="http://schemas.microsoft.com/office/2007/relationships/hdphoto" Target="../media/hdphoto4.wdp"/><Relationship Id="rId4" Type="http://schemas.openxmlformats.org/officeDocument/2006/relationships/image" Target="../media/image18.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png"/><Relationship Id="rId7" Type="http://schemas.openxmlformats.org/officeDocument/2006/relationships/image" Target="../media/image18.jpeg"/><Relationship Id="rId12"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15.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7" name="Content Placeholder 5"/>
          <p:cNvSpPr txBox="1">
            <a:spLocks/>
          </p:cNvSpPr>
          <p:nvPr/>
        </p:nvSpPr>
        <p:spPr>
          <a:xfrm>
            <a:off x="457200" y="1600200"/>
            <a:ext cx="8229600" cy="449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Before using this PowerPoint, consider doing activity 3 with the class.</a:t>
            </a:r>
            <a:endParaRPr lang="en-US" dirty="0"/>
          </a:p>
        </p:txBody>
      </p:sp>
    </p:spTree>
    <p:extLst>
      <p:ext uri="{BB962C8B-B14F-4D97-AF65-F5344CB8AC3E}">
        <p14:creationId xmlns:p14="http://schemas.microsoft.com/office/powerpoint/2010/main" val="1234030505"/>
      </p:ext>
    </p:extLst>
  </p:cSld>
  <p:clrMapOvr>
    <a:masterClrMapping/>
  </p:clrMapOvr>
  <mc:AlternateContent xmlns:mc="http://schemas.openxmlformats.org/markup-compatibility/2006" xmlns:p14="http://schemas.microsoft.com/office/powerpoint/2010/main">
    <mc:Choice Requires="p14">
      <p:transition spd="slow" p14:dur="2000" advTm="4372"/>
    </mc:Choice>
    <mc:Fallback xmlns="">
      <p:transition spd="slow" advTm="437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4" y="181987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759" y="1670957"/>
            <a:ext cx="498764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024398" y="4103172"/>
            <a:ext cx="1280472" cy="128731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379" y="4103172"/>
            <a:ext cx="1295400" cy="1295400"/>
          </a:xfrm>
          <a:prstGeom prst="rect">
            <a:avLst/>
          </a:prstGeom>
        </p:spPr>
      </p:pic>
      <p:sp>
        <p:nvSpPr>
          <p:cNvPr id="11" name="Rectangle 10"/>
          <p:cNvSpPr/>
          <p:nvPr/>
        </p:nvSpPr>
        <p:spPr>
          <a:xfrm>
            <a:off x="1614619" y="3163292"/>
            <a:ext cx="1630896"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Facts</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sp>
        <p:nvSpPr>
          <p:cNvPr id="6" name="Rectangle 5"/>
          <p:cNvSpPr/>
          <p:nvPr/>
        </p:nvSpPr>
        <p:spPr>
          <a:xfrm>
            <a:off x="4425292" y="3141521"/>
            <a:ext cx="3937296"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FFC000"/>
                </a:solidFill>
                <a:effectLst>
                  <a:glow rad="38100">
                    <a:schemeClr val="accent1">
                      <a:alpha val="40000"/>
                    </a:schemeClr>
                  </a:glow>
                </a:effectLst>
              </a:rPr>
              <a:t>Explanations</a:t>
            </a:r>
            <a:endParaRPr lang="en-US" sz="5400" b="1" spc="50" dirty="0">
              <a:ln w="9525" cmpd="sng">
                <a:solidFill>
                  <a:schemeClr val="accent1"/>
                </a:solidFill>
                <a:prstDash val="solid"/>
              </a:ln>
              <a:solidFill>
                <a:srgbClr val="FFC000"/>
              </a:solidFill>
              <a:effectLst>
                <a:glow rad="38100">
                  <a:schemeClr val="accent1">
                    <a:alpha val="40000"/>
                  </a:schemeClr>
                </a:glow>
              </a:effectLst>
            </a:endParaRPr>
          </a:p>
        </p:txBody>
      </p:sp>
    </p:spTree>
    <p:extLst>
      <p:ext uri="{BB962C8B-B14F-4D97-AF65-F5344CB8AC3E}">
        <p14:creationId xmlns:p14="http://schemas.microsoft.com/office/powerpoint/2010/main" val="2445796503"/>
      </p:ext>
    </p:extLst>
  </p:cSld>
  <p:clrMapOvr>
    <a:masterClrMapping/>
  </p:clrMapOvr>
  <mc:AlternateContent xmlns:mc="http://schemas.openxmlformats.org/markup-compatibility/2006" xmlns:p14="http://schemas.microsoft.com/office/powerpoint/2010/main">
    <mc:Choice Requires="p14">
      <p:transition spd="slow" p14:dur="2000" advTm="5771"/>
    </mc:Choice>
    <mc:Fallback xmlns="">
      <p:transition spd="slow" advTm="5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par>
                          <p:cTn id="8" fill="hold">
                            <p:stCondLst>
                              <p:cond delay="1500"/>
                            </p:stCondLst>
                            <p:childTnLst>
                              <p:par>
                                <p:cTn id="9" presetID="10" presetClass="entr" presetSubtype="0"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49" y="4338202"/>
            <a:ext cx="1586451" cy="1972095"/>
          </a:xfrm>
          <a:prstGeom prst="rect">
            <a:avLst/>
          </a:prstGeom>
          <a:ln w="50800">
            <a:noFill/>
          </a:ln>
        </p:spPr>
      </p:pic>
      <p:sp>
        <p:nvSpPr>
          <p:cNvPr id="3" name="Title 2"/>
          <p:cNvSpPr>
            <a:spLocks noGrp="1"/>
          </p:cNvSpPr>
          <p:nvPr>
            <p:ph type="title"/>
          </p:nvPr>
        </p:nvSpPr>
        <p:spPr/>
        <p:txBody>
          <a:bodyPr/>
          <a:lstStyle/>
          <a:p>
            <a:r>
              <a:rPr lang="en-US" dirty="0" smtClean="0">
                <a:solidFill>
                  <a:schemeClr val="bg1"/>
                </a:solidFill>
              </a:rPr>
              <a:t>Geologic Column</a:t>
            </a:r>
            <a:endParaRPr lang="en-US" dirty="0">
              <a:solidFill>
                <a:schemeClr val="bg1"/>
              </a:solidFill>
            </a:endParaRPr>
          </a:p>
        </p:txBody>
      </p:sp>
      <p:sp>
        <p:nvSpPr>
          <p:cNvPr id="10" name="Rectangle 9"/>
          <p:cNvSpPr/>
          <p:nvPr/>
        </p:nvSpPr>
        <p:spPr>
          <a:xfrm>
            <a:off x="1600200" y="227707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Picture 4"/>
          <p:cNvPicPr>
            <a:picLocks noChangeAspect="1"/>
          </p:cNvPicPr>
          <p:nvPr/>
        </p:nvPicPr>
        <p:blipFill>
          <a:blip r:embed="rId5"/>
          <a:stretch>
            <a:fillRect/>
          </a:stretch>
        </p:blipFill>
        <p:spPr>
          <a:xfrm>
            <a:off x="3429000" y="2667000"/>
            <a:ext cx="1785938" cy="1331452"/>
          </a:xfrm>
          <a:prstGeom prst="rect">
            <a:avLst/>
          </a:prstGeom>
          <a:ln>
            <a:solidFill>
              <a:schemeClr val="bg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4191000"/>
            <a:ext cx="2819400" cy="1879600"/>
          </a:xfrm>
          <a:prstGeom prst="rect">
            <a:avLst/>
          </a:prstGeom>
          <a:ln w="50800">
            <a:no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3163292"/>
            <a:ext cx="2138660" cy="1431665"/>
          </a:xfrm>
          <a:prstGeom prst="rect">
            <a:avLst/>
          </a:prstGeom>
          <a:ln w="50800">
            <a:noFill/>
          </a:ln>
        </p:spPr>
      </p:pic>
    </p:spTree>
    <p:custDataLst>
      <p:tags r:id="rId1"/>
    </p:custDataLst>
    <p:extLst>
      <p:ext uri="{BB962C8B-B14F-4D97-AF65-F5344CB8AC3E}">
        <p14:creationId xmlns:p14="http://schemas.microsoft.com/office/powerpoint/2010/main" val="2961785522"/>
      </p:ext>
    </p:extLst>
  </p:cSld>
  <p:clrMapOvr>
    <a:masterClrMapping/>
  </p:clrMapOvr>
  <mc:AlternateContent xmlns:mc="http://schemas.openxmlformats.org/markup-compatibility/2006" xmlns:p14="http://schemas.microsoft.com/office/powerpoint/2010/main">
    <mc:Choice Requires="p14">
      <p:transition spd="slow" p14:dur="2000" advTm="5418"/>
    </mc:Choice>
    <mc:Fallback xmlns="">
      <p:transition spd="slow" advTm="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205" y="4290315"/>
            <a:ext cx="3475995" cy="2316477"/>
          </a:xfrm>
          <a:prstGeom prst="rect">
            <a:avLst/>
          </a:prstGeom>
        </p:spPr>
      </p:pic>
      <p:pic>
        <p:nvPicPr>
          <p:cNvPr id="7"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85800" y="1546011"/>
            <a:ext cx="3814378" cy="2492589"/>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4290315"/>
            <a:ext cx="3738002" cy="233908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366" y="1559285"/>
            <a:ext cx="3505834" cy="2478703"/>
          </a:xfrm>
          <a:prstGeom prst="rect">
            <a:avLst/>
          </a:prstGeom>
        </p:spPr>
      </p:pic>
      <p:pic>
        <p:nvPicPr>
          <p:cNvPr id="2" name="Picture 1"/>
          <p:cNvPicPr>
            <a:picLocks noChangeAspect="1"/>
          </p:cNvPicPr>
          <p:nvPr/>
        </p:nvPicPr>
        <p:blipFill>
          <a:blip r:embed="rId8"/>
          <a:stretch>
            <a:fillRect/>
          </a:stretch>
        </p:blipFill>
        <p:spPr>
          <a:xfrm>
            <a:off x="4124545" y="4814016"/>
            <a:ext cx="1262323" cy="126907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7273" y="2277427"/>
            <a:ext cx="1080527" cy="1080527"/>
          </a:xfrm>
          <a:prstGeom prst="rect">
            <a:avLst/>
          </a:prstGeom>
        </p:spPr>
      </p:pic>
      <p:sp>
        <p:nvSpPr>
          <p:cNvPr id="9" name="Rectangle 8"/>
          <p:cNvSpPr/>
          <p:nvPr/>
        </p:nvSpPr>
        <p:spPr>
          <a:xfrm>
            <a:off x="3017392" y="356315"/>
            <a:ext cx="3400291"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Facts--Data</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82291022"/>
      </p:ext>
    </p:extLst>
  </p:cSld>
  <p:clrMapOvr>
    <a:masterClrMapping/>
  </p:clrMapOvr>
  <mc:AlternateContent xmlns:mc="http://schemas.openxmlformats.org/markup-compatibility/2006" xmlns:p14="http://schemas.microsoft.com/office/powerpoint/2010/main">
    <mc:Choice Requires="p14">
      <p:transition spd="slow" p14:dur="2000" advTm="16366"/>
    </mc:Choice>
    <mc:Fallback xmlns="">
      <p:transition spd="slow" advTm="1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1000"/>
                            </p:stCondLst>
                            <p:childTnLst>
                              <p:par>
                                <p:cTn id="32" presetID="16" presetClass="entr" presetSubtype="37"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3" y="1828800"/>
            <a:ext cx="153086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Picture 5"/>
          <p:cNvPicPr>
            <a:picLocks noChangeAspect="1"/>
          </p:cNvPicPr>
          <p:nvPr/>
        </p:nvPicPr>
        <p:blipFill>
          <a:blip r:embed="rId4"/>
          <a:stretch>
            <a:fillRect/>
          </a:stretch>
        </p:blipFill>
        <p:spPr>
          <a:xfrm>
            <a:off x="457200" y="2971800"/>
            <a:ext cx="4433888" cy="2992678"/>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024" y="1600200"/>
            <a:ext cx="493236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529378" y="3306762"/>
            <a:ext cx="1821653" cy="1754326"/>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C000"/>
                </a:solidFill>
                <a:effectLst>
                  <a:outerShdw blurRad="41275" dist="12700" dir="12000000" algn="tl" rotWithShape="0">
                    <a:srgbClr val="000000">
                      <a:alpha val="40000"/>
                    </a:srgbClr>
                  </a:outerShdw>
                </a:effectLst>
              </a:rPr>
              <a:t>Why?</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C000"/>
                </a:solidFill>
                <a:effectLst>
                  <a:outerShdw blurRad="41275" dist="12700" dir="12000000" algn="tl" rotWithShape="0">
                    <a:srgbClr val="000000">
                      <a:alpha val="40000"/>
                    </a:srgbClr>
                  </a:outerShdw>
                </a:effectLst>
              </a:rPr>
              <a:t>How?</a:t>
            </a:r>
          </a:p>
        </p:txBody>
      </p:sp>
    </p:spTree>
    <p:custDataLst>
      <p:tags r:id="rId1"/>
    </p:custDataLst>
    <p:extLst>
      <p:ext uri="{BB962C8B-B14F-4D97-AF65-F5344CB8AC3E}">
        <p14:creationId xmlns:p14="http://schemas.microsoft.com/office/powerpoint/2010/main" val="4075972331"/>
      </p:ext>
    </p:extLst>
  </p:cSld>
  <p:clrMapOvr>
    <a:masterClrMapping/>
  </p:clrMapOvr>
  <mc:AlternateContent xmlns:mc="http://schemas.openxmlformats.org/markup-compatibility/2006" xmlns:p14="http://schemas.microsoft.com/office/powerpoint/2010/main">
    <mc:Choice Requires="p14">
      <p:transition spd="slow" p14:dur="2000" advTm="14028"/>
    </mc:Choice>
    <mc:Fallback xmlns="">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7"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599051"/>
            <a:ext cx="7315200" cy="4877949"/>
          </a:xfrm>
        </p:spPr>
      </p:pic>
      <p:sp>
        <p:nvSpPr>
          <p:cNvPr id="10" name="Rectangle 9"/>
          <p:cNvSpPr/>
          <p:nvPr/>
        </p:nvSpPr>
        <p:spPr>
          <a:xfrm>
            <a:off x="1462685" y="448270"/>
            <a:ext cx="6385915"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 &amp; Interpretation</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482904412"/>
      </p:ext>
    </p:extLst>
  </p:cSld>
  <p:clrMapOvr>
    <a:masterClrMapping/>
  </p:clrMapOvr>
  <mc:AlternateContent xmlns:mc="http://schemas.openxmlformats.org/markup-compatibility/2006" xmlns:p14="http://schemas.microsoft.com/office/powerpoint/2010/main">
    <mc:Choice Requires="p14">
      <p:transition spd="slow" p14:dur="2000" advTm="8964"/>
    </mc:Choice>
    <mc:Fallback xmlns="">
      <p:transition spd="slow" advTm="896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5090" y="865410"/>
            <a:ext cx="7693819" cy="5127180"/>
          </a:xfrm>
          <a:prstGeom prst="rect">
            <a:avLst/>
          </a:prstGeom>
        </p:spPr>
      </p:pic>
    </p:spTree>
    <p:extLst>
      <p:ext uri="{BB962C8B-B14F-4D97-AF65-F5344CB8AC3E}">
        <p14:creationId xmlns:p14="http://schemas.microsoft.com/office/powerpoint/2010/main" val="4235254634"/>
      </p:ext>
    </p:extLst>
  </p:cSld>
  <p:clrMapOvr>
    <a:masterClrMapping/>
  </p:clrMapOvr>
  <mc:AlternateContent xmlns:mc="http://schemas.openxmlformats.org/markup-compatibility/2006" xmlns:p14="http://schemas.microsoft.com/office/powerpoint/2010/main">
    <mc:Choice Requires="p14">
      <p:transition spd="slow" p14:dur="2000" advTm="19473"/>
    </mc:Choice>
    <mc:Fallback xmlns="">
      <p:transition spd="slow" advTm="1947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5090" y="865410"/>
            <a:ext cx="7693819" cy="5127180"/>
          </a:xfrm>
          <a:prstGeom prst="rect">
            <a:avLst/>
          </a:prstGeom>
        </p:spPr>
      </p:pic>
      <p:sp>
        <p:nvSpPr>
          <p:cNvPr id="2" name="Left Arrow 1"/>
          <p:cNvSpPr/>
          <p:nvPr/>
        </p:nvSpPr>
        <p:spPr>
          <a:xfrm rot="18586876">
            <a:off x="6976252" y="4757568"/>
            <a:ext cx="1327841"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895600" y="5495228"/>
            <a:ext cx="3329315" cy="829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“Older”</a:t>
            </a:r>
          </a:p>
          <a:p>
            <a:pPr algn="ctr"/>
            <a:r>
              <a:rPr lang="en-US" sz="2400" dirty="0" smtClean="0"/>
              <a:t>Been there longer</a:t>
            </a:r>
            <a:endParaRPr lang="en-US" sz="2400" dirty="0"/>
          </a:p>
        </p:txBody>
      </p:sp>
    </p:spTree>
    <p:extLst>
      <p:ext uri="{BB962C8B-B14F-4D97-AF65-F5344CB8AC3E}">
        <p14:creationId xmlns:p14="http://schemas.microsoft.com/office/powerpoint/2010/main" val="3453135935"/>
      </p:ext>
    </p:extLst>
  </p:cSld>
  <p:clrMapOvr>
    <a:masterClrMapping/>
  </p:clrMapOvr>
  <mc:AlternateContent xmlns:mc="http://schemas.openxmlformats.org/markup-compatibility/2006" xmlns:p14="http://schemas.microsoft.com/office/powerpoint/2010/main">
    <mc:Choice Requires="p14">
      <p:transition spd="slow" p14:dur="2000" advTm="7459"/>
    </mc:Choice>
    <mc:Fallback xmlns="">
      <p:transition spd="slow" advTm="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5090" y="865410"/>
            <a:ext cx="7693819" cy="512718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718" y="4165478"/>
            <a:ext cx="1017587"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907342" y="5510037"/>
            <a:ext cx="3329315" cy="829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“Younger”</a:t>
            </a:r>
          </a:p>
          <a:p>
            <a:pPr algn="ctr"/>
            <a:r>
              <a:rPr lang="en-US" sz="2400" dirty="0" smtClean="0"/>
              <a:t>Been there less time</a:t>
            </a:r>
            <a:endParaRPr lang="en-US" sz="2400" dirty="0"/>
          </a:p>
        </p:txBody>
      </p:sp>
    </p:spTree>
    <p:extLst>
      <p:ext uri="{BB962C8B-B14F-4D97-AF65-F5344CB8AC3E}">
        <p14:creationId xmlns:p14="http://schemas.microsoft.com/office/powerpoint/2010/main" val="2261888078"/>
      </p:ext>
    </p:extLst>
  </p:cSld>
  <p:clrMapOvr>
    <a:masterClrMapping/>
  </p:clrMapOvr>
  <mc:AlternateContent xmlns:mc="http://schemas.openxmlformats.org/markup-compatibility/2006" xmlns:p14="http://schemas.microsoft.com/office/powerpoint/2010/main">
    <mc:Choice Requires="p14">
      <p:transition spd="slow" p14:dur="2000" advTm="7247"/>
    </mc:Choice>
    <mc:Fallback xmlns="">
      <p:transition spd="slow" advTm="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25090" y="865410"/>
            <a:ext cx="7693819" cy="5127180"/>
          </a:xfrm>
          <a:prstGeom prst="rect">
            <a:avLst/>
          </a:prstGeom>
        </p:spPr>
      </p:pic>
      <p:sp>
        <p:nvSpPr>
          <p:cNvPr id="2" name="Rounded Rectangle 1"/>
          <p:cNvSpPr/>
          <p:nvPr/>
        </p:nvSpPr>
        <p:spPr>
          <a:xfrm>
            <a:off x="2971800" y="5410200"/>
            <a:ext cx="3200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How much time?</a:t>
            </a:r>
            <a:endParaRPr lang="en-US" sz="2400" dirty="0"/>
          </a:p>
        </p:txBody>
      </p:sp>
      <p:sp>
        <p:nvSpPr>
          <p:cNvPr id="4" name="Cloud Callout 3"/>
          <p:cNvSpPr/>
          <p:nvPr/>
        </p:nvSpPr>
        <p:spPr>
          <a:xfrm>
            <a:off x="4876800" y="1447800"/>
            <a:ext cx="3008709" cy="1524000"/>
          </a:xfrm>
          <a:prstGeom prst="cloudCallou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20 years?</a:t>
            </a:r>
            <a:endParaRPr lang="en-US" sz="3600" dirty="0">
              <a:solidFill>
                <a:schemeClr val="tx1"/>
              </a:solidFill>
            </a:endParaRPr>
          </a:p>
        </p:txBody>
      </p:sp>
      <p:sp>
        <p:nvSpPr>
          <p:cNvPr id="7" name="Cloud Callout 6"/>
          <p:cNvSpPr/>
          <p:nvPr/>
        </p:nvSpPr>
        <p:spPr>
          <a:xfrm>
            <a:off x="1371600" y="1451429"/>
            <a:ext cx="2438400" cy="1524000"/>
          </a:xfrm>
          <a:prstGeom prst="cloudCallout">
            <a:avLst>
              <a:gd name="adj1" fmla="val 15477"/>
              <a:gd name="adj2" fmla="val 6440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 days?</a:t>
            </a:r>
            <a:endParaRPr lang="en-US" sz="3600" dirty="0">
              <a:solidFill>
                <a:schemeClr val="tx1"/>
              </a:solidFill>
            </a:endParaRPr>
          </a:p>
        </p:txBody>
      </p:sp>
    </p:spTree>
    <p:custDataLst>
      <p:tags r:id="rId1"/>
    </p:custDataLst>
    <p:extLst>
      <p:ext uri="{BB962C8B-B14F-4D97-AF65-F5344CB8AC3E}">
        <p14:creationId xmlns:p14="http://schemas.microsoft.com/office/powerpoint/2010/main" val="2353348300"/>
      </p:ext>
    </p:extLst>
  </p:cSld>
  <p:clrMapOvr>
    <a:masterClrMapping/>
  </p:clrMapOvr>
  <mc:AlternateContent xmlns:mc="http://schemas.openxmlformats.org/markup-compatibility/2006" xmlns:p14="http://schemas.microsoft.com/office/powerpoint/2010/main">
    <mc:Choice Requires="p14">
      <p:transition spd="slow" p14:dur="2000" advTm="18273"/>
    </mc:Choice>
    <mc:Fallback xmlns="">
      <p:transition spd="slow" advTm="18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762000"/>
            <a:ext cx="7315200" cy="4877949"/>
          </a:xfrm>
        </p:spPr>
      </p:pic>
      <p:sp>
        <p:nvSpPr>
          <p:cNvPr id="5" name="Rounded Rectangle 4"/>
          <p:cNvSpPr/>
          <p:nvPr/>
        </p:nvSpPr>
        <p:spPr>
          <a:xfrm>
            <a:off x="3124200" y="5144649"/>
            <a:ext cx="3200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Which layer is “older?”</a:t>
            </a:r>
            <a:endParaRPr lang="en-US" sz="24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300287" y="3176822"/>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a:off x="5029200" y="3941763"/>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93477513"/>
      </p:ext>
    </p:extLst>
  </p:cSld>
  <p:clrMapOvr>
    <a:masterClrMapping/>
  </p:clrMapOvr>
  <mc:AlternateContent xmlns:mc="http://schemas.openxmlformats.org/markup-compatibility/2006" xmlns:p14="http://schemas.microsoft.com/office/powerpoint/2010/main">
    <mc:Choice Requires="p14">
      <p:transition spd="slow" p14:dur="2000" advTm="8057"/>
    </mc:Choice>
    <mc:Fallback xmlns="">
      <p:transition spd="slow" advTm="8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903694" y="436421"/>
            <a:ext cx="3814482" cy="2604332"/>
          </a:xfrm>
        </p:spPr>
        <p:txBody>
          <a:bodyPr>
            <a:noAutofit/>
          </a:bodyPr>
          <a:lstStyle/>
          <a:p>
            <a:pPr algn="l"/>
            <a:r>
              <a:rPr lang="en-US" sz="4800" dirty="0" smtClean="0">
                <a:solidFill>
                  <a:schemeClr val="bg1"/>
                </a:solidFill>
              </a:rPr>
              <a:t>The</a:t>
            </a:r>
            <a:br>
              <a:rPr lang="en-US" sz="4800" dirty="0" smtClean="0">
                <a:solidFill>
                  <a:schemeClr val="bg1"/>
                </a:solidFill>
              </a:rPr>
            </a:br>
            <a:r>
              <a:rPr lang="en-US" sz="4800" dirty="0" smtClean="0">
                <a:solidFill>
                  <a:schemeClr val="bg1"/>
                </a:solidFill>
              </a:rPr>
              <a:t>Geologic</a:t>
            </a:r>
            <a:br>
              <a:rPr lang="en-US" sz="4800" dirty="0" smtClean="0">
                <a:solidFill>
                  <a:schemeClr val="bg1"/>
                </a:solidFill>
              </a:rPr>
            </a:br>
            <a:r>
              <a:rPr lang="en-US" sz="4800" dirty="0" smtClean="0">
                <a:solidFill>
                  <a:schemeClr val="bg1"/>
                </a:solidFill>
              </a:rPr>
              <a:t>Column </a:t>
            </a:r>
            <a:br>
              <a:rPr lang="en-US" sz="4800" dirty="0" smtClean="0">
                <a:solidFill>
                  <a:schemeClr val="bg1"/>
                </a:solidFill>
              </a:rPr>
            </a:br>
            <a:r>
              <a:rPr lang="en-US" sz="2400" dirty="0" smtClean="0">
                <a:solidFill>
                  <a:schemeClr val="bg1"/>
                </a:solidFill>
              </a:rPr>
              <a:t>(A3 Relative Age)</a:t>
            </a:r>
            <a:endParaRPr lang="en-US" sz="2400"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064" y="3438904"/>
            <a:ext cx="4480112" cy="2986741"/>
          </a:xfrm>
          <a:prstGeom prst="rect">
            <a:avLst/>
          </a:prstGeom>
          <a:ln w="50800">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335815"/>
            <a:ext cx="4191000" cy="2805545"/>
          </a:xfrm>
          <a:prstGeom prst="rect">
            <a:avLst/>
          </a:prstGeom>
          <a:ln w="5080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2819400"/>
            <a:ext cx="2901041" cy="3606245"/>
          </a:xfrm>
          <a:prstGeom prst="rect">
            <a:avLst/>
          </a:prstGeom>
          <a:ln w="50800">
            <a:solidFill>
              <a:schemeClr val="tx1"/>
            </a:solidFill>
          </a:ln>
        </p:spPr>
      </p:pic>
    </p:spTree>
    <p:extLst>
      <p:ext uri="{BB962C8B-B14F-4D97-AF65-F5344CB8AC3E}">
        <p14:creationId xmlns:p14="http://schemas.microsoft.com/office/powerpoint/2010/main" val="3199249305"/>
      </p:ext>
    </p:extLst>
  </p:cSld>
  <p:clrMapOvr>
    <a:masterClrMapping/>
  </p:clrMapOvr>
  <mc:AlternateContent xmlns:mc="http://schemas.openxmlformats.org/markup-compatibility/2006" xmlns:p14="http://schemas.microsoft.com/office/powerpoint/2010/main">
    <mc:Choice Requires="p14">
      <p:transition spd="slow" p14:dur="2000" advTm="4414"/>
    </mc:Choice>
    <mc:Fallback xmlns="">
      <p:transition spd="slow" advTm="441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762000"/>
            <a:ext cx="7315200" cy="4877949"/>
          </a:xfrm>
        </p:spPr>
      </p:pic>
      <p:sp>
        <p:nvSpPr>
          <p:cNvPr id="5" name="Rounded Rectangle 4"/>
          <p:cNvSpPr/>
          <p:nvPr/>
        </p:nvSpPr>
        <p:spPr>
          <a:xfrm>
            <a:off x="3124200" y="5144649"/>
            <a:ext cx="3200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Which layer is “older?”</a:t>
            </a:r>
            <a:endParaRPr lang="en-US" sz="24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00287" y="3176822"/>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5029200" y="3941763"/>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36192" y="4018727"/>
            <a:ext cx="1219200" cy="400110"/>
          </a:xfrm>
          <a:prstGeom prst="rect">
            <a:avLst/>
          </a:prstGeom>
          <a:noFill/>
        </p:spPr>
        <p:txBody>
          <a:bodyPr wrap="square" rtlCol="0">
            <a:spAutoFit/>
          </a:bodyPr>
          <a:lstStyle/>
          <a:p>
            <a:r>
              <a:rPr lang="en-US" sz="2000" dirty="0" smtClean="0"/>
              <a:t>Olde</a:t>
            </a:r>
            <a:r>
              <a:rPr lang="en-US" dirty="0" smtClean="0"/>
              <a:t>r</a:t>
            </a:r>
            <a:endParaRPr lang="en-US" dirty="0"/>
          </a:p>
        </p:txBody>
      </p:sp>
    </p:spTree>
    <p:extLst>
      <p:ext uri="{BB962C8B-B14F-4D97-AF65-F5344CB8AC3E}">
        <p14:creationId xmlns:p14="http://schemas.microsoft.com/office/powerpoint/2010/main" val="745064977"/>
      </p:ext>
    </p:extLst>
  </p:cSld>
  <p:clrMapOvr>
    <a:masterClrMapping/>
  </p:clrMapOvr>
  <mc:AlternateContent xmlns:mc="http://schemas.openxmlformats.org/markup-compatibility/2006" xmlns:p14="http://schemas.microsoft.com/office/powerpoint/2010/main">
    <mc:Choice Requires="p14">
      <p:transition spd="slow" p14:dur="2000" advTm="13704"/>
    </mc:Choice>
    <mc:Fallback xmlns="">
      <p:transition spd="slow" advTm="1370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10" name="Rectangle 9"/>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11" name="Rectangle 10"/>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endParaRPr lang="en-US" sz="3600" dirty="0">
              <a:solidFill>
                <a:schemeClr val="tx1"/>
              </a:solidFill>
            </a:endParaRPr>
          </a:p>
        </p:txBody>
      </p:sp>
      <p:sp>
        <p:nvSpPr>
          <p:cNvPr id="12" name="Rectangle 11"/>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13" name="Rectangle 12"/>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14" name="Rectangle 13"/>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spTree>
    <p:extLst>
      <p:ext uri="{BB962C8B-B14F-4D97-AF65-F5344CB8AC3E}">
        <p14:creationId xmlns:p14="http://schemas.microsoft.com/office/powerpoint/2010/main" val="1460386362"/>
      </p:ext>
    </p:extLst>
  </p:cSld>
  <p:clrMapOvr>
    <a:masterClrMapping/>
  </p:clrMapOvr>
  <mc:AlternateContent xmlns:mc="http://schemas.openxmlformats.org/markup-compatibility/2006" xmlns:p14="http://schemas.microsoft.com/office/powerpoint/2010/main">
    <mc:Choice Requires="p14">
      <p:transition spd="slow" p14:dur="2000" advTm="5492"/>
    </mc:Choice>
    <mc:Fallback xmlns="">
      <p:transition spd="slow" advTm="549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8" name="Rectangle 7"/>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Oldest</a:t>
            </a:r>
            <a:endParaRPr lang="en-US" sz="3600" dirty="0">
              <a:solidFill>
                <a:schemeClr val="tx1"/>
              </a:solidFill>
            </a:endParaRPr>
          </a:p>
        </p:txBody>
      </p:sp>
      <p:sp>
        <p:nvSpPr>
          <p:cNvPr id="9" name="Rectangle 8"/>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0" name="Rectangle 9"/>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1" name="Rectangle 10"/>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2" name="Rectangle 11"/>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Youngest</a:t>
            </a:r>
            <a:endParaRPr lang="en-US" sz="3600" dirty="0">
              <a:solidFill>
                <a:schemeClr val="tx1"/>
              </a:solidFill>
            </a:endParaRPr>
          </a:p>
        </p:txBody>
      </p:sp>
    </p:spTree>
    <p:extLst>
      <p:ext uri="{BB962C8B-B14F-4D97-AF65-F5344CB8AC3E}">
        <p14:creationId xmlns:p14="http://schemas.microsoft.com/office/powerpoint/2010/main" val="1732525023"/>
      </p:ext>
    </p:extLst>
  </p:cSld>
  <p:clrMapOvr>
    <a:masterClrMapping/>
  </p:clrMapOvr>
  <mc:AlternateContent xmlns:mc="http://schemas.openxmlformats.org/markup-compatibility/2006" xmlns:p14="http://schemas.microsoft.com/office/powerpoint/2010/main">
    <mc:Choice Requires="p14">
      <p:transition spd="slow" p14:dur="2000" advTm="7503"/>
    </mc:Choice>
    <mc:Fallback xmlns="">
      <p:transition spd="slow" advTm="750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endParaRPr lang="en-US" sz="3600" dirty="0">
              <a:solidFill>
                <a:schemeClr val="tx1"/>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5715000"/>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27193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601274"/>
      </p:ext>
    </p:extLst>
  </p:cSld>
  <p:clrMapOvr>
    <a:masterClrMapping/>
  </p:clrMapOvr>
  <mc:AlternateContent xmlns:mc="http://schemas.openxmlformats.org/markup-compatibility/2006" xmlns:p14="http://schemas.microsoft.com/office/powerpoint/2010/main">
    <mc:Choice Requires="p14">
      <p:transition spd="slow" p14:dur="2000" advTm="4515"/>
    </mc:Choice>
    <mc:Fallback xmlns="">
      <p:transition spd="slow" advTm="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endParaRPr lang="en-US" sz="3600" dirty="0">
              <a:solidFill>
                <a:schemeClr val="tx1"/>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5715000"/>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17122"/>
      </p:ext>
    </p:extLst>
  </p:cSld>
  <p:clrMapOvr>
    <a:masterClrMapping/>
  </p:clrMapOvr>
  <mc:AlternateContent xmlns:mc="http://schemas.openxmlformats.org/markup-compatibility/2006" xmlns:p14="http://schemas.microsoft.com/office/powerpoint/2010/main">
    <mc:Choice Requires="p14">
      <p:transition spd="slow" p14:dur="2000" advTm="4167"/>
    </mc:Choice>
    <mc:Fallback xmlns="">
      <p:transition spd="slow" advTm="416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4432823"/>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10429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80442"/>
      </p:ext>
    </p:extLst>
  </p:cSld>
  <p:clrMapOvr>
    <a:masterClrMapping/>
  </p:clrMapOvr>
  <mc:AlternateContent xmlns:mc="http://schemas.openxmlformats.org/markup-compatibility/2006" xmlns:p14="http://schemas.microsoft.com/office/powerpoint/2010/main">
    <mc:Choice Requires="p14">
      <p:transition spd="slow" p14:dur="2000" advTm="5475"/>
    </mc:Choice>
    <mc:Fallback xmlns="">
      <p:transition spd="slow" advTm="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4432823"/>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255770"/>
      </p:ext>
    </p:extLst>
  </p:cSld>
  <p:clrMapOvr>
    <a:masterClrMapping/>
  </p:clrMapOvr>
  <mc:AlternateContent xmlns:mc="http://schemas.openxmlformats.org/markup-compatibility/2006" xmlns:p14="http://schemas.microsoft.com/office/powerpoint/2010/main">
    <mc:Choice Requires="p14">
      <p:transition spd="slow" p14:dur="2000" advTm="4092"/>
    </mc:Choice>
    <mc:Fallback xmlns="">
      <p:transition spd="slow" advTm="409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4432823"/>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193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282345"/>
      </p:ext>
    </p:extLst>
  </p:cSld>
  <p:clrMapOvr>
    <a:masterClrMapping/>
  </p:clrMapOvr>
  <mc:AlternateContent xmlns:mc="http://schemas.openxmlformats.org/markup-compatibility/2006" xmlns:p14="http://schemas.microsoft.com/office/powerpoint/2010/main">
    <mc:Choice Requires="p14">
      <p:transition spd="slow" p14:dur="2000" advTm="6495"/>
    </mc:Choice>
    <mc:Fallback xmlns="">
      <p:transition spd="slow" advTm="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193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391156"/>
      </p:ext>
    </p:extLst>
  </p:cSld>
  <p:clrMapOvr>
    <a:masterClrMapping/>
  </p:clrMapOvr>
  <mc:AlternateContent xmlns:mc="http://schemas.openxmlformats.org/markup-compatibility/2006" xmlns:p14="http://schemas.microsoft.com/office/powerpoint/2010/main">
    <mc:Choice Requires="p14">
      <p:transition spd="slow" p14:dur="2000" advTm="4671"/>
    </mc:Choice>
    <mc:Fallback xmlns="">
      <p:transition spd="slow" advTm="467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spTree>
    <p:extLst>
      <p:ext uri="{BB962C8B-B14F-4D97-AF65-F5344CB8AC3E}">
        <p14:creationId xmlns:p14="http://schemas.microsoft.com/office/powerpoint/2010/main" val="1838629168"/>
      </p:ext>
    </p:extLst>
  </p:cSld>
  <p:clrMapOvr>
    <a:masterClrMapping/>
  </p:clrMapOvr>
  <mc:AlternateContent xmlns:mc="http://schemas.openxmlformats.org/markup-compatibility/2006" xmlns:p14="http://schemas.microsoft.com/office/powerpoint/2010/main">
    <mc:Choice Requires="p14">
      <p:transition spd="slow" p14:dur="2000" advTm="6951"/>
    </mc:Choice>
    <mc:Fallback xmlns="">
      <p:transition spd="slow" advTm="695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67" y="4179753"/>
            <a:ext cx="3161233" cy="238759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873" y="257102"/>
            <a:ext cx="1838527" cy="170770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13453"/>
            <a:ext cx="3276600" cy="218359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567" y="2590800"/>
            <a:ext cx="2189448" cy="1447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7394" y="2150352"/>
            <a:ext cx="3854953" cy="257233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8782" y="2572657"/>
            <a:ext cx="2267589" cy="170050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728" y="4448766"/>
            <a:ext cx="3657672" cy="2167171"/>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567" y="240230"/>
            <a:ext cx="3297659" cy="2198439"/>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2480" y="4876800"/>
            <a:ext cx="1582920" cy="1690548"/>
          </a:xfrm>
          <a:prstGeom prst="rect">
            <a:avLst/>
          </a:prstGeom>
        </p:spPr>
      </p:pic>
    </p:spTree>
    <p:extLst>
      <p:ext uri="{BB962C8B-B14F-4D97-AF65-F5344CB8AC3E}">
        <p14:creationId xmlns:p14="http://schemas.microsoft.com/office/powerpoint/2010/main" val="3102834873"/>
      </p:ext>
    </p:extLst>
  </p:cSld>
  <p:clrMapOvr>
    <a:masterClrMapping/>
  </p:clrMapOvr>
  <mc:AlternateContent xmlns:mc="http://schemas.openxmlformats.org/markup-compatibility/2006" xmlns:p14="http://schemas.microsoft.com/office/powerpoint/2010/main">
    <mc:Choice Requires="p14">
      <p:transition spd="slow" p14:dur="2000" advTm="5264"/>
    </mc:Choice>
    <mc:Fallback xmlns="">
      <p:transition spd="slow" advTm="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TextBox 1"/>
          <p:cNvSpPr txBox="1"/>
          <p:nvPr/>
        </p:nvSpPr>
        <p:spPr>
          <a:xfrm>
            <a:off x="2286000" y="762000"/>
            <a:ext cx="4343400" cy="1107996"/>
          </a:xfrm>
          <a:prstGeom prst="rect">
            <a:avLst/>
          </a:prstGeom>
          <a:noFill/>
        </p:spPr>
        <p:txBody>
          <a:bodyPr wrap="square" rtlCol="0">
            <a:spAutoFit/>
          </a:bodyPr>
          <a:lstStyle/>
          <a:p>
            <a:r>
              <a:rPr lang="en-US" sz="6600" dirty="0" smtClean="0">
                <a:solidFill>
                  <a:schemeClr val="bg1"/>
                </a:solidFill>
              </a:rPr>
              <a:t>Think “zoo”</a:t>
            </a:r>
            <a:endParaRPr lang="en-US" sz="6600" dirty="0">
              <a:solidFill>
                <a:schemeClr val="bg1"/>
              </a:solidFill>
            </a:endParaRPr>
          </a:p>
        </p:txBody>
      </p:sp>
      <p:sp>
        <p:nvSpPr>
          <p:cNvPr id="4" name="TextBox 3"/>
          <p:cNvSpPr txBox="1"/>
          <p:nvPr/>
        </p:nvSpPr>
        <p:spPr>
          <a:xfrm>
            <a:off x="2057400" y="5638800"/>
            <a:ext cx="4495800" cy="584775"/>
          </a:xfrm>
          <a:prstGeom prst="rect">
            <a:avLst/>
          </a:prstGeom>
          <a:noFill/>
        </p:spPr>
        <p:txBody>
          <a:bodyPr wrap="square" rtlCol="0">
            <a:spAutoFit/>
          </a:bodyPr>
          <a:lstStyle/>
          <a:p>
            <a:r>
              <a:rPr lang="en-US" sz="3200" dirty="0" smtClean="0">
                <a:solidFill>
                  <a:schemeClr val="bg1"/>
                </a:solidFill>
              </a:rPr>
              <a:t>(Place where animals live)</a:t>
            </a:r>
            <a:endParaRPr lang="en-US" sz="32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976013"/>
            <a:ext cx="5245997" cy="3355394"/>
          </a:xfrm>
          <a:prstGeom prst="rect">
            <a:avLst/>
          </a:prstGeom>
        </p:spPr>
      </p:pic>
    </p:spTree>
    <p:extLst>
      <p:ext uri="{BB962C8B-B14F-4D97-AF65-F5344CB8AC3E}">
        <p14:creationId xmlns:p14="http://schemas.microsoft.com/office/powerpoint/2010/main" val="2134179038"/>
      </p:ext>
    </p:extLst>
  </p:cSld>
  <p:clrMapOvr>
    <a:masterClrMapping/>
  </p:clrMapOvr>
  <mc:AlternateContent xmlns:mc="http://schemas.openxmlformats.org/markup-compatibility/2006" xmlns:p14="http://schemas.microsoft.com/office/powerpoint/2010/main">
    <mc:Choice Requires="p14">
      <p:transition spd="slow" p14:dur="2000" advTm="5109"/>
    </mc:Choice>
    <mc:Fallback xmlns="">
      <p:transition spd="slow" advTm="510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black"/>
                </a:solidFill>
              </a:rPr>
              <a:t>Phanero</a:t>
            </a:r>
            <a:r>
              <a:rPr lang="en-US" sz="3600" dirty="0" smtClean="0">
                <a:solidFill>
                  <a:prstClr val="black"/>
                </a:solidFill>
              </a:rPr>
              <a:t> </a:t>
            </a:r>
            <a:r>
              <a:rPr lang="en-US" sz="3600" dirty="0" err="1" smtClean="0">
                <a:solidFill>
                  <a:srgbClr val="FF0000"/>
                </a:solidFill>
              </a:rPr>
              <a:t>zoic</a:t>
            </a:r>
            <a:endParaRPr lang="en-US" sz="3600" dirty="0">
              <a:solidFill>
                <a:srgbClr val="FF0000"/>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Paleo </a:t>
            </a:r>
            <a:r>
              <a:rPr lang="en-US" sz="3600">
                <a:solidFill>
                  <a:srgbClr val="FF0000"/>
                </a:solidFill>
              </a:rPr>
              <a:t>zoic</a:t>
            </a:r>
            <a:endParaRPr lang="en-US" sz="3600" dirty="0">
              <a:solidFill>
                <a:srgbClr val="FF0000"/>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Meso </a:t>
            </a:r>
            <a:r>
              <a:rPr lang="en-US" sz="3600">
                <a:solidFill>
                  <a:srgbClr val="FF0000"/>
                </a:solidFill>
              </a:rPr>
              <a:t>zoic</a:t>
            </a:r>
            <a:endParaRPr lang="en-US" sz="3600" dirty="0">
              <a:solidFill>
                <a:srgbClr val="FF0000"/>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Ceno </a:t>
            </a:r>
            <a:r>
              <a:rPr lang="en-US" sz="3600">
                <a:solidFill>
                  <a:srgbClr val="FF0000"/>
                </a:solidFill>
              </a:rPr>
              <a:t>zoic</a:t>
            </a:r>
            <a:endParaRPr lang="en-US" sz="3600" dirty="0">
              <a:solidFill>
                <a:srgbClr val="FF0000"/>
              </a:solidFill>
            </a:endParaRPr>
          </a:p>
        </p:txBody>
      </p:sp>
      <p:pic>
        <p:nvPicPr>
          <p:cNvPr id="2" name="Picture 1"/>
          <p:cNvPicPr>
            <a:picLocks noChangeAspect="1"/>
          </p:cNvPicPr>
          <p:nvPr/>
        </p:nvPicPr>
        <p:blipFill>
          <a:blip r:embed="rId4"/>
          <a:stretch>
            <a:fillRect/>
          </a:stretch>
        </p:blipFill>
        <p:spPr>
          <a:xfrm>
            <a:off x="6300677" y="2996930"/>
            <a:ext cx="2452734" cy="1569636"/>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35221" y="1574900"/>
            <a:ext cx="3124200" cy="2844060"/>
          </a:xfrm>
          <a:prstGeom prst="rect">
            <a:avLst/>
          </a:prstGeom>
        </p:spPr>
      </p:pic>
    </p:spTree>
    <p:custDataLst>
      <p:tags r:id="rId1"/>
    </p:custDataLst>
    <p:extLst>
      <p:ext uri="{BB962C8B-B14F-4D97-AF65-F5344CB8AC3E}">
        <p14:creationId xmlns:p14="http://schemas.microsoft.com/office/powerpoint/2010/main" val="2829883453"/>
      </p:ext>
    </p:extLst>
  </p:cSld>
  <p:clrMapOvr>
    <a:masterClrMapping/>
  </p:clrMapOvr>
  <mc:AlternateContent xmlns:mc="http://schemas.openxmlformats.org/markup-compatibility/2006" xmlns:p14="http://schemas.microsoft.com/office/powerpoint/2010/main">
    <mc:Choice Requires="p14">
      <p:transition spd="slow" p14:dur="2000" advTm="15918"/>
    </mc:Choice>
    <mc:Fallback xmlns="">
      <p:transition spd="slow" advTm="15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599"/>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2" name="TextBox 1"/>
          <p:cNvSpPr txBox="1"/>
          <p:nvPr/>
        </p:nvSpPr>
        <p:spPr>
          <a:xfrm>
            <a:off x="3566732" y="3849469"/>
            <a:ext cx="1447800" cy="646331"/>
          </a:xfrm>
          <a:prstGeom prst="rect">
            <a:avLst/>
          </a:prstGeom>
          <a:noFill/>
        </p:spPr>
        <p:txBody>
          <a:bodyPr wrap="square" rtlCol="0">
            <a:spAutoFit/>
          </a:bodyPr>
          <a:lstStyle/>
          <a:p>
            <a:r>
              <a:rPr lang="en-US" sz="3600" dirty="0" err="1" smtClean="0"/>
              <a:t>Paleo</a:t>
            </a:r>
            <a:endParaRPr lang="en-US" sz="3600" dirty="0"/>
          </a:p>
        </p:txBody>
      </p:sp>
      <p:sp>
        <p:nvSpPr>
          <p:cNvPr id="6" name="TextBox 5"/>
          <p:cNvSpPr txBox="1"/>
          <p:nvPr/>
        </p:nvSpPr>
        <p:spPr>
          <a:xfrm>
            <a:off x="5310568" y="3849469"/>
            <a:ext cx="990600" cy="646331"/>
          </a:xfrm>
          <a:prstGeom prst="rect">
            <a:avLst/>
          </a:prstGeom>
          <a:noFill/>
        </p:spPr>
        <p:txBody>
          <a:bodyPr wrap="square" rtlCol="0">
            <a:spAutoFit/>
          </a:bodyPr>
          <a:lstStyle/>
          <a:p>
            <a:r>
              <a:rPr lang="en-US" sz="3600" dirty="0" err="1" smtClean="0">
                <a:solidFill>
                  <a:srgbClr val="FF0000"/>
                </a:solidFill>
              </a:rPr>
              <a:t>zo</a:t>
            </a:r>
            <a:r>
              <a:rPr lang="en-US" sz="3600" dirty="0" err="1" smtClean="0"/>
              <a:t>ic</a:t>
            </a:r>
            <a:endParaRPr lang="en-US" sz="3600" dirty="0"/>
          </a:p>
        </p:txBody>
      </p:sp>
      <p:sp>
        <p:nvSpPr>
          <p:cNvPr id="7" name="TextBox 6"/>
          <p:cNvSpPr txBox="1"/>
          <p:nvPr/>
        </p:nvSpPr>
        <p:spPr>
          <a:xfrm>
            <a:off x="3657600" y="4533899"/>
            <a:ext cx="967168" cy="646331"/>
          </a:xfrm>
          <a:prstGeom prst="rect">
            <a:avLst/>
          </a:prstGeom>
          <a:noFill/>
        </p:spPr>
        <p:txBody>
          <a:bodyPr wrap="square" rtlCol="0">
            <a:spAutoFit/>
          </a:bodyPr>
          <a:lstStyle/>
          <a:p>
            <a:r>
              <a:rPr lang="en-US" sz="3600" dirty="0" smtClean="0"/>
              <a:t>Old</a:t>
            </a:r>
            <a:endParaRPr lang="en-US" sz="3600" dirty="0"/>
          </a:p>
        </p:txBody>
      </p:sp>
      <p:sp>
        <p:nvSpPr>
          <p:cNvPr id="12" name="TextBox 11"/>
          <p:cNvSpPr txBox="1"/>
          <p:nvPr/>
        </p:nvSpPr>
        <p:spPr>
          <a:xfrm>
            <a:off x="4724400" y="4533898"/>
            <a:ext cx="2362200" cy="646331"/>
          </a:xfrm>
          <a:prstGeom prst="rect">
            <a:avLst/>
          </a:prstGeom>
          <a:noFill/>
        </p:spPr>
        <p:txBody>
          <a:bodyPr wrap="square" rtlCol="0">
            <a:spAutoFit/>
          </a:bodyPr>
          <a:lstStyle/>
          <a:p>
            <a:r>
              <a:rPr lang="en-US" sz="3600" dirty="0" smtClean="0"/>
              <a:t>Animal life</a:t>
            </a:r>
            <a:endParaRPr lang="en-US" sz="3600" dirty="0"/>
          </a:p>
        </p:txBody>
      </p:sp>
      <p:pic>
        <p:nvPicPr>
          <p:cNvPr id="3" name="Picture 2"/>
          <p:cNvPicPr>
            <a:picLocks noChangeAspect="1"/>
          </p:cNvPicPr>
          <p:nvPr/>
        </p:nvPicPr>
        <p:blipFill>
          <a:blip r:embed="rId4"/>
          <a:stretch>
            <a:fillRect/>
          </a:stretch>
        </p:blipFill>
        <p:spPr>
          <a:xfrm>
            <a:off x="4724400" y="2391463"/>
            <a:ext cx="2335696" cy="1494737"/>
          </a:xfrm>
          <a:prstGeom prst="rect">
            <a:avLst/>
          </a:prstGeom>
        </p:spPr>
      </p:pic>
    </p:spTree>
    <p:custDataLst>
      <p:tags r:id="rId1"/>
    </p:custDataLst>
    <p:extLst>
      <p:ext uri="{BB962C8B-B14F-4D97-AF65-F5344CB8AC3E}">
        <p14:creationId xmlns:p14="http://schemas.microsoft.com/office/powerpoint/2010/main" val="2493767817"/>
      </p:ext>
    </p:extLst>
  </p:cSld>
  <p:clrMapOvr>
    <a:masterClrMapping/>
  </p:clrMapOvr>
  <mc:AlternateContent xmlns:mc="http://schemas.openxmlformats.org/markup-compatibility/2006" xmlns:p14="http://schemas.microsoft.com/office/powerpoint/2010/main">
    <mc:Choice Requires="p14">
      <p:transition spd="slow" p14:dur="2000" advTm="6247"/>
    </mc:Choice>
    <mc:Fallback xmlns="">
      <p:transition spd="slow" advTm="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599"/>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2" name="TextBox 1"/>
          <p:cNvSpPr txBox="1"/>
          <p:nvPr/>
        </p:nvSpPr>
        <p:spPr>
          <a:xfrm>
            <a:off x="3871532" y="3849469"/>
            <a:ext cx="2453068" cy="646331"/>
          </a:xfrm>
          <a:prstGeom prst="rect">
            <a:avLst/>
          </a:prstGeom>
          <a:noFill/>
        </p:spPr>
        <p:txBody>
          <a:bodyPr wrap="square" rtlCol="0">
            <a:spAutoFit/>
          </a:bodyPr>
          <a:lstStyle/>
          <a:p>
            <a:r>
              <a:rPr lang="en-US" sz="3600" dirty="0" smtClean="0"/>
              <a:t>Paleozoic</a:t>
            </a:r>
            <a:endParaRPr lang="en-US" sz="3600" dirty="0"/>
          </a:p>
        </p:txBody>
      </p:sp>
      <p:sp>
        <p:nvSpPr>
          <p:cNvPr id="12" name="TextBox 11"/>
          <p:cNvSpPr txBox="1"/>
          <p:nvPr/>
        </p:nvSpPr>
        <p:spPr>
          <a:xfrm>
            <a:off x="3193066" y="4533896"/>
            <a:ext cx="3512534" cy="646331"/>
          </a:xfrm>
          <a:prstGeom prst="rect">
            <a:avLst/>
          </a:prstGeom>
          <a:noFill/>
        </p:spPr>
        <p:txBody>
          <a:bodyPr wrap="square" rtlCol="0">
            <a:spAutoFit/>
          </a:bodyPr>
          <a:lstStyle/>
          <a:p>
            <a:r>
              <a:rPr lang="en-US" sz="3600" dirty="0" smtClean="0"/>
              <a:t>“Old animal life”</a:t>
            </a:r>
            <a:endParaRPr lang="en-US" sz="3600" dirty="0"/>
          </a:p>
        </p:txBody>
      </p:sp>
    </p:spTree>
    <p:extLst>
      <p:ext uri="{BB962C8B-B14F-4D97-AF65-F5344CB8AC3E}">
        <p14:creationId xmlns:p14="http://schemas.microsoft.com/office/powerpoint/2010/main" val="3758020576"/>
      </p:ext>
    </p:extLst>
  </p:cSld>
  <p:clrMapOvr>
    <a:masterClrMapping/>
  </p:clrMapOvr>
  <mc:AlternateContent xmlns:mc="http://schemas.openxmlformats.org/markup-compatibility/2006" xmlns:p14="http://schemas.microsoft.com/office/powerpoint/2010/main">
    <mc:Choice Requires="p14">
      <p:transition spd="slow" p14:dur="2000" advTm="3496"/>
    </mc:Choice>
    <mc:Fallback xmlns="">
      <p:transition spd="slow" advTm="349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701802" y="1981200"/>
            <a:ext cx="65385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7" name="TextBox 6"/>
          <p:cNvSpPr txBox="1"/>
          <p:nvPr/>
        </p:nvSpPr>
        <p:spPr>
          <a:xfrm>
            <a:off x="3124200" y="2096869"/>
            <a:ext cx="1676400" cy="646331"/>
          </a:xfrm>
          <a:prstGeom prst="rect">
            <a:avLst/>
          </a:prstGeom>
          <a:noFill/>
        </p:spPr>
        <p:txBody>
          <a:bodyPr wrap="square" rtlCol="0">
            <a:spAutoFit/>
          </a:bodyPr>
          <a:lstStyle/>
          <a:p>
            <a:r>
              <a:rPr lang="en-US" sz="3600" dirty="0" err="1" smtClean="0"/>
              <a:t>Meso</a:t>
            </a:r>
            <a:endParaRPr lang="en-US" sz="3600" dirty="0"/>
          </a:p>
        </p:txBody>
      </p:sp>
      <p:sp>
        <p:nvSpPr>
          <p:cNvPr id="11" name="TextBox 10"/>
          <p:cNvSpPr txBox="1"/>
          <p:nvPr/>
        </p:nvSpPr>
        <p:spPr>
          <a:xfrm>
            <a:off x="5310791" y="2096869"/>
            <a:ext cx="1734533" cy="646331"/>
          </a:xfrm>
          <a:prstGeom prst="rect">
            <a:avLst/>
          </a:prstGeom>
          <a:noFill/>
        </p:spPr>
        <p:txBody>
          <a:bodyPr wrap="square" rtlCol="0">
            <a:spAutoFit/>
          </a:bodyPr>
          <a:lstStyle/>
          <a:p>
            <a:r>
              <a:rPr lang="en-US" sz="3600" dirty="0" err="1" smtClean="0">
                <a:solidFill>
                  <a:srgbClr val="FF0000"/>
                </a:solidFill>
              </a:rPr>
              <a:t>zo</a:t>
            </a:r>
            <a:r>
              <a:rPr lang="en-US" sz="3600" dirty="0" err="1" smtClean="0"/>
              <a:t>ic</a:t>
            </a:r>
            <a:endParaRPr lang="en-US" sz="3600" dirty="0"/>
          </a:p>
        </p:txBody>
      </p:sp>
      <p:sp>
        <p:nvSpPr>
          <p:cNvPr id="12" name="TextBox 11"/>
          <p:cNvSpPr txBox="1"/>
          <p:nvPr/>
        </p:nvSpPr>
        <p:spPr>
          <a:xfrm>
            <a:off x="2971800" y="2781300"/>
            <a:ext cx="1676400" cy="646331"/>
          </a:xfrm>
          <a:prstGeom prst="rect">
            <a:avLst/>
          </a:prstGeom>
          <a:noFill/>
        </p:spPr>
        <p:txBody>
          <a:bodyPr wrap="square" rtlCol="0">
            <a:spAutoFit/>
          </a:bodyPr>
          <a:lstStyle/>
          <a:p>
            <a:r>
              <a:rPr lang="en-US" sz="3600" dirty="0" smtClean="0"/>
              <a:t>Middle</a:t>
            </a:r>
            <a:endParaRPr lang="en-US" sz="3600" dirty="0"/>
          </a:p>
        </p:txBody>
      </p:sp>
      <p:sp>
        <p:nvSpPr>
          <p:cNvPr id="13" name="TextBox 12"/>
          <p:cNvSpPr txBox="1"/>
          <p:nvPr/>
        </p:nvSpPr>
        <p:spPr>
          <a:xfrm>
            <a:off x="4787900" y="2781298"/>
            <a:ext cx="2426683" cy="646331"/>
          </a:xfrm>
          <a:prstGeom prst="rect">
            <a:avLst/>
          </a:prstGeom>
          <a:noFill/>
        </p:spPr>
        <p:txBody>
          <a:bodyPr wrap="square" rtlCol="0">
            <a:spAutoFit/>
          </a:bodyPr>
          <a:lstStyle/>
          <a:p>
            <a:r>
              <a:rPr lang="en-US" sz="3600" dirty="0" smtClean="0"/>
              <a:t>Animal life</a:t>
            </a:r>
            <a:endParaRPr lang="en-US" sz="3600" dirty="0"/>
          </a:p>
        </p:txBody>
      </p:sp>
      <p:pic>
        <p:nvPicPr>
          <p:cNvPr id="2" name="Picture 1"/>
          <p:cNvPicPr>
            <a:picLocks noChangeAspect="1"/>
          </p:cNvPicPr>
          <p:nvPr/>
        </p:nvPicPr>
        <p:blipFill>
          <a:blip r:embed="rId4"/>
          <a:stretch>
            <a:fillRect/>
          </a:stretch>
        </p:blipFill>
        <p:spPr>
          <a:xfrm>
            <a:off x="4751614" y="699630"/>
            <a:ext cx="2240741" cy="1433970"/>
          </a:xfrm>
          <a:prstGeom prst="rect">
            <a:avLst/>
          </a:prstGeom>
        </p:spPr>
      </p:pic>
    </p:spTree>
    <p:custDataLst>
      <p:tags r:id="rId1"/>
    </p:custDataLst>
    <p:extLst>
      <p:ext uri="{BB962C8B-B14F-4D97-AF65-F5344CB8AC3E}">
        <p14:creationId xmlns:p14="http://schemas.microsoft.com/office/powerpoint/2010/main" val="1259424990"/>
      </p:ext>
    </p:extLst>
  </p:cSld>
  <p:clrMapOvr>
    <a:masterClrMapping/>
  </p:clrMapOvr>
  <mc:AlternateContent xmlns:mc="http://schemas.openxmlformats.org/markup-compatibility/2006" xmlns:p14="http://schemas.microsoft.com/office/powerpoint/2010/main">
    <mc:Choice Requires="p14">
      <p:transition spd="slow" p14:dur="2000" advTm="5132"/>
    </mc:Choice>
    <mc:Fallback xmlns="">
      <p:transition spd="slow" advTm="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7" name="TextBox 6"/>
          <p:cNvSpPr txBox="1"/>
          <p:nvPr/>
        </p:nvSpPr>
        <p:spPr>
          <a:xfrm>
            <a:off x="3962400" y="2096869"/>
            <a:ext cx="2057400" cy="646331"/>
          </a:xfrm>
          <a:prstGeom prst="rect">
            <a:avLst/>
          </a:prstGeom>
          <a:noFill/>
        </p:spPr>
        <p:txBody>
          <a:bodyPr wrap="square" rtlCol="0">
            <a:spAutoFit/>
          </a:bodyPr>
          <a:lstStyle/>
          <a:p>
            <a:r>
              <a:rPr lang="en-US" sz="3600" dirty="0" smtClean="0"/>
              <a:t>Mesozoic</a:t>
            </a:r>
            <a:endParaRPr lang="en-US" sz="3600" dirty="0"/>
          </a:p>
        </p:txBody>
      </p:sp>
      <p:sp>
        <p:nvSpPr>
          <p:cNvPr id="12" name="TextBox 11"/>
          <p:cNvSpPr txBox="1"/>
          <p:nvPr/>
        </p:nvSpPr>
        <p:spPr>
          <a:xfrm>
            <a:off x="2971800" y="2781300"/>
            <a:ext cx="3962400" cy="646331"/>
          </a:xfrm>
          <a:prstGeom prst="rect">
            <a:avLst/>
          </a:prstGeom>
          <a:noFill/>
        </p:spPr>
        <p:txBody>
          <a:bodyPr wrap="square" rtlCol="0">
            <a:spAutoFit/>
          </a:bodyPr>
          <a:lstStyle/>
          <a:p>
            <a:r>
              <a:rPr lang="en-US" sz="3600" dirty="0" smtClean="0"/>
              <a:t>“Middle animal life”</a:t>
            </a:r>
            <a:endParaRPr lang="en-US" sz="3600" dirty="0"/>
          </a:p>
        </p:txBody>
      </p:sp>
    </p:spTree>
    <p:extLst>
      <p:ext uri="{BB962C8B-B14F-4D97-AF65-F5344CB8AC3E}">
        <p14:creationId xmlns:p14="http://schemas.microsoft.com/office/powerpoint/2010/main" val="2682574691"/>
      </p:ext>
    </p:extLst>
  </p:cSld>
  <p:clrMapOvr>
    <a:masterClrMapping/>
  </p:clrMapOvr>
  <mc:AlternateContent xmlns:mc="http://schemas.openxmlformats.org/markup-compatibility/2006" xmlns:p14="http://schemas.microsoft.com/office/powerpoint/2010/main">
    <mc:Choice Requires="p14">
      <p:transition spd="slow" p14:dur="2000" advTm="3845"/>
    </mc:Choice>
    <mc:Fallback xmlns="">
      <p:transition spd="slow" advTm="384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1" name="TextBox 10"/>
          <p:cNvSpPr txBox="1"/>
          <p:nvPr/>
        </p:nvSpPr>
        <p:spPr>
          <a:xfrm>
            <a:off x="4572001" y="1150334"/>
            <a:ext cx="2209800" cy="646331"/>
          </a:xfrm>
          <a:prstGeom prst="rect">
            <a:avLst/>
          </a:prstGeom>
          <a:noFill/>
        </p:spPr>
        <p:txBody>
          <a:bodyPr wrap="square" rtlCol="0">
            <a:spAutoFit/>
          </a:bodyPr>
          <a:lstStyle/>
          <a:p>
            <a:r>
              <a:rPr lang="en-US" sz="3600" dirty="0" smtClean="0"/>
              <a:t>Animal life</a:t>
            </a:r>
            <a:endParaRPr lang="en-US" sz="3600" dirty="0"/>
          </a:p>
        </p:txBody>
      </p:sp>
      <p:sp>
        <p:nvSpPr>
          <p:cNvPr id="8" name="TextBox 7"/>
          <p:cNvSpPr txBox="1"/>
          <p:nvPr/>
        </p:nvSpPr>
        <p:spPr>
          <a:xfrm>
            <a:off x="3124200" y="496669"/>
            <a:ext cx="1371600" cy="646331"/>
          </a:xfrm>
          <a:prstGeom prst="rect">
            <a:avLst/>
          </a:prstGeom>
          <a:noFill/>
        </p:spPr>
        <p:txBody>
          <a:bodyPr wrap="square" rtlCol="0">
            <a:spAutoFit/>
          </a:bodyPr>
          <a:lstStyle/>
          <a:p>
            <a:r>
              <a:rPr lang="en-US" sz="3600" dirty="0" err="1" smtClean="0"/>
              <a:t>Ceno</a:t>
            </a:r>
            <a:endParaRPr lang="en-US" sz="3600" dirty="0"/>
          </a:p>
        </p:txBody>
      </p:sp>
      <p:sp>
        <p:nvSpPr>
          <p:cNvPr id="9" name="TextBox 8"/>
          <p:cNvSpPr txBox="1"/>
          <p:nvPr/>
        </p:nvSpPr>
        <p:spPr>
          <a:xfrm>
            <a:off x="5105400" y="496669"/>
            <a:ext cx="1066800" cy="646331"/>
          </a:xfrm>
          <a:prstGeom prst="rect">
            <a:avLst/>
          </a:prstGeom>
          <a:noFill/>
        </p:spPr>
        <p:txBody>
          <a:bodyPr wrap="square" rtlCol="0">
            <a:spAutoFit/>
          </a:bodyPr>
          <a:lstStyle/>
          <a:p>
            <a:r>
              <a:rPr lang="en-US" sz="3600" dirty="0" err="1" smtClean="0">
                <a:solidFill>
                  <a:srgbClr val="FF0000"/>
                </a:solidFill>
              </a:rPr>
              <a:t>zo</a:t>
            </a:r>
            <a:r>
              <a:rPr lang="en-US" sz="3600" dirty="0" err="1" smtClean="0"/>
              <a:t>ic</a:t>
            </a:r>
            <a:endParaRPr lang="en-US" sz="3600" dirty="0"/>
          </a:p>
        </p:txBody>
      </p:sp>
      <p:sp>
        <p:nvSpPr>
          <p:cNvPr id="10" name="TextBox 9"/>
          <p:cNvSpPr txBox="1"/>
          <p:nvPr/>
        </p:nvSpPr>
        <p:spPr>
          <a:xfrm>
            <a:off x="2971800" y="1150334"/>
            <a:ext cx="1476375" cy="646331"/>
          </a:xfrm>
          <a:prstGeom prst="rect">
            <a:avLst/>
          </a:prstGeom>
          <a:noFill/>
        </p:spPr>
        <p:txBody>
          <a:bodyPr wrap="square" rtlCol="0">
            <a:spAutoFit/>
          </a:bodyPr>
          <a:lstStyle/>
          <a:p>
            <a:r>
              <a:rPr lang="en-US" sz="3600" dirty="0" smtClean="0"/>
              <a:t>Recent</a:t>
            </a:r>
            <a:endParaRPr lang="en-US" sz="3600" dirty="0"/>
          </a:p>
        </p:txBody>
      </p:sp>
      <p:pic>
        <p:nvPicPr>
          <p:cNvPr id="2" name="Picture 1"/>
          <p:cNvPicPr>
            <a:picLocks noChangeAspect="1"/>
          </p:cNvPicPr>
          <p:nvPr/>
        </p:nvPicPr>
        <p:blipFill>
          <a:blip r:embed="rId4"/>
          <a:stretch>
            <a:fillRect/>
          </a:stretch>
        </p:blipFill>
        <p:spPr>
          <a:xfrm>
            <a:off x="6172200" y="150526"/>
            <a:ext cx="1502778" cy="961708"/>
          </a:xfrm>
          <a:prstGeom prst="rect">
            <a:avLst/>
          </a:prstGeom>
        </p:spPr>
      </p:pic>
    </p:spTree>
    <p:custDataLst>
      <p:tags r:id="rId1"/>
    </p:custDataLst>
    <p:extLst>
      <p:ext uri="{BB962C8B-B14F-4D97-AF65-F5344CB8AC3E}">
        <p14:creationId xmlns:p14="http://schemas.microsoft.com/office/powerpoint/2010/main" val="4058680731"/>
      </p:ext>
    </p:extLst>
  </p:cSld>
  <p:clrMapOvr>
    <a:masterClrMapping/>
  </p:clrMapOvr>
  <mc:AlternateContent xmlns:mc="http://schemas.openxmlformats.org/markup-compatibility/2006" xmlns:p14="http://schemas.microsoft.com/office/powerpoint/2010/main">
    <mc:Choice Requires="p14">
      <p:transition spd="slow" p14:dur="2000" advTm="4945"/>
    </mc:Choice>
    <mc:Fallback xmlns="">
      <p:transition spd="slow" advTm="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8" name="TextBox 7"/>
          <p:cNvSpPr txBox="1"/>
          <p:nvPr/>
        </p:nvSpPr>
        <p:spPr>
          <a:xfrm>
            <a:off x="3821717" y="496669"/>
            <a:ext cx="2286000" cy="646331"/>
          </a:xfrm>
          <a:prstGeom prst="rect">
            <a:avLst/>
          </a:prstGeom>
          <a:noFill/>
        </p:spPr>
        <p:txBody>
          <a:bodyPr wrap="square" rtlCol="0">
            <a:spAutoFit/>
          </a:bodyPr>
          <a:lstStyle/>
          <a:p>
            <a:r>
              <a:rPr lang="en-US" sz="3600" dirty="0" smtClean="0"/>
              <a:t>Cenozoic</a:t>
            </a:r>
            <a:endParaRPr lang="en-US" sz="3600" dirty="0"/>
          </a:p>
        </p:txBody>
      </p:sp>
      <p:sp>
        <p:nvSpPr>
          <p:cNvPr id="10" name="TextBox 9"/>
          <p:cNvSpPr txBox="1"/>
          <p:nvPr/>
        </p:nvSpPr>
        <p:spPr>
          <a:xfrm>
            <a:off x="2895600" y="1150333"/>
            <a:ext cx="4114800" cy="646331"/>
          </a:xfrm>
          <a:prstGeom prst="rect">
            <a:avLst/>
          </a:prstGeom>
          <a:noFill/>
        </p:spPr>
        <p:txBody>
          <a:bodyPr wrap="square" rtlCol="0">
            <a:spAutoFit/>
          </a:bodyPr>
          <a:lstStyle/>
          <a:p>
            <a:r>
              <a:rPr lang="en-US" sz="3600" dirty="0" smtClean="0"/>
              <a:t>“Recent animal life”</a:t>
            </a:r>
            <a:endParaRPr lang="en-US" sz="3600" dirty="0"/>
          </a:p>
        </p:txBody>
      </p:sp>
    </p:spTree>
    <p:extLst>
      <p:ext uri="{BB962C8B-B14F-4D97-AF65-F5344CB8AC3E}">
        <p14:creationId xmlns:p14="http://schemas.microsoft.com/office/powerpoint/2010/main" val="4012411843"/>
      </p:ext>
    </p:extLst>
  </p:cSld>
  <p:clrMapOvr>
    <a:masterClrMapping/>
  </p:clrMapOvr>
  <mc:AlternateContent xmlns:mc="http://schemas.openxmlformats.org/markup-compatibility/2006" xmlns:p14="http://schemas.microsoft.com/office/powerpoint/2010/main">
    <mc:Choice Requires="p14">
      <p:transition spd="slow" p14:dur="2000" advTm="3375"/>
    </mc:Choice>
    <mc:Fallback xmlns="">
      <p:transition spd="slow" advTm="3375"/>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2" name="TextBox 1"/>
          <p:cNvSpPr txBox="1"/>
          <p:nvPr/>
        </p:nvSpPr>
        <p:spPr>
          <a:xfrm>
            <a:off x="3886199" y="3933734"/>
            <a:ext cx="1846867" cy="1200329"/>
          </a:xfrm>
          <a:prstGeom prst="rect">
            <a:avLst/>
          </a:prstGeom>
          <a:noFill/>
        </p:spPr>
        <p:txBody>
          <a:bodyPr wrap="square" rtlCol="0">
            <a:spAutoFit/>
          </a:bodyPr>
          <a:lstStyle/>
          <a:p>
            <a:r>
              <a:rPr lang="en-US" sz="7200" dirty="0" smtClean="0"/>
              <a:t>Old</a:t>
            </a:r>
            <a:endParaRPr lang="en-US" sz="7200" dirty="0"/>
          </a:p>
        </p:txBody>
      </p:sp>
      <p:sp>
        <p:nvSpPr>
          <p:cNvPr id="3" name="TextBox 2"/>
          <p:cNvSpPr txBox="1"/>
          <p:nvPr/>
        </p:nvSpPr>
        <p:spPr>
          <a:xfrm>
            <a:off x="3352800" y="2286000"/>
            <a:ext cx="2971800" cy="1200329"/>
          </a:xfrm>
          <a:prstGeom prst="rect">
            <a:avLst/>
          </a:prstGeom>
          <a:noFill/>
        </p:spPr>
        <p:txBody>
          <a:bodyPr wrap="square" rtlCol="0">
            <a:spAutoFit/>
          </a:bodyPr>
          <a:lstStyle/>
          <a:p>
            <a:r>
              <a:rPr lang="en-US" sz="7200" dirty="0" smtClean="0"/>
              <a:t>Middle</a:t>
            </a:r>
            <a:endParaRPr lang="en-US" sz="7200" dirty="0"/>
          </a:p>
        </p:txBody>
      </p:sp>
      <p:sp>
        <p:nvSpPr>
          <p:cNvPr id="9" name="TextBox 8"/>
          <p:cNvSpPr txBox="1"/>
          <p:nvPr/>
        </p:nvSpPr>
        <p:spPr>
          <a:xfrm>
            <a:off x="3334734" y="571500"/>
            <a:ext cx="2837466" cy="1200329"/>
          </a:xfrm>
          <a:prstGeom prst="rect">
            <a:avLst/>
          </a:prstGeom>
          <a:noFill/>
        </p:spPr>
        <p:txBody>
          <a:bodyPr wrap="square" rtlCol="0">
            <a:spAutoFit/>
          </a:bodyPr>
          <a:lstStyle/>
          <a:p>
            <a:r>
              <a:rPr lang="en-US" sz="7200" dirty="0" smtClean="0"/>
              <a:t>Recent</a:t>
            </a:r>
            <a:endParaRPr lang="en-US" sz="7200" dirty="0"/>
          </a:p>
        </p:txBody>
      </p:sp>
    </p:spTree>
    <p:extLst>
      <p:ext uri="{BB962C8B-B14F-4D97-AF65-F5344CB8AC3E}">
        <p14:creationId xmlns:p14="http://schemas.microsoft.com/office/powerpoint/2010/main" val="3515702524"/>
      </p:ext>
    </p:extLst>
  </p:cSld>
  <p:clrMapOvr>
    <a:masterClrMapping/>
  </p:clrMapOvr>
  <mc:AlternateContent xmlns:mc="http://schemas.openxmlformats.org/markup-compatibility/2006" xmlns:p14="http://schemas.microsoft.com/office/powerpoint/2010/main">
    <mc:Choice Requires="p14">
      <p:transition spd="slow" p14:dur="2000" advTm="4711"/>
    </mc:Choice>
    <mc:Fallback xmlns="">
      <p:transition spd="slow" advTm="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250"/>
                            </p:stCondLst>
                            <p:childTnLst>
                              <p:par>
                                <p:cTn id="11" presetID="53" presetClass="entr" presetSubtype="16"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2250"/>
                            </p:stCondLst>
                            <p:childTnLst>
                              <p:par>
                                <p:cTn id="17" presetID="53" presetClass="entr" presetSubtype="16"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0" name="TextBox 9"/>
          <p:cNvSpPr txBox="1"/>
          <p:nvPr/>
        </p:nvSpPr>
        <p:spPr>
          <a:xfrm>
            <a:off x="3416300" y="4308901"/>
            <a:ext cx="3200400" cy="830997"/>
          </a:xfrm>
          <a:prstGeom prst="rect">
            <a:avLst/>
          </a:prstGeom>
          <a:solidFill>
            <a:schemeClr val="bg1"/>
          </a:solidFill>
        </p:spPr>
        <p:txBody>
          <a:bodyPr wrap="square" rtlCol="0">
            <a:spAutoFit/>
          </a:bodyPr>
          <a:lstStyle/>
          <a:p>
            <a:r>
              <a:rPr lang="en-US" sz="4800" dirty="0" smtClean="0"/>
              <a:t>Animal Life</a:t>
            </a:r>
            <a:endParaRPr lang="en-US" sz="4800" dirty="0"/>
          </a:p>
        </p:txBody>
      </p:sp>
      <p:pic>
        <p:nvPicPr>
          <p:cNvPr id="2" name="Picture 1"/>
          <p:cNvPicPr>
            <a:picLocks noChangeAspect="1"/>
          </p:cNvPicPr>
          <p:nvPr/>
        </p:nvPicPr>
        <p:blipFill>
          <a:blip r:embed="rId3"/>
          <a:stretch>
            <a:fillRect/>
          </a:stretch>
        </p:blipFill>
        <p:spPr>
          <a:xfrm>
            <a:off x="2340161" y="720707"/>
            <a:ext cx="5249111" cy="3359187"/>
          </a:xfrm>
          <a:prstGeom prst="rect">
            <a:avLst/>
          </a:prstGeom>
        </p:spPr>
      </p:pic>
    </p:spTree>
    <p:extLst>
      <p:ext uri="{BB962C8B-B14F-4D97-AF65-F5344CB8AC3E}">
        <p14:creationId xmlns:p14="http://schemas.microsoft.com/office/powerpoint/2010/main" val="2672429238"/>
      </p:ext>
    </p:extLst>
  </p:cSld>
  <p:clrMapOvr>
    <a:masterClrMapping/>
  </p:clrMapOvr>
  <mc:AlternateContent xmlns:mc="http://schemas.openxmlformats.org/markup-compatibility/2006" xmlns:p14="http://schemas.microsoft.com/office/powerpoint/2010/main">
    <mc:Choice Requires="p14">
      <p:transition spd="slow" p14:dur="2000" advTm="2623"/>
    </mc:Choice>
    <mc:Fallback xmlns="">
      <p:transition spd="slow" advTm="262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359101" y="1828800"/>
            <a:ext cx="2141933"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Collect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1" name="Rectangle 10"/>
          <p:cNvSpPr/>
          <p:nvPr/>
        </p:nvSpPr>
        <p:spPr>
          <a:xfrm>
            <a:off x="5181600" y="1828800"/>
            <a:ext cx="2755754"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Interpret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508635562"/>
      </p:ext>
    </p:extLst>
  </p:cSld>
  <p:clrMapOvr>
    <a:masterClrMapping/>
  </p:clrMapOvr>
  <mc:AlternateContent xmlns:mc="http://schemas.openxmlformats.org/markup-compatibility/2006" xmlns:p14="http://schemas.microsoft.com/office/powerpoint/2010/main">
    <mc:Choice Requires="p14">
      <p:transition spd="slow" p14:dur="2000" advTm="9990"/>
    </mc:Choice>
    <mc:Fallback xmlns="">
      <p:transition spd="slow" advTm="99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spTree>
    <p:extLst>
      <p:ext uri="{BB962C8B-B14F-4D97-AF65-F5344CB8AC3E}">
        <p14:creationId xmlns:p14="http://schemas.microsoft.com/office/powerpoint/2010/main" val="3252704054"/>
      </p:ext>
    </p:extLst>
  </p:cSld>
  <p:clrMapOvr>
    <a:masterClrMapping/>
  </p:clrMapOvr>
  <mc:AlternateContent xmlns:mc="http://schemas.openxmlformats.org/markup-compatibility/2006" xmlns:p14="http://schemas.microsoft.com/office/powerpoint/2010/main">
    <mc:Choice Requires="p14">
      <p:transition spd="slow" p14:dur="2000" advTm="8251"/>
    </mc:Choice>
    <mc:Fallback xmlns="">
      <p:transition spd="slow" advTm="825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2701105" y="2967335"/>
            <a:ext cx="3741794"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Relative Age</a:t>
            </a:r>
            <a:endParaRPr lang="en-US" sz="5400" b="1" cap="none" spc="0" dirty="0">
              <a:ln w="50800"/>
              <a:solidFill>
                <a:schemeClr val="bg1">
                  <a:shade val="50000"/>
                </a:schemeClr>
              </a:solidFill>
              <a:effectLst/>
            </a:endParaRPr>
          </a:p>
        </p:txBody>
      </p:sp>
    </p:spTree>
    <p:extLst>
      <p:ext uri="{BB962C8B-B14F-4D97-AF65-F5344CB8AC3E}">
        <p14:creationId xmlns:p14="http://schemas.microsoft.com/office/powerpoint/2010/main" val="578106882"/>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Oldest</a:t>
            </a: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Youngest</a:t>
            </a:r>
            <a:endParaRPr lang="en-US" sz="3600" dirty="0">
              <a:solidFill>
                <a:schemeClr val="tx1"/>
              </a:solidFill>
            </a:endParaRPr>
          </a:p>
        </p:txBody>
      </p:sp>
      <p:sp>
        <p:nvSpPr>
          <p:cNvPr id="2" name="Rectangle 1"/>
          <p:cNvSpPr/>
          <p:nvPr/>
        </p:nvSpPr>
        <p:spPr>
          <a:xfrm>
            <a:off x="2743200" y="2181136"/>
            <a:ext cx="4772268" cy="1200329"/>
          </a:xfrm>
          <a:prstGeom prst="rect">
            <a:avLst/>
          </a:prstGeom>
          <a:noFill/>
        </p:spPr>
        <p:txBody>
          <a:bodyPr wrap="none" lIns="91440" tIns="45720" rIns="91440" bIns="45720">
            <a:spAutoFit/>
          </a:bodyPr>
          <a:lstStyle/>
          <a:p>
            <a:pPr algn="ctr"/>
            <a:r>
              <a:rPr lang="en-US" sz="7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How much?</a:t>
            </a:r>
            <a:endParaRPr lang="en-US" sz="7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24875808"/>
      </p:ext>
    </p:extLst>
  </p:cSld>
  <p:clrMapOvr>
    <a:masterClrMapping/>
  </p:clrMapOvr>
  <mc:AlternateContent xmlns:mc="http://schemas.openxmlformats.org/markup-compatibility/2006" xmlns:p14="http://schemas.microsoft.com/office/powerpoint/2010/main">
    <mc:Choice Requires="p14">
      <p:transition spd="slow" p14:dur="2000" advTm="6044"/>
    </mc:Choice>
    <mc:Fallback xmlns="">
      <p:transition spd="slow" advTm="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30" name="Rectangle 29"/>
          <p:cNvSpPr/>
          <p:nvPr/>
        </p:nvSpPr>
        <p:spPr>
          <a:xfrm>
            <a:off x="880656" y="319468"/>
            <a:ext cx="7359676" cy="509073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p>
        </p:txBody>
      </p:sp>
    </p:spTree>
    <p:extLst>
      <p:ext uri="{BB962C8B-B14F-4D97-AF65-F5344CB8AC3E}">
        <p14:creationId xmlns:p14="http://schemas.microsoft.com/office/powerpoint/2010/main" val="3009008566"/>
      </p:ext>
    </p:extLst>
  </p:cSld>
  <p:clrMapOvr>
    <a:masterClrMapping/>
  </p:clrMapOvr>
  <mc:AlternateContent xmlns:mc="http://schemas.openxmlformats.org/markup-compatibility/2006" xmlns:p14="http://schemas.microsoft.com/office/powerpoint/2010/main">
    <mc:Choice Requires="p14">
      <p:transition spd="slow" p14:dur="2000" advTm="4069"/>
    </mc:Choice>
    <mc:Fallback xmlns="">
      <p:transition spd="slow" advTm="4069"/>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Hardly any fossils found here</a:t>
            </a:r>
            <a:endParaRPr lang="en-US" sz="3600" dirty="0">
              <a:solidFill>
                <a:schemeClr val="tx1"/>
              </a:solidFill>
            </a:endParaRPr>
          </a:p>
        </p:txBody>
      </p:sp>
      <p:sp>
        <p:nvSpPr>
          <p:cNvPr id="30" name="Rectangle 29"/>
          <p:cNvSpPr/>
          <p:nvPr/>
        </p:nvSpPr>
        <p:spPr>
          <a:xfrm>
            <a:off x="880656" y="319468"/>
            <a:ext cx="7359676" cy="509073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p:txBody>
      </p:sp>
    </p:spTree>
    <p:extLst>
      <p:ext uri="{BB962C8B-B14F-4D97-AF65-F5344CB8AC3E}">
        <p14:creationId xmlns:p14="http://schemas.microsoft.com/office/powerpoint/2010/main" val="1075486274"/>
      </p:ext>
    </p:extLst>
  </p:cSld>
  <p:clrMapOvr>
    <a:masterClrMapping/>
  </p:clrMapOvr>
  <mc:AlternateContent xmlns:mc="http://schemas.openxmlformats.org/markup-compatibility/2006" xmlns:p14="http://schemas.microsoft.com/office/powerpoint/2010/main">
    <mc:Choice Requires="p14">
      <p:transition spd="slow" p14:dur="2000" advTm="6608"/>
    </mc:Choice>
    <mc:Fallback xmlns="">
      <p:transition spd="slow" advTm="6608"/>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a:off x="880656" y="319468"/>
            <a:ext cx="7359676" cy="509073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 means</a:t>
            </a:r>
          </a:p>
          <a:p>
            <a:pPr algn="ctr"/>
            <a:r>
              <a:rPr lang="en-US" sz="7200" dirty="0" smtClean="0">
                <a:solidFill>
                  <a:schemeClr val="tx1"/>
                </a:solidFill>
              </a:rPr>
              <a:t>Visible</a:t>
            </a:r>
          </a:p>
          <a:p>
            <a:pPr algn="ctr"/>
            <a:r>
              <a:rPr lang="en-US" sz="7200" dirty="0" smtClean="0">
                <a:solidFill>
                  <a:schemeClr val="tx1"/>
                </a:solidFill>
              </a:rPr>
              <a:t>Animal Life</a:t>
            </a:r>
            <a:endParaRPr lang="en-US" sz="7200" dirty="0">
              <a:solidFill>
                <a:schemeClr val="tx1"/>
              </a:solidFill>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43600" y="961062"/>
            <a:ext cx="3014699" cy="27432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1796" y="4228382"/>
            <a:ext cx="1371600" cy="105151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4668" y="4204048"/>
            <a:ext cx="1588536" cy="105917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0347" y="4204048"/>
            <a:ext cx="3364306" cy="1100188"/>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61" b="99636" l="0" r="100000"/>
                    </a14:imgEffect>
                  </a14:imgLayer>
                </a14:imgProps>
              </a:ext>
              <a:ext uri="{28A0092B-C50C-407E-A947-70E740481C1C}">
                <a14:useLocalDpi xmlns:a14="http://schemas.microsoft.com/office/drawing/2010/main" val="0"/>
              </a:ext>
            </a:extLst>
          </a:blip>
          <a:stretch>
            <a:fillRect/>
          </a:stretch>
        </p:blipFill>
        <p:spPr>
          <a:xfrm>
            <a:off x="313949" y="502026"/>
            <a:ext cx="3529973" cy="3213448"/>
          </a:xfrm>
          <a:prstGeom prst="rect">
            <a:avLst/>
          </a:prstGeom>
        </p:spPr>
      </p:pic>
    </p:spTree>
    <p:custDataLst>
      <p:tags r:id="rId1"/>
    </p:custDataLst>
    <p:extLst>
      <p:ext uri="{BB962C8B-B14F-4D97-AF65-F5344CB8AC3E}">
        <p14:creationId xmlns:p14="http://schemas.microsoft.com/office/powerpoint/2010/main" val="866600283"/>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par>
                          <p:cTn id="21" fill="hold">
                            <p:stCondLst>
                              <p:cond delay="1500"/>
                            </p:stCondLst>
                            <p:childTnLst>
                              <p:par>
                                <p:cTn id="22" presetID="16" presetClass="entr" presetSubtype="4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Relative Age Summary</a:t>
            </a:r>
            <a:endParaRPr lang="en-US" dirty="0">
              <a:solidFill>
                <a:schemeClr val="bg1"/>
              </a:solidFill>
            </a:endParaRPr>
          </a:p>
        </p:txBody>
      </p:sp>
      <p:sp>
        <p:nvSpPr>
          <p:cNvPr id="6" name="Content Placeholder 2"/>
          <p:cNvSpPr txBox="1">
            <a:spLocks/>
          </p:cNvSpPr>
          <p:nvPr/>
        </p:nvSpPr>
        <p:spPr>
          <a:xfrm>
            <a:off x="457200" y="16002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smtClean="0">
              <a:solidFill>
                <a:srgbClr val="FFFF00"/>
              </a:solidFill>
            </a:endParaRPr>
          </a:p>
          <a:p>
            <a:pPr lvl="1"/>
            <a:endParaRPr lang="en-US" dirty="0" smtClean="0">
              <a:solidFill>
                <a:srgbClr val="FFFF00"/>
              </a:solidFill>
            </a:endParaRPr>
          </a:p>
          <a:p>
            <a:endParaRPr lang="en-US" dirty="0"/>
          </a:p>
        </p:txBody>
      </p:sp>
      <p:sp>
        <p:nvSpPr>
          <p:cNvPr id="7" name="Content Placeholder 2"/>
          <p:cNvSpPr txBox="1">
            <a:spLocks/>
          </p:cNvSpPr>
          <p:nvPr/>
        </p:nvSpPr>
        <p:spPr>
          <a:xfrm>
            <a:off x="609600" y="17526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We can’t tell just by looking how long the different layers have been there.</a:t>
            </a:r>
          </a:p>
          <a:p>
            <a:pPr marL="457200" lvl="1" indent="0">
              <a:buFont typeface="Arial" pitchFamily="34" charset="0"/>
              <a:buNone/>
            </a:pPr>
            <a:endParaRPr lang="en-US" dirty="0" smtClean="0">
              <a:solidFill>
                <a:schemeClr val="bg1"/>
              </a:solidFill>
            </a:endParaRPr>
          </a:p>
          <a:p>
            <a:pPr lvl="1"/>
            <a:endParaRPr lang="en-US" dirty="0" smtClean="0">
              <a:solidFill>
                <a:srgbClr val="FFFF00"/>
              </a:solidFill>
            </a:endParaRPr>
          </a:p>
          <a:p>
            <a:endParaRPr lang="en-US" dirty="0"/>
          </a:p>
        </p:txBody>
      </p:sp>
    </p:spTree>
    <p:extLst>
      <p:ext uri="{BB962C8B-B14F-4D97-AF65-F5344CB8AC3E}">
        <p14:creationId xmlns:p14="http://schemas.microsoft.com/office/powerpoint/2010/main" val="605714827"/>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Relative Age Summary</a:t>
            </a:r>
            <a:endParaRPr lang="en-US" dirty="0">
              <a:solidFill>
                <a:schemeClr val="bg1"/>
              </a:solidFill>
            </a:endParaRPr>
          </a:p>
        </p:txBody>
      </p:sp>
      <p:sp>
        <p:nvSpPr>
          <p:cNvPr id="6" name="Content Placeholder 2"/>
          <p:cNvSpPr txBox="1">
            <a:spLocks/>
          </p:cNvSpPr>
          <p:nvPr/>
        </p:nvSpPr>
        <p:spPr>
          <a:xfrm>
            <a:off x="457200" y="16002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smtClean="0">
              <a:solidFill>
                <a:srgbClr val="FFFF00"/>
              </a:solidFill>
            </a:endParaRPr>
          </a:p>
          <a:p>
            <a:pPr lvl="1"/>
            <a:endParaRPr lang="en-US" dirty="0" smtClean="0">
              <a:solidFill>
                <a:srgbClr val="FFFF00"/>
              </a:solidFill>
            </a:endParaRPr>
          </a:p>
          <a:p>
            <a:endParaRPr lang="en-US" dirty="0"/>
          </a:p>
        </p:txBody>
      </p:sp>
      <p:sp>
        <p:nvSpPr>
          <p:cNvPr id="7" name="Content Placeholder 2"/>
          <p:cNvSpPr txBox="1">
            <a:spLocks/>
          </p:cNvSpPr>
          <p:nvPr/>
        </p:nvSpPr>
        <p:spPr>
          <a:xfrm>
            <a:off x="609600" y="17526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We can’t tell just by looking how long the different layers have been there.</a:t>
            </a:r>
          </a:p>
          <a:p>
            <a:pPr marL="457200" lvl="1" indent="0">
              <a:buFont typeface="Arial" pitchFamily="34" charset="0"/>
              <a:buNone/>
            </a:pPr>
            <a:endParaRPr lang="en-US" dirty="0" smtClean="0">
              <a:solidFill>
                <a:schemeClr val="bg1"/>
              </a:solidFill>
            </a:endParaRPr>
          </a:p>
          <a:p>
            <a:r>
              <a:rPr lang="en-US" dirty="0" smtClean="0">
                <a:solidFill>
                  <a:schemeClr val="bg1"/>
                </a:solidFill>
              </a:rPr>
              <a:t>We do know that younger ones are on top of older ones.</a:t>
            </a:r>
          </a:p>
          <a:p>
            <a:pPr lvl="1"/>
            <a:endParaRPr lang="en-US" dirty="0" smtClean="0">
              <a:solidFill>
                <a:srgbClr val="FFFF00"/>
              </a:solidFill>
            </a:endParaRPr>
          </a:p>
          <a:p>
            <a:endParaRPr lang="en-US" dirty="0"/>
          </a:p>
        </p:txBody>
      </p:sp>
    </p:spTree>
    <p:extLst>
      <p:ext uri="{BB962C8B-B14F-4D97-AF65-F5344CB8AC3E}">
        <p14:creationId xmlns:p14="http://schemas.microsoft.com/office/powerpoint/2010/main" val="170550323"/>
      </p:ext>
    </p:extLst>
  </p:cSld>
  <p:clrMapOvr>
    <a:masterClrMapping/>
  </p:clrMapOvr>
  <mc:AlternateContent xmlns:mc="http://schemas.openxmlformats.org/markup-compatibility/2006" xmlns:p14="http://schemas.microsoft.com/office/powerpoint/2010/main">
    <mc:Choice Requires="p14">
      <p:transition spd="slow" p14:dur="2000" advTm="6767"/>
    </mc:Choice>
    <mc:Fallback xmlns="">
      <p:transition spd="slow" advTm="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smtClean="0"/>
              <a:t>Chattanooga Public </a:t>
            </a:r>
            <a:r>
              <a:rPr lang="en-US" sz="2800" dirty="0" err="1" smtClean="0"/>
              <a:t>Radio</a:t>
            </a:r>
            <a:r>
              <a:rPr lang="en-US" sz="2800" baseline="30000" dirty="0" err="1" smtClean="0"/>
              <a:t>SM</a:t>
            </a:r>
            <a:endParaRPr lang="en-US" sz="2800" baseline="30000" dirty="0" smtClean="0"/>
          </a:p>
          <a:p>
            <a:r>
              <a:rPr lang="en-US" sz="2800" dirty="0" smtClean="0"/>
              <a:t>Classical 90.5 WSMC</a:t>
            </a:r>
          </a:p>
        </p:txBody>
      </p:sp>
    </p:spTree>
    <p:extLst>
      <p:ext uri="{BB962C8B-B14F-4D97-AF65-F5344CB8AC3E}">
        <p14:creationId xmlns:p14="http://schemas.microsoft.com/office/powerpoint/2010/main" val="1705179255"/>
      </p:ext>
    </p:extLst>
  </p:cSld>
  <p:clrMapOvr>
    <a:masterClrMapping/>
  </p:clrMapOvr>
  <mc:AlternateContent xmlns:mc="http://schemas.openxmlformats.org/markup-compatibility/2006" xmlns:p14="http://schemas.microsoft.com/office/powerpoint/2010/main">
    <mc:Choice Requires="p14">
      <p:transition spd="slow" p14:dur="2000" advTm="2560"/>
    </mc:Choice>
    <mc:Fallback xmlns="">
      <p:transition spd="slow" advTm="256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0" y="2211401"/>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52840" y="932484"/>
            <a:ext cx="8466151" cy="5665085"/>
          </a:xfrm>
        </p:spPr>
        <p:txBody>
          <a:bodyPr>
            <a:noAutofit/>
          </a:bodyPr>
          <a:lstStyle/>
          <a:p>
            <a:pPr algn="l"/>
            <a:r>
              <a:rPr lang="en-US" dirty="0"/>
              <a:t>Images may appear on more than one slide.  Citation is given on the first slide where each image appears.</a:t>
            </a:r>
          </a:p>
          <a:p>
            <a:pPr algn="l"/>
            <a:r>
              <a:rPr lang="en-US" dirty="0" smtClean="0"/>
              <a:t>[2a</a:t>
            </a:r>
            <a:r>
              <a:rPr lang="en-US" dirty="0"/>
              <a:t>] Zion National Park 489588635, </a:t>
            </a:r>
            <a:r>
              <a:rPr lang="en-US" dirty="0" err="1"/>
              <a:t>kaiborder</a:t>
            </a:r>
            <a:r>
              <a:rPr lang="en-US" dirty="0"/>
              <a:t>, </a:t>
            </a:r>
            <a:r>
              <a:rPr lang="en-US" dirty="0" err="1"/>
              <a:t>Thinkstock</a:t>
            </a:r>
            <a:r>
              <a:rPr lang="en-US" dirty="0"/>
              <a:t>, </a:t>
            </a:r>
            <a:r>
              <a:rPr lang="en-US" dirty="0" err="1">
                <a:ea typeface="Calibri" panose="020F0502020204030204" pitchFamily="34" charset="0"/>
              </a:rPr>
              <a:t>Thinkstock</a:t>
            </a:r>
            <a:r>
              <a:rPr lang="en-US" dirty="0">
                <a:ea typeface="Calibri" panose="020F0502020204030204" pitchFamily="34" charset="0"/>
              </a:rPr>
              <a:t> Image Subscription Agreement</a:t>
            </a:r>
          </a:p>
          <a:p>
            <a:pPr algn="l"/>
            <a:r>
              <a:rPr lang="en-US" dirty="0" smtClean="0"/>
              <a:t>[2b</a:t>
            </a:r>
            <a:r>
              <a:rPr lang="en-US" dirty="0"/>
              <a:t>] Grand Canyon – </a:t>
            </a:r>
            <a:r>
              <a:rPr lang="en-US" dirty="0" err="1"/>
              <a:t>Toroweap</a:t>
            </a:r>
            <a:r>
              <a:rPr lang="en-US" dirty="0"/>
              <a:t> Point 480297321, </a:t>
            </a:r>
            <a:r>
              <a:rPr lang="en-US" dirty="0" err="1"/>
              <a:t>Scott_Walton</a:t>
            </a:r>
            <a:r>
              <a:rPr lang="en-US" dirty="0"/>
              <a:t>, </a:t>
            </a:r>
            <a:r>
              <a:rPr lang="en-US" dirty="0" err="1"/>
              <a:t>Thinkstock</a:t>
            </a:r>
            <a:r>
              <a:rPr lang="en-US" dirty="0"/>
              <a:t>, </a:t>
            </a:r>
            <a:r>
              <a:rPr lang="en-US" dirty="0" err="1">
                <a:ea typeface="Calibri" panose="020F0502020204030204" pitchFamily="34" charset="0"/>
              </a:rPr>
              <a:t>Thinkstock</a:t>
            </a:r>
            <a:r>
              <a:rPr lang="en-US" dirty="0">
                <a:ea typeface="Calibri" panose="020F0502020204030204" pitchFamily="34" charset="0"/>
              </a:rPr>
              <a:t> Image Subscription Agreement</a:t>
            </a:r>
            <a:endParaRPr lang="en-US" dirty="0"/>
          </a:p>
          <a:p>
            <a:pPr algn="l"/>
            <a:r>
              <a:rPr lang="en-US" dirty="0" smtClean="0"/>
              <a:t>[2c</a:t>
            </a:r>
            <a:r>
              <a:rPr lang="en-US" dirty="0"/>
              <a:t>] Bryce Canyon landscape 497280819, </a:t>
            </a:r>
            <a:r>
              <a:rPr lang="en-US" dirty="0" err="1"/>
              <a:t>jenifoto</a:t>
            </a:r>
            <a:r>
              <a:rPr lang="en-US" dirty="0"/>
              <a:t>, </a:t>
            </a:r>
            <a:r>
              <a:rPr lang="en-US" dirty="0" err="1"/>
              <a:t>Thinkstock</a:t>
            </a:r>
            <a:r>
              <a:rPr lang="en-US" dirty="0"/>
              <a:t>, </a:t>
            </a:r>
            <a:r>
              <a:rPr lang="en-US" dirty="0" err="1"/>
              <a:t>Thinkstock</a:t>
            </a:r>
            <a:r>
              <a:rPr lang="en-US" dirty="0"/>
              <a:t> Image Subscription </a:t>
            </a:r>
            <a:r>
              <a:rPr lang="en-US" dirty="0" smtClean="0"/>
              <a:t>Agreement</a:t>
            </a:r>
          </a:p>
          <a:p>
            <a:pPr algn="l"/>
            <a:r>
              <a:rPr lang="en-US" dirty="0" smtClean="0"/>
              <a:t>[3a] Forest brilliance 4250904</a:t>
            </a:r>
            <a:r>
              <a:rPr lang="en-US" dirty="0"/>
              <a:t>, </a:t>
            </a:r>
            <a:r>
              <a:rPr lang="en-US" dirty="0" err="1" smtClean="0"/>
              <a:t>emptyclouds</a:t>
            </a:r>
            <a:r>
              <a:rPr lang="en-US" dirty="0" smtClean="0"/>
              <a:t>, </a:t>
            </a:r>
            <a:r>
              <a:rPr lang="en-US" dirty="0"/>
              <a:t>Getty Images (US), Inc. Subscription Agreement </a:t>
            </a:r>
            <a:endParaRPr lang="en-US" dirty="0" smtClean="0"/>
          </a:p>
          <a:p>
            <a:pPr algn="l"/>
            <a:r>
              <a:rPr lang="en-US" dirty="0" smtClean="0"/>
              <a:t>[3b</a:t>
            </a:r>
            <a:r>
              <a:rPr lang="en-US" dirty="0"/>
              <a:t>] </a:t>
            </a:r>
            <a:r>
              <a:rPr lang="en-US" dirty="0" smtClean="0"/>
              <a:t>Blue </a:t>
            </a:r>
            <a:r>
              <a:rPr lang="en-US" dirty="0"/>
              <a:t>cells </a:t>
            </a:r>
            <a:r>
              <a:rPr lang="en-US" dirty="0" smtClean="0"/>
              <a:t>under microscope </a:t>
            </a:r>
            <a:r>
              <a:rPr lang="en-US" dirty="0"/>
              <a:t>12229229, Henrik5000, Getty Images (US), Inc. Subscription Agreement </a:t>
            </a:r>
          </a:p>
          <a:p>
            <a:pPr algn="l"/>
            <a:r>
              <a:rPr lang="en-US" dirty="0" smtClean="0"/>
              <a:t>[3c] Giant Pandas 17308910, </a:t>
            </a:r>
            <a:r>
              <a:rPr lang="en-US" dirty="0" err="1" smtClean="0"/>
              <a:t>fototrav</a:t>
            </a:r>
            <a:r>
              <a:rPr lang="en-US" dirty="0"/>
              <a:t>, Getty Images (US), Inc. Subscription Agreement </a:t>
            </a:r>
            <a:endParaRPr lang="en-US" dirty="0" smtClean="0"/>
          </a:p>
          <a:p>
            <a:pPr algn="l"/>
            <a:r>
              <a:rPr lang="en-US" dirty="0" smtClean="0"/>
              <a:t>[3d</a:t>
            </a:r>
            <a:r>
              <a:rPr lang="en-US" dirty="0"/>
              <a:t>] Spiral Galaxy Milky Way 30198432, </a:t>
            </a:r>
            <a:r>
              <a:rPr lang="en-US" dirty="0" err="1" smtClean="0"/>
              <a:t>alex-mit</a:t>
            </a:r>
            <a:r>
              <a:rPr lang="en-US" dirty="0" smtClean="0"/>
              <a:t>, </a:t>
            </a:r>
            <a:r>
              <a:rPr lang="en-US" dirty="0"/>
              <a:t>Getty Images (US), Inc. Subscription Agreement </a:t>
            </a:r>
          </a:p>
          <a:p>
            <a:pPr algn="l"/>
            <a:r>
              <a:rPr lang="en-US" dirty="0"/>
              <a:t>[</a:t>
            </a:r>
            <a:r>
              <a:rPr lang="en-US" dirty="0" smtClean="0"/>
              <a:t>3e</a:t>
            </a:r>
            <a:r>
              <a:rPr lang="en-US" dirty="0"/>
              <a:t>] </a:t>
            </a:r>
            <a:r>
              <a:rPr lang="en-US" dirty="0" smtClean="0"/>
              <a:t>Family </a:t>
            </a:r>
            <a:r>
              <a:rPr lang="en-US" dirty="0"/>
              <a:t>36504990, </a:t>
            </a:r>
            <a:r>
              <a:rPr lang="en-US" dirty="0" err="1" smtClean="0"/>
              <a:t>CEFutcher</a:t>
            </a:r>
            <a:r>
              <a:rPr lang="en-US" dirty="0" smtClean="0"/>
              <a:t>, </a:t>
            </a:r>
            <a:r>
              <a:rPr lang="en-US" dirty="0"/>
              <a:t>Getty Images (US), Inc. Subscription Agreement </a:t>
            </a:r>
          </a:p>
          <a:p>
            <a:pPr algn="l"/>
            <a:r>
              <a:rPr lang="en-US" dirty="0"/>
              <a:t>[</a:t>
            </a:r>
            <a:r>
              <a:rPr lang="en-US" dirty="0" smtClean="0"/>
              <a:t>3f</a:t>
            </a:r>
            <a:r>
              <a:rPr lang="en-US" dirty="0"/>
              <a:t>] Amethyst 25568315, </a:t>
            </a:r>
            <a:r>
              <a:rPr lang="en-US" dirty="0" err="1" smtClean="0"/>
              <a:t>Dariildo</a:t>
            </a:r>
            <a:r>
              <a:rPr lang="en-US" dirty="0" smtClean="0"/>
              <a:t>, </a:t>
            </a:r>
            <a:r>
              <a:rPr lang="en-US" dirty="0"/>
              <a:t>Getty Images (US), Inc. Subscription Agreement </a:t>
            </a:r>
          </a:p>
          <a:p>
            <a:pPr algn="l"/>
            <a:r>
              <a:rPr lang="en-US" dirty="0"/>
              <a:t>[3g] </a:t>
            </a:r>
            <a:r>
              <a:rPr lang="en-US" dirty="0" smtClean="0"/>
              <a:t>Red </a:t>
            </a:r>
            <a:r>
              <a:rPr lang="en-US" dirty="0"/>
              <a:t>kangaroo jumping 22066177, </a:t>
            </a:r>
            <a:r>
              <a:rPr lang="en-US" dirty="0" err="1" smtClean="0"/>
              <a:t>Freder</a:t>
            </a:r>
            <a:r>
              <a:rPr lang="en-US" dirty="0" smtClean="0"/>
              <a:t>, </a:t>
            </a:r>
            <a:r>
              <a:rPr lang="en-US" dirty="0"/>
              <a:t>Getty Images (US), Inc. Subscription Agreement </a:t>
            </a:r>
            <a:endParaRPr lang="en-US" dirty="0" smtClean="0"/>
          </a:p>
          <a:p>
            <a:pPr algn="l"/>
            <a:r>
              <a:rPr lang="en-US" dirty="0"/>
              <a:t>[</a:t>
            </a:r>
            <a:r>
              <a:rPr lang="en-US" dirty="0" smtClean="0"/>
              <a:t>3h</a:t>
            </a:r>
            <a:r>
              <a:rPr lang="en-US" dirty="0"/>
              <a:t>] </a:t>
            </a:r>
            <a:r>
              <a:rPr lang="en-US" dirty="0" smtClean="0"/>
              <a:t>Daisies 16883788, </a:t>
            </a:r>
            <a:r>
              <a:rPr lang="en-US" dirty="0" err="1" smtClean="0"/>
              <a:t>sankai</a:t>
            </a:r>
            <a:r>
              <a:rPr lang="en-US" dirty="0" smtClean="0"/>
              <a:t>, Getty Images (US), Inc. Subscription Agreement</a:t>
            </a:r>
          </a:p>
          <a:p>
            <a:pPr algn="l"/>
            <a:r>
              <a:rPr lang="en-US" dirty="0" smtClean="0"/>
              <a:t>[3i] Coral </a:t>
            </a:r>
            <a:r>
              <a:rPr lang="en-US" dirty="0"/>
              <a:t>reef 17794310, </a:t>
            </a:r>
            <a:r>
              <a:rPr lang="en-US" dirty="0" err="1" smtClean="0"/>
              <a:t>Iborisoff</a:t>
            </a:r>
            <a:r>
              <a:rPr lang="en-US" dirty="0" smtClean="0"/>
              <a:t>, </a:t>
            </a:r>
            <a:r>
              <a:rPr lang="en-US" dirty="0"/>
              <a:t>Getty Images (US), Inc. Subscription Agreement </a:t>
            </a:r>
            <a:endParaRPr lang="en-US" dirty="0" smtClean="0"/>
          </a:p>
          <a:p>
            <a:pPr algn="l"/>
            <a:r>
              <a:rPr lang="en-US" dirty="0"/>
              <a:t>[5a] Eye icon, 39171676, </a:t>
            </a:r>
            <a:r>
              <a:rPr lang="en-US" dirty="0" err="1"/>
              <a:t>dyeekc</a:t>
            </a:r>
            <a:r>
              <a:rPr lang="en-US" dirty="0"/>
              <a:t>, Getty Images (US), Inc. Subscription Agreement </a:t>
            </a:r>
          </a:p>
          <a:p>
            <a:pPr algn="l"/>
            <a:r>
              <a:rPr lang="en-US" dirty="0"/>
              <a:t>[5b] Ruler 36430812, </a:t>
            </a:r>
            <a:r>
              <a:rPr lang="en-US" dirty="0" err="1"/>
              <a:t>Jane_Kelly</a:t>
            </a:r>
            <a:r>
              <a:rPr lang="en-US" dirty="0"/>
              <a:t>, Getty Images (US), Inc. Subscription Agreement </a:t>
            </a:r>
          </a:p>
          <a:p>
            <a:pPr algn="l"/>
            <a:r>
              <a:rPr lang="en-US" dirty="0"/>
              <a:t>[6a] Red rose 20105231, VIDOK, Getty Images (US), Inc. Subscription Agreement </a:t>
            </a:r>
          </a:p>
          <a:p>
            <a:pPr algn="l"/>
            <a:r>
              <a:rPr lang="en-US" dirty="0"/>
              <a:t>[6b] Daisy 13561534, Dimitris66, Getty Images (US), Inc. Subscription Agreement </a:t>
            </a:r>
          </a:p>
          <a:p>
            <a:pPr algn="l"/>
            <a:endParaRPr lang="en-US" dirty="0" smtClean="0"/>
          </a:p>
        </p:txBody>
      </p:sp>
      <p:sp>
        <p:nvSpPr>
          <p:cNvPr id="3" name="Rectangle 2"/>
          <p:cNvSpPr/>
          <p:nvPr/>
        </p:nvSpPr>
        <p:spPr>
          <a:xfrm>
            <a:off x="3997866" y="479361"/>
            <a:ext cx="1093376" cy="300082"/>
          </a:xfrm>
          <a:prstGeom prst="rect">
            <a:avLst/>
          </a:prstGeom>
        </p:spPr>
        <p:txBody>
          <a:bodyPr wrap="none">
            <a:spAutoFit/>
          </a:bodyPr>
          <a:lstStyle/>
          <a:p>
            <a:r>
              <a:rPr lang="en-US" sz="1350" dirty="0" smtClean="0">
                <a:solidFill>
                  <a:srgbClr val="FFFFFF"/>
                </a:solidFill>
              </a:rPr>
              <a:t>IMAGES </a:t>
            </a:r>
            <a:r>
              <a:rPr lang="en-US" sz="1350" dirty="0">
                <a:solidFill>
                  <a:srgbClr val="FFFFFF"/>
                </a:solidFill>
              </a:rPr>
              <a:t>BY</a:t>
            </a:r>
          </a:p>
        </p:txBody>
      </p:sp>
      <p:sp>
        <p:nvSpPr>
          <p:cNvPr id="10" name="Content Placeholder 8"/>
          <p:cNvSpPr txBox="1">
            <a:spLocks/>
          </p:cNvSpPr>
          <p:nvPr/>
        </p:nvSpPr>
        <p:spPr>
          <a:xfrm>
            <a:off x="4617859" y="1812161"/>
            <a:ext cx="4023360" cy="3802284"/>
          </a:xfrm>
          <a:prstGeom prst="rect">
            <a:avLst/>
          </a:prstGeom>
        </p:spPr>
        <p:txBody>
          <a:bodyPr vert="horz" lIns="68580" tIns="34290" rIns="68580" bIns="3429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lgn="l">
              <a:buClr>
                <a:srgbClr val="6F6F74"/>
              </a:buClr>
            </a:pPr>
            <a:endParaRPr lang="en-US" sz="1500" dirty="0">
              <a:solidFill>
                <a:srgbClr val="FFFFFF"/>
              </a:solidFill>
            </a:endParaRPr>
          </a:p>
          <a:p>
            <a:pPr algn="l">
              <a:buClr>
                <a:srgbClr val="6F6F74"/>
              </a:buClr>
            </a:pPr>
            <a:endParaRPr lang="en-US" sz="1500" dirty="0">
              <a:solidFill>
                <a:srgbClr val="FFFFFF"/>
              </a:solidFill>
            </a:endParaRPr>
          </a:p>
        </p:txBody>
      </p:sp>
    </p:spTree>
    <p:extLst>
      <p:ext uri="{BB962C8B-B14F-4D97-AF65-F5344CB8AC3E}">
        <p14:creationId xmlns:p14="http://schemas.microsoft.com/office/powerpoint/2010/main" val="154832936"/>
      </p:ext>
    </p:extLst>
  </p:cSld>
  <p:clrMapOvr>
    <a:masterClrMapping/>
  </p:clrMapOvr>
  <mc:AlternateContent xmlns:mc="http://schemas.openxmlformats.org/markup-compatibility/2006" xmlns:p14="http://schemas.microsoft.com/office/powerpoint/2010/main">
    <mc:Choice Requires="p14">
      <p:transition spd="slow" p14:dur="2000" advTm="2323"/>
    </mc:Choice>
    <mc:Fallback xmlns="">
      <p:transition spd="slow" advTm="232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4" y="182880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Picture 1"/>
          <p:cNvPicPr>
            <a:picLocks noChangeAspect="1"/>
          </p:cNvPicPr>
          <p:nvPr/>
        </p:nvPicPr>
        <p:blipFill>
          <a:blip r:embed="rId4"/>
          <a:stretch>
            <a:fillRect/>
          </a:stretch>
        </p:blipFill>
        <p:spPr>
          <a:xfrm>
            <a:off x="1024398" y="4103172"/>
            <a:ext cx="1280472" cy="128731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379" y="4103172"/>
            <a:ext cx="1295400" cy="1295400"/>
          </a:xfrm>
          <a:prstGeom prst="rect">
            <a:avLst/>
          </a:prstGeom>
        </p:spPr>
      </p:pic>
      <p:sp>
        <p:nvSpPr>
          <p:cNvPr id="9" name="Rectangle 8"/>
          <p:cNvSpPr/>
          <p:nvPr/>
        </p:nvSpPr>
        <p:spPr>
          <a:xfrm>
            <a:off x="1614619" y="3163292"/>
            <a:ext cx="1630896"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Facts</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sp>
        <p:nvSpPr>
          <p:cNvPr id="11" name="Rectangle 10"/>
          <p:cNvSpPr/>
          <p:nvPr/>
        </p:nvSpPr>
        <p:spPr>
          <a:xfrm>
            <a:off x="671609" y="5257800"/>
            <a:ext cx="3616952"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Information</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269393898"/>
      </p:ext>
    </p:extLst>
  </p:cSld>
  <p:clrMapOvr>
    <a:masterClrMapping/>
  </p:clrMapOvr>
  <mc:AlternateContent xmlns:mc="http://schemas.openxmlformats.org/markup-compatibility/2006" xmlns:p14="http://schemas.microsoft.com/office/powerpoint/2010/main">
    <mc:Choice Requires="p14">
      <p:transition spd="slow" p14:dur="2000" advTm="8751"/>
    </mc:Choice>
    <mc:Fallback xmlns="">
      <p:transition spd="slow" advTm="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3500"/>
                            </p:stCondLst>
                            <p:childTnLst>
                              <p:par>
                                <p:cTn id="17" presetID="22" presetClass="entr" presetSubtype="2"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0" y="2211401"/>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61633" y="932494"/>
            <a:ext cx="8466151" cy="5641926"/>
          </a:xfrm>
        </p:spPr>
        <p:txBody>
          <a:bodyPr>
            <a:noAutofit/>
          </a:bodyPr>
          <a:lstStyle/>
          <a:p>
            <a:pPr algn="l"/>
            <a:r>
              <a:rPr lang="en-US" dirty="0" smtClean="0"/>
              <a:t>[7a] Kitten on scales 4775409, </a:t>
            </a:r>
            <a:r>
              <a:rPr lang="en-US" dirty="0" err="1" smtClean="0"/>
              <a:t>DigitalZombie</a:t>
            </a:r>
            <a:r>
              <a:rPr lang="en-US" dirty="0" smtClean="0"/>
              <a:t>, </a:t>
            </a:r>
            <a:r>
              <a:rPr lang="en-US" dirty="0"/>
              <a:t>Getty Images (US), Inc. Subscription Agreement </a:t>
            </a:r>
            <a:endParaRPr lang="en-US" dirty="0" smtClean="0"/>
          </a:p>
          <a:p>
            <a:pPr algn="l"/>
            <a:r>
              <a:rPr lang="en-US" dirty="0" smtClean="0"/>
              <a:t>[7b] Elephant 27059762, </a:t>
            </a:r>
            <a:r>
              <a:rPr lang="en-US" dirty="0" err="1" smtClean="0"/>
              <a:t>abadonian</a:t>
            </a:r>
            <a:r>
              <a:rPr lang="en-US" dirty="0"/>
              <a:t>, Getty Images (US), Inc. Subscription Agreement </a:t>
            </a:r>
            <a:endParaRPr lang="en-US" dirty="0" smtClean="0"/>
          </a:p>
          <a:p>
            <a:pPr algn="l"/>
            <a:r>
              <a:rPr lang="en-US" dirty="0" smtClean="0"/>
              <a:t>[7c] Measuring tape around tree 40780366, Thawatchai1991, </a:t>
            </a:r>
            <a:r>
              <a:rPr lang="en-US" dirty="0"/>
              <a:t>Getty Images (US), Inc. Subscription Agreement </a:t>
            </a:r>
            <a:endParaRPr lang="en-US" dirty="0" smtClean="0"/>
          </a:p>
          <a:p>
            <a:pPr algn="l"/>
            <a:r>
              <a:rPr lang="en-US" dirty="0" smtClean="0"/>
              <a:t>[7d] Sequoyah 5648787, </a:t>
            </a:r>
            <a:r>
              <a:rPr lang="en-US" dirty="0" err="1" smtClean="0"/>
              <a:t>imagentix</a:t>
            </a:r>
            <a:r>
              <a:rPr lang="en-US" dirty="0"/>
              <a:t>, Getty Images (US), Inc. Subscription Agreement </a:t>
            </a:r>
            <a:endParaRPr lang="en-US" dirty="0" smtClean="0"/>
          </a:p>
          <a:p>
            <a:pPr algn="l"/>
            <a:r>
              <a:rPr lang="en-US" dirty="0" smtClean="0"/>
              <a:t>[8a] Crocodile skull 54529804, </a:t>
            </a:r>
            <a:r>
              <a:rPr lang="en-US" dirty="0" err="1" smtClean="0"/>
              <a:t>jedsadabodin</a:t>
            </a:r>
            <a:r>
              <a:rPr lang="en-US" dirty="0" smtClean="0"/>
              <a:t>, </a:t>
            </a:r>
            <a:r>
              <a:rPr lang="en-US" dirty="0"/>
              <a:t>Getty Images (US), Inc. Subscription Agreement </a:t>
            </a:r>
            <a:endParaRPr lang="en-US" dirty="0" smtClean="0"/>
          </a:p>
          <a:p>
            <a:pPr algn="l"/>
            <a:r>
              <a:rPr lang="en-US" dirty="0" smtClean="0"/>
              <a:t>[8b] Centipede 45429746</a:t>
            </a:r>
            <a:r>
              <a:rPr lang="en-US" dirty="0"/>
              <a:t>, pixbox77, Getty Images (US), Inc. Subscription Agreement </a:t>
            </a:r>
            <a:endParaRPr lang="en-US" dirty="0" smtClean="0"/>
          </a:p>
          <a:p>
            <a:pPr algn="l"/>
            <a:r>
              <a:rPr lang="en-US" dirty="0" smtClean="0"/>
              <a:t>[12a] </a:t>
            </a:r>
            <a:r>
              <a:rPr lang="en-US" dirty="0"/>
              <a:t>Blue Mesa Petrified Forest National Park, 479232619 </a:t>
            </a:r>
            <a:r>
              <a:rPr lang="en-US" dirty="0" err="1"/>
              <a:t>estivillml</a:t>
            </a:r>
            <a:r>
              <a:rPr lang="en-US" dirty="0"/>
              <a:t>, Thinkstock Image Subscription </a:t>
            </a:r>
            <a:r>
              <a:rPr lang="en-US" dirty="0" smtClean="0"/>
              <a:t>Agreement</a:t>
            </a:r>
          </a:p>
          <a:p>
            <a:pPr algn="l"/>
            <a:r>
              <a:rPr lang="en-US" dirty="0" smtClean="0"/>
              <a:t>[12b] Pebbles 48802570, </a:t>
            </a:r>
            <a:r>
              <a:rPr lang="en-US" dirty="0" err="1" smtClean="0"/>
              <a:t>Nirian</a:t>
            </a:r>
            <a:r>
              <a:rPr lang="en-US" dirty="0" smtClean="0"/>
              <a:t>, Getty Images (US), Inc. Subscription Agreement</a:t>
            </a:r>
          </a:p>
          <a:p>
            <a:pPr algn="l"/>
            <a:r>
              <a:rPr lang="en-US" dirty="0" smtClean="0"/>
              <a:t>[12c] Arch 11811315, </a:t>
            </a:r>
            <a:r>
              <a:rPr lang="en-US" dirty="0" err="1" smtClean="0"/>
              <a:t>Kjschoen</a:t>
            </a:r>
            <a:r>
              <a:rPr lang="en-US" dirty="0" smtClean="0"/>
              <a:t>, Getty Images (US), Inc. Subscription Agreement</a:t>
            </a:r>
            <a:endParaRPr lang="en-US" dirty="0"/>
          </a:p>
          <a:p>
            <a:pPr algn="l"/>
            <a:r>
              <a:rPr lang="en-US" dirty="0" smtClean="0"/>
              <a:t>[12d] Folded </a:t>
            </a:r>
            <a:r>
              <a:rPr lang="en-US" dirty="0"/>
              <a:t>rock layers 33954188, </a:t>
            </a:r>
            <a:r>
              <a:rPr lang="en-US" dirty="0" err="1" smtClean="0"/>
              <a:t>hlnicaise</a:t>
            </a:r>
            <a:r>
              <a:rPr lang="en-US" dirty="0" smtClean="0"/>
              <a:t>,  </a:t>
            </a:r>
            <a:r>
              <a:rPr lang="en-US" dirty="0"/>
              <a:t>Getty Images (US), Inc. Subscription Agreement </a:t>
            </a:r>
            <a:endParaRPr lang="en-US" dirty="0" smtClean="0"/>
          </a:p>
          <a:p>
            <a:pPr algn="l"/>
            <a:r>
              <a:rPr lang="en-US" dirty="0" smtClean="0"/>
              <a:t>[</a:t>
            </a:r>
            <a:r>
              <a:rPr lang="en-US" dirty="0"/>
              <a:t>15] Luxury house interior 38622004, irina88w, Getty Images (US), Inc. Subscription Agreement  </a:t>
            </a:r>
          </a:p>
          <a:p>
            <a:pPr algn="l"/>
            <a:r>
              <a:rPr lang="en-US" dirty="0"/>
              <a:t>[30] Word zoo, 25142385, </a:t>
            </a:r>
            <a:r>
              <a:rPr lang="en-US" dirty="0" err="1"/>
              <a:t>look_around</a:t>
            </a:r>
            <a:r>
              <a:rPr lang="en-US" dirty="0"/>
              <a:t>, Getty Images (US), Inc. Subscription Agreement </a:t>
            </a:r>
          </a:p>
          <a:p>
            <a:pPr algn="l"/>
            <a:r>
              <a:rPr lang="en-US" dirty="0"/>
              <a:t>[31] Tyrannosaurus rex skeleton 23393902, </a:t>
            </a:r>
            <a:r>
              <a:rPr lang="en-US" dirty="0" err="1"/>
              <a:t>LeventKonuk</a:t>
            </a:r>
            <a:r>
              <a:rPr lang="en-US" dirty="0"/>
              <a:t>, Getty Images (US), Inc. Subscription Agreement </a:t>
            </a:r>
          </a:p>
          <a:p>
            <a:pPr algn="l"/>
            <a:r>
              <a:rPr lang="en-US" dirty="0"/>
              <a:t>[45a] Ammonite fossils 54540080, Wlad74, Getty Images (US), Inc. Subscription Agreement</a:t>
            </a:r>
          </a:p>
          <a:p>
            <a:pPr algn="l"/>
            <a:r>
              <a:rPr lang="en-US" dirty="0"/>
              <a:t>[45b] </a:t>
            </a:r>
            <a:r>
              <a:rPr lang="en-US" dirty="0" smtClean="0"/>
              <a:t>Fish fossil </a:t>
            </a:r>
            <a:r>
              <a:rPr lang="en-US" dirty="0"/>
              <a:t>36471134, </a:t>
            </a:r>
            <a:r>
              <a:rPr lang="en-US" dirty="0" err="1"/>
              <a:t>gsaielli</a:t>
            </a:r>
            <a:r>
              <a:rPr lang="en-US" dirty="0"/>
              <a:t>, Getty Images (US), Inc. Subscription Agreement </a:t>
            </a:r>
          </a:p>
          <a:p>
            <a:pPr algn="l"/>
            <a:r>
              <a:rPr lang="en-US" dirty="0"/>
              <a:t>[45c] Ichthyosaur fossil 5364039, Tyrannosaur, Getty Images (US), Inc. Subscription Agreement </a:t>
            </a:r>
          </a:p>
          <a:p>
            <a:pPr algn="l"/>
            <a:r>
              <a:rPr lang="en-US" dirty="0"/>
              <a:t>[45d] Trilobite fossil 24476579, </a:t>
            </a:r>
            <a:r>
              <a:rPr lang="en-US" dirty="0" err="1"/>
              <a:t>demarfa</a:t>
            </a:r>
            <a:r>
              <a:rPr lang="en-US" dirty="0"/>
              <a:t>, Getty Images (US), Inc. Subscription Agreement</a:t>
            </a:r>
          </a:p>
          <a:p>
            <a:pPr algn="l"/>
            <a:endParaRPr lang="en-US" dirty="0"/>
          </a:p>
          <a:p>
            <a:pPr algn="l"/>
            <a:endParaRPr lang="en-US" dirty="0">
              <a:solidFill>
                <a:schemeClr val="bg1"/>
              </a:solidFill>
            </a:endParaRPr>
          </a:p>
        </p:txBody>
      </p:sp>
      <p:sp>
        <p:nvSpPr>
          <p:cNvPr id="10" name="Content Placeholder 8"/>
          <p:cNvSpPr txBox="1">
            <a:spLocks/>
          </p:cNvSpPr>
          <p:nvPr/>
        </p:nvSpPr>
        <p:spPr>
          <a:xfrm>
            <a:off x="4617859" y="1812161"/>
            <a:ext cx="4023360" cy="3802284"/>
          </a:xfrm>
          <a:prstGeom prst="rect">
            <a:avLst/>
          </a:prstGeom>
        </p:spPr>
        <p:txBody>
          <a:bodyPr vert="horz" lIns="68580" tIns="34290" rIns="68580" bIns="3429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lgn="l">
              <a:buClr>
                <a:srgbClr val="6F6F74"/>
              </a:buClr>
            </a:pPr>
            <a:endParaRPr lang="en-US" sz="1500" dirty="0">
              <a:solidFill>
                <a:srgbClr val="FFFFFF"/>
              </a:solidFill>
            </a:endParaRPr>
          </a:p>
          <a:p>
            <a:pPr algn="l">
              <a:buClr>
                <a:srgbClr val="6F6F74"/>
              </a:buClr>
            </a:pPr>
            <a:endParaRPr lang="en-US" sz="1500" dirty="0">
              <a:solidFill>
                <a:srgbClr val="FFFFFF"/>
              </a:solidFill>
            </a:endParaRPr>
          </a:p>
        </p:txBody>
      </p:sp>
      <p:sp>
        <p:nvSpPr>
          <p:cNvPr id="6" name="Rectangle 5"/>
          <p:cNvSpPr/>
          <p:nvPr/>
        </p:nvSpPr>
        <p:spPr>
          <a:xfrm>
            <a:off x="3997866" y="479361"/>
            <a:ext cx="1093376" cy="300082"/>
          </a:xfrm>
          <a:prstGeom prst="rect">
            <a:avLst/>
          </a:prstGeom>
        </p:spPr>
        <p:txBody>
          <a:bodyPr wrap="none">
            <a:spAutoFit/>
          </a:bodyPr>
          <a:lstStyle/>
          <a:p>
            <a:r>
              <a:rPr lang="en-US" sz="1350" dirty="0" smtClean="0">
                <a:solidFill>
                  <a:srgbClr val="FFFFFF"/>
                </a:solidFill>
              </a:rPr>
              <a:t>IMAGES </a:t>
            </a:r>
            <a:r>
              <a:rPr lang="en-US" sz="1350" dirty="0">
                <a:solidFill>
                  <a:srgbClr val="FFFFFF"/>
                </a:solidFill>
              </a:rPr>
              <a:t>BY</a:t>
            </a:r>
          </a:p>
        </p:txBody>
      </p:sp>
    </p:spTree>
    <p:extLst>
      <p:ext uri="{BB962C8B-B14F-4D97-AF65-F5344CB8AC3E}">
        <p14:creationId xmlns:p14="http://schemas.microsoft.com/office/powerpoint/2010/main" val="3758570424"/>
      </p:ext>
    </p:extLst>
  </p:cSld>
  <p:clrMapOvr>
    <a:masterClrMapping/>
  </p:clrMapOvr>
  <mc:AlternateContent xmlns:mc="http://schemas.openxmlformats.org/markup-compatibility/2006" xmlns:p14="http://schemas.microsoft.com/office/powerpoint/2010/main">
    <mc:Choice Requires="p14">
      <p:transition spd="slow" p14:dur="2000" advTm="2291"/>
    </mc:Choice>
    <mc:Fallback xmlns="">
      <p:transition spd="slow" advTm="229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smtClean="0"/>
              <a:t>Foundation for Adventist Education</a:t>
            </a:r>
          </a:p>
          <a:p>
            <a:endParaRPr lang="en-US" dirty="0"/>
          </a:p>
        </p:txBody>
      </p:sp>
    </p:spTree>
    <p:extLst>
      <p:ext uri="{BB962C8B-B14F-4D97-AF65-F5344CB8AC3E}">
        <p14:creationId xmlns:p14="http://schemas.microsoft.com/office/powerpoint/2010/main" val="660696832"/>
      </p:ext>
    </p:extLst>
  </p:cSld>
  <p:clrMapOvr>
    <a:masterClrMapping/>
  </p:clrMapOvr>
  <mc:AlternateContent xmlns:mc="http://schemas.openxmlformats.org/markup-compatibility/2006" xmlns:p14="http://schemas.microsoft.com/office/powerpoint/2010/main">
    <mc:Choice Requires="p14">
      <p:transition spd="slow" p14:dur="2000" advTm="2306"/>
    </mc:Choice>
    <mc:Fallback xmlns="">
      <p:transition spd="slow" advTm="2306"/>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62199" y="1272138"/>
            <a:ext cx="4568511" cy="4075112"/>
          </a:xfrm>
        </p:spPr>
      </p:pic>
      <p:sp>
        <p:nvSpPr>
          <p:cNvPr id="2" name="TextBox 1"/>
          <p:cNvSpPr txBox="1"/>
          <p:nvPr/>
        </p:nvSpPr>
        <p:spPr>
          <a:xfrm>
            <a:off x="2284255" y="5317433"/>
            <a:ext cx="4724400" cy="461665"/>
          </a:xfrm>
          <a:prstGeom prst="rect">
            <a:avLst/>
          </a:prstGeom>
          <a:noFill/>
        </p:spPr>
        <p:txBody>
          <a:bodyPr wrap="square" rtlCol="0">
            <a:spAutoFit/>
          </a:bodyPr>
          <a:lstStyle/>
          <a:p>
            <a:pPr algn="ctr"/>
            <a:r>
              <a:rPr lang="en-US" sz="2400" dirty="0">
                <a:solidFill>
                  <a:srgbClr val="FFFFFF"/>
                </a:solidFill>
              </a:rPr>
              <a:t>© Origins </a:t>
            </a:r>
            <a:r>
              <a:rPr lang="en-US" sz="2400" dirty="0" smtClean="0">
                <a:solidFill>
                  <a:srgbClr val="FFFFFF"/>
                </a:solidFill>
              </a:rPr>
              <a:t>Curriculum Resources 2015</a:t>
            </a:r>
            <a:endParaRPr lang="en-US" sz="2400" dirty="0">
              <a:solidFill>
                <a:srgbClr val="FFFFFF"/>
              </a:solidFill>
            </a:endParaRPr>
          </a:p>
        </p:txBody>
      </p:sp>
    </p:spTree>
    <p:extLst>
      <p:ext uri="{BB962C8B-B14F-4D97-AF65-F5344CB8AC3E}">
        <p14:creationId xmlns:p14="http://schemas.microsoft.com/office/powerpoint/2010/main" val="2707378405"/>
      </p:ext>
    </p:extLst>
  </p:cSld>
  <p:clrMapOvr>
    <a:masterClrMapping/>
  </p:clrMapOvr>
  <mc:AlternateContent xmlns:mc="http://schemas.openxmlformats.org/markup-compatibility/2006" xmlns:p14="http://schemas.microsoft.com/office/powerpoint/2010/main">
    <mc:Choice Requires="p14">
      <p:transition spd="slow" p14:dur="2000" advTm="2131"/>
    </mc:Choice>
    <mc:Fallback xmlns="">
      <p:transition spd="slow" advTm="2131"/>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427"/>
            <a:ext cx="9117496" cy="5134539"/>
          </a:xfrm>
          <a:prstGeom prst="rect">
            <a:avLst/>
          </a:prstGeom>
        </p:spPr>
      </p:pic>
      <p:sp>
        <p:nvSpPr>
          <p:cNvPr id="7" name="TextBox 6"/>
          <p:cNvSpPr txBox="1"/>
          <p:nvPr/>
        </p:nvSpPr>
        <p:spPr>
          <a:xfrm>
            <a:off x="1181100" y="5410200"/>
            <a:ext cx="6781799" cy="461665"/>
          </a:xfrm>
          <a:prstGeom prst="rect">
            <a:avLst/>
          </a:prstGeom>
          <a:noFill/>
        </p:spPr>
        <p:txBody>
          <a:bodyPr wrap="square" rtlCol="0">
            <a:spAutoFit/>
          </a:bodyPr>
          <a:lstStyle/>
          <a:p>
            <a:pPr algn="ctr"/>
            <a:r>
              <a:rPr lang="en-US" sz="2400" dirty="0" smtClean="0">
                <a:solidFill>
                  <a:srgbClr val="FFFFFF"/>
                </a:solidFill>
              </a:rPr>
              <a:t>© Southern Adventist University 2015</a:t>
            </a:r>
            <a:endParaRPr lang="en-US" sz="2400" dirty="0">
              <a:solidFill>
                <a:srgbClr val="FFFFFF"/>
              </a:solidFill>
            </a:endParaRPr>
          </a:p>
        </p:txBody>
      </p:sp>
    </p:spTree>
    <p:extLst>
      <p:ext uri="{BB962C8B-B14F-4D97-AF65-F5344CB8AC3E}">
        <p14:creationId xmlns:p14="http://schemas.microsoft.com/office/powerpoint/2010/main" val="1093157293"/>
      </p:ext>
    </p:extLst>
  </p:cSld>
  <p:clrMapOvr>
    <a:masterClrMapping/>
  </p:clrMapOvr>
  <mc:AlternateContent xmlns:mc="http://schemas.openxmlformats.org/markup-compatibility/2006" xmlns:p14="http://schemas.microsoft.com/office/powerpoint/2010/main">
    <mc:Choice Requires="p14">
      <p:transition spd="slow" p14:dur="2000" advTm="2320"/>
    </mc:Choice>
    <mc:Fallback xmlns="">
      <p:transition spd="slow" advTm="232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653" y="1295400"/>
            <a:ext cx="6202693" cy="3602743"/>
          </a:xfrm>
          <a:prstGeom prst="rect">
            <a:avLst/>
          </a:prstGeom>
        </p:spPr>
      </p:pic>
      <p:sp>
        <p:nvSpPr>
          <p:cNvPr id="8" name="TextBox 7"/>
          <p:cNvSpPr txBox="1"/>
          <p:nvPr/>
        </p:nvSpPr>
        <p:spPr>
          <a:xfrm>
            <a:off x="1066801" y="5410200"/>
            <a:ext cx="7086599" cy="461665"/>
          </a:xfrm>
          <a:prstGeom prst="rect">
            <a:avLst/>
          </a:prstGeom>
          <a:noFill/>
        </p:spPr>
        <p:txBody>
          <a:bodyPr wrap="square" rtlCol="0">
            <a:spAutoFit/>
          </a:bodyPr>
          <a:lstStyle/>
          <a:p>
            <a:pPr algn="ctr"/>
            <a:r>
              <a:rPr lang="en-US" sz="2400" dirty="0" smtClean="0">
                <a:solidFill>
                  <a:srgbClr val="FFFFFF"/>
                </a:solidFill>
              </a:rPr>
              <a:t>© Seventh-day Adventist North American Division 2015</a:t>
            </a:r>
            <a:endParaRPr lang="en-US" sz="2400" dirty="0">
              <a:solidFill>
                <a:srgbClr val="FFFFFF"/>
              </a:solidFill>
            </a:endParaRPr>
          </a:p>
        </p:txBody>
      </p:sp>
    </p:spTree>
    <p:extLst>
      <p:ext uri="{BB962C8B-B14F-4D97-AF65-F5344CB8AC3E}">
        <p14:creationId xmlns:p14="http://schemas.microsoft.com/office/powerpoint/2010/main" val="2155999616"/>
      </p:ext>
    </p:extLst>
  </p:cSld>
  <p:clrMapOvr>
    <a:masterClrMapping/>
  </p:clrMapOvr>
  <mc:AlternateContent xmlns:mc="http://schemas.openxmlformats.org/markup-compatibility/2006" xmlns:p14="http://schemas.microsoft.com/office/powerpoint/2010/main">
    <mc:Choice Requires="p14">
      <p:transition spd="slow" p14:dur="2000" advTm="2393"/>
    </mc:Choice>
    <mc:Fallback xmlns="">
      <p:transition spd="slow" advTm="2393"/>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676400"/>
            <a:ext cx="5230895" cy="3024715"/>
          </a:xfrm>
          <a:prstGeom prst="rect">
            <a:avLst/>
          </a:prstGeom>
        </p:spPr>
      </p:pic>
      <p:sp>
        <p:nvSpPr>
          <p:cNvPr id="3" name="TextBox 2"/>
          <p:cNvSpPr txBox="1"/>
          <p:nvPr/>
        </p:nvSpPr>
        <p:spPr>
          <a:xfrm>
            <a:off x="1219200" y="5410200"/>
            <a:ext cx="6781799" cy="461665"/>
          </a:xfrm>
          <a:prstGeom prst="rect">
            <a:avLst/>
          </a:prstGeom>
          <a:noFill/>
        </p:spPr>
        <p:txBody>
          <a:bodyPr wrap="square" rtlCol="0">
            <a:spAutoFit/>
          </a:bodyPr>
          <a:lstStyle/>
          <a:p>
            <a:pPr algn="ctr"/>
            <a:r>
              <a:rPr lang="en-US" sz="2400" dirty="0" smtClean="0">
                <a:solidFill>
                  <a:srgbClr val="FFFFFF"/>
                </a:solidFill>
              </a:rPr>
              <a:t>© General Conference of Seventh-day Adventists 2015</a:t>
            </a:r>
            <a:endParaRPr lang="en-US" sz="2400" dirty="0">
              <a:solidFill>
                <a:srgbClr val="FFFFFF"/>
              </a:solidFill>
            </a:endParaRPr>
          </a:p>
        </p:txBody>
      </p:sp>
    </p:spTree>
    <p:extLst>
      <p:ext uri="{BB962C8B-B14F-4D97-AF65-F5344CB8AC3E}">
        <p14:creationId xmlns:p14="http://schemas.microsoft.com/office/powerpoint/2010/main" val="3010629556"/>
      </p:ext>
    </p:extLst>
  </p:cSld>
  <p:clrMapOvr>
    <a:masterClrMapping/>
  </p:clrMapOvr>
  <mc:AlternateContent xmlns:mc="http://schemas.openxmlformats.org/markup-compatibility/2006" xmlns:p14="http://schemas.microsoft.com/office/powerpoint/2010/main">
    <mc:Choice Requires="p14">
      <p:transition spd="slow" p14:dur="2000" advTm="2435"/>
    </mc:Choice>
    <mc:Fallback xmlns="">
      <p:transition spd="slow" advTm="2435"/>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81000" y="5269468"/>
            <a:ext cx="8458200" cy="461665"/>
          </a:xfrm>
          <a:prstGeom prst="rect">
            <a:avLst/>
          </a:prstGeom>
          <a:noFill/>
        </p:spPr>
        <p:txBody>
          <a:bodyPr wrap="square" rtlCol="0">
            <a:spAutoFit/>
          </a:bodyPr>
          <a:lstStyle/>
          <a:p>
            <a:pPr algn="ctr"/>
            <a:r>
              <a:rPr lang="en-US" sz="2400" dirty="0" smtClean="0">
                <a:solidFill>
                  <a:srgbClr val="FFFFFF"/>
                </a:solidFill>
              </a:rPr>
              <a:t>©</a:t>
            </a:r>
            <a:r>
              <a:rPr lang="en-US" sz="2400" dirty="0">
                <a:solidFill>
                  <a:srgbClr val="FFFFFF"/>
                </a:solidFill>
              </a:rPr>
              <a:t> </a:t>
            </a:r>
            <a:r>
              <a:rPr lang="en-US" sz="2400" dirty="0" smtClean="0">
                <a:solidFill>
                  <a:srgbClr val="FFFFFF"/>
                </a:solidFill>
              </a:rPr>
              <a:t>SCORE Southern Center for Origins Research &amp; Education 2015</a:t>
            </a:r>
            <a:endParaRPr lang="en-US" sz="24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339"/>
            <a:ext cx="9144000" cy="2895322"/>
          </a:xfrm>
          <a:prstGeom prst="rect">
            <a:avLst/>
          </a:prstGeom>
        </p:spPr>
      </p:pic>
    </p:spTree>
    <p:extLst>
      <p:ext uri="{BB962C8B-B14F-4D97-AF65-F5344CB8AC3E}">
        <p14:creationId xmlns:p14="http://schemas.microsoft.com/office/powerpoint/2010/main" val="1274063094"/>
      </p:ext>
    </p:extLst>
  </p:cSld>
  <p:clrMapOvr>
    <a:masterClrMapping/>
  </p:clrMapOvr>
  <mc:AlternateContent xmlns:mc="http://schemas.openxmlformats.org/markup-compatibility/2006" xmlns:p14="http://schemas.microsoft.com/office/powerpoint/2010/main">
    <mc:Choice Requires="p14">
      <p:transition spd="slow" p14:dur="2000" advTm="4202"/>
    </mc:Choice>
    <mc:Fallback xmlns="">
      <p:transition spd="slow" advTm="420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5101482" y="1697221"/>
            <a:ext cx="1267800" cy="127457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050720" y="1777892"/>
            <a:ext cx="3016482" cy="2901187"/>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1573" b="99758" l="0" r="100000">
                        <a14:foregroundMark x1="43833" y1="14761" x2="43833" y2="14761"/>
                        <a14:foregroundMark x1="50181" y1="10889" x2="50181" y2="10889"/>
                        <a14:foregroundMark x1="53567" y1="12825" x2="53567" y2="12825"/>
                        <a14:foregroundMark x1="21342" y1="24077" x2="21342" y2="24077"/>
                        <a14:foregroundMark x1="17956" y1="24561" x2="17956" y2="24561"/>
                      </a14:backgroundRemoval>
                    </a14:imgEffect>
                  </a14:imgLayer>
                </a14:imgProps>
              </a:ext>
              <a:ext uri="{28A0092B-C50C-407E-A947-70E740481C1C}">
                <a14:useLocalDpi xmlns:a14="http://schemas.microsoft.com/office/drawing/2010/main" val="0"/>
              </a:ext>
            </a:extLst>
          </a:blip>
          <a:stretch>
            <a:fillRect/>
          </a:stretch>
        </p:blipFill>
        <p:spPr>
          <a:xfrm>
            <a:off x="3759549" y="2971800"/>
            <a:ext cx="3174651" cy="3171789"/>
          </a:xfrm>
          <a:prstGeom prst="rect">
            <a:avLst/>
          </a:prstGeom>
        </p:spPr>
      </p:pic>
      <p:sp>
        <p:nvSpPr>
          <p:cNvPr id="14" name="Rectangle 13"/>
          <p:cNvSpPr/>
          <p:nvPr/>
        </p:nvSpPr>
        <p:spPr>
          <a:xfrm>
            <a:off x="2250072" y="4486870"/>
            <a:ext cx="171232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Color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41180128"/>
      </p:ext>
    </p:extLst>
  </p:cSld>
  <p:clrMapOvr>
    <a:masterClrMapping/>
  </p:clrMapOvr>
  <mc:AlternateContent xmlns:mc="http://schemas.openxmlformats.org/markup-compatibility/2006" xmlns:p14="http://schemas.microsoft.com/office/powerpoint/2010/main">
    <mc:Choice Requires="p14">
      <p:transition spd="slow" p14:dur="2000" advTm="3085"/>
    </mc:Choice>
    <mc:Fallback xmlns="">
      <p:transition spd="slow" advTm="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514600"/>
            <a:ext cx="1685053" cy="25252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707" y="261238"/>
            <a:ext cx="1689693" cy="636816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4444" y="1809978"/>
            <a:ext cx="1080527" cy="1080527"/>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9988" b="100000" l="9912" r="100000">
                        <a14:foregroundMark x1="36451" y1="76453" x2="36451" y2="76453"/>
                        <a14:foregroundMark x1="68585" y1="81356" x2="68585" y2="81356"/>
                      </a14:backgroundRemoval>
                    </a14:imgEffect>
                  </a14:imgLayer>
                </a14:imgProps>
              </a:ext>
              <a:ext uri="{28A0092B-C50C-407E-A947-70E740481C1C}">
                <a14:useLocalDpi xmlns:a14="http://schemas.microsoft.com/office/drawing/2010/main" val="0"/>
              </a:ext>
            </a:extLst>
          </a:blip>
          <a:stretch>
            <a:fillRect/>
          </a:stretch>
        </p:blipFill>
        <p:spPr>
          <a:xfrm>
            <a:off x="197482" y="-413859"/>
            <a:ext cx="2774318" cy="3662993"/>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567" b="99501" l="500" r="99500"/>
                    </a14:imgEffect>
                  </a14:imgLayer>
                </a14:imgProps>
              </a:ext>
              <a:ext uri="{28A0092B-C50C-407E-A947-70E740481C1C}">
                <a14:useLocalDpi xmlns:a14="http://schemas.microsoft.com/office/drawing/2010/main" val="0"/>
              </a:ext>
            </a:extLst>
          </a:blip>
          <a:stretch>
            <a:fillRect/>
          </a:stretch>
        </p:blipFill>
        <p:spPr>
          <a:xfrm>
            <a:off x="-381000" y="2836406"/>
            <a:ext cx="6705600" cy="4280089"/>
          </a:xfrm>
          <a:prstGeom prst="rect">
            <a:avLst/>
          </a:prstGeom>
        </p:spPr>
      </p:pic>
      <p:sp>
        <p:nvSpPr>
          <p:cNvPr id="12" name="Rectangle 11"/>
          <p:cNvSpPr/>
          <p:nvPr/>
        </p:nvSpPr>
        <p:spPr>
          <a:xfrm>
            <a:off x="3906743" y="5983069"/>
            <a:ext cx="3068596"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Measurements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extLst>
      <p:ext uri="{BB962C8B-B14F-4D97-AF65-F5344CB8AC3E}">
        <p14:creationId xmlns:p14="http://schemas.microsoft.com/office/powerpoint/2010/main" val="1257940264"/>
      </p:ext>
    </p:extLst>
  </p:cSld>
  <p:clrMapOvr>
    <a:masterClrMapping/>
  </p:clrMapOvr>
  <mc:AlternateContent xmlns:mc="http://schemas.openxmlformats.org/markup-compatibility/2006" xmlns:p14="http://schemas.microsoft.com/office/powerpoint/2010/main">
    <mc:Choice Requires="p14">
      <p:transition spd="slow" p14:dur="2000" advTm="7782"/>
    </mc:Choice>
    <mc:Fallback xmlns="">
      <p:transition spd="slow" advTm="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000"/>
                                        <p:tgtEl>
                                          <p:spTgt spid="8"/>
                                        </p:tgtEl>
                                      </p:cBhvr>
                                    </p:animEffect>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ppt_x"/>
                                          </p:val>
                                        </p:tav>
                                        <p:tav tm="100000">
                                          <p:val>
                                            <p:strVal val="#ppt_x"/>
                                          </p:val>
                                        </p:tav>
                                      </p:tavLst>
                                    </p:anim>
                                    <p:anim calcmode="lin" valueType="num">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9973" b="89891" l="3141" r="97588"/>
                    </a14:imgEffect>
                  </a14:imgLayer>
                </a14:imgProps>
              </a:ext>
              <a:ext uri="{28A0092B-C50C-407E-A947-70E740481C1C}">
                <a14:useLocalDpi xmlns:a14="http://schemas.microsoft.com/office/drawing/2010/main" val="0"/>
              </a:ext>
            </a:extLst>
          </a:blip>
          <a:stretch>
            <a:fillRect/>
          </a:stretch>
        </p:blipFill>
        <p:spPr>
          <a:xfrm>
            <a:off x="-228600" y="1785536"/>
            <a:ext cx="8763000" cy="5839850"/>
          </a:xfrm>
          <a:prstGeom prst="rect">
            <a:avLst/>
          </a:prstGeom>
        </p:spPr>
      </p:pic>
      <p:sp>
        <p:nvSpPr>
          <p:cNvPr id="3" name="Title 2"/>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9850" b="96170" l="910" r="98818">
                        <a14:backgroundMark x1="15643" y1="51436" x2="15643" y2="51436"/>
                        <a14:backgroundMark x1="20600" y1="54720" x2="20600" y2="54720"/>
                        <a14:backgroundMark x1="24648" y1="57319" x2="24648" y2="57319"/>
                        <a14:backgroundMark x1="28513" y1="57866" x2="28513" y2="57866"/>
                        <a14:backgroundMark x1="32606" y1="60055" x2="32606" y2="60055"/>
                        <a14:backgroundMark x1="36107" y1="59508" x2="36107" y2="59508"/>
                        <a14:backgroundMark x1="39654" y1="59508" x2="39654" y2="59508"/>
                        <a14:backgroundMark x1="42656" y1="57319" x2="42656" y2="57319"/>
                        <a14:backgroundMark x1="45794" y1="57319" x2="45794" y2="57319"/>
                        <a14:backgroundMark x1="48613" y1="57319" x2="48613" y2="57319"/>
                        <a14:backgroundMark x1="51614" y1="57866" x2="51614" y2="57866"/>
                        <a14:backgroundMark x1="54434" y1="60055" x2="54434" y2="60055"/>
                        <a14:backgroundMark x1="57435" y1="61012" x2="57435" y2="61012"/>
                        <a14:backgroundMark x1="60437" y1="61560" x2="60437" y2="61560"/>
                        <a14:backgroundMark x1="63984" y1="64295" x2="63984" y2="64295"/>
                        <a14:backgroundMark x1="66257" y1="65253" x2="66257" y2="65253"/>
                        <a14:backgroundMark x1="69259" y1="65253" x2="69259" y2="65253"/>
                        <a14:backgroundMark x1="71578" y1="66347" x2="71578" y2="66347"/>
                        <a14:backgroundMark x1="74579" y1="68536" x2="74579" y2="68536"/>
                        <a14:backgroundMark x1="76853" y1="69494" x2="76853" y2="69494"/>
                      </a14:backgroundRemoval>
                    </a14:imgEffect>
                  </a14:imgLayer>
                </a14:imgProps>
              </a:ext>
              <a:ext uri="{28A0092B-C50C-407E-A947-70E740481C1C}">
                <a14:useLocalDpi xmlns:a14="http://schemas.microsoft.com/office/drawing/2010/main" val="0"/>
              </a:ext>
            </a:extLst>
          </a:blip>
          <a:stretch>
            <a:fillRect/>
          </a:stretch>
        </p:blipFill>
        <p:spPr>
          <a:xfrm>
            <a:off x="685800" y="609600"/>
            <a:ext cx="8229600" cy="2733737"/>
          </a:xfrm>
          <a:prstGeom prst="rect">
            <a:avLst/>
          </a:prstGeom>
        </p:spPr>
      </p:pic>
      <p:sp>
        <p:nvSpPr>
          <p:cNvPr id="14" name="Rectangle 13"/>
          <p:cNvSpPr/>
          <p:nvPr/>
        </p:nvSpPr>
        <p:spPr>
          <a:xfrm>
            <a:off x="5334000" y="2857795"/>
            <a:ext cx="279595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2, 3,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extLst>
      <p:ext uri="{BB962C8B-B14F-4D97-AF65-F5344CB8AC3E}">
        <p14:creationId xmlns:p14="http://schemas.microsoft.com/office/powerpoint/2010/main" val="434064327"/>
      </p:ext>
    </p:extLst>
  </p:cSld>
  <p:clrMapOvr>
    <a:masterClrMapping/>
  </p:clrMapOvr>
  <mc:AlternateContent xmlns:mc="http://schemas.openxmlformats.org/markup-compatibility/2006" xmlns:p14="http://schemas.microsoft.com/office/powerpoint/2010/main">
    <mc:Choice Requires="p14">
      <p:transition spd="slow" p14:dur="2000" advTm="5865"/>
    </mc:Choice>
    <mc:Fallback xmlns="">
      <p:transition spd="slow" advTm="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4" y="182880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Picture 1"/>
          <p:cNvPicPr>
            <a:picLocks noChangeAspect="1"/>
          </p:cNvPicPr>
          <p:nvPr/>
        </p:nvPicPr>
        <p:blipFill>
          <a:blip r:embed="rId3"/>
          <a:stretch>
            <a:fillRect/>
          </a:stretch>
        </p:blipFill>
        <p:spPr>
          <a:xfrm>
            <a:off x="1024398" y="4103172"/>
            <a:ext cx="1280472" cy="12873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379" y="4103172"/>
            <a:ext cx="1295400" cy="1295400"/>
          </a:xfrm>
          <a:prstGeom prst="rect">
            <a:avLst/>
          </a:prstGeom>
        </p:spPr>
      </p:pic>
      <p:sp>
        <p:nvSpPr>
          <p:cNvPr id="9" name="Rectangle 8"/>
          <p:cNvSpPr/>
          <p:nvPr/>
        </p:nvSpPr>
        <p:spPr>
          <a:xfrm>
            <a:off x="1614619" y="3163292"/>
            <a:ext cx="1630896"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Facts</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41941" y="1447800"/>
            <a:ext cx="1817053" cy="1747602"/>
          </a:xfrm>
          <a:prstGeom prst="rect">
            <a:avLst/>
          </a:prstGeom>
        </p:spPr>
      </p:pic>
      <p:sp>
        <p:nvSpPr>
          <p:cNvPr id="15" name="Rectangle 14"/>
          <p:cNvSpPr/>
          <p:nvPr/>
        </p:nvSpPr>
        <p:spPr>
          <a:xfrm>
            <a:off x="6835373" y="2088090"/>
            <a:ext cx="1202572"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Color</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1537" y="3135092"/>
            <a:ext cx="1685053" cy="252525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9848" y="2768328"/>
            <a:ext cx="1080527" cy="1080527"/>
          </a:xfrm>
          <a:prstGeom prst="rect">
            <a:avLst/>
          </a:prstGeom>
        </p:spPr>
      </p:pic>
      <p:pic>
        <p:nvPicPr>
          <p:cNvPr id="18" name="Picture 17"/>
          <p:cNvPicPr>
            <a:picLocks noChangeAspect="1"/>
          </p:cNvPicPr>
          <p:nvPr/>
        </p:nvPicPr>
        <p:blipFill>
          <a:blip r:embed="rId9" cstate="print">
            <a:extLst>
              <a:ext uri="{BEBA8EAE-BF5A-486C-A8C5-ECC9F3942E4B}">
                <a14:imgProps xmlns:a14="http://schemas.microsoft.com/office/drawing/2010/main">
                  <a14:imgLayer r:embed="rId10">
                    <a14:imgEffect>
                      <a14:backgroundRemoval t="9988" b="100000" l="9912" r="100000">
                        <a14:foregroundMark x1="36451" y1="76453" x2="36451" y2="76453"/>
                        <a14:foregroundMark x1="68585" y1="81356" x2="68585" y2="81356"/>
                      </a14:backgroundRemoval>
                    </a14:imgEffect>
                  </a14:imgLayer>
                </a14:imgProps>
              </a:ext>
              <a:ext uri="{28A0092B-C50C-407E-A947-70E740481C1C}">
                <a14:useLocalDpi xmlns:a14="http://schemas.microsoft.com/office/drawing/2010/main" val="0"/>
              </a:ext>
            </a:extLst>
          </a:blip>
          <a:stretch>
            <a:fillRect/>
          </a:stretch>
        </p:blipFill>
        <p:spPr>
          <a:xfrm>
            <a:off x="5091252" y="3764193"/>
            <a:ext cx="1467152" cy="1937113"/>
          </a:xfrm>
          <a:prstGeom prst="rect">
            <a:avLst/>
          </a:prstGeom>
        </p:spPr>
      </p:pic>
      <p:sp>
        <p:nvSpPr>
          <p:cNvPr id="19" name="Rectangle 18"/>
          <p:cNvSpPr/>
          <p:nvPr/>
        </p:nvSpPr>
        <p:spPr>
          <a:xfrm>
            <a:off x="5301075" y="5660345"/>
            <a:ext cx="3068596"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Measurements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50" b="96170" l="910" r="98818">
                        <a14:backgroundMark x1="15643" y1="51436" x2="15643" y2="51436"/>
                        <a14:backgroundMark x1="20600" y1="54720" x2="20600" y2="54720"/>
                        <a14:backgroundMark x1="24648" y1="57319" x2="24648" y2="57319"/>
                        <a14:backgroundMark x1="28513" y1="57866" x2="28513" y2="57866"/>
                        <a14:backgroundMark x1="32606" y1="60055" x2="32606" y2="60055"/>
                        <a14:backgroundMark x1="36107" y1="59508" x2="36107" y2="59508"/>
                        <a14:backgroundMark x1="39654" y1="59508" x2="39654" y2="59508"/>
                        <a14:backgroundMark x1="42656" y1="57319" x2="42656" y2="57319"/>
                        <a14:backgroundMark x1="45794" y1="57319" x2="45794" y2="57319"/>
                        <a14:backgroundMark x1="48613" y1="57319" x2="48613" y2="57319"/>
                        <a14:backgroundMark x1="51614" y1="57866" x2="51614" y2="57866"/>
                        <a14:backgroundMark x1="54434" y1="60055" x2="54434" y2="60055"/>
                        <a14:backgroundMark x1="57435" y1="61012" x2="57435" y2="61012"/>
                        <a14:backgroundMark x1="60437" y1="61560" x2="60437" y2="61560"/>
                        <a14:backgroundMark x1="63984" y1="64295" x2="63984" y2="64295"/>
                        <a14:backgroundMark x1="66257" y1="65253" x2="66257" y2="65253"/>
                        <a14:backgroundMark x1="69259" y1="65253" x2="69259" y2="65253"/>
                        <a14:backgroundMark x1="71578" y1="66347" x2="71578" y2="66347"/>
                        <a14:backgroundMark x1="74579" y1="68536" x2="74579" y2="68536"/>
                        <a14:backgroundMark x1="76853" y1="69494" x2="76853" y2="69494"/>
                      </a14:backgroundRemoval>
                    </a14:imgEffect>
                  </a14:imgLayer>
                </a14:imgProps>
              </a:ext>
              <a:ext uri="{28A0092B-C50C-407E-A947-70E740481C1C}">
                <a14:useLocalDpi xmlns:a14="http://schemas.microsoft.com/office/drawing/2010/main" val="0"/>
              </a:ext>
            </a:extLst>
          </a:blip>
          <a:stretch>
            <a:fillRect/>
          </a:stretch>
        </p:blipFill>
        <p:spPr>
          <a:xfrm rot="15867292">
            <a:off x="3628958" y="4318380"/>
            <a:ext cx="2494817" cy="828737"/>
          </a:xfrm>
          <a:prstGeom prst="rect">
            <a:avLst/>
          </a:prstGeom>
        </p:spPr>
      </p:pic>
      <p:sp>
        <p:nvSpPr>
          <p:cNvPr id="21" name="Rectangle 20"/>
          <p:cNvSpPr/>
          <p:nvPr/>
        </p:nvSpPr>
        <p:spPr>
          <a:xfrm>
            <a:off x="4540430" y="3260004"/>
            <a:ext cx="1883849"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2, 3, …</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08880959"/>
      </p:ext>
    </p:extLst>
  </p:cSld>
  <p:clrMapOvr>
    <a:masterClrMapping/>
  </p:clrMapOvr>
  <mc:AlternateContent xmlns:mc="http://schemas.openxmlformats.org/markup-compatibility/2006" xmlns:p14="http://schemas.microsoft.com/office/powerpoint/2010/main">
    <mc:Choice Requires="p14">
      <p:transition spd="slow" p14:dur="2000" advTm="5064"/>
    </mc:Choice>
    <mc:Fallback xmlns="">
      <p:transition spd="slow" advTm="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10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10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10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1000"/>
                                        <p:tgtEl>
                                          <p:spTgt spid="21"/>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1000"/>
                                        <p:tgtEl>
                                          <p:spTgt spid="20"/>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par>
                          <p:cTn id="41" fill="hold">
                            <p:stCondLst>
                              <p:cond delay="3500"/>
                            </p:stCondLst>
                            <p:childTnLst>
                              <p:par>
                                <p:cTn id="42" presetID="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5" grpId="0"/>
      <p:bldP spid="19"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2.4"/>
</p:tagLst>
</file>

<file path=ppt/tags/tag10.xml><?xml version="1.0" encoding="utf-8"?>
<p:tagLst xmlns:a="http://schemas.openxmlformats.org/drawingml/2006/main" xmlns:r="http://schemas.openxmlformats.org/officeDocument/2006/relationships" xmlns:p="http://schemas.openxmlformats.org/presentationml/2006/main">
  <p:tag name="TIMING" val="|10.9"/>
</p:tagLst>
</file>

<file path=ppt/tags/tag11.xml><?xml version="1.0" encoding="utf-8"?>
<p:tagLst xmlns:a="http://schemas.openxmlformats.org/drawingml/2006/main" xmlns:r="http://schemas.openxmlformats.org/officeDocument/2006/relationships" xmlns:p="http://schemas.openxmlformats.org/presentationml/2006/main">
  <p:tag name="TIMING" val="|2.2"/>
</p:tagLst>
</file>

<file path=ppt/tags/tag12.xml><?xml version="1.0" encoding="utf-8"?>
<p:tagLst xmlns:a="http://schemas.openxmlformats.org/drawingml/2006/main" xmlns:r="http://schemas.openxmlformats.org/officeDocument/2006/relationships" xmlns:p="http://schemas.openxmlformats.org/presentationml/2006/main">
  <p:tag name="TIMING" val="|2.1"/>
</p:tagLst>
</file>

<file path=ppt/tags/tag13.xml><?xml version="1.0" encoding="utf-8"?>
<p:tagLst xmlns:a="http://schemas.openxmlformats.org/drawingml/2006/main" xmlns:r="http://schemas.openxmlformats.org/officeDocument/2006/relationships" xmlns:p="http://schemas.openxmlformats.org/presentationml/2006/main">
  <p:tag name="TIMING" val="|2.1"/>
</p:tagLst>
</file>

<file path=ppt/tags/tag14.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3.6"/>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3.8"/>
</p:tagLst>
</file>

<file path=ppt/tags/tag6.xml><?xml version="1.0" encoding="utf-8"?>
<p:tagLst xmlns:a="http://schemas.openxmlformats.org/drawingml/2006/main" xmlns:r="http://schemas.openxmlformats.org/officeDocument/2006/relationships" xmlns:p="http://schemas.openxmlformats.org/presentationml/2006/main">
  <p:tag name="TIMING" val="|4.7|3.4|2.1"/>
</p:tagLst>
</file>

<file path=ppt/tags/tag7.xml><?xml version="1.0" encoding="utf-8"?>
<p:tagLst xmlns:a="http://schemas.openxmlformats.org/drawingml/2006/main" xmlns:r="http://schemas.openxmlformats.org/officeDocument/2006/relationships" xmlns:p="http://schemas.openxmlformats.org/presentationml/2006/main">
  <p:tag name="TIMING" val="|11.2"/>
</p:tagLst>
</file>

<file path=ppt/tags/tag8.xml><?xml version="1.0" encoding="utf-8"?>
<p:tagLst xmlns:a="http://schemas.openxmlformats.org/drawingml/2006/main" xmlns:r="http://schemas.openxmlformats.org/officeDocument/2006/relationships" xmlns:p="http://schemas.openxmlformats.org/presentationml/2006/main">
  <p:tag name="TIMING" val="|13.2"/>
</p:tagLst>
</file>

<file path=ppt/tags/tag9.xml><?xml version="1.0" encoding="utf-8"?>
<p:tagLst xmlns:a="http://schemas.openxmlformats.org/drawingml/2006/main" xmlns:r="http://schemas.openxmlformats.org/officeDocument/2006/relationships" xmlns:p="http://schemas.openxmlformats.org/presentationml/2006/main">
  <p:tag name="TIMING" val="|4.2|1.5"/>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2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6994</TotalTime>
  <Words>1968</Words>
  <Application>Microsoft Office PowerPoint</Application>
  <PresentationFormat>On-screen Show (4:3)</PresentationFormat>
  <Paragraphs>293</Paragraphs>
  <Slides>56</Slides>
  <Notes>52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56</vt:i4>
      </vt:variant>
    </vt:vector>
  </HeadingPairs>
  <TitlesOfParts>
    <vt:vector size="66" baseType="lpstr">
      <vt:lpstr>Arial</vt:lpstr>
      <vt:lpstr>Calibri</vt:lpstr>
      <vt:lpstr>Garamond</vt:lpstr>
      <vt:lpstr>Now let’s look at the rock layers.  Which layer is older?</vt:lpstr>
      <vt:lpstr>Tahoma</vt:lpstr>
      <vt:lpstr>Tunga</vt:lpstr>
      <vt:lpstr>Office Theme</vt:lpstr>
      <vt:lpstr>1_Office Theme</vt:lpstr>
      <vt:lpstr>BlackTie</vt:lpstr>
      <vt:lpstr>2_BlackTie</vt:lpstr>
      <vt:lpstr>PowerPoint Presentation</vt:lpstr>
      <vt:lpstr>The Geologic Column  (A3 Relative Age)</vt:lpstr>
      <vt:lpstr>PowerPoint Presentation</vt:lpstr>
      <vt:lpstr>Scientific Inquiry</vt:lpstr>
      <vt:lpstr>Scientific Inquiry</vt:lpstr>
      <vt:lpstr>Data</vt:lpstr>
      <vt:lpstr>Data</vt:lpstr>
      <vt:lpstr>Data</vt:lpstr>
      <vt:lpstr>Scientific Inquiry</vt:lpstr>
      <vt:lpstr>Scientific Inquiry</vt:lpstr>
      <vt:lpstr>Geologic Column</vt:lpstr>
      <vt:lpstr>PowerPoint Presentation</vt:lpstr>
      <vt:lpstr>Scientific Inquiry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193</cp:revision>
  <dcterms:created xsi:type="dcterms:W3CDTF">2012-08-15T17:52:08Z</dcterms:created>
  <dcterms:modified xsi:type="dcterms:W3CDTF">2015-03-31T20:48:28Z</dcterms:modified>
</cp:coreProperties>
</file>