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4.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5.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6.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7.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8.xml" ContentType="application/vnd.openxmlformats-officedocument.presentationml.tags+xml"/>
  <Override PartName="/ppt/notesSlides/notesSlide46.xml" ContentType="application/vnd.openxmlformats-officedocument.presentationml.notesSlide+xml"/>
  <Override PartName="/ppt/tags/tag9.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10.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4030" r:id="rId2"/>
    <p:sldMasterId id="2147484042" r:id="rId3"/>
    <p:sldMasterId id="2147484066" r:id="rId4"/>
  </p:sldMasterIdLst>
  <p:notesMasterIdLst>
    <p:notesMasterId r:id="rId66"/>
  </p:notesMasterIdLst>
  <p:sldIdLst>
    <p:sldId id="270" r:id="rId5"/>
    <p:sldId id="313" r:id="rId6"/>
    <p:sldId id="314" r:id="rId7"/>
    <p:sldId id="315" r:id="rId8"/>
    <p:sldId id="316" r:id="rId9"/>
    <p:sldId id="412" r:id="rId10"/>
    <p:sldId id="348" r:id="rId11"/>
    <p:sldId id="317" r:id="rId12"/>
    <p:sldId id="320" r:id="rId13"/>
    <p:sldId id="358" r:id="rId14"/>
    <p:sldId id="359" r:id="rId15"/>
    <p:sldId id="360" r:id="rId16"/>
    <p:sldId id="361" r:id="rId17"/>
    <p:sldId id="362" r:id="rId18"/>
    <p:sldId id="363" r:id="rId19"/>
    <p:sldId id="380" r:id="rId20"/>
    <p:sldId id="321" r:id="rId21"/>
    <p:sldId id="371" r:id="rId22"/>
    <p:sldId id="366" r:id="rId23"/>
    <p:sldId id="367" r:id="rId24"/>
    <p:sldId id="368" r:id="rId25"/>
    <p:sldId id="369" r:id="rId26"/>
    <p:sldId id="370" r:id="rId27"/>
    <p:sldId id="374" r:id="rId28"/>
    <p:sldId id="375" r:id="rId29"/>
    <p:sldId id="331" r:id="rId30"/>
    <p:sldId id="434" r:id="rId31"/>
    <p:sldId id="435" r:id="rId32"/>
    <p:sldId id="436" r:id="rId33"/>
    <p:sldId id="437" r:id="rId34"/>
    <p:sldId id="438" r:id="rId35"/>
    <p:sldId id="430" r:id="rId36"/>
    <p:sldId id="439" r:id="rId37"/>
    <p:sldId id="425" r:id="rId38"/>
    <p:sldId id="426" r:id="rId39"/>
    <p:sldId id="427" r:id="rId40"/>
    <p:sldId id="391" r:id="rId41"/>
    <p:sldId id="447" r:id="rId42"/>
    <p:sldId id="406" r:id="rId43"/>
    <p:sldId id="408" r:id="rId44"/>
    <p:sldId id="409" r:id="rId45"/>
    <p:sldId id="404" r:id="rId46"/>
    <p:sldId id="410" r:id="rId47"/>
    <p:sldId id="411" r:id="rId48"/>
    <p:sldId id="354" r:id="rId49"/>
    <p:sldId id="420" r:id="rId50"/>
    <p:sldId id="355" r:id="rId51"/>
    <p:sldId id="419" r:id="rId52"/>
    <p:sldId id="454" r:id="rId53"/>
    <p:sldId id="421" r:id="rId54"/>
    <p:sldId id="455" r:id="rId55"/>
    <p:sldId id="457" r:id="rId56"/>
    <p:sldId id="467" r:id="rId57"/>
    <p:sldId id="465" r:id="rId58"/>
    <p:sldId id="466" r:id="rId59"/>
    <p:sldId id="458" r:id="rId60"/>
    <p:sldId id="460" r:id="rId61"/>
    <p:sldId id="461" r:id="rId62"/>
    <p:sldId id="462" r:id="rId63"/>
    <p:sldId id="463" r:id="rId64"/>
    <p:sldId id="464"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ol Raney" initials="CR"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0B05"/>
    <a:srgbClr val="C9BA81"/>
    <a:srgbClr val="B49F50"/>
    <a:srgbClr val="C2B070"/>
    <a:srgbClr val="C6B578"/>
    <a:srgbClr val="BAAA7C"/>
    <a:srgbClr val="A49056"/>
    <a:srgbClr val="CCB490"/>
    <a:srgbClr val="B8CF8B"/>
    <a:srgbClr val="FFCD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870" autoAdjust="0"/>
    <p:restoredTop sz="76732" autoAdjust="0"/>
  </p:normalViewPr>
  <p:slideViewPr>
    <p:cSldViewPr>
      <p:cViewPr varScale="1">
        <p:scale>
          <a:sx n="41" d="100"/>
          <a:sy n="41" d="100"/>
        </p:scale>
        <p:origin x="78" y="696"/>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p:cViewPr varScale="1">
        <p:scale>
          <a:sx n="59" d="100"/>
          <a:sy n="59" d="100"/>
        </p:scale>
        <p:origin x="-666"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E35411-9D29-4EF0-92A8-11CDD5D4C834}" type="datetimeFigureOut">
              <a:rPr lang="en-US" smtClean="0"/>
              <a:t>5/11/2015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B0C517-DB3C-4F02-9F00-104D489456BF}" type="slidenum">
              <a:rPr lang="en-US" smtClean="0"/>
              <a:t>‹#›</a:t>
            </a:fld>
            <a:endParaRPr lang="en-US"/>
          </a:p>
        </p:txBody>
      </p:sp>
    </p:spTree>
    <p:extLst>
      <p:ext uri="{BB962C8B-B14F-4D97-AF65-F5344CB8AC3E}">
        <p14:creationId xmlns:p14="http://schemas.microsoft.com/office/powerpoint/2010/main" val="3922090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Biome Succession</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1</a:t>
            </a:fld>
            <a:endParaRPr lang="en-US"/>
          </a:p>
        </p:txBody>
      </p:sp>
    </p:spTree>
    <p:extLst>
      <p:ext uri="{BB962C8B-B14F-4D97-AF65-F5344CB8AC3E}">
        <p14:creationId xmlns:p14="http://schemas.microsoft.com/office/powerpoint/2010/main" val="2196020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In forest biomes we find Pine</a:t>
            </a:r>
            <a:r>
              <a:rPr lang="en-US" baseline="0" dirty="0" smtClean="0"/>
              <a:t> trees, ferns, and familiar animals like </a:t>
            </a:r>
            <a:r>
              <a:rPr lang="en-US" dirty="0" smtClean="0"/>
              <a:t>deer, squirrels, and bears.</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10</a:t>
            </a:fld>
            <a:endParaRPr lang="en-US"/>
          </a:p>
        </p:txBody>
      </p:sp>
    </p:spTree>
    <p:extLst>
      <p:ext uri="{BB962C8B-B14F-4D97-AF65-F5344CB8AC3E}">
        <p14:creationId xmlns:p14="http://schemas.microsoft.com/office/powerpoint/2010/main" val="3649221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As the name implies grasslands have very few trees and lots of grass.  Animals like</a:t>
            </a:r>
            <a:r>
              <a:rPr lang="en-US" baseline="0" dirty="0" smtClean="0"/>
              <a:t> </a:t>
            </a:r>
            <a:r>
              <a:rPr lang="en-US" dirty="0" smtClean="0"/>
              <a:t>Zebras, giraffes, prairie dogs, and bison live there.</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11</a:t>
            </a:fld>
            <a:endParaRPr lang="en-US"/>
          </a:p>
        </p:txBody>
      </p:sp>
    </p:spTree>
    <p:extLst>
      <p:ext uri="{BB962C8B-B14F-4D97-AF65-F5344CB8AC3E}">
        <p14:creationId xmlns:p14="http://schemas.microsoft.com/office/powerpoint/2010/main" val="3649221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Desert biomes are home to specialized plants such as cactus, and animals such as snakes, scorpions, lizards,</a:t>
            </a:r>
            <a:r>
              <a:rPr lang="en-US" baseline="0" dirty="0" smtClean="0"/>
              <a:t> and camels.</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12</a:t>
            </a:fld>
            <a:endParaRPr lang="en-US"/>
          </a:p>
        </p:txBody>
      </p:sp>
    </p:spTree>
    <p:extLst>
      <p:ext uri="{BB962C8B-B14F-4D97-AF65-F5344CB8AC3E}">
        <p14:creationId xmlns:p14="http://schemas.microsoft.com/office/powerpoint/2010/main" val="3649221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Coral reef biomes support their own very distinctive plants</a:t>
            </a:r>
            <a:r>
              <a:rPr lang="en-US" baseline="0" dirty="0" smtClean="0"/>
              <a:t> and animals…</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13</a:t>
            </a:fld>
            <a:endParaRPr lang="en-US"/>
          </a:p>
        </p:txBody>
      </p:sp>
    </p:spTree>
    <p:extLst>
      <p:ext uri="{BB962C8B-B14F-4D97-AF65-F5344CB8AC3E}">
        <p14:creationId xmlns:p14="http://schemas.microsoft.com/office/powerpoint/2010/main" val="3649221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…which are different from the plants and animals found in freshwater wetlands.</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14</a:t>
            </a:fld>
            <a:endParaRPr lang="en-US"/>
          </a:p>
        </p:txBody>
      </p:sp>
    </p:spTree>
    <p:extLst>
      <p:ext uri="{BB962C8B-B14F-4D97-AF65-F5344CB8AC3E}">
        <p14:creationId xmlns:p14="http://schemas.microsoft.com/office/powerpoint/2010/main" val="3649221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Sometimes biomes are called life zones.</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15</a:t>
            </a:fld>
            <a:endParaRPr lang="en-US"/>
          </a:p>
        </p:txBody>
      </p:sp>
    </p:spTree>
    <p:extLst>
      <p:ext uri="{BB962C8B-B14F-4D97-AF65-F5344CB8AC3E}">
        <p14:creationId xmlns:p14="http://schemas.microsoft.com/office/powerpoint/2010/main" val="3649221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general biomes we have mentioned</a:t>
            </a:r>
            <a:r>
              <a:rPr lang="en-US" baseline="0" dirty="0" smtClean="0"/>
              <a:t> so far are dramatically different from each other.  Each of these major biomes can be subdivided into smaller units--each with their own distinct plants and animals.</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16</a:t>
            </a:fld>
            <a:endParaRPr lang="en-US"/>
          </a:p>
        </p:txBody>
      </p:sp>
    </p:spTree>
    <p:extLst>
      <p:ext uri="{BB962C8B-B14F-4D97-AF65-F5344CB8AC3E}">
        <p14:creationId xmlns:p14="http://schemas.microsoft.com/office/powerpoint/2010/main" val="816706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 diagram illustrates some very  specific</a:t>
            </a:r>
            <a:r>
              <a:rPr lang="en-US" baseline="0" dirty="0" smtClean="0"/>
              <a:t> </a:t>
            </a:r>
            <a:r>
              <a:rPr lang="en-US" dirty="0" smtClean="0"/>
              <a:t>biomes at different altitudes in the </a:t>
            </a:r>
            <a:r>
              <a:rPr lang="en-US" baseline="0" dirty="0" smtClean="0"/>
              <a:t>Sierra Nevada mountain range in California:</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17</a:t>
            </a:fld>
            <a:endParaRPr lang="en-US"/>
          </a:p>
        </p:txBody>
      </p:sp>
    </p:spTree>
    <p:extLst>
      <p:ext uri="{BB962C8B-B14F-4D97-AF65-F5344CB8AC3E}">
        <p14:creationId xmlns:p14="http://schemas.microsoft.com/office/powerpoint/2010/main" val="3649221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lower Sonoran at the bottom</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136520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upper Sonoran…</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19</a:t>
            </a:fld>
            <a:endParaRPr lang="en-US"/>
          </a:p>
        </p:txBody>
      </p:sp>
    </p:spTree>
    <p:extLst>
      <p:ext uri="{BB962C8B-B14F-4D97-AF65-F5344CB8AC3E}">
        <p14:creationId xmlns:p14="http://schemas.microsoft.com/office/powerpoint/2010/main" val="1184167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a:t>
            </a:r>
            <a:r>
              <a:rPr lang="en-US" baseline="0" dirty="0" smtClean="0"/>
              <a:t> have learned that there is a real, consistent order in the fossil record all around the world.  This is observable data and it provides important evidence about Earth’s history.</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2</a:t>
            </a:fld>
            <a:endParaRPr lang="en-US"/>
          </a:p>
        </p:txBody>
      </p:sp>
    </p:spTree>
    <p:extLst>
      <p:ext uri="{BB962C8B-B14F-4D97-AF65-F5344CB8AC3E}">
        <p14:creationId xmlns:p14="http://schemas.microsoft.com/office/powerpoint/2010/main" val="3649221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Transition</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20</a:t>
            </a:fld>
            <a:endParaRPr lang="en-US"/>
          </a:p>
        </p:txBody>
      </p:sp>
    </p:spTree>
    <p:extLst>
      <p:ext uri="{BB962C8B-B14F-4D97-AF65-F5344CB8AC3E}">
        <p14:creationId xmlns:p14="http://schemas.microsoft.com/office/powerpoint/2010/main" val="3842436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Canadian</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21</a:t>
            </a:fld>
            <a:endParaRPr lang="en-US"/>
          </a:p>
        </p:txBody>
      </p:sp>
    </p:spTree>
    <p:extLst>
      <p:ext uri="{BB962C8B-B14F-4D97-AF65-F5344CB8AC3E}">
        <p14:creationId xmlns:p14="http://schemas.microsoft.com/office/powerpoint/2010/main" val="1761055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smtClean="0"/>
              <a:t>Hudsonian</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22</a:t>
            </a:fld>
            <a:endParaRPr lang="en-US"/>
          </a:p>
        </p:txBody>
      </p:sp>
    </p:spTree>
    <p:extLst>
      <p:ext uri="{BB962C8B-B14F-4D97-AF65-F5344CB8AC3E}">
        <p14:creationId xmlns:p14="http://schemas.microsoft.com/office/powerpoint/2010/main" val="1878722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And the Arctic</a:t>
            </a:r>
            <a:r>
              <a:rPr lang="en-US" baseline="0" dirty="0" smtClean="0"/>
              <a:t> Alpine life zone.</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23</a:t>
            </a:fld>
            <a:endParaRPr lang="en-US"/>
          </a:p>
        </p:txBody>
      </p:sp>
    </p:spTree>
    <p:extLst>
      <p:ext uri="{BB962C8B-B14F-4D97-AF65-F5344CB8AC3E}">
        <p14:creationId xmlns:p14="http://schemas.microsoft.com/office/powerpoint/2010/main" val="1190606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 lower Sonoran Life Zone has</a:t>
            </a:r>
            <a:r>
              <a:rPr lang="en-US" altLang="en-US" baseline="0" dirty="0" smtClean="0"/>
              <a:t> a warm, arid climate with only a few small trees</a:t>
            </a: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7061444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Beginning in the warm, semiarid Upper Sonoran, we find oak trees</a:t>
            </a:r>
            <a:r>
              <a:rPr lang="en-US" baseline="0" dirty="0" smtClean="0"/>
              <a:t> </a:t>
            </a:r>
            <a:r>
              <a:rPr lang="en-US" dirty="0" smtClean="0"/>
              <a:t>and pine trees.  In</a:t>
            </a:r>
            <a:r>
              <a:rPr lang="en-US" baseline="0" dirty="0" smtClean="0"/>
              <a:t> each successive life zone, we find different species of trees.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(not in script:  Bottom up: blue oak, digger pine, live oak, incense cedar, sugar pine, giant sequoia, red fir, </a:t>
            </a:r>
            <a:r>
              <a:rPr lang="en-US" dirty="0" err="1" smtClean="0"/>
              <a:t>lodgepole</a:t>
            </a:r>
            <a:r>
              <a:rPr lang="en-US" dirty="0" smtClean="0"/>
              <a:t> pine, mountain hemlock, white bark pine, Jeffrey pine, aspen)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1784549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same is true of the mammals found in these</a:t>
            </a:r>
            <a:r>
              <a:rPr lang="en-US" baseline="0" dirty="0" smtClean="0"/>
              <a:t> life zones.  / This chart shows the life zones from the Sierra Nevada mountain range.  Along the bottom, we will use these letters to  represent various species of mammals.  / We will use shrews and squirrels, but the same pattern exists with </a:t>
            </a:r>
            <a:r>
              <a:rPr lang="en-US" dirty="0" smtClean="0"/>
              <a:t>chipmunks, gophers, moles, mice, foxes, and many other mammals.  </a:t>
            </a:r>
          </a:p>
          <a:p>
            <a:endParaRPr lang="en-US" dirty="0" smtClean="0"/>
          </a:p>
        </p:txBody>
      </p:sp>
      <p:sp>
        <p:nvSpPr>
          <p:cNvPr id="4" name="Slide Number Placeholder 3"/>
          <p:cNvSpPr>
            <a:spLocks noGrp="1"/>
          </p:cNvSpPr>
          <p:nvPr>
            <p:ph type="sldNum" sz="quarter" idx="10"/>
          </p:nvPr>
        </p:nvSpPr>
        <p:spPr/>
        <p:txBody>
          <a:bodyPr/>
          <a:lstStyle/>
          <a:p>
            <a:fld id="{3AB0C517-DB3C-4F02-9F00-104D489456BF}" type="slidenum">
              <a:rPr lang="en-US" smtClean="0"/>
              <a:t>26</a:t>
            </a:fld>
            <a:endParaRPr lang="en-US"/>
          </a:p>
        </p:txBody>
      </p:sp>
    </p:spTree>
    <p:extLst>
      <p:ext uri="{BB962C8B-B14F-4D97-AF65-F5344CB8AC3E}">
        <p14:creationId xmlns:p14="http://schemas.microsoft.com/office/powerpoint/2010/main" val="36492210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 bar represents a species of shrew we will call species A, which is found only in the Lower Sonoran life zone.</a:t>
            </a:r>
          </a:p>
        </p:txBody>
      </p:sp>
      <p:sp>
        <p:nvSpPr>
          <p:cNvPr id="4" name="Slide Number Placeholder 3"/>
          <p:cNvSpPr>
            <a:spLocks noGrp="1"/>
          </p:cNvSpPr>
          <p:nvPr>
            <p:ph type="sldNum" sz="quarter" idx="10"/>
          </p:nvPr>
        </p:nvSpPr>
        <p:spPr/>
        <p:txBody>
          <a:bodyPr/>
          <a:lstStyle/>
          <a:p>
            <a:fld id="{3AB0C517-DB3C-4F02-9F00-104D489456BF}" type="slidenum">
              <a:rPr lang="en-US" smtClean="0"/>
              <a:t>27</a:t>
            </a:fld>
            <a:endParaRPr lang="en-US"/>
          </a:p>
        </p:txBody>
      </p:sp>
    </p:spTree>
    <p:extLst>
      <p:ext uri="{BB962C8B-B14F-4D97-AF65-F5344CB8AC3E}">
        <p14:creationId xmlns:p14="http://schemas.microsoft.com/office/powerpoint/2010/main" val="15494722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a:t>
            </a:r>
            <a:r>
              <a:rPr lang="en-US" baseline="0" dirty="0" smtClean="0"/>
              <a:t> one represents species B that lives in both the Lower and Upper Sonoran life zones</a:t>
            </a:r>
            <a:endParaRPr lang="en-US" dirty="0" smtClean="0"/>
          </a:p>
        </p:txBody>
      </p:sp>
      <p:sp>
        <p:nvSpPr>
          <p:cNvPr id="4" name="Slide Number Placeholder 3"/>
          <p:cNvSpPr>
            <a:spLocks noGrp="1"/>
          </p:cNvSpPr>
          <p:nvPr>
            <p:ph type="sldNum" sz="quarter" idx="10"/>
          </p:nvPr>
        </p:nvSpPr>
        <p:spPr/>
        <p:txBody>
          <a:bodyPr/>
          <a:lstStyle/>
          <a:p>
            <a:fld id="{3AB0C517-DB3C-4F02-9F00-104D489456BF}" type="slidenum">
              <a:rPr lang="en-US" smtClean="0"/>
              <a:t>28</a:t>
            </a:fld>
            <a:endParaRPr lang="en-US"/>
          </a:p>
        </p:txBody>
      </p:sp>
    </p:spTree>
    <p:extLst>
      <p:ext uri="{BB962C8B-B14F-4D97-AF65-F5344CB8AC3E}">
        <p14:creationId xmlns:p14="http://schemas.microsoft.com/office/powerpoint/2010/main" val="33632972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Species</a:t>
            </a:r>
            <a:r>
              <a:rPr lang="en-US" baseline="0" dirty="0" smtClean="0"/>
              <a:t> C is found in three successive life zones, while species D lives only in the Canadian.</a:t>
            </a:r>
            <a:endParaRPr lang="en-US" dirty="0" smtClean="0"/>
          </a:p>
        </p:txBody>
      </p:sp>
      <p:sp>
        <p:nvSpPr>
          <p:cNvPr id="4" name="Slide Number Placeholder 3"/>
          <p:cNvSpPr>
            <a:spLocks noGrp="1"/>
          </p:cNvSpPr>
          <p:nvPr>
            <p:ph type="sldNum" sz="quarter" idx="10"/>
          </p:nvPr>
        </p:nvSpPr>
        <p:spPr/>
        <p:txBody>
          <a:bodyPr/>
          <a:lstStyle/>
          <a:p>
            <a:fld id="{3AB0C517-DB3C-4F02-9F00-104D489456BF}" type="slidenum">
              <a:rPr lang="en-US" smtClean="0"/>
              <a:t>29</a:t>
            </a:fld>
            <a:endParaRPr lang="en-US"/>
          </a:p>
        </p:txBody>
      </p:sp>
    </p:spTree>
    <p:extLst>
      <p:ext uri="{BB962C8B-B14F-4D97-AF65-F5344CB8AC3E}">
        <p14:creationId xmlns:p14="http://schemas.microsoft.com/office/powerpoint/2010/main" val="499088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have also learned that the fossil record is not</a:t>
            </a:r>
            <a:r>
              <a:rPr lang="en-US" baseline="0" dirty="0" smtClean="0"/>
              <a:t> adequately explained by the theory of evolution.  / Instead of new body plans appearing gradually throughout the rock layers, we find most major body plans right at the base of the Phanerozoic layers.  Instead of a simple-to-complex sequence of fossils, we find complexity from the beginning.  Instead of an obvious, gradual sequence of creatures evolving, we find the abrupt appearance of new fossils, little or no change, and then the abrupt disappearance of the fossils from the record.  Instead of the many transitional fossils we would expect, we find few, if any, real “missing links.”</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3</a:t>
            </a:fld>
            <a:endParaRPr lang="en-US"/>
          </a:p>
        </p:txBody>
      </p:sp>
    </p:spTree>
    <p:extLst>
      <p:ext uri="{BB962C8B-B14F-4D97-AF65-F5344CB8AC3E}">
        <p14:creationId xmlns:p14="http://schemas.microsoft.com/office/powerpoint/2010/main" val="36492210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These</a:t>
            </a:r>
            <a:r>
              <a:rPr lang="en-US" baseline="0" dirty="0" smtClean="0"/>
              <a:t> bars represent five different species of squirrels found in different life zones.</a:t>
            </a:r>
            <a:endParaRPr lang="en-US" dirty="0" smtClean="0"/>
          </a:p>
        </p:txBody>
      </p:sp>
      <p:sp>
        <p:nvSpPr>
          <p:cNvPr id="4" name="Slide Number Placeholder 3"/>
          <p:cNvSpPr>
            <a:spLocks noGrp="1"/>
          </p:cNvSpPr>
          <p:nvPr>
            <p:ph type="sldNum" sz="quarter" idx="10"/>
          </p:nvPr>
        </p:nvSpPr>
        <p:spPr/>
        <p:txBody>
          <a:bodyPr/>
          <a:lstStyle/>
          <a:p>
            <a:fld id="{3AB0C517-DB3C-4F02-9F00-104D489456BF}" type="slidenum">
              <a:rPr lang="en-US" smtClean="0"/>
              <a:t>30</a:t>
            </a:fld>
            <a:endParaRPr lang="en-US"/>
          </a:p>
        </p:txBody>
      </p:sp>
    </p:spTree>
    <p:extLst>
      <p:ext uri="{BB962C8B-B14F-4D97-AF65-F5344CB8AC3E}">
        <p14:creationId xmlns:p14="http://schemas.microsoft.com/office/powerpoint/2010/main" val="41677040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So far we have</a:t>
            </a:r>
            <a:r>
              <a:rPr lang="en-US" baseline="0" dirty="0" smtClean="0"/>
              <a:t> noticed the vertical bars, / which represent the biomes where individual species live.</a:t>
            </a:r>
            <a:endParaRPr lang="en-US" dirty="0" smtClean="0"/>
          </a:p>
        </p:txBody>
      </p:sp>
      <p:sp>
        <p:nvSpPr>
          <p:cNvPr id="4" name="Slide Number Placeholder 3"/>
          <p:cNvSpPr>
            <a:spLocks noGrp="1"/>
          </p:cNvSpPr>
          <p:nvPr>
            <p:ph type="sldNum" sz="quarter" idx="10"/>
          </p:nvPr>
        </p:nvSpPr>
        <p:spPr/>
        <p:txBody>
          <a:bodyPr/>
          <a:lstStyle/>
          <a:p>
            <a:fld id="{3AB0C517-DB3C-4F02-9F00-104D489456BF}" type="slidenum">
              <a:rPr lang="en-US" smtClean="0"/>
              <a:t>31</a:t>
            </a:fld>
            <a:endParaRPr lang="en-US"/>
          </a:p>
        </p:txBody>
      </p:sp>
    </p:spTree>
    <p:extLst>
      <p:ext uri="{BB962C8B-B14F-4D97-AF65-F5344CB8AC3E}">
        <p14:creationId xmlns:p14="http://schemas.microsoft.com/office/powerpoint/2010/main" val="21718659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Next,</a:t>
            </a:r>
            <a:r>
              <a:rPr lang="en-US" baseline="0" dirty="0" smtClean="0"/>
              <a:t> let’s look horizontally at the different communities of mammals found in the same biome.</a:t>
            </a:r>
            <a:endParaRPr lang="en-US" dirty="0" smtClean="0"/>
          </a:p>
        </p:txBody>
      </p:sp>
      <p:sp>
        <p:nvSpPr>
          <p:cNvPr id="4" name="Slide Number Placeholder 3"/>
          <p:cNvSpPr>
            <a:spLocks noGrp="1"/>
          </p:cNvSpPr>
          <p:nvPr>
            <p:ph type="sldNum" sz="quarter" idx="10"/>
          </p:nvPr>
        </p:nvSpPr>
        <p:spPr/>
        <p:txBody>
          <a:bodyPr/>
          <a:lstStyle/>
          <a:p>
            <a:fld id="{3AB0C517-DB3C-4F02-9F00-104D489456BF}" type="slidenum">
              <a:rPr lang="en-US" smtClean="0"/>
              <a:t>32</a:t>
            </a:fld>
            <a:endParaRPr lang="en-US"/>
          </a:p>
        </p:txBody>
      </p:sp>
    </p:spTree>
    <p:extLst>
      <p:ext uri="{BB962C8B-B14F-4D97-AF65-F5344CB8AC3E}">
        <p14:creationId xmlns:p14="http://schemas.microsoft.com/office/powerpoint/2010/main" val="5167360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Notice that the Lower Sonoran life zone has a couple different species of shrews, / and couple different species</a:t>
            </a:r>
            <a:r>
              <a:rPr lang="en-US" baseline="0" dirty="0" smtClean="0"/>
              <a:t> of squirrels, and of course many other kinds of mammals besides ones shown on this chart.</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AB0C517-DB3C-4F02-9F00-104D489456BF}" type="slidenum">
              <a:rPr lang="en-US" smtClean="0"/>
              <a:t>33</a:t>
            </a:fld>
            <a:endParaRPr lang="en-US"/>
          </a:p>
        </p:txBody>
      </p:sp>
    </p:spTree>
    <p:extLst>
      <p:ext uri="{BB962C8B-B14F-4D97-AF65-F5344CB8AC3E}">
        <p14:creationId xmlns:p14="http://schemas.microsoft.com/office/powerpoint/2010/main" val="33630749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Upper Sonoran has some of the same species as well as some different ones</a:t>
            </a:r>
          </a:p>
          <a:p>
            <a:endParaRPr lang="en-US" dirty="0" smtClean="0"/>
          </a:p>
        </p:txBody>
      </p:sp>
      <p:sp>
        <p:nvSpPr>
          <p:cNvPr id="4" name="Slide Number Placeholder 3"/>
          <p:cNvSpPr>
            <a:spLocks noGrp="1"/>
          </p:cNvSpPr>
          <p:nvPr>
            <p:ph type="sldNum" sz="quarter" idx="10"/>
          </p:nvPr>
        </p:nvSpPr>
        <p:spPr/>
        <p:txBody>
          <a:bodyPr/>
          <a:lstStyle/>
          <a:p>
            <a:fld id="{3AB0C517-DB3C-4F02-9F00-104D489456BF}" type="slidenum">
              <a:rPr lang="en-US" smtClean="0"/>
              <a:t>34</a:t>
            </a:fld>
            <a:endParaRPr lang="en-US"/>
          </a:p>
        </p:txBody>
      </p:sp>
    </p:spTree>
    <p:extLst>
      <p:ext uri="{BB962C8B-B14F-4D97-AF65-F5344CB8AC3E}">
        <p14:creationId xmlns:p14="http://schemas.microsoft.com/office/powerpoint/2010/main" val="28834016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Each life zone or biome is a combination of specific creatures that is similar to, yet distinct</a:t>
            </a:r>
            <a:r>
              <a:rPr lang="en-US" baseline="0" dirty="0" smtClean="0"/>
              <a:t> from the ones in the biomes above and below.</a:t>
            </a:r>
            <a:endParaRPr lang="en-US" dirty="0" smtClean="0"/>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3AB0C517-DB3C-4F02-9F00-104D489456BF}" type="slidenum">
              <a:rPr lang="en-US" smtClean="0"/>
              <a:t>35</a:t>
            </a:fld>
            <a:endParaRPr lang="en-US"/>
          </a:p>
        </p:txBody>
      </p:sp>
    </p:spTree>
    <p:extLst>
      <p:ext uri="{BB962C8B-B14F-4D97-AF65-F5344CB8AC3E}">
        <p14:creationId xmlns:p14="http://schemas.microsoft.com/office/powerpoint/2010/main" val="14360611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In other words, each</a:t>
            </a:r>
            <a:r>
              <a:rPr lang="en-US" baseline="0" dirty="0" smtClean="0"/>
              <a:t> biome contains a specific community of both plants and animals.</a:t>
            </a:r>
            <a:endParaRPr lang="en-US" dirty="0" smtClean="0"/>
          </a:p>
        </p:txBody>
      </p:sp>
      <p:sp>
        <p:nvSpPr>
          <p:cNvPr id="4" name="Slide Number Placeholder 3"/>
          <p:cNvSpPr>
            <a:spLocks noGrp="1"/>
          </p:cNvSpPr>
          <p:nvPr>
            <p:ph type="sldNum" sz="quarter" idx="10"/>
          </p:nvPr>
        </p:nvSpPr>
        <p:spPr/>
        <p:txBody>
          <a:bodyPr/>
          <a:lstStyle/>
          <a:p>
            <a:fld id="{3AB0C517-DB3C-4F02-9F00-104D489456BF}" type="slidenum">
              <a:rPr lang="en-US" smtClean="0"/>
              <a:t>36</a:t>
            </a:fld>
            <a:endParaRPr lang="en-US"/>
          </a:p>
        </p:txBody>
      </p:sp>
    </p:spTree>
    <p:extLst>
      <p:ext uri="{BB962C8B-B14F-4D97-AF65-F5344CB8AC3E}">
        <p14:creationId xmlns:p14="http://schemas.microsoft.com/office/powerpoint/2010/main" val="27958840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detailed order</a:t>
            </a:r>
            <a:r>
              <a:rPr lang="en-US" baseline="0" dirty="0" smtClean="0"/>
              <a:t> of individual species in specific biomes corresponds to the pattern we find in the fossil record as well.</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AB0C517-DB3C-4F02-9F00-104D489456BF}" type="slidenum">
              <a:rPr lang="en-US" smtClean="0"/>
              <a:t>37</a:t>
            </a:fld>
            <a:endParaRPr lang="en-US"/>
          </a:p>
        </p:txBody>
      </p:sp>
    </p:spTree>
    <p:extLst>
      <p:ext uri="{BB962C8B-B14F-4D97-AF65-F5344CB8AC3E}">
        <p14:creationId xmlns:p14="http://schemas.microsoft.com/office/powerpoint/2010/main" val="1141926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Biome succession puts</a:t>
            </a:r>
            <a:r>
              <a:rPr lang="en-US" baseline="0" dirty="0" smtClean="0"/>
              <a:t> what we know about specific creatures living in communities in different biomes in nature today with the succession of fossil communities we find in the geologic column…</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AB0C517-DB3C-4F02-9F00-104D489456BF}" type="slidenum">
              <a:rPr lang="en-US" smtClean="0"/>
              <a:t>38</a:t>
            </a:fld>
            <a:endParaRPr lang="en-US"/>
          </a:p>
        </p:txBody>
      </p:sp>
    </p:spTree>
    <p:extLst>
      <p:ext uri="{BB962C8B-B14F-4D97-AF65-F5344CB8AC3E}">
        <p14:creationId xmlns:p14="http://schemas.microsoft.com/office/powerpoint/2010/main" val="4709365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And suggests that the order</a:t>
            </a:r>
            <a:r>
              <a:rPr lang="en-US" baseline="0" dirty="0" smtClean="0"/>
              <a:t> in the fossil record could have been created by the worldwide flood described in the Bible.</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39</a:t>
            </a:fld>
            <a:endParaRPr lang="en-US"/>
          </a:p>
        </p:txBody>
      </p:sp>
    </p:spTree>
    <p:extLst>
      <p:ext uri="{BB962C8B-B14F-4D97-AF65-F5344CB8AC3E}">
        <p14:creationId xmlns:p14="http://schemas.microsoft.com/office/powerpoint/2010/main" val="2448571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Is</a:t>
            </a:r>
            <a:r>
              <a:rPr lang="en-US" baseline="0" dirty="0" smtClean="0"/>
              <a:t> there another explanation that fits the data better?</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4</a:t>
            </a:fld>
            <a:endParaRPr lang="en-US"/>
          </a:p>
        </p:txBody>
      </p:sp>
    </p:spTree>
    <p:extLst>
      <p:ext uri="{BB962C8B-B14F-4D97-AF65-F5344CB8AC3E}">
        <p14:creationId xmlns:p14="http://schemas.microsoft.com/office/powerpoint/2010/main" val="36492210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It’s</a:t>
            </a:r>
            <a:r>
              <a:rPr lang="en-US" baseline="0" dirty="0" smtClean="0"/>
              <a:t> important to remember that the Genesis flood was much more than 40 days of rain.  The Bible tells us that all the fountains of the great deep burst open, and the floodgates of the sky were opened.  </a:t>
            </a:r>
            <a:endParaRPr lang="en-US" dirty="0" smtClean="0"/>
          </a:p>
          <a:p>
            <a:endParaRPr lang="en-US" dirty="0"/>
          </a:p>
        </p:txBody>
      </p:sp>
      <p:sp>
        <p:nvSpPr>
          <p:cNvPr id="4" name="Slide Number Placeholder 3"/>
          <p:cNvSpPr>
            <a:spLocks noGrp="1"/>
          </p:cNvSpPr>
          <p:nvPr>
            <p:ph type="sldNum" sz="quarter" idx="10"/>
          </p:nvPr>
        </p:nvSpPr>
        <p:spPr/>
        <p:txBody>
          <a:bodyPr/>
          <a:lstStyle/>
          <a:p>
            <a:fld id="{79CAE22D-0541-4DBE-9E54-0D1483F3E0AF}"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9330553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And they</a:t>
            </a:r>
            <a:r>
              <a:rPr lang="en-US" baseline="0" dirty="0" smtClean="0"/>
              <a:t> were not closed again for five months.</a:t>
            </a:r>
            <a:endParaRPr lang="en-US" dirty="0" smtClean="0"/>
          </a:p>
        </p:txBody>
      </p:sp>
      <p:sp>
        <p:nvSpPr>
          <p:cNvPr id="4" name="Slide Number Placeholder 3"/>
          <p:cNvSpPr>
            <a:spLocks noGrp="1"/>
          </p:cNvSpPr>
          <p:nvPr>
            <p:ph type="sldNum" sz="quarter" idx="10"/>
          </p:nvPr>
        </p:nvSpPr>
        <p:spPr/>
        <p:txBody>
          <a:bodyPr/>
          <a:lstStyle/>
          <a:p>
            <a:fld id="{79CAE22D-0541-4DBE-9E54-0D1483F3E0AF}"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5843536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It is likely that the flood involved moving tectonic plates, volcanoes, earthquakes</a:t>
            </a:r>
            <a:r>
              <a:rPr lang="en-US" baseline="0" dirty="0" smtClean="0"/>
              <a:t>, and tsunamis in addition to the 40 days and nights of rain.</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42</a:t>
            </a:fld>
            <a:endParaRPr lang="en-US"/>
          </a:p>
        </p:txBody>
      </p:sp>
    </p:spTree>
    <p:extLst>
      <p:ext uri="{BB962C8B-B14F-4D97-AF65-F5344CB8AC3E}">
        <p14:creationId xmlns:p14="http://schemas.microsoft.com/office/powerpoint/2010/main" val="11872909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a worldwide Flood</a:t>
            </a:r>
            <a:r>
              <a:rPr lang="en-US" baseline="0" dirty="0" smtClean="0"/>
              <a:t> like that were to happen today, we would expect a succession of biomes to be buried in a predictable order as the flood waters rose.  / The succession of fossil communities in the geologic column is consistent with what could have happened during the flood.</a:t>
            </a:r>
            <a:endParaRPr lang="en-US" dirty="0" smtClean="0"/>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13717557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solidFill>
                  <a:schemeClr val="bg1"/>
                </a:solidFill>
              </a:rPr>
              <a:t>The first biomes to be buried in a flood model would be deep</a:t>
            </a:r>
            <a:r>
              <a:rPr lang="en-US" baseline="0" dirty="0" smtClean="0">
                <a:solidFill>
                  <a:schemeClr val="bg1"/>
                </a:solidFill>
              </a:rPr>
              <a:t> </a:t>
            </a:r>
            <a:r>
              <a:rPr lang="en-US" dirty="0" smtClean="0">
                <a:solidFill>
                  <a:schemeClr val="bg1"/>
                </a:solidFill>
              </a:rPr>
              <a:t>marine biomes,</a:t>
            </a:r>
            <a:r>
              <a:rPr lang="en-US" baseline="0" dirty="0" smtClean="0">
                <a:solidFill>
                  <a:schemeClr val="bg1"/>
                </a:solidFill>
              </a:rPr>
              <a:t> followed by shallower marine biomes…</a:t>
            </a:r>
            <a:endParaRPr lang="en-US" dirty="0">
              <a:solidFill>
                <a:schemeClr val="bg1"/>
              </a:solidFill>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1642984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olidFill>
                  <a:schemeClr val="bg1"/>
                </a:solidFill>
              </a:rPr>
              <a:t>which is exactly what we find  </a:t>
            </a:r>
            <a:r>
              <a:rPr lang="en-US" dirty="0" smtClean="0">
                <a:solidFill>
                  <a:schemeClr val="bg1"/>
                </a:solidFill>
              </a:rPr>
              <a:t>at the bottom of the geologic column</a:t>
            </a: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36492210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solidFill>
                  <a:schemeClr val="bg1"/>
                </a:solidFill>
              </a:rPr>
              <a:t>On land, cold-blooded</a:t>
            </a:r>
            <a:r>
              <a:rPr lang="en-US" baseline="0" dirty="0" smtClean="0">
                <a:solidFill>
                  <a:schemeClr val="bg1"/>
                </a:solidFill>
              </a:rPr>
              <a:t> animals like amphibians and reptiles need to live in warmer climates, which are at lower elevations. / Warm-blooded animals like mammals and birds need to live in cooler climates, which are at higher elevations.</a:t>
            </a: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8919783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solidFill>
                  <a:schemeClr val="bg1"/>
                </a:solidFill>
              </a:rPr>
              <a:t>As the flood waters continued to rise, we would expect them to bury</a:t>
            </a:r>
            <a:r>
              <a:rPr lang="en-US" baseline="0" dirty="0" smtClean="0">
                <a:solidFill>
                  <a:schemeClr val="bg1"/>
                </a:solidFill>
              </a:rPr>
              <a:t> reptiles and dinosaurs living in the lower, warmer land biomes, followed by mammals living in the higher, cooler biomes.  </a:t>
            </a:r>
            <a:r>
              <a:rPr lang="en-US" dirty="0" smtClean="0">
                <a:solidFill>
                  <a:schemeClr val="bg1"/>
                </a:solidFill>
              </a:rPr>
              <a:t>This is what we find in the geologic column.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bg1"/>
              </a:solidFill>
            </a:endParaRPr>
          </a:p>
          <a:p>
            <a:endParaRPr lang="en-US" dirty="0">
              <a:solidFill>
                <a:schemeClr val="bg1"/>
              </a:solidFill>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36492210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solidFill>
                  <a:schemeClr val="bg1"/>
                </a:solidFill>
              </a:rPr>
              <a:t>To summarize, biome</a:t>
            </a:r>
            <a:r>
              <a:rPr lang="en-US" baseline="0" dirty="0" smtClean="0">
                <a:solidFill>
                  <a:schemeClr val="bg1"/>
                </a:solidFill>
              </a:rPr>
              <a:t> succession suggests that the geologic column was formed as a series of biomes were destroyed successively by the flood.</a:t>
            </a:r>
            <a:endParaRPr lang="en-US" dirty="0">
              <a:solidFill>
                <a:schemeClr val="bg1"/>
              </a:solidFill>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14386679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solidFill>
                  <a:schemeClr val="bg1"/>
                </a:solidFill>
              </a:rPr>
              <a:t>Scientists</a:t>
            </a:r>
            <a:r>
              <a:rPr lang="en-US" baseline="0" dirty="0" smtClean="0">
                <a:solidFill>
                  <a:schemeClr val="bg1"/>
                </a:solidFill>
              </a:rPr>
              <a:t> who are exploring biome succession believe this hypothesis is a better overall explanation for the geologic column / than the idea that it formed slowly over millions of years.</a:t>
            </a:r>
          </a:p>
          <a:p>
            <a:endParaRPr lang="en-US" dirty="0">
              <a:solidFill>
                <a:schemeClr val="bg1"/>
              </a:solidFill>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3912034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 presentation will explain a hypothesis called biome succession that combines evidence from biology and geology to suggest an explanation for how the geologic column was deposited.  </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5</a:t>
            </a:fld>
            <a:endParaRPr lang="en-US"/>
          </a:p>
        </p:txBody>
      </p:sp>
    </p:spTree>
    <p:extLst>
      <p:ext uri="{BB962C8B-B14F-4D97-AF65-F5344CB8AC3E}">
        <p14:creationId xmlns:p14="http://schemas.microsoft.com/office/powerpoint/2010/main" val="36492210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Our next presentation summarizes the DVD </a:t>
            </a:r>
            <a:r>
              <a:rPr lang="en-US" sz="1200" i="1" kern="1200" dirty="0" smtClean="0">
                <a:solidFill>
                  <a:schemeClr val="tx1"/>
                </a:solidFill>
                <a:effectLst/>
                <a:latin typeface="+mn-lt"/>
                <a:ea typeface="+mn-ea"/>
                <a:cs typeface="+mn-cs"/>
              </a:rPr>
              <a:t>Evidences </a:t>
            </a:r>
            <a:r>
              <a:rPr lang="en-US" sz="1200" kern="1200" dirty="0" smtClean="0">
                <a:solidFill>
                  <a:schemeClr val="tx1"/>
                </a:solidFill>
                <a:effectLst/>
                <a:latin typeface="+mn-lt"/>
                <a:ea typeface="+mn-ea"/>
                <a:cs typeface="+mn-cs"/>
              </a:rPr>
              <a:t>from the Geoscience Research Institute, which explains additional evidence from the geologic column that is more consistent with a worldwide flood than it is with formation over millions of years. </a:t>
            </a:r>
          </a:p>
          <a:p>
            <a:endParaRPr lang="en-US" dirty="0">
              <a:solidFill>
                <a:schemeClr val="bg1"/>
              </a:solidFill>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26354932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361765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22522165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19026360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39707817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15708712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1079641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3847523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23678699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3155788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Before we explain the idea of biome succession, we need to understand what biomes are.  A biome is a complex community of distinctive</a:t>
            </a:r>
            <a:r>
              <a:rPr lang="en-US" baseline="0" dirty="0" smtClean="0"/>
              <a:t> plants and animals living under specific environmental conditions.</a:t>
            </a:r>
            <a:endParaRPr lang="en-US" dirty="0" smtClean="0"/>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6</a:t>
            </a:fld>
            <a:endParaRPr lang="en-US"/>
          </a:p>
        </p:txBody>
      </p:sp>
    </p:spTree>
    <p:extLst>
      <p:ext uri="{BB962C8B-B14F-4D97-AF65-F5344CB8AC3E}">
        <p14:creationId xmlns:p14="http://schemas.microsoft.com/office/powerpoint/2010/main" val="3833824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Land biomes are defined by what sorts of grass, shrubs, or trees are found there as well as their latitude, elevation, and moisture.  In each of these places, specific animals well suited to those conditions complete the community.</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7</a:t>
            </a:fld>
            <a:endParaRPr lang="en-US"/>
          </a:p>
        </p:txBody>
      </p:sp>
    </p:spTree>
    <p:extLst>
      <p:ext uri="{BB962C8B-B14F-4D97-AF65-F5344CB8AC3E}">
        <p14:creationId xmlns:p14="http://schemas.microsoft.com/office/powerpoint/2010/main" val="3649221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Some familiar land biomes include tundra, forest, grassland, and desert.  Some</a:t>
            </a:r>
            <a:r>
              <a:rPr lang="en-US" baseline="0" dirty="0" smtClean="0"/>
              <a:t> familiar aquatic biomes include coral reefs and freshwater wetlands.</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8</a:t>
            </a:fld>
            <a:endParaRPr lang="en-US"/>
          </a:p>
        </p:txBody>
      </p:sp>
    </p:spTree>
    <p:extLst>
      <p:ext uri="{BB962C8B-B14F-4D97-AF65-F5344CB8AC3E}">
        <p14:creationId xmlns:p14="http://schemas.microsoft.com/office/powerpoint/2010/main" val="3649221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In the frigid</a:t>
            </a:r>
            <a:r>
              <a:rPr lang="en-US" baseline="0" dirty="0" smtClean="0"/>
              <a:t> tundra biome, there are no trees, no shrubs, and very few plants.  It is home to very specific animals like the Arctic hare, </a:t>
            </a:r>
            <a:r>
              <a:rPr lang="en-US" dirty="0" smtClean="0"/>
              <a:t>Polar bear</a:t>
            </a:r>
            <a:r>
              <a:rPr lang="en-US" smtClean="0"/>
              <a:t>, Arctic fox, </a:t>
            </a:r>
            <a:r>
              <a:rPr lang="en-US" dirty="0" smtClean="0"/>
              <a:t>and the </a:t>
            </a:r>
            <a:r>
              <a:rPr lang="en-US" smtClean="0"/>
              <a:t>snowy owl. </a:t>
            </a:r>
            <a:endParaRPr lang="en-US" dirty="0" smtClean="0"/>
          </a:p>
        </p:txBody>
      </p:sp>
      <p:sp>
        <p:nvSpPr>
          <p:cNvPr id="4" name="Slide Number Placeholder 3"/>
          <p:cNvSpPr>
            <a:spLocks noGrp="1"/>
          </p:cNvSpPr>
          <p:nvPr>
            <p:ph type="sldNum" sz="quarter" idx="10"/>
          </p:nvPr>
        </p:nvSpPr>
        <p:spPr/>
        <p:txBody>
          <a:bodyPr/>
          <a:lstStyle/>
          <a:p>
            <a:fld id="{3AB0C517-DB3C-4F02-9F00-104D489456BF}" type="slidenum">
              <a:rPr lang="en-US" smtClean="0"/>
              <a:t>9</a:t>
            </a:fld>
            <a:endParaRPr lang="en-US"/>
          </a:p>
        </p:txBody>
      </p:sp>
    </p:spTree>
    <p:extLst>
      <p:ext uri="{BB962C8B-B14F-4D97-AF65-F5344CB8AC3E}">
        <p14:creationId xmlns:p14="http://schemas.microsoft.com/office/powerpoint/2010/main" val="3649221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8343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53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2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1036320" y="0"/>
            <a:ext cx="100584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ctrTitle"/>
          </p:nvPr>
        </p:nvSpPr>
        <p:spPr>
          <a:xfrm>
            <a:off x="1016000" y="3200400"/>
            <a:ext cx="100584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016000" y="4724400"/>
            <a:ext cx="9144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5/11/2015</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7" name="Rectangle 6"/>
          <p:cNvSpPr/>
          <p:nvPr/>
        </p:nvSpPr>
        <p:spPr>
          <a:xfrm>
            <a:off x="1036320" y="6172200"/>
            <a:ext cx="100584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39668209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5/11/2015</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393501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1036320" y="0"/>
            <a:ext cx="100584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1016000" y="3276600"/>
            <a:ext cx="100584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016000" y="4953000"/>
            <a:ext cx="9144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5/11/2015</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8" name="Rectangle 7"/>
          <p:cNvSpPr/>
          <p:nvPr/>
        </p:nvSpPr>
        <p:spPr>
          <a:xfrm>
            <a:off x="1036320" y="6172200"/>
            <a:ext cx="100584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24301661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16000" y="609601"/>
            <a:ext cx="48768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609601"/>
            <a:ext cx="48768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5/11/2015</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19029546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011936" y="609600"/>
            <a:ext cx="48768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11936" y="1329264"/>
            <a:ext cx="48768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3536" y="609600"/>
            <a:ext cx="48768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536" y="1329264"/>
            <a:ext cx="48768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5/11/2015</a:t>
            </a:fld>
            <a:endParaRPr lang="en-US">
              <a:solidFill>
                <a:srgbClr val="303030">
                  <a:lumMod val="90000"/>
                  <a:lumOff val="10000"/>
                </a:srgbClr>
              </a:solidFill>
            </a:endParaRPr>
          </a:p>
        </p:txBody>
      </p:sp>
      <p:sp>
        <p:nvSpPr>
          <p:cNvPr id="8" name="Footer Placeholder 7"/>
          <p:cNvSpPr>
            <a:spLocks noGrp="1"/>
          </p:cNvSpPr>
          <p:nvPr>
            <p:ph type="ftr" sz="quarter" idx="11"/>
          </p:nvPr>
        </p:nvSpPr>
        <p:spPr/>
        <p:txBody>
          <a:bodyPr/>
          <a:lstStyle/>
          <a:p>
            <a:endParaRPr lang="en-US">
              <a:solidFill>
                <a:srgbClr val="303030">
                  <a:lumMod val="90000"/>
                  <a:lumOff val="10000"/>
                </a:srgbClr>
              </a:solidFill>
            </a:endParaRPr>
          </a:p>
        </p:txBody>
      </p:sp>
      <p:sp>
        <p:nvSpPr>
          <p:cNvPr id="9" name="Slide Number Placeholder 8"/>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cxnSp>
        <p:nvCxnSpPr>
          <p:cNvPr id="11" name="Straight Connector 10"/>
          <p:cNvCxnSpPr/>
          <p:nvPr/>
        </p:nvCxnSpPr>
        <p:spPr>
          <a:xfrm>
            <a:off x="1011936" y="1249362"/>
            <a:ext cx="4876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193536" y="1249362"/>
            <a:ext cx="48768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12925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5/11/2015</a:t>
            </a:fld>
            <a:endParaRPr lang="en-US">
              <a:solidFill>
                <a:srgbClr val="303030">
                  <a:lumMod val="90000"/>
                  <a:lumOff val="10000"/>
                </a:srgbClr>
              </a:solidFill>
            </a:endParaRPr>
          </a:p>
        </p:txBody>
      </p:sp>
      <p:sp>
        <p:nvSpPr>
          <p:cNvPr id="4" name="Footer Placeholder 3"/>
          <p:cNvSpPr>
            <a:spLocks noGrp="1"/>
          </p:cNvSpPr>
          <p:nvPr>
            <p:ph type="ftr" sz="quarter" idx="11"/>
          </p:nvPr>
        </p:nvSpPr>
        <p:spPr/>
        <p:txBody>
          <a:bodyPr/>
          <a:lstStyle/>
          <a:p>
            <a:endParaRPr lang="en-US">
              <a:solidFill>
                <a:srgbClr val="303030">
                  <a:lumMod val="90000"/>
                  <a:lumOff val="10000"/>
                </a:srgbClr>
              </a:solidFill>
            </a:endParaRPr>
          </a:p>
        </p:txBody>
      </p:sp>
      <p:sp>
        <p:nvSpPr>
          <p:cNvPr id="5" name="Slide Number Placeholder 4"/>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38663354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5/11/2015</a:t>
            </a:fld>
            <a:endParaRPr lang="en-US">
              <a:solidFill>
                <a:srgbClr val="303030">
                  <a:lumMod val="90000"/>
                  <a:lumOff val="10000"/>
                </a:srgbClr>
              </a:solidFill>
            </a:endParaRPr>
          </a:p>
        </p:txBody>
      </p:sp>
      <p:sp>
        <p:nvSpPr>
          <p:cNvPr id="3" name="Footer Placeholder 2"/>
          <p:cNvSpPr>
            <a:spLocks noGrp="1"/>
          </p:cNvSpPr>
          <p:nvPr>
            <p:ph type="ftr" sz="quarter" idx="11"/>
          </p:nvPr>
        </p:nvSpPr>
        <p:spPr/>
        <p:txBody>
          <a:bodyPr/>
          <a:lstStyle/>
          <a:p>
            <a:endParaRPr lang="en-US">
              <a:solidFill>
                <a:srgbClr val="303030">
                  <a:lumMod val="90000"/>
                  <a:lumOff val="10000"/>
                </a:srgbClr>
              </a:solidFill>
            </a:endParaRPr>
          </a:p>
        </p:txBody>
      </p:sp>
      <p:sp>
        <p:nvSpPr>
          <p:cNvPr id="4" name="Slide Number Placeholder 3"/>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31866108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6000" y="4572000"/>
            <a:ext cx="9046464"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4947821" y="457201"/>
            <a:ext cx="6126579"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16002" y="457200"/>
            <a:ext cx="3564876"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5/11/2015</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cxnSp>
        <p:nvCxnSpPr>
          <p:cNvPr id="10" name="Straight Connector 9"/>
          <p:cNvCxnSpPr/>
          <p:nvPr/>
        </p:nvCxnSpPr>
        <p:spPr>
          <a:xfrm rot="5400000">
            <a:off x="2871259" y="2514336"/>
            <a:ext cx="3810000" cy="2117"/>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8795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02940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1936" y="4572000"/>
            <a:ext cx="9046464"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1036320" y="457200"/>
            <a:ext cx="100584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133856" y="3505200"/>
            <a:ext cx="98552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5/11/2015</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32178190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19200" y="685800"/>
            <a:ext cx="9652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5/11/2015</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4307177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6000" y="685802"/>
            <a:ext cx="24384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454400" y="685801"/>
            <a:ext cx="7620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1CC7BC-859D-45AD-B04C-6A7AF96360DD}" type="datetimeFigureOut">
              <a:rPr lang="en-US" smtClean="0">
                <a:solidFill>
                  <a:srgbClr val="303030">
                    <a:lumMod val="90000"/>
                    <a:lumOff val="10000"/>
                  </a:srgbClr>
                </a:solidFill>
              </a:rPr>
              <a:pPr/>
              <a:t>5/11/2015</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17906782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cxnSp>
        <p:nvCxnSpPr>
          <p:cNvPr id="18" name="Straight Connector 17"/>
          <p:cNvCxnSpPr/>
          <p:nvPr/>
        </p:nvCxnSpPr>
        <p:spPr>
          <a:xfrm>
            <a:off x="0" y="2925286"/>
            <a:ext cx="12192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352800" y="236220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sz="1800" b="1" cap="all" dirty="0" smtClean="0">
              <a:solidFill>
                <a:srgbClr val="000000"/>
              </a:solidFill>
              <a:cs typeface="Tunga" pitchFamily="2"/>
            </a:endParaRPr>
          </a:p>
        </p:txBody>
      </p:sp>
      <p:sp>
        <p:nvSpPr>
          <p:cNvPr id="3" name="Subtitle 2"/>
          <p:cNvSpPr>
            <a:spLocks noGrp="1"/>
          </p:cNvSpPr>
          <p:nvPr>
            <p:ph type="subTitle" idx="1"/>
          </p:nvPr>
        </p:nvSpPr>
        <p:spPr>
          <a:xfrm>
            <a:off x="3420534" y="3045461"/>
            <a:ext cx="5350933"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3420534" y="2397760"/>
            <a:ext cx="5350933"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32F59413-8DEC-4AA1-B0E6-B8D1FF55C118}" type="datetimeFigureOut">
              <a:rPr lang="en-US" smtClean="0">
                <a:solidFill>
                  <a:srgbClr val="FFFFFF"/>
                </a:solidFill>
              </a:rPr>
              <a:pPr/>
              <a:t>5/11/2015</a:t>
            </a:fld>
            <a:endParaRPr lang="en-US" dirty="0">
              <a:solidFill>
                <a:srgbClr val="FFFFFF"/>
              </a:solidFill>
            </a:endParaRPr>
          </a:p>
        </p:txBody>
      </p:sp>
      <p:sp>
        <p:nvSpPr>
          <p:cNvPr id="17" name="Slide Number Placeholder 16"/>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dirty="0">
              <a:solidFill>
                <a:srgbClr val="FFFFFF"/>
              </a:solidFill>
            </a:endParaRPr>
          </a:p>
        </p:txBody>
      </p:sp>
      <p:sp>
        <p:nvSpPr>
          <p:cNvPr id="19" name="Footer Placeholder 18"/>
          <p:cNvSpPr>
            <a:spLocks noGrp="1"/>
          </p:cNvSpPr>
          <p:nvPr>
            <p:ph type="ftr" sz="quarter" idx="12"/>
          </p:nvPr>
        </p:nvSpPr>
        <p:spPr/>
        <p:txBody>
          <a:bodyPr/>
          <a:lstStyle/>
          <a:p>
            <a:endParaRPr lang="en-US" dirty="0">
              <a:solidFill>
                <a:srgbClr val="FFFFFF"/>
              </a:solidFill>
            </a:endParaRPr>
          </a:p>
        </p:txBody>
      </p:sp>
    </p:spTree>
    <p:extLst>
      <p:ext uri="{BB962C8B-B14F-4D97-AF65-F5344CB8AC3E}">
        <p14:creationId xmlns:p14="http://schemas.microsoft.com/office/powerpoint/2010/main" val="3515816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609600" y="2020824"/>
            <a:ext cx="109728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32F59413-8DEC-4AA1-B0E6-B8D1FF55C118}" type="datetimeFigureOut">
              <a:rPr lang="en-US" smtClean="0">
                <a:solidFill>
                  <a:srgbClr val="FFFFFF"/>
                </a:solidFill>
              </a:rPr>
              <a:pPr/>
              <a:t>5/11/2015</a:t>
            </a:fld>
            <a:endParaRPr lang="en-US" dirty="0">
              <a:solidFill>
                <a:srgbClr val="FFFFFF"/>
              </a:solidFill>
            </a:endParaRPr>
          </a:p>
        </p:txBody>
      </p:sp>
      <p:sp>
        <p:nvSpPr>
          <p:cNvPr id="12" name="Slide Number Placeholder 11"/>
          <p:cNvSpPr>
            <a:spLocks noGrp="1"/>
          </p:cNvSpPr>
          <p:nvPr>
            <p:ph type="sldNum" sz="quarter" idx="15"/>
          </p:nvPr>
        </p:nvSpPr>
        <p:spPr/>
        <p:txBody>
          <a:bodyPr/>
          <a:lstStyle/>
          <a:p>
            <a:fld id="{B5B24F56-6508-494E-A782-705ACA4FB20F}" type="slidenum">
              <a:rPr lang="en-US" smtClean="0">
                <a:solidFill>
                  <a:srgbClr val="FFFFFF"/>
                </a:solidFill>
              </a:rPr>
              <a:pPr/>
              <a:t>‹#›</a:t>
            </a:fld>
            <a:endParaRPr lang="en-US" dirty="0">
              <a:solidFill>
                <a:srgbClr val="FFFFFF"/>
              </a:solidFill>
            </a:endParaRPr>
          </a:p>
        </p:txBody>
      </p:sp>
      <p:sp>
        <p:nvSpPr>
          <p:cNvPr id="13" name="Footer Placeholder 12"/>
          <p:cNvSpPr>
            <a:spLocks noGrp="1"/>
          </p:cNvSpPr>
          <p:nvPr>
            <p:ph type="ftr" sz="quarter" idx="16"/>
          </p:nvPr>
        </p:nvSpPr>
        <p:spPr/>
        <p:txBody>
          <a:bodyPr/>
          <a:lstStyle/>
          <a:p>
            <a:endParaRPr lang="en-US" dirty="0">
              <a:solidFill>
                <a:srgbClr val="FFFFFF"/>
              </a:solidFill>
            </a:endParaRPr>
          </a:p>
        </p:txBody>
      </p:sp>
    </p:spTree>
    <p:extLst>
      <p:ext uri="{BB962C8B-B14F-4D97-AF65-F5344CB8AC3E}">
        <p14:creationId xmlns:p14="http://schemas.microsoft.com/office/powerpoint/2010/main" val="14812155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0" y="3922776"/>
            <a:ext cx="12192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cxnSp>
        <p:nvCxnSpPr>
          <p:cNvPr id="11" name="Straight Connector 10"/>
          <p:cNvCxnSpPr/>
          <p:nvPr/>
        </p:nvCxnSpPr>
        <p:spPr>
          <a:xfrm>
            <a:off x="0" y="3921760"/>
            <a:ext cx="12192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352800" y="336804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sz="1800" b="1" cap="all" dirty="0" smtClean="0">
              <a:solidFill>
                <a:srgbClr val="000000"/>
              </a:solidFill>
              <a:cs typeface="Tunga" pitchFamily="2"/>
            </a:endParaRPr>
          </a:p>
        </p:txBody>
      </p:sp>
      <p:sp>
        <p:nvSpPr>
          <p:cNvPr id="9" name="Title Placeholder 1"/>
          <p:cNvSpPr>
            <a:spLocks noGrp="1"/>
          </p:cNvSpPr>
          <p:nvPr>
            <p:ph type="title"/>
          </p:nvPr>
        </p:nvSpPr>
        <p:spPr bwMode="black">
          <a:xfrm>
            <a:off x="3372070" y="3367247"/>
            <a:ext cx="5447863"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3358057" y="4084577"/>
            <a:ext cx="5475889"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32F59413-8DEC-4AA1-B0E6-B8D1FF55C118}" type="datetimeFigureOut">
              <a:rPr lang="en-US" smtClean="0">
                <a:solidFill>
                  <a:srgbClr val="FFFFFF"/>
                </a:solidFill>
              </a:rPr>
              <a:pPr/>
              <a:t>5/11/2015</a:t>
            </a:fld>
            <a:endParaRPr lang="en-US" dirty="0">
              <a:solidFill>
                <a:srgbClr val="FFFFFF"/>
              </a:solidFill>
            </a:endParaRPr>
          </a:p>
        </p:txBody>
      </p:sp>
      <p:sp>
        <p:nvSpPr>
          <p:cNvPr id="14" name="Slide Number Placeholder 13"/>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dirty="0">
              <a:solidFill>
                <a:srgbClr val="FFFFFF"/>
              </a:solidFill>
            </a:endParaRPr>
          </a:p>
        </p:txBody>
      </p:sp>
      <p:sp>
        <p:nvSpPr>
          <p:cNvPr id="15" name="Footer Placeholder 14"/>
          <p:cNvSpPr>
            <a:spLocks noGrp="1"/>
          </p:cNvSpPr>
          <p:nvPr>
            <p:ph type="ftr" sz="quarter" idx="12"/>
          </p:nvPr>
        </p:nvSpPr>
        <p:spPr/>
        <p:txBody>
          <a:bodyPr/>
          <a:lstStyle/>
          <a:p>
            <a:endParaRPr lang="en-US" dirty="0">
              <a:solidFill>
                <a:srgbClr val="FFFFFF"/>
              </a:solidFill>
            </a:endParaRPr>
          </a:p>
        </p:txBody>
      </p:sp>
    </p:spTree>
    <p:extLst>
      <p:ext uri="{BB962C8B-B14F-4D97-AF65-F5344CB8AC3E}">
        <p14:creationId xmlns:p14="http://schemas.microsoft.com/office/powerpoint/2010/main" val="30397936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609601"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6217920"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32F59413-8DEC-4AA1-B0E6-B8D1FF55C118}" type="datetimeFigureOut">
              <a:rPr lang="en-US" smtClean="0">
                <a:solidFill>
                  <a:srgbClr val="FFFFFF"/>
                </a:solidFill>
              </a:rPr>
              <a:pPr/>
              <a:t>5/11/2015</a:t>
            </a:fld>
            <a:endParaRPr lang="en-US" dirty="0">
              <a:solidFill>
                <a:srgbClr val="FFFFFF"/>
              </a:solidFill>
            </a:endParaRPr>
          </a:p>
        </p:txBody>
      </p:sp>
      <p:sp>
        <p:nvSpPr>
          <p:cNvPr id="12" name="Slide Number Placeholder 11"/>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dirty="0">
              <a:solidFill>
                <a:srgbClr val="FFFFFF"/>
              </a:solidFill>
            </a:endParaRPr>
          </a:p>
        </p:txBody>
      </p:sp>
      <p:sp>
        <p:nvSpPr>
          <p:cNvPr id="13" name="Footer Placeholder 12"/>
          <p:cNvSpPr>
            <a:spLocks noGrp="1"/>
          </p:cNvSpPr>
          <p:nvPr>
            <p:ph type="ftr" sz="quarter" idx="17"/>
          </p:nvPr>
        </p:nvSpPr>
        <p:spPr/>
        <p:txBody>
          <a:bodyPr/>
          <a:lstStyle/>
          <a:p>
            <a:endParaRPr lang="en-US" dirty="0">
              <a:solidFill>
                <a:srgbClr val="FFFFFF"/>
              </a:solidFill>
            </a:endParaRPr>
          </a:p>
        </p:txBody>
      </p:sp>
      <p:sp>
        <p:nvSpPr>
          <p:cNvPr id="16" name="Title 1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36149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609601" y="2819400"/>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6217920" y="2816352"/>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60960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621792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32F59413-8DEC-4AA1-B0E6-B8D1FF55C118}" type="datetimeFigureOut">
              <a:rPr lang="en-US" smtClean="0">
                <a:solidFill>
                  <a:srgbClr val="FFFFFF"/>
                </a:solidFill>
              </a:rPr>
              <a:pPr/>
              <a:t>5/11/2015</a:t>
            </a:fld>
            <a:endParaRPr lang="en-US" dirty="0">
              <a:solidFill>
                <a:srgbClr val="FFFFFF"/>
              </a:solidFill>
            </a:endParaRPr>
          </a:p>
        </p:txBody>
      </p:sp>
      <p:sp>
        <p:nvSpPr>
          <p:cNvPr id="12" name="Slide Number Placeholder 11"/>
          <p:cNvSpPr>
            <a:spLocks noGrp="1"/>
          </p:cNvSpPr>
          <p:nvPr>
            <p:ph type="sldNum" sz="quarter" idx="17"/>
          </p:nvPr>
        </p:nvSpPr>
        <p:spPr/>
        <p:txBody>
          <a:bodyPr/>
          <a:lstStyle/>
          <a:p>
            <a:fld id="{B5B24F56-6508-494E-A782-705ACA4FB20F}" type="slidenum">
              <a:rPr lang="en-US" smtClean="0">
                <a:solidFill>
                  <a:srgbClr val="FFFFFF"/>
                </a:solidFill>
              </a:rPr>
              <a:pPr/>
              <a:t>‹#›</a:t>
            </a:fld>
            <a:endParaRPr lang="en-US" dirty="0">
              <a:solidFill>
                <a:srgbClr val="FFFFFF"/>
              </a:solidFill>
            </a:endParaRPr>
          </a:p>
        </p:txBody>
      </p:sp>
      <p:sp>
        <p:nvSpPr>
          <p:cNvPr id="13" name="Footer Placeholder 12"/>
          <p:cNvSpPr>
            <a:spLocks noGrp="1"/>
          </p:cNvSpPr>
          <p:nvPr>
            <p:ph type="ftr" sz="quarter" idx="18"/>
          </p:nvPr>
        </p:nvSpPr>
        <p:spPr/>
        <p:txBody>
          <a:bodyPr/>
          <a:lstStyle/>
          <a:p>
            <a:endParaRPr lang="en-US" dirty="0">
              <a:solidFill>
                <a:srgbClr val="FFFFFF"/>
              </a:solidFill>
            </a:endParaRPr>
          </a:p>
        </p:txBody>
      </p:sp>
      <p:sp>
        <p:nvSpPr>
          <p:cNvPr id="18" name="Title 1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403018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32F59413-8DEC-4AA1-B0E6-B8D1FF55C118}" type="datetimeFigureOut">
              <a:rPr lang="en-US" smtClean="0">
                <a:solidFill>
                  <a:srgbClr val="FFFFFF"/>
                </a:solidFill>
              </a:rPr>
              <a:pPr/>
              <a:t>5/11/2015</a:t>
            </a:fld>
            <a:endParaRPr lang="en-US" dirty="0">
              <a:solidFill>
                <a:srgbClr val="FFFFFF"/>
              </a:solidFill>
            </a:endParaRPr>
          </a:p>
        </p:txBody>
      </p:sp>
      <p:sp>
        <p:nvSpPr>
          <p:cNvPr id="16" name="Slide Number Placeholder 15"/>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dirty="0">
              <a:solidFill>
                <a:srgbClr val="FFFFFF"/>
              </a:solidFill>
            </a:endParaRPr>
          </a:p>
        </p:txBody>
      </p:sp>
      <p:sp>
        <p:nvSpPr>
          <p:cNvPr id="17" name="Footer Placeholder 16"/>
          <p:cNvSpPr>
            <a:spLocks noGrp="1"/>
          </p:cNvSpPr>
          <p:nvPr>
            <p:ph type="ftr" sz="quarter" idx="12"/>
          </p:nvPr>
        </p:nvSpPr>
        <p:spPr/>
        <p:txBody>
          <a:bodyPr/>
          <a:lstStyle/>
          <a:p>
            <a:endParaRPr lang="en-US" dirty="0">
              <a:solidFill>
                <a:srgbClr val="FFFFFF"/>
              </a:solidFill>
            </a:endParaRPr>
          </a:p>
        </p:txBody>
      </p:sp>
    </p:spTree>
    <p:extLst>
      <p:ext uri="{BB962C8B-B14F-4D97-AF65-F5344CB8AC3E}">
        <p14:creationId xmlns:p14="http://schemas.microsoft.com/office/powerpoint/2010/main" val="18507441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2F59413-8DEC-4AA1-B0E6-B8D1FF55C118}" type="datetimeFigureOut">
              <a:rPr lang="en-US" smtClean="0">
                <a:solidFill>
                  <a:srgbClr val="FFFFFF"/>
                </a:solidFill>
              </a:rPr>
              <a:pPr/>
              <a:t>5/11/2015</a:t>
            </a:fld>
            <a:endParaRPr lang="en-US" dirty="0">
              <a:solidFill>
                <a:srgbClr val="FFFFFF"/>
              </a:solidFill>
            </a:endParaRPr>
          </a:p>
        </p:txBody>
      </p:sp>
      <p:sp>
        <p:nvSpPr>
          <p:cNvPr id="8" name="Slide Number Placeholder 7"/>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dirty="0">
              <a:solidFill>
                <a:srgbClr val="FFFFFF"/>
              </a:solidFill>
            </a:endParaRPr>
          </a:p>
        </p:txBody>
      </p:sp>
      <p:sp>
        <p:nvSpPr>
          <p:cNvPr id="9" name="Footer Placeholder 8"/>
          <p:cNvSpPr>
            <a:spLocks noGrp="1"/>
          </p:cNvSpPr>
          <p:nvPr>
            <p:ph type="ftr" sz="quarter" idx="12"/>
          </p:nvPr>
        </p:nvSpPr>
        <p:spPr/>
        <p:txBody>
          <a:bodyPr/>
          <a:lstStyle/>
          <a:p>
            <a:endParaRPr lang="en-US" dirty="0">
              <a:solidFill>
                <a:srgbClr val="FFFFFF"/>
              </a:solidFill>
            </a:endParaRPr>
          </a:p>
        </p:txBody>
      </p:sp>
    </p:spTree>
    <p:extLst>
      <p:ext uri="{BB962C8B-B14F-4D97-AF65-F5344CB8AC3E}">
        <p14:creationId xmlns:p14="http://schemas.microsoft.com/office/powerpoint/2010/main" val="1666767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5/11/2015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11325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981200" y="1914526"/>
            <a:ext cx="82296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2316480" y="5513832"/>
            <a:ext cx="755904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32F59413-8DEC-4AA1-B0E6-B8D1FF55C118}" type="datetimeFigureOut">
              <a:rPr lang="en-US" smtClean="0">
                <a:solidFill>
                  <a:srgbClr val="FFFFFF"/>
                </a:solidFill>
              </a:rPr>
              <a:pPr/>
              <a:t>5/11/2015</a:t>
            </a:fld>
            <a:endParaRPr lang="en-US" dirty="0">
              <a:solidFill>
                <a:srgbClr val="FFFFFF"/>
              </a:solidFill>
            </a:endParaRPr>
          </a:p>
        </p:txBody>
      </p:sp>
      <p:sp>
        <p:nvSpPr>
          <p:cNvPr id="19" name="Slide Number Placeholder 18"/>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dirty="0">
              <a:solidFill>
                <a:srgbClr val="FFFFFF"/>
              </a:solidFill>
            </a:endParaRPr>
          </a:p>
        </p:txBody>
      </p:sp>
      <p:sp>
        <p:nvSpPr>
          <p:cNvPr id="23" name="Footer Placeholder 22"/>
          <p:cNvSpPr>
            <a:spLocks noGrp="1"/>
          </p:cNvSpPr>
          <p:nvPr>
            <p:ph type="ftr" sz="quarter" idx="17"/>
          </p:nvPr>
        </p:nvSpPr>
        <p:spPr/>
        <p:txBody>
          <a:bodyPr/>
          <a:lstStyle/>
          <a:p>
            <a:endParaRPr lang="en-US" dirty="0">
              <a:solidFill>
                <a:srgbClr val="FFFFFF"/>
              </a:solidFill>
            </a:endParaRPr>
          </a:p>
        </p:txBody>
      </p:sp>
    </p:spTree>
    <p:extLst>
      <p:ext uri="{BB962C8B-B14F-4D97-AF65-F5344CB8AC3E}">
        <p14:creationId xmlns:p14="http://schemas.microsoft.com/office/powerpoint/2010/main" val="19243964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469612" y="2026918"/>
            <a:ext cx="7252776"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25" name="Text Placeholder 24"/>
          <p:cNvSpPr>
            <a:spLocks noGrp="1"/>
          </p:cNvSpPr>
          <p:nvPr>
            <p:ph type="body" sz="quarter" idx="13"/>
          </p:nvPr>
        </p:nvSpPr>
        <p:spPr>
          <a:xfrm>
            <a:off x="2316480" y="5516880"/>
            <a:ext cx="755904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3352800" y="975360"/>
            <a:ext cx="54864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3975100" y="273180"/>
            <a:ext cx="4241800" cy="292100"/>
          </a:xfrm>
        </p:spPr>
        <p:txBody>
          <a:bodyPr/>
          <a:lstStyle/>
          <a:p>
            <a:fld id="{32F59413-8DEC-4AA1-B0E6-B8D1FF55C118}" type="datetimeFigureOut">
              <a:rPr lang="en-US" smtClean="0">
                <a:solidFill>
                  <a:srgbClr val="FFFFFF"/>
                </a:solidFill>
              </a:rPr>
              <a:pPr/>
              <a:t>5/11/2015</a:t>
            </a:fld>
            <a:endParaRPr lang="en-US" dirty="0">
              <a:solidFill>
                <a:srgbClr val="FFFFFF"/>
              </a:solidFill>
            </a:endParaRPr>
          </a:p>
        </p:txBody>
      </p:sp>
      <p:sp>
        <p:nvSpPr>
          <p:cNvPr id="14" name="Slide Number Placeholder 13"/>
          <p:cNvSpPr>
            <a:spLocks noGrp="1"/>
          </p:cNvSpPr>
          <p:nvPr>
            <p:ph type="sldNum" sz="quarter" idx="15"/>
          </p:nvPr>
        </p:nvSpPr>
        <p:spPr>
          <a:xfrm>
            <a:off x="5384800" y="6172200"/>
            <a:ext cx="1422400" cy="304800"/>
          </a:xfrm>
        </p:spPr>
        <p:txBody>
          <a:bodyPr/>
          <a:lstStyle/>
          <a:p>
            <a:fld id="{B5B24F56-6508-494E-A782-705ACA4FB20F}" type="slidenum">
              <a:rPr lang="en-US" smtClean="0">
                <a:solidFill>
                  <a:srgbClr val="FFFFFF"/>
                </a:solidFill>
              </a:rPr>
              <a:pPr/>
              <a:t>‹#›</a:t>
            </a:fld>
            <a:endParaRPr lang="en-US" dirty="0">
              <a:solidFill>
                <a:srgbClr val="FFFFFF"/>
              </a:solidFill>
            </a:endParaRPr>
          </a:p>
        </p:txBody>
      </p:sp>
      <p:sp>
        <p:nvSpPr>
          <p:cNvPr id="15" name="Footer Placeholder 14"/>
          <p:cNvSpPr>
            <a:spLocks noGrp="1"/>
          </p:cNvSpPr>
          <p:nvPr>
            <p:ph type="ftr" sz="quarter" idx="16"/>
          </p:nvPr>
        </p:nvSpPr>
        <p:spPr>
          <a:xfrm>
            <a:off x="1930400" y="6486525"/>
            <a:ext cx="8331200" cy="292100"/>
          </a:xfrm>
        </p:spPr>
        <p:txBody>
          <a:bodyPr/>
          <a:lstStyle/>
          <a:p>
            <a:endParaRPr lang="en-US" dirty="0">
              <a:solidFill>
                <a:srgbClr val="FFFFFF"/>
              </a:solidFill>
            </a:endParaRPr>
          </a:p>
        </p:txBody>
      </p:sp>
    </p:spTree>
    <p:extLst>
      <p:ext uri="{BB962C8B-B14F-4D97-AF65-F5344CB8AC3E}">
        <p14:creationId xmlns:p14="http://schemas.microsoft.com/office/powerpoint/2010/main" val="20441937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5/11/2015</a:t>
            </a:fld>
            <a:endParaRPr lang="en-US" dirty="0">
              <a:solidFill>
                <a:srgbClr val="FFFFFF"/>
              </a:solidFill>
            </a:endParaRPr>
          </a:p>
        </p:txBody>
      </p:sp>
      <p:sp>
        <p:nvSpPr>
          <p:cNvPr id="5" name="Footer Placeholder 4"/>
          <p:cNvSpPr>
            <a:spLocks noGrp="1"/>
          </p:cNvSpPr>
          <p:nvPr>
            <p:ph type="ftr" sz="quarter" idx="11"/>
          </p:nvPr>
        </p:nvSpPr>
        <p:spPr/>
        <p:txBody>
          <a:body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6743884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6832600" y="3428736"/>
            <a:ext cx="6858000" cy="2117"/>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10261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3" name="Vertical Text Placeholder 2"/>
          <p:cNvSpPr>
            <a:spLocks noGrp="1"/>
          </p:cNvSpPr>
          <p:nvPr>
            <p:ph type="body" orient="vert" idx="1"/>
          </p:nvPr>
        </p:nvSpPr>
        <p:spPr>
          <a:xfrm>
            <a:off x="609600" y="914401"/>
            <a:ext cx="88392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5/11/2015</a:t>
            </a:fld>
            <a:endParaRPr lang="en-US" dirty="0">
              <a:solidFill>
                <a:srgbClr val="FFFFFF"/>
              </a:solidFill>
            </a:endParaRPr>
          </a:p>
        </p:txBody>
      </p:sp>
      <p:sp>
        <p:nvSpPr>
          <p:cNvPr id="5" name="Footer Placeholder 4"/>
          <p:cNvSpPr>
            <a:spLocks noGrp="1"/>
          </p:cNvSpPr>
          <p:nvPr>
            <p:ph type="ftr" sz="quarter" idx="11"/>
          </p:nvPr>
        </p:nvSpPr>
        <p:spPr/>
        <p:txBody>
          <a:body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dirty="0">
              <a:solidFill>
                <a:srgbClr val="FFFFFF"/>
              </a:solidFill>
            </a:endParaRPr>
          </a:p>
        </p:txBody>
      </p:sp>
      <p:sp>
        <p:nvSpPr>
          <p:cNvPr id="2" name="Vertical Title 1"/>
          <p:cNvSpPr>
            <a:spLocks noGrp="1"/>
          </p:cNvSpPr>
          <p:nvPr>
            <p:ph type="title" orient="vert"/>
          </p:nvPr>
        </p:nvSpPr>
        <p:spPr>
          <a:xfrm>
            <a:off x="9652000" y="914401"/>
            <a:ext cx="1235973" cy="5029200"/>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17145401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8" name="Straight Connector 17"/>
          <p:cNvCxnSpPr/>
          <p:nvPr/>
        </p:nvCxnSpPr>
        <p:spPr>
          <a:xfrm>
            <a:off x="0" y="2925286"/>
            <a:ext cx="12192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352800" y="236220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000000"/>
              </a:solidFill>
              <a:cs typeface="Tunga" pitchFamily="2"/>
            </a:endParaRPr>
          </a:p>
        </p:txBody>
      </p:sp>
      <p:sp>
        <p:nvSpPr>
          <p:cNvPr id="3" name="Subtitle 2"/>
          <p:cNvSpPr>
            <a:spLocks noGrp="1"/>
          </p:cNvSpPr>
          <p:nvPr>
            <p:ph type="subTitle" idx="1"/>
          </p:nvPr>
        </p:nvSpPr>
        <p:spPr>
          <a:xfrm>
            <a:off x="3420534" y="3045461"/>
            <a:ext cx="5350933"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3420534" y="2397760"/>
            <a:ext cx="5350933"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32F59413-8DEC-4AA1-B0E6-B8D1FF55C118}" type="datetimeFigureOut">
              <a:rPr lang="en-US" smtClean="0">
                <a:solidFill>
                  <a:srgbClr val="FFFFFF"/>
                </a:solidFill>
              </a:rPr>
              <a:pPr/>
              <a:t>5/11/2015</a:t>
            </a:fld>
            <a:endParaRPr lang="en-US">
              <a:solidFill>
                <a:srgbClr val="FFFFFF"/>
              </a:solidFill>
            </a:endParaRPr>
          </a:p>
        </p:txBody>
      </p:sp>
      <p:sp>
        <p:nvSpPr>
          <p:cNvPr id="17" name="Slide Number Placeholder 16"/>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9" name="Footer Placeholder 1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6704744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609600" y="2020824"/>
            <a:ext cx="109728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32F59413-8DEC-4AA1-B0E6-B8D1FF55C118}" type="datetimeFigureOut">
              <a:rPr lang="en-US" smtClean="0">
                <a:solidFill>
                  <a:srgbClr val="FFFFFF"/>
                </a:solidFill>
              </a:rPr>
              <a:pPr/>
              <a:t>5/11/2015</a:t>
            </a:fld>
            <a:endParaRPr lang="en-US">
              <a:solidFill>
                <a:srgbClr val="FFFFFF"/>
              </a:solidFill>
            </a:endParaRPr>
          </a:p>
        </p:txBody>
      </p:sp>
      <p:sp>
        <p:nvSpPr>
          <p:cNvPr id="12" name="Slide Number Placeholder 11"/>
          <p:cNvSpPr>
            <a:spLocks noGrp="1"/>
          </p:cNvSpPr>
          <p:nvPr>
            <p:ph type="sldNum" sz="quarter" idx="15"/>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6"/>
          </p:nvPr>
        </p:nvSpPr>
        <p:spPr/>
        <p:txBody>
          <a:bodyPr/>
          <a:lstStyle/>
          <a:p>
            <a:endParaRPr lang="en-US">
              <a:solidFill>
                <a:srgbClr val="FFFFFF"/>
              </a:solidFill>
            </a:endParaRPr>
          </a:p>
        </p:txBody>
      </p:sp>
    </p:spTree>
    <p:extLst>
      <p:ext uri="{BB962C8B-B14F-4D97-AF65-F5344CB8AC3E}">
        <p14:creationId xmlns:p14="http://schemas.microsoft.com/office/powerpoint/2010/main" val="8988933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0" y="3922776"/>
            <a:ext cx="12192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1" name="Straight Connector 10"/>
          <p:cNvCxnSpPr/>
          <p:nvPr/>
        </p:nvCxnSpPr>
        <p:spPr>
          <a:xfrm>
            <a:off x="0" y="3921760"/>
            <a:ext cx="12192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352800" y="336804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000000"/>
              </a:solidFill>
              <a:cs typeface="Tunga" pitchFamily="2"/>
            </a:endParaRPr>
          </a:p>
        </p:txBody>
      </p:sp>
      <p:sp>
        <p:nvSpPr>
          <p:cNvPr id="9" name="Title Placeholder 1"/>
          <p:cNvSpPr>
            <a:spLocks noGrp="1"/>
          </p:cNvSpPr>
          <p:nvPr>
            <p:ph type="title"/>
          </p:nvPr>
        </p:nvSpPr>
        <p:spPr bwMode="black">
          <a:xfrm>
            <a:off x="3372070" y="3367247"/>
            <a:ext cx="5447863"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3358057" y="4084577"/>
            <a:ext cx="5475889"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32F59413-8DEC-4AA1-B0E6-B8D1FF55C118}" type="datetimeFigureOut">
              <a:rPr lang="en-US" smtClean="0">
                <a:solidFill>
                  <a:srgbClr val="FFFFFF"/>
                </a:solidFill>
              </a:rPr>
              <a:pPr/>
              <a:t>5/11/2015</a:t>
            </a:fld>
            <a:endParaRPr lang="en-US">
              <a:solidFill>
                <a:srgbClr val="FFFFFF"/>
              </a:solidFill>
            </a:endParaRPr>
          </a:p>
        </p:txBody>
      </p:sp>
      <p:sp>
        <p:nvSpPr>
          <p:cNvPr id="14" name="Slide Number Placeholder 13"/>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6972020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609601"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6217920"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32F59413-8DEC-4AA1-B0E6-B8D1FF55C118}" type="datetimeFigureOut">
              <a:rPr lang="en-US" smtClean="0">
                <a:solidFill>
                  <a:srgbClr val="FFFFFF"/>
                </a:solidFill>
              </a:rPr>
              <a:pPr/>
              <a:t>5/11/2015</a:t>
            </a:fld>
            <a:endParaRPr lang="en-US">
              <a:solidFill>
                <a:srgbClr val="FFFFFF"/>
              </a:solidFill>
            </a:endParaRPr>
          </a:p>
        </p:txBody>
      </p:sp>
      <p:sp>
        <p:nvSpPr>
          <p:cNvPr id="12" name="Slide Number Placeholder 11"/>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7"/>
          </p:nvPr>
        </p:nvSpPr>
        <p:spPr/>
        <p:txBody>
          <a:bodyPr/>
          <a:lstStyle/>
          <a:p>
            <a:endParaRPr lang="en-US">
              <a:solidFill>
                <a:srgbClr val="FFFFFF"/>
              </a:solidFill>
            </a:endParaRPr>
          </a:p>
        </p:txBody>
      </p:sp>
      <p:sp>
        <p:nvSpPr>
          <p:cNvPr id="16" name="Title 1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822164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609601" y="2819400"/>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6217920" y="2816352"/>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60960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621792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32F59413-8DEC-4AA1-B0E6-B8D1FF55C118}" type="datetimeFigureOut">
              <a:rPr lang="en-US" smtClean="0">
                <a:solidFill>
                  <a:srgbClr val="FFFFFF"/>
                </a:solidFill>
              </a:rPr>
              <a:pPr/>
              <a:t>5/11/2015</a:t>
            </a:fld>
            <a:endParaRPr lang="en-US">
              <a:solidFill>
                <a:srgbClr val="FFFFFF"/>
              </a:solidFill>
            </a:endParaRPr>
          </a:p>
        </p:txBody>
      </p:sp>
      <p:sp>
        <p:nvSpPr>
          <p:cNvPr id="12" name="Slide Number Placeholder 11"/>
          <p:cNvSpPr>
            <a:spLocks noGrp="1"/>
          </p:cNvSpPr>
          <p:nvPr>
            <p:ph type="sldNum" sz="quarter" idx="17"/>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8"/>
          </p:nvPr>
        </p:nvSpPr>
        <p:spPr/>
        <p:txBody>
          <a:bodyPr/>
          <a:lstStyle/>
          <a:p>
            <a:endParaRPr lang="en-US">
              <a:solidFill>
                <a:srgbClr val="FFFFFF"/>
              </a:solidFill>
            </a:endParaRPr>
          </a:p>
        </p:txBody>
      </p:sp>
      <p:sp>
        <p:nvSpPr>
          <p:cNvPr id="18" name="Title 1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76466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32F59413-8DEC-4AA1-B0E6-B8D1FF55C118}" type="datetimeFigureOut">
              <a:rPr lang="en-US" smtClean="0">
                <a:solidFill>
                  <a:srgbClr val="FFFFFF"/>
                </a:solidFill>
              </a:rPr>
              <a:pPr/>
              <a:t>5/11/2015</a:t>
            </a:fld>
            <a:endParaRPr lang="en-US">
              <a:solidFill>
                <a:srgbClr val="FFFFFF"/>
              </a:solidFill>
            </a:endParaRPr>
          </a:p>
        </p:txBody>
      </p:sp>
      <p:sp>
        <p:nvSpPr>
          <p:cNvPr id="16" name="Slide Number Placeholder 15"/>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7" name="Footer Placeholder 16"/>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2197462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348662-62CB-49A1-90D6-E99DEF1AE965}" type="datetimeFigureOut">
              <a:rPr lang="en-US" smtClean="0">
                <a:solidFill>
                  <a:prstClr val="black">
                    <a:tint val="75000"/>
                  </a:prstClr>
                </a:solidFill>
              </a:rPr>
              <a:pPr/>
              <a:t>5/11/2015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0700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2F59413-8DEC-4AA1-B0E6-B8D1FF55C118}" type="datetimeFigureOut">
              <a:rPr lang="en-US" smtClean="0">
                <a:solidFill>
                  <a:srgbClr val="FFFFFF"/>
                </a:solidFill>
              </a:rPr>
              <a:pPr/>
              <a:t>5/11/2015</a:t>
            </a:fld>
            <a:endParaRPr lang="en-US">
              <a:solidFill>
                <a:srgbClr val="FFFFFF"/>
              </a:solidFill>
            </a:endParaRPr>
          </a:p>
        </p:txBody>
      </p:sp>
      <p:sp>
        <p:nvSpPr>
          <p:cNvPr id="8" name="Slide Number Placeholder 7"/>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40851749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981200" y="1914526"/>
            <a:ext cx="82296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2316480" y="5513832"/>
            <a:ext cx="755904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32F59413-8DEC-4AA1-B0E6-B8D1FF55C118}" type="datetimeFigureOut">
              <a:rPr lang="en-US" smtClean="0">
                <a:solidFill>
                  <a:srgbClr val="FFFFFF"/>
                </a:solidFill>
              </a:rPr>
              <a:pPr/>
              <a:t>5/11/2015</a:t>
            </a:fld>
            <a:endParaRPr lang="en-US">
              <a:solidFill>
                <a:srgbClr val="FFFFFF"/>
              </a:solidFill>
            </a:endParaRPr>
          </a:p>
        </p:txBody>
      </p:sp>
      <p:sp>
        <p:nvSpPr>
          <p:cNvPr id="19" name="Slide Number Placeholder 18"/>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3" name="Footer Placeholder 22"/>
          <p:cNvSpPr>
            <a:spLocks noGrp="1"/>
          </p:cNvSpPr>
          <p:nvPr>
            <p:ph type="ftr" sz="quarter" idx="17"/>
          </p:nvPr>
        </p:nvSpPr>
        <p:spPr/>
        <p:txBody>
          <a:bodyPr/>
          <a:lstStyle/>
          <a:p>
            <a:endParaRPr lang="en-US">
              <a:solidFill>
                <a:srgbClr val="FFFFFF"/>
              </a:solidFill>
            </a:endParaRPr>
          </a:p>
        </p:txBody>
      </p:sp>
    </p:spTree>
    <p:extLst>
      <p:ext uri="{BB962C8B-B14F-4D97-AF65-F5344CB8AC3E}">
        <p14:creationId xmlns:p14="http://schemas.microsoft.com/office/powerpoint/2010/main" val="19895826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469612" y="2026918"/>
            <a:ext cx="7252776"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2316480" y="5516880"/>
            <a:ext cx="755904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3352800" y="975360"/>
            <a:ext cx="54864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3975100" y="273180"/>
            <a:ext cx="4241800" cy="292100"/>
          </a:xfrm>
        </p:spPr>
        <p:txBody>
          <a:bodyPr/>
          <a:lstStyle/>
          <a:p>
            <a:fld id="{32F59413-8DEC-4AA1-B0E6-B8D1FF55C118}" type="datetimeFigureOut">
              <a:rPr lang="en-US" smtClean="0">
                <a:solidFill>
                  <a:srgbClr val="FFFFFF"/>
                </a:solidFill>
              </a:rPr>
              <a:pPr/>
              <a:t>5/11/2015</a:t>
            </a:fld>
            <a:endParaRPr lang="en-US">
              <a:solidFill>
                <a:srgbClr val="FFFFFF"/>
              </a:solidFill>
            </a:endParaRPr>
          </a:p>
        </p:txBody>
      </p:sp>
      <p:sp>
        <p:nvSpPr>
          <p:cNvPr id="14" name="Slide Number Placeholder 13"/>
          <p:cNvSpPr>
            <a:spLocks noGrp="1"/>
          </p:cNvSpPr>
          <p:nvPr>
            <p:ph type="sldNum" sz="quarter" idx="15"/>
          </p:nvPr>
        </p:nvSpPr>
        <p:spPr>
          <a:xfrm>
            <a:off x="5384800" y="6172200"/>
            <a:ext cx="1422400" cy="304800"/>
          </a:xfrm>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6"/>
          </p:nvPr>
        </p:nvSpPr>
        <p:spPr>
          <a:xfrm>
            <a:off x="1930400" y="6486525"/>
            <a:ext cx="8331200" cy="292100"/>
          </a:xfrm>
        </p:spPr>
        <p:txBody>
          <a:bodyPr/>
          <a:lstStyle/>
          <a:p>
            <a:endParaRPr lang="en-US">
              <a:solidFill>
                <a:srgbClr val="FFFFFF"/>
              </a:solidFill>
            </a:endParaRPr>
          </a:p>
        </p:txBody>
      </p:sp>
    </p:spTree>
    <p:extLst>
      <p:ext uri="{BB962C8B-B14F-4D97-AF65-F5344CB8AC3E}">
        <p14:creationId xmlns:p14="http://schemas.microsoft.com/office/powerpoint/2010/main" val="24846339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5/11/2015</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593329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6832600" y="3428736"/>
            <a:ext cx="6858000" cy="2117"/>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10261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Vertical Text Placeholder 2"/>
          <p:cNvSpPr>
            <a:spLocks noGrp="1"/>
          </p:cNvSpPr>
          <p:nvPr>
            <p:ph type="body" orient="vert" idx="1"/>
          </p:nvPr>
        </p:nvSpPr>
        <p:spPr>
          <a:xfrm>
            <a:off x="609600" y="914401"/>
            <a:ext cx="88392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5/11/2015</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 name="Vertical Title 1"/>
          <p:cNvSpPr>
            <a:spLocks noGrp="1"/>
          </p:cNvSpPr>
          <p:nvPr>
            <p:ph type="title" orient="vert"/>
          </p:nvPr>
        </p:nvSpPr>
        <p:spPr>
          <a:xfrm>
            <a:off x="9652000" y="914401"/>
            <a:ext cx="1235973" cy="5029200"/>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236822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348662-62CB-49A1-90D6-E99DEF1AE965}" type="datetimeFigureOut">
              <a:rPr lang="en-US" smtClean="0">
                <a:solidFill>
                  <a:prstClr val="black">
                    <a:tint val="75000"/>
                  </a:prstClr>
                </a:solidFill>
              </a:rPr>
              <a:pPr/>
              <a:t>5/11/2015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6750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348662-62CB-49A1-90D6-E99DEF1AE965}" type="datetimeFigureOut">
              <a:rPr lang="en-US" smtClean="0">
                <a:solidFill>
                  <a:prstClr val="black">
                    <a:tint val="75000"/>
                  </a:prstClr>
                </a:solidFill>
              </a:rPr>
              <a:pPr/>
              <a:t>5/11/2015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9265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348662-62CB-49A1-90D6-E99DEF1AE965}" type="datetimeFigureOut">
              <a:rPr lang="en-US" smtClean="0">
                <a:solidFill>
                  <a:prstClr val="black">
                    <a:tint val="75000"/>
                  </a:prstClr>
                </a:solidFill>
              </a:rPr>
              <a:pPr/>
              <a:t>5/11/2015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6338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348662-62CB-49A1-90D6-E99DEF1AE965}" type="datetimeFigureOut">
              <a:rPr lang="en-US" smtClean="0">
                <a:solidFill>
                  <a:prstClr val="black">
                    <a:tint val="75000"/>
                  </a:prstClr>
                </a:solidFill>
              </a:rPr>
              <a:pPr/>
              <a:t>5/11/2015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4133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348662-62CB-49A1-90D6-E99DEF1AE965}" type="datetimeFigureOut">
              <a:rPr lang="en-US" smtClean="0">
                <a:solidFill>
                  <a:prstClr val="black">
                    <a:tint val="75000"/>
                  </a:prstClr>
                </a:solidFill>
              </a:rPr>
              <a:pPr/>
              <a:t>5/11/2015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1044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348662-62CB-49A1-90D6-E99DEF1AE965}" type="datetimeFigureOut">
              <a:rPr lang="en-US" smtClean="0">
                <a:solidFill>
                  <a:prstClr val="black">
                    <a:tint val="75000"/>
                  </a:prstClr>
                </a:solidFill>
              </a:rPr>
              <a:pPr/>
              <a:t>5/11/2015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5285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6000" y="4572000"/>
            <a:ext cx="90424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16000" y="685800"/>
            <a:ext cx="100584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31200" y="6208777"/>
            <a:ext cx="28448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B11CC7BC-859D-45AD-B04C-6A7AF96360DD}" type="datetimeFigureOut">
              <a:rPr lang="en-US" smtClean="0">
                <a:solidFill>
                  <a:srgbClr val="303030">
                    <a:lumMod val="90000"/>
                    <a:lumOff val="10000"/>
                  </a:srgbClr>
                </a:solidFill>
              </a:rPr>
              <a:pPr/>
              <a:t>5/11/2015</a:t>
            </a:fld>
            <a:endParaRPr lang="en-US">
              <a:solidFill>
                <a:srgbClr val="303030">
                  <a:lumMod val="90000"/>
                  <a:lumOff val="10000"/>
                </a:srgbClr>
              </a:solidFill>
            </a:endParaRPr>
          </a:p>
        </p:txBody>
      </p:sp>
      <p:sp>
        <p:nvSpPr>
          <p:cNvPr id="5" name="Footer Placeholder 4"/>
          <p:cNvSpPr>
            <a:spLocks noGrp="1"/>
          </p:cNvSpPr>
          <p:nvPr>
            <p:ph type="ftr" sz="quarter" idx="3"/>
          </p:nvPr>
        </p:nvSpPr>
        <p:spPr>
          <a:xfrm>
            <a:off x="1015999" y="6208777"/>
            <a:ext cx="6498492"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a:solidFill>
                <a:srgbClr val="303030">
                  <a:lumMod val="90000"/>
                  <a:lumOff val="10000"/>
                </a:srgbClr>
              </a:solidFill>
            </a:endParaRPr>
          </a:p>
        </p:txBody>
      </p:sp>
      <p:sp>
        <p:nvSpPr>
          <p:cNvPr id="6" name="Slide Number Placeholder 5"/>
          <p:cNvSpPr>
            <a:spLocks noGrp="1"/>
          </p:cNvSpPr>
          <p:nvPr>
            <p:ph type="sldNum" sz="quarter" idx="4"/>
          </p:nvPr>
        </p:nvSpPr>
        <p:spPr>
          <a:xfrm>
            <a:off x="10160000" y="5687569"/>
            <a:ext cx="1016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6F659959-C0BF-4701-BF08-8E5A9959D7D9}"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8" name="Rectangle 7"/>
          <p:cNvSpPr/>
          <p:nvPr/>
        </p:nvSpPr>
        <p:spPr>
          <a:xfrm>
            <a:off x="1036320" y="0"/>
            <a:ext cx="100584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8"/>
          <p:cNvSpPr/>
          <p:nvPr/>
        </p:nvSpPr>
        <p:spPr>
          <a:xfrm>
            <a:off x="1036320" y="6172200"/>
            <a:ext cx="100584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1805150577"/>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ectangle 7"/>
          <p:cNvSpPr/>
          <p:nvPr/>
        </p:nvSpPr>
        <p:spPr bwMode="hidden">
          <a:xfrm>
            <a:off x="0" y="1335974"/>
            <a:ext cx="12192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3" name="Text Placeholder 2"/>
          <p:cNvSpPr>
            <a:spLocks noGrp="1"/>
          </p:cNvSpPr>
          <p:nvPr>
            <p:ph type="body" idx="1"/>
          </p:nvPr>
        </p:nvSpPr>
        <p:spPr>
          <a:xfrm>
            <a:off x="609600" y="2019301"/>
            <a:ext cx="109728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975100" y="273180"/>
            <a:ext cx="424180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32F59413-8DEC-4AA1-B0E6-B8D1FF55C118}" type="datetimeFigureOut">
              <a:rPr lang="en-US" smtClean="0">
                <a:solidFill>
                  <a:srgbClr val="FFFFFF"/>
                </a:solidFill>
              </a:rPr>
              <a:pPr/>
              <a:t>5/11/2015</a:t>
            </a:fld>
            <a:endParaRPr lang="en-US" dirty="0">
              <a:solidFill>
                <a:srgbClr val="FFFFFF"/>
              </a:solidFill>
            </a:endParaRPr>
          </a:p>
        </p:txBody>
      </p:sp>
      <p:sp>
        <p:nvSpPr>
          <p:cNvPr id="5" name="Footer Placeholder 4"/>
          <p:cNvSpPr>
            <a:spLocks noGrp="1"/>
          </p:cNvSpPr>
          <p:nvPr>
            <p:ph type="ftr" sz="quarter" idx="3"/>
          </p:nvPr>
        </p:nvSpPr>
        <p:spPr>
          <a:xfrm>
            <a:off x="1930400" y="6486525"/>
            <a:ext cx="83312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dirty="0">
              <a:solidFill>
                <a:srgbClr val="FFFFFF"/>
              </a:solidFill>
            </a:endParaRPr>
          </a:p>
        </p:txBody>
      </p:sp>
      <p:sp>
        <p:nvSpPr>
          <p:cNvPr id="6" name="Slide Number Placeholder 5"/>
          <p:cNvSpPr>
            <a:spLocks noGrp="1"/>
          </p:cNvSpPr>
          <p:nvPr>
            <p:ph type="sldNum" sz="quarter" idx="4"/>
          </p:nvPr>
        </p:nvSpPr>
        <p:spPr>
          <a:xfrm>
            <a:off x="5384800" y="6172200"/>
            <a:ext cx="14224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B5B24F56-6508-494E-A782-705ACA4FB20F}" type="slidenum">
              <a:rPr lang="en-US" smtClean="0">
                <a:solidFill>
                  <a:srgbClr val="FFFFFF"/>
                </a:solidFill>
              </a:rPr>
              <a:pPr/>
              <a:t>‹#›</a:t>
            </a:fld>
            <a:endParaRPr lang="en-US" dirty="0">
              <a:solidFill>
                <a:srgbClr val="FFFFFF"/>
              </a:solidFill>
            </a:endParaRPr>
          </a:p>
        </p:txBody>
      </p:sp>
      <p:cxnSp>
        <p:nvCxnSpPr>
          <p:cNvPr id="10" name="Straight Connector 9"/>
          <p:cNvCxnSpPr/>
          <p:nvPr/>
        </p:nvCxnSpPr>
        <p:spPr>
          <a:xfrm>
            <a:off x="0" y="1331436"/>
            <a:ext cx="12192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352800" y="975360"/>
            <a:ext cx="54864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2324921131"/>
      </p:ext>
    </p:extLst>
  </p:cSld>
  <p:clrMap bg1="dk1" tx1="lt1" bg2="dk2" tx2="lt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ectangle 7"/>
          <p:cNvSpPr/>
          <p:nvPr/>
        </p:nvSpPr>
        <p:spPr bwMode="hidden">
          <a:xfrm>
            <a:off x="0" y="1335974"/>
            <a:ext cx="12192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609600" y="2019301"/>
            <a:ext cx="109728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975100" y="273180"/>
            <a:ext cx="424180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32F59413-8DEC-4AA1-B0E6-B8D1FF55C118}" type="datetimeFigureOut">
              <a:rPr lang="en-US" smtClean="0">
                <a:solidFill>
                  <a:srgbClr val="FFFFFF"/>
                </a:solidFill>
              </a:rPr>
              <a:pPr/>
              <a:t>5/11/2015</a:t>
            </a:fld>
            <a:endParaRPr lang="en-US">
              <a:solidFill>
                <a:srgbClr val="FFFFFF"/>
              </a:solidFill>
            </a:endParaRPr>
          </a:p>
        </p:txBody>
      </p:sp>
      <p:sp>
        <p:nvSpPr>
          <p:cNvPr id="5" name="Footer Placeholder 4"/>
          <p:cNvSpPr>
            <a:spLocks noGrp="1"/>
          </p:cNvSpPr>
          <p:nvPr>
            <p:ph type="ftr" sz="quarter" idx="3"/>
          </p:nvPr>
        </p:nvSpPr>
        <p:spPr>
          <a:xfrm>
            <a:off x="1930400" y="6486525"/>
            <a:ext cx="83312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5384800" y="6172200"/>
            <a:ext cx="14224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B5B24F56-6508-494E-A782-705ACA4FB20F}" type="slidenum">
              <a:rPr lang="en-US" smtClean="0">
                <a:solidFill>
                  <a:srgbClr val="FFFFFF"/>
                </a:solidFill>
              </a:rPr>
              <a:pPr/>
              <a:t>‹#›</a:t>
            </a:fld>
            <a:endParaRPr lang="en-US">
              <a:solidFill>
                <a:srgbClr val="FFFFFF"/>
              </a:solidFill>
            </a:endParaRPr>
          </a:p>
        </p:txBody>
      </p:sp>
      <p:cxnSp>
        <p:nvCxnSpPr>
          <p:cNvPr id="10" name="Straight Connector 9"/>
          <p:cNvCxnSpPr/>
          <p:nvPr/>
        </p:nvCxnSpPr>
        <p:spPr>
          <a:xfrm>
            <a:off x="0" y="1331436"/>
            <a:ext cx="12192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352800" y="975360"/>
            <a:ext cx="54864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1538528440"/>
      </p:ext>
    </p:extLst>
  </p:cSld>
  <p:clrMap bg1="dk1" tx1="lt1" bg2="dk2" tx2="lt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4.png"/><Relationship Id="rId7"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0.jpeg"/><Relationship Id="rId5" Type="http://schemas.openxmlformats.org/officeDocument/2006/relationships/image" Target="../media/image6.jpeg"/><Relationship Id="rId10" Type="http://schemas.openxmlformats.org/officeDocument/2006/relationships/image" Target="../media/image9.jpeg"/><Relationship Id="rId4" Type="http://schemas.openxmlformats.org/officeDocument/2006/relationships/image" Target="../media/image5.pn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8" Type="http://schemas.openxmlformats.org/officeDocument/2006/relationships/image" Target="../media/image44.jpg"/><Relationship Id="rId13" Type="http://schemas.openxmlformats.org/officeDocument/2006/relationships/image" Target="../media/image49.jpeg"/><Relationship Id="rId3" Type="http://schemas.openxmlformats.org/officeDocument/2006/relationships/image" Target="../media/image4.png"/><Relationship Id="rId7" Type="http://schemas.openxmlformats.org/officeDocument/2006/relationships/image" Target="../media/image43.jpeg"/><Relationship Id="rId12"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2.jpeg"/><Relationship Id="rId11" Type="http://schemas.openxmlformats.org/officeDocument/2006/relationships/image" Target="../media/image47.jpg"/><Relationship Id="rId5" Type="http://schemas.openxmlformats.org/officeDocument/2006/relationships/image" Target="../media/image41.jpeg"/><Relationship Id="rId15" Type="http://schemas.openxmlformats.org/officeDocument/2006/relationships/image" Target="../media/image51.jpeg"/><Relationship Id="rId10" Type="http://schemas.openxmlformats.org/officeDocument/2006/relationships/image" Target="../media/image46.jpg"/><Relationship Id="rId4" Type="http://schemas.openxmlformats.org/officeDocument/2006/relationships/image" Target="../media/image40.jpeg"/><Relationship Id="rId9" Type="http://schemas.openxmlformats.org/officeDocument/2006/relationships/image" Target="../media/image45.jpeg"/><Relationship Id="rId14" Type="http://schemas.openxmlformats.org/officeDocument/2006/relationships/image" Target="../media/image50.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8.xml"/><Relationship Id="rId7" Type="http://schemas.openxmlformats.org/officeDocument/2006/relationships/image" Target="../media/image54.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58.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60.png"/><Relationship Id="rId5" Type="http://schemas.openxmlformats.org/officeDocument/2006/relationships/image" Target="../media/image61.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7.xml"/><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549401" y="2590800"/>
            <a:ext cx="8839200" cy="1373070"/>
          </a:xfrm>
        </p:spPr>
        <p:txBody>
          <a:bodyPr>
            <a:normAutofit/>
          </a:bodyPr>
          <a:lstStyle/>
          <a:p>
            <a:r>
              <a:rPr lang="en-US" b="1" dirty="0" smtClean="0">
                <a:ln>
                  <a:solidFill>
                    <a:sysClr val="windowText" lastClr="000000"/>
                  </a:solidFill>
                </a:ln>
                <a:solidFill>
                  <a:schemeClr val="bg1"/>
                </a:solidFill>
                <a:effectLst>
                  <a:outerShdw blurRad="38100" dist="38100" dir="2700000" algn="tl">
                    <a:srgbClr val="000000">
                      <a:alpha val="43137"/>
                    </a:srgbClr>
                  </a:outerShdw>
                </a:effectLst>
                <a:latin typeface="Gill Sans Ultra Bold" panose="020B0A02020104020203" pitchFamily="34" charset="0"/>
              </a:rPr>
              <a:t>The Geologic Column</a:t>
            </a:r>
            <a:endParaRPr lang="en-US" b="1" dirty="0">
              <a:ln>
                <a:solidFill>
                  <a:sysClr val="windowText" lastClr="000000"/>
                </a:solidFill>
              </a:ln>
              <a:solidFill>
                <a:schemeClr val="bg1"/>
              </a:solidFill>
              <a:effectLst>
                <a:outerShdw blurRad="38100" dist="38100" dir="2700000" algn="tl">
                  <a:srgbClr val="000000">
                    <a:alpha val="43137"/>
                  </a:srgbClr>
                </a:outerShdw>
              </a:effectLst>
              <a:latin typeface="Gill Sans Ultra Bold" panose="020B0A02020104020203" pitchFamily="34" charset="0"/>
            </a:endParaRPr>
          </a:p>
        </p:txBody>
      </p:sp>
      <p:sp>
        <p:nvSpPr>
          <p:cNvPr id="5" name="Subtitle 4"/>
          <p:cNvSpPr>
            <a:spLocks noGrp="1"/>
          </p:cNvSpPr>
          <p:nvPr>
            <p:ph type="subTitle" idx="1"/>
          </p:nvPr>
        </p:nvSpPr>
        <p:spPr>
          <a:xfrm>
            <a:off x="2914950" y="3505200"/>
            <a:ext cx="6108101" cy="1117687"/>
          </a:xfrm>
        </p:spPr>
        <p:txBody>
          <a:bodyPr/>
          <a:lstStyle/>
          <a:p>
            <a:r>
              <a:rPr lang="en-US" b="1" dirty="0" smtClean="0">
                <a:ln>
                  <a:solidFill>
                    <a:sysClr val="windowText" lastClr="000000"/>
                  </a:solidFill>
                </a:ln>
                <a:solidFill>
                  <a:schemeClr val="bg1"/>
                </a:solidFill>
                <a:effectLst>
                  <a:outerShdw blurRad="38100" dist="38100" dir="2700000" algn="tl">
                    <a:srgbClr val="000000">
                      <a:alpha val="43137"/>
                    </a:srgbClr>
                  </a:outerShdw>
                </a:effectLst>
                <a:latin typeface="Gill Sans Ultra Bold" panose="020B0A02020104020203" pitchFamily="34" charset="0"/>
              </a:rPr>
              <a:t>Biome Succession</a:t>
            </a:r>
            <a:endParaRPr lang="en-US" b="1" dirty="0">
              <a:ln>
                <a:solidFill>
                  <a:sysClr val="windowText" lastClr="000000"/>
                </a:solidFill>
              </a:ln>
              <a:solidFill>
                <a:schemeClr val="bg1"/>
              </a:solidFill>
              <a:effectLst>
                <a:outerShdw blurRad="38100" dist="38100" dir="2700000" algn="tl">
                  <a:srgbClr val="000000">
                    <a:alpha val="43137"/>
                  </a:srgbClr>
                </a:outerShdw>
              </a:effectLst>
              <a:latin typeface="Gill Sans Ultra Bold" panose="020B0A02020104020203" pitchFamily="34" charset="0"/>
            </a:endParaRPr>
          </a:p>
        </p:txBody>
      </p:sp>
    </p:spTree>
    <p:extLst>
      <p:ext uri="{BB962C8B-B14F-4D97-AF65-F5344CB8AC3E}">
        <p14:creationId xmlns:p14="http://schemas.microsoft.com/office/powerpoint/2010/main" val="4002014737"/>
      </p:ext>
    </p:extLst>
  </p:cSld>
  <p:clrMapOvr>
    <a:masterClrMapping/>
  </p:clrMapOvr>
  <mc:AlternateContent xmlns:mc="http://schemas.openxmlformats.org/markup-compatibility/2006" xmlns:p14="http://schemas.microsoft.com/office/powerpoint/2010/main">
    <mc:Choice Requires="p14">
      <p:transition spd="slow" p14:dur="800" advTm="2432">
        <p:circle/>
      </p:transition>
    </mc:Choice>
    <mc:Fallback xmlns="">
      <p:transition spd="slow" advTm="2432">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bg1"/>
                </a:solidFill>
              </a:rPr>
              <a:t>Forest</a:t>
            </a:r>
            <a:endParaRPr lang="en-US" dirty="0">
              <a:solidFill>
                <a:schemeClr val="bg1"/>
              </a:solidFill>
            </a:endParaRPr>
          </a:p>
        </p:txBody>
      </p:sp>
      <p:sp>
        <p:nvSpPr>
          <p:cNvPr id="2" name="Content Placeholder 1"/>
          <p:cNvSpPr>
            <a:spLocks noGrp="1"/>
          </p:cNvSpPr>
          <p:nvPr>
            <p:ph idx="1"/>
          </p:nvPr>
        </p:nvSpPr>
        <p:spPr/>
        <p:txBody>
          <a:bodyPr/>
          <a:lstStyle/>
          <a:p>
            <a:endParaRPr lang="en-US" dirty="0"/>
          </a:p>
        </p:txBody>
      </p:sp>
      <p:pic>
        <p:nvPicPr>
          <p:cNvPr id="3074" name="Picture 2" descr="C:\Users\Carol Raney\Downloads\458859955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1" y="2895601"/>
            <a:ext cx="5319331" cy="372259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Carol Raney\Downloads\46620154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0" y="457201"/>
            <a:ext cx="2507742" cy="376959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Carol Raney\Downloads\47845872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9800" y="3846411"/>
            <a:ext cx="2730820" cy="1820975"/>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Carol Raney\Downloads\45074691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05800" y="921228"/>
            <a:ext cx="1842898" cy="2841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254710"/>
      </p:ext>
    </p:extLst>
  </p:cSld>
  <p:clrMapOvr>
    <a:masterClrMapping/>
  </p:clrMapOvr>
  <mc:AlternateContent xmlns:mc="http://schemas.openxmlformats.org/markup-compatibility/2006" xmlns:p14="http://schemas.microsoft.com/office/powerpoint/2010/main">
    <mc:Choice Requires="p14">
      <p:transition spd="slow" p14:dur="2000" advTm="8373"/>
    </mc:Choice>
    <mc:Fallback xmlns="">
      <p:transition spd="slow" advTm="8373"/>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bg1"/>
                </a:solidFill>
              </a:rPr>
              <a:t>Grassland</a:t>
            </a:r>
            <a:endParaRPr lang="en-US" dirty="0">
              <a:solidFill>
                <a:schemeClr val="bg1"/>
              </a:solidFill>
            </a:endParaRPr>
          </a:p>
        </p:txBody>
      </p:sp>
      <p:sp>
        <p:nvSpPr>
          <p:cNvPr id="2" name="Content Placeholder 1"/>
          <p:cNvSpPr>
            <a:spLocks noGrp="1"/>
          </p:cNvSpPr>
          <p:nvPr>
            <p:ph idx="1"/>
          </p:nvPr>
        </p:nvSpPr>
        <p:spPr/>
        <p:txBody>
          <a:bodyPr/>
          <a:lstStyle/>
          <a:p>
            <a:endParaRPr lang="en-US" dirty="0"/>
          </a:p>
        </p:txBody>
      </p:sp>
      <p:pic>
        <p:nvPicPr>
          <p:cNvPr id="4100" name="Picture 4" descr="C:\Users\Carol Raney\Downloads\200207232-001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1219201"/>
            <a:ext cx="4953000" cy="331056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Carol Raney\Downloads\47086488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3746500"/>
            <a:ext cx="4267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Carol Raney\Downloads\7878157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3400" y="1219200"/>
            <a:ext cx="1936666" cy="286530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Carol Raney\Downloads\7874866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33800" y="4419601"/>
            <a:ext cx="2538984" cy="1728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432923"/>
      </p:ext>
    </p:extLst>
  </p:cSld>
  <p:clrMapOvr>
    <a:masterClrMapping/>
  </p:clrMapOvr>
  <mc:AlternateContent xmlns:mc="http://schemas.openxmlformats.org/markup-compatibility/2006" xmlns:p14="http://schemas.microsoft.com/office/powerpoint/2010/main">
    <mc:Choice Requires="p14">
      <p:transition spd="slow" p14:dur="2000" advTm="10266"/>
    </mc:Choice>
    <mc:Fallback xmlns="">
      <p:transition spd="slow" advTm="10266"/>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bg1"/>
                </a:solidFill>
              </a:rPr>
              <a:t>Desert</a:t>
            </a:r>
            <a:endParaRPr lang="en-US" dirty="0">
              <a:solidFill>
                <a:schemeClr val="bg1"/>
              </a:solidFill>
            </a:endParaRPr>
          </a:p>
        </p:txBody>
      </p:sp>
      <p:sp>
        <p:nvSpPr>
          <p:cNvPr id="2" name="Content Placeholder 1"/>
          <p:cNvSpPr>
            <a:spLocks noGrp="1"/>
          </p:cNvSpPr>
          <p:nvPr>
            <p:ph idx="1"/>
          </p:nvPr>
        </p:nvSpPr>
        <p:spPr/>
        <p:txBody>
          <a:bodyPr/>
          <a:lstStyle/>
          <a:p>
            <a:endParaRPr lang="en-US" dirty="0"/>
          </a:p>
        </p:txBody>
      </p:sp>
      <p:pic>
        <p:nvPicPr>
          <p:cNvPr id="5123" name="Picture 3" descr="C:\Users\Carol Raney\Downloads\46277997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0043" y="1371600"/>
            <a:ext cx="5553671" cy="370332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Carol Raney\Downloads\13990707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2850" y="2258974"/>
            <a:ext cx="2724150" cy="185582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Carol Raney\Downloads\46488856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72656" y="4267200"/>
            <a:ext cx="3581400" cy="23876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Carol Raney\Downloads\180116068.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800" r="100000"/>
                    </a14:imgEffect>
                  </a14:imgLayer>
                </a14:imgProps>
              </a:ext>
              <a:ext uri="{28A0092B-C50C-407E-A947-70E740481C1C}">
                <a14:useLocalDpi xmlns:a14="http://schemas.microsoft.com/office/drawing/2010/main" val="0"/>
              </a:ext>
            </a:extLst>
          </a:blip>
          <a:srcRect/>
          <a:stretch>
            <a:fillRect/>
          </a:stretch>
        </p:blipFill>
        <p:spPr bwMode="auto">
          <a:xfrm>
            <a:off x="4419600" y="4683680"/>
            <a:ext cx="2362200" cy="1564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606850"/>
      </p:ext>
    </p:extLst>
  </p:cSld>
  <p:clrMapOvr>
    <a:masterClrMapping/>
  </p:clrMapOvr>
  <mc:AlternateContent xmlns:mc="http://schemas.openxmlformats.org/markup-compatibility/2006" xmlns:p14="http://schemas.microsoft.com/office/powerpoint/2010/main">
    <mc:Choice Requires="p14">
      <p:transition spd="slow" p14:dur="2000" advTm="9436"/>
    </mc:Choice>
    <mc:Fallback xmlns="">
      <p:transition spd="slow" advTm="9436"/>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bg1"/>
                </a:solidFill>
              </a:rPr>
              <a:t>Coral Reef</a:t>
            </a:r>
            <a:endParaRPr lang="en-US" dirty="0">
              <a:solidFill>
                <a:schemeClr val="bg1"/>
              </a:solidFill>
            </a:endParaRPr>
          </a:p>
        </p:txBody>
      </p:sp>
      <p:sp>
        <p:nvSpPr>
          <p:cNvPr id="2" name="Content Placeholder 1"/>
          <p:cNvSpPr>
            <a:spLocks noGrp="1"/>
          </p:cNvSpPr>
          <p:nvPr>
            <p:ph idx="1"/>
          </p:nvPr>
        </p:nvSpPr>
        <p:spPr/>
        <p:txBody>
          <a:bodyPr/>
          <a:lstStyle/>
          <a:p>
            <a:endParaRPr lang="en-US" dirty="0"/>
          </a:p>
        </p:txBody>
      </p:sp>
      <p:pic>
        <p:nvPicPr>
          <p:cNvPr id="6146" name="Picture 2" descr="C:\Users\Carol Raney\Downloads\46606197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447800"/>
            <a:ext cx="9144000" cy="50292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Carol Raney\Downloads\478114955.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980" b="89980" l="2500" r="90000"/>
                    </a14:imgEffect>
                  </a14:imgLayer>
                </a14:imgProps>
              </a:ext>
              <a:ext uri="{28A0092B-C50C-407E-A947-70E740481C1C}">
                <a14:useLocalDpi xmlns:a14="http://schemas.microsoft.com/office/drawing/2010/main" val="0"/>
              </a:ext>
            </a:extLst>
          </a:blip>
          <a:srcRect/>
          <a:stretch>
            <a:fillRect/>
          </a:stretch>
        </p:blipFill>
        <p:spPr bwMode="auto">
          <a:xfrm rot="583416">
            <a:off x="990600" y="-301429"/>
            <a:ext cx="5791200" cy="396536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Carol Raney\Downloads\46844325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0000" y="381000"/>
            <a:ext cx="2801960" cy="3735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879500"/>
      </p:ext>
    </p:extLst>
  </p:cSld>
  <p:clrMapOvr>
    <a:masterClrMapping/>
  </p:clrMapOvr>
  <mc:AlternateContent xmlns:mc="http://schemas.openxmlformats.org/markup-compatibility/2006" xmlns:p14="http://schemas.microsoft.com/office/powerpoint/2010/main">
    <mc:Choice Requires="p14">
      <p:transition spd="slow" p14:dur="2000" advTm="5476"/>
    </mc:Choice>
    <mc:Fallback xmlns="">
      <p:transition spd="slow" advTm="5476"/>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171" name="Picture 3" descr="C:\Users\Carol Raney\Downloads\47764581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3886200"/>
            <a:ext cx="3691128" cy="246133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US" dirty="0" smtClean="0">
                <a:solidFill>
                  <a:schemeClr val="bg1"/>
                </a:solidFill>
              </a:rPr>
              <a:t>Freshwater Wetlands</a:t>
            </a:r>
            <a:endParaRPr lang="en-US" dirty="0">
              <a:solidFill>
                <a:schemeClr val="bg1"/>
              </a:solidFill>
            </a:endParaRPr>
          </a:p>
        </p:txBody>
      </p:sp>
      <p:sp>
        <p:nvSpPr>
          <p:cNvPr id="2" name="Content Placeholder 1"/>
          <p:cNvSpPr>
            <a:spLocks noGrp="1"/>
          </p:cNvSpPr>
          <p:nvPr>
            <p:ph idx="1"/>
          </p:nvPr>
        </p:nvSpPr>
        <p:spPr/>
        <p:txBody>
          <a:bodyPr/>
          <a:lstStyle/>
          <a:p>
            <a:endParaRPr lang="en-US" dirty="0"/>
          </a:p>
        </p:txBody>
      </p:sp>
      <p:pic>
        <p:nvPicPr>
          <p:cNvPr id="7170" name="Picture 2" descr="C:\Users\Carol Raney\Downloads\4672436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11600" y="1295400"/>
            <a:ext cx="4268724" cy="320207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Carol Raney\Downloads\45199263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5601" y="3904354"/>
            <a:ext cx="3678609" cy="2443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492898"/>
      </p:ext>
    </p:extLst>
  </p:cSld>
  <p:clrMapOvr>
    <a:masterClrMapping/>
  </p:clrMapOvr>
  <mc:AlternateContent xmlns:mc="http://schemas.openxmlformats.org/markup-compatibility/2006" xmlns:p14="http://schemas.microsoft.com/office/powerpoint/2010/main">
    <mc:Choice Requires="p14">
      <p:transition spd="slow" p14:dur="2000" advTm="4644"/>
    </mc:Choice>
    <mc:Fallback xmlns="">
      <p:transition spd="slow" advTm="4644"/>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solidFill>
                  <a:schemeClr val="bg1"/>
                </a:solidFill>
              </a:rPr>
              <a:t>Biomes = Life Zones</a:t>
            </a:r>
            <a:endParaRPr lang="en-US" dirty="0">
              <a:solidFill>
                <a:schemeClr val="bg1"/>
              </a:solidFill>
            </a:endParaRPr>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47961516"/>
      </p:ext>
    </p:extLst>
  </p:cSld>
  <p:clrMapOvr>
    <a:masterClrMapping/>
  </p:clrMapOvr>
  <mc:AlternateContent xmlns:mc="http://schemas.openxmlformats.org/markup-compatibility/2006" xmlns:p14="http://schemas.microsoft.com/office/powerpoint/2010/main">
    <mc:Choice Requires="p14">
      <p:transition spd="slow" p14:dur="2000" advTm="3829"/>
    </mc:Choice>
    <mc:Fallback xmlns="">
      <p:transition spd="slow" advTm="3829"/>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2" descr="C:\Users\Carol Raney\Downloads\47828857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1498001"/>
            <a:ext cx="3810000" cy="25405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Carol Raney\Downloads\458859955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91536" y="3832525"/>
            <a:ext cx="3342465" cy="23391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Carol Raney\Downloads\200207232-001 (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1201" y="482300"/>
            <a:ext cx="3420127"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Carol Raney\Downloads\46277997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25971" y="3832525"/>
            <a:ext cx="3664458" cy="24435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Carol Raney\Downloads\46606197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96343" y="482300"/>
            <a:ext cx="3594087" cy="1976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457577"/>
      </p:ext>
    </p:extLst>
  </p:cSld>
  <p:clrMapOvr>
    <a:masterClrMapping/>
  </p:clrMapOvr>
  <mc:AlternateContent xmlns:mc="http://schemas.openxmlformats.org/markup-compatibility/2006" xmlns:p14="http://schemas.microsoft.com/office/powerpoint/2010/main">
    <mc:Choice Requires="p14">
      <p:transition spd="slow" p14:dur="2000" advTm="12793"/>
    </mc:Choice>
    <mc:Fallback xmlns="">
      <p:transition spd="slow" advTm="12793"/>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5" descr="Life Zones"/>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1524000" y="533400"/>
            <a:ext cx="9144000" cy="5791200"/>
          </a:xfrm>
        </p:spPr>
      </p:pic>
    </p:spTree>
    <p:extLst>
      <p:ext uri="{BB962C8B-B14F-4D97-AF65-F5344CB8AC3E}">
        <p14:creationId xmlns:p14="http://schemas.microsoft.com/office/powerpoint/2010/main" val="820830999"/>
      </p:ext>
    </p:extLst>
  </p:cSld>
  <p:clrMapOvr>
    <a:masterClrMapping/>
  </p:clrMapOvr>
  <mc:AlternateContent xmlns:mc="http://schemas.openxmlformats.org/markup-compatibility/2006" xmlns:p14="http://schemas.microsoft.com/office/powerpoint/2010/main">
    <mc:Choice Requires="p14">
      <p:transition spd="slow" p14:dur="2000" advTm="8415"/>
    </mc:Choice>
    <mc:Fallback xmlns="">
      <p:transition spd="slow" advTm="8415"/>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5" descr="Life Zones"/>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1524000" y="533400"/>
            <a:ext cx="9144000" cy="5791200"/>
          </a:xfrm>
        </p:spPr>
      </p:pic>
      <p:sp>
        <p:nvSpPr>
          <p:cNvPr id="2" name="Oval 1"/>
          <p:cNvSpPr/>
          <p:nvPr/>
        </p:nvSpPr>
        <p:spPr>
          <a:xfrm>
            <a:off x="2209800" y="4572000"/>
            <a:ext cx="1676400" cy="838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452333062"/>
      </p:ext>
    </p:extLst>
  </p:cSld>
  <p:clrMapOvr>
    <a:masterClrMapping/>
  </p:clrMapOvr>
  <mc:AlternateContent xmlns:mc="http://schemas.openxmlformats.org/markup-compatibility/2006" xmlns:p14="http://schemas.microsoft.com/office/powerpoint/2010/main">
    <mc:Choice Requires="p14">
      <p:transition spd="slow" p14:dur="2000" advTm="2104"/>
    </mc:Choice>
    <mc:Fallback xmlns="">
      <p:transition spd="slow" advTm="2104"/>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5" descr="Life Zones"/>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1524000" y="533400"/>
            <a:ext cx="9144000" cy="5791200"/>
          </a:xfrm>
        </p:spPr>
      </p:pic>
      <p:sp>
        <p:nvSpPr>
          <p:cNvPr id="2" name="Oval 1"/>
          <p:cNvSpPr/>
          <p:nvPr/>
        </p:nvSpPr>
        <p:spPr>
          <a:xfrm>
            <a:off x="3200400" y="3733800"/>
            <a:ext cx="1676400" cy="838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4254029"/>
      </p:ext>
    </p:extLst>
  </p:cSld>
  <p:clrMapOvr>
    <a:masterClrMapping/>
  </p:clrMapOvr>
  <mc:AlternateContent xmlns:mc="http://schemas.openxmlformats.org/markup-compatibility/2006" xmlns:p14="http://schemas.microsoft.com/office/powerpoint/2010/main">
    <mc:Choice Requires="p14">
      <p:transition spd="slow" p14:dur="2000" advTm="1645"/>
    </mc:Choice>
    <mc:Fallback xmlns="">
      <p:transition spd="slow" advTm="1645"/>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6567" y="1719652"/>
            <a:ext cx="1621071" cy="1223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98340">
            <a:off x="7503982" y="3398406"/>
            <a:ext cx="1893842" cy="2531192"/>
          </a:xfrm>
          <a:prstGeom prst="rect">
            <a:avLst/>
          </a:prstGeom>
        </p:spPr>
      </p:pic>
      <p:pic>
        <p:nvPicPr>
          <p:cNvPr id="48" name="Picture 47"/>
          <p:cNvPicPr>
            <a:picLocks noChangeAspect="1"/>
          </p:cNvPicPr>
          <p:nvPr/>
        </p:nvPicPr>
        <p:blipFill>
          <a:blip r:embed="rId6" cstate="print">
            <a:extLst>
              <a:ext uri="{BEBA8EAE-BF5A-486C-A8C5-ECC9F3942E4B}">
                <a14:imgProps xmlns:a14="http://schemas.microsoft.com/office/drawing/2010/main">
                  <a14:imgLayer r:embed="rId7">
                    <a14:imgEffect>
                      <a14:backgroundRemoval t="2848" b="97455" l="9955" r="89995"/>
                    </a14:imgEffect>
                  </a14:imgLayer>
                </a14:imgProps>
              </a:ext>
              <a:ext uri="{28A0092B-C50C-407E-A947-70E740481C1C}">
                <a14:useLocalDpi xmlns:a14="http://schemas.microsoft.com/office/drawing/2010/main" val="0"/>
              </a:ext>
            </a:extLst>
          </a:blip>
          <a:stretch>
            <a:fillRect/>
          </a:stretch>
        </p:blipFill>
        <p:spPr>
          <a:xfrm>
            <a:off x="5798091" y="3113655"/>
            <a:ext cx="2220266" cy="1841304"/>
          </a:xfrm>
          <a:prstGeom prst="rect">
            <a:avLst/>
          </a:prstGeom>
        </p:spPr>
      </p:pic>
      <p:pic>
        <p:nvPicPr>
          <p:cNvPr id="49" name="Picture 48"/>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9273" l="2182" r="99273"/>
                    </a14:imgEffect>
                  </a14:imgLayer>
                </a14:imgProps>
              </a:ext>
              <a:ext uri="{28A0092B-C50C-407E-A947-70E740481C1C}">
                <a14:useLocalDpi xmlns:a14="http://schemas.microsoft.com/office/drawing/2010/main" val="0"/>
              </a:ext>
            </a:extLst>
          </a:blip>
          <a:stretch>
            <a:fillRect/>
          </a:stretch>
        </p:blipFill>
        <p:spPr>
          <a:xfrm rot="18852374">
            <a:off x="8637110" y="3982922"/>
            <a:ext cx="2592100" cy="1944075"/>
          </a:xfrm>
          <a:prstGeom prst="rect">
            <a:avLst/>
          </a:prstGeom>
        </p:spPr>
      </p:pic>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81313" y="304797"/>
            <a:ext cx="1371600" cy="1173039"/>
          </a:xfrm>
          <a:prstGeom prst="rect">
            <a:avLst/>
          </a:prstGeom>
        </p:spPr>
      </p:pic>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53703" y="337089"/>
            <a:ext cx="1364690" cy="1108453"/>
          </a:xfrm>
          <a:prstGeom prst="rect">
            <a:avLst/>
          </a:prstGeom>
        </p:spPr>
      </p:pic>
      <p:sp>
        <p:nvSpPr>
          <p:cNvPr id="46" name="Rectangle 45"/>
          <p:cNvSpPr/>
          <p:nvPr/>
        </p:nvSpPr>
        <p:spPr>
          <a:xfrm>
            <a:off x="3111320" y="304800"/>
            <a:ext cx="2070279" cy="42337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Quaternary</a:t>
            </a:r>
          </a:p>
        </p:txBody>
      </p:sp>
      <p:sp>
        <p:nvSpPr>
          <p:cNvPr id="50" name="Rectangle 49"/>
          <p:cNvSpPr/>
          <p:nvPr/>
        </p:nvSpPr>
        <p:spPr>
          <a:xfrm>
            <a:off x="3111320" y="728172"/>
            <a:ext cx="2070279" cy="42337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Neogene</a:t>
            </a:r>
          </a:p>
        </p:txBody>
      </p:sp>
      <p:sp>
        <p:nvSpPr>
          <p:cNvPr id="51" name="Rectangle 50"/>
          <p:cNvSpPr/>
          <p:nvPr/>
        </p:nvSpPr>
        <p:spPr>
          <a:xfrm>
            <a:off x="3111320" y="1151544"/>
            <a:ext cx="2070279" cy="4233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Paleogene</a:t>
            </a:r>
          </a:p>
        </p:txBody>
      </p:sp>
      <p:sp>
        <p:nvSpPr>
          <p:cNvPr id="52" name="Rectangle 51"/>
          <p:cNvSpPr/>
          <p:nvPr/>
        </p:nvSpPr>
        <p:spPr>
          <a:xfrm>
            <a:off x="3111320" y="1574916"/>
            <a:ext cx="2070279" cy="42337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Cretaceous</a:t>
            </a:r>
          </a:p>
        </p:txBody>
      </p:sp>
      <p:sp>
        <p:nvSpPr>
          <p:cNvPr id="53" name="Rectangle 52"/>
          <p:cNvSpPr/>
          <p:nvPr/>
        </p:nvSpPr>
        <p:spPr>
          <a:xfrm>
            <a:off x="3111320" y="1998288"/>
            <a:ext cx="2070279" cy="423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Jurassic</a:t>
            </a:r>
          </a:p>
        </p:txBody>
      </p:sp>
      <p:sp>
        <p:nvSpPr>
          <p:cNvPr id="54" name="Rectangle 53"/>
          <p:cNvSpPr/>
          <p:nvPr/>
        </p:nvSpPr>
        <p:spPr>
          <a:xfrm>
            <a:off x="3111320" y="2421660"/>
            <a:ext cx="2070279" cy="42337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Triassic</a:t>
            </a:r>
          </a:p>
        </p:txBody>
      </p:sp>
      <p:sp>
        <p:nvSpPr>
          <p:cNvPr id="55" name="Rectangle 54"/>
          <p:cNvSpPr/>
          <p:nvPr/>
        </p:nvSpPr>
        <p:spPr>
          <a:xfrm>
            <a:off x="3111320" y="2845032"/>
            <a:ext cx="2070279"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56" name="Rectangle 55"/>
          <p:cNvSpPr/>
          <p:nvPr/>
        </p:nvSpPr>
        <p:spPr>
          <a:xfrm>
            <a:off x="3111320" y="3268404"/>
            <a:ext cx="2070279"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57" name="Rectangle 56"/>
          <p:cNvSpPr/>
          <p:nvPr/>
        </p:nvSpPr>
        <p:spPr>
          <a:xfrm>
            <a:off x="3111320" y="3691776"/>
            <a:ext cx="2070279"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58" name="Rectangle 57"/>
          <p:cNvSpPr/>
          <p:nvPr/>
        </p:nvSpPr>
        <p:spPr>
          <a:xfrm>
            <a:off x="3104597" y="4115148"/>
            <a:ext cx="2077003"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59" name="Rectangle 58"/>
          <p:cNvSpPr/>
          <p:nvPr/>
        </p:nvSpPr>
        <p:spPr>
          <a:xfrm>
            <a:off x="3104596" y="4545452"/>
            <a:ext cx="2077003"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60" name="Rectangle 59"/>
          <p:cNvSpPr/>
          <p:nvPr/>
        </p:nvSpPr>
        <p:spPr>
          <a:xfrm>
            <a:off x="3111320" y="4961892"/>
            <a:ext cx="2070279"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61" name="Rectangle 60"/>
          <p:cNvSpPr/>
          <p:nvPr/>
        </p:nvSpPr>
        <p:spPr>
          <a:xfrm>
            <a:off x="3111320" y="5385264"/>
            <a:ext cx="2070279"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62" name="Rectangle 61"/>
          <p:cNvSpPr/>
          <p:nvPr/>
        </p:nvSpPr>
        <p:spPr>
          <a:xfrm>
            <a:off x="2152648" y="5808637"/>
            <a:ext cx="3028950" cy="86373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63" name="Rectangle 62"/>
          <p:cNvSpPr/>
          <p:nvPr/>
        </p:nvSpPr>
        <p:spPr>
          <a:xfrm rot="16200000">
            <a:off x="1342067" y="4039957"/>
            <a:ext cx="2964176" cy="5743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64" name="Rectangle 63"/>
          <p:cNvSpPr/>
          <p:nvPr/>
        </p:nvSpPr>
        <p:spPr>
          <a:xfrm rot="16200000">
            <a:off x="2185736" y="1919450"/>
            <a:ext cx="1270116" cy="58105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Mesozoic</a:t>
            </a:r>
          </a:p>
        </p:txBody>
      </p:sp>
      <p:sp>
        <p:nvSpPr>
          <p:cNvPr id="65" name="Rectangle 64"/>
          <p:cNvSpPr/>
          <p:nvPr/>
        </p:nvSpPr>
        <p:spPr>
          <a:xfrm rot="16200000">
            <a:off x="2182272" y="652799"/>
            <a:ext cx="1277049" cy="58105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Cenozoic</a:t>
            </a:r>
          </a:p>
        </p:txBody>
      </p:sp>
      <p:sp>
        <p:nvSpPr>
          <p:cNvPr id="66" name="Rectangle 65"/>
          <p:cNvSpPr/>
          <p:nvPr/>
        </p:nvSpPr>
        <p:spPr>
          <a:xfrm rot="16200000">
            <a:off x="-407099" y="2864546"/>
            <a:ext cx="5503838" cy="384342"/>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spTree>
    <p:extLst>
      <p:ext uri="{BB962C8B-B14F-4D97-AF65-F5344CB8AC3E}">
        <p14:creationId xmlns:p14="http://schemas.microsoft.com/office/powerpoint/2010/main" val="2287580364"/>
      </p:ext>
    </p:extLst>
  </p:cSld>
  <p:clrMapOvr>
    <a:masterClrMapping/>
  </p:clrMapOvr>
  <mc:AlternateContent xmlns:mc="http://schemas.openxmlformats.org/markup-compatibility/2006" xmlns:p14="http://schemas.microsoft.com/office/powerpoint/2010/main">
    <mc:Choice Requires="p14">
      <p:transition spd="slow" p14:dur="2000" advTm="11041"/>
    </mc:Choice>
    <mc:Fallback xmlns="">
      <p:transition spd="slow" advTm="11041"/>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5" descr="Life Zones"/>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1524000" y="533400"/>
            <a:ext cx="9144000" cy="5791200"/>
          </a:xfrm>
        </p:spPr>
      </p:pic>
      <p:sp>
        <p:nvSpPr>
          <p:cNvPr id="2" name="Oval 1"/>
          <p:cNvSpPr/>
          <p:nvPr/>
        </p:nvSpPr>
        <p:spPr>
          <a:xfrm>
            <a:off x="5791200" y="4953000"/>
            <a:ext cx="1676400" cy="838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6682201"/>
      </p:ext>
    </p:extLst>
  </p:cSld>
  <p:clrMapOvr>
    <a:masterClrMapping/>
  </p:clrMapOvr>
  <mc:AlternateContent xmlns:mc="http://schemas.openxmlformats.org/markup-compatibility/2006" xmlns:p14="http://schemas.microsoft.com/office/powerpoint/2010/main">
    <mc:Choice Requires="p14">
      <p:transition spd="slow" p14:dur="2000" advTm="1181"/>
    </mc:Choice>
    <mc:Fallback xmlns="">
      <p:transition spd="slow" advTm="1181"/>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5" descr="Life Zones"/>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1524000" y="533400"/>
            <a:ext cx="9144000" cy="5791200"/>
          </a:xfrm>
        </p:spPr>
      </p:pic>
      <p:sp>
        <p:nvSpPr>
          <p:cNvPr id="2" name="Oval 1"/>
          <p:cNvSpPr/>
          <p:nvPr/>
        </p:nvSpPr>
        <p:spPr>
          <a:xfrm>
            <a:off x="6553200" y="4191000"/>
            <a:ext cx="1676400" cy="838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2339504"/>
      </p:ext>
    </p:extLst>
  </p:cSld>
  <p:clrMapOvr>
    <a:masterClrMapping/>
  </p:clrMapOvr>
  <mc:AlternateContent xmlns:mc="http://schemas.openxmlformats.org/markup-compatibility/2006" xmlns:p14="http://schemas.microsoft.com/office/powerpoint/2010/main">
    <mc:Choice Requires="p14">
      <p:transition spd="slow" p14:dur="2000" advTm="1192"/>
    </mc:Choice>
    <mc:Fallback xmlns="">
      <p:transition spd="slow" advTm="1192"/>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5" descr="Life Zones"/>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1524000" y="533400"/>
            <a:ext cx="9144000" cy="5791200"/>
          </a:xfrm>
        </p:spPr>
      </p:pic>
      <p:sp>
        <p:nvSpPr>
          <p:cNvPr id="2" name="Oval 1"/>
          <p:cNvSpPr/>
          <p:nvPr/>
        </p:nvSpPr>
        <p:spPr>
          <a:xfrm>
            <a:off x="7696200" y="3200400"/>
            <a:ext cx="1676400" cy="838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2888524"/>
      </p:ext>
    </p:extLst>
  </p:cSld>
  <p:clrMapOvr>
    <a:masterClrMapping/>
  </p:clrMapOvr>
  <mc:AlternateContent xmlns:mc="http://schemas.openxmlformats.org/markup-compatibility/2006" xmlns:p14="http://schemas.microsoft.com/office/powerpoint/2010/main">
    <mc:Choice Requires="p14">
      <p:transition spd="slow" p14:dur="2000" advTm="1434"/>
    </mc:Choice>
    <mc:Fallback xmlns="">
      <p:transition spd="slow" advTm="1434"/>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5" descr="Life Zones"/>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1524000" y="533400"/>
            <a:ext cx="9144000" cy="5791200"/>
          </a:xfrm>
        </p:spPr>
      </p:pic>
      <p:sp>
        <p:nvSpPr>
          <p:cNvPr id="2" name="Oval 1"/>
          <p:cNvSpPr/>
          <p:nvPr/>
        </p:nvSpPr>
        <p:spPr>
          <a:xfrm>
            <a:off x="8610600" y="2057400"/>
            <a:ext cx="990600" cy="1143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2285866"/>
      </p:ext>
    </p:extLst>
  </p:cSld>
  <p:clrMapOvr>
    <a:masterClrMapping/>
  </p:clrMapOvr>
  <mc:AlternateContent xmlns:mc="http://schemas.openxmlformats.org/markup-compatibility/2006" xmlns:p14="http://schemas.microsoft.com/office/powerpoint/2010/main">
    <mc:Choice Requires="p14">
      <p:transition spd="slow" p14:dur="2000" advTm="2281"/>
    </mc:Choice>
    <mc:Fallback xmlns="">
      <p:transition spd="slow" advTm="2281"/>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5" descr="Life Zones"/>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3792170" y="609600"/>
            <a:ext cx="6324600" cy="4005580"/>
          </a:xfrm>
        </p:spPr>
      </p:pic>
      <p:sp>
        <p:nvSpPr>
          <p:cNvPr id="2" name="Oval 1"/>
          <p:cNvSpPr/>
          <p:nvPr/>
        </p:nvSpPr>
        <p:spPr>
          <a:xfrm>
            <a:off x="4267200" y="3352800"/>
            <a:ext cx="1143000" cy="685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2057400" y="4495800"/>
            <a:ext cx="1734770" cy="1754326"/>
          </a:xfrm>
          <a:prstGeom prst="rect">
            <a:avLst/>
          </a:prstGeom>
          <a:noFill/>
        </p:spPr>
        <p:txBody>
          <a:bodyPr wrap="none" lIns="91440" tIns="45720" rIns="91440" bIns="45720">
            <a:spAutoFit/>
          </a:bodyPr>
          <a:lstStyle/>
          <a:p>
            <a:pPr algn="ctr"/>
            <a:r>
              <a:rPr lang="en-US" sz="5400" b="1" spc="50" dirty="0" smtClean="0">
                <a:ln w="0"/>
                <a:solidFill>
                  <a:srgbClr val="EEECE1"/>
                </a:solidFill>
                <a:effectLst>
                  <a:innerShdw blurRad="63500" dist="50800" dir="13500000">
                    <a:srgbClr val="000000">
                      <a:alpha val="50000"/>
                    </a:srgbClr>
                  </a:innerShdw>
                </a:effectLst>
              </a:rPr>
              <a:t>Few</a:t>
            </a:r>
            <a:endParaRPr lang="en-US" sz="5400" b="1" spc="50" dirty="0">
              <a:ln w="0"/>
              <a:solidFill>
                <a:srgbClr val="EEECE1"/>
              </a:solidFill>
              <a:effectLst>
                <a:innerShdw blurRad="63500" dist="50800" dir="13500000">
                  <a:srgbClr val="000000">
                    <a:alpha val="50000"/>
                  </a:srgbClr>
                </a:innerShdw>
              </a:effectLst>
            </a:endParaRPr>
          </a:p>
          <a:p>
            <a:pPr algn="ctr"/>
            <a:r>
              <a:rPr lang="en-US" sz="5400" b="1" spc="50" dirty="0">
                <a:ln w="0"/>
                <a:solidFill>
                  <a:srgbClr val="EEECE1"/>
                </a:solidFill>
                <a:effectLst>
                  <a:innerShdw blurRad="63500" dist="50800" dir="13500000">
                    <a:srgbClr val="000000">
                      <a:alpha val="50000"/>
                    </a:srgbClr>
                  </a:innerShdw>
                </a:effectLst>
              </a:rPr>
              <a:t>Trees</a:t>
            </a:r>
          </a:p>
        </p:txBody>
      </p:sp>
    </p:spTree>
    <p:extLst>
      <p:ext uri="{BB962C8B-B14F-4D97-AF65-F5344CB8AC3E}">
        <p14:creationId xmlns:p14="http://schemas.microsoft.com/office/powerpoint/2010/main" val="2782800602"/>
      </p:ext>
    </p:extLst>
  </p:cSld>
  <p:clrMapOvr>
    <a:masterClrMapping/>
  </p:clrMapOvr>
  <mc:AlternateContent xmlns:mc="http://schemas.openxmlformats.org/markup-compatibility/2006" xmlns:p14="http://schemas.microsoft.com/office/powerpoint/2010/main">
    <mc:Choice Requires="p14">
      <p:transition spd="slow" p14:dur="2000" advTm="5749"/>
    </mc:Choice>
    <mc:Fallback xmlns="">
      <p:transition spd="slow" advTm="5749"/>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7142" y="3486332"/>
            <a:ext cx="2149739" cy="3003193"/>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2302" y="3296711"/>
            <a:ext cx="2119632" cy="2997906"/>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7634" y="3536348"/>
            <a:ext cx="3614928" cy="2410520"/>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2742" y="2968296"/>
            <a:ext cx="1980618" cy="2640824"/>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76876" y="2630548"/>
            <a:ext cx="2179690" cy="2903161"/>
          </a:xfrm>
          <a:prstGeom prst="rect">
            <a:avLst/>
          </a:prstGeom>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38668" y="2216628"/>
            <a:ext cx="2085975" cy="3128963"/>
          </a:xfrm>
          <a:prstGeom prst="rect">
            <a:avLst/>
          </a:prstGeom>
        </p:spPr>
      </p:pic>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61157" y="1946420"/>
            <a:ext cx="4064000" cy="3048000"/>
          </a:xfrm>
          <a:prstGeom prst="rect">
            <a:avLst/>
          </a:prstGeom>
        </p:spPr>
      </p:pic>
      <p:pic>
        <p:nvPicPr>
          <p:cNvPr id="27" name="Picture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73726" y="1618755"/>
            <a:ext cx="2648955" cy="3530560"/>
          </a:xfrm>
          <a:prstGeom prst="rect">
            <a:avLst/>
          </a:prstGeom>
        </p:spPr>
      </p:pic>
      <p:pic>
        <p:nvPicPr>
          <p:cNvPr id="28" name="Picture 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67518" y="1271006"/>
            <a:ext cx="3065247" cy="3665829"/>
          </a:xfrm>
          <a:prstGeom prst="rect">
            <a:avLst/>
          </a:prstGeom>
        </p:spPr>
      </p:pic>
      <p:pic>
        <p:nvPicPr>
          <p:cNvPr id="29" name="Pictur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75596" y="1017478"/>
            <a:ext cx="2648955" cy="3530560"/>
          </a:xfrm>
          <a:prstGeom prst="rect">
            <a:avLst/>
          </a:prstGeom>
        </p:spPr>
      </p:pic>
      <p:pic>
        <p:nvPicPr>
          <p:cNvPr id="30" name="Picture 2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27153" y="712940"/>
            <a:ext cx="2838900" cy="3783386"/>
          </a:xfrm>
          <a:prstGeom prst="rect">
            <a:avLst/>
          </a:prstGeom>
        </p:spPr>
      </p:pic>
      <p:pic>
        <p:nvPicPr>
          <p:cNvPr id="31" name="Picture 3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54783" y="471347"/>
            <a:ext cx="2864139" cy="3817361"/>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27058" y="234244"/>
            <a:ext cx="3553646" cy="2659311"/>
          </a:xfrm>
          <a:prstGeom prst="rect">
            <a:avLst/>
          </a:prstGeom>
        </p:spPr>
      </p:pic>
    </p:spTree>
    <p:extLst>
      <p:ext uri="{BB962C8B-B14F-4D97-AF65-F5344CB8AC3E}">
        <p14:creationId xmlns:p14="http://schemas.microsoft.com/office/powerpoint/2010/main" val="3594019279"/>
      </p:ext>
    </p:extLst>
  </p:cSld>
  <p:clrMapOvr>
    <a:masterClrMapping/>
  </p:clrMapOvr>
  <mc:AlternateContent xmlns:mc="http://schemas.openxmlformats.org/markup-compatibility/2006" xmlns:p14="http://schemas.microsoft.com/office/powerpoint/2010/main">
    <mc:Choice Requires="p14">
      <p:transition spd="slow" p14:dur="2000" advTm="14718"/>
    </mc:Choice>
    <mc:Fallback xmlns="">
      <p:transition spd="slow" advTm="14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par>
                          <p:cTn id="8" fill="hold">
                            <p:stCondLst>
                              <p:cond delay="1000"/>
                            </p:stCondLst>
                            <p:childTnLst>
                              <p:par>
                                <p:cTn id="9" presetID="10" presetClass="exit" presetSubtype="0" fill="hold" nodeType="afterEffect">
                                  <p:stCondLst>
                                    <p:cond delay="0"/>
                                  </p:stCondLst>
                                  <p:childTnLst>
                                    <p:animEffect transition="out" filter="fade">
                                      <p:cBhvr>
                                        <p:cTn id="10" dur="500"/>
                                        <p:tgtEl>
                                          <p:spTgt spid="17"/>
                                        </p:tgtEl>
                                      </p:cBhvr>
                                    </p:animEffect>
                                    <p:set>
                                      <p:cBhvr>
                                        <p:cTn id="11" dur="1" fill="hold">
                                          <p:stCondLst>
                                            <p:cond delay="499"/>
                                          </p:stCondLst>
                                        </p:cTn>
                                        <p:tgtEl>
                                          <p:spTgt spid="17"/>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childTnLst>
                                </p:cTn>
                              </p:par>
                            </p:childTnLst>
                          </p:cTn>
                        </p:par>
                        <p:par>
                          <p:cTn id="15" fill="hold">
                            <p:stCondLst>
                              <p:cond delay="2000"/>
                            </p:stCondLst>
                            <p:childTnLst>
                              <p:par>
                                <p:cTn id="16" presetID="10" presetClass="exit" presetSubtype="0" fill="hold" nodeType="afterEffect">
                                  <p:stCondLst>
                                    <p:cond delay="0"/>
                                  </p:stCondLst>
                                  <p:childTnLst>
                                    <p:animEffect transition="out" filter="fade">
                                      <p:cBhvr>
                                        <p:cTn id="17" dur="500"/>
                                        <p:tgtEl>
                                          <p:spTgt spid="21"/>
                                        </p:tgtEl>
                                      </p:cBhvr>
                                    </p:animEffect>
                                    <p:set>
                                      <p:cBhvr>
                                        <p:cTn id="18" dur="1" fill="hold">
                                          <p:stCondLst>
                                            <p:cond delay="499"/>
                                          </p:stCondLst>
                                        </p:cTn>
                                        <p:tgtEl>
                                          <p:spTgt spid="21"/>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childTnLst>
                                </p:cTn>
                              </p:par>
                            </p:childTnLst>
                          </p:cTn>
                        </p:par>
                        <p:par>
                          <p:cTn id="22" fill="hold">
                            <p:stCondLst>
                              <p:cond delay="3000"/>
                            </p:stCondLst>
                            <p:childTnLst>
                              <p:par>
                                <p:cTn id="23" presetID="10" presetClass="exit" presetSubtype="0" fill="hold" nodeType="afterEffect">
                                  <p:stCondLst>
                                    <p:cond delay="0"/>
                                  </p:stCondLst>
                                  <p:childTnLst>
                                    <p:animEffect transition="out" filter="fade">
                                      <p:cBhvr>
                                        <p:cTn id="24" dur="500"/>
                                        <p:tgtEl>
                                          <p:spTgt spid="22"/>
                                        </p:tgtEl>
                                      </p:cBhvr>
                                    </p:animEffect>
                                    <p:set>
                                      <p:cBhvr>
                                        <p:cTn id="25" dur="1" fill="hold">
                                          <p:stCondLst>
                                            <p:cond delay="499"/>
                                          </p:stCondLst>
                                        </p:cTn>
                                        <p:tgtEl>
                                          <p:spTgt spid="22"/>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childTnLst>
                                </p:cTn>
                              </p:par>
                            </p:childTnLst>
                          </p:cTn>
                        </p:par>
                        <p:par>
                          <p:cTn id="29" fill="hold">
                            <p:stCondLst>
                              <p:cond delay="4000"/>
                            </p:stCondLst>
                            <p:childTnLst>
                              <p:par>
                                <p:cTn id="30" presetID="1" presetClass="exit" presetSubtype="0" fill="hold" nodeType="afterEffect">
                                  <p:stCondLst>
                                    <p:cond delay="0"/>
                                  </p:stCondLst>
                                  <p:childTnLst>
                                    <p:set>
                                      <p:cBhvr>
                                        <p:cTn id="31" dur="1" fill="hold">
                                          <p:stCondLst>
                                            <p:cond delay="499"/>
                                          </p:stCondLst>
                                        </p:cTn>
                                        <p:tgtEl>
                                          <p:spTgt spid="23"/>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childTnLst>
                                </p:cTn>
                              </p:par>
                            </p:childTnLst>
                          </p:cTn>
                        </p:par>
                        <p:par>
                          <p:cTn id="35" fill="hold">
                            <p:stCondLst>
                              <p:cond delay="5000"/>
                            </p:stCondLst>
                            <p:childTnLst>
                              <p:par>
                                <p:cTn id="36" presetID="10" presetClass="exit" presetSubtype="0" fill="hold" nodeType="afterEffect">
                                  <p:stCondLst>
                                    <p:cond delay="0"/>
                                  </p:stCondLst>
                                  <p:childTnLst>
                                    <p:animEffect transition="out" filter="fade">
                                      <p:cBhvr>
                                        <p:cTn id="37" dur="500"/>
                                        <p:tgtEl>
                                          <p:spTgt spid="24"/>
                                        </p:tgtEl>
                                      </p:cBhvr>
                                    </p:animEffect>
                                    <p:set>
                                      <p:cBhvr>
                                        <p:cTn id="38" dur="1" fill="hold">
                                          <p:stCondLst>
                                            <p:cond delay="499"/>
                                          </p:stCondLst>
                                        </p:cTn>
                                        <p:tgtEl>
                                          <p:spTgt spid="24"/>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childTnLst>
                                </p:cTn>
                              </p:par>
                            </p:childTnLst>
                          </p:cTn>
                        </p:par>
                        <p:par>
                          <p:cTn id="42" fill="hold">
                            <p:stCondLst>
                              <p:cond delay="6000"/>
                            </p:stCondLst>
                            <p:childTnLst>
                              <p:par>
                                <p:cTn id="43" presetID="10" presetClass="exit" presetSubtype="0" fill="hold" nodeType="afterEffect">
                                  <p:stCondLst>
                                    <p:cond delay="0"/>
                                  </p:stCondLst>
                                  <p:childTnLst>
                                    <p:animEffect transition="out" filter="fade">
                                      <p:cBhvr>
                                        <p:cTn id="44" dur="500"/>
                                        <p:tgtEl>
                                          <p:spTgt spid="25"/>
                                        </p:tgtEl>
                                      </p:cBhvr>
                                    </p:animEffect>
                                    <p:set>
                                      <p:cBhvr>
                                        <p:cTn id="45" dur="1" fill="hold">
                                          <p:stCondLst>
                                            <p:cond delay="499"/>
                                          </p:stCondLst>
                                        </p:cTn>
                                        <p:tgtEl>
                                          <p:spTgt spid="25"/>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1000"/>
                                        <p:tgtEl>
                                          <p:spTgt spid="26"/>
                                        </p:tgtEl>
                                      </p:cBhvr>
                                    </p:animEffect>
                                  </p:childTnLst>
                                </p:cTn>
                              </p:par>
                            </p:childTnLst>
                          </p:cTn>
                        </p:par>
                        <p:par>
                          <p:cTn id="49" fill="hold">
                            <p:stCondLst>
                              <p:cond delay="7000"/>
                            </p:stCondLst>
                            <p:childTnLst>
                              <p:par>
                                <p:cTn id="50" presetID="10" presetClass="exit" presetSubtype="0" fill="hold" nodeType="afterEffect">
                                  <p:stCondLst>
                                    <p:cond delay="0"/>
                                  </p:stCondLst>
                                  <p:childTnLst>
                                    <p:animEffect transition="out" filter="fad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1000"/>
                                        <p:tgtEl>
                                          <p:spTgt spid="27"/>
                                        </p:tgtEl>
                                      </p:cBhvr>
                                    </p:animEffect>
                                  </p:childTnLst>
                                </p:cTn>
                              </p:par>
                            </p:childTnLst>
                          </p:cTn>
                        </p:par>
                        <p:par>
                          <p:cTn id="56" fill="hold">
                            <p:stCondLst>
                              <p:cond delay="8000"/>
                            </p:stCondLst>
                            <p:childTnLst>
                              <p:par>
                                <p:cTn id="57" presetID="10" presetClass="exit" presetSubtype="0" fill="hold" nodeType="afterEffect">
                                  <p:stCondLst>
                                    <p:cond delay="0"/>
                                  </p:stCondLst>
                                  <p:childTnLst>
                                    <p:animEffect transition="out" filter="fade">
                                      <p:cBhvr>
                                        <p:cTn id="58" dur="500"/>
                                        <p:tgtEl>
                                          <p:spTgt spid="27"/>
                                        </p:tgtEl>
                                      </p:cBhvr>
                                    </p:animEffect>
                                    <p:set>
                                      <p:cBhvr>
                                        <p:cTn id="59" dur="1" fill="hold">
                                          <p:stCondLst>
                                            <p:cond delay="499"/>
                                          </p:stCondLst>
                                        </p:cTn>
                                        <p:tgtEl>
                                          <p:spTgt spid="27"/>
                                        </p:tgtEl>
                                        <p:attrNameLst>
                                          <p:attrName>style.visibility</p:attrName>
                                        </p:attrNameLst>
                                      </p:cBhvr>
                                      <p:to>
                                        <p:strVal val="hidden"/>
                                      </p:to>
                                    </p:set>
                                  </p:childTnLst>
                                </p:cTn>
                              </p:par>
                              <p:par>
                                <p:cTn id="60" presetID="10" presetClass="entr" presetSubtype="0" fill="hold"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1000"/>
                                        <p:tgtEl>
                                          <p:spTgt spid="28"/>
                                        </p:tgtEl>
                                      </p:cBhvr>
                                    </p:animEffect>
                                  </p:childTnLst>
                                </p:cTn>
                              </p:par>
                            </p:childTnLst>
                          </p:cTn>
                        </p:par>
                        <p:par>
                          <p:cTn id="63" fill="hold">
                            <p:stCondLst>
                              <p:cond delay="9000"/>
                            </p:stCondLst>
                            <p:childTnLst>
                              <p:par>
                                <p:cTn id="64" presetID="1" presetClass="exit" presetSubtype="0" fill="hold" nodeType="afterEffect">
                                  <p:stCondLst>
                                    <p:cond delay="0"/>
                                  </p:stCondLst>
                                  <p:childTnLst>
                                    <p:set>
                                      <p:cBhvr>
                                        <p:cTn id="65" dur="1" fill="hold">
                                          <p:stCondLst>
                                            <p:cond delay="499"/>
                                          </p:stCondLst>
                                        </p:cTn>
                                        <p:tgtEl>
                                          <p:spTgt spid="28"/>
                                        </p:tgtEl>
                                        <p:attrNameLst>
                                          <p:attrName>style.visibility</p:attrName>
                                        </p:attrNameLst>
                                      </p:cBhvr>
                                      <p:to>
                                        <p:strVal val="hidden"/>
                                      </p:to>
                                    </p:set>
                                  </p:childTnLst>
                                </p:cTn>
                              </p:par>
                              <p:par>
                                <p:cTn id="66" presetID="10" presetClass="entr" presetSubtype="0" fill="hold" nodeType="with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1000"/>
                                        <p:tgtEl>
                                          <p:spTgt spid="29"/>
                                        </p:tgtEl>
                                      </p:cBhvr>
                                    </p:animEffect>
                                  </p:childTnLst>
                                </p:cTn>
                              </p:par>
                            </p:childTnLst>
                          </p:cTn>
                        </p:par>
                        <p:par>
                          <p:cTn id="69" fill="hold">
                            <p:stCondLst>
                              <p:cond delay="10000"/>
                            </p:stCondLst>
                            <p:childTnLst>
                              <p:par>
                                <p:cTn id="70" presetID="10" presetClass="exit" presetSubtype="0" fill="hold" nodeType="afterEffect">
                                  <p:stCondLst>
                                    <p:cond delay="0"/>
                                  </p:stCondLst>
                                  <p:childTnLst>
                                    <p:animEffect transition="out" filter="fade">
                                      <p:cBhvr>
                                        <p:cTn id="71" dur="500"/>
                                        <p:tgtEl>
                                          <p:spTgt spid="29"/>
                                        </p:tgtEl>
                                      </p:cBhvr>
                                    </p:animEffect>
                                    <p:set>
                                      <p:cBhvr>
                                        <p:cTn id="72" dur="1" fill="hold">
                                          <p:stCondLst>
                                            <p:cond delay="499"/>
                                          </p:stCondLst>
                                        </p:cTn>
                                        <p:tgtEl>
                                          <p:spTgt spid="29"/>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1000"/>
                                        <p:tgtEl>
                                          <p:spTgt spid="30"/>
                                        </p:tgtEl>
                                      </p:cBhvr>
                                    </p:animEffect>
                                  </p:childTnLst>
                                </p:cTn>
                              </p:par>
                            </p:childTnLst>
                          </p:cTn>
                        </p:par>
                        <p:par>
                          <p:cTn id="76" fill="hold">
                            <p:stCondLst>
                              <p:cond delay="11000"/>
                            </p:stCondLst>
                            <p:childTnLst>
                              <p:par>
                                <p:cTn id="77" presetID="10" presetClass="exit" presetSubtype="0" fill="hold" nodeType="afterEffect">
                                  <p:stCondLst>
                                    <p:cond delay="0"/>
                                  </p:stCondLst>
                                  <p:childTnLst>
                                    <p:animEffect transition="out" filter="fade">
                                      <p:cBhvr>
                                        <p:cTn id="78" dur="500"/>
                                        <p:tgtEl>
                                          <p:spTgt spid="30"/>
                                        </p:tgtEl>
                                      </p:cBhvr>
                                    </p:animEffect>
                                    <p:set>
                                      <p:cBhvr>
                                        <p:cTn id="79" dur="1" fill="hold">
                                          <p:stCondLst>
                                            <p:cond delay="499"/>
                                          </p:stCondLst>
                                        </p:cTn>
                                        <p:tgtEl>
                                          <p:spTgt spid="30"/>
                                        </p:tgtEl>
                                        <p:attrNameLst>
                                          <p:attrName>style.visibility</p:attrName>
                                        </p:attrNameLst>
                                      </p:cBhvr>
                                      <p:to>
                                        <p:strVal val="hidden"/>
                                      </p:to>
                                    </p:set>
                                  </p:childTnLst>
                                </p:cTn>
                              </p:par>
                              <p:par>
                                <p:cTn id="80" presetID="10" presetClass="entr" presetSubtype="0" fill="hold"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1000"/>
                                        <p:tgtEl>
                                          <p:spTgt spid="31"/>
                                        </p:tgtEl>
                                      </p:cBhvr>
                                    </p:animEffect>
                                  </p:childTnLst>
                                </p:cTn>
                              </p:par>
                            </p:childTnLst>
                          </p:cTn>
                        </p:par>
                        <p:par>
                          <p:cTn id="83" fill="hold">
                            <p:stCondLst>
                              <p:cond delay="12000"/>
                            </p:stCondLst>
                            <p:childTnLst>
                              <p:par>
                                <p:cTn id="84" presetID="10" presetClass="exit" presetSubtype="0" fill="hold" nodeType="afterEffect">
                                  <p:stCondLst>
                                    <p:cond delay="0"/>
                                  </p:stCondLst>
                                  <p:childTnLst>
                                    <p:animEffect transition="out" filter="fade">
                                      <p:cBhvr>
                                        <p:cTn id="85" dur="500"/>
                                        <p:tgtEl>
                                          <p:spTgt spid="31"/>
                                        </p:tgtEl>
                                      </p:cBhvr>
                                    </p:animEffect>
                                    <p:set>
                                      <p:cBhvr>
                                        <p:cTn id="86" dur="1" fill="hold">
                                          <p:stCondLst>
                                            <p:cond delay="499"/>
                                          </p:stCondLst>
                                        </p:cTn>
                                        <p:tgtEl>
                                          <p:spTgt spid="31"/>
                                        </p:tgtEl>
                                        <p:attrNameLst>
                                          <p:attrName>style.visibility</p:attrName>
                                        </p:attrNameLst>
                                      </p:cBhvr>
                                      <p:to>
                                        <p:strVal val="hidden"/>
                                      </p:to>
                                    </p:set>
                                  </p:childTnLst>
                                </p:cTn>
                              </p:par>
                              <p:par>
                                <p:cTn id="87" presetID="10" presetClass="entr" presetSubtype="0" fill="hold" nodeType="with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fade">
                                      <p:cBhvr>
                                        <p:cTn id="89" dur="1000"/>
                                        <p:tgtEl>
                                          <p:spTgt spid="32"/>
                                        </p:tgtEl>
                                      </p:cBhvr>
                                    </p:animEffect>
                                  </p:childTnLst>
                                </p:cTn>
                              </p:par>
                            </p:childTnLst>
                          </p:cTn>
                        </p:par>
                        <p:par>
                          <p:cTn id="90" fill="hold">
                            <p:stCondLst>
                              <p:cond delay="13000"/>
                            </p:stCondLst>
                            <p:childTnLst>
                              <p:par>
                                <p:cTn id="91" presetID="10" presetClass="exit" presetSubtype="0" fill="hold" nodeType="afterEffect">
                                  <p:stCondLst>
                                    <p:cond delay="0"/>
                                  </p:stCondLst>
                                  <p:childTnLst>
                                    <p:animEffect transition="out" filter="fade">
                                      <p:cBhvr>
                                        <p:cTn id="92" dur="500"/>
                                        <p:tgtEl>
                                          <p:spTgt spid="32"/>
                                        </p:tgtEl>
                                      </p:cBhvr>
                                    </p:animEffect>
                                    <p:set>
                                      <p:cBhvr>
                                        <p:cTn id="93"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42648401"/>
              </p:ext>
            </p:extLst>
          </p:nvPr>
        </p:nvGraphicFramePr>
        <p:xfrm>
          <a:off x="2362200" y="533401"/>
          <a:ext cx="7772398" cy="5333997"/>
        </p:xfrm>
        <a:graphic>
          <a:graphicData uri="http://schemas.openxmlformats.org/drawingml/2006/table">
            <a:tbl>
              <a:tblPr firstRow="1" firstCol="1" bandRow="1"/>
              <a:tblGrid>
                <a:gridCol w="1342506"/>
                <a:gridCol w="714894"/>
                <a:gridCol w="565266"/>
                <a:gridCol w="735676"/>
                <a:gridCol w="832658"/>
                <a:gridCol w="762000"/>
                <a:gridCol w="762000"/>
                <a:gridCol w="685800"/>
                <a:gridCol w="762000"/>
                <a:gridCol w="609598"/>
              </a:tblGrid>
              <a:tr h="707976">
                <a:tc>
                  <a:txBody>
                    <a:bodyPr/>
                    <a:lstStyle/>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Arctic</a:t>
                      </a:r>
                    </a:p>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Alpine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3864"/>
                    </a:solidFill>
                  </a:tcPr>
                </a:tc>
                <a:tc rowSpan="2">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5911"/>
                    </a:solidFill>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Hudsonian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vMerge="1">
                  <a:txBody>
                    <a:bodyPr/>
                    <a:lstStyle/>
                    <a:p>
                      <a:endParaRPr lang="en-US"/>
                    </a:p>
                  </a:txBody>
                  <a:tcPr/>
                </a:tc>
                <a:tc vMerge="1">
                  <a:txBody>
                    <a:bodyPr/>
                    <a:lstStyle/>
                    <a:p>
                      <a:endParaRPr lang="en-US"/>
                    </a:p>
                  </a:txBody>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Canadian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Transition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976">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Upper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Sonoran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135"/>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4BC9"/>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976">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Lower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Sonoran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en-US"/>
                    </a:p>
                  </a:txBody>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2757">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3600" dirty="0" smtClean="0">
                          <a:effectLst/>
                          <a:latin typeface="Calibri" panose="020F0502020204030204" pitchFamily="34" charset="0"/>
                          <a:ea typeface="Calibri" panose="020F0502020204030204" pitchFamily="34" charset="0"/>
                          <a:cs typeface="Times New Roman" panose="02020603050405020304" pitchFamily="18" charset="0"/>
                        </a:rPr>
                        <a:t>A</a:t>
                      </a:r>
                      <a:r>
                        <a:rPr lang="en-US" sz="3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a:effectLst/>
                          <a:latin typeface="Calibri" panose="020F0502020204030204" pitchFamily="34" charset="0"/>
                          <a:ea typeface="Calibri" panose="020F0502020204030204" pitchFamily="34" charset="0"/>
                          <a:cs typeface="Times New Roman" panose="02020603050405020304" pitchFamily="18" charset="0"/>
                        </a:rPr>
                        <a:t>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r>
              <a:tr h="415171">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gridSpan="4">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Species of Shrews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Species of Squirrels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10" name="Right Arrow 9"/>
          <p:cNvSpPr/>
          <p:nvPr/>
        </p:nvSpPr>
        <p:spPr>
          <a:xfrm>
            <a:off x="1676400" y="4267200"/>
            <a:ext cx="687387" cy="55880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16200000">
            <a:off x="3695700" y="5829302"/>
            <a:ext cx="609600" cy="53339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687580" y="533400"/>
            <a:ext cx="6447020" cy="4292600"/>
          </a:xfrm>
          <a:prstGeom prst="rect">
            <a:avLst/>
          </a:prstGeom>
          <a:solidFill>
            <a:srgbClr val="0F0B05"/>
          </a:solidFill>
          <a:ln>
            <a:solidFill>
              <a:srgbClr val="0F0B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5181600" y="5334000"/>
            <a:ext cx="1219200" cy="685800"/>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229600" y="5334000"/>
            <a:ext cx="1447800" cy="685800"/>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981161384"/>
      </p:ext>
    </p:extLst>
  </p:cSld>
  <p:clrMapOvr>
    <a:masterClrMapping/>
  </p:clrMapOvr>
  <mc:AlternateContent xmlns:mc="http://schemas.openxmlformats.org/markup-compatibility/2006" xmlns:p14="http://schemas.microsoft.com/office/powerpoint/2010/main">
    <mc:Choice Requires="p14">
      <p:transition spd="slow" p14:dur="2000" advTm="23628"/>
    </mc:Choice>
    <mc:Fallback xmlns="">
      <p:transition spd="slow" advTm="236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64" presetClass="path" presetSubtype="0" accel="50000" decel="50000" fill="hold" grpId="1" nodeType="afterEffect">
                                  <p:stCondLst>
                                    <p:cond delay="0"/>
                                  </p:stCondLst>
                                  <p:childTnLst>
                                    <p:animMotion origin="layout" path="M 5E-6 -2.96296E-6 L -0.00312 -0.51852 " pathEditMode="relative" rAng="0" ptsTypes="AA">
                                      <p:cBhvr>
                                        <p:cTn id="9" dur="2000" fill="hold"/>
                                        <p:tgtEl>
                                          <p:spTgt spid="10"/>
                                        </p:tgtEl>
                                        <p:attrNameLst>
                                          <p:attrName>ppt_x</p:attrName>
                                          <p:attrName>ppt_y</p:attrName>
                                        </p:attrNameLst>
                                      </p:cBhvr>
                                      <p:rCtr x="-156" y="-25926"/>
                                    </p:animMotion>
                                  </p:childTnLst>
                                </p:cTn>
                              </p:par>
                            </p:childTnLst>
                          </p:cTn>
                        </p:par>
                        <p:par>
                          <p:cTn id="10" fill="hold">
                            <p:stCondLst>
                              <p:cond delay="2000"/>
                            </p:stCondLst>
                            <p:childTnLst>
                              <p:par>
                                <p:cTn id="11" presetID="10" presetClass="exit" presetSubtype="0" fill="hold" grpId="2" nodeType="afterEffect">
                                  <p:stCondLst>
                                    <p:cond delay="0"/>
                                  </p:stCondLst>
                                  <p:childTnLst>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0"/>
                            </p:stCondLst>
                            <p:childTnLst>
                              <p:par>
                                <p:cTn id="19" presetID="63" presetClass="path" presetSubtype="0" accel="50000" decel="50000" fill="hold" grpId="1" nodeType="afterEffect">
                                  <p:stCondLst>
                                    <p:cond delay="0"/>
                                  </p:stCondLst>
                                  <p:childTnLst>
                                    <p:animMotion origin="layout" path="M 5E-6 1.11111E-6 L 0.47813 1.11111E-6 " pathEditMode="relative" rAng="0" ptsTypes="AA">
                                      <p:cBhvr>
                                        <p:cTn id="20" dur="2000" fill="hold"/>
                                        <p:tgtEl>
                                          <p:spTgt spid="11"/>
                                        </p:tgtEl>
                                        <p:attrNameLst>
                                          <p:attrName>ppt_x</p:attrName>
                                          <p:attrName>ppt_y</p:attrName>
                                        </p:attrNameLst>
                                      </p:cBhvr>
                                      <p:rCtr x="23906" y="0"/>
                                    </p:animMotion>
                                  </p:childTnLst>
                                </p:cTn>
                              </p:par>
                            </p:childTnLst>
                          </p:cTn>
                        </p:par>
                        <p:par>
                          <p:cTn id="21" fill="hold">
                            <p:stCondLst>
                              <p:cond delay="2000"/>
                            </p:stCondLst>
                            <p:childTnLst>
                              <p:par>
                                <p:cTn id="22" presetID="10" presetClass="exit" presetSubtype="0" fill="hold" grpId="2" nodeType="afterEffect">
                                  <p:stCondLst>
                                    <p:cond delay="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50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0" grpId="2" animBg="1"/>
      <p:bldP spid="11" grpId="0" animBg="1"/>
      <p:bldP spid="11" grpId="1" animBg="1"/>
      <p:bldP spid="11" grpId="2" animBg="1"/>
      <p:bldP spid="5"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42648401"/>
              </p:ext>
            </p:extLst>
          </p:nvPr>
        </p:nvGraphicFramePr>
        <p:xfrm>
          <a:off x="2362200" y="533401"/>
          <a:ext cx="7772398" cy="5333997"/>
        </p:xfrm>
        <a:graphic>
          <a:graphicData uri="http://schemas.openxmlformats.org/drawingml/2006/table">
            <a:tbl>
              <a:tblPr firstRow="1" firstCol="1" bandRow="1"/>
              <a:tblGrid>
                <a:gridCol w="1342506"/>
                <a:gridCol w="714894"/>
                <a:gridCol w="565266"/>
                <a:gridCol w="735676"/>
                <a:gridCol w="832658"/>
                <a:gridCol w="762000"/>
                <a:gridCol w="762000"/>
                <a:gridCol w="685800"/>
                <a:gridCol w="762000"/>
                <a:gridCol w="609598"/>
              </a:tblGrid>
              <a:tr h="707976">
                <a:tc>
                  <a:txBody>
                    <a:bodyPr/>
                    <a:lstStyle/>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Arctic</a:t>
                      </a:r>
                    </a:p>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Alpine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3864"/>
                    </a:solidFill>
                  </a:tcPr>
                </a:tc>
                <a:tc rowSpan="2">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5911"/>
                    </a:solidFill>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Hudsonian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vMerge="1">
                  <a:txBody>
                    <a:bodyPr/>
                    <a:lstStyle/>
                    <a:p>
                      <a:endParaRPr lang="en-US"/>
                    </a:p>
                  </a:txBody>
                  <a:tcPr/>
                </a:tc>
                <a:tc vMerge="1">
                  <a:txBody>
                    <a:bodyPr/>
                    <a:lstStyle/>
                    <a:p>
                      <a:endParaRPr lang="en-US"/>
                    </a:p>
                  </a:txBody>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Canadian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Transition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976">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Upper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Sonoran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135"/>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4BC9"/>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976">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Lower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Sonoran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2757">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3600" dirty="0" smtClean="0">
                          <a:effectLst/>
                          <a:latin typeface="Calibri" panose="020F0502020204030204" pitchFamily="34" charset="0"/>
                          <a:ea typeface="Calibri" panose="020F0502020204030204" pitchFamily="34" charset="0"/>
                          <a:cs typeface="Times New Roman" panose="02020603050405020304" pitchFamily="18" charset="0"/>
                        </a:rPr>
                        <a:t>A</a:t>
                      </a:r>
                      <a:r>
                        <a:rPr lang="en-US" sz="3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a:effectLst/>
                          <a:latin typeface="Calibri" panose="020F0502020204030204" pitchFamily="34" charset="0"/>
                          <a:ea typeface="Calibri" panose="020F0502020204030204" pitchFamily="34" charset="0"/>
                          <a:cs typeface="Times New Roman" panose="02020603050405020304" pitchFamily="18" charset="0"/>
                        </a:rPr>
                        <a:t>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r>
              <a:tr h="415171">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gridSpan="4">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Species of Shrews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Species of Squirrels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5" name="Rectangle 4"/>
          <p:cNvSpPr/>
          <p:nvPr/>
        </p:nvSpPr>
        <p:spPr>
          <a:xfrm>
            <a:off x="4419600" y="533400"/>
            <a:ext cx="5715000" cy="4292600"/>
          </a:xfrm>
          <a:prstGeom prst="rect">
            <a:avLst/>
          </a:prstGeom>
          <a:solidFill>
            <a:srgbClr val="0F0B05"/>
          </a:solidFill>
          <a:ln>
            <a:solidFill>
              <a:srgbClr val="0F0B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4055789"/>
      </p:ext>
    </p:extLst>
  </p:cSld>
  <p:clrMapOvr>
    <a:masterClrMapping/>
  </p:clrMapOvr>
  <mc:AlternateContent xmlns:mc="http://schemas.openxmlformats.org/markup-compatibility/2006" xmlns:p14="http://schemas.microsoft.com/office/powerpoint/2010/main">
    <mc:Choice Requires="p14">
      <p:transition spd="slow" p14:dur="2000" advTm="8300"/>
    </mc:Choice>
    <mc:Fallback xmlns="">
      <p:transition spd="slow" advTm="83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958726523"/>
              </p:ext>
            </p:extLst>
          </p:nvPr>
        </p:nvGraphicFramePr>
        <p:xfrm>
          <a:off x="2362200" y="533401"/>
          <a:ext cx="7772398" cy="5333997"/>
        </p:xfrm>
        <a:graphic>
          <a:graphicData uri="http://schemas.openxmlformats.org/drawingml/2006/table">
            <a:tbl>
              <a:tblPr firstRow="1" firstCol="1" bandRow="1"/>
              <a:tblGrid>
                <a:gridCol w="1342506"/>
                <a:gridCol w="714894"/>
                <a:gridCol w="565266"/>
                <a:gridCol w="735676"/>
                <a:gridCol w="832658"/>
                <a:gridCol w="762000"/>
                <a:gridCol w="762000"/>
                <a:gridCol w="685800"/>
                <a:gridCol w="762000"/>
                <a:gridCol w="609598"/>
              </a:tblGrid>
              <a:tr h="707976">
                <a:tc>
                  <a:txBody>
                    <a:bodyPr/>
                    <a:lstStyle/>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Arctic</a:t>
                      </a:r>
                    </a:p>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Alpine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3864"/>
                    </a:solidFill>
                  </a:tcPr>
                </a:tc>
                <a:tc rowSpan="2">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5911"/>
                    </a:solidFill>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Hudsonian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vMerge="1">
                  <a:txBody>
                    <a:bodyPr/>
                    <a:lstStyle/>
                    <a:p>
                      <a:endParaRPr lang="en-US"/>
                    </a:p>
                  </a:txBody>
                  <a:tcPr/>
                </a:tc>
                <a:tc vMerge="1">
                  <a:txBody>
                    <a:bodyPr/>
                    <a:lstStyle/>
                    <a:p>
                      <a:endParaRPr lang="en-US"/>
                    </a:p>
                  </a:txBody>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Canadian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Transition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976">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Upper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Sonoran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135"/>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4BC9"/>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976">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Lower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Sonoran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2757">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3600" dirty="0" smtClean="0">
                          <a:effectLst/>
                          <a:latin typeface="Calibri" panose="020F0502020204030204" pitchFamily="34" charset="0"/>
                          <a:ea typeface="Calibri" panose="020F0502020204030204" pitchFamily="34" charset="0"/>
                          <a:cs typeface="Times New Roman" panose="02020603050405020304" pitchFamily="18" charset="0"/>
                        </a:rPr>
                        <a:t>A</a:t>
                      </a:r>
                      <a:r>
                        <a:rPr lang="en-US" sz="3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a:effectLst/>
                          <a:latin typeface="Calibri" panose="020F0502020204030204" pitchFamily="34" charset="0"/>
                          <a:ea typeface="Calibri" panose="020F0502020204030204" pitchFamily="34" charset="0"/>
                          <a:cs typeface="Times New Roman" panose="02020603050405020304" pitchFamily="18" charset="0"/>
                        </a:rPr>
                        <a:t>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r>
              <a:tr h="415171">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gridSpan="4">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Species of Shrews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Species of Squirrels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5" name="Rectangle 4"/>
          <p:cNvSpPr/>
          <p:nvPr/>
        </p:nvSpPr>
        <p:spPr>
          <a:xfrm>
            <a:off x="4953000" y="533400"/>
            <a:ext cx="5181600" cy="4292600"/>
          </a:xfrm>
          <a:prstGeom prst="rect">
            <a:avLst/>
          </a:prstGeom>
          <a:solidFill>
            <a:srgbClr val="0F0B05"/>
          </a:solidFill>
          <a:ln>
            <a:solidFill>
              <a:srgbClr val="0F0B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2806941"/>
      </p:ext>
    </p:extLst>
  </p:cSld>
  <p:clrMapOvr>
    <a:masterClrMapping/>
  </p:clrMapOvr>
  <mc:AlternateContent xmlns:mc="http://schemas.openxmlformats.org/markup-compatibility/2006" xmlns:p14="http://schemas.microsoft.com/office/powerpoint/2010/main">
    <mc:Choice Requires="p14">
      <p:transition spd="slow" p14:dur="2000" advTm="6063"/>
    </mc:Choice>
    <mc:Fallback xmlns="">
      <p:transition spd="slow" advTm="6063"/>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42648401"/>
              </p:ext>
            </p:extLst>
          </p:nvPr>
        </p:nvGraphicFramePr>
        <p:xfrm>
          <a:off x="2362200" y="533401"/>
          <a:ext cx="7772398" cy="5333997"/>
        </p:xfrm>
        <a:graphic>
          <a:graphicData uri="http://schemas.openxmlformats.org/drawingml/2006/table">
            <a:tbl>
              <a:tblPr firstRow="1" firstCol="1" bandRow="1"/>
              <a:tblGrid>
                <a:gridCol w="1342506"/>
                <a:gridCol w="714894"/>
                <a:gridCol w="565266"/>
                <a:gridCol w="735676"/>
                <a:gridCol w="832658"/>
                <a:gridCol w="762000"/>
                <a:gridCol w="762000"/>
                <a:gridCol w="685800"/>
                <a:gridCol w="762000"/>
                <a:gridCol w="609598"/>
              </a:tblGrid>
              <a:tr h="707976">
                <a:tc>
                  <a:txBody>
                    <a:bodyPr/>
                    <a:lstStyle/>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Arctic</a:t>
                      </a:r>
                    </a:p>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Alpine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3864"/>
                    </a:solidFill>
                  </a:tcPr>
                </a:tc>
                <a:tc rowSpan="2">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5911"/>
                    </a:solidFill>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Hudsonian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vMerge="1">
                  <a:txBody>
                    <a:bodyPr/>
                    <a:lstStyle/>
                    <a:p>
                      <a:endParaRPr lang="en-US"/>
                    </a:p>
                  </a:txBody>
                  <a:tcPr/>
                </a:tc>
                <a:tc vMerge="1">
                  <a:txBody>
                    <a:bodyPr/>
                    <a:lstStyle/>
                    <a:p>
                      <a:endParaRPr lang="en-US"/>
                    </a:p>
                  </a:txBody>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Canadian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Transition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976">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Upper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Sonoran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135"/>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4BC9"/>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976">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Lower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Sonoran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2757">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3600" dirty="0" smtClean="0">
                          <a:effectLst/>
                          <a:latin typeface="Calibri" panose="020F0502020204030204" pitchFamily="34" charset="0"/>
                          <a:ea typeface="Calibri" panose="020F0502020204030204" pitchFamily="34" charset="0"/>
                          <a:cs typeface="Times New Roman" panose="02020603050405020304" pitchFamily="18" charset="0"/>
                        </a:rPr>
                        <a:t>A</a:t>
                      </a:r>
                      <a:r>
                        <a:rPr lang="en-US" sz="3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a:effectLst/>
                          <a:latin typeface="Calibri" panose="020F0502020204030204" pitchFamily="34" charset="0"/>
                          <a:ea typeface="Calibri" panose="020F0502020204030204" pitchFamily="34" charset="0"/>
                          <a:cs typeface="Times New Roman" panose="02020603050405020304" pitchFamily="18" charset="0"/>
                        </a:rPr>
                        <a:t>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r>
              <a:tr h="415171">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gridSpan="4">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Species of Shrews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Species of Squirrels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5" name="Rectangle 4"/>
          <p:cNvSpPr/>
          <p:nvPr/>
        </p:nvSpPr>
        <p:spPr>
          <a:xfrm>
            <a:off x="6553200" y="533400"/>
            <a:ext cx="3581400" cy="4292600"/>
          </a:xfrm>
          <a:prstGeom prst="rect">
            <a:avLst/>
          </a:prstGeom>
          <a:solidFill>
            <a:srgbClr val="0F0B05"/>
          </a:solidFill>
          <a:ln>
            <a:solidFill>
              <a:srgbClr val="0F0B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1115073"/>
      </p:ext>
    </p:extLst>
  </p:cSld>
  <p:clrMapOvr>
    <a:masterClrMapping/>
  </p:clrMapOvr>
  <mc:AlternateContent xmlns:mc="http://schemas.openxmlformats.org/markup-compatibility/2006" xmlns:p14="http://schemas.microsoft.com/office/powerpoint/2010/main">
    <mc:Choice Requires="p14">
      <p:transition spd="slow" p14:dur="2000" advTm="7714"/>
    </mc:Choice>
    <mc:Fallback xmlns="">
      <p:transition spd="slow" advTm="7714"/>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1" name="TextBox 20"/>
          <p:cNvSpPr txBox="1"/>
          <p:nvPr/>
        </p:nvSpPr>
        <p:spPr>
          <a:xfrm>
            <a:off x="6096000" y="5068670"/>
            <a:ext cx="4114800" cy="646331"/>
          </a:xfrm>
          <a:prstGeom prst="rect">
            <a:avLst/>
          </a:prstGeom>
          <a:noFill/>
        </p:spPr>
        <p:txBody>
          <a:bodyPr wrap="square" rtlCol="0">
            <a:spAutoFit/>
          </a:bodyPr>
          <a:lstStyle/>
          <a:p>
            <a:r>
              <a:rPr lang="en-US" sz="3600" dirty="0">
                <a:solidFill>
                  <a:schemeClr val="bg1"/>
                </a:solidFill>
              </a:rPr>
              <a:t>Cambrian Explosion</a:t>
            </a:r>
          </a:p>
        </p:txBody>
      </p:sp>
      <p:sp>
        <p:nvSpPr>
          <p:cNvPr id="22" name="TextBox 21"/>
          <p:cNvSpPr txBox="1"/>
          <p:nvPr/>
        </p:nvSpPr>
        <p:spPr>
          <a:xfrm>
            <a:off x="6096000" y="1868270"/>
            <a:ext cx="5181600" cy="646331"/>
          </a:xfrm>
          <a:prstGeom prst="rect">
            <a:avLst/>
          </a:prstGeom>
          <a:noFill/>
        </p:spPr>
        <p:txBody>
          <a:bodyPr wrap="square" rtlCol="0">
            <a:spAutoFit/>
          </a:bodyPr>
          <a:lstStyle/>
          <a:p>
            <a:r>
              <a:rPr lang="en-US" sz="3600" dirty="0">
                <a:solidFill>
                  <a:schemeClr val="bg1"/>
                </a:solidFill>
              </a:rPr>
              <a:t>Complexity throughout</a:t>
            </a:r>
          </a:p>
        </p:txBody>
      </p:sp>
      <p:sp>
        <p:nvSpPr>
          <p:cNvPr id="23" name="TextBox 22"/>
          <p:cNvSpPr txBox="1"/>
          <p:nvPr/>
        </p:nvSpPr>
        <p:spPr>
          <a:xfrm>
            <a:off x="6096000" y="3042473"/>
            <a:ext cx="4495800" cy="1754326"/>
          </a:xfrm>
          <a:prstGeom prst="rect">
            <a:avLst/>
          </a:prstGeom>
          <a:noFill/>
        </p:spPr>
        <p:txBody>
          <a:bodyPr wrap="square" rtlCol="0">
            <a:spAutoFit/>
          </a:bodyPr>
          <a:lstStyle/>
          <a:p>
            <a:pPr algn="ctr"/>
            <a:r>
              <a:rPr lang="en-US" sz="3600" dirty="0">
                <a:solidFill>
                  <a:schemeClr val="bg1"/>
                </a:solidFill>
              </a:rPr>
              <a:t>Abrupt </a:t>
            </a:r>
            <a:r>
              <a:rPr lang="en-US" sz="3600" dirty="0" smtClean="0">
                <a:solidFill>
                  <a:schemeClr val="bg1"/>
                </a:solidFill>
              </a:rPr>
              <a:t>disappearance</a:t>
            </a:r>
            <a:endParaRPr lang="en-US" sz="3600" dirty="0">
              <a:solidFill>
                <a:schemeClr val="bg1"/>
              </a:solidFill>
            </a:endParaRPr>
          </a:p>
          <a:p>
            <a:pPr algn="ctr"/>
            <a:r>
              <a:rPr lang="en-US" sz="3600" dirty="0">
                <a:solidFill>
                  <a:schemeClr val="bg1"/>
                </a:solidFill>
              </a:rPr>
              <a:t>Stasis</a:t>
            </a:r>
          </a:p>
          <a:p>
            <a:pPr algn="ctr"/>
            <a:r>
              <a:rPr lang="en-US" sz="3600" dirty="0">
                <a:solidFill>
                  <a:schemeClr val="bg1"/>
                </a:solidFill>
              </a:rPr>
              <a:t>Abrupt </a:t>
            </a:r>
            <a:r>
              <a:rPr lang="en-US" sz="3600" dirty="0" smtClean="0">
                <a:solidFill>
                  <a:schemeClr val="bg1"/>
                </a:solidFill>
              </a:rPr>
              <a:t>appearance</a:t>
            </a:r>
            <a:endParaRPr lang="en-US" sz="3600" dirty="0">
              <a:solidFill>
                <a:schemeClr val="bg1"/>
              </a:solidFill>
            </a:endParaRPr>
          </a:p>
        </p:txBody>
      </p:sp>
      <p:sp>
        <p:nvSpPr>
          <p:cNvPr id="24" name="TextBox 23"/>
          <p:cNvSpPr txBox="1"/>
          <p:nvPr/>
        </p:nvSpPr>
        <p:spPr>
          <a:xfrm>
            <a:off x="6324600" y="821287"/>
            <a:ext cx="4572000" cy="646331"/>
          </a:xfrm>
          <a:prstGeom prst="rect">
            <a:avLst/>
          </a:prstGeom>
          <a:noFill/>
        </p:spPr>
        <p:txBody>
          <a:bodyPr wrap="square" rtlCol="0">
            <a:spAutoFit/>
          </a:bodyPr>
          <a:lstStyle/>
          <a:p>
            <a:r>
              <a:rPr lang="en-US" sz="3600" dirty="0">
                <a:solidFill>
                  <a:schemeClr val="bg1"/>
                </a:solidFill>
              </a:rPr>
              <a:t>Few “transitions”</a:t>
            </a:r>
          </a:p>
        </p:txBody>
      </p:sp>
      <p:sp>
        <p:nvSpPr>
          <p:cNvPr id="43" name="Rectangle 42"/>
          <p:cNvSpPr/>
          <p:nvPr/>
        </p:nvSpPr>
        <p:spPr>
          <a:xfrm>
            <a:off x="3111320" y="304800"/>
            <a:ext cx="2070279" cy="42337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Quaternary</a:t>
            </a:r>
          </a:p>
        </p:txBody>
      </p:sp>
      <p:sp>
        <p:nvSpPr>
          <p:cNvPr id="44" name="Rectangle 43"/>
          <p:cNvSpPr/>
          <p:nvPr/>
        </p:nvSpPr>
        <p:spPr>
          <a:xfrm>
            <a:off x="3111320" y="728172"/>
            <a:ext cx="2070279" cy="42337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Neogene</a:t>
            </a:r>
          </a:p>
        </p:txBody>
      </p:sp>
      <p:sp>
        <p:nvSpPr>
          <p:cNvPr id="45" name="Rectangle 44"/>
          <p:cNvSpPr/>
          <p:nvPr/>
        </p:nvSpPr>
        <p:spPr>
          <a:xfrm>
            <a:off x="3111320" y="1151544"/>
            <a:ext cx="2070279" cy="4233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Paleogene</a:t>
            </a:r>
          </a:p>
        </p:txBody>
      </p:sp>
      <p:sp>
        <p:nvSpPr>
          <p:cNvPr id="46" name="Rectangle 45"/>
          <p:cNvSpPr/>
          <p:nvPr/>
        </p:nvSpPr>
        <p:spPr>
          <a:xfrm>
            <a:off x="3111320" y="1574916"/>
            <a:ext cx="2070279" cy="42337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Cretaceous</a:t>
            </a:r>
          </a:p>
        </p:txBody>
      </p:sp>
      <p:sp>
        <p:nvSpPr>
          <p:cNvPr id="47" name="Rectangle 46"/>
          <p:cNvSpPr/>
          <p:nvPr/>
        </p:nvSpPr>
        <p:spPr>
          <a:xfrm>
            <a:off x="3111320" y="1998288"/>
            <a:ext cx="2070279" cy="423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Jurassic</a:t>
            </a:r>
          </a:p>
        </p:txBody>
      </p:sp>
      <p:sp>
        <p:nvSpPr>
          <p:cNvPr id="48" name="Rectangle 47"/>
          <p:cNvSpPr/>
          <p:nvPr/>
        </p:nvSpPr>
        <p:spPr>
          <a:xfrm>
            <a:off x="3111320" y="2421660"/>
            <a:ext cx="2070279" cy="42337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Triassic</a:t>
            </a:r>
          </a:p>
        </p:txBody>
      </p:sp>
      <p:sp>
        <p:nvSpPr>
          <p:cNvPr id="49" name="Rectangle 48"/>
          <p:cNvSpPr/>
          <p:nvPr/>
        </p:nvSpPr>
        <p:spPr>
          <a:xfrm>
            <a:off x="3111320" y="2845032"/>
            <a:ext cx="2070279"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50" name="Rectangle 49"/>
          <p:cNvSpPr/>
          <p:nvPr/>
        </p:nvSpPr>
        <p:spPr>
          <a:xfrm>
            <a:off x="3111320" y="3268404"/>
            <a:ext cx="2070279"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51" name="Rectangle 50"/>
          <p:cNvSpPr/>
          <p:nvPr/>
        </p:nvSpPr>
        <p:spPr>
          <a:xfrm>
            <a:off x="3111320" y="3691776"/>
            <a:ext cx="2070279"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52" name="Rectangle 51"/>
          <p:cNvSpPr/>
          <p:nvPr/>
        </p:nvSpPr>
        <p:spPr>
          <a:xfrm>
            <a:off x="3104597" y="4115148"/>
            <a:ext cx="2077003"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53" name="Rectangle 52"/>
          <p:cNvSpPr/>
          <p:nvPr/>
        </p:nvSpPr>
        <p:spPr>
          <a:xfrm>
            <a:off x="3104596" y="4545452"/>
            <a:ext cx="2077003"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54" name="Rectangle 53"/>
          <p:cNvSpPr/>
          <p:nvPr/>
        </p:nvSpPr>
        <p:spPr>
          <a:xfrm>
            <a:off x="3111320" y="4961892"/>
            <a:ext cx="2070279"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55" name="Rectangle 54"/>
          <p:cNvSpPr/>
          <p:nvPr/>
        </p:nvSpPr>
        <p:spPr>
          <a:xfrm>
            <a:off x="3111320" y="5385264"/>
            <a:ext cx="2070279"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56" name="Rectangle 55"/>
          <p:cNvSpPr/>
          <p:nvPr/>
        </p:nvSpPr>
        <p:spPr>
          <a:xfrm>
            <a:off x="2152648" y="5808637"/>
            <a:ext cx="3028950" cy="86373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57" name="Rectangle 56"/>
          <p:cNvSpPr/>
          <p:nvPr/>
        </p:nvSpPr>
        <p:spPr>
          <a:xfrm rot="16200000">
            <a:off x="1342067" y="4039957"/>
            <a:ext cx="2964176" cy="5743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58" name="Rectangle 57"/>
          <p:cNvSpPr/>
          <p:nvPr/>
        </p:nvSpPr>
        <p:spPr>
          <a:xfrm rot="16200000">
            <a:off x="2185736" y="1919450"/>
            <a:ext cx="1270116" cy="58105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Mesozoic</a:t>
            </a:r>
          </a:p>
        </p:txBody>
      </p:sp>
      <p:sp>
        <p:nvSpPr>
          <p:cNvPr id="59" name="Rectangle 58"/>
          <p:cNvSpPr/>
          <p:nvPr/>
        </p:nvSpPr>
        <p:spPr>
          <a:xfrm rot="16200000">
            <a:off x="2182272" y="652799"/>
            <a:ext cx="1277049" cy="58105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Cenozoic</a:t>
            </a:r>
          </a:p>
        </p:txBody>
      </p:sp>
      <p:sp>
        <p:nvSpPr>
          <p:cNvPr id="60" name="Rectangle 59"/>
          <p:cNvSpPr/>
          <p:nvPr/>
        </p:nvSpPr>
        <p:spPr>
          <a:xfrm rot="16200000">
            <a:off x="-407099" y="2864546"/>
            <a:ext cx="5503838" cy="384342"/>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spTree>
    <p:custDataLst>
      <p:tags r:id="rId1"/>
    </p:custDataLst>
    <p:extLst>
      <p:ext uri="{BB962C8B-B14F-4D97-AF65-F5344CB8AC3E}">
        <p14:creationId xmlns:p14="http://schemas.microsoft.com/office/powerpoint/2010/main" val="111988459"/>
      </p:ext>
    </p:extLst>
  </p:cSld>
  <p:clrMapOvr>
    <a:masterClrMapping/>
  </p:clrMapOvr>
  <mc:AlternateContent xmlns:mc="http://schemas.openxmlformats.org/markup-compatibility/2006" xmlns:p14="http://schemas.microsoft.com/office/powerpoint/2010/main">
    <mc:Choice Requires="p14">
      <p:transition spd="slow" p14:dur="2000" advTm="40327"/>
    </mc:Choice>
    <mc:Fallback xmlns="">
      <p:transition spd="slow" advTm="403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0" presetClass="exit" presetSubtype="0" fill="hold" grpId="1" nodeType="with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par>
                                <p:cTn id="18" presetID="10" presetClass="exit" presetSubtype="0" fill="hold" grpId="1" nodeType="withEffect">
                                  <p:stCondLst>
                                    <p:cond delay="0"/>
                                  </p:stCondLst>
                                  <p:childTnLst>
                                    <p:animEffect transition="out" filter="fade">
                                      <p:cBhvr>
                                        <p:cTn id="19" dur="500"/>
                                        <p:tgtEl>
                                          <p:spTgt spid="22"/>
                                        </p:tgtEl>
                                      </p:cBhvr>
                                    </p:animEffect>
                                    <p:set>
                                      <p:cBhvr>
                                        <p:cTn id="20" dur="1" fill="hold">
                                          <p:stCondLst>
                                            <p:cond delay="499"/>
                                          </p:stCondLst>
                                        </p:cTn>
                                        <p:tgtEl>
                                          <p:spTgt spid="2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0" presetClass="exit" presetSubtype="0" fill="hold" grpId="1" nodeType="withEffect">
                                  <p:stCondLst>
                                    <p:cond delay="0"/>
                                  </p:stCondLst>
                                  <p:childTnLst>
                                    <p:animEffect transition="out" filter="fade">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2" grpId="0"/>
      <p:bldP spid="22" grpId="1"/>
      <p:bldP spid="23" grpId="0"/>
      <p:bldP spid="23" grpId="1"/>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42648401"/>
              </p:ext>
            </p:extLst>
          </p:nvPr>
        </p:nvGraphicFramePr>
        <p:xfrm>
          <a:off x="2362200" y="533401"/>
          <a:ext cx="7772398" cy="5333997"/>
        </p:xfrm>
        <a:graphic>
          <a:graphicData uri="http://schemas.openxmlformats.org/drawingml/2006/table">
            <a:tbl>
              <a:tblPr firstRow="1" firstCol="1" bandRow="1"/>
              <a:tblGrid>
                <a:gridCol w="1342506"/>
                <a:gridCol w="714894"/>
                <a:gridCol w="565266"/>
                <a:gridCol w="735676"/>
                <a:gridCol w="832658"/>
                <a:gridCol w="762000"/>
                <a:gridCol w="762000"/>
                <a:gridCol w="685800"/>
                <a:gridCol w="762000"/>
                <a:gridCol w="609598"/>
              </a:tblGrid>
              <a:tr h="707976">
                <a:tc>
                  <a:txBody>
                    <a:bodyPr/>
                    <a:lstStyle/>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Arctic</a:t>
                      </a:r>
                    </a:p>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Alpine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3864"/>
                    </a:solidFill>
                  </a:tcPr>
                </a:tc>
                <a:tc rowSpan="2">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5911"/>
                    </a:solidFill>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Hudsonian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vMerge="1">
                  <a:txBody>
                    <a:bodyPr/>
                    <a:lstStyle/>
                    <a:p>
                      <a:endParaRPr lang="en-US"/>
                    </a:p>
                  </a:txBody>
                  <a:tcPr/>
                </a:tc>
                <a:tc vMerge="1">
                  <a:txBody>
                    <a:bodyPr/>
                    <a:lstStyle/>
                    <a:p>
                      <a:endParaRPr lang="en-US"/>
                    </a:p>
                  </a:txBody>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Canadian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Transition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976">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Upper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Sonoran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135"/>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4BC9"/>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976">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Lower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Sonoran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2757">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3600" dirty="0" smtClean="0">
                          <a:effectLst/>
                          <a:latin typeface="Calibri" panose="020F0502020204030204" pitchFamily="34" charset="0"/>
                          <a:ea typeface="Calibri" panose="020F0502020204030204" pitchFamily="34" charset="0"/>
                          <a:cs typeface="Times New Roman" panose="02020603050405020304" pitchFamily="18" charset="0"/>
                        </a:rPr>
                        <a:t>A</a:t>
                      </a:r>
                      <a:r>
                        <a:rPr lang="en-US" sz="3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a:effectLst/>
                          <a:latin typeface="Calibri" panose="020F0502020204030204" pitchFamily="34" charset="0"/>
                          <a:ea typeface="Calibri" panose="020F0502020204030204" pitchFamily="34" charset="0"/>
                          <a:cs typeface="Times New Roman" panose="02020603050405020304" pitchFamily="18" charset="0"/>
                        </a:rPr>
                        <a:t>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r>
              <a:tr h="415171">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gridSpan="4">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Species of Shrews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Species of Squirrels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2536375793"/>
      </p:ext>
    </p:extLst>
  </p:cSld>
  <p:clrMapOvr>
    <a:masterClrMapping/>
  </p:clrMapOvr>
  <mc:AlternateContent xmlns:mc="http://schemas.openxmlformats.org/markup-compatibility/2006" xmlns:p14="http://schemas.microsoft.com/office/powerpoint/2010/main">
    <mc:Choice Requires="p14">
      <p:transition spd="slow" p14:dur="2000" advTm="6374"/>
    </mc:Choice>
    <mc:Fallback xmlns="">
      <p:transition spd="slow" advTm="6374"/>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42648401"/>
              </p:ext>
            </p:extLst>
          </p:nvPr>
        </p:nvGraphicFramePr>
        <p:xfrm>
          <a:off x="2362200" y="533401"/>
          <a:ext cx="7772398" cy="5333997"/>
        </p:xfrm>
        <a:graphic>
          <a:graphicData uri="http://schemas.openxmlformats.org/drawingml/2006/table">
            <a:tbl>
              <a:tblPr firstRow="1" firstCol="1" bandRow="1"/>
              <a:tblGrid>
                <a:gridCol w="1342506"/>
                <a:gridCol w="714894"/>
                <a:gridCol w="565266"/>
                <a:gridCol w="735676"/>
                <a:gridCol w="832658"/>
                <a:gridCol w="762000"/>
                <a:gridCol w="762000"/>
                <a:gridCol w="685800"/>
                <a:gridCol w="762000"/>
                <a:gridCol w="609598"/>
              </a:tblGrid>
              <a:tr h="707976">
                <a:tc>
                  <a:txBody>
                    <a:bodyPr/>
                    <a:lstStyle/>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Arctic</a:t>
                      </a:r>
                    </a:p>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Alpine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3864"/>
                    </a:solidFill>
                  </a:tcPr>
                </a:tc>
                <a:tc rowSpan="2">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5911"/>
                    </a:solidFill>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Hudsonian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vMerge="1">
                  <a:txBody>
                    <a:bodyPr/>
                    <a:lstStyle/>
                    <a:p>
                      <a:endParaRPr lang="en-US"/>
                    </a:p>
                  </a:txBody>
                  <a:tcPr/>
                </a:tc>
                <a:tc vMerge="1">
                  <a:txBody>
                    <a:bodyPr/>
                    <a:lstStyle/>
                    <a:p>
                      <a:endParaRPr lang="en-US"/>
                    </a:p>
                  </a:txBody>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Canadian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Transition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976">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Upper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Sonoran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135"/>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4BC9"/>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976">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Lower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Sonoran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2757">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3600" dirty="0" smtClean="0">
                          <a:effectLst/>
                          <a:latin typeface="Calibri" panose="020F0502020204030204" pitchFamily="34" charset="0"/>
                          <a:ea typeface="Calibri" panose="020F0502020204030204" pitchFamily="34" charset="0"/>
                          <a:cs typeface="Times New Roman" panose="02020603050405020304" pitchFamily="18" charset="0"/>
                        </a:rPr>
                        <a:t>A</a:t>
                      </a:r>
                      <a:r>
                        <a:rPr lang="en-US" sz="3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a:effectLst/>
                          <a:latin typeface="Calibri" panose="020F0502020204030204" pitchFamily="34" charset="0"/>
                          <a:ea typeface="Calibri" panose="020F0502020204030204" pitchFamily="34" charset="0"/>
                          <a:cs typeface="Times New Roman" panose="02020603050405020304" pitchFamily="18" charset="0"/>
                        </a:rPr>
                        <a:t>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r>
              <a:tr h="415171">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gridSpan="4">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Species of Shrews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Species of Squirrels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cxnSp>
        <p:nvCxnSpPr>
          <p:cNvPr id="4" name="Straight Arrow Connector 3"/>
          <p:cNvCxnSpPr/>
          <p:nvPr/>
        </p:nvCxnSpPr>
        <p:spPr>
          <a:xfrm flipV="1">
            <a:off x="4724400" y="3657600"/>
            <a:ext cx="0" cy="83820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4038600" y="4114800"/>
            <a:ext cx="0" cy="68580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5334000" y="2133600"/>
            <a:ext cx="0" cy="182880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6096000" y="1981200"/>
            <a:ext cx="0" cy="60960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6934200" y="3505200"/>
            <a:ext cx="0" cy="114300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7696200" y="2819400"/>
            <a:ext cx="0" cy="182880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8382000" y="1447800"/>
            <a:ext cx="0" cy="182880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9144000" y="762000"/>
            <a:ext cx="0" cy="182880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9829800" y="609600"/>
            <a:ext cx="0" cy="121920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5584947"/>
      </p:ext>
    </p:extLst>
  </p:cSld>
  <p:clrMapOvr>
    <a:masterClrMapping/>
  </p:clrMapOvr>
  <mc:AlternateContent xmlns:mc="http://schemas.openxmlformats.org/markup-compatibility/2006" xmlns:p14="http://schemas.microsoft.com/office/powerpoint/2010/main">
    <mc:Choice Requires="p14">
      <p:transition spd="slow" p14:dur="2000" advTm="6161"/>
    </mc:Choice>
    <mc:Fallback xmlns="">
      <p:transition spd="slow" advTm="6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42648401"/>
              </p:ext>
            </p:extLst>
          </p:nvPr>
        </p:nvGraphicFramePr>
        <p:xfrm>
          <a:off x="2362200" y="533401"/>
          <a:ext cx="7772398" cy="5333997"/>
        </p:xfrm>
        <a:graphic>
          <a:graphicData uri="http://schemas.openxmlformats.org/drawingml/2006/table">
            <a:tbl>
              <a:tblPr firstRow="1" firstCol="1" bandRow="1"/>
              <a:tblGrid>
                <a:gridCol w="1342506"/>
                <a:gridCol w="714894"/>
                <a:gridCol w="565266"/>
                <a:gridCol w="735676"/>
                <a:gridCol w="832658"/>
                <a:gridCol w="762000"/>
                <a:gridCol w="762000"/>
                <a:gridCol w="685800"/>
                <a:gridCol w="762000"/>
                <a:gridCol w="609598"/>
              </a:tblGrid>
              <a:tr h="707976">
                <a:tc>
                  <a:txBody>
                    <a:bodyPr/>
                    <a:lstStyle/>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Arctic</a:t>
                      </a:r>
                    </a:p>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Alpine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3864"/>
                    </a:solidFill>
                  </a:tcPr>
                </a:tc>
                <a:tc rowSpan="2">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5911"/>
                    </a:solidFill>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Hudsonian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vMerge="1">
                  <a:txBody>
                    <a:bodyPr/>
                    <a:lstStyle/>
                    <a:p>
                      <a:endParaRPr lang="en-US"/>
                    </a:p>
                  </a:txBody>
                  <a:tcPr/>
                </a:tc>
                <a:tc vMerge="1">
                  <a:txBody>
                    <a:bodyPr/>
                    <a:lstStyle/>
                    <a:p>
                      <a:endParaRPr lang="en-US"/>
                    </a:p>
                  </a:txBody>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Canadian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Transition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vMerge="1">
                  <a:txBody>
                    <a:bodyPr/>
                    <a:lstStyle/>
                    <a:p>
                      <a:endParaRPr lang="en-US"/>
                    </a:p>
                  </a:txBody>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976">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Upper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Sonoran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135"/>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4BC9"/>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976">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Lower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Sonoran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2757">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3600" dirty="0" smtClean="0">
                          <a:effectLst/>
                          <a:latin typeface="Calibri" panose="020F0502020204030204" pitchFamily="34" charset="0"/>
                          <a:ea typeface="Calibri" panose="020F0502020204030204" pitchFamily="34" charset="0"/>
                          <a:cs typeface="Times New Roman" panose="02020603050405020304" pitchFamily="18" charset="0"/>
                        </a:rPr>
                        <a:t>A</a:t>
                      </a:r>
                      <a:r>
                        <a:rPr lang="en-US" sz="3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a:effectLst/>
                          <a:latin typeface="Calibri" panose="020F0502020204030204" pitchFamily="34" charset="0"/>
                          <a:ea typeface="Calibri" panose="020F0502020204030204" pitchFamily="34" charset="0"/>
                          <a:cs typeface="Times New Roman" panose="02020603050405020304" pitchFamily="18" charset="0"/>
                        </a:rPr>
                        <a:t>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r>
              <a:tr h="415171">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gridSpan="4">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Species of Shrews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Species of Squirrels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4" name="Rounded Rectangle 3"/>
          <p:cNvSpPr/>
          <p:nvPr/>
        </p:nvSpPr>
        <p:spPr>
          <a:xfrm>
            <a:off x="3581400" y="4038600"/>
            <a:ext cx="4572000" cy="8382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133943"/>
      </p:ext>
    </p:extLst>
  </p:cSld>
  <p:clrMapOvr>
    <a:masterClrMapping/>
  </p:clrMapOvr>
  <mc:AlternateContent xmlns:mc="http://schemas.openxmlformats.org/markup-compatibility/2006" xmlns:p14="http://schemas.microsoft.com/office/powerpoint/2010/main">
    <mc:Choice Requires="p14">
      <p:transition spd="slow" p14:dur="2000" advTm="6275"/>
    </mc:Choice>
    <mc:Fallback xmlns="">
      <p:transition spd="slow" advTm="6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42648401"/>
              </p:ext>
            </p:extLst>
          </p:nvPr>
        </p:nvGraphicFramePr>
        <p:xfrm>
          <a:off x="2362200" y="533401"/>
          <a:ext cx="7772398" cy="5333997"/>
        </p:xfrm>
        <a:graphic>
          <a:graphicData uri="http://schemas.openxmlformats.org/drawingml/2006/table">
            <a:tbl>
              <a:tblPr firstRow="1" firstCol="1" bandRow="1"/>
              <a:tblGrid>
                <a:gridCol w="1342506"/>
                <a:gridCol w="714894"/>
                <a:gridCol w="565266"/>
                <a:gridCol w="735676"/>
                <a:gridCol w="832658"/>
                <a:gridCol w="762000"/>
                <a:gridCol w="762000"/>
                <a:gridCol w="685800"/>
                <a:gridCol w="762000"/>
                <a:gridCol w="609598"/>
              </a:tblGrid>
              <a:tr h="707976">
                <a:tc>
                  <a:txBody>
                    <a:bodyPr/>
                    <a:lstStyle/>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Arctic</a:t>
                      </a:r>
                    </a:p>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Alpine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3864"/>
                    </a:solidFill>
                  </a:tcPr>
                </a:tc>
                <a:tc rowSpan="2">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5911"/>
                    </a:solidFill>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Hudsonian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vMerge="1">
                  <a:txBody>
                    <a:bodyPr/>
                    <a:lstStyle/>
                    <a:p>
                      <a:endParaRPr lang="en-US"/>
                    </a:p>
                  </a:txBody>
                  <a:tcPr/>
                </a:tc>
                <a:tc vMerge="1">
                  <a:txBody>
                    <a:bodyPr/>
                    <a:lstStyle/>
                    <a:p>
                      <a:endParaRPr lang="en-US"/>
                    </a:p>
                  </a:txBody>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Canadian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Transition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vMerge="1">
                  <a:txBody>
                    <a:bodyPr/>
                    <a:lstStyle/>
                    <a:p>
                      <a:endParaRPr lang="en-US"/>
                    </a:p>
                  </a:txBody>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976">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Upper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Sonoran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135"/>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4BC9"/>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976">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Lower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Sonoran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2757">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3600" dirty="0" smtClean="0">
                          <a:effectLst/>
                          <a:latin typeface="Calibri" panose="020F0502020204030204" pitchFamily="34" charset="0"/>
                          <a:ea typeface="Calibri" panose="020F0502020204030204" pitchFamily="34" charset="0"/>
                          <a:cs typeface="Times New Roman" panose="02020603050405020304" pitchFamily="18" charset="0"/>
                        </a:rPr>
                        <a:t>A</a:t>
                      </a:r>
                      <a:r>
                        <a:rPr lang="en-US" sz="3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a:effectLst/>
                          <a:latin typeface="Calibri" panose="020F0502020204030204" pitchFamily="34" charset="0"/>
                          <a:ea typeface="Calibri" panose="020F0502020204030204" pitchFamily="34" charset="0"/>
                          <a:cs typeface="Times New Roman" panose="02020603050405020304" pitchFamily="18" charset="0"/>
                        </a:rPr>
                        <a:t>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r>
              <a:tr h="415171">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gridSpan="4">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Species of Shrews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Species of Squirrels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4" name="Rounded Rectangle 3"/>
          <p:cNvSpPr/>
          <p:nvPr/>
        </p:nvSpPr>
        <p:spPr>
          <a:xfrm>
            <a:off x="3581400" y="4038600"/>
            <a:ext cx="1524000" cy="8382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553200" y="4038600"/>
            <a:ext cx="1524000" cy="8382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75880906"/>
      </p:ext>
    </p:extLst>
  </p:cSld>
  <p:clrMapOvr>
    <a:masterClrMapping/>
  </p:clrMapOvr>
  <mc:AlternateContent xmlns:mc="http://schemas.openxmlformats.org/markup-compatibility/2006" xmlns:p14="http://schemas.microsoft.com/office/powerpoint/2010/main">
    <mc:Choice Requires="p14">
      <p:transition spd="slow" p14:dur="2000" advTm="12693"/>
    </mc:Choice>
    <mc:Fallback xmlns="">
      <p:transition spd="slow" advTm="12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42648401"/>
              </p:ext>
            </p:extLst>
          </p:nvPr>
        </p:nvGraphicFramePr>
        <p:xfrm>
          <a:off x="2362200" y="533401"/>
          <a:ext cx="7772398" cy="5333997"/>
        </p:xfrm>
        <a:graphic>
          <a:graphicData uri="http://schemas.openxmlformats.org/drawingml/2006/table">
            <a:tbl>
              <a:tblPr firstRow="1" firstCol="1" bandRow="1"/>
              <a:tblGrid>
                <a:gridCol w="1342506"/>
                <a:gridCol w="714894"/>
                <a:gridCol w="565266"/>
                <a:gridCol w="735676"/>
                <a:gridCol w="832658"/>
                <a:gridCol w="762000"/>
                <a:gridCol w="762000"/>
                <a:gridCol w="685800"/>
                <a:gridCol w="762000"/>
                <a:gridCol w="609598"/>
              </a:tblGrid>
              <a:tr h="707976">
                <a:tc>
                  <a:txBody>
                    <a:bodyPr/>
                    <a:lstStyle/>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Arctic</a:t>
                      </a:r>
                    </a:p>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Alpine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3864"/>
                    </a:solidFill>
                  </a:tcPr>
                </a:tc>
                <a:tc rowSpan="2">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5911"/>
                    </a:solidFill>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Hudsonian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vMerge="1">
                  <a:txBody>
                    <a:bodyPr/>
                    <a:lstStyle/>
                    <a:p>
                      <a:endParaRPr lang="en-US"/>
                    </a:p>
                  </a:txBody>
                  <a:tcPr/>
                </a:tc>
                <a:tc vMerge="1">
                  <a:txBody>
                    <a:bodyPr/>
                    <a:lstStyle/>
                    <a:p>
                      <a:endParaRPr lang="en-US"/>
                    </a:p>
                  </a:txBody>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Canadian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Transition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vMerge="1">
                  <a:txBody>
                    <a:bodyPr/>
                    <a:lstStyle/>
                    <a:p>
                      <a:endParaRPr lang="en-US"/>
                    </a:p>
                  </a:txBody>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976">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Upper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Sonoran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135"/>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4BC9"/>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976">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Lower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Sonoran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2757">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3600" dirty="0" smtClean="0">
                          <a:effectLst/>
                          <a:latin typeface="Calibri" panose="020F0502020204030204" pitchFamily="34" charset="0"/>
                          <a:ea typeface="Calibri" panose="020F0502020204030204" pitchFamily="34" charset="0"/>
                          <a:cs typeface="Times New Roman" panose="02020603050405020304" pitchFamily="18" charset="0"/>
                        </a:rPr>
                        <a:t>A</a:t>
                      </a:r>
                      <a:r>
                        <a:rPr lang="en-US" sz="3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a:effectLst/>
                          <a:latin typeface="Calibri" panose="020F0502020204030204" pitchFamily="34" charset="0"/>
                          <a:ea typeface="Calibri" panose="020F0502020204030204" pitchFamily="34" charset="0"/>
                          <a:cs typeface="Times New Roman" panose="02020603050405020304" pitchFamily="18" charset="0"/>
                        </a:rPr>
                        <a:t>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r>
              <a:tr h="415171">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gridSpan="4">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Species of Shrews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Species of Squirrels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4" name="Rounded Rectangle 3"/>
          <p:cNvSpPr/>
          <p:nvPr/>
        </p:nvSpPr>
        <p:spPr>
          <a:xfrm>
            <a:off x="4267200" y="3352800"/>
            <a:ext cx="3886200" cy="8382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1045292"/>
      </p:ext>
    </p:extLst>
  </p:cSld>
  <p:clrMapOvr>
    <a:masterClrMapping/>
  </p:clrMapOvr>
  <mc:AlternateContent xmlns:mc="http://schemas.openxmlformats.org/markup-compatibility/2006" xmlns:p14="http://schemas.microsoft.com/office/powerpoint/2010/main">
    <mc:Choice Requires="p14">
      <p:transition spd="slow" p14:dur="2000" advTm="5429"/>
    </mc:Choice>
    <mc:Fallback xmlns="">
      <p:transition spd="slow" advTm="5429"/>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42648401"/>
              </p:ext>
            </p:extLst>
          </p:nvPr>
        </p:nvGraphicFramePr>
        <p:xfrm>
          <a:off x="2362200" y="533401"/>
          <a:ext cx="7772398" cy="5333997"/>
        </p:xfrm>
        <a:graphic>
          <a:graphicData uri="http://schemas.openxmlformats.org/drawingml/2006/table">
            <a:tbl>
              <a:tblPr firstRow="1" firstCol="1" bandRow="1"/>
              <a:tblGrid>
                <a:gridCol w="1342506"/>
                <a:gridCol w="714894"/>
                <a:gridCol w="565266"/>
                <a:gridCol w="735676"/>
                <a:gridCol w="832658"/>
                <a:gridCol w="762000"/>
                <a:gridCol w="762000"/>
                <a:gridCol w="685800"/>
                <a:gridCol w="762000"/>
                <a:gridCol w="609598"/>
              </a:tblGrid>
              <a:tr h="707976">
                <a:tc>
                  <a:txBody>
                    <a:bodyPr/>
                    <a:lstStyle/>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Arctic</a:t>
                      </a:r>
                    </a:p>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Alpine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3864"/>
                    </a:solidFill>
                  </a:tcPr>
                </a:tc>
                <a:tc rowSpan="2">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5911"/>
                    </a:solidFill>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Hudsonian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vMerge="1">
                  <a:txBody>
                    <a:bodyPr/>
                    <a:lstStyle/>
                    <a:p>
                      <a:endParaRPr lang="en-US"/>
                    </a:p>
                  </a:txBody>
                  <a:tcPr/>
                </a:tc>
                <a:tc vMerge="1">
                  <a:txBody>
                    <a:bodyPr/>
                    <a:lstStyle/>
                    <a:p>
                      <a:endParaRPr lang="en-US"/>
                    </a:p>
                  </a:txBody>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Canadian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Transition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vMerge="1">
                  <a:txBody>
                    <a:bodyPr/>
                    <a:lstStyle/>
                    <a:p>
                      <a:endParaRPr lang="en-US"/>
                    </a:p>
                  </a:txBody>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976">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Upper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Sonoran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135"/>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4BC9"/>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976">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Lower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Sonoran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2757">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3600" dirty="0" smtClean="0">
                          <a:effectLst/>
                          <a:latin typeface="Calibri" panose="020F0502020204030204" pitchFamily="34" charset="0"/>
                          <a:ea typeface="Calibri" panose="020F0502020204030204" pitchFamily="34" charset="0"/>
                          <a:cs typeface="Times New Roman" panose="02020603050405020304" pitchFamily="18" charset="0"/>
                        </a:rPr>
                        <a:t>A</a:t>
                      </a:r>
                      <a:r>
                        <a:rPr lang="en-US" sz="3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a:effectLst/>
                          <a:latin typeface="Calibri" panose="020F0502020204030204" pitchFamily="34" charset="0"/>
                          <a:ea typeface="Calibri" panose="020F0502020204030204" pitchFamily="34" charset="0"/>
                          <a:cs typeface="Times New Roman" panose="02020603050405020304" pitchFamily="18" charset="0"/>
                        </a:rPr>
                        <a:t>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r>
              <a:tr h="415171">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gridSpan="4">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Species of Shrews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Species of Squirrels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4" name="Rounded Rectangle 3"/>
          <p:cNvSpPr/>
          <p:nvPr/>
        </p:nvSpPr>
        <p:spPr>
          <a:xfrm>
            <a:off x="4800600" y="2667000"/>
            <a:ext cx="4191000" cy="8382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6189464"/>
      </p:ext>
    </p:extLst>
  </p:cSld>
  <p:clrMapOvr>
    <a:masterClrMapping/>
  </p:clrMapOvr>
  <mc:AlternateContent xmlns:mc="http://schemas.openxmlformats.org/markup-compatibility/2006" xmlns:p14="http://schemas.microsoft.com/office/powerpoint/2010/main">
    <mc:Choice Requires="p14">
      <p:transition spd="slow" p14:dur="2000" advTm="9728"/>
    </mc:Choice>
    <mc:Fallback xmlns="">
      <p:transition spd="slow" advTm="9728"/>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42648401"/>
              </p:ext>
            </p:extLst>
          </p:nvPr>
        </p:nvGraphicFramePr>
        <p:xfrm>
          <a:off x="2362200" y="533401"/>
          <a:ext cx="7772398" cy="5333997"/>
        </p:xfrm>
        <a:graphic>
          <a:graphicData uri="http://schemas.openxmlformats.org/drawingml/2006/table">
            <a:tbl>
              <a:tblPr firstRow="1" firstCol="1" bandRow="1"/>
              <a:tblGrid>
                <a:gridCol w="1342506"/>
                <a:gridCol w="714894"/>
                <a:gridCol w="565266"/>
                <a:gridCol w="735676"/>
                <a:gridCol w="832658"/>
                <a:gridCol w="762000"/>
                <a:gridCol w="762000"/>
                <a:gridCol w="685800"/>
                <a:gridCol w="762000"/>
                <a:gridCol w="609598"/>
              </a:tblGrid>
              <a:tr h="707976">
                <a:tc>
                  <a:txBody>
                    <a:bodyPr/>
                    <a:lstStyle/>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Arctic</a:t>
                      </a:r>
                    </a:p>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Alpine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3864"/>
                    </a:solidFill>
                  </a:tcPr>
                </a:tc>
                <a:tc rowSpan="2">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5911"/>
                    </a:solidFill>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Hudsonian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vMerge="1">
                  <a:txBody>
                    <a:bodyPr/>
                    <a:lstStyle/>
                    <a:p>
                      <a:endParaRPr lang="en-US"/>
                    </a:p>
                  </a:txBody>
                  <a:tcPr/>
                </a:tc>
                <a:tc vMerge="1">
                  <a:txBody>
                    <a:bodyPr/>
                    <a:lstStyle/>
                    <a:p>
                      <a:endParaRPr lang="en-US"/>
                    </a:p>
                  </a:txBody>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Canadian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4047">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Transition</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vMerge="1">
                  <a:txBody>
                    <a:bodyPr/>
                    <a:lstStyle/>
                    <a:p>
                      <a:endParaRPr lang="en-US"/>
                    </a:p>
                  </a:txBody>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976">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Upper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Sonoran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135"/>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4BC9"/>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976">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Lower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Sonoran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en-US"/>
                    </a:p>
                  </a:txBody>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2757">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3600" dirty="0" smtClean="0">
                          <a:effectLst/>
                          <a:latin typeface="Calibri" panose="020F0502020204030204" pitchFamily="34" charset="0"/>
                          <a:ea typeface="Calibri" panose="020F0502020204030204" pitchFamily="34" charset="0"/>
                          <a:cs typeface="Times New Roman" panose="02020603050405020304" pitchFamily="18" charset="0"/>
                        </a:rPr>
                        <a:t>A</a:t>
                      </a:r>
                      <a:r>
                        <a:rPr lang="en-US" sz="3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a:effectLst/>
                          <a:latin typeface="Calibri" panose="020F0502020204030204" pitchFamily="34" charset="0"/>
                          <a:ea typeface="Calibri" panose="020F0502020204030204" pitchFamily="34" charset="0"/>
                          <a:cs typeface="Times New Roman" panose="02020603050405020304" pitchFamily="18" charset="0"/>
                        </a:rPr>
                        <a:t>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r>
              <a:tr h="415171">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gridSpan="4">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Species of Shrews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Species of Squirrels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4" name="Rounded Rectangle 3"/>
          <p:cNvSpPr/>
          <p:nvPr/>
        </p:nvSpPr>
        <p:spPr>
          <a:xfrm>
            <a:off x="4800600" y="1905000"/>
            <a:ext cx="4876800" cy="8382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7924800" y="1143000"/>
            <a:ext cx="2362200" cy="8382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8610600" y="533400"/>
            <a:ext cx="1676400" cy="8382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7094355"/>
      </p:ext>
    </p:extLst>
  </p:cSld>
  <p:clrMapOvr>
    <a:masterClrMapping/>
  </p:clrMapOvr>
  <mc:AlternateContent xmlns:mc="http://schemas.openxmlformats.org/markup-compatibility/2006" xmlns:p14="http://schemas.microsoft.com/office/powerpoint/2010/main">
    <mc:Choice Requires="p14">
      <p:transition spd="slow" p14:dur="2000" advTm="7343"/>
    </mc:Choice>
    <mc:Fallback xmlns="">
      <p:transition spd="slow" advTm="7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hidden"/>
                                      </p:to>
                                    </p:set>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1000"/>
                            </p:stCondLst>
                            <p:childTnLst>
                              <p:par>
                                <p:cTn id="11" presetID="1" presetClass="exit" presetSubtype="0" fill="hold" grpId="1" nodeType="afterEffect">
                                  <p:stCondLst>
                                    <p:cond delay="1000"/>
                                  </p:stCondLst>
                                  <p:childTnLst>
                                    <p:set>
                                      <p:cBhvr>
                                        <p:cTn id="12" dur="1" fill="hold">
                                          <p:stCondLst>
                                            <p:cond delay="0"/>
                                          </p:stCondLst>
                                        </p:cTn>
                                        <p:tgtEl>
                                          <p:spTgt spid="5"/>
                                        </p:tgtEl>
                                        <p:attrNameLst>
                                          <p:attrName>style.visibility</p:attrName>
                                        </p:attrNameLst>
                                      </p:cBhvr>
                                      <p:to>
                                        <p:strVal val="hidden"/>
                                      </p:to>
                                    </p:set>
                                  </p:childTnLst>
                                </p:cTn>
                              </p:par>
                            </p:childTnLst>
                          </p:cTn>
                        </p:par>
                        <p:par>
                          <p:cTn id="13" fill="hold">
                            <p:stCondLst>
                              <p:cond delay="2000"/>
                            </p:stCondLst>
                            <p:childTnLst>
                              <p:par>
                                <p:cTn id="14" presetID="1"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609600" y="1809750"/>
            <a:ext cx="5791587" cy="4133850"/>
          </a:xfrm>
          <a:prstGeom prst="rect">
            <a:avLst/>
          </a:prstGeom>
        </p:spPr>
      </p:pic>
      <p:pic>
        <p:nvPicPr>
          <p:cNvPr id="3" name="Picture 2"/>
          <p:cNvPicPr>
            <a:picLocks noChangeAspect="1"/>
          </p:cNvPicPr>
          <p:nvPr/>
        </p:nvPicPr>
        <p:blipFill>
          <a:blip r:embed="rId5"/>
          <a:stretch>
            <a:fillRect/>
          </a:stretch>
        </p:blipFill>
        <p:spPr>
          <a:xfrm>
            <a:off x="7010400" y="1733550"/>
            <a:ext cx="4124325" cy="4057650"/>
          </a:xfrm>
          <a:prstGeom prst="rect">
            <a:avLst/>
          </a:prstGeom>
        </p:spPr>
      </p:pic>
      <p:sp>
        <p:nvSpPr>
          <p:cNvPr id="4" name="Rectangle 3"/>
          <p:cNvSpPr/>
          <p:nvPr/>
        </p:nvSpPr>
        <p:spPr>
          <a:xfrm>
            <a:off x="1295400" y="753070"/>
            <a:ext cx="4855625"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In Biomes Today</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0" name="Rectangle 9"/>
          <p:cNvSpPr/>
          <p:nvPr/>
        </p:nvSpPr>
        <p:spPr>
          <a:xfrm>
            <a:off x="6760871" y="713252"/>
            <a:ext cx="4623382"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In Fossil Record</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480733784"/>
      </p:ext>
    </p:extLst>
  </p:cSld>
  <p:clrMapOvr>
    <a:masterClrMapping/>
  </p:clrMapOvr>
  <mc:AlternateContent xmlns:mc="http://schemas.openxmlformats.org/markup-compatibility/2006" xmlns:p14="http://schemas.microsoft.com/office/powerpoint/2010/main">
    <mc:Choice Requires="p14">
      <p:transition spd="slow" p14:dur="2000" advTm="10054"/>
    </mc:Choice>
    <mc:Fallback xmlns="">
      <p:transition spd="slow" advTm="10054"/>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3048000" y="449190"/>
            <a:ext cx="3733800" cy="2665068"/>
          </a:xfrm>
          <a:prstGeom prst="rect">
            <a:avLst/>
          </a:prstGeom>
        </p:spPr>
      </p:pic>
      <p:pic>
        <p:nvPicPr>
          <p:cNvPr id="3" name="Picture 2"/>
          <p:cNvPicPr>
            <a:picLocks noChangeAspect="1"/>
          </p:cNvPicPr>
          <p:nvPr/>
        </p:nvPicPr>
        <p:blipFill>
          <a:blip r:embed="rId6"/>
          <a:stretch>
            <a:fillRect/>
          </a:stretch>
        </p:blipFill>
        <p:spPr>
          <a:xfrm>
            <a:off x="3200400" y="3276600"/>
            <a:ext cx="3429000" cy="3272788"/>
          </a:xfrm>
          <a:prstGeom prst="rect">
            <a:avLst/>
          </a:prstGeom>
        </p:spPr>
      </p:pic>
      <p:sp>
        <p:nvSpPr>
          <p:cNvPr id="4" name="Rectangle 3"/>
          <p:cNvSpPr/>
          <p:nvPr/>
        </p:nvSpPr>
        <p:spPr>
          <a:xfrm>
            <a:off x="379307" y="990600"/>
            <a:ext cx="2438399" cy="1323439"/>
          </a:xfrm>
          <a:prstGeom prst="rect">
            <a:avLst/>
          </a:prstGeom>
          <a:noFill/>
        </p:spPr>
        <p:txBody>
          <a:bodyPr wrap="square" lIns="91440" tIns="45720" rIns="91440" bIns="45720">
            <a:spAutoFit/>
          </a:bodyPr>
          <a:lstStyle/>
          <a:p>
            <a:pPr algn="ctr"/>
            <a:r>
              <a:rPr lang="en-US" sz="4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In Biomes Today</a:t>
            </a:r>
            <a:endPar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0" name="Rectangle 9"/>
          <p:cNvSpPr/>
          <p:nvPr/>
        </p:nvSpPr>
        <p:spPr>
          <a:xfrm>
            <a:off x="413035" y="4267200"/>
            <a:ext cx="2154529" cy="1323439"/>
          </a:xfrm>
          <a:prstGeom prst="rect">
            <a:avLst/>
          </a:prstGeom>
          <a:noFill/>
        </p:spPr>
        <p:txBody>
          <a:bodyPr wrap="square" lIns="91440" tIns="45720" rIns="91440" bIns="45720">
            <a:spAutoFit/>
          </a:bodyPr>
          <a:lstStyle/>
          <a:p>
            <a:pPr algn="ctr"/>
            <a:r>
              <a:rPr lang="en-US" sz="4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In Fossil Record</a:t>
            </a:r>
            <a:endPar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5" name="Picture 4"/>
          <p:cNvPicPr>
            <a:picLocks noChangeAspect="1"/>
          </p:cNvPicPr>
          <p:nvPr/>
        </p:nvPicPr>
        <p:blipFill>
          <a:blip r:embed="rId7"/>
          <a:stretch>
            <a:fillRect/>
          </a:stretch>
        </p:blipFill>
        <p:spPr>
          <a:xfrm>
            <a:off x="7274728" y="449190"/>
            <a:ext cx="3878001" cy="2667000"/>
          </a:xfrm>
          <a:prstGeom prst="rect">
            <a:avLst/>
          </a:prstGeom>
        </p:spPr>
      </p:pic>
      <p:pic>
        <p:nvPicPr>
          <p:cNvPr id="7" name="Picture 6"/>
          <p:cNvPicPr>
            <a:picLocks noChangeAspect="1"/>
          </p:cNvPicPr>
          <p:nvPr/>
        </p:nvPicPr>
        <p:blipFill>
          <a:blip r:embed="rId8"/>
          <a:stretch>
            <a:fillRect/>
          </a:stretch>
        </p:blipFill>
        <p:spPr>
          <a:xfrm>
            <a:off x="7391400" y="3314075"/>
            <a:ext cx="3317072" cy="3233767"/>
          </a:xfrm>
          <a:prstGeom prst="rect">
            <a:avLst/>
          </a:prstGeom>
        </p:spPr>
      </p:pic>
    </p:spTree>
    <p:custDataLst>
      <p:tags r:id="rId1"/>
    </p:custDataLst>
    <p:extLst>
      <p:ext uri="{BB962C8B-B14F-4D97-AF65-F5344CB8AC3E}">
        <p14:creationId xmlns:p14="http://schemas.microsoft.com/office/powerpoint/2010/main" val="1746104685"/>
      </p:ext>
    </p:extLst>
  </p:cSld>
  <p:clrMapOvr>
    <a:masterClrMapping/>
  </p:clrMapOvr>
  <mc:AlternateContent xmlns:mc="http://schemas.openxmlformats.org/markup-compatibility/2006" xmlns:p14="http://schemas.microsoft.com/office/powerpoint/2010/main">
    <mc:Choice Requires="p14">
      <p:transition spd="slow" p14:dur="2000" advTm="12079"/>
    </mc:Choice>
    <mc:Fallback xmlns="">
      <p:transition spd="slow" advTm="120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2" descr="http://1.bp.blogspot.com/-9lRZYkhRlDU/USx-uJHZJRI/AAAAAAAAG44/ympGwUNNHW4/s1600/vippasstothespiritworld.blogspot_com.jpg"/>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5264"/>
          <a:stretch/>
        </p:blipFill>
        <p:spPr bwMode="auto">
          <a:xfrm>
            <a:off x="1036320" y="30480"/>
            <a:ext cx="10861450" cy="68275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solidFill>
                  <a:schemeClr val="bg1"/>
                </a:solidFill>
                <a:latin typeface="Tempus Sans ITC" panose="04020404030D07020202" pitchFamily="82" charset="0"/>
              </a:rPr>
              <a:t>Worldwide Flood</a:t>
            </a:r>
            <a:endParaRPr lang="en-US" b="1" dirty="0">
              <a:solidFill>
                <a:schemeClr val="bg1"/>
              </a:solidFill>
              <a:latin typeface="Tempus Sans ITC" panose="04020404030D07020202" pitchFamily="82" charset="0"/>
            </a:endParaRPr>
          </a:p>
        </p:txBody>
      </p:sp>
    </p:spTree>
    <p:extLst>
      <p:ext uri="{BB962C8B-B14F-4D97-AF65-F5344CB8AC3E}">
        <p14:creationId xmlns:p14="http://schemas.microsoft.com/office/powerpoint/2010/main" val="1543989696"/>
      </p:ext>
    </p:extLst>
  </p:cSld>
  <p:clrMapOvr>
    <a:masterClrMapping/>
  </p:clrMapOvr>
  <mc:AlternateContent xmlns:mc="http://schemas.openxmlformats.org/markup-compatibility/2006" xmlns:p14="http://schemas.microsoft.com/office/powerpoint/2010/main">
    <mc:Choice Requires="p14">
      <p:transition spd="slow" p14:dur="2000" advTm="7403"/>
    </mc:Choice>
    <mc:Fallback xmlns="">
      <p:transition spd="slow" advTm="7403"/>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b="1" dirty="0">
              <a:solidFill>
                <a:schemeClr val="bg1"/>
              </a:solidFill>
              <a:latin typeface="Tempus Sans ITC" panose="04020404030D07020202" pitchFamily="82" charset="0"/>
            </a:endParaRPr>
          </a:p>
        </p:txBody>
      </p:sp>
      <p:sp>
        <p:nvSpPr>
          <p:cNvPr id="3" name="TextBox 2"/>
          <p:cNvSpPr txBox="1"/>
          <p:nvPr/>
        </p:nvSpPr>
        <p:spPr>
          <a:xfrm>
            <a:off x="4648200" y="1447801"/>
            <a:ext cx="3124200" cy="4508927"/>
          </a:xfrm>
          <a:prstGeom prst="rect">
            <a:avLst/>
          </a:prstGeom>
          <a:noFill/>
        </p:spPr>
        <p:txBody>
          <a:bodyPr wrap="square" rtlCol="0">
            <a:spAutoFit/>
          </a:bodyPr>
          <a:lstStyle/>
          <a:p>
            <a:pPr algn="ctr"/>
            <a:r>
              <a:rPr lang="en-US" sz="28700" dirty="0">
                <a:solidFill>
                  <a:schemeClr val="bg1"/>
                </a:solidFill>
              </a:rPr>
              <a:t>?</a:t>
            </a:r>
          </a:p>
        </p:txBody>
      </p:sp>
    </p:spTree>
    <p:extLst>
      <p:ext uri="{BB962C8B-B14F-4D97-AF65-F5344CB8AC3E}">
        <p14:creationId xmlns:p14="http://schemas.microsoft.com/office/powerpoint/2010/main" val="2839378621"/>
      </p:ext>
    </p:extLst>
  </p:cSld>
  <p:clrMapOvr>
    <a:masterClrMapping/>
  </p:clrMapOvr>
  <mc:AlternateContent xmlns:mc="http://schemas.openxmlformats.org/markup-compatibility/2006" xmlns:p14="http://schemas.microsoft.com/office/powerpoint/2010/main">
    <mc:Choice Requires="p14">
      <p:transition spd="slow" p14:dur="2000" advTm="4214"/>
    </mc:Choice>
    <mc:Fallback xmlns="">
      <p:transition spd="slow" advTm="4214"/>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Genesis 7:11</a:t>
            </a:r>
            <a:endParaRPr lang="en-US" dirty="0"/>
          </a:p>
        </p:txBody>
      </p:sp>
      <p:sp>
        <p:nvSpPr>
          <p:cNvPr id="3" name="Content Placeholder 2"/>
          <p:cNvSpPr>
            <a:spLocks noGrp="1"/>
          </p:cNvSpPr>
          <p:nvPr>
            <p:ph idx="1"/>
          </p:nvPr>
        </p:nvSpPr>
        <p:spPr>
          <a:xfrm>
            <a:off x="2362200" y="762000"/>
            <a:ext cx="7543800" cy="3886200"/>
          </a:xfrm>
        </p:spPr>
        <p:txBody>
          <a:bodyPr>
            <a:normAutofit/>
          </a:bodyPr>
          <a:lstStyle/>
          <a:p>
            <a:pPr marL="0" indent="0">
              <a:buNone/>
            </a:pPr>
            <a:endParaRPr lang="en-US" sz="4400" dirty="0"/>
          </a:p>
          <a:p>
            <a:pPr marL="0" indent="0">
              <a:buNone/>
            </a:pPr>
            <a:r>
              <a:rPr lang="en-US" sz="4400" dirty="0"/>
              <a:t>All the fountains of the great deep burst </a:t>
            </a:r>
            <a:r>
              <a:rPr lang="en-US" sz="4400" b="1" dirty="0">
                <a:solidFill>
                  <a:schemeClr val="accent1"/>
                </a:solidFill>
              </a:rPr>
              <a:t>open</a:t>
            </a:r>
            <a:r>
              <a:rPr lang="en-US" sz="4400" dirty="0"/>
              <a:t>, and the floodgates of the sky were </a:t>
            </a:r>
            <a:r>
              <a:rPr lang="en-US" sz="4400" b="1" dirty="0">
                <a:solidFill>
                  <a:schemeClr val="accent1"/>
                </a:solidFill>
              </a:rPr>
              <a:t>opened</a:t>
            </a:r>
            <a:r>
              <a:rPr lang="en-US" sz="4400" dirty="0"/>
              <a:t>. </a:t>
            </a:r>
          </a:p>
          <a:p>
            <a:endParaRPr lang="en-US" sz="4400" dirty="0"/>
          </a:p>
        </p:txBody>
      </p:sp>
      <p:pic>
        <p:nvPicPr>
          <p:cNvPr id="5" name="Picture 4"/>
          <p:cNvPicPr>
            <a:picLocks noChangeAspect="1"/>
          </p:cNvPicPr>
          <p:nvPr/>
        </p:nvPicPr>
        <p:blipFill>
          <a:blip r:embed="rId3"/>
          <a:stretch>
            <a:fillRect/>
          </a:stretch>
        </p:blipFill>
        <p:spPr>
          <a:xfrm>
            <a:off x="7884928" y="3882948"/>
            <a:ext cx="3011672" cy="1987703"/>
          </a:xfrm>
          <a:prstGeom prst="rect">
            <a:avLst/>
          </a:prstGeom>
        </p:spPr>
      </p:pic>
    </p:spTree>
    <p:extLst>
      <p:ext uri="{BB962C8B-B14F-4D97-AF65-F5344CB8AC3E}">
        <p14:creationId xmlns:p14="http://schemas.microsoft.com/office/powerpoint/2010/main" val="2667842726"/>
      </p:ext>
    </p:extLst>
  </p:cSld>
  <p:clrMapOvr>
    <a:masterClrMapping/>
  </p:clrMapOvr>
  <mc:AlternateContent xmlns:mc="http://schemas.openxmlformats.org/markup-compatibility/2006" xmlns:p14="http://schemas.microsoft.com/office/powerpoint/2010/main">
    <mc:Choice Requires="p14">
      <p:transition spd="slow" p14:dur="800" advTm="10768">
        <p:circle/>
      </p:transition>
    </mc:Choice>
    <mc:Fallback xmlns="">
      <p:transition spd="slow" advTm="10768">
        <p:circl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Genesis 8:2</a:t>
            </a:r>
            <a:endParaRPr lang="en-US" dirty="0"/>
          </a:p>
        </p:txBody>
      </p:sp>
      <p:sp>
        <p:nvSpPr>
          <p:cNvPr id="3" name="Content Placeholder 2"/>
          <p:cNvSpPr>
            <a:spLocks noGrp="1"/>
          </p:cNvSpPr>
          <p:nvPr>
            <p:ph idx="1"/>
          </p:nvPr>
        </p:nvSpPr>
        <p:spPr>
          <a:xfrm>
            <a:off x="2362200" y="762000"/>
            <a:ext cx="7543800" cy="3886200"/>
          </a:xfrm>
        </p:spPr>
        <p:txBody>
          <a:bodyPr>
            <a:normAutofit/>
          </a:bodyPr>
          <a:lstStyle/>
          <a:p>
            <a:pPr marL="0" indent="0">
              <a:buNone/>
            </a:pPr>
            <a:r>
              <a:rPr lang="en-US" sz="4400" dirty="0"/>
              <a:t>The fountains of the great deep and the floodgates of the sky were </a:t>
            </a:r>
            <a:r>
              <a:rPr lang="en-US" sz="4400" b="1" dirty="0">
                <a:solidFill>
                  <a:schemeClr val="accent1"/>
                </a:solidFill>
              </a:rPr>
              <a:t>closed</a:t>
            </a:r>
            <a:r>
              <a:rPr lang="en-US" sz="4400" dirty="0"/>
              <a:t>, and the rain stopped. </a:t>
            </a:r>
          </a:p>
          <a:p>
            <a:pPr marL="0" indent="0">
              <a:buNone/>
            </a:pPr>
            <a:endParaRPr lang="en-US" sz="4000" dirty="0"/>
          </a:p>
        </p:txBody>
      </p:sp>
      <p:pic>
        <p:nvPicPr>
          <p:cNvPr id="5" name="Picture 4"/>
          <p:cNvPicPr>
            <a:picLocks noChangeAspect="1"/>
          </p:cNvPicPr>
          <p:nvPr/>
        </p:nvPicPr>
        <p:blipFill>
          <a:blip r:embed="rId3"/>
          <a:stretch>
            <a:fillRect/>
          </a:stretch>
        </p:blipFill>
        <p:spPr>
          <a:xfrm>
            <a:off x="7884928" y="3882948"/>
            <a:ext cx="3011672" cy="1987703"/>
          </a:xfrm>
          <a:prstGeom prst="rect">
            <a:avLst/>
          </a:prstGeom>
        </p:spPr>
      </p:pic>
    </p:spTree>
    <p:extLst>
      <p:ext uri="{BB962C8B-B14F-4D97-AF65-F5344CB8AC3E}">
        <p14:creationId xmlns:p14="http://schemas.microsoft.com/office/powerpoint/2010/main" val="2498342315"/>
      </p:ext>
    </p:extLst>
  </p:cSld>
  <p:clrMapOvr>
    <a:masterClrMapping/>
  </p:clrMapOvr>
  <mc:AlternateContent xmlns:mc="http://schemas.openxmlformats.org/markup-compatibility/2006" xmlns:p14="http://schemas.microsoft.com/office/powerpoint/2010/main">
    <mc:Choice Requires="p14">
      <p:transition spd="slow" p14:dur="800" advTm="2977">
        <p:circle/>
      </p:transition>
    </mc:Choice>
    <mc:Fallback xmlns="">
      <p:transition spd="slow" advTm="2977">
        <p:circl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465668"/>
            <a:ext cx="10972800" cy="1143000"/>
          </a:xfrm>
        </p:spPr>
        <p:txBody>
          <a:bodyPr/>
          <a:lstStyle/>
          <a:p>
            <a:r>
              <a:rPr lang="en-US" dirty="0" smtClean="0">
                <a:ln>
                  <a:solidFill>
                    <a:sysClr val="windowText" lastClr="000000"/>
                  </a:solidFill>
                </a:ln>
                <a:solidFill>
                  <a:schemeClr val="bg1"/>
                </a:solidFill>
                <a:latin typeface="Gill Sans Ultra Bold" panose="020B0A02020104020203" pitchFamily="34" charset="0"/>
              </a:rPr>
              <a:t>Worldwide Flood</a:t>
            </a:r>
            <a:endParaRPr lang="en-US" dirty="0">
              <a:ln>
                <a:solidFill>
                  <a:sysClr val="windowText" lastClr="000000"/>
                </a:solidFill>
              </a:ln>
              <a:solidFill>
                <a:schemeClr val="bg1"/>
              </a:solidFill>
              <a:latin typeface="Gill Sans Ultra Bold" panose="020B0A02020104020203" pitchFamily="34" charset="0"/>
            </a:endParaRPr>
          </a:p>
        </p:txBody>
      </p:sp>
      <p:sp>
        <p:nvSpPr>
          <p:cNvPr id="3" name="Content Placeholder 2"/>
          <p:cNvSpPr>
            <a:spLocks noGrp="1"/>
          </p:cNvSpPr>
          <p:nvPr>
            <p:ph idx="1"/>
          </p:nvPr>
        </p:nvSpPr>
        <p:spPr/>
        <p:txBody>
          <a:bodyPr/>
          <a:lstStyle/>
          <a:p>
            <a:r>
              <a:rPr lang="en-US" dirty="0" smtClean="0">
                <a:solidFill>
                  <a:schemeClr val="bg1"/>
                </a:solidFill>
              </a:rPr>
              <a:t>“Fountains of the great deep” burst open</a:t>
            </a:r>
          </a:p>
          <a:p>
            <a:pPr lvl="1"/>
            <a:r>
              <a:rPr lang="en-US" dirty="0" smtClean="0">
                <a:solidFill>
                  <a:schemeClr val="bg1"/>
                </a:solidFill>
              </a:rPr>
              <a:t>Moving tectonic plates</a:t>
            </a:r>
          </a:p>
          <a:p>
            <a:pPr lvl="1"/>
            <a:r>
              <a:rPr lang="en-US" dirty="0" smtClean="0">
                <a:solidFill>
                  <a:schemeClr val="bg1"/>
                </a:solidFill>
              </a:rPr>
              <a:t>Volcanoes</a:t>
            </a:r>
          </a:p>
          <a:p>
            <a:pPr lvl="1"/>
            <a:r>
              <a:rPr lang="en-US" dirty="0" smtClean="0">
                <a:solidFill>
                  <a:schemeClr val="bg1"/>
                </a:solidFill>
              </a:rPr>
              <a:t>Earthquakes</a:t>
            </a:r>
          </a:p>
          <a:p>
            <a:pPr lvl="1"/>
            <a:r>
              <a:rPr lang="en-US" dirty="0" smtClean="0">
                <a:solidFill>
                  <a:schemeClr val="bg1"/>
                </a:solidFill>
              </a:rPr>
              <a:t>Tsunamis</a:t>
            </a:r>
          </a:p>
          <a:p>
            <a:pPr lvl="1"/>
            <a:r>
              <a:rPr lang="en-US" dirty="0" smtClean="0">
                <a:solidFill>
                  <a:schemeClr val="bg1"/>
                </a:solidFill>
              </a:rPr>
              <a:t>40 days of rain</a:t>
            </a:r>
            <a:endParaRPr lang="en-US" dirty="0">
              <a:solidFill>
                <a:schemeClr val="bg1"/>
              </a:solidFill>
            </a:endParaRPr>
          </a:p>
        </p:txBody>
      </p:sp>
    </p:spTree>
    <p:extLst>
      <p:ext uri="{BB962C8B-B14F-4D97-AF65-F5344CB8AC3E}">
        <p14:creationId xmlns:p14="http://schemas.microsoft.com/office/powerpoint/2010/main" val="3545867929"/>
      </p:ext>
    </p:extLst>
  </p:cSld>
  <p:clrMapOvr>
    <a:masterClrMapping/>
  </p:clrMapOvr>
  <mc:AlternateContent xmlns:mc="http://schemas.openxmlformats.org/markup-compatibility/2006" xmlns:p14="http://schemas.microsoft.com/office/powerpoint/2010/main">
    <mc:Choice Requires="p14">
      <p:transition spd="slow" p14:dur="2000" advTm="9685"/>
    </mc:Choice>
    <mc:Fallback xmlns="">
      <p:transition spd="slow" advTm="9685"/>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latin typeface="Tempus Sans ITC" panose="04020404030D07020202" pitchFamily="82" charset="0"/>
              </a:rPr>
              <a:t>Biome Succession</a:t>
            </a:r>
            <a:endParaRPr lang="en-US" b="1" dirty="0">
              <a:solidFill>
                <a:schemeClr val="bg1"/>
              </a:solidFill>
              <a:latin typeface="Tempus Sans ITC" panose="04020404030D07020202" pitchFamily="82" charset="0"/>
            </a:endParaRPr>
          </a:p>
        </p:txBody>
      </p:sp>
      <p:pic>
        <p:nvPicPr>
          <p:cNvPr id="9" name="Picture 8"/>
          <p:cNvPicPr>
            <a:picLocks noChangeAspect="1"/>
          </p:cNvPicPr>
          <p:nvPr/>
        </p:nvPicPr>
        <p:blipFill>
          <a:blip r:embed="rId5"/>
          <a:stretch>
            <a:fillRect/>
          </a:stretch>
        </p:blipFill>
        <p:spPr>
          <a:xfrm>
            <a:off x="1143000" y="2661642"/>
            <a:ext cx="4653601" cy="3200400"/>
          </a:xfrm>
          <a:prstGeom prst="rect">
            <a:avLst/>
          </a:prstGeom>
        </p:spPr>
      </p:pic>
      <p:pic>
        <p:nvPicPr>
          <p:cNvPr id="10" name="Picture 9"/>
          <p:cNvPicPr>
            <a:picLocks noChangeAspect="1"/>
          </p:cNvPicPr>
          <p:nvPr/>
        </p:nvPicPr>
        <p:blipFill>
          <a:blip r:embed="rId6"/>
          <a:stretch>
            <a:fillRect/>
          </a:stretch>
        </p:blipFill>
        <p:spPr>
          <a:xfrm>
            <a:off x="7010400" y="1752600"/>
            <a:ext cx="4215305" cy="4109442"/>
          </a:xfrm>
          <a:prstGeom prst="rect">
            <a:avLst/>
          </a:prstGeom>
        </p:spPr>
      </p:pic>
    </p:spTree>
    <p:custDataLst>
      <p:tags r:id="rId1"/>
    </p:custDataLst>
    <p:extLst>
      <p:ext uri="{BB962C8B-B14F-4D97-AF65-F5344CB8AC3E}">
        <p14:creationId xmlns:p14="http://schemas.microsoft.com/office/powerpoint/2010/main" val="3379385690"/>
      </p:ext>
    </p:extLst>
  </p:cSld>
  <p:clrMapOvr>
    <a:masterClrMapping/>
  </p:clrMapOvr>
  <mc:AlternateContent xmlns:mc="http://schemas.openxmlformats.org/markup-compatibility/2006" xmlns:p14="http://schemas.microsoft.com/office/powerpoint/2010/main">
    <mc:Choice Requires="p14">
      <p:transition spd="slow" p14:dur="2000" advTm="17756"/>
    </mc:Choice>
    <mc:Fallback xmlns="">
      <p:transition spd="slow" advTm="177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914401"/>
            <a:ext cx="6019800" cy="4927713"/>
          </a:xfrm>
          <a:prstGeom prst="rect">
            <a:avLst/>
          </a:prstGeom>
        </p:spPr>
      </p:pic>
      <p:sp>
        <p:nvSpPr>
          <p:cNvPr id="4" name="Right Arrow 3"/>
          <p:cNvSpPr/>
          <p:nvPr/>
        </p:nvSpPr>
        <p:spPr>
          <a:xfrm>
            <a:off x="2133600" y="5181600"/>
            <a:ext cx="1371600" cy="45720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706946"/>
      </p:ext>
    </p:extLst>
  </p:cSld>
  <p:clrMapOvr>
    <a:masterClrMapping/>
  </p:clrMapOvr>
  <mc:AlternateContent xmlns:mc="http://schemas.openxmlformats.org/markup-compatibility/2006" xmlns:p14="http://schemas.microsoft.com/office/powerpoint/2010/main">
    <mc:Choice Requires="p14">
      <p:transition spd="slow" p14:dur="2000" advTm="8328"/>
    </mc:Choice>
    <mc:Fallback xmlns="">
      <p:transition spd="slow" advTm="8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64" presetClass="path" presetSubtype="0" accel="50000" decel="50000" fill="hold" grpId="1" nodeType="afterEffect">
                                  <p:stCondLst>
                                    <p:cond delay="0"/>
                                  </p:stCondLst>
                                  <p:childTnLst>
                                    <p:animMotion origin="layout" path="M 3.33333E-6 1.11111E-6 L 3.33333E-6 -0.13333 " pathEditMode="relative" rAng="0" ptsTypes="AA">
                                      <p:cBhvr>
                                        <p:cTn id="10" dur="2000" fill="hold"/>
                                        <p:tgtEl>
                                          <p:spTgt spid="4"/>
                                        </p:tgtEl>
                                        <p:attrNameLst>
                                          <p:attrName>ppt_x</p:attrName>
                                          <p:attrName>ppt_y</p:attrName>
                                        </p:attrNameLst>
                                      </p:cBhvr>
                                      <p:rCtr x="0" y="-66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 name="TextBox 21"/>
          <p:cNvSpPr txBox="1"/>
          <p:nvPr/>
        </p:nvSpPr>
        <p:spPr>
          <a:xfrm>
            <a:off x="6483331" y="2383367"/>
            <a:ext cx="2895600" cy="461665"/>
          </a:xfrm>
          <a:prstGeom prst="rect">
            <a:avLst/>
          </a:prstGeom>
          <a:noFill/>
        </p:spPr>
        <p:txBody>
          <a:bodyPr wrap="square" rtlCol="0">
            <a:spAutoFit/>
          </a:bodyPr>
          <a:lstStyle/>
          <a:p>
            <a:pPr algn="ctr"/>
            <a:r>
              <a:rPr lang="en-US" sz="2400" dirty="0">
                <a:solidFill>
                  <a:schemeClr val="bg1"/>
                </a:solidFill>
              </a:rPr>
              <a:t>Marine Communities</a:t>
            </a:r>
          </a:p>
        </p:txBody>
      </p:sp>
      <p:sp>
        <p:nvSpPr>
          <p:cNvPr id="23" name="Rectangle 22"/>
          <p:cNvSpPr/>
          <p:nvPr/>
        </p:nvSpPr>
        <p:spPr>
          <a:xfrm>
            <a:off x="1899635" y="304800"/>
            <a:ext cx="2760372" cy="42337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Quaternary</a:t>
            </a:r>
          </a:p>
        </p:txBody>
      </p:sp>
      <p:sp>
        <p:nvSpPr>
          <p:cNvPr id="25" name="Rectangle 24"/>
          <p:cNvSpPr/>
          <p:nvPr/>
        </p:nvSpPr>
        <p:spPr>
          <a:xfrm>
            <a:off x="1899635" y="728172"/>
            <a:ext cx="2760372" cy="42337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Neogene</a:t>
            </a:r>
          </a:p>
        </p:txBody>
      </p:sp>
      <p:sp>
        <p:nvSpPr>
          <p:cNvPr id="26" name="Rectangle 25"/>
          <p:cNvSpPr/>
          <p:nvPr/>
        </p:nvSpPr>
        <p:spPr>
          <a:xfrm>
            <a:off x="1899635" y="1151544"/>
            <a:ext cx="2760372" cy="4233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Paleogene</a:t>
            </a:r>
          </a:p>
        </p:txBody>
      </p:sp>
      <p:sp>
        <p:nvSpPr>
          <p:cNvPr id="27" name="Rectangle 26"/>
          <p:cNvSpPr/>
          <p:nvPr/>
        </p:nvSpPr>
        <p:spPr>
          <a:xfrm>
            <a:off x="1899635" y="1574916"/>
            <a:ext cx="2760372" cy="42337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Cretaceous</a:t>
            </a:r>
          </a:p>
        </p:txBody>
      </p:sp>
      <p:sp>
        <p:nvSpPr>
          <p:cNvPr id="28" name="Rectangle 27"/>
          <p:cNvSpPr/>
          <p:nvPr/>
        </p:nvSpPr>
        <p:spPr>
          <a:xfrm>
            <a:off x="1899635" y="1998288"/>
            <a:ext cx="2760372" cy="423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Jurassic</a:t>
            </a:r>
          </a:p>
        </p:txBody>
      </p:sp>
      <p:sp>
        <p:nvSpPr>
          <p:cNvPr id="29" name="Rectangle 28"/>
          <p:cNvSpPr/>
          <p:nvPr/>
        </p:nvSpPr>
        <p:spPr>
          <a:xfrm>
            <a:off x="1899635" y="2421660"/>
            <a:ext cx="2760372" cy="42337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Triassic</a:t>
            </a:r>
          </a:p>
        </p:txBody>
      </p:sp>
      <p:sp>
        <p:nvSpPr>
          <p:cNvPr id="30" name="Rectangle 29"/>
          <p:cNvSpPr/>
          <p:nvPr/>
        </p:nvSpPr>
        <p:spPr>
          <a:xfrm>
            <a:off x="1899635" y="2845032"/>
            <a:ext cx="2760372"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31" name="Rectangle 30"/>
          <p:cNvSpPr/>
          <p:nvPr/>
        </p:nvSpPr>
        <p:spPr>
          <a:xfrm>
            <a:off x="1899635" y="3268404"/>
            <a:ext cx="2760372"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32" name="Rectangle 31"/>
          <p:cNvSpPr/>
          <p:nvPr/>
        </p:nvSpPr>
        <p:spPr>
          <a:xfrm>
            <a:off x="1899635" y="3691776"/>
            <a:ext cx="2760372"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33" name="Rectangle 32"/>
          <p:cNvSpPr/>
          <p:nvPr/>
        </p:nvSpPr>
        <p:spPr>
          <a:xfrm>
            <a:off x="1890670" y="4115148"/>
            <a:ext cx="2764421"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34" name="Rectangle 33"/>
          <p:cNvSpPr/>
          <p:nvPr/>
        </p:nvSpPr>
        <p:spPr>
          <a:xfrm>
            <a:off x="1890670" y="4545452"/>
            <a:ext cx="2764420"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35" name="Rectangle 34"/>
          <p:cNvSpPr/>
          <p:nvPr/>
        </p:nvSpPr>
        <p:spPr>
          <a:xfrm>
            <a:off x="1899635" y="4961892"/>
            <a:ext cx="2760372"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36" name="Rectangle 35"/>
          <p:cNvSpPr/>
          <p:nvPr/>
        </p:nvSpPr>
        <p:spPr>
          <a:xfrm>
            <a:off x="1899635" y="5385264"/>
            <a:ext cx="2760372"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37" name="Rectangle 36"/>
          <p:cNvSpPr/>
          <p:nvPr/>
        </p:nvSpPr>
        <p:spPr>
          <a:xfrm>
            <a:off x="609600" y="5815569"/>
            <a:ext cx="4045491" cy="8568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38" name="Rectangle 37"/>
          <p:cNvSpPr/>
          <p:nvPr/>
        </p:nvSpPr>
        <p:spPr>
          <a:xfrm rot="16200000">
            <a:off x="34662" y="3944235"/>
            <a:ext cx="2964176" cy="7657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39" name="Rectangle 38"/>
          <p:cNvSpPr/>
          <p:nvPr/>
        </p:nvSpPr>
        <p:spPr>
          <a:xfrm rot="16200000">
            <a:off x="877210" y="1822607"/>
            <a:ext cx="1270116" cy="77473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Mesozoic</a:t>
            </a:r>
          </a:p>
        </p:txBody>
      </p:sp>
      <p:sp>
        <p:nvSpPr>
          <p:cNvPr id="40" name="Rectangle 39"/>
          <p:cNvSpPr/>
          <p:nvPr/>
        </p:nvSpPr>
        <p:spPr>
          <a:xfrm rot="16200000">
            <a:off x="873745" y="555956"/>
            <a:ext cx="1277049" cy="77473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Cenozoic</a:t>
            </a:r>
          </a:p>
        </p:txBody>
      </p:sp>
      <p:sp>
        <p:nvSpPr>
          <p:cNvPr id="41" name="Rectangle 40"/>
          <p:cNvSpPr/>
          <p:nvPr/>
        </p:nvSpPr>
        <p:spPr>
          <a:xfrm rot="16200000">
            <a:off x="-1874283" y="2800489"/>
            <a:ext cx="5503838" cy="512456"/>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pic>
        <p:nvPicPr>
          <p:cNvPr id="42" name="Picture 41"/>
          <p:cNvPicPr>
            <a:picLocks noChangeAspect="1"/>
          </p:cNvPicPr>
          <p:nvPr/>
        </p:nvPicPr>
        <p:blipFill>
          <a:blip r:embed="rId4"/>
          <a:stretch>
            <a:fillRect/>
          </a:stretch>
        </p:blipFill>
        <p:spPr>
          <a:xfrm>
            <a:off x="5638800" y="3008732"/>
            <a:ext cx="4584663" cy="2636776"/>
          </a:xfrm>
          <a:prstGeom prst="rect">
            <a:avLst/>
          </a:prstGeom>
        </p:spPr>
      </p:pic>
    </p:spTree>
    <p:extLst>
      <p:ext uri="{BB962C8B-B14F-4D97-AF65-F5344CB8AC3E}">
        <p14:creationId xmlns:p14="http://schemas.microsoft.com/office/powerpoint/2010/main" val="1648467002"/>
      </p:ext>
    </p:extLst>
  </p:cSld>
  <p:clrMapOvr>
    <a:masterClrMapping/>
  </p:clrMapOvr>
  <mc:AlternateContent xmlns:mc="http://schemas.openxmlformats.org/markup-compatibility/2006" xmlns:p14="http://schemas.microsoft.com/office/powerpoint/2010/main">
    <mc:Choice Requires="p14">
      <p:transition spd="slow" p14:dur="2000" advTm="4822"/>
    </mc:Choice>
    <mc:Fallback xmlns="">
      <p:transition spd="slow" advTm="4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990600"/>
            <a:ext cx="5715000" cy="4678208"/>
          </a:xfrm>
          <a:prstGeom prst="rect">
            <a:avLst/>
          </a:prstGeom>
        </p:spPr>
      </p:pic>
      <p:sp>
        <p:nvSpPr>
          <p:cNvPr id="7" name="Right Arrow 6"/>
          <p:cNvSpPr/>
          <p:nvPr/>
        </p:nvSpPr>
        <p:spPr>
          <a:xfrm>
            <a:off x="2057400" y="3101104"/>
            <a:ext cx="1371600" cy="45720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12483826"/>
      </p:ext>
    </p:extLst>
  </p:cSld>
  <p:clrMapOvr>
    <a:masterClrMapping/>
  </p:clrMapOvr>
  <mc:AlternateContent xmlns:mc="http://schemas.openxmlformats.org/markup-compatibility/2006" xmlns:p14="http://schemas.microsoft.com/office/powerpoint/2010/main">
    <mc:Choice Requires="p14">
      <p:transition spd="slow" p14:dur="2000" advTm="14174"/>
    </mc:Choice>
    <mc:Fallback xmlns="">
      <p:transition spd="slow" advTm="141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3.33333E-6 3.33333E-6 L -3.33333E-6 -0.24098 " pathEditMode="relative" rAng="0" ptsTypes="AA">
                                      <p:cBhvr>
                                        <p:cTn id="6" dur="2000" fill="hold"/>
                                        <p:tgtEl>
                                          <p:spTgt spid="7"/>
                                        </p:tgtEl>
                                        <p:attrNameLst>
                                          <p:attrName>ppt_x</p:attrName>
                                          <p:attrName>ppt_y</p:attrName>
                                        </p:attrNameLst>
                                      </p:cBhvr>
                                      <p:rCtr x="0" y="-120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1" name="TextBox 20"/>
          <p:cNvSpPr txBox="1"/>
          <p:nvPr/>
        </p:nvSpPr>
        <p:spPr>
          <a:xfrm>
            <a:off x="6667500" y="2030105"/>
            <a:ext cx="3429000" cy="830997"/>
          </a:xfrm>
          <a:prstGeom prst="rect">
            <a:avLst/>
          </a:prstGeom>
          <a:noFill/>
        </p:spPr>
        <p:txBody>
          <a:bodyPr wrap="square" rtlCol="0">
            <a:spAutoFit/>
          </a:bodyPr>
          <a:lstStyle/>
          <a:p>
            <a:pPr algn="ctr"/>
            <a:r>
              <a:rPr lang="en-US" sz="2400" dirty="0">
                <a:solidFill>
                  <a:schemeClr val="bg1"/>
                </a:solidFill>
              </a:rPr>
              <a:t>Reptile &amp; Dinosaur</a:t>
            </a:r>
          </a:p>
          <a:p>
            <a:pPr algn="ctr"/>
            <a:r>
              <a:rPr lang="en-US" sz="2400" dirty="0">
                <a:solidFill>
                  <a:schemeClr val="bg1"/>
                </a:solidFill>
              </a:rPr>
              <a:t>Communities</a:t>
            </a:r>
          </a:p>
        </p:txBody>
      </p:sp>
      <p:sp>
        <p:nvSpPr>
          <p:cNvPr id="26" name="TextBox 25"/>
          <p:cNvSpPr txBox="1"/>
          <p:nvPr/>
        </p:nvSpPr>
        <p:spPr>
          <a:xfrm>
            <a:off x="6583436" y="817293"/>
            <a:ext cx="3597129" cy="461665"/>
          </a:xfrm>
          <a:prstGeom prst="rect">
            <a:avLst/>
          </a:prstGeom>
          <a:noFill/>
        </p:spPr>
        <p:txBody>
          <a:bodyPr wrap="square" rtlCol="0">
            <a:spAutoFit/>
          </a:bodyPr>
          <a:lstStyle/>
          <a:p>
            <a:pPr algn="ctr"/>
            <a:r>
              <a:rPr lang="en-US" sz="2400" dirty="0">
                <a:solidFill>
                  <a:schemeClr val="bg1"/>
                </a:solidFill>
              </a:rPr>
              <a:t>Mammal Communities</a:t>
            </a:r>
          </a:p>
        </p:txBody>
      </p:sp>
      <p:sp>
        <p:nvSpPr>
          <p:cNvPr id="29" name="Rectangle 28"/>
          <p:cNvSpPr/>
          <p:nvPr/>
        </p:nvSpPr>
        <p:spPr>
          <a:xfrm>
            <a:off x="1899635" y="304800"/>
            <a:ext cx="2760372" cy="42337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Quaternary</a:t>
            </a:r>
          </a:p>
        </p:txBody>
      </p:sp>
      <p:sp>
        <p:nvSpPr>
          <p:cNvPr id="30" name="Rectangle 29"/>
          <p:cNvSpPr/>
          <p:nvPr/>
        </p:nvSpPr>
        <p:spPr>
          <a:xfrm>
            <a:off x="1899635" y="728172"/>
            <a:ext cx="2760372" cy="42337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Neogene</a:t>
            </a:r>
          </a:p>
        </p:txBody>
      </p:sp>
      <p:sp>
        <p:nvSpPr>
          <p:cNvPr id="31" name="Rectangle 30"/>
          <p:cNvSpPr/>
          <p:nvPr/>
        </p:nvSpPr>
        <p:spPr>
          <a:xfrm>
            <a:off x="1899635" y="1151544"/>
            <a:ext cx="2760372" cy="4233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Paleogene</a:t>
            </a:r>
          </a:p>
        </p:txBody>
      </p:sp>
      <p:sp>
        <p:nvSpPr>
          <p:cNvPr id="32" name="Rectangle 31"/>
          <p:cNvSpPr/>
          <p:nvPr/>
        </p:nvSpPr>
        <p:spPr>
          <a:xfrm>
            <a:off x="1899635" y="1574916"/>
            <a:ext cx="2760372" cy="42337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Cretaceous</a:t>
            </a:r>
          </a:p>
        </p:txBody>
      </p:sp>
      <p:sp>
        <p:nvSpPr>
          <p:cNvPr id="33" name="Rectangle 32"/>
          <p:cNvSpPr/>
          <p:nvPr/>
        </p:nvSpPr>
        <p:spPr>
          <a:xfrm>
            <a:off x="1899635" y="1998288"/>
            <a:ext cx="2760372" cy="423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Jurassic</a:t>
            </a:r>
          </a:p>
        </p:txBody>
      </p:sp>
      <p:sp>
        <p:nvSpPr>
          <p:cNvPr id="34" name="Rectangle 33"/>
          <p:cNvSpPr/>
          <p:nvPr/>
        </p:nvSpPr>
        <p:spPr>
          <a:xfrm>
            <a:off x="1899635" y="2421660"/>
            <a:ext cx="2760372" cy="42337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Triassic</a:t>
            </a:r>
          </a:p>
        </p:txBody>
      </p:sp>
      <p:sp>
        <p:nvSpPr>
          <p:cNvPr id="35" name="Rectangle 34"/>
          <p:cNvSpPr/>
          <p:nvPr/>
        </p:nvSpPr>
        <p:spPr>
          <a:xfrm>
            <a:off x="1899635" y="2845032"/>
            <a:ext cx="2760372" cy="4233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Permian</a:t>
            </a:r>
          </a:p>
        </p:txBody>
      </p:sp>
      <p:sp>
        <p:nvSpPr>
          <p:cNvPr id="36" name="Rectangle 35"/>
          <p:cNvSpPr/>
          <p:nvPr/>
        </p:nvSpPr>
        <p:spPr>
          <a:xfrm>
            <a:off x="1899635" y="3268404"/>
            <a:ext cx="2760372" cy="42337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Pennsylvanian</a:t>
            </a:r>
          </a:p>
        </p:txBody>
      </p:sp>
      <p:sp>
        <p:nvSpPr>
          <p:cNvPr id="37" name="Rectangle 36"/>
          <p:cNvSpPr/>
          <p:nvPr/>
        </p:nvSpPr>
        <p:spPr>
          <a:xfrm>
            <a:off x="1899635" y="3691776"/>
            <a:ext cx="2760372" cy="42337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Mississippian</a:t>
            </a:r>
          </a:p>
        </p:txBody>
      </p:sp>
      <p:sp>
        <p:nvSpPr>
          <p:cNvPr id="38" name="Rectangle 37"/>
          <p:cNvSpPr/>
          <p:nvPr/>
        </p:nvSpPr>
        <p:spPr>
          <a:xfrm>
            <a:off x="1890670" y="4115148"/>
            <a:ext cx="2764421" cy="43030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Devonian</a:t>
            </a:r>
          </a:p>
        </p:txBody>
      </p:sp>
      <p:sp>
        <p:nvSpPr>
          <p:cNvPr id="39" name="Rectangle 38"/>
          <p:cNvSpPr/>
          <p:nvPr/>
        </p:nvSpPr>
        <p:spPr>
          <a:xfrm>
            <a:off x="1890670" y="4545452"/>
            <a:ext cx="2764420" cy="416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Silurian</a:t>
            </a:r>
          </a:p>
        </p:txBody>
      </p:sp>
      <p:sp>
        <p:nvSpPr>
          <p:cNvPr id="40" name="Rectangle 39"/>
          <p:cNvSpPr/>
          <p:nvPr/>
        </p:nvSpPr>
        <p:spPr>
          <a:xfrm>
            <a:off x="1899635" y="4961892"/>
            <a:ext cx="2760372" cy="4233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white"/>
                </a:solidFill>
              </a:rPr>
              <a:t>  </a:t>
            </a:r>
            <a:r>
              <a:rPr lang="en-US" sz="2000" dirty="0">
                <a:solidFill>
                  <a:prstClr val="black"/>
                </a:solidFill>
              </a:rPr>
              <a:t>Ordovician</a:t>
            </a:r>
          </a:p>
        </p:txBody>
      </p:sp>
      <p:sp>
        <p:nvSpPr>
          <p:cNvPr id="41" name="Rectangle 40"/>
          <p:cNvSpPr/>
          <p:nvPr/>
        </p:nvSpPr>
        <p:spPr>
          <a:xfrm>
            <a:off x="1899635" y="5385264"/>
            <a:ext cx="2760372" cy="42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  </a:t>
            </a:r>
            <a:r>
              <a:rPr lang="en-US" sz="2000" dirty="0">
                <a:solidFill>
                  <a:prstClr val="black"/>
                </a:solidFill>
              </a:rPr>
              <a:t>Cambrian</a:t>
            </a:r>
          </a:p>
        </p:txBody>
      </p:sp>
      <p:sp>
        <p:nvSpPr>
          <p:cNvPr id="42" name="Rectangle 41"/>
          <p:cNvSpPr/>
          <p:nvPr/>
        </p:nvSpPr>
        <p:spPr>
          <a:xfrm>
            <a:off x="609600" y="5815569"/>
            <a:ext cx="4045491" cy="8568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Precambrian</a:t>
            </a:r>
          </a:p>
        </p:txBody>
      </p:sp>
      <p:sp>
        <p:nvSpPr>
          <p:cNvPr id="43" name="Rectangle 42"/>
          <p:cNvSpPr/>
          <p:nvPr/>
        </p:nvSpPr>
        <p:spPr>
          <a:xfrm rot="16200000">
            <a:off x="34662" y="3944235"/>
            <a:ext cx="2964176" cy="7657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Paleozoic</a:t>
            </a:r>
          </a:p>
        </p:txBody>
      </p:sp>
      <p:sp>
        <p:nvSpPr>
          <p:cNvPr id="44" name="Rectangle 43"/>
          <p:cNvSpPr/>
          <p:nvPr/>
        </p:nvSpPr>
        <p:spPr>
          <a:xfrm rot="16200000">
            <a:off x="877210" y="1822607"/>
            <a:ext cx="1270116" cy="77473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Mesozoic</a:t>
            </a:r>
          </a:p>
        </p:txBody>
      </p:sp>
      <p:sp>
        <p:nvSpPr>
          <p:cNvPr id="45" name="Rectangle 44"/>
          <p:cNvSpPr/>
          <p:nvPr/>
        </p:nvSpPr>
        <p:spPr>
          <a:xfrm rot="16200000">
            <a:off x="873745" y="555956"/>
            <a:ext cx="1277049" cy="77473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rPr>
              <a:t>Cenozoic</a:t>
            </a:r>
          </a:p>
        </p:txBody>
      </p:sp>
      <p:sp>
        <p:nvSpPr>
          <p:cNvPr id="46" name="Rectangle 45"/>
          <p:cNvSpPr/>
          <p:nvPr/>
        </p:nvSpPr>
        <p:spPr>
          <a:xfrm rot="16200000">
            <a:off x="-1874283" y="2800489"/>
            <a:ext cx="5503838" cy="512456"/>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Phanerozoic</a:t>
            </a:r>
          </a:p>
        </p:txBody>
      </p:sp>
    </p:spTree>
    <p:custDataLst>
      <p:tags r:id="rId1"/>
    </p:custDataLst>
    <p:extLst>
      <p:ext uri="{BB962C8B-B14F-4D97-AF65-F5344CB8AC3E}">
        <p14:creationId xmlns:p14="http://schemas.microsoft.com/office/powerpoint/2010/main" val="878143294"/>
      </p:ext>
    </p:extLst>
  </p:cSld>
  <p:clrMapOvr>
    <a:masterClrMapping/>
  </p:clrMapOvr>
  <mc:AlternateContent xmlns:mc="http://schemas.openxmlformats.org/markup-compatibility/2006" xmlns:p14="http://schemas.microsoft.com/office/powerpoint/2010/main">
    <mc:Choice Requires="p14">
      <p:transition spd="slow" p14:dur="2000" advTm="14094"/>
    </mc:Choice>
    <mc:Fallback xmlns="">
      <p:transition spd="slow" advTm="140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1485965" y="1937376"/>
            <a:ext cx="9372600" cy="4152583"/>
          </a:xfrm>
          <a:prstGeom prst="rect">
            <a:avLst/>
          </a:prstGeom>
        </p:spPr>
      </p:pic>
      <p:sp>
        <p:nvSpPr>
          <p:cNvPr id="7" name="Rectangle 6"/>
          <p:cNvSpPr/>
          <p:nvPr/>
        </p:nvSpPr>
        <p:spPr>
          <a:xfrm>
            <a:off x="2362200" y="990600"/>
            <a:ext cx="7620131" cy="923330"/>
          </a:xfrm>
          <a:prstGeom prst="rect">
            <a:avLst/>
          </a:prstGeom>
          <a:noFill/>
        </p:spPr>
        <p:txBody>
          <a:bodyPr wrap="squar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Biome </a:t>
            </a: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Succession</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929414938"/>
      </p:ext>
    </p:extLst>
  </p:cSld>
  <p:clrMapOvr>
    <a:masterClrMapping/>
  </p:clrMapOvr>
  <mc:AlternateContent xmlns:mc="http://schemas.openxmlformats.org/markup-compatibility/2006" xmlns:p14="http://schemas.microsoft.com/office/powerpoint/2010/main">
    <mc:Choice Requires="p14">
      <p:transition spd="slow" p14:dur="2000" advTm="9595"/>
    </mc:Choice>
    <mc:Fallback xmlns="">
      <p:transition spd="slow" advTm="9595"/>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6934200" y="1905000"/>
            <a:ext cx="4477637" cy="4267200"/>
          </a:xfrm>
          <a:prstGeom prst="rect">
            <a:avLst/>
          </a:prstGeom>
        </p:spPr>
      </p:pic>
      <p:pic>
        <p:nvPicPr>
          <p:cNvPr id="6" name="Picture 5"/>
          <p:cNvPicPr>
            <a:picLocks noChangeAspect="1"/>
          </p:cNvPicPr>
          <p:nvPr/>
        </p:nvPicPr>
        <p:blipFill>
          <a:blip r:embed="rId6"/>
          <a:stretch>
            <a:fillRect/>
          </a:stretch>
        </p:blipFill>
        <p:spPr>
          <a:xfrm>
            <a:off x="761999" y="3048000"/>
            <a:ext cx="5562600" cy="2464541"/>
          </a:xfrm>
          <a:prstGeom prst="rect">
            <a:avLst/>
          </a:prstGeom>
        </p:spPr>
      </p:pic>
      <p:sp>
        <p:nvSpPr>
          <p:cNvPr id="7" name="Rectangle 6"/>
          <p:cNvSpPr/>
          <p:nvPr/>
        </p:nvSpPr>
        <p:spPr>
          <a:xfrm>
            <a:off x="1904869" y="1180237"/>
            <a:ext cx="3276859" cy="1754326"/>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Biome</a:t>
            </a:r>
          </a:p>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Succession</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8" name="Rectangle 7"/>
          <p:cNvSpPr/>
          <p:nvPr/>
        </p:nvSpPr>
        <p:spPr>
          <a:xfrm>
            <a:off x="6721771" y="902733"/>
            <a:ext cx="4902497"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Millions of Years</a:t>
            </a:r>
          </a:p>
        </p:txBody>
      </p:sp>
    </p:spTree>
    <p:custDataLst>
      <p:tags r:id="rId1"/>
    </p:custDataLst>
    <p:extLst>
      <p:ext uri="{BB962C8B-B14F-4D97-AF65-F5344CB8AC3E}">
        <p14:creationId xmlns:p14="http://schemas.microsoft.com/office/powerpoint/2010/main" val="1040800793"/>
      </p:ext>
    </p:extLst>
  </p:cSld>
  <p:clrMapOvr>
    <a:masterClrMapping/>
  </p:clrMapOvr>
  <mc:AlternateContent xmlns:mc="http://schemas.openxmlformats.org/markup-compatibility/2006" xmlns:p14="http://schemas.microsoft.com/office/powerpoint/2010/main">
    <mc:Choice Requires="p14">
      <p:transition spd="slow" p14:dur="2000" advTm="12146"/>
    </mc:Choice>
    <mc:Fallback xmlns="">
      <p:transition spd="slow" advTm="121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10972800" cy="1143000"/>
          </a:xfrm>
        </p:spPr>
        <p:txBody>
          <a:bodyPr/>
          <a:lstStyle/>
          <a:p>
            <a:r>
              <a:rPr lang="en-US" dirty="0" smtClean="0">
                <a:ln>
                  <a:solidFill>
                    <a:sysClr val="windowText" lastClr="000000"/>
                  </a:solidFill>
                </a:ln>
                <a:solidFill>
                  <a:schemeClr val="bg1"/>
                </a:solidFill>
                <a:latin typeface="Gill Sans Ultra Bold" panose="020B0A02020104020203" pitchFamily="34" charset="0"/>
              </a:rPr>
              <a:t>Biome Succession</a:t>
            </a:r>
            <a:endParaRPr lang="en-US" dirty="0">
              <a:ln>
                <a:solidFill>
                  <a:sysClr val="windowText" lastClr="000000"/>
                </a:solidFill>
              </a:ln>
              <a:solidFill>
                <a:schemeClr val="bg1"/>
              </a:solidFill>
              <a:latin typeface="Gill Sans Ultra Bold" panose="020B0A02020104020203" pitchFamily="34" charset="0"/>
            </a:endParaRPr>
          </a:p>
        </p:txBody>
      </p:sp>
    </p:spTree>
    <p:extLst>
      <p:ext uri="{BB962C8B-B14F-4D97-AF65-F5344CB8AC3E}">
        <p14:creationId xmlns:p14="http://schemas.microsoft.com/office/powerpoint/2010/main" val="2013548597"/>
      </p:ext>
    </p:extLst>
  </p:cSld>
  <p:clrMapOvr>
    <a:masterClrMapping/>
  </p:clrMapOvr>
  <mc:AlternateContent xmlns:mc="http://schemas.openxmlformats.org/markup-compatibility/2006" xmlns:p14="http://schemas.microsoft.com/office/powerpoint/2010/main">
    <mc:Choice Requires="p14">
      <p:transition spd="slow" p14:dur="2000" advTm="12960"/>
    </mc:Choice>
    <mc:Fallback xmlns="">
      <p:transition spd="slow" advTm="1296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914401"/>
            <a:ext cx="3505200" cy="5058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0049935"/>
      </p:ext>
    </p:extLst>
  </p:cSld>
  <p:clrMapOvr>
    <a:masterClrMapping/>
  </p:clrMapOvr>
  <mc:AlternateContent xmlns:mc="http://schemas.openxmlformats.org/markup-compatibility/2006" xmlns:p14="http://schemas.microsoft.com/office/powerpoint/2010/main">
    <mc:Choice Requires="p14">
      <p:transition spd="slow" p14:dur="2000" advTm="15336"/>
    </mc:Choice>
    <mc:Fallback xmlns="">
      <p:transition spd="slow" advTm="15336"/>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endParaRPr lang="en-US" sz="2800" dirty="0"/>
          </a:p>
          <a:p>
            <a:r>
              <a:rPr lang="en-US" dirty="0" smtClean="0"/>
              <a:t>Recorded at</a:t>
            </a:r>
          </a:p>
          <a:p>
            <a:r>
              <a:rPr lang="en-US" sz="2800" dirty="0"/>
              <a:t>Chattanooga Public </a:t>
            </a:r>
            <a:r>
              <a:rPr lang="en-US" sz="2800" dirty="0" err="1"/>
              <a:t>Radio</a:t>
            </a:r>
            <a:r>
              <a:rPr lang="en-US" sz="2800" baseline="30000" dirty="0" err="1"/>
              <a:t>SM</a:t>
            </a:r>
            <a:endParaRPr lang="en-US" sz="2800" baseline="30000" dirty="0"/>
          </a:p>
          <a:p>
            <a:r>
              <a:rPr lang="en-US" sz="2800" dirty="0"/>
              <a:t>Classical 90.5 WSMC</a:t>
            </a:r>
          </a:p>
        </p:txBody>
      </p:sp>
    </p:spTree>
    <p:extLst>
      <p:ext uri="{BB962C8B-B14F-4D97-AF65-F5344CB8AC3E}">
        <p14:creationId xmlns:p14="http://schemas.microsoft.com/office/powerpoint/2010/main" val="977160542"/>
      </p:ext>
    </p:extLst>
  </p:cSld>
  <p:clrMapOvr>
    <a:masterClrMapping/>
  </p:clrMapOvr>
  <mc:AlternateContent xmlns:mc="http://schemas.openxmlformats.org/markup-compatibility/2006" xmlns:p14="http://schemas.microsoft.com/office/powerpoint/2010/main">
    <mc:Choice Requires="p14">
      <p:transition spd="slow" p14:dur="2000" advTm="2840"/>
    </mc:Choice>
    <mc:Fallback xmlns="">
      <p:transition spd="slow" advTm="284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09600" y="1143000"/>
            <a:ext cx="10972800" cy="4953000"/>
          </a:xfrm>
        </p:spPr>
        <p:txBody>
          <a:bodyPr>
            <a:normAutofit fontScale="77500" lnSpcReduction="20000"/>
          </a:bodyPr>
          <a:lstStyle/>
          <a:p>
            <a:pPr algn="l">
              <a:lnSpc>
                <a:spcPct val="120000"/>
              </a:lnSpc>
            </a:pPr>
            <a:r>
              <a:rPr lang="en-US" dirty="0"/>
              <a:t>Images may appear on more than one slide. Citation is given on the first slide where each image appears.</a:t>
            </a:r>
          </a:p>
          <a:p>
            <a:pPr algn="l">
              <a:lnSpc>
                <a:spcPct val="120000"/>
              </a:lnSpc>
            </a:pPr>
            <a:r>
              <a:rPr lang="en-US" dirty="0"/>
              <a:t>[1a] Zion National Park 489588635, </a:t>
            </a:r>
            <a:r>
              <a:rPr lang="en-US" dirty="0" err="1"/>
              <a:t>kaiborder</a:t>
            </a:r>
            <a:r>
              <a:rPr lang="en-US" dirty="0"/>
              <a:t>, Thinkstock, </a:t>
            </a:r>
            <a:r>
              <a:rPr lang="en-US" dirty="0">
                <a:ea typeface="Calibri" panose="020F0502020204030204" pitchFamily="34" charset="0"/>
              </a:rPr>
              <a:t>Thinkstock Image Subscription Agreement</a:t>
            </a:r>
          </a:p>
          <a:p>
            <a:pPr algn="l">
              <a:lnSpc>
                <a:spcPct val="120000"/>
              </a:lnSpc>
            </a:pPr>
            <a:r>
              <a:rPr lang="en-US" dirty="0">
                <a:ea typeface="Calibri" panose="020F0502020204030204" pitchFamily="34" charset="0"/>
              </a:rPr>
              <a:t>[1b] </a:t>
            </a:r>
            <a:r>
              <a:rPr lang="en-US" dirty="0"/>
              <a:t>Folded rocks 24286621 </a:t>
            </a:r>
            <a:r>
              <a:rPr lang="en-US" dirty="0" err="1"/>
              <a:t>Matauw</a:t>
            </a:r>
            <a:r>
              <a:rPr lang="en-US" dirty="0"/>
              <a:t>, Getty Images (US), Inc. Subscription Agreement</a:t>
            </a:r>
            <a:endParaRPr lang="en-US" dirty="0">
              <a:ea typeface="Calibri" panose="020F0502020204030204" pitchFamily="34" charset="0"/>
            </a:endParaRPr>
          </a:p>
          <a:p>
            <a:pPr algn="l">
              <a:lnSpc>
                <a:spcPct val="120000"/>
              </a:lnSpc>
            </a:pPr>
            <a:r>
              <a:rPr lang="en-US" dirty="0">
                <a:ea typeface="Calibri" panose="020F0502020204030204" pitchFamily="34" charset="0"/>
              </a:rPr>
              <a:t>[1c] Blue Mesa Petrified Forest National Park 479232619, </a:t>
            </a:r>
            <a:r>
              <a:rPr lang="en-US" dirty="0" err="1">
                <a:ea typeface="Calibri" panose="020F0502020204030204" pitchFamily="34" charset="0"/>
              </a:rPr>
              <a:t>estivillml</a:t>
            </a:r>
            <a:r>
              <a:rPr lang="en-US" dirty="0">
                <a:ea typeface="Calibri" panose="020F0502020204030204" pitchFamily="34" charset="0"/>
              </a:rPr>
              <a:t>, </a:t>
            </a:r>
            <a:r>
              <a:rPr lang="en-US" dirty="0"/>
              <a:t>Thinkstock, Thinkstock Image Subscription Agreement</a:t>
            </a:r>
            <a:endParaRPr lang="en-US" dirty="0">
              <a:ea typeface="Calibri" panose="020F0502020204030204" pitchFamily="34" charset="0"/>
            </a:endParaRPr>
          </a:p>
          <a:p>
            <a:pPr algn="l">
              <a:lnSpc>
                <a:spcPct val="120000"/>
              </a:lnSpc>
            </a:pPr>
            <a:r>
              <a:rPr lang="en-US" dirty="0">
                <a:ea typeface="Calibri" panose="020F0502020204030204" pitchFamily="34" charset="0"/>
              </a:rPr>
              <a:t>[1d] Bryce Canyon National Park, Keith Snyder</a:t>
            </a:r>
          </a:p>
          <a:p>
            <a:pPr algn="l">
              <a:lnSpc>
                <a:spcPct val="120000"/>
              </a:lnSpc>
            </a:pPr>
            <a:r>
              <a:rPr lang="en-US" dirty="0">
                <a:ea typeface="Calibri" panose="020F0502020204030204" pitchFamily="34" charset="0"/>
              </a:rPr>
              <a:t>[1e]</a:t>
            </a:r>
            <a:r>
              <a:rPr lang="en-US" dirty="0"/>
              <a:t> Folded rocks, Raul Esperante, used with permission</a:t>
            </a:r>
            <a:endParaRPr lang="en-US" dirty="0">
              <a:ea typeface="Calibri" panose="020F0502020204030204" pitchFamily="34" charset="0"/>
            </a:endParaRPr>
          </a:p>
          <a:p>
            <a:pPr algn="l">
              <a:lnSpc>
                <a:spcPct val="120000"/>
              </a:lnSpc>
            </a:pPr>
            <a:r>
              <a:rPr lang="en-US" dirty="0">
                <a:ea typeface="Calibri" panose="020F0502020204030204" pitchFamily="34" charset="0"/>
              </a:rPr>
              <a:t>[1f] </a:t>
            </a:r>
            <a:r>
              <a:rPr lang="en-US" dirty="0"/>
              <a:t>Grand Canyon, taken by Ed </a:t>
            </a:r>
            <a:r>
              <a:rPr lang="en-US" dirty="0" err="1"/>
              <a:t>Chatelain</a:t>
            </a:r>
            <a:r>
              <a:rPr lang="en-US" dirty="0"/>
              <a:t>, used with permission</a:t>
            </a:r>
          </a:p>
          <a:p>
            <a:pPr algn="l">
              <a:lnSpc>
                <a:spcPct val="120000"/>
              </a:lnSpc>
            </a:pPr>
            <a:r>
              <a:rPr lang="en-US" dirty="0"/>
              <a:t>[2a] Saber-toothed cat skull 825334, </a:t>
            </a:r>
            <a:r>
              <a:rPr lang="en-US" dirty="0" err="1"/>
              <a:t>pixeldigits</a:t>
            </a:r>
            <a:r>
              <a:rPr lang="en-US" dirty="0"/>
              <a:t>, Getty Images (US), Inc. Subscription Agreement</a:t>
            </a:r>
          </a:p>
          <a:p>
            <a:pPr algn="l">
              <a:lnSpc>
                <a:spcPct val="120000"/>
              </a:lnSpc>
            </a:pPr>
            <a:r>
              <a:rPr lang="en-US" dirty="0"/>
              <a:t>[2b] Mammoth skeleton 186043, </a:t>
            </a:r>
            <a:r>
              <a:rPr lang="en-US" dirty="0" err="1"/>
              <a:t>Escaflowne</a:t>
            </a:r>
            <a:r>
              <a:rPr lang="en-US" dirty="0"/>
              <a:t>, Getty Images (US), Inc. Subscription Agreement</a:t>
            </a:r>
          </a:p>
          <a:p>
            <a:pPr algn="l">
              <a:lnSpc>
                <a:spcPct val="120000"/>
              </a:lnSpc>
            </a:pPr>
            <a:r>
              <a:rPr lang="en-US" dirty="0"/>
              <a:t>[2c] Dinosaur skeleton 465562669, </a:t>
            </a:r>
            <a:r>
              <a:rPr lang="en-US" dirty="0" err="1"/>
              <a:t>herraez</a:t>
            </a:r>
            <a:r>
              <a:rPr lang="en-US" dirty="0"/>
              <a:t>, Thinkstock, Thinkstock Image Subscription Agreement</a:t>
            </a:r>
          </a:p>
          <a:p>
            <a:pPr algn="l">
              <a:lnSpc>
                <a:spcPct val="120000"/>
              </a:lnSpc>
            </a:pPr>
            <a:r>
              <a:rPr lang="en-US" dirty="0"/>
              <a:t>[2d] Trilobite 35519138, </a:t>
            </a:r>
            <a:r>
              <a:rPr lang="en-US" dirty="0" err="1"/>
              <a:t>demarfa</a:t>
            </a:r>
            <a:r>
              <a:rPr lang="en-US" dirty="0"/>
              <a:t>, Getty Images (US), Inc. Subscription Agreement</a:t>
            </a:r>
          </a:p>
          <a:p>
            <a:pPr algn="l">
              <a:lnSpc>
                <a:spcPct val="120000"/>
              </a:lnSpc>
            </a:pPr>
            <a:r>
              <a:rPr lang="en-US" dirty="0"/>
              <a:t>[2e] </a:t>
            </a:r>
            <a:r>
              <a:rPr lang="en-US" dirty="0" err="1"/>
              <a:t>Elrathia</a:t>
            </a:r>
            <a:r>
              <a:rPr lang="en-US" dirty="0"/>
              <a:t> </a:t>
            </a:r>
            <a:r>
              <a:rPr lang="en-US" dirty="0" err="1"/>
              <a:t>kingii</a:t>
            </a:r>
            <a:r>
              <a:rPr lang="en-US" dirty="0"/>
              <a:t> Trilobite 144970604, Russell Shively, Thinkstock, Thinkstock Image Subscription Agreement</a:t>
            </a:r>
          </a:p>
          <a:p>
            <a:pPr algn="l">
              <a:lnSpc>
                <a:spcPct val="120000"/>
              </a:lnSpc>
            </a:pPr>
            <a:r>
              <a:rPr lang="en-US" dirty="0"/>
              <a:t>[2f] Trilobites Russian 596507,  </a:t>
            </a:r>
            <a:r>
              <a:rPr lang="en-US" dirty="0" err="1"/>
              <a:t>bobainsworth</a:t>
            </a:r>
            <a:r>
              <a:rPr lang="en-US" dirty="0"/>
              <a:t>, Getty Images (US), Inc. Subscription Agreement</a:t>
            </a:r>
          </a:p>
          <a:p>
            <a:pPr algn="l">
              <a:lnSpc>
                <a:spcPct val="120000"/>
              </a:lnSpc>
            </a:pPr>
            <a:r>
              <a:rPr lang="en-US" dirty="0"/>
              <a:t>[9a] Arctic hare 71260802, </a:t>
            </a:r>
            <a:r>
              <a:rPr lang="en-US" dirty="0" err="1"/>
              <a:t>Purestock</a:t>
            </a:r>
            <a:r>
              <a:rPr lang="en-US" dirty="0"/>
              <a:t>, Thinkstock, Thinkstock Image Subscription Agreement</a:t>
            </a:r>
          </a:p>
          <a:p>
            <a:endParaRPr lang="en-US" dirty="0" smtClean="0"/>
          </a:p>
        </p:txBody>
      </p:sp>
      <p:sp>
        <p:nvSpPr>
          <p:cNvPr id="5" name="Rectangle 4"/>
          <p:cNvSpPr/>
          <p:nvPr/>
        </p:nvSpPr>
        <p:spPr>
          <a:xfrm>
            <a:off x="5634849" y="599653"/>
            <a:ext cx="1122680" cy="369332"/>
          </a:xfrm>
          <a:prstGeom prst="rect">
            <a:avLst/>
          </a:prstGeom>
        </p:spPr>
        <p:txBody>
          <a:bodyPr wrap="none">
            <a:spAutoFit/>
          </a:bodyPr>
          <a:lstStyle/>
          <a:p>
            <a:r>
              <a:rPr lang="en-US" dirty="0" smtClean="0">
                <a:solidFill>
                  <a:srgbClr val="FFFFFF"/>
                </a:solidFill>
              </a:rPr>
              <a:t>Images </a:t>
            </a:r>
            <a:r>
              <a:rPr lang="en-US" dirty="0">
                <a:solidFill>
                  <a:srgbClr val="FFFFFF"/>
                </a:solidFill>
              </a:rPr>
              <a:t>By</a:t>
            </a:r>
          </a:p>
        </p:txBody>
      </p:sp>
    </p:spTree>
    <p:extLst>
      <p:ext uri="{BB962C8B-B14F-4D97-AF65-F5344CB8AC3E}">
        <p14:creationId xmlns:p14="http://schemas.microsoft.com/office/powerpoint/2010/main" val="1973009229"/>
      </p:ext>
    </p:extLst>
  </p:cSld>
  <p:clrMapOvr>
    <a:masterClrMapping/>
  </p:clrMapOvr>
  <mc:AlternateContent xmlns:mc="http://schemas.openxmlformats.org/markup-compatibility/2006" xmlns:p14="http://schemas.microsoft.com/office/powerpoint/2010/main">
    <mc:Choice Requires="p14">
      <p:transition spd="slow" p14:dur="2000" advTm="2208"/>
    </mc:Choice>
    <mc:Fallback xmlns="">
      <p:transition spd="slow" advTm="2208"/>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643748" y="1143000"/>
            <a:ext cx="10405251" cy="4770537"/>
          </a:xfrm>
          <a:prstGeom prst="rect">
            <a:avLst/>
          </a:prstGeom>
        </p:spPr>
        <p:txBody>
          <a:bodyPr wrap="square">
            <a:spAutoFit/>
          </a:bodyPr>
          <a:lstStyle/>
          <a:p>
            <a:r>
              <a:rPr lang="en-US" sz="1900" dirty="0"/>
              <a:t>[9b] Polar bear 26746428, </a:t>
            </a:r>
            <a:r>
              <a:rPr lang="en-US" sz="1900" dirty="0" err="1"/>
              <a:t>AndreAnita</a:t>
            </a:r>
            <a:r>
              <a:rPr lang="en-US" sz="1900" dirty="0"/>
              <a:t>, Getty Images (US), Inc. Subscription Agreement </a:t>
            </a:r>
          </a:p>
          <a:p>
            <a:r>
              <a:rPr lang="en-US" sz="1900" dirty="0"/>
              <a:t>[9c] Arctic fox 5311341, </a:t>
            </a:r>
            <a:r>
              <a:rPr lang="en-US" sz="1900" dirty="0" err="1"/>
              <a:t>DmitryND</a:t>
            </a:r>
            <a:r>
              <a:rPr lang="en-US" sz="1900" dirty="0"/>
              <a:t>, Getty Images (US), Inc. Subscription Agreement </a:t>
            </a:r>
          </a:p>
          <a:p>
            <a:r>
              <a:rPr lang="en-US" sz="1900" dirty="0"/>
              <a:t>[9d] Snowy owl 186225855, </a:t>
            </a:r>
            <a:r>
              <a:rPr lang="en-US" sz="1900" dirty="0" err="1"/>
              <a:t>JackF</a:t>
            </a:r>
            <a:r>
              <a:rPr lang="en-US" sz="1900" dirty="0"/>
              <a:t>, Thinkstock, Thinkstock Image Subscription Agreement</a:t>
            </a:r>
          </a:p>
          <a:p>
            <a:r>
              <a:rPr lang="en-US" sz="1900" dirty="0"/>
              <a:t>[10a] Deer 466201549, </a:t>
            </a:r>
            <a:r>
              <a:rPr lang="en-US" sz="1900" dirty="0" err="1"/>
              <a:t>Byrdyak</a:t>
            </a:r>
            <a:r>
              <a:rPr lang="en-US" sz="1900" dirty="0"/>
              <a:t>, Thinkstock, Thinkstock Image Subscription Agreement</a:t>
            </a:r>
          </a:p>
          <a:p>
            <a:r>
              <a:rPr lang="en-US" sz="1900" dirty="0"/>
              <a:t>[10b] Ferns 450746917, Ralph A. Clevenger/Fuse, Thinkstock, Thinkstock Image Subscription Agreement</a:t>
            </a:r>
          </a:p>
          <a:p>
            <a:r>
              <a:rPr lang="en-US" sz="1900" dirty="0"/>
              <a:t>[10c] Squirrel in winter 478458723, mpr2003, Thinkstock, Thinkstock Image Subscription Agreement</a:t>
            </a:r>
          </a:p>
          <a:p>
            <a:r>
              <a:rPr lang="en-US" sz="1900" dirty="0"/>
              <a:t>[10d] Magic forest 458859955, </a:t>
            </a:r>
            <a:r>
              <a:rPr lang="en-US" sz="1900" dirty="0" err="1"/>
              <a:t>Drazen</a:t>
            </a:r>
            <a:r>
              <a:rPr lang="en-US" sz="1900" dirty="0"/>
              <a:t>, Thinkstock, Thinkstock Image Subscription Agreement</a:t>
            </a:r>
          </a:p>
          <a:p>
            <a:r>
              <a:rPr lang="en-US" sz="1900" dirty="0"/>
              <a:t>[11a] Giraffe and zebra 200207232-001, </a:t>
            </a:r>
            <a:r>
              <a:rPr lang="en-US" sz="1900" dirty="0" err="1"/>
              <a:t>Anup</a:t>
            </a:r>
            <a:r>
              <a:rPr lang="en-US" sz="1900" dirty="0"/>
              <a:t> Shah, Thinkstock, Thinkstock Image Subscription Agreement</a:t>
            </a:r>
          </a:p>
          <a:p>
            <a:r>
              <a:rPr lang="en-US" sz="1900" dirty="0"/>
              <a:t>[11b] Prairie dog 78781575, Fuse, Thinkstock, Thinkstock Image Subscription Agreement</a:t>
            </a:r>
          </a:p>
          <a:p>
            <a:r>
              <a:rPr lang="en-US" sz="1900" dirty="0"/>
              <a:t>[11c] Buffalo 78748662, Fuse, Thinkstock, Thinkstock Image Subscription Agreement</a:t>
            </a:r>
          </a:p>
          <a:p>
            <a:r>
              <a:rPr lang="en-US" sz="1900" dirty="0"/>
              <a:t>[11d] Buffalo Gap National Grassland 470864887, </a:t>
            </a:r>
            <a:r>
              <a:rPr lang="en-US" sz="1900" dirty="0" err="1"/>
              <a:t>Wirepec</a:t>
            </a:r>
            <a:r>
              <a:rPr lang="en-US" sz="1900" dirty="0"/>
              <a:t>, Thinkstock, Thinkstock Image Subscription Agreement</a:t>
            </a:r>
          </a:p>
          <a:p>
            <a:r>
              <a:rPr lang="en-US" sz="1900" dirty="0"/>
              <a:t>[12a] Sunset 462779973, </a:t>
            </a:r>
            <a:r>
              <a:rPr lang="en-US" sz="1900" dirty="0" err="1"/>
              <a:t>tonda</a:t>
            </a:r>
            <a:r>
              <a:rPr lang="en-US" sz="1900" dirty="0"/>
              <a:t>, Thinkstock, Thinkstock Image Subscription Agreement</a:t>
            </a:r>
          </a:p>
          <a:p>
            <a:r>
              <a:rPr lang="en-US" sz="1900" dirty="0"/>
              <a:t>[12b] Rattlesnake 139907077, Steve </a:t>
            </a:r>
            <a:r>
              <a:rPr lang="en-US" sz="1900" dirty="0" err="1"/>
              <a:t>Mcsweeny</a:t>
            </a:r>
            <a:r>
              <a:rPr lang="en-US" sz="1900" dirty="0"/>
              <a:t>, Thinkstock, Thinkstock Image Subscription Agreement</a:t>
            </a:r>
          </a:p>
          <a:p>
            <a:r>
              <a:rPr lang="en-US" sz="1900" dirty="0"/>
              <a:t>[12c] Scorpion 180116068, </a:t>
            </a:r>
            <a:r>
              <a:rPr lang="en-US" sz="1900" dirty="0" err="1"/>
              <a:t>piyathep</a:t>
            </a:r>
            <a:r>
              <a:rPr lang="en-US" sz="1900" dirty="0"/>
              <a:t>, Thinkstock, Thinkstock Image Subscription Agreement</a:t>
            </a:r>
          </a:p>
          <a:p>
            <a:r>
              <a:rPr lang="en-US" sz="1900" dirty="0"/>
              <a:t>[12d] Camels in the desert 464888569, </a:t>
            </a:r>
            <a:r>
              <a:rPr lang="en-US" sz="1900" dirty="0" err="1"/>
              <a:t>Lenar</a:t>
            </a:r>
            <a:r>
              <a:rPr lang="en-US" sz="1900" dirty="0"/>
              <a:t> </a:t>
            </a:r>
            <a:r>
              <a:rPr lang="en-US" sz="1900" dirty="0" err="1"/>
              <a:t>Musin</a:t>
            </a:r>
            <a:r>
              <a:rPr lang="en-US" sz="1900" dirty="0"/>
              <a:t>, Thinkstock, Thinkstock Image Subscription Agreement</a:t>
            </a:r>
          </a:p>
        </p:txBody>
      </p:sp>
      <p:sp>
        <p:nvSpPr>
          <p:cNvPr id="6" name="Rectangle 5"/>
          <p:cNvSpPr/>
          <p:nvPr/>
        </p:nvSpPr>
        <p:spPr>
          <a:xfrm>
            <a:off x="5634849" y="599653"/>
            <a:ext cx="1122680" cy="369332"/>
          </a:xfrm>
          <a:prstGeom prst="rect">
            <a:avLst/>
          </a:prstGeom>
        </p:spPr>
        <p:txBody>
          <a:bodyPr wrap="none">
            <a:spAutoFit/>
          </a:bodyPr>
          <a:lstStyle/>
          <a:p>
            <a:r>
              <a:rPr lang="en-US" dirty="0" smtClean="0">
                <a:solidFill>
                  <a:srgbClr val="FFFFFF"/>
                </a:solidFill>
              </a:rPr>
              <a:t>Images </a:t>
            </a:r>
            <a:r>
              <a:rPr lang="en-US" dirty="0">
                <a:solidFill>
                  <a:srgbClr val="FFFFFF"/>
                </a:solidFill>
              </a:rPr>
              <a:t>By</a:t>
            </a:r>
          </a:p>
        </p:txBody>
      </p:sp>
    </p:spTree>
    <p:extLst>
      <p:ext uri="{BB962C8B-B14F-4D97-AF65-F5344CB8AC3E}">
        <p14:creationId xmlns:p14="http://schemas.microsoft.com/office/powerpoint/2010/main" val="4136940723"/>
      </p:ext>
    </p:extLst>
  </p:cSld>
  <p:clrMapOvr>
    <a:masterClrMapping/>
  </p:clrMapOvr>
  <mc:AlternateContent xmlns:mc="http://schemas.openxmlformats.org/markup-compatibility/2006" xmlns:p14="http://schemas.microsoft.com/office/powerpoint/2010/main">
    <mc:Choice Requires="p14">
      <p:transition spd="slow" p14:dur="2000" advTm="2208"/>
    </mc:Choice>
    <mc:Fallback xmlns="">
      <p:transition spd="slow" advTm="2208"/>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dirty="0" smtClean="0"/>
          </a:p>
          <a:p>
            <a:endParaRPr lang="en-US" dirty="0" smtClean="0"/>
          </a:p>
        </p:txBody>
      </p:sp>
      <p:sp>
        <p:nvSpPr>
          <p:cNvPr id="5" name="Rectangle 4"/>
          <p:cNvSpPr/>
          <p:nvPr/>
        </p:nvSpPr>
        <p:spPr>
          <a:xfrm>
            <a:off x="609600" y="968985"/>
            <a:ext cx="11277600" cy="5447645"/>
          </a:xfrm>
          <a:prstGeom prst="rect">
            <a:avLst/>
          </a:prstGeom>
        </p:spPr>
        <p:txBody>
          <a:bodyPr wrap="square">
            <a:spAutoFit/>
          </a:bodyPr>
          <a:lstStyle/>
          <a:p>
            <a:pPr lvl="0">
              <a:spcBef>
                <a:spcPts val="600"/>
              </a:spcBef>
              <a:buClr>
                <a:srgbClr val="6F6F74"/>
              </a:buClr>
            </a:pPr>
            <a:r>
              <a:rPr lang="en-US" spc="30" dirty="0">
                <a:solidFill>
                  <a:srgbClr val="FFFFFF"/>
                </a:solidFill>
                <a:cs typeface="Tahoma" pitchFamily="34" charset="0"/>
              </a:rPr>
              <a:t>[13a] Turtle swimming 478114955, </a:t>
            </a:r>
            <a:r>
              <a:rPr lang="en-US" spc="30" dirty="0" err="1">
                <a:solidFill>
                  <a:srgbClr val="FFFFFF"/>
                </a:solidFill>
                <a:cs typeface="Tahoma" pitchFamily="34" charset="0"/>
              </a:rPr>
              <a:t>burnsboxco</a:t>
            </a:r>
            <a:r>
              <a:rPr lang="en-US" spc="30" dirty="0">
                <a:solidFill>
                  <a:srgbClr val="FFFFFF"/>
                </a:solidFill>
                <a:cs typeface="Tahoma" pitchFamily="34" charset="0"/>
              </a:rPr>
              <a:t>, Thinkstock, Thinkstock Image Subscription Agreement</a:t>
            </a:r>
          </a:p>
          <a:p>
            <a:pPr lvl="0">
              <a:spcBef>
                <a:spcPts val="600"/>
              </a:spcBef>
              <a:buClr>
                <a:srgbClr val="6F6F74"/>
              </a:buClr>
            </a:pPr>
            <a:r>
              <a:rPr lang="en-US" spc="30" dirty="0">
                <a:solidFill>
                  <a:srgbClr val="FFFFFF"/>
                </a:solidFill>
                <a:cs typeface="Tahoma" pitchFamily="34" charset="0"/>
              </a:rPr>
              <a:t>[13b] Sea Star 468443257, </a:t>
            </a:r>
            <a:r>
              <a:rPr lang="en-US" spc="30" dirty="0" err="1">
                <a:solidFill>
                  <a:srgbClr val="FFFFFF"/>
                </a:solidFill>
                <a:cs typeface="Tahoma" pitchFamily="34" charset="0"/>
              </a:rPr>
              <a:t>TinkerJulie</a:t>
            </a:r>
            <a:r>
              <a:rPr lang="en-US" spc="30" dirty="0">
                <a:solidFill>
                  <a:srgbClr val="FFFFFF"/>
                </a:solidFill>
                <a:cs typeface="Tahoma" pitchFamily="34" charset="0"/>
              </a:rPr>
              <a:t>, Thinkstock, Thinkstock Image Subscription Agreement</a:t>
            </a:r>
          </a:p>
          <a:p>
            <a:pPr lvl="0">
              <a:spcBef>
                <a:spcPts val="600"/>
              </a:spcBef>
              <a:buClr>
                <a:srgbClr val="6F6F74"/>
              </a:buClr>
            </a:pPr>
            <a:r>
              <a:rPr lang="en-US" spc="30" dirty="0">
                <a:solidFill>
                  <a:srgbClr val="FFFFFF"/>
                </a:solidFill>
                <a:cs typeface="Tahoma" pitchFamily="34" charset="0"/>
              </a:rPr>
              <a:t>[13c] Coral reef 466061973, mychadre77, Thinkstock, Thinkstock Image Subscription Agreement</a:t>
            </a:r>
          </a:p>
          <a:p>
            <a:pPr lvl="0">
              <a:spcBef>
                <a:spcPts val="600"/>
              </a:spcBef>
              <a:buClr>
                <a:srgbClr val="6F6F74"/>
              </a:buClr>
            </a:pPr>
            <a:r>
              <a:rPr lang="en-US" spc="30" dirty="0">
                <a:solidFill>
                  <a:srgbClr val="FFFFFF"/>
                </a:solidFill>
                <a:cs typeface="Tahoma" pitchFamily="34" charset="0"/>
              </a:rPr>
              <a:t>[14a] Wakulla Springs State Park, Florida 467243631, 1001Love, Thinkstock, Thinkstock Image Subscription Agreement</a:t>
            </a:r>
          </a:p>
          <a:p>
            <a:pPr lvl="0">
              <a:spcBef>
                <a:spcPts val="600"/>
              </a:spcBef>
              <a:buClr>
                <a:srgbClr val="6F6F74"/>
              </a:buClr>
            </a:pPr>
            <a:r>
              <a:rPr lang="en-US" spc="30" dirty="0">
                <a:solidFill>
                  <a:srgbClr val="FFFFFF"/>
                </a:solidFill>
                <a:cs typeface="Tahoma" pitchFamily="34" charset="0"/>
              </a:rPr>
              <a:t>[14b] American crocodile 477645817, </a:t>
            </a:r>
            <a:r>
              <a:rPr lang="en-US" spc="30" dirty="0" err="1">
                <a:solidFill>
                  <a:srgbClr val="FFFFFF"/>
                </a:solidFill>
                <a:cs typeface="Tahoma" pitchFamily="34" charset="0"/>
              </a:rPr>
              <a:t>Hoatzinexp</a:t>
            </a:r>
            <a:r>
              <a:rPr lang="en-US" spc="30" dirty="0">
                <a:solidFill>
                  <a:srgbClr val="FFFFFF"/>
                </a:solidFill>
                <a:cs typeface="Tahoma" pitchFamily="34" charset="0"/>
              </a:rPr>
              <a:t>, Thinkstock, Thinkstock Image Subscription Agreement</a:t>
            </a:r>
          </a:p>
          <a:p>
            <a:pPr lvl="0">
              <a:spcBef>
                <a:spcPts val="600"/>
              </a:spcBef>
              <a:buClr>
                <a:srgbClr val="6F6F74"/>
              </a:buClr>
            </a:pPr>
            <a:r>
              <a:rPr lang="en-US" spc="30" dirty="0">
                <a:solidFill>
                  <a:srgbClr val="FFFFFF"/>
                </a:solidFill>
                <a:cs typeface="Tahoma" pitchFamily="34" charset="0"/>
              </a:rPr>
              <a:t>[14c] Grey heron 451992639, </a:t>
            </a:r>
            <a:r>
              <a:rPr lang="en-US" spc="30" dirty="0" err="1">
                <a:solidFill>
                  <a:srgbClr val="FFFFFF"/>
                </a:solidFill>
                <a:cs typeface="Tahoma" pitchFamily="34" charset="0"/>
              </a:rPr>
              <a:t>gabylegeai</a:t>
            </a:r>
            <a:r>
              <a:rPr lang="en-US" spc="30" dirty="0">
                <a:solidFill>
                  <a:srgbClr val="FFFFFF"/>
                </a:solidFill>
                <a:cs typeface="Tahoma" pitchFamily="34" charset="0"/>
              </a:rPr>
              <a:t>, Thinkstock, Thinkstock Image Subscription Agreement</a:t>
            </a:r>
          </a:p>
          <a:p>
            <a:pPr lvl="0">
              <a:spcBef>
                <a:spcPts val="600"/>
              </a:spcBef>
              <a:buClr>
                <a:srgbClr val="6F6F74"/>
              </a:buClr>
            </a:pPr>
            <a:r>
              <a:rPr lang="en-US" spc="30" dirty="0">
                <a:solidFill>
                  <a:srgbClr val="FFFFFF"/>
                </a:solidFill>
                <a:cs typeface="Tahoma" pitchFamily="34" charset="0"/>
              </a:rPr>
              <a:t>[17] Central Sierra Nevada biomes and trees, Harold Clark</a:t>
            </a:r>
          </a:p>
          <a:p>
            <a:pPr lvl="0">
              <a:spcBef>
                <a:spcPts val="600"/>
              </a:spcBef>
              <a:buClr>
                <a:srgbClr val="6F6F74"/>
              </a:buClr>
            </a:pPr>
            <a:r>
              <a:rPr lang="en-US" spc="30" dirty="0">
                <a:solidFill>
                  <a:srgbClr val="FFFFFF"/>
                </a:solidFill>
                <a:cs typeface="Tahoma" pitchFamily="34" charset="0"/>
              </a:rPr>
              <a:t>[25a] Snowbowl Aspens, Doug </a:t>
            </a:r>
            <a:r>
              <a:rPr lang="en-US" spc="30" dirty="0" err="1">
                <a:solidFill>
                  <a:srgbClr val="FFFFFF"/>
                </a:solidFill>
                <a:cs typeface="Tahoma" pitchFamily="34" charset="0"/>
              </a:rPr>
              <a:t>Dolde</a:t>
            </a:r>
            <a:r>
              <a:rPr lang="en-US" spc="30" dirty="0">
                <a:solidFill>
                  <a:srgbClr val="FFFFFF"/>
                </a:solidFill>
                <a:cs typeface="Tahoma" pitchFamily="34" charset="0"/>
              </a:rPr>
              <a:t>, http://en.wikipedia.org/wiki/File:Snowbowlaspens.jpg, public domain </a:t>
            </a:r>
          </a:p>
          <a:p>
            <a:pPr lvl="0">
              <a:spcBef>
                <a:spcPts val="600"/>
              </a:spcBef>
              <a:buClr>
                <a:srgbClr val="6F6F74"/>
              </a:buClr>
            </a:pPr>
            <a:r>
              <a:rPr lang="en-US" spc="30" dirty="0">
                <a:solidFill>
                  <a:srgbClr val="FFFFFF"/>
                </a:solidFill>
                <a:cs typeface="Tahoma" pitchFamily="34" charset="0"/>
              </a:rPr>
              <a:t>[25b] Mature Jeffrey Pine, </a:t>
            </a:r>
            <a:r>
              <a:rPr lang="en-US" spc="30" dirty="0" err="1">
                <a:solidFill>
                  <a:srgbClr val="FFFFFF"/>
                </a:solidFill>
                <a:cs typeface="Tahoma" pitchFamily="34" charset="0"/>
              </a:rPr>
              <a:t>Jhodlof</a:t>
            </a:r>
            <a:r>
              <a:rPr lang="en-US" spc="30" dirty="0">
                <a:solidFill>
                  <a:srgbClr val="FFFFFF"/>
                </a:solidFill>
                <a:cs typeface="Tahoma" pitchFamily="34" charset="0"/>
              </a:rPr>
              <a:t>, http://commons.wikimedia.org/wiki/File:Mature_Jeffrey_Pine.JPG, public domain</a:t>
            </a:r>
          </a:p>
          <a:p>
            <a:pPr lvl="0">
              <a:spcBef>
                <a:spcPts val="600"/>
              </a:spcBef>
              <a:buClr>
                <a:srgbClr val="6F6F74"/>
              </a:buClr>
            </a:pPr>
            <a:r>
              <a:rPr lang="en-US" spc="30" dirty="0">
                <a:solidFill>
                  <a:srgbClr val="FFFFFF"/>
                </a:solidFill>
                <a:cs typeface="Tahoma" pitchFamily="34" charset="0"/>
              </a:rPr>
              <a:t>[25c] Coniferous Trees 4484782, </a:t>
            </a:r>
            <a:r>
              <a:rPr lang="en-US" spc="30" dirty="0" err="1">
                <a:solidFill>
                  <a:srgbClr val="FFFFFF"/>
                </a:solidFill>
                <a:cs typeface="Tahoma" pitchFamily="34" charset="0"/>
              </a:rPr>
              <a:t>jdwfoto</a:t>
            </a:r>
            <a:r>
              <a:rPr lang="en-US" spc="30" dirty="0">
                <a:solidFill>
                  <a:srgbClr val="FFFFFF"/>
                </a:solidFill>
                <a:cs typeface="Tahoma" pitchFamily="34" charset="0"/>
              </a:rPr>
              <a:t>, Getty Images (US), Inc. Subscription Agreement</a:t>
            </a:r>
          </a:p>
          <a:p>
            <a:pPr lvl="0">
              <a:spcBef>
                <a:spcPts val="600"/>
              </a:spcBef>
              <a:buClr>
                <a:srgbClr val="6F6F74"/>
              </a:buClr>
            </a:pPr>
            <a:r>
              <a:rPr lang="en-US" spc="30" dirty="0">
                <a:solidFill>
                  <a:srgbClr val="FFFFFF"/>
                </a:solidFill>
                <a:cs typeface="Tahoma" pitchFamily="34" charset="0"/>
              </a:rPr>
              <a:t>[25d] </a:t>
            </a:r>
            <a:r>
              <a:rPr lang="en-US" spc="30" dirty="0" err="1">
                <a:solidFill>
                  <a:srgbClr val="FFFFFF"/>
                </a:solidFill>
                <a:cs typeface="Tahoma" pitchFamily="34" charset="0"/>
              </a:rPr>
              <a:t>Pinus</a:t>
            </a:r>
            <a:r>
              <a:rPr lang="en-US" spc="30" dirty="0">
                <a:solidFill>
                  <a:srgbClr val="FFFFFF"/>
                </a:solidFill>
                <a:cs typeface="Tahoma" pitchFamily="34" charset="0"/>
              </a:rPr>
              <a:t> </a:t>
            </a:r>
            <a:r>
              <a:rPr lang="en-US" spc="30" dirty="0" err="1">
                <a:solidFill>
                  <a:srgbClr val="FFFFFF"/>
                </a:solidFill>
                <a:cs typeface="Tahoma" pitchFamily="34" charset="0"/>
              </a:rPr>
              <a:t>contorta</a:t>
            </a:r>
            <a:r>
              <a:rPr lang="en-US" spc="30" dirty="0">
                <a:solidFill>
                  <a:srgbClr val="FFFFFF"/>
                </a:solidFill>
                <a:cs typeface="Tahoma" pitchFamily="34" charset="0"/>
              </a:rPr>
              <a:t>, Walter </a:t>
            </a:r>
            <a:r>
              <a:rPr lang="en-US" spc="30" dirty="0" err="1">
                <a:solidFill>
                  <a:srgbClr val="FFFFFF"/>
                </a:solidFill>
                <a:cs typeface="Tahoma" pitchFamily="34" charset="0"/>
              </a:rPr>
              <a:t>Siegmund</a:t>
            </a:r>
            <a:r>
              <a:rPr lang="en-US" spc="30" dirty="0">
                <a:solidFill>
                  <a:srgbClr val="FFFFFF"/>
                </a:solidFill>
                <a:cs typeface="Tahoma" pitchFamily="34" charset="0"/>
              </a:rPr>
              <a:t>, http://commons.wikimedia.org/wiki/File:Pinus_contorta_28263.JPG, CC Generic</a:t>
            </a:r>
          </a:p>
          <a:p>
            <a:pPr lvl="0">
              <a:spcBef>
                <a:spcPts val="600"/>
              </a:spcBef>
              <a:buClr>
                <a:srgbClr val="6F6F74"/>
              </a:buClr>
            </a:pPr>
            <a:r>
              <a:rPr lang="en-US" spc="30" dirty="0">
                <a:solidFill>
                  <a:srgbClr val="FFFFFF"/>
                </a:solidFill>
                <a:cs typeface="Tahoma" pitchFamily="34" charset="0"/>
              </a:rPr>
              <a:t>[25e] </a:t>
            </a:r>
            <a:r>
              <a:rPr lang="en-US" spc="30" dirty="0" err="1">
                <a:solidFill>
                  <a:srgbClr val="FFFFFF"/>
                </a:solidFill>
                <a:cs typeface="Tahoma" pitchFamily="34" charset="0"/>
              </a:rPr>
              <a:t>Tsuga</a:t>
            </a:r>
            <a:r>
              <a:rPr lang="en-US" spc="30" dirty="0">
                <a:solidFill>
                  <a:srgbClr val="FFFFFF"/>
                </a:solidFill>
                <a:cs typeface="Tahoma" pitchFamily="34" charset="0"/>
              </a:rPr>
              <a:t> </a:t>
            </a:r>
            <a:r>
              <a:rPr lang="en-US" spc="30" dirty="0" err="1">
                <a:solidFill>
                  <a:srgbClr val="FFFFFF"/>
                </a:solidFill>
                <a:cs typeface="Tahoma" pitchFamily="34" charset="0"/>
              </a:rPr>
              <a:t>mertensiana</a:t>
            </a:r>
            <a:r>
              <a:rPr lang="en-US" spc="30" dirty="0">
                <a:solidFill>
                  <a:srgbClr val="FFFFFF"/>
                </a:solidFill>
                <a:cs typeface="Tahoma" pitchFamily="34" charset="0"/>
              </a:rPr>
              <a:t> 0261, Walter </a:t>
            </a:r>
            <a:r>
              <a:rPr lang="en-US" spc="30" dirty="0" err="1">
                <a:solidFill>
                  <a:srgbClr val="FFFFFF"/>
                </a:solidFill>
                <a:cs typeface="Tahoma" pitchFamily="34" charset="0"/>
              </a:rPr>
              <a:t>Siegmund</a:t>
            </a:r>
            <a:r>
              <a:rPr lang="en-US" spc="30" dirty="0">
                <a:solidFill>
                  <a:srgbClr val="FFFFFF"/>
                </a:solidFill>
                <a:cs typeface="Tahoma" pitchFamily="34" charset="0"/>
              </a:rPr>
              <a:t>, http://commons.wikimedia.org/wiki/File:Tsuga_mertensiana_0261.JPG, CC Generic</a:t>
            </a:r>
          </a:p>
          <a:p>
            <a:pPr lvl="0">
              <a:spcBef>
                <a:spcPts val="600"/>
              </a:spcBef>
              <a:buClr>
                <a:srgbClr val="6F6F74"/>
              </a:buClr>
            </a:pPr>
            <a:r>
              <a:rPr lang="en-US" spc="30" dirty="0">
                <a:solidFill>
                  <a:srgbClr val="FFFFFF"/>
                </a:solidFill>
                <a:cs typeface="Tahoma" pitchFamily="34" charset="0"/>
              </a:rPr>
              <a:t>[25f] </a:t>
            </a:r>
            <a:r>
              <a:rPr lang="en-US" spc="30" dirty="0" err="1">
                <a:solidFill>
                  <a:srgbClr val="FFFFFF"/>
                </a:solidFill>
                <a:cs typeface="Tahoma" pitchFamily="34" charset="0"/>
              </a:rPr>
              <a:t>Abies</a:t>
            </a:r>
            <a:r>
              <a:rPr lang="en-US" spc="30" dirty="0">
                <a:solidFill>
                  <a:srgbClr val="FFFFFF"/>
                </a:solidFill>
                <a:cs typeface="Tahoma" pitchFamily="34" charset="0"/>
              </a:rPr>
              <a:t> </a:t>
            </a:r>
            <a:r>
              <a:rPr lang="en-US" spc="30" dirty="0" err="1">
                <a:solidFill>
                  <a:srgbClr val="FFFFFF"/>
                </a:solidFill>
                <a:cs typeface="Tahoma" pitchFamily="34" charset="0"/>
              </a:rPr>
              <a:t>magnifica</a:t>
            </a:r>
            <a:r>
              <a:rPr lang="en-US" spc="30" dirty="0">
                <a:solidFill>
                  <a:srgbClr val="FFFFFF"/>
                </a:solidFill>
                <a:cs typeface="Tahoma" pitchFamily="34" charset="0"/>
              </a:rPr>
              <a:t>: Cones stand upright on branches, Walter </a:t>
            </a:r>
            <a:r>
              <a:rPr lang="en-US" spc="30" dirty="0" err="1">
                <a:solidFill>
                  <a:srgbClr val="FFFFFF"/>
                </a:solidFill>
                <a:cs typeface="Tahoma" pitchFamily="34" charset="0"/>
              </a:rPr>
              <a:t>Siegmund</a:t>
            </a:r>
            <a:r>
              <a:rPr lang="en-US" spc="30" dirty="0">
                <a:solidFill>
                  <a:srgbClr val="FFFFFF"/>
                </a:solidFill>
                <a:cs typeface="Tahoma" pitchFamily="34" charset="0"/>
              </a:rPr>
              <a:t>, http://commons.wikimedia.org/wiki/File:Abies_magnifica_8016t.jpg, CC BY 2.5</a:t>
            </a:r>
          </a:p>
        </p:txBody>
      </p:sp>
      <p:sp>
        <p:nvSpPr>
          <p:cNvPr id="6" name="Rectangle 5"/>
          <p:cNvSpPr/>
          <p:nvPr/>
        </p:nvSpPr>
        <p:spPr>
          <a:xfrm>
            <a:off x="5634849" y="599653"/>
            <a:ext cx="1122680" cy="369332"/>
          </a:xfrm>
          <a:prstGeom prst="rect">
            <a:avLst/>
          </a:prstGeom>
        </p:spPr>
        <p:txBody>
          <a:bodyPr wrap="none">
            <a:spAutoFit/>
          </a:bodyPr>
          <a:lstStyle/>
          <a:p>
            <a:r>
              <a:rPr lang="en-US" dirty="0" smtClean="0">
                <a:solidFill>
                  <a:srgbClr val="FFFFFF"/>
                </a:solidFill>
              </a:rPr>
              <a:t>Images </a:t>
            </a:r>
            <a:r>
              <a:rPr lang="en-US" dirty="0">
                <a:solidFill>
                  <a:srgbClr val="FFFFFF"/>
                </a:solidFill>
              </a:rPr>
              <a:t>By</a:t>
            </a:r>
          </a:p>
        </p:txBody>
      </p:sp>
    </p:spTree>
    <p:extLst>
      <p:ext uri="{BB962C8B-B14F-4D97-AF65-F5344CB8AC3E}">
        <p14:creationId xmlns:p14="http://schemas.microsoft.com/office/powerpoint/2010/main" val="3448219240"/>
      </p:ext>
    </p:extLst>
  </p:cSld>
  <p:clrMapOvr>
    <a:masterClrMapping/>
  </p:clrMapOvr>
  <mc:AlternateContent xmlns:mc="http://schemas.openxmlformats.org/markup-compatibility/2006" xmlns:p14="http://schemas.microsoft.com/office/powerpoint/2010/main">
    <mc:Choice Requires="p14">
      <p:transition spd="slow" p14:dur="2000" advTm="2227"/>
    </mc:Choice>
    <mc:Fallback xmlns="">
      <p:transition spd="slow" advTm="2227"/>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Content Placeholder 8"/>
          <p:cNvSpPr>
            <a:spLocks noGrp="1"/>
          </p:cNvSpPr>
          <p:nvPr>
            <p:ph sz="quarter" idx="13"/>
          </p:nvPr>
        </p:nvSpPr>
        <p:spPr>
          <a:xfrm>
            <a:off x="609600" y="1143000"/>
            <a:ext cx="10972800" cy="5181600"/>
          </a:xfrm>
        </p:spPr>
        <p:txBody>
          <a:bodyPr>
            <a:normAutofit/>
          </a:bodyPr>
          <a:lstStyle/>
          <a:p>
            <a:pPr lvl="0" algn="l">
              <a:buClr>
                <a:srgbClr val="6F6F74"/>
              </a:buClr>
            </a:pPr>
            <a:r>
              <a:rPr lang="en-US" sz="1800" dirty="0" smtClean="0">
                <a:solidFill>
                  <a:srgbClr val="FFFFFF"/>
                </a:solidFill>
              </a:rPr>
              <a:t>[</a:t>
            </a:r>
            <a:r>
              <a:rPr lang="en-US" sz="1800" dirty="0">
                <a:solidFill>
                  <a:srgbClr val="FFFFFF"/>
                </a:solidFill>
              </a:rPr>
              <a:t>25g] </a:t>
            </a:r>
            <a:r>
              <a:rPr lang="en-US" sz="1800" dirty="0" err="1">
                <a:solidFill>
                  <a:srgbClr val="FFFFFF"/>
                </a:solidFill>
              </a:rPr>
              <a:t>Abies</a:t>
            </a:r>
            <a:r>
              <a:rPr lang="en-US" sz="1800" dirty="0">
                <a:solidFill>
                  <a:srgbClr val="FFFFFF"/>
                </a:solidFill>
              </a:rPr>
              <a:t> </a:t>
            </a:r>
            <a:r>
              <a:rPr lang="en-US" sz="1800" dirty="0" err="1">
                <a:solidFill>
                  <a:srgbClr val="FFFFFF"/>
                </a:solidFill>
              </a:rPr>
              <a:t>magnifica</a:t>
            </a:r>
            <a:r>
              <a:rPr lang="en-US" sz="1800" dirty="0">
                <a:solidFill>
                  <a:srgbClr val="FFFFFF"/>
                </a:solidFill>
              </a:rPr>
              <a:t>, Walter </a:t>
            </a:r>
            <a:r>
              <a:rPr lang="en-US" sz="1800" dirty="0" err="1">
                <a:solidFill>
                  <a:srgbClr val="FFFFFF"/>
                </a:solidFill>
              </a:rPr>
              <a:t>Siegmund</a:t>
            </a:r>
            <a:r>
              <a:rPr lang="en-US" sz="1800" dirty="0">
                <a:solidFill>
                  <a:srgbClr val="FFFFFF"/>
                </a:solidFill>
              </a:rPr>
              <a:t>, http://commons.wikimedia.org/wiki/File:Abies_magnifica_8016t.jpg, public domain</a:t>
            </a:r>
          </a:p>
          <a:p>
            <a:pPr lvl="0" algn="l">
              <a:buClr>
                <a:srgbClr val="6F6F74"/>
              </a:buClr>
            </a:pPr>
            <a:r>
              <a:rPr lang="en-US" sz="1800" dirty="0">
                <a:solidFill>
                  <a:srgbClr val="FFFFFF"/>
                </a:solidFill>
              </a:rPr>
              <a:t>[25h] Giant </a:t>
            </a:r>
            <a:r>
              <a:rPr lang="en-US" sz="1800" dirty="0" err="1">
                <a:solidFill>
                  <a:srgbClr val="FFFFFF"/>
                </a:solidFill>
              </a:rPr>
              <a:t>Sequioia</a:t>
            </a:r>
            <a:r>
              <a:rPr lang="en-US" sz="1800" dirty="0">
                <a:solidFill>
                  <a:srgbClr val="FFFFFF"/>
                </a:solidFill>
              </a:rPr>
              <a:t> close up 506157415, Robert </a:t>
            </a:r>
            <a:r>
              <a:rPr lang="en-US" sz="1800" dirty="0" err="1">
                <a:solidFill>
                  <a:srgbClr val="FFFFFF"/>
                </a:solidFill>
              </a:rPr>
              <a:t>Miramontes</a:t>
            </a:r>
            <a:r>
              <a:rPr lang="en-US" sz="1800" dirty="0">
                <a:solidFill>
                  <a:srgbClr val="FFFFFF"/>
                </a:solidFill>
              </a:rPr>
              <a:t>, Thinkstock, Thinkstock Image Subscription Agreement</a:t>
            </a:r>
          </a:p>
          <a:p>
            <a:pPr lvl="0" algn="l">
              <a:buClr>
                <a:srgbClr val="6F6F74"/>
              </a:buClr>
            </a:pPr>
            <a:r>
              <a:rPr lang="en-US" sz="1800" dirty="0">
                <a:solidFill>
                  <a:srgbClr val="FFFFFF"/>
                </a:solidFill>
              </a:rPr>
              <a:t>[25i] Sugar Pine, </a:t>
            </a:r>
            <a:r>
              <a:rPr lang="en-US" sz="1800" dirty="0" err="1">
                <a:solidFill>
                  <a:srgbClr val="FFFFFF"/>
                </a:solidFill>
              </a:rPr>
              <a:t>Willmcw</a:t>
            </a:r>
            <a:r>
              <a:rPr lang="en-US" sz="1800" dirty="0">
                <a:solidFill>
                  <a:srgbClr val="FFFFFF"/>
                </a:solidFill>
              </a:rPr>
              <a:t>, http://commons.wikimedia.org/wiki/File:Sugar_Pine.jpg, Public Domain</a:t>
            </a:r>
          </a:p>
          <a:p>
            <a:pPr lvl="0" algn="l">
              <a:buClr>
                <a:srgbClr val="6F6F74"/>
              </a:buClr>
            </a:pPr>
            <a:r>
              <a:rPr lang="en-US" sz="1800" dirty="0">
                <a:solidFill>
                  <a:srgbClr val="FFFFFF"/>
                </a:solidFill>
              </a:rPr>
              <a:t>[25j]Cypress branch 8249878, </a:t>
            </a:r>
            <a:r>
              <a:rPr lang="en-US" sz="1800" dirty="0" err="1">
                <a:solidFill>
                  <a:srgbClr val="FFFFFF"/>
                </a:solidFill>
              </a:rPr>
              <a:t>Ericlefrancais</a:t>
            </a:r>
            <a:r>
              <a:rPr lang="en-US" sz="1800" dirty="0">
                <a:solidFill>
                  <a:srgbClr val="FFFFFF"/>
                </a:solidFill>
              </a:rPr>
              <a:t>, Getty Images (US), Inc. Subscription Agreement</a:t>
            </a:r>
          </a:p>
          <a:p>
            <a:pPr lvl="0" algn="l">
              <a:buClr>
                <a:srgbClr val="6F6F74"/>
              </a:buClr>
            </a:pPr>
            <a:r>
              <a:rPr lang="en-US" sz="1800" dirty="0">
                <a:solidFill>
                  <a:srgbClr val="FFFFFF"/>
                </a:solidFill>
              </a:rPr>
              <a:t>[25k] Pine tree 92187521, </a:t>
            </a:r>
            <a:r>
              <a:rPr lang="en-US" sz="1800" dirty="0" err="1">
                <a:solidFill>
                  <a:srgbClr val="FFFFFF"/>
                </a:solidFill>
              </a:rPr>
              <a:t>Majoros</a:t>
            </a:r>
            <a:r>
              <a:rPr lang="en-US" sz="1800" dirty="0">
                <a:solidFill>
                  <a:srgbClr val="FFFFFF"/>
                </a:solidFill>
              </a:rPr>
              <a:t> Laszlo, Thinkstock, Thinkstock Image Subscription Agreement</a:t>
            </a:r>
          </a:p>
          <a:p>
            <a:pPr lvl="0" algn="l">
              <a:buClr>
                <a:srgbClr val="6F6F74"/>
              </a:buClr>
            </a:pPr>
            <a:r>
              <a:rPr lang="en-US" sz="1800" dirty="0">
                <a:solidFill>
                  <a:srgbClr val="FFFFFF"/>
                </a:solidFill>
              </a:rPr>
              <a:t>[25l] Pine tree branches with cones 4691358, </a:t>
            </a:r>
            <a:r>
              <a:rPr lang="en-US" sz="1800" dirty="0" err="1">
                <a:solidFill>
                  <a:srgbClr val="FFFFFF"/>
                </a:solidFill>
              </a:rPr>
              <a:t>majorosl</a:t>
            </a:r>
            <a:r>
              <a:rPr lang="en-US" sz="1800" dirty="0">
                <a:solidFill>
                  <a:srgbClr val="FFFFFF"/>
                </a:solidFill>
              </a:rPr>
              <a:t>, Getty Images (US), Inc. Subscription Agreement</a:t>
            </a:r>
          </a:p>
          <a:p>
            <a:pPr lvl="0" algn="l">
              <a:buClr>
                <a:srgbClr val="6F6F74"/>
              </a:buClr>
            </a:pPr>
            <a:r>
              <a:rPr lang="en-US" sz="1800" dirty="0">
                <a:solidFill>
                  <a:srgbClr val="FFFFFF"/>
                </a:solidFill>
              </a:rPr>
              <a:t>[25m] Blue Sky – Blue Oak </a:t>
            </a:r>
            <a:r>
              <a:rPr lang="es-US" sz="1800" dirty="0">
                <a:solidFill>
                  <a:srgbClr val="FFFFFF"/>
                </a:solidFill>
              </a:rPr>
              <a:t>7197946, John </a:t>
            </a:r>
            <a:r>
              <a:rPr lang="es-US" sz="1800" dirty="0" err="1">
                <a:solidFill>
                  <a:srgbClr val="FFFFFF"/>
                </a:solidFill>
              </a:rPr>
              <a:t>Seiler</a:t>
            </a:r>
            <a:r>
              <a:rPr lang="es-US" sz="1800" dirty="0">
                <a:solidFill>
                  <a:srgbClr val="FFFFFF"/>
                </a:solidFill>
              </a:rPr>
              <a:t>, </a:t>
            </a:r>
            <a:r>
              <a:rPr lang="en-US" sz="1800" dirty="0">
                <a:solidFill>
                  <a:srgbClr val="FFFFFF"/>
                </a:solidFill>
              </a:rPr>
              <a:t>Getty Images (US), Inc. Subscription Agreement</a:t>
            </a:r>
          </a:p>
          <a:p>
            <a:pPr lvl="0" algn="l">
              <a:buClr>
                <a:srgbClr val="6F6F74"/>
              </a:buClr>
            </a:pPr>
            <a:r>
              <a:rPr lang="en-US" sz="1800" dirty="0">
                <a:solidFill>
                  <a:srgbClr val="FFFFFF"/>
                </a:solidFill>
              </a:rPr>
              <a:t>[39] Noah's Ark 12550737, </a:t>
            </a:r>
            <a:r>
              <a:rPr lang="en-US" sz="1800" dirty="0" err="1">
                <a:solidFill>
                  <a:srgbClr val="FFFFFF"/>
                </a:solidFill>
              </a:rPr>
              <a:t>jgroup</a:t>
            </a:r>
            <a:r>
              <a:rPr lang="en-US" sz="1800" dirty="0">
                <a:solidFill>
                  <a:srgbClr val="FFFFFF"/>
                </a:solidFill>
              </a:rPr>
              <a:t>, Getty Images (US), Inc. Subscription Agreement</a:t>
            </a:r>
          </a:p>
          <a:p>
            <a:pPr lvl="0" algn="l">
              <a:buClr>
                <a:srgbClr val="6F6F74"/>
              </a:buClr>
            </a:pPr>
            <a:r>
              <a:rPr lang="en-US" sz="1800" dirty="0">
                <a:solidFill>
                  <a:srgbClr val="FFFFFF"/>
                </a:solidFill>
              </a:rPr>
              <a:t>[40] Vintage old book 95272278, Sharon Bronte, Thinkstock, Thinkstock Image Subscription Agreement</a:t>
            </a:r>
          </a:p>
          <a:p>
            <a:pPr lvl="0" algn="l">
              <a:buClr>
                <a:srgbClr val="6F6F74"/>
              </a:buClr>
            </a:pPr>
            <a:r>
              <a:rPr lang="en-US" sz="1800" dirty="0">
                <a:solidFill>
                  <a:srgbClr val="FFFFFF"/>
                </a:solidFill>
              </a:rPr>
              <a:t>[44] Biomes, Ron Hight</a:t>
            </a:r>
          </a:p>
          <a:p>
            <a:pPr lvl="0" algn="l">
              <a:buClr>
                <a:srgbClr val="6F6F74"/>
              </a:buClr>
            </a:pPr>
            <a:r>
              <a:rPr lang="en-US" sz="1800" dirty="0">
                <a:solidFill>
                  <a:srgbClr val="FFFFFF"/>
                </a:solidFill>
              </a:rPr>
              <a:t>[45] Paleozoic Community, Katherine Holder</a:t>
            </a:r>
          </a:p>
          <a:p>
            <a:pPr lvl="0" algn="l">
              <a:buClr>
                <a:srgbClr val="6F6F74"/>
              </a:buClr>
            </a:pPr>
            <a:r>
              <a:rPr lang="en-US" sz="1800" dirty="0">
                <a:solidFill>
                  <a:srgbClr val="FFFFFF"/>
                </a:solidFill>
              </a:rPr>
              <a:t>[50] Photo of </a:t>
            </a:r>
            <a:r>
              <a:rPr lang="en-US" sz="1800" i="1" dirty="0">
                <a:solidFill>
                  <a:srgbClr val="FFFFFF"/>
                </a:solidFill>
              </a:rPr>
              <a:t>Evidence</a:t>
            </a:r>
            <a:r>
              <a:rPr lang="en-US" sz="1800" dirty="0">
                <a:solidFill>
                  <a:srgbClr val="FFFFFF"/>
                </a:solidFill>
              </a:rPr>
              <a:t>s DVD, Carol Raney</a:t>
            </a:r>
          </a:p>
          <a:p>
            <a:pPr algn="l"/>
            <a:endParaRPr lang="en-US" dirty="0" smtClean="0"/>
          </a:p>
        </p:txBody>
      </p:sp>
      <p:sp>
        <p:nvSpPr>
          <p:cNvPr id="6" name="Rectangle 5"/>
          <p:cNvSpPr/>
          <p:nvPr/>
        </p:nvSpPr>
        <p:spPr>
          <a:xfrm>
            <a:off x="5634849" y="599653"/>
            <a:ext cx="1122680" cy="369332"/>
          </a:xfrm>
          <a:prstGeom prst="rect">
            <a:avLst/>
          </a:prstGeom>
        </p:spPr>
        <p:txBody>
          <a:bodyPr wrap="none">
            <a:spAutoFit/>
          </a:bodyPr>
          <a:lstStyle/>
          <a:p>
            <a:r>
              <a:rPr lang="en-US" dirty="0" smtClean="0">
                <a:solidFill>
                  <a:srgbClr val="FFFFFF"/>
                </a:solidFill>
              </a:rPr>
              <a:t>Images </a:t>
            </a:r>
            <a:r>
              <a:rPr lang="en-US" dirty="0">
                <a:solidFill>
                  <a:srgbClr val="FFFFFF"/>
                </a:solidFill>
              </a:rPr>
              <a:t>By</a:t>
            </a:r>
          </a:p>
        </p:txBody>
      </p:sp>
    </p:spTree>
    <p:extLst>
      <p:ext uri="{BB962C8B-B14F-4D97-AF65-F5344CB8AC3E}">
        <p14:creationId xmlns:p14="http://schemas.microsoft.com/office/powerpoint/2010/main" val="2578733459"/>
      </p:ext>
    </p:extLst>
  </p:cSld>
  <p:clrMapOvr>
    <a:masterClrMapping/>
  </p:clrMapOvr>
  <mc:AlternateContent xmlns:mc="http://schemas.openxmlformats.org/markup-compatibility/2006" xmlns:p14="http://schemas.microsoft.com/office/powerpoint/2010/main">
    <mc:Choice Requires="p14">
      <p:transition spd="slow" p14:dur="2000" advTm="2097"/>
    </mc:Choice>
    <mc:Fallback xmlns="">
      <p:transition spd="slow" advTm="2097"/>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981200" y="914400"/>
            <a:ext cx="8229600" cy="5181600"/>
          </a:xfrm>
        </p:spPr>
        <p:txBody>
          <a:bodyPr/>
          <a:lstStyle/>
          <a:p>
            <a:endParaRPr lang="en-US" b="1" dirty="0" smtClean="0"/>
          </a:p>
          <a:p>
            <a:endParaRPr lang="en-US" b="1" dirty="0"/>
          </a:p>
          <a:p>
            <a:r>
              <a:rPr lang="en-US" b="1" dirty="0" smtClean="0"/>
              <a:t>Special Thanks</a:t>
            </a:r>
            <a:endParaRPr lang="en-US" b="1" dirty="0"/>
          </a:p>
          <a:p>
            <a:endParaRPr lang="en-US" b="1" dirty="0"/>
          </a:p>
          <a:p>
            <a:r>
              <a:rPr lang="en-US" sz="2800" dirty="0" smtClean="0"/>
              <a:t>Lee Spencer, PhD</a:t>
            </a:r>
          </a:p>
          <a:p>
            <a:r>
              <a:rPr lang="en-US" sz="2800" dirty="0" smtClean="0"/>
              <a:t>Research Professor, Southern Adventist University</a:t>
            </a:r>
          </a:p>
          <a:p>
            <a:endParaRPr lang="en-US" sz="2800" dirty="0"/>
          </a:p>
          <a:p>
            <a:r>
              <a:rPr lang="en-US" sz="2800" dirty="0"/>
              <a:t>a</a:t>
            </a:r>
            <a:r>
              <a:rPr lang="en-US" sz="2800" dirty="0" smtClean="0"/>
              <a:t>nd the</a:t>
            </a:r>
          </a:p>
          <a:p>
            <a:r>
              <a:rPr lang="en-US" sz="2800" dirty="0" smtClean="0"/>
              <a:t>Foundation </a:t>
            </a:r>
            <a:r>
              <a:rPr lang="en-US" sz="2800" dirty="0"/>
              <a:t>for Adventist Education</a:t>
            </a:r>
          </a:p>
          <a:p>
            <a:endParaRPr lang="en-US" dirty="0"/>
          </a:p>
        </p:txBody>
      </p:sp>
    </p:spTree>
    <p:extLst>
      <p:ext uri="{BB962C8B-B14F-4D97-AF65-F5344CB8AC3E}">
        <p14:creationId xmlns:p14="http://schemas.microsoft.com/office/powerpoint/2010/main" val="3924315865"/>
      </p:ext>
    </p:extLst>
  </p:cSld>
  <p:clrMapOvr>
    <a:masterClrMapping/>
  </p:clrMapOvr>
  <mc:AlternateContent xmlns:mc="http://schemas.openxmlformats.org/markup-compatibility/2006" xmlns:p14="http://schemas.microsoft.com/office/powerpoint/2010/main">
    <mc:Choice Requires="p14">
      <p:transition spd="slow" p14:dur="2000" advTm="2339"/>
    </mc:Choice>
    <mc:Fallback xmlns="">
      <p:transition spd="slow" advTm="2339"/>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3886200" y="1272138"/>
            <a:ext cx="4568511" cy="4075112"/>
          </a:xfrm>
        </p:spPr>
      </p:pic>
      <p:sp>
        <p:nvSpPr>
          <p:cNvPr id="2" name="TextBox 1"/>
          <p:cNvSpPr txBox="1"/>
          <p:nvPr/>
        </p:nvSpPr>
        <p:spPr>
          <a:xfrm>
            <a:off x="3808255" y="5317434"/>
            <a:ext cx="4724400" cy="461665"/>
          </a:xfrm>
          <a:prstGeom prst="rect">
            <a:avLst/>
          </a:prstGeom>
          <a:noFill/>
        </p:spPr>
        <p:txBody>
          <a:bodyPr wrap="square" rtlCol="0">
            <a:spAutoFit/>
          </a:bodyPr>
          <a:lstStyle/>
          <a:p>
            <a:pPr algn="ctr"/>
            <a:r>
              <a:rPr lang="en-US" sz="2400" dirty="0">
                <a:solidFill>
                  <a:srgbClr val="FFFFFF"/>
                </a:solidFill>
              </a:rPr>
              <a:t>© Origins Curriculum Resources 2015</a:t>
            </a:r>
          </a:p>
        </p:txBody>
      </p:sp>
    </p:spTree>
    <p:extLst>
      <p:ext uri="{BB962C8B-B14F-4D97-AF65-F5344CB8AC3E}">
        <p14:creationId xmlns:p14="http://schemas.microsoft.com/office/powerpoint/2010/main" val="3750699158"/>
      </p:ext>
    </p:extLst>
  </p:cSld>
  <p:clrMapOvr>
    <a:masterClrMapping/>
  </p:clrMapOvr>
  <mc:AlternateContent xmlns:mc="http://schemas.openxmlformats.org/markup-compatibility/2006" xmlns:p14="http://schemas.microsoft.com/office/powerpoint/2010/main">
    <mc:Choice Requires="p14">
      <p:transition spd="med" p14:dur="700" advTm="1614">
        <p:fade/>
      </p:transition>
    </mc:Choice>
    <mc:Fallback xmlns="">
      <p:transition spd="med" advTm="1614">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4268"/>
            <a:ext cx="9144000" cy="5149465"/>
          </a:xfrm>
          <a:prstGeom prst="rect">
            <a:avLst/>
          </a:prstGeom>
        </p:spPr>
      </p:pic>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4268"/>
            <a:ext cx="9144000" cy="5149465"/>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72428"/>
            <a:ext cx="9117496" cy="5134539"/>
          </a:xfrm>
          <a:prstGeom prst="rect">
            <a:avLst/>
          </a:prstGeom>
        </p:spPr>
      </p:pic>
      <p:sp>
        <p:nvSpPr>
          <p:cNvPr id="7" name="TextBox 6"/>
          <p:cNvSpPr txBox="1"/>
          <p:nvPr/>
        </p:nvSpPr>
        <p:spPr>
          <a:xfrm>
            <a:off x="2705101" y="5410201"/>
            <a:ext cx="6781799" cy="461665"/>
          </a:xfrm>
          <a:prstGeom prst="rect">
            <a:avLst/>
          </a:prstGeom>
          <a:noFill/>
        </p:spPr>
        <p:txBody>
          <a:bodyPr wrap="square" rtlCol="0">
            <a:spAutoFit/>
          </a:bodyPr>
          <a:lstStyle/>
          <a:p>
            <a:pPr algn="ctr"/>
            <a:r>
              <a:rPr lang="en-US" sz="2400" dirty="0">
                <a:solidFill>
                  <a:srgbClr val="FFFFFF"/>
                </a:solidFill>
              </a:rPr>
              <a:t>© Southern Adventist University 2015</a:t>
            </a:r>
          </a:p>
        </p:txBody>
      </p:sp>
    </p:spTree>
    <p:extLst>
      <p:ext uri="{BB962C8B-B14F-4D97-AF65-F5344CB8AC3E}">
        <p14:creationId xmlns:p14="http://schemas.microsoft.com/office/powerpoint/2010/main" val="2084147504"/>
      </p:ext>
    </p:extLst>
  </p:cSld>
  <p:clrMapOvr>
    <a:masterClrMapping/>
  </p:clrMapOvr>
  <mc:AlternateContent xmlns:mc="http://schemas.openxmlformats.org/markup-compatibility/2006" xmlns:p14="http://schemas.microsoft.com/office/powerpoint/2010/main">
    <mc:Choice Requires="p14">
      <p:transition spd="med" p14:dur="700" advTm="1521">
        <p:fade/>
      </p:transition>
    </mc:Choice>
    <mc:Fallback xmlns="">
      <p:transition spd="med" advTm="1521">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4654" y="1295401"/>
            <a:ext cx="6202693" cy="3602743"/>
          </a:xfrm>
          <a:prstGeom prst="rect">
            <a:avLst/>
          </a:prstGeom>
        </p:spPr>
      </p:pic>
      <p:sp>
        <p:nvSpPr>
          <p:cNvPr id="8" name="TextBox 7"/>
          <p:cNvSpPr txBox="1"/>
          <p:nvPr/>
        </p:nvSpPr>
        <p:spPr>
          <a:xfrm>
            <a:off x="2590802" y="5410201"/>
            <a:ext cx="7086599" cy="461665"/>
          </a:xfrm>
          <a:prstGeom prst="rect">
            <a:avLst/>
          </a:prstGeom>
          <a:noFill/>
        </p:spPr>
        <p:txBody>
          <a:bodyPr wrap="square" rtlCol="0">
            <a:spAutoFit/>
          </a:bodyPr>
          <a:lstStyle/>
          <a:p>
            <a:pPr algn="ctr"/>
            <a:r>
              <a:rPr lang="en-US" sz="2400" dirty="0">
                <a:solidFill>
                  <a:srgbClr val="FFFFFF"/>
                </a:solidFill>
              </a:rPr>
              <a:t>© Seventh-day Adventist North American Division 2015</a:t>
            </a:r>
          </a:p>
        </p:txBody>
      </p:sp>
    </p:spTree>
    <p:extLst>
      <p:ext uri="{BB962C8B-B14F-4D97-AF65-F5344CB8AC3E}">
        <p14:creationId xmlns:p14="http://schemas.microsoft.com/office/powerpoint/2010/main" val="2209282013"/>
      </p:ext>
    </p:extLst>
  </p:cSld>
  <p:clrMapOvr>
    <a:masterClrMapping/>
  </p:clrMapOvr>
  <mc:AlternateContent xmlns:mc="http://schemas.openxmlformats.org/markup-compatibility/2006" xmlns:p14="http://schemas.microsoft.com/office/powerpoint/2010/main">
    <mc:Choice Requires="p14">
      <p:transition spd="med" p14:dur="700" advTm="1414">
        <p:fade/>
      </p:transition>
    </mc:Choice>
    <mc:Fallback xmlns="">
      <p:transition spd="med" advTm="1414">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n>
                  <a:solidFill>
                    <a:sysClr val="windowText" lastClr="000000"/>
                  </a:solidFill>
                </a:ln>
                <a:solidFill>
                  <a:schemeClr val="bg1"/>
                </a:solidFill>
                <a:latin typeface="Gill Sans Ultra Bold" panose="020B0A02020104020203" pitchFamily="34" charset="0"/>
              </a:rPr>
              <a:t>Biome</a:t>
            </a:r>
            <a:endParaRPr lang="en-US" b="1" dirty="0">
              <a:ln>
                <a:solidFill>
                  <a:sysClr val="windowText" lastClr="000000"/>
                </a:solidFill>
              </a:ln>
              <a:solidFill>
                <a:schemeClr val="bg1"/>
              </a:solidFill>
              <a:latin typeface="Gill Sans Ultra Bold" panose="020B0A02020104020203" pitchFamily="34" charset="0"/>
            </a:endParaRPr>
          </a:p>
        </p:txBody>
      </p:sp>
      <p:sp>
        <p:nvSpPr>
          <p:cNvPr id="3" name="Content Placeholder 2"/>
          <p:cNvSpPr>
            <a:spLocks noGrp="1"/>
          </p:cNvSpPr>
          <p:nvPr>
            <p:ph idx="1"/>
          </p:nvPr>
        </p:nvSpPr>
        <p:spPr/>
        <p:txBody>
          <a:bodyPr/>
          <a:lstStyle/>
          <a:p>
            <a:r>
              <a:rPr lang="en-US" dirty="0" smtClean="0">
                <a:solidFill>
                  <a:schemeClr val="bg1"/>
                </a:solidFill>
              </a:rPr>
              <a:t>A complex community</a:t>
            </a:r>
          </a:p>
          <a:p>
            <a:pPr lvl="1"/>
            <a:r>
              <a:rPr lang="en-US" dirty="0" smtClean="0">
                <a:solidFill>
                  <a:schemeClr val="bg1"/>
                </a:solidFill>
              </a:rPr>
              <a:t>Plants</a:t>
            </a:r>
          </a:p>
          <a:p>
            <a:pPr lvl="1"/>
            <a:endParaRPr lang="en-US" dirty="0" smtClean="0">
              <a:solidFill>
                <a:srgbClr val="FFFF00"/>
              </a:solidFill>
            </a:endParaRPr>
          </a:p>
          <a:p>
            <a:pPr lvl="1"/>
            <a:r>
              <a:rPr lang="en-US" dirty="0" smtClean="0">
                <a:solidFill>
                  <a:schemeClr val="bg1"/>
                </a:solidFill>
              </a:rPr>
              <a:t>Animals</a:t>
            </a:r>
          </a:p>
          <a:p>
            <a:pPr marL="914400" lvl="2" indent="0">
              <a:buNone/>
            </a:pPr>
            <a:endParaRPr lang="en-US" dirty="0" smtClean="0">
              <a:solidFill>
                <a:srgbClr val="FFFF00"/>
              </a:solidFill>
            </a:endParaRPr>
          </a:p>
          <a:p>
            <a:pPr lvl="1"/>
            <a:r>
              <a:rPr lang="en-US" dirty="0" smtClean="0">
                <a:solidFill>
                  <a:schemeClr val="bg1"/>
                </a:solidFill>
              </a:rPr>
              <a:t>Specific environmental conditions</a:t>
            </a:r>
          </a:p>
          <a:p>
            <a:pPr marL="914400" lvl="2" indent="0">
              <a:buNone/>
            </a:pPr>
            <a:endParaRPr lang="en-US" dirty="0">
              <a:solidFill>
                <a:srgbClr val="FFFF00"/>
              </a:solidFill>
            </a:endParaRPr>
          </a:p>
        </p:txBody>
      </p:sp>
    </p:spTree>
    <p:extLst>
      <p:ext uri="{BB962C8B-B14F-4D97-AF65-F5344CB8AC3E}">
        <p14:creationId xmlns:p14="http://schemas.microsoft.com/office/powerpoint/2010/main" val="302839815"/>
      </p:ext>
    </p:extLst>
  </p:cSld>
  <p:clrMapOvr>
    <a:masterClrMapping/>
  </p:clrMapOvr>
  <mc:AlternateContent xmlns:mc="http://schemas.openxmlformats.org/markup-compatibility/2006" xmlns:p14="http://schemas.microsoft.com/office/powerpoint/2010/main">
    <mc:Choice Requires="p14">
      <p:transition spd="slow" p14:dur="2000" advTm="13101"/>
    </mc:Choice>
    <mc:Fallback xmlns="">
      <p:transition spd="slow" advTm="13101"/>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1" y="1676401"/>
            <a:ext cx="5230895" cy="3024715"/>
          </a:xfrm>
          <a:prstGeom prst="rect">
            <a:avLst/>
          </a:prstGeom>
        </p:spPr>
      </p:pic>
      <p:sp>
        <p:nvSpPr>
          <p:cNvPr id="3" name="TextBox 2"/>
          <p:cNvSpPr txBox="1"/>
          <p:nvPr/>
        </p:nvSpPr>
        <p:spPr>
          <a:xfrm>
            <a:off x="2743201" y="5410201"/>
            <a:ext cx="6781799" cy="461665"/>
          </a:xfrm>
          <a:prstGeom prst="rect">
            <a:avLst/>
          </a:prstGeom>
          <a:noFill/>
        </p:spPr>
        <p:txBody>
          <a:bodyPr wrap="square" rtlCol="0">
            <a:spAutoFit/>
          </a:bodyPr>
          <a:lstStyle/>
          <a:p>
            <a:pPr algn="ctr"/>
            <a:r>
              <a:rPr lang="en-US" sz="2400" dirty="0">
                <a:solidFill>
                  <a:srgbClr val="FFFFFF"/>
                </a:solidFill>
              </a:rPr>
              <a:t>© General Conference of Seventh-day Adventists 2015</a:t>
            </a:r>
          </a:p>
        </p:txBody>
      </p:sp>
    </p:spTree>
    <p:extLst>
      <p:ext uri="{BB962C8B-B14F-4D97-AF65-F5344CB8AC3E}">
        <p14:creationId xmlns:p14="http://schemas.microsoft.com/office/powerpoint/2010/main" val="372168819"/>
      </p:ext>
    </p:extLst>
  </p:cSld>
  <p:clrMapOvr>
    <a:masterClrMapping/>
  </p:clrMapOvr>
  <mc:AlternateContent xmlns:mc="http://schemas.openxmlformats.org/markup-compatibility/2006" xmlns:p14="http://schemas.microsoft.com/office/powerpoint/2010/main">
    <mc:Choice Requires="p14">
      <p:transition spd="med" p14:dur="700" advTm="1524">
        <p:fade/>
      </p:transition>
    </mc:Choice>
    <mc:Fallback xmlns="">
      <p:transition spd="med" advTm="1524">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1905000" y="5269469"/>
            <a:ext cx="8458200" cy="461665"/>
          </a:xfrm>
          <a:prstGeom prst="rect">
            <a:avLst/>
          </a:prstGeom>
          <a:noFill/>
        </p:spPr>
        <p:txBody>
          <a:bodyPr wrap="square" rtlCol="0">
            <a:spAutoFit/>
          </a:bodyPr>
          <a:lstStyle/>
          <a:p>
            <a:pPr algn="ctr"/>
            <a:r>
              <a:rPr lang="en-US" sz="2400" dirty="0">
                <a:solidFill>
                  <a:srgbClr val="FFFFFF"/>
                </a:solidFill>
              </a:rPr>
              <a:t>© SCORE Southern Center for Origins Research &amp; Education 2015</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981339"/>
            <a:ext cx="9144000" cy="2895322"/>
          </a:xfrm>
          <a:prstGeom prst="rect">
            <a:avLst/>
          </a:prstGeom>
        </p:spPr>
      </p:pic>
    </p:spTree>
    <p:extLst>
      <p:ext uri="{BB962C8B-B14F-4D97-AF65-F5344CB8AC3E}">
        <p14:creationId xmlns:p14="http://schemas.microsoft.com/office/powerpoint/2010/main" val="3956270849"/>
      </p:ext>
    </p:extLst>
  </p:cSld>
  <p:clrMapOvr>
    <a:masterClrMapping/>
  </p:clrMapOvr>
  <mc:AlternateContent xmlns:mc="http://schemas.openxmlformats.org/markup-compatibility/2006" xmlns:p14="http://schemas.microsoft.com/office/powerpoint/2010/main">
    <mc:Choice Requires="p14">
      <p:transition spd="med" p14:dur="700" advTm="1629">
        <p:fade/>
      </p:transition>
    </mc:Choice>
    <mc:Fallback xmlns="">
      <p:transition spd="med" advTm="1629">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solidFill>
                  <a:schemeClr val="bg1"/>
                </a:solidFill>
              </a:rPr>
              <a:t>A complex community</a:t>
            </a:r>
          </a:p>
          <a:p>
            <a:pPr lvl="1"/>
            <a:r>
              <a:rPr lang="en-US" dirty="0" smtClean="0">
                <a:solidFill>
                  <a:schemeClr val="bg1"/>
                </a:solidFill>
              </a:rPr>
              <a:t>Plants</a:t>
            </a:r>
          </a:p>
          <a:p>
            <a:pPr lvl="2"/>
            <a:r>
              <a:rPr lang="en-US" dirty="0" smtClean="0">
                <a:solidFill>
                  <a:srgbClr val="FFFF00"/>
                </a:solidFill>
              </a:rPr>
              <a:t>Grass, shrubs, or trees</a:t>
            </a:r>
          </a:p>
          <a:p>
            <a:pPr lvl="1"/>
            <a:r>
              <a:rPr lang="en-US" dirty="0" smtClean="0">
                <a:solidFill>
                  <a:schemeClr val="bg1"/>
                </a:solidFill>
              </a:rPr>
              <a:t>Animals</a:t>
            </a:r>
          </a:p>
          <a:p>
            <a:pPr lvl="2"/>
            <a:r>
              <a:rPr lang="en-US" dirty="0" smtClean="0">
                <a:solidFill>
                  <a:srgbClr val="FFFF00"/>
                </a:solidFill>
              </a:rPr>
              <a:t>Well suited to these conditions</a:t>
            </a:r>
          </a:p>
          <a:p>
            <a:pPr lvl="1"/>
            <a:r>
              <a:rPr lang="en-US" dirty="0" smtClean="0">
                <a:solidFill>
                  <a:schemeClr val="bg1"/>
                </a:solidFill>
              </a:rPr>
              <a:t>Specific environmental conditions</a:t>
            </a:r>
          </a:p>
          <a:p>
            <a:pPr lvl="2"/>
            <a:r>
              <a:rPr lang="en-US" dirty="0" smtClean="0">
                <a:solidFill>
                  <a:srgbClr val="FFFF00"/>
                </a:solidFill>
              </a:rPr>
              <a:t>Latitude, elevation, moisture</a:t>
            </a:r>
            <a:endParaRPr lang="en-US" dirty="0">
              <a:solidFill>
                <a:srgbClr val="FFFF00"/>
              </a:solidFill>
            </a:endParaRPr>
          </a:p>
        </p:txBody>
      </p:sp>
      <p:sp>
        <p:nvSpPr>
          <p:cNvPr id="5" name="Title 1"/>
          <p:cNvSpPr>
            <a:spLocks noGrp="1"/>
          </p:cNvSpPr>
          <p:nvPr>
            <p:ph type="title"/>
          </p:nvPr>
        </p:nvSpPr>
        <p:spPr>
          <a:xfrm>
            <a:off x="609600" y="274638"/>
            <a:ext cx="10972800" cy="1143000"/>
          </a:xfrm>
        </p:spPr>
        <p:txBody>
          <a:bodyPr/>
          <a:lstStyle/>
          <a:p>
            <a:r>
              <a:rPr lang="en-US" b="1" dirty="0" smtClean="0">
                <a:ln>
                  <a:solidFill>
                    <a:sysClr val="windowText" lastClr="000000"/>
                  </a:solidFill>
                </a:ln>
                <a:solidFill>
                  <a:schemeClr val="bg1"/>
                </a:solidFill>
                <a:latin typeface="Gill Sans Ultra Bold" panose="020B0A02020104020203" pitchFamily="34" charset="0"/>
              </a:rPr>
              <a:t>Biome</a:t>
            </a:r>
            <a:endParaRPr lang="en-US" b="1" dirty="0">
              <a:ln>
                <a:solidFill>
                  <a:sysClr val="windowText" lastClr="000000"/>
                </a:solidFill>
              </a:ln>
              <a:solidFill>
                <a:schemeClr val="bg1"/>
              </a:solidFill>
              <a:latin typeface="Gill Sans Ultra Bold" panose="020B0A02020104020203" pitchFamily="34" charset="0"/>
            </a:endParaRPr>
          </a:p>
        </p:txBody>
      </p:sp>
    </p:spTree>
    <p:custDataLst>
      <p:tags r:id="rId1"/>
    </p:custDataLst>
    <p:extLst>
      <p:ext uri="{BB962C8B-B14F-4D97-AF65-F5344CB8AC3E}">
        <p14:creationId xmlns:p14="http://schemas.microsoft.com/office/powerpoint/2010/main" val="2477860481"/>
      </p:ext>
    </p:extLst>
  </p:cSld>
  <p:clrMapOvr>
    <a:masterClrMapping/>
  </p:clrMapOvr>
  <mc:AlternateContent xmlns:mc="http://schemas.openxmlformats.org/markup-compatibility/2006" xmlns:p14="http://schemas.microsoft.com/office/powerpoint/2010/main">
    <mc:Choice Requires="p14">
      <p:transition spd="slow" p14:dur="2000" advTm="16024"/>
    </mc:Choice>
    <mc:Fallback xmlns="">
      <p:transition spd="slow" advTm="160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wipe(down)">
                                      <p:cBhvr>
                                        <p:cTn id="7" dur="500"/>
                                        <p:tgtEl>
                                          <p:spTgt spid="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wipe(down)">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r>
              <a:rPr lang="en-US" dirty="0" smtClean="0">
                <a:solidFill>
                  <a:schemeClr val="bg1"/>
                </a:solidFill>
              </a:rPr>
              <a:t>Land biomes</a:t>
            </a:r>
          </a:p>
          <a:p>
            <a:pPr lvl="1"/>
            <a:r>
              <a:rPr lang="en-US" dirty="0" smtClean="0">
                <a:solidFill>
                  <a:schemeClr val="bg1"/>
                </a:solidFill>
              </a:rPr>
              <a:t>Tundra</a:t>
            </a:r>
          </a:p>
          <a:p>
            <a:pPr lvl="1"/>
            <a:r>
              <a:rPr lang="en-US" dirty="0" smtClean="0">
                <a:solidFill>
                  <a:schemeClr val="bg1"/>
                </a:solidFill>
              </a:rPr>
              <a:t>Forest</a:t>
            </a:r>
          </a:p>
          <a:p>
            <a:pPr lvl="1"/>
            <a:r>
              <a:rPr lang="en-US" dirty="0" smtClean="0">
                <a:solidFill>
                  <a:schemeClr val="bg1"/>
                </a:solidFill>
              </a:rPr>
              <a:t>Grassland</a:t>
            </a:r>
          </a:p>
          <a:p>
            <a:pPr lvl="1"/>
            <a:r>
              <a:rPr lang="en-US" dirty="0" smtClean="0">
                <a:solidFill>
                  <a:schemeClr val="bg1"/>
                </a:solidFill>
              </a:rPr>
              <a:t>Desert</a:t>
            </a:r>
          </a:p>
          <a:p>
            <a:pPr marL="457200" lvl="1" indent="0">
              <a:buNone/>
            </a:pPr>
            <a:endParaRPr lang="en-US" dirty="0">
              <a:solidFill>
                <a:schemeClr val="bg1"/>
              </a:solidFill>
            </a:endParaRPr>
          </a:p>
        </p:txBody>
      </p:sp>
      <p:sp>
        <p:nvSpPr>
          <p:cNvPr id="6" name="Content Placeholder 5"/>
          <p:cNvSpPr>
            <a:spLocks noGrp="1"/>
          </p:cNvSpPr>
          <p:nvPr>
            <p:ph sz="half" idx="2"/>
          </p:nvPr>
        </p:nvSpPr>
        <p:spPr/>
        <p:txBody>
          <a:bodyPr/>
          <a:lstStyle/>
          <a:p>
            <a:r>
              <a:rPr lang="en-US" dirty="0" smtClean="0">
                <a:solidFill>
                  <a:schemeClr val="bg1"/>
                </a:solidFill>
              </a:rPr>
              <a:t>Aquatic biomes</a:t>
            </a:r>
          </a:p>
          <a:p>
            <a:pPr lvl="1"/>
            <a:r>
              <a:rPr lang="en-US" dirty="0" smtClean="0">
                <a:solidFill>
                  <a:schemeClr val="bg1"/>
                </a:solidFill>
              </a:rPr>
              <a:t>Coral reefs</a:t>
            </a:r>
          </a:p>
          <a:p>
            <a:pPr lvl="1"/>
            <a:r>
              <a:rPr lang="en-US" dirty="0" smtClean="0">
                <a:solidFill>
                  <a:schemeClr val="bg1"/>
                </a:solidFill>
              </a:rPr>
              <a:t>Freshwater wetlands</a:t>
            </a:r>
            <a:endParaRPr lang="en-US" dirty="0">
              <a:solidFill>
                <a:schemeClr val="bg1"/>
              </a:solidFill>
            </a:endParaRPr>
          </a:p>
        </p:txBody>
      </p:sp>
      <p:sp>
        <p:nvSpPr>
          <p:cNvPr id="7" name="Title 1"/>
          <p:cNvSpPr>
            <a:spLocks noGrp="1"/>
          </p:cNvSpPr>
          <p:nvPr>
            <p:ph type="title"/>
          </p:nvPr>
        </p:nvSpPr>
        <p:spPr>
          <a:xfrm>
            <a:off x="609600" y="274638"/>
            <a:ext cx="10972800" cy="1143000"/>
          </a:xfrm>
        </p:spPr>
        <p:txBody>
          <a:bodyPr/>
          <a:lstStyle/>
          <a:p>
            <a:r>
              <a:rPr lang="en-US" b="1" dirty="0" smtClean="0">
                <a:ln>
                  <a:solidFill>
                    <a:sysClr val="windowText" lastClr="000000"/>
                  </a:solidFill>
                </a:ln>
                <a:solidFill>
                  <a:schemeClr val="bg1"/>
                </a:solidFill>
                <a:latin typeface="Gill Sans Ultra Bold" panose="020B0A02020104020203" pitchFamily="34" charset="0"/>
              </a:rPr>
              <a:t>Biome</a:t>
            </a:r>
            <a:endParaRPr lang="en-US" b="1" dirty="0">
              <a:ln>
                <a:solidFill>
                  <a:sysClr val="windowText" lastClr="000000"/>
                </a:solidFill>
              </a:ln>
              <a:solidFill>
                <a:schemeClr val="bg1"/>
              </a:solidFill>
              <a:latin typeface="Gill Sans Ultra Bold" panose="020B0A02020104020203" pitchFamily="34" charset="0"/>
            </a:endParaRPr>
          </a:p>
        </p:txBody>
      </p:sp>
    </p:spTree>
    <p:custDataLst>
      <p:tags r:id="rId1"/>
    </p:custDataLst>
    <p:extLst>
      <p:ext uri="{BB962C8B-B14F-4D97-AF65-F5344CB8AC3E}">
        <p14:creationId xmlns:p14="http://schemas.microsoft.com/office/powerpoint/2010/main" val="1321363967"/>
      </p:ext>
    </p:extLst>
  </p:cSld>
  <p:clrMapOvr>
    <a:masterClrMapping/>
  </p:clrMapOvr>
  <mc:AlternateContent xmlns:mc="http://schemas.openxmlformats.org/markup-compatibility/2006" xmlns:p14="http://schemas.microsoft.com/office/powerpoint/2010/main">
    <mc:Choice Requires="p14">
      <p:transition spd="slow" p14:dur="2000" advTm="11296"/>
    </mc:Choice>
    <mc:Fallback xmlns="">
      <p:transition spd="slow" advTm="11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up)">
                                      <p:cBhvr>
                                        <p:cTn id="11" dur="500"/>
                                        <p:tgtEl>
                                          <p:spTgt spid="4">
                                            <p:txEl>
                                              <p:pRg st="1" end="1"/>
                                            </p:txEl>
                                          </p:spTgt>
                                        </p:tgtEl>
                                      </p:cBhvr>
                                    </p:animEffect>
                                  </p:childTnLst>
                                </p:cTn>
                              </p:par>
                              <p:par>
                                <p:cTn id="12" presetID="22" presetClass="entr" presetSubtype="1" fill="hold" nodeType="with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wipe(up)">
                                      <p:cBhvr>
                                        <p:cTn id="14" dur="500"/>
                                        <p:tgtEl>
                                          <p:spTgt spid="4">
                                            <p:txEl>
                                              <p:pRg st="2" end="2"/>
                                            </p:txEl>
                                          </p:spTgt>
                                        </p:tgtEl>
                                      </p:cBhvr>
                                    </p:animEffect>
                                  </p:childTnLst>
                                </p:cTn>
                              </p:par>
                              <p:par>
                                <p:cTn id="15" presetID="22" presetClass="entr" presetSubtype="1"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up)">
                                      <p:cBhvr>
                                        <p:cTn id="17" dur="500"/>
                                        <p:tgtEl>
                                          <p:spTgt spid="4">
                                            <p:txEl>
                                              <p:pRg st="3" end="3"/>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wipe(up)">
                                      <p:cBhvr>
                                        <p:cTn id="20" dur="500"/>
                                        <p:tgtEl>
                                          <p:spTgt spid="4">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left)">
                                      <p:cBhvr>
                                        <p:cTn id="25" dur="500"/>
                                        <p:tgtEl>
                                          <p:spTgt spid="6">
                                            <p:txEl>
                                              <p:pRg st="0" end="0"/>
                                            </p:txEl>
                                          </p:spTgt>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wipe(up)">
                                      <p:cBhvr>
                                        <p:cTn id="29" dur="500"/>
                                        <p:tgtEl>
                                          <p:spTgt spid="6">
                                            <p:txEl>
                                              <p:pRg st="1" end="1"/>
                                            </p:txEl>
                                          </p:spTgt>
                                        </p:tgtEl>
                                      </p:cBhvr>
                                    </p:animEffect>
                                  </p:childTnLst>
                                </p:cTn>
                              </p:par>
                            </p:childTnLst>
                          </p:cTn>
                        </p:par>
                        <p:par>
                          <p:cTn id="30" fill="hold">
                            <p:stCondLst>
                              <p:cond delay="1000"/>
                            </p:stCondLst>
                            <p:childTnLst>
                              <p:par>
                                <p:cTn id="31" presetID="22" presetClass="entr" presetSubtype="1" fill="hold" nodeType="after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wipe(up)">
                                      <p:cBhvr>
                                        <p:cTn id="3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53" name="Picture 5" descr="C:\Users\Carol Raney\Downloads\712608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5658" y="1212627"/>
            <a:ext cx="2528316" cy="38238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2522" y="3751288"/>
            <a:ext cx="4038600" cy="2692400"/>
          </a:xfrm>
          <a:prstGeom prst="rect">
            <a:avLst/>
          </a:prstGeom>
        </p:spPr>
      </p:pic>
      <p:pic>
        <p:nvPicPr>
          <p:cNvPr id="2050" name="Picture 2" descr="C:\Users\Carol Raney\Downloads\47828857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8200" y="1498001"/>
            <a:ext cx="3810000" cy="254059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p:txBody>
          <a:bodyPr/>
          <a:lstStyle/>
          <a:p>
            <a:r>
              <a:rPr lang="en-US" dirty="0" smtClean="0">
                <a:solidFill>
                  <a:schemeClr val="bg1"/>
                </a:solidFill>
              </a:rPr>
              <a:t>Tundra</a:t>
            </a:r>
            <a:endParaRPr lang="en-US" dirty="0">
              <a:solidFill>
                <a:schemeClr val="bg1"/>
              </a:solidFill>
            </a:endParaRPr>
          </a:p>
        </p:txBody>
      </p:sp>
      <p:pic>
        <p:nvPicPr>
          <p:cNvPr id="2051" name="Picture 3" descr="C:\Users\Carol Raney\Downloads\18622585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15152" y="3048000"/>
            <a:ext cx="2737485"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258526"/>
      </p:ext>
    </p:extLst>
  </p:cSld>
  <p:clrMapOvr>
    <a:masterClrMapping/>
  </p:clrMapOvr>
  <mc:AlternateContent xmlns:mc="http://schemas.openxmlformats.org/markup-compatibility/2006" xmlns:p14="http://schemas.microsoft.com/office/powerpoint/2010/main">
    <mc:Choice Requires="p14">
      <p:transition spd="slow" p14:dur="2000" advTm="12640"/>
    </mc:Choice>
    <mc:Fallback xmlns="">
      <p:transition spd="slow" advTm="12640"/>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8|8.1|6.1|12"/>
</p:tagLst>
</file>

<file path=ppt/tags/tag10.xml><?xml version="1.0" encoding="utf-8"?>
<p:tagLst xmlns:a="http://schemas.openxmlformats.org/drawingml/2006/main" xmlns:r="http://schemas.openxmlformats.org/officeDocument/2006/relationships" xmlns:p="http://schemas.openxmlformats.org/presentationml/2006/main">
  <p:tag name="TIMING" val="|8"/>
</p:tagLst>
</file>

<file path=ppt/tags/tag2.xml><?xml version="1.0" encoding="utf-8"?>
<p:tagLst xmlns:a="http://schemas.openxmlformats.org/drawingml/2006/main" xmlns:r="http://schemas.openxmlformats.org/officeDocument/2006/relationships" xmlns:p="http://schemas.openxmlformats.org/presentationml/2006/main">
  <p:tag name="TIMING" val="|5.7|3.5"/>
</p:tagLst>
</file>

<file path=ppt/tags/tag3.xml><?xml version="1.0" encoding="utf-8"?>
<p:tagLst xmlns:a="http://schemas.openxmlformats.org/drawingml/2006/main" xmlns:r="http://schemas.openxmlformats.org/officeDocument/2006/relationships" xmlns:p="http://schemas.openxmlformats.org/presentationml/2006/main">
  <p:tag name="TIMING" val="|5.3"/>
</p:tagLst>
</file>

<file path=ppt/tags/tag4.xml><?xml version="1.0" encoding="utf-8"?>
<p:tagLst xmlns:a="http://schemas.openxmlformats.org/drawingml/2006/main" xmlns:r="http://schemas.openxmlformats.org/officeDocument/2006/relationships" xmlns:p="http://schemas.openxmlformats.org/presentationml/2006/main">
  <p:tag name="TIMING" val="|4.8|4.4|4.7"/>
</p:tagLst>
</file>

<file path=ppt/tags/tag5.xml><?xml version="1.0" encoding="utf-8"?>
<p:tagLst xmlns:a="http://schemas.openxmlformats.org/drawingml/2006/main" xmlns:r="http://schemas.openxmlformats.org/officeDocument/2006/relationships" xmlns:p="http://schemas.openxmlformats.org/presentationml/2006/main">
  <p:tag name="TIMING" val="|5.2"/>
</p:tagLst>
</file>

<file path=ppt/tags/tag6.xml><?xml version="1.0" encoding="utf-8"?>
<p:tagLst xmlns:a="http://schemas.openxmlformats.org/drawingml/2006/main" xmlns:r="http://schemas.openxmlformats.org/officeDocument/2006/relationships" xmlns:p="http://schemas.openxmlformats.org/presentationml/2006/main">
  <p:tag name="TIMING" val="|7.1"/>
</p:tagLst>
</file>

<file path=ppt/tags/tag7.xml><?xml version="1.0" encoding="utf-8"?>
<p:tagLst xmlns:a="http://schemas.openxmlformats.org/drawingml/2006/main" xmlns:r="http://schemas.openxmlformats.org/officeDocument/2006/relationships" xmlns:p="http://schemas.openxmlformats.org/presentationml/2006/main">
  <p:tag name="TIMING" val="|9.9"/>
</p:tagLst>
</file>

<file path=ppt/tags/tag8.xml><?xml version="1.0" encoding="utf-8"?>
<p:tagLst xmlns:a="http://schemas.openxmlformats.org/drawingml/2006/main" xmlns:r="http://schemas.openxmlformats.org/officeDocument/2006/relationships" xmlns:p="http://schemas.openxmlformats.org/presentationml/2006/main">
  <p:tag name="TIMING" val="|7.8"/>
</p:tagLst>
</file>

<file path=ppt/tags/tag9.xml><?xml version="1.0" encoding="utf-8"?>
<p:tagLst xmlns:a="http://schemas.openxmlformats.org/drawingml/2006/main" xmlns:r="http://schemas.openxmlformats.org/officeDocument/2006/relationships" xmlns:p="http://schemas.openxmlformats.org/presentationml/2006/main">
  <p:tag name="TIMING" val="|7.7"/>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3.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4.xml><?xml version="1.0" encoding="utf-8"?>
<a:theme xmlns:a="http://schemas.openxmlformats.org/drawingml/2006/main" name="1_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2999</TotalTime>
  <Words>2663</Words>
  <Application>Microsoft Office PowerPoint</Application>
  <PresentationFormat>Widescreen</PresentationFormat>
  <Paragraphs>1054</Paragraphs>
  <Slides>61</Slides>
  <Notes>59</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61</vt:i4>
      </vt:variant>
    </vt:vector>
  </HeadingPairs>
  <TitlesOfParts>
    <vt:vector size="74" baseType="lpstr">
      <vt:lpstr>Arial</vt:lpstr>
      <vt:lpstr>Calibri</vt:lpstr>
      <vt:lpstr>Garamond</vt:lpstr>
      <vt:lpstr>Gill Sans Ultra Bold</vt:lpstr>
      <vt:lpstr>Impact</vt:lpstr>
      <vt:lpstr>Tahoma</vt:lpstr>
      <vt:lpstr>Tempus Sans ITC</vt:lpstr>
      <vt:lpstr>Times New Roman</vt:lpstr>
      <vt:lpstr>Tunga</vt:lpstr>
      <vt:lpstr>1_Office Theme</vt:lpstr>
      <vt:lpstr>NewsPrint</vt:lpstr>
      <vt:lpstr>BlackTie</vt:lpstr>
      <vt:lpstr>1_BlackTie</vt:lpstr>
      <vt:lpstr>The Geologic Column</vt:lpstr>
      <vt:lpstr>PowerPoint Presentation</vt:lpstr>
      <vt:lpstr>PowerPoint Presentation</vt:lpstr>
      <vt:lpstr>PowerPoint Presentation</vt:lpstr>
      <vt:lpstr>Biome Succession</vt:lpstr>
      <vt:lpstr>Biome</vt:lpstr>
      <vt:lpstr>Biome</vt:lpstr>
      <vt:lpstr>Biome</vt:lpstr>
      <vt:lpstr>Tundra</vt:lpstr>
      <vt:lpstr>Forest</vt:lpstr>
      <vt:lpstr>Grassland</vt:lpstr>
      <vt:lpstr>Desert</vt:lpstr>
      <vt:lpstr>Coral Reef</vt:lpstr>
      <vt:lpstr>Freshwater Wetlands</vt:lpstr>
      <vt:lpstr>Biomes = Life Zones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Worldwide Flood</vt:lpstr>
      <vt:lpstr>Genesis 7:11</vt:lpstr>
      <vt:lpstr>Genesis 8:2</vt:lpstr>
      <vt:lpstr>Worldwide Flood</vt:lpstr>
      <vt:lpstr>Biome Succession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 Raney</dc:creator>
  <cp:lastModifiedBy>ownageunit</cp:lastModifiedBy>
  <cp:revision>196</cp:revision>
  <dcterms:created xsi:type="dcterms:W3CDTF">2012-08-15T17:52:08Z</dcterms:created>
  <dcterms:modified xsi:type="dcterms:W3CDTF">2015-05-11T13:55:53Z</dcterms:modified>
</cp:coreProperties>
</file>