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8.xml" ContentType="application/vnd.openxmlformats-officedocument.presentationml.tags+xml"/>
  <Override PartName="/ppt/notesSlides/notesSlide17.xml" ContentType="application/vnd.openxmlformats-officedocument.presentationml.notesSlide+xml"/>
  <Override PartName="/ppt/tags/tag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0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084" r:id="rId2"/>
    <p:sldMasterId id="2147484096" r:id="rId3"/>
  </p:sldMasterIdLst>
  <p:notesMasterIdLst>
    <p:notesMasterId r:id="rId38"/>
  </p:notesMasterIdLst>
  <p:sldIdLst>
    <p:sldId id="270" r:id="rId4"/>
    <p:sldId id="351" r:id="rId5"/>
    <p:sldId id="352" r:id="rId6"/>
    <p:sldId id="314" r:id="rId7"/>
    <p:sldId id="322" r:id="rId8"/>
    <p:sldId id="324" r:id="rId9"/>
    <p:sldId id="326" r:id="rId10"/>
    <p:sldId id="329" r:id="rId11"/>
    <p:sldId id="330" r:id="rId12"/>
    <p:sldId id="335" r:id="rId13"/>
    <p:sldId id="331" r:id="rId14"/>
    <p:sldId id="353" r:id="rId15"/>
    <p:sldId id="354" r:id="rId16"/>
    <p:sldId id="334" r:id="rId17"/>
    <p:sldId id="336" r:id="rId18"/>
    <p:sldId id="313" r:id="rId19"/>
    <p:sldId id="344" r:id="rId20"/>
    <p:sldId id="341" r:id="rId21"/>
    <p:sldId id="347" r:id="rId22"/>
    <p:sldId id="349" r:id="rId23"/>
    <p:sldId id="350" r:id="rId24"/>
    <p:sldId id="356" r:id="rId25"/>
    <p:sldId id="348" r:id="rId26"/>
    <p:sldId id="345" r:id="rId27"/>
    <p:sldId id="355" r:id="rId28"/>
    <p:sldId id="357" r:id="rId29"/>
    <p:sldId id="359" r:id="rId30"/>
    <p:sldId id="367" r:id="rId31"/>
    <p:sldId id="361" r:id="rId32"/>
    <p:sldId id="362" r:id="rId33"/>
    <p:sldId id="363" r:id="rId34"/>
    <p:sldId id="364" r:id="rId35"/>
    <p:sldId id="365" r:id="rId36"/>
    <p:sldId id="36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 Raney" initials="C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B05"/>
    <a:srgbClr val="C9BA81"/>
    <a:srgbClr val="B49F50"/>
    <a:srgbClr val="C2B070"/>
    <a:srgbClr val="C6B578"/>
    <a:srgbClr val="BAAA7C"/>
    <a:srgbClr val="A49056"/>
    <a:srgbClr val="CCB490"/>
    <a:srgbClr val="B8CF8B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04" autoAdjust="0"/>
    <p:restoredTop sz="72466" autoAdjust="0"/>
  </p:normalViewPr>
  <p:slideViewPr>
    <p:cSldViewPr>
      <p:cViewPr varScale="1">
        <p:scale>
          <a:sx n="46" d="100"/>
          <a:sy n="46" d="100"/>
        </p:scale>
        <p:origin x="54" y="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66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ommentAuthors" Target="commentAuthor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35411-9D29-4EF0-92A8-11CDD5D4C834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0C517-DB3C-4F02-9F00-104D48945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9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Radiometric</a:t>
            </a:r>
            <a:r>
              <a:rPr lang="en-US" baseline="0" dirty="0" smtClean="0"/>
              <a:t> Dating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20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</a:t>
            </a:r>
            <a:r>
              <a:rPr lang="en-US" baseline="0" dirty="0" smtClean="0"/>
              <a:t> the process of r</a:t>
            </a:r>
            <a:r>
              <a:rPr lang="en-US" dirty="0" smtClean="0"/>
              <a:t>adiometric dating,</a:t>
            </a:r>
            <a:r>
              <a:rPr lang="en-US" baseline="0" dirty="0" smtClean="0"/>
              <a:t> scientists</a:t>
            </a:r>
            <a:r>
              <a:rPr lang="en-US" dirty="0" smtClean="0"/>
              <a:t> measure the amount</a:t>
            </a:r>
            <a:r>
              <a:rPr lang="en-US" baseline="0" dirty="0" smtClean="0"/>
              <a:t> of parent and daughter isotopes in a rock sample.  Then they compare the measurements to see how many half-lives of decay would have produced that ratio of parent and daughter isotopes.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80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Let’s say that a sample is found</a:t>
            </a:r>
            <a:r>
              <a:rPr lang="en-US" baseline="0" dirty="0" smtClean="0"/>
              <a:t> to be half uranium 238, which is the parent isotope,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80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half lead 206, which is the daughter isotopes.  / Half of each would mean that one half-life had passed.  / Since the half-life of uranium 238 is 4.5 billion years, the sample’s age should be about 4.5 billion years.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17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</a:t>
            </a:r>
            <a:r>
              <a:rPr lang="en-US" baseline="0" dirty="0" smtClean="0"/>
              <a:t> how the bar that represents uranium and the bar that represents lead meet at the location of one of the red dots, which indicates how many half lives have passed.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54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Now</a:t>
            </a:r>
            <a:r>
              <a:rPr lang="en-US" baseline="0" dirty="0" smtClean="0"/>
              <a:t> let’s </a:t>
            </a:r>
            <a:r>
              <a:rPr lang="en-US" dirty="0" smtClean="0"/>
              <a:t>say that only</a:t>
            </a:r>
            <a:r>
              <a:rPr lang="en-US" baseline="0" dirty="0" smtClean="0"/>
              <a:t> one quarter of the sample is parent product (uranium 238 again)  /  a</a:t>
            </a:r>
            <a:r>
              <a:rPr lang="en-US" dirty="0" smtClean="0"/>
              <a:t>nd three quarters of</a:t>
            </a:r>
            <a:r>
              <a:rPr lang="en-US" baseline="0" dirty="0" smtClean="0"/>
              <a:t> the sample is its daughter product lead 206./  As we slide the bars to the right, watch to see when the place where the two bars meet /lines up with one of the red dots.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Because it lines up with one of the red dots here / that indicates that two half-lives have passed. / Since the half-life of uranium 238 is 4.5 billion years, twice that would be 9 billion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80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real life, samples are more likely to be between exact half-lives, which just means that the scientists have to do math that is a little more challenging in order to calculate the age of whatever material they are dating.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80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Radiometric dating methods are used mostly to date igneous rocks—like</a:t>
            </a:r>
            <a:r>
              <a:rPr lang="en-US" baseline="0" dirty="0" smtClean="0"/>
              <a:t> granite, for example—which </a:t>
            </a:r>
            <a:r>
              <a:rPr lang="en-US" dirty="0" smtClean="0"/>
              <a:t>are formed when</a:t>
            </a:r>
            <a:r>
              <a:rPr lang="en-US" baseline="0" dirty="0" smtClean="0"/>
              <a:t> magma or lava cools and solidifies.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66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Radiometric dating is not  used to date sedimentary rocks</a:t>
            </a:r>
            <a:r>
              <a:rPr lang="en-US" baseline="0" dirty="0" smtClean="0"/>
              <a:t> / like sandstone, / shale, and / limestone.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66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most of the geologic column is made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up of sedimentary layers, where do geologists find the igneous material to try to date?  / Wherever anything from a volcano has been preserved in the rocks.</a:t>
            </a:r>
          </a:p>
          <a:p>
            <a:pPr lvl="0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66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Sometimes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lava flows over an existing sedimentary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54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In the last presentation, we learned about the process of radioactive decay, / where an isotope of one element decays</a:t>
            </a:r>
            <a:r>
              <a:rPr lang="en-US" baseline="0" dirty="0" smtClean="0">
                <a:solidFill>
                  <a:schemeClr val="bg1"/>
                </a:solidFill>
              </a:rPr>
              <a:t> into an isotope of another element.  After a quick review, we will learn how scientists use this process to estimate the age of rock layers in the geologic column.</a:t>
            </a:r>
            <a:endParaRPr lang="en-US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43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25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then is covered by another sedimentary layer.   / While the sedimentary layers cannot be used for radiometric dating, / the lava layer can.  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37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times, magma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is still underground can push its way into or between sedimentary layers.  Preserved layers of volcanic ash can also be used for radiometric dating.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256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things are widespread enough throughout the geologic column that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geologists have been able to calculate the dates suggested by the geologic time scale.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598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how accurate is this process for determining how old rock</a:t>
            </a:r>
            <a:r>
              <a:rPr lang="en-US" baseline="0" dirty="0" smtClean="0"/>
              <a:t> layers and fossils are?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098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Find out in the our next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020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6A79-D040-421C-96E2-E7CB5190CB9C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772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6A79-D040-421C-96E2-E7CB5190CB9C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3684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6A79-D040-421C-96E2-E7CB5190CB9C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233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6A79-D040-421C-96E2-E7CB5190CB9C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13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One</a:t>
            </a:r>
            <a:r>
              <a:rPr lang="en-US" baseline="0" dirty="0" smtClean="0"/>
              <a:t> example of radioactive decay is the parent isotope rubidium decaying to form the daughter isotope strontium.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3196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6A79-D040-421C-96E2-E7CB5190CB9C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674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6A79-D040-421C-96E2-E7CB5190CB9C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003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6A79-D040-421C-96E2-E7CB5190CB9C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675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decay process from each parent isotope to daughter isotope</a:t>
            </a:r>
            <a:r>
              <a:rPr lang="en-US" baseline="0" dirty="0" smtClean="0"/>
              <a:t> </a:t>
            </a:r>
            <a:r>
              <a:rPr lang="en-US" dirty="0" smtClean="0"/>
              <a:t>occurs at a known, steady rate called the</a:t>
            </a:r>
            <a:r>
              <a:rPr lang="en-US" baseline="0" dirty="0" smtClean="0"/>
              <a:t> </a:t>
            </a:r>
            <a:r>
              <a:rPr lang="en-US" dirty="0" smtClean="0"/>
              <a:t>half-life.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92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table shows the half-lives of several sets of parent and daughter isotopes.  In this example you can see that the half life of rubidium-87 is 48.8 billion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92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curve shows that</a:t>
            </a:r>
            <a:r>
              <a:rPr lang="en-US" baseline="0" dirty="0" smtClean="0"/>
              <a:t> with each half life, half the remaining parent isotope decays until it is gone.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80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You can think of the area under the curve as the ever decreasing amount of the</a:t>
            </a:r>
            <a:r>
              <a:rPr lang="en-US" baseline="0" dirty="0" smtClean="0"/>
              <a:t> parent isotope.  But remember it doesn’t just disappear completely.  It turns into daughter isotope…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80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… which is represented by the increasing area above the curve.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80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So, at any</a:t>
            </a:r>
            <a:r>
              <a:rPr lang="en-US" baseline="0" dirty="0" smtClean="0"/>
              <a:t> given place on the curve / a certain amount of parent product / and a certain amount of daughter product make up the whole sample.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0C517-DB3C-4F02-9F00-104D489456B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80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4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02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64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83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023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75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08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7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4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94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75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30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45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12192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2800" y="236220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 smtClean="0">
              <a:solidFill>
                <a:srgbClr val="000000"/>
              </a:solidFill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0534" y="3045461"/>
            <a:ext cx="5350933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20534" y="2397760"/>
            <a:ext cx="5350933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5/11/2015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64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09600" y="2020824"/>
            <a:ext cx="109728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5/11/2015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55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12192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52800" y="336804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 smtClean="0">
              <a:solidFill>
                <a:srgbClr val="000000"/>
              </a:solidFill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372070" y="3367247"/>
            <a:ext cx="5447863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58057" y="4084577"/>
            <a:ext cx="5475889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5/11/2015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3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020824"/>
            <a:ext cx="536448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020824"/>
            <a:ext cx="536448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5/11/2015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78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819400"/>
            <a:ext cx="536448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816352"/>
            <a:ext cx="536448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21792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5/11/2015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34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5/11/2015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989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5/11/2015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9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325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981200" y="1914526"/>
            <a:ext cx="82296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6480" y="5513832"/>
            <a:ext cx="755904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5/11/2015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15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69612" y="2026918"/>
            <a:ext cx="7252776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316480" y="5516880"/>
            <a:ext cx="755904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3975100" y="273180"/>
            <a:ext cx="4241800" cy="292100"/>
          </a:xfrm>
        </p:spPr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5/11/2015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5384800" y="6172200"/>
            <a:ext cx="1422400" cy="304800"/>
          </a:xfrm>
        </p:spPr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930400" y="6486525"/>
            <a:ext cx="8331200" cy="292100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87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5/11/2015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40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6832600" y="3428736"/>
            <a:ext cx="6858000" cy="211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1026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8392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5/11/2015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2000" y="914401"/>
            <a:ext cx="1235973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32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0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5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65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3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33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4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8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48662-62CB-49A1-90D6-E99DEF1AE9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5A157-C858-4030-B233-BBABDBC995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5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4"/>
            <a:ext cx="12192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19301"/>
            <a:ext cx="109728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5100" y="273180"/>
            <a:ext cx="42418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32F59413-8DEC-4AA1-B0E6-B8D1FF55C118}" type="datetimeFigureOut">
              <a:rPr lang="en-US" smtClean="0">
                <a:solidFill>
                  <a:srgbClr val="FFFFFF"/>
                </a:solidFill>
              </a:rPr>
              <a:pPr/>
              <a:t>5/11/2015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0400" y="6486525"/>
            <a:ext cx="83312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4800" y="6172200"/>
            <a:ext cx="14224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5B24F56-6508-494E-A782-705ACA4FB20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60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9401" y="2438400"/>
            <a:ext cx="9448800" cy="1373070"/>
          </a:xfrm>
        </p:spPr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ill Sans Ultra Bold" panose="020B0A02020104020203" pitchFamily="34" charset="0"/>
              </a:rPr>
              <a:t>The Geologic Column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71800" y="3429000"/>
            <a:ext cx="6108101" cy="1117687"/>
          </a:xfrm>
        </p:spPr>
        <p:txBody>
          <a:bodyPr/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ill Sans Ultra Bold" panose="020B0A02020104020203" pitchFamily="34" charset="0"/>
              </a:rPr>
              <a:t>Radiometric Dating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1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763">
        <p:circle/>
      </p:transition>
    </mc:Choice>
    <mc:Fallback xmlns="">
      <p:transition spd="slow" advTm="276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555331"/>
              </p:ext>
            </p:extLst>
          </p:nvPr>
        </p:nvGraphicFramePr>
        <p:xfrm>
          <a:off x="1981206" y="1600200"/>
          <a:ext cx="8229595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Radiometric Dating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73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624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851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10200" y="11550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09138" y="115929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172816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39624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1/2</a:t>
            </a:r>
          </a:p>
        </p:txBody>
      </p:sp>
      <p:sp>
        <p:nvSpPr>
          <p:cNvPr id="12" name="Oval 11"/>
          <p:cNvSpPr/>
          <p:nvPr/>
        </p:nvSpPr>
        <p:spPr>
          <a:xfrm>
            <a:off x="5638800" y="6053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191000" y="51625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876800" y="57721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29000" y="4148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667000" y="1862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50292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563880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599864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1/16</a:t>
            </a:r>
          </a:p>
        </p:txBody>
      </p:sp>
      <p:sp>
        <p:nvSpPr>
          <p:cNvPr id="36" name="Oval 35"/>
          <p:cNvSpPr/>
          <p:nvPr/>
        </p:nvSpPr>
        <p:spPr>
          <a:xfrm>
            <a:off x="6400800" y="6170363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737945" y="1970690"/>
            <a:ext cx="7425558" cy="4415860"/>
          </a:xfrm>
          <a:custGeom>
            <a:avLst/>
            <a:gdLst>
              <a:gd name="connsiteX0" fmla="*/ 0 w 7425558"/>
              <a:gd name="connsiteY0" fmla="*/ 0 h 4415860"/>
              <a:gd name="connsiteX1" fmla="*/ 772510 w 7425558"/>
              <a:gd name="connsiteY1" fmla="*/ 2317531 h 4415860"/>
              <a:gd name="connsiteX2" fmla="*/ 1560786 w 7425558"/>
              <a:gd name="connsiteY2" fmla="*/ 3326524 h 4415860"/>
              <a:gd name="connsiteX3" fmla="*/ 2238703 w 7425558"/>
              <a:gd name="connsiteY3" fmla="*/ 3894082 h 4415860"/>
              <a:gd name="connsiteX4" fmla="*/ 2995448 w 7425558"/>
              <a:gd name="connsiteY4" fmla="*/ 4193627 h 4415860"/>
              <a:gd name="connsiteX5" fmla="*/ 3752193 w 7425558"/>
              <a:gd name="connsiteY5" fmla="*/ 4303986 h 4415860"/>
              <a:gd name="connsiteX6" fmla="*/ 4493172 w 7425558"/>
              <a:gd name="connsiteY6" fmla="*/ 4351282 h 4415860"/>
              <a:gd name="connsiteX7" fmla="*/ 5218386 w 7425558"/>
              <a:gd name="connsiteY7" fmla="*/ 4382813 h 4415860"/>
              <a:gd name="connsiteX8" fmla="*/ 5975131 w 7425558"/>
              <a:gd name="connsiteY8" fmla="*/ 4398579 h 4415860"/>
              <a:gd name="connsiteX9" fmla="*/ 6716110 w 7425558"/>
              <a:gd name="connsiteY9" fmla="*/ 4414344 h 4415860"/>
              <a:gd name="connsiteX10" fmla="*/ 7425558 w 7425558"/>
              <a:gd name="connsiteY10" fmla="*/ 4414344 h 441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25558" h="4415860">
                <a:moveTo>
                  <a:pt x="0" y="0"/>
                </a:moveTo>
                <a:cubicBezTo>
                  <a:pt x="256189" y="881555"/>
                  <a:pt x="512379" y="1763110"/>
                  <a:pt x="772510" y="2317531"/>
                </a:cubicBezTo>
                <a:cubicBezTo>
                  <a:pt x="1032641" y="2871952"/>
                  <a:pt x="1316420" y="3063765"/>
                  <a:pt x="1560786" y="3326524"/>
                </a:cubicBezTo>
                <a:cubicBezTo>
                  <a:pt x="1805152" y="3589283"/>
                  <a:pt x="1999593" y="3749565"/>
                  <a:pt x="2238703" y="3894082"/>
                </a:cubicBezTo>
                <a:cubicBezTo>
                  <a:pt x="2477813" y="4038599"/>
                  <a:pt x="2743200" y="4125310"/>
                  <a:pt x="2995448" y="4193627"/>
                </a:cubicBezTo>
                <a:cubicBezTo>
                  <a:pt x="3247696" y="4261944"/>
                  <a:pt x="3502572" y="4277710"/>
                  <a:pt x="3752193" y="4303986"/>
                </a:cubicBezTo>
                <a:cubicBezTo>
                  <a:pt x="4001814" y="4330262"/>
                  <a:pt x="4248807" y="4338144"/>
                  <a:pt x="4493172" y="4351282"/>
                </a:cubicBezTo>
                <a:cubicBezTo>
                  <a:pt x="4737537" y="4364420"/>
                  <a:pt x="4971393" y="4374930"/>
                  <a:pt x="5218386" y="4382813"/>
                </a:cubicBezTo>
                <a:cubicBezTo>
                  <a:pt x="5465379" y="4390696"/>
                  <a:pt x="5975131" y="4398579"/>
                  <a:pt x="5975131" y="4398579"/>
                </a:cubicBezTo>
                <a:lnTo>
                  <a:pt x="6716110" y="4414344"/>
                </a:lnTo>
                <a:cubicBezTo>
                  <a:pt x="6957848" y="4416971"/>
                  <a:pt x="7191703" y="4415657"/>
                  <a:pt x="7425558" y="44143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34200" y="116271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6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696200" y="11661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7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4582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220200" y="11340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9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657600" y="1981200"/>
            <a:ext cx="0" cy="2362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86200" y="1981200"/>
            <a:ext cx="0" cy="28194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14800" y="1981200"/>
            <a:ext cx="0" cy="3048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43400" y="1981200"/>
            <a:ext cx="0" cy="327883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72000" y="1981201"/>
            <a:ext cx="0" cy="350966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00600" y="1981200"/>
            <a:ext cx="0" cy="3657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029200" y="1981201"/>
            <a:ext cx="0" cy="379094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257800" y="1981200"/>
            <a:ext cx="0" cy="390971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486400" y="1981201"/>
            <a:ext cx="0" cy="40174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715000" y="1981201"/>
            <a:ext cx="0" cy="40174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943600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69876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398476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627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855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084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3128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541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770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998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227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4558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684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913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9141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200400" y="1969504"/>
            <a:ext cx="0" cy="131760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971800" y="1991710"/>
            <a:ext cx="0" cy="45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429000" y="1991710"/>
            <a:ext cx="0" cy="1905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9370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9601200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9827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0056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667000" y="1959918"/>
            <a:ext cx="76200" cy="45003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971800" y="2743200"/>
            <a:ext cx="76200" cy="36433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200401" y="3733800"/>
            <a:ext cx="18469" cy="25765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429000" y="4288222"/>
            <a:ext cx="35472" cy="20983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114800" y="5162550"/>
            <a:ext cx="0" cy="12240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657600" y="4648201"/>
            <a:ext cx="0" cy="16944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343400" y="5181600"/>
            <a:ext cx="0" cy="11287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572000" y="5638801"/>
            <a:ext cx="0" cy="7265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800600" y="5784076"/>
            <a:ext cx="0" cy="5405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029200" y="5998645"/>
            <a:ext cx="0" cy="3330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257800" y="6019800"/>
            <a:ext cx="0" cy="3330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486400" y="6150918"/>
            <a:ext cx="0" cy="2019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886200" y="5060176"/>
            <a:ext cx="0" cy="12644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096000" y="643983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81" name="TextBox 80"/>
          <p:cNvSpPr txBox="1"/>
          <p:nvPr/>
        </p:nvSpPr>
        <p:spPr>
          <a:xfrm rot="16200000">
            <a:off x="45514" y="3840689"/>
            <a:ext cx="3418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Amount of Parent Isotope</a:t>
            </a:r>
          </a:p>
        </p:txBody>
      </p:sp>
    </p:spTree>
    <p:extLst>
      <p:ext uri="{BB962C8B-B14F-4D97-AF65-F5344CB8AC3E}">
        <p14:creationId xmlns:p14="http://schemas.microsoft.com/office/powerpoint/2010/main" val="143613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70"/>
    </mc:Choice>
    <mc:Fallback xmlns="">
      <p:transition spd="slow" advTm="1597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321294"/>
              </p:ext>
            </p:extLst>
          </p:nvPr>
        </p:nvGraphicFramePr>
        <p:xfrm>
          <a:off x="1981206" y="1600200"/>
          <a:ext cx="8229595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145"/>
                <a:gridCol w="699650"/>
                <a:gridCol w="796640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Radiometric Dating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73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624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851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10200" y="11550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09138" y="115929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172816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39624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1/2</a:t>
            </a:r>
          </a:p>
        </p:txBody>
      </p:sp>
      <p:sp>
        <p:nvSpPr>
          <p:cNvPr id="12" name="Oval 11"/>
          <p:cNvSpPr/>
          <p:nvPr/>
        </p:nvSpPr>
        <p:spPr>
          <a:xfrm>
            <a:off x="5638800" y="6053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191000" y="51625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876800" y="57721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29000" y="4148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667000" y="1862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50292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563880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599864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1/16</a:t>
            </a:r>
          </a:p>
        </p:txBody>
      </p:sp>
      <p:sp>
        <p:nvSpPr>
          <p:cNvPr id="36" name="Oval 35"/>
          <p:cNvSpPr/>
          <p:nvPr/>
        </p:nvSpPr>
        <p:spPr>
          <a:xfrm>
            <a:off x="6400800" y="6170363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737945" y="1970690"/>
            <a:ext cx="7425558" cy="4415860"/>
          </a:xfrm>
          <a:custGeom>
            <a:avLst/>
            <a:gdLst>
              <a:gd name="connsiteX0" fmla="*/ 0 w 7425558"/>
              <a:gd name="connsiteY0" fmla="*/ 0 h 4415860"/>
              <a:gd name="connsiteX1" fmla="*/ 772510 w 7425558"/>
              <a:gd name="connsiteY1" fmla="*/ 2317531 h 4415860"/>
              <a:gd name="connsiteX2" fmla="*/ 1560786 w 7425558"/>
              <a:gd name="connsiteY2" fmla="*/ 3326524 h 4415860"/>
              <a:gd name="connsiteX3" fmla="*/ 2238703 w 7425558"/>
              <a:gd name="connsiteY3" fmla="*/ 3894082 h 4415860"/>
              <a:gd name="connsiteX4" fmla="*/ 2995448 w 7425558"/>
              <a:gd name="connsiteY4" fmla="*/ 4193627 h 4415860"/>
              <a:gd name="connsiteX5" fmla="*/ 3752193 w 7425558"/>
              <a:gd name="connsiteY5" fmla="*/ 4303986 h 4415860"/>
              <a:gd name="connsiteX6" fmla="*/ 4493172 w 7425558"/>
              <a:gd name="connsiteY6" fmla="*/ 4351282 h 4415860"/>
              <a:gd name="connsiteX7" fmla="*/ 5218386 w 7425558"/>
              <a:gd name="connsiteY7" fmla="*/ 4382813 h 4415860"/>
              <a:gd name="connsiteX8" fmla="*/ 5975131 w 7425558"/>
              <a:gd name="connsiteY8" fmla="*/ 4398579 h 4415860"/>
              <a:gd name="connsiteX9" fmla="*/ 6716110 w 7425558"/>
              <a:gd name="connsiteY9" fmla="*/ 4414344 h 4415860"/>
              <a:gd name="connsiteX10" fmla="*/ 7425558 w 7425558"/>
              <a:gd name="connsiteY10" fmla="*/ 4414344 h 441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25558" h="4415860">
                <a:moveTo>
                  <a:pt x="0" y="0"/>
                </a:moveTo>
                <a:cubicBezTo>
                  <a:pt x="256189" y="881555"/>
                  <a:pt x="512379" y="1763110"/>
                  <a:pt x="772510" y="2317531"/>
                </a:cubicBezTo>
                <a:cubicBezTo>
                  <a:pt x="1032641" y="2871952"/>
                  <a:pt x="1316420" y="3063765"/>
                  <a:pt x="1560786" y="3326524"/>
                </a:cubicBezTo>
                <a:cubicBezTo>
                  <a:pt x="1805152" y="3589283"/>
                  <a:pt x="1999593" y="3749565"/>
                  <a:pt x="2238703" y="3894082"/>
                </a:cubicBezTo>
                <a:cubicBezTo>
                  <a:pt x="2477813" y="4038599"/>
                  <a:pt x="2743200" y="4125310"/>
                  <a:pt x="2995448" y="4193627"/>
                </a:cubicBezTo>
                <a:cubicBezTo>
                  <a:pt x="3247696" y="4261944"/>
                  <a:pt x="3502572" y="4277710"/>
                  <a:pt x="3752193" y="4303986"/>
                </a:cubicBezTo>
                <a:cubicBezTo>
                  <a:pt x="4001814" y="4330262"/>
                  <a:pt x="4248807" y="4338144"/>
                  <a:pt x="4493172" y="4351282"/>
                </a:cubicBezTo>
                <a:cubicBezTo>
                  <a:pt x="4737537" y="4364420"/>
                  <a:pt x="4971393" y="4374930"/>
                  <a:pt x="5218386" y="4382813"/>
                </a:cubicBezTo>
                <a:cubicBezTo>
                  <a:pt x="5465379" y="4390696"/>
                  <a:pt x="5975131" y="4398579"/>
                  <a:pt x="5975131" y="4398579"/>
                </a:cubicBezTo>
                <a:lnTo>
                  <a:pt x="6716110" y="4414344"/>
                </a:lnTo>
                <a:cubicBezTo>
                  <a:pt x="6957848" y="4416971"/>
                  <a:pt x="7191703" y="4415657"/>
                  <a:pt x="7425558" y="44143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34200" y="116271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6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696200" y="11661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7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4582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220200" y="11340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9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657600" y="1981200"/>
            <a:ext cx="0" cy="2362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86200" y="1981200"/>
            <a:ext cx="0" cy="28194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14800" y="1981200"/>
            <a:ext cx="0" cy="3048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43400" y="1981200"/>
            <a:ext cx="0" cy="327883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72000" y="1981201"/>
            <a:ext cx="0" cy="350966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00600" y="1981200"/>
            <a:ext cx="0" cy="3657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029200" y="1981201"/>
            <a:ext cx="0" cy="379094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257800" y="1981200"/>
            <a:ext cx="0" cy="390971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486400" y="1981201"/>
            <a:ext cx="0" cy="40174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715000" y="1981201"/>
            <a:ext cx="0" cy="40174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943600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69876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398476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627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855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084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3128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541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770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998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227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4558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684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913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9141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200400" y="1969504"/>
            <a:ext cx="0" cy="131760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971800" y="1991710"/>
            <a:ext cx="0" cy="45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429000" y="1991710"/>
            <a:ext cx="0" cy="1905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9370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9601200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9827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0056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667000" y="1959918"/>
            <a:ext cx="76200" cy="45003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971800" y="2743200"/>
            <a:ext cx="76200" cy="36433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200401" y="3733800"/>
            <a:ext cx="18469" cy="25765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429000" y="4288222"/>
            <a:ext cx="35472" cy="20983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114800" y="5162550"/>
            <a:ext cx="0" cy="12240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657600" y="4648201"/>
            <a:ext cx="0" cy="16944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343400" y="5181600"/>
            <a:ext cx="0" cy="11287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572000" y="5638801"/>
            <a:ext cx="0" cy="7265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800600" y="5784076"/>
            <a:ext cx="0" cy="5405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029200" y="5998645"/>
            <a:ext cx="0" cy="3330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257800" y="6019800"/>
            <a:ext cx="0" cy="3330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486400" y="6150918"/>
            <a:ext cx="0" cy="2019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886200" y="5060176"/>
            <a:ext cx="0" cy="12644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429000" y="4210114"/>
            <a:ext cx="152400" cy="22501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2937990" y="5271730"/>
            <a:ext cx="13292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U-238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096000" y="643983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82" name="TextBox 81"/>
          <p:cNvSpPr txBox="1"/>
          <p:nvPr/>
        </p:nvSpPr>
        <p:spPr>
          <a:xfrm rot="16200000">
            <a:off x="45514" y="3840689"/>
            <a:ext cx="3418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Amount of Parent Isotope</a:t>
            </a:r>
          </a:p>
        </p:txBody>
      </p:sp>
    </p:spTree>
    <p:extLst>
      <p:ext uri="{BB962C8B-B14F-4D97-AF65-F5344CB8AC3E}">
        <p14:creationId xmlns:p14="http://schemas.microsoft.com/office/powerpoint/2010/main" val="131381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1"/>
    </mc:Choice>
    <mc:Fallback xmlns="">
      <p:transition spd="slow" advTm="585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510479"/>
              </p:ext>
            </p:extLst>
          </p:nvPr>
        </p:nvGraphicFramePr>
        <p:xfrm>
          <a:off x="1981206" y="1600200"/>
          <a:ext cx="8229595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145"/>
                <a:gridCol w="699650"/>
                <a:gridCol w="796640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Radiometric Dating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73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624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851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10200" y="11550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09138" y="115929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172816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39624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1/2</a:t>
            </a:r>
          </a:p>
        </p:txBody>
      </p:sp>
      <p:sp>
        <p:nvSpPr>
          <p:cNvPr id="12" name="Oval 11"/>
          <p:cNvSpPr/>
          <p:nvPr/>
        </p:nvSpPr>
        <p:spPr>
          <a:xfrm>
            <a:off x="5638800" y="6053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191000" y="51625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876800" y="57721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29000" y="4148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667000" y="1862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50292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563880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599864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1/16</a:t>
            </a:r>
          </a:p>
        </p:txBody>
      </p:sp>
      <p:sp>
        <p:nvSpPr>
          <p:cNvPr id="36" name="Oval 35"/>
          <p:cNvSpPr/>
          <p:nvPr/>
        </p:nvSpPr>
        <p:spPr>
          <a:xfrm>
            <a:off x="6400800" y="6170363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737945" y="1970690"/>
            <a:ext cx="7425558" cy="4415860"/>
          </a:xfrm>
          <a:custGeom>
            <a:avLst/>
            <a:gdLst>
              <a:gd name="connsiteX0" fmla="*/ 0 w 7425558"/>
              <a:gd name="connsiteY0" fmla="*/ 0 h 4415860"/>
              <a:gd name="connsiteX1" fmla="*/ 772510 w 7425558"/>
              <a:gd name="connsiteY1" fmla="*/ 2317531 h 4415860"/>
              <a:gd name="connsiteX2" fmla="*/ 1560786 w 7425558"/>
              <a:gd name="connsiteY2" fmla="*/ 3326524 h 4415860"/>
              <a:gd name="connsiteX3" fmla="*/ 2238703 w 7425558"/>
              <a:gd name="connsiteY3" fmla="*/ 3894082 h 4415860"/>
              <a:gd name="connsiteX4" fmla="*/ 2995448 w 7425558"/>
              <a:gd name="connsiteY4" fmla="*/ 4193627 h 4415860"/>
              <a:gd name="connsiteX5" fmla="*/ 3752193 w 7425558"/>
              <a:gd name="connsiteY5" fmla="*/ 4303986 h 4415860"/>
              <a:gd name="connsiteX6" fmla="*/ 4493172 w 7425558"/>
              <a:gd name="connsiteY6" fmla="*/ 4351282 h 4415860"/>
              <a:gd name="connsiteX7" fmla="*/ 5218386 w 7425558"/>
              <a:gd name="connsiteY7" fmla="*/ 4382813 h 4415860"/>
              <a:gd name="connsiteX8" fmla="*/ 5975131 w 7425558"/>
              <a:gd name="connsiteY8" fmla="*/ 4398579 h 4415860"/>
              <a:gd name="connsiteX9" fmla="*/ 6716110 w 7425558"/>
              <a:gd name="connsiteY9" fmla="*/ 4414344 h 4415860"/>
              <a:gd name="connsiteX10" fmla="*/ 7425558 w 7425558"/>
              <a:gd name="connsiteY10" fmla="*/ 4414344 h 441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25558" h="4415860">
                <a:moveTo>
                  <a:pt x="0" y="0"/>
                </a:moveTo>
                <a:cubicBezTo>
                  <a:pt x="256189" y="881555"/>
                  <a:pt x="512379" y="1763110"/>
                  <a:pt x="772510" y="2317531"/>
                </a:cubicBezTo>
                <a:cubicBezTo>
                  <a:pt x="1032641" y="2871952"/>
                  <a:pt x="1316420" y="3063765"/>
                  <a:pt x="1560786" y="3326524"/>
                </a:cubicBezTo>
                <a:cubicBezTo>
                  <a:pt x="1805152" y="3589283"/>
                  <a:pt x="1999593" y="3749565"/>
                  <a:pt x="2238703" y="3894082"/>
                </a:cubicBezTo>
                <a:cubicBezTo>
                  <a:pt x="2477813" y="4038599"/>
                  <a:pt x="2743200" y="4125310"/>
                  <a:pt x="2995448" y="4193627"/>
                </a:cubicBezTo>
                <a:cubicBezTo>
                  <a:pt x="3247696" y="4261944"/>
                  <a:pt x="3502572" y="4277710"/>
                  <a:pt x="3752193" y="4303986"/>
                </a:cubicBezTo>
                <a:cubicBezTo>
                  <a:pt x="4001814" y="4330262"/>
                  <a:pt x="4248807" y="4338144"/>
                  <a:pt x="4493172" y="4351282"/>
                </a:cubicBezTo>
                <a:cubicBezTo>
                  <a:pt x="4737537" y="4364420"/>
                  <a:pt x="4971393" y="4374930"/>
                  <a:pt x="5218386" y="4382813"/>
                </a:cubicBezTo>
                <a:cubicBezTo>
                  <a:pt x="5465379" y="4390696"/>
                  <a:pt x="5975131" y="4398579"/>
                  <a:pt x="5975131" y="4398579"/>
                </a:cubicBezTo>
                <a:lnTo>
                  <a:pt x="6716110" y="4414344"/>
                </a:lnTo>
                <a:cubicBezTo>
                  <a:pt x="6957848" y="4416971"/>
                  <a:pt x="7191703" y="4415657"/>
                  <a:pt x="7425558" y="44143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34200" y="116271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6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696200" y="11661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7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4582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220200" y="11340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9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657600" y="1981200"/>
            <a:ext cx="0" cy="2362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86200" y="1981200"/>
            <a:ext cx="0" cy="28194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14800" y="1981200"/>
            <a:ext cx="0" cy="3048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43400" y="1981200"/>
            <a:ext cx="0" cy="327883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72000" y="1981201"/>
            <a:ext cx="0" cy="350966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00600" y="1981200"/>
            <a:ext cx="0" cy="3657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029200" y="1981201"/>
            <a:ext cx="0" cy="379094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257800" y="1981200"/>
            <a:ext cx="0" cy="390971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486400" y="1981201"/>
            <a:ext cx="0" cy="40174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715000" y="1981201"/>
            <a:ext cx="0" cy="40174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943600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69876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398476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627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855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084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3128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541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770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998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227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4558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684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913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9141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200400" y="1969504"/>
            <a:ext cx="0" cy="131760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971800" y="1991710"/>
            <a:ext cx="0" cy="45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429000" y="1991710"/>
            <a:ext cx="0" cy="1905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9370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9601200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9827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0056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667000" y="1959918"/>
            <a:ext cx="76200" cy="45003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971800" y="2743200"/>
            <a:ext cx="76200" cy="36433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200401" y="3733800"/>
            <a:ext cx="18469" cy="25765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429000" y="4288222"/>
            <a:ext cx="35472" cy="20983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114800" y="5162550"/>
            <a:ext cx="0" cy="12240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657600" y="4648201"/>
            <a:ext cx="0" cy="16944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343400" y="5181600"/>
            <a:ext cx="0" cy="11287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572000" y="5638801"/>
            <a:ext cx="0" cy="7265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800600" y="5784076"/>
            <a:ext cx="0" cy="5405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029200" y="5998645"/>
            <a:ext cx="0" cy="3330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257800" y="6019800"/>
            <a:ext cx="0" cy="3330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486400" y="6150918"/>
            <a:ext cx="0" cy="2019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886200" y="5060176"/>
            <a:ext cx="0" cy="12644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429000" y="4210114"/>
            <a:ext cx="152400" cy="22501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429000" y="1928424"/>
            <a:ext cx="152400" cy="22501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29200" y="3287111"/>
            <a:ext cx="4458862" cy="1136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Half-life of uranium 238 =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4.5 billion years</a:t>
            </a:r>
          </a:p>
        </p:txBody>
      </p:sp>
      <p:sp>
        <p:nvSpPr>
          <p:cNvPr id="7" name="Oval 6"/>
          <p:cNvSpPr/>
          <p:nvPr/>
        </p:nvSpPr>
        <p:spPr>
          <a:xfrm>
            <a:off x="3200401" y="1134070"/>
            <a:ext cx="572661" cy="93226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16794" y="5271730"/>
            <a:ext cx="13292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U-238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839486" y="2452902"/>
            <a:ext cx="15215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Pb-206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096000" y="643983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83" name="TextBox 82"/>
          <p:cNvSpPr txBox="1"/>
          <p:nvPr/>
        </p:nvSpPr>
        <p:spPr>
          <a:xfrm rot="16200000">
            <a:off x="45514" y="3840689"/>
            <a:ext cx="3418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Amount of Parent Isotope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343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0"/>
    </mc:Choice>
    <mc:Fallback xmlns="">
      <p:transition spd="slow" advTm="19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510479"/>
              </p:ext>
            </p:extLst>
          </p:nvPr>
        </p:nvGraphicFramePr>
        <p:xfrm>
          <a:off x="1981206" y="1600200"/>
          <a:ext cx="8229595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145"/>
                <a:gridCol w="699650"/>
                <a:gridCol w="796640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Radiometric Dating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73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624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851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10200" y="11550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09138" y="115929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172816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39624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1/2</a:t>
            </a:r>
          </a:p>
        </p:txBody>
      </p:sp>
      <p:sp>
        <p:nvSpPr>
          <p:cNvPr id="12" name="Oval 11"/>
          <p:cNvSpPr/>
          <p:nvPr/>
        </p:nvSpPr>
        <p:spPr>
          <a:xfrm>
            <a:off x="5638800" y="6053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191000" y="51625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876800" y="57721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29000" y="4148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667000" y="1862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50292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563880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599864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1/16</a:t>
            </a:r>
          </a:p>
        </p:txBody>
      </p:sp>
      <p:sp>
        <p:nvSpPr>
          <p:cNvPr id="36" name="Oval 35"/>
          <p:cNvSpPr/>
          <p:nvPr/>
        </p:nvSpPr>
        <p:spPr>
          <a:xfrm>
            <a:off x="6400800" y="6170363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737945" y="1970690"/>
            <a:ext cx="7425558" cy="4415860"/>
          </a:xfrm>
          <a:custGeom>
            <a:avLst/>
            <a:gdLst>
              <a:gd name="connsiteX0" fmla="*/ 0 w 7425558"/>
              <a:gd name="connsiteY0" fmla="*/ 0 h 4415860"/>
              <a:gd name="connsiteX1" fmla="*/ 772510 w 7425558"/>
              <a:gd name="connsiteY1" fmla="*/ 2317531 h 4415860"/>
              <a:gd name="connsiteX2" fmla="*/ 1560786 w 7425558"/>
              <a:gd name="connsiteY2" fmla="*/ 3326524 h 4415860"/>
              <a:gd name="connsiteX3" fmla="*/ 2238703 w 7425558"/>
              <a:gd name="connsiteY3" fmla="*/ 3894082 h 4415860"/>
              <a:gd name="connsiteX4" fmla="*/ 2995448 w 7425558"/>
              <a:gd name="connsiteY4" fmla="*/ 4193627 h 4415860"/>
              <a:gd name="connsiteX5" fmla="*/ 3752193 w 7425558"/>
              <a:gd name="connsiteY5" fmla="*/ 4303986 h 4415860"/>
              <a:gd name="connsiteX6" fmla="*/ 4493172 w 7425558"/>
              <a:gd name="connsiteY6" fmla="*/ 4351282 h 4415860"/>
              <a:gd name="connsiteX7" fmla="*/ 5218386 w 7425558"/>
              <a:gd name="connsiteY7" fmla="*/ 4382813 h 4415860"/>
              <a:gd name="connsiteX8" fmla="*/ 5975131 w 7425558"/>
              <a:gd name="connsiteY8" fmla="*/ 4398579 h 4415860"/>
              <a:gd name="connsiteX9" fmla="*/ 6716110 w 7425558"/>
              <a:gd name="connsiteY9" fmla="*/ 4414344 h 4415860"/>
              <a:gd name="connsiteX10" fmla="*/ 7425558 w 7425558"/>
              <a:gd name="connsiteY10" fmla="*/ 4414344 h 441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25558" h="4415860">
                <a:moveTo>
                  <a:pt x="0" y="0"/>
                </a:moveTo>
                <a:cubicBezTo>
                  <a:pt x="256189" y="881555"/>
                  <a:pt x="512379" y="1763110"/>
                  <a:pt x="772510" y="2317531"/>
                </a:cubicBezTo>
                <a:cubicBezTo>
                  <a:pt x="1032641" y="2871952"/>
                  <a:pt x="1316420" y="3063765"/>
                  <a:pt x="1560786" y="3326524"/>
                </a:cubicBezTo>
                <a:cubicBezTo>
                  <a:pt x="1805152" y="3589283"/>
                  <a:pt x="1999593" y="3749565"/>
                  <a:pt x="2238703" y="3894082"/>
                </a:cubicBezTo>
                <a:cubicBezTo>
                  <a:pt x="2477813" y="4038599"/>
                  <a:pt x="2743200" y="4125310"/>
                  <a:pt x="2995448" y="4193627"/>
                </a:cubicBezTo>
                <a:cubicBezTo>
                  <a:pt x="3247696" y="4261944"/>
                  <a:pt x="3502572" y="4277710"/>
                  <a:pt x="3752193" y="4303986"/>
                </a:cubicBezTo>
                <a:cubicBezTo>
                  <a:pt x="4001814" y="4330262"/>
                  <a:pt x="4248807" y="4338144"/>
                  <a:pt x="4493172" y="4351282"/>
                </a:cubicBezTo>
                <a:cubicBezTo>
                  <a:pt x="4737537" y="4364420"/>
                  <a:pt x="4971393" y="4374930"/>
                  <a:pt x="5218386" y="4382813"/>
                </a:cubicBezTo>
                <a:cubicBezTo>
                  <a:pt x="5465379" y="4390696"/>
                  <a:pt x="5975131" y="4398579"/>
                  <a:pt x="5975131" y="4398579"/>
                </a:cubicBezTo>
                <a:lnTo>
                  <a:pt x="6716110" y="4414344"/>
                </a:lnTo>
                <a:cubicBezTo>
                  <a:pt x="6957848" y="4416971"/>
                  <a:pt x="7191703" y="4415657"/>
                  <a:pt x="7425558" y="44143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34200" y="116271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6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696200" y="11661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7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4582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220200" y="11340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9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657600" y="1981200"/>
            <a:ext cx="0" cy="2362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86200" y="1981200"/>
            <a:ext cx="0" cy="28194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14800" y="1981200"/>
            <a:ext cx="0" cy="3048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43400" y="1981200"/>
            <a:ext cx="0" cy="327883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72000" y="1981201"/>
            <a:ext cx="0" cy="350966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00600" y="1981200"/>
            <a:ext cx="0" cy="3657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029200" y="1981201"/>
            <a:ext cx="0" cy="379094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257800" y="1981200"/>
            <a:ext cx="0" cy="390971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486400" y="1981201"/>
            <a:ext cx="0" cy="40174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715000" y="1981201"/>
            <a:ext cx="0" cy="40174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943600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69876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398476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627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855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084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3128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541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770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998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227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4558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684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913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9141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200400" y="1969504"/>
            <a:ext cx="0" cy="131760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543300" y="3808130"/>
            <a:ext cx="0" cy="45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429000" y="1991710"/>
            <a:ext cx="0" cy="1905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9370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9601200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9827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0056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667000" y="1959918"/>
            <a:ext cx="76200" cy="45003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971800" y="2743200"/>
            <a:ext cx="76200" cy="36433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200401" y="3733800"/>
            <a:ext cx="18469" cy="25765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429000" y="4288222"/>
            <a:ext cx="35472" cy="20983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114800" y="5162550"/>
            <a:ext cx="0" cy="12240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657600" y="4648201"/>
            <a:ext cx="0" cy="16944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343400" y="5181600"/>
            <a:ext cx="0" cy="11287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572000" y="5638801"/>
            <a:ext cx="0" cy="7265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800600" y="5784076"/>
            <a:ext cx="0" cy="5405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029200" y="5998645"/>
            <a:ext cx="0" cy="3330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257800" y="6019800"/>
            <a:ext cx="0" cy="3330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486400" y="6150918"/>
            <a:ext cx="0" cy="2019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886200" y="5060176"/>
            <a:ext cx="0" cy="12644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429000" y="4210114"/>
            <a:ext cx="152400" cy="22501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429000" y="1928424"/>
            <a:ext cx="152400" cy="22501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00401" y="1134070"/>
            <a:ext cx="572661" cy="93226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16794" y="5271730"/>
            <a:ext cx="13292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U-238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839486" y="2452902"/>
            <a:ext cx="15215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Pb-206</a:t>
            </a:r>
          </a:p>
        </p:txBody>
      </p:sp>
      <p:sp>
        <p:nvSpPr>
          <p:cNvPr id="82" name="Oval 81"/>
          <p:cNvSpPr/>
          <p:nvPr/>
        </p:nvSpPr>
        <p:spPr>
          <a:xfrm>
            <a:off x="3428820" y="4110965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8201018">
            <a:off x="3613991" y="3635621"/>
            <a:ext cx="912076" cy="4572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ight Arrow 84"/>
          <p:cNvSpPr/>
          <p:nvPr/>
        </p:nvSpPr>
        <p:spPr>
          <a:xfrm rot="13542819">
            <a:off x="3676648" y="2022867"/>
            <a:ext cx="912076" cy="4572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6096000" y="643983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84" name="TextBox 83"/>
          <p:cNvSpPr txBox="1"/>
          <p:nvPr/>
        </p:nvSpPr>
        <p:spPr>
          <a:xfrm rot="16200000">
            <a:off x="45514" y="3840689"/>
            <a:ext cx="3418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Amount of Parent Isotope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761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36"/>
    </mc:Choice>
    <mc:Fallback xmlns="">
      <p:transition spd="slow" advTm="12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568947"/>
              </p:ext>
            </p:extLst>
          </p:nvPr>
        </p:nvGraphicFramePr>
        <p:xfrm>
          <a:off x="1981206" y="1600200"/>
          <a:ext cx="8229595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145"/>
                <a:gridCol w="699650"/>
                <a:gridCol w="796640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Radiometric Dating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73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624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851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10200" y="11550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09138" y="115929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172816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39624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1/2</a:t>
            </a:r>
          </a:p>
        </p:txBody>
      </p:sp>
      <p:sp>
        <p:nvSpPr>
          <p:cNvPr id="12" name="Oval 11"/>
          <p:cNvSpPr/>
          <p:nvPr/>
        </p:nvSpPr>
        <p:spPr>
          <a:xfrm>
            <a:off x="5638800" y="6053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191000" y="51625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876800" y="57721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29000" y="4148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667000" y="1862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50292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563880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599864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1/16</a:t>
            </a:r>
          </a:p>
        </p:txBody>
      </p:sp>
      <p:sp>
        <p:nvSpPr>
          <p:cNvPr id="36" name="Oval 35"/>
          <p:cNvSpPr/>
          <p:nvPr/>
        </p:nvSpPr>
        <p:spPr>
          <a:xfrm>
            <a:off x="6400800" y="6170363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737945" y="1970690"/>
            <a:ext cx="7425558" cy="4415860"/>
          </a:xfrm>
          <a:custGeom>
            <a:avLst/>
            <a:gdLst>
              <a:gd name="connsiteX0" fmla="*/ 0 w 7425558"/>
              <a:gd name="connsiteY0" fmla="*/ 0 h 4415860"/>
              <a:gd name="connsiteX1" fmla="*/ 772510 w 7425558"/>
              <a:gd name="connsiteY1" fmla="*/ 2317531 h 4415860"/>
              <a:gd name="connsiteX2" fmla="*/ 1560786 w 7425558"/>
              <a:gd name="connsiteY2" fmla="*/ 3326524 h 4415860"/>
              <a:gd name="connsiteX3" fmla="*/ 2238703 w 7425558"/>
              <a:gd name="connsiteY3" fmla="*/ 3894082 h 4415860"/>
              <a:gd name="connsiteX4" fmla="*/ 2995448 w 7425558"/>
              <a:gd name="connsiteY4" fmla="*/ 4193627 h 4415860"/>
              <a:gd name="connsiteX5" fmla="*/ 3752193 w 7425558"/>
              <a:gd name="connsiteY5" fmla="*/ 4303986 h 4415860"/>
              <a:gd name="connsiteX6" fmla="*/ 4493172 w 7425558"/>
              <a:gd name="connsiteY6" fmla="*/ 4351282 h 4415860"/>
              <a:gd name="connsiteX7" fmla="*/ 5218386 w 7425558"/>
              <a:gd name="connsiteY7" fmla="*/ 4382813 h 4415860"/>
              <a:gd name="connsiteX8" fmla="*/ 5975131 w 7425558"/>
              <a:gd name="connsiteY8" fmla="*/ 4398579 h 4415860"/>
              <a:gd name="connsiteX9" fmla="*/ 6716110 w 7425558"/>
              <a:gd name="connsiteY9" fmla="*/ 4414344 h 4415860"/>
              <a:gd name="connsiteX10" fmla="*/ 7425558 w 7425558"/>
              <a:gd name="connsiteY10" fmla="*/ 4414344 h 441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25558" h="4415860">
                <a:moveTo>
                  <a:pt x="0" y="0"/>
                </a:moveTo>
                <a:cubicBezTo>
                  <a:pt x="256189" y="881555"/>
                  <a:pt x="512379" y="1763110"/>
                  <a:pt x="772510" y="2317531"/>
                </a:cubicBezTo>
                <a:cubicBezTo>
                  <a:pt x="1032641" y="2871952"/>
                  <a:pt x="1316420" y="3063765"/>
                  <a:pt x="1560786" y="3326524"/>
                </a:cubicBezTo>
                <a:cubicBezTo>
                  <a:pt x="1805152" y="3589283"/>
                  <a:pt x="1999593" y="3749565"/>
                  <a:pt x="2238703" y="3894082"/>
                </a:cubicBezTo>
                <a:cubicBezTo>
                  <a:pt x="2477813" y="4038599"/>
                  <a:pt x="2743200" y="4125310"/>
                  <a:pt x="2995448" y="4193627"/>
                </a:cubicBezTo>
                <a:cubicBezTo>
                  <a:pt x="3247696" y="4261944"/>
                  <a:pt x="3502572" y="4277710"/>
                  <a:pt x="3752193" y="4303986"/>
                </a:cubicBezTo>
                <a:cubicBezTo>
                  <a:pt x="4001814" y="4330262"/>
                  <a:pt x="4248807" y="4338144"/>
                  <a:pt x="4493172" y="4351282"/>
                </a:cubicBezTo>
                <a:cubicBezTo>
                  <a:pt x="4737537" y="4364420"/>
                  <a:pt x="4971393" y="4374930"/>
                  <a:pt x="5218386" y="4382813"/>
                </a:cubicBezTo>
                <a:cubicBezTo>
                  <a:pt x="5465379" y="4390696"/>
                  <a:pt x="5975131" y="4398579"/>
                  <a:pt x="5975131" y="4398579"/>
                </a:cubicBezTo>
                <a:lnTo>
                  <a:pt x="6716110" y="4414344"/>
                </a:lnTo>
                <a:cubicBezTo>
                  <a:pt x="6957848" y="4416971"/>
                  <a:pt x="7191703" y="4415657"/>
                  <a:pt x="7425558" y="44143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34200" y="116271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6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696200" y="11661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7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4582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220200" y="11340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9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657600" y="1981200"/>
            <a:ext cx="0" cy="2362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86200" y="1981200"/>
            <a:ext cx="0" cy="28194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14800" y="1981200"/>
            <a:ext cx="0" cy="3048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43400" y="1981200"/>
            <a:ext cx="0" cy="327883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72000" y="1981201"/>
            <a:ext cx="0" cy="350966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00600" y="1981200"/>
            <a:ext cx="0" cy="3657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029200" y="1981201"/>
            <a:ext cx="0" cy="379094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257800" y="1981200"/>
            <a:ext cx="0" cy="390971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486400" y="1981201"/>
            <a:ext cx="0" cy="40174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715000" y="1981201"/>
            <a:ext cx="0" cy="40174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943600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69876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398476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627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855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084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3128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541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770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998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227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4558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684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913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9141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200400" y="1969504"/>
            <a:ext cx="0" cy="131760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971800" y="1991710"/>
            <a:ext cx="0" cy="45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429000" y="1991710"/>
            <a:ext cx="0" cy="1905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9370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9601200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9827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0056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667000" y="1959918"/>
            <a:ext cx="76200" cy="45003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971800" y="2743200"/>
            <a:ext cx="76200" cy="36433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200401" y="3733800"/>
            <a:ext cx="18469" cy="25765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429000" y="4288222"/>
            <a:ext cx="35472" cy="20983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114800" y="5162550"/>
            <a:ext cx="0" cy="12240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657600" y="4648201"/>
            <a:ext cx="0" cy="16944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572000" y="5638801"/>
            <a:ext cx="0" cy="7265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800600" y="5784076"/>
            <a:ext cx="0" cy="5405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029200" y="5998645"/>
            <a:ext cx="0" cy="3330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257800" y="6019800"/>
            <a:ext cx="0" cy="3330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486400" y="6150918"/>
            <a:ext cx="0" cy="2019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886200" y="5060176"/>
            <a:ext cx="0" cy="12644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2667000" y="1928424"/>
            <a:ext cx="152400" cy="3331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62400" y="1134070"/>
            <a:ext cx="609600" cy="92333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>
            <a:off x="4343400" y="5181600"/>
            <a:ext cx="0" cy="11287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ight Arrow 80"/>
          <p:cNvSpPr/>
          <p:nvPr/>
        </p:nvSpPr>
        <p:spPr>
          <a:xfrm rot="8201018">
            <a:off x="4590081" y="4399012"/>
            <a:ext cx="912076" cy="4572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ight Arrow 81"/>
          <p:cNvSpPr/>
          <p:nvPr/>
        </p:nvSpPr>
        <p:spPr>
          <a:xfrm rot="13542819">
            <a:off x="4538389" y="2324776"/>
            <a:ext cx="912076" cy="4572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791200" y="2743200"/>
            <a:ext cx="4648200" cy="877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5895253" y="2944211"/>
            <a:ext cx="4544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Half-life =  4.5 billion years</a:t>
            </a:r>
          </a:p>
        </p:txBody>
      </p:sp>
      <p:sp>
        <p:nvSpPr>
          <p:cNvPr id="86" name="Rectangle 85"/>
          <p:cNvSpPr/>
          <p:nvPr/>
        </p:nvSpPr>
        <p:spPr>
          <a:xfrm>
            <a:off x="5791201" y="3962400"/>
            <a:ext cx="4648199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5895254" y="4063426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4.5 x 2 = 9 billion years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0" y="5260032"/>
            <a:ext cx="152400" cy="12002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428820" y="4110965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33268" y="5060176"/>
            <a:ext cx="362532" cy="2902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6096000" y="643983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89" name="TextBox 88"/>
          <p:cNvSpPr txBox="1"/>
          <p:nvPr/>
        </p:nvSpPr>
        <p:spPr>
          <a:xfrm rot="16200000">
            <a:off x="45514" y="3840689"/>
            <a:ext cx="3418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Amount of Parent Isotope</a:t>
            </a:r>
          </a:p>
        </p:txBody>
      </p:sp>
      <p:sp>
        <p:nvSpPr>
          <p:cNvPr id="14" name="Oval 13"/>
          <p:cNvSpPr/>
          <p:nvPr/>
        </p:nvSpPr>
        <p:spPr>
          <a:xfrm>
            <a:off x="2457450" y="5020131"/>
            <a:ext cx="609600" cy="5715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961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63"/>
    </mc:Choice>
    <mc:Fallback xmlns="">
      <p:transition spd="slow" advTm="39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85185E-6 L 0.13125 -0.008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-41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07407E-6 L 0.13112 0.002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0" grpId="1" animBg="1"/>
      <p:bldP spid="11" grpId="0" animBg="1"/>
      <p:bldP spid="81" grpId="0" animBg="1"/>
      <p:bldP spid="82" grpId="0" animBg="1"/>
      <p:bldP spid="84" grpId="0" animBg="1"/>
      <p:bldP spid="85" grpId="0"/>
      <p:bldP spid="86" grpId="0" animBg="1"/>
      <p:bldP spid="87" grpId="0"/>
      <p:bldP spid="6" grpId="0" animBg="1"/>
      <p:bldP spid="6" grpId="1" animBg="1"/>
      <p:bldP spid="16" grpId="0" animBg="1"/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936118"/>
              </p:ext>
            </p:extLst>
          </p:nvPr>
        </p:nvGraphicFramePr>
        <p:xfrm>
          <a:off x="1981206" y="1600200"/>
          <a:ext cx="8229595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145"/>
                <a:gridCol w="699650"/>
                <a:gridCol w="796640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Radiometric Dating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73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624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851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10200" y="11550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09138" y="115929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172816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39624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1/2</a:t>
            </a:r>
          </a:p>
        </p:txBody>
      </p:sp>
      <p:sp>
        <p:nvSpPr>
          <p:cNvPr id="12" name="Oval 11"/>
          <p:cNvSpPr/>
          <p:nvPr/>
        </p:nvSpPr>
        <p:spPr>
          <a:xfrm>
            <a:off x="5638800" y="6053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191000" y="51625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876800" y="57721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29000" y="4148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667000" y="1862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50292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563880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599864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1/16</a:t>
            </a:r>
          </a:p>
        </p:txBody>
      </p:sp>
      <p:sp>
        <p:nvSpPr>
          <p:cNvPr id="36" name="Oval 35"/>
          <p:cNvSpPr/>
          <p:nvPr/>
        </p:nvSpPr>
        <p:spPr>
          <a:xfrm>
            <a:off x="6400800" y="6170363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737945" y="1970690"/>
            <a:ext cx="7425558" cy="4415860"/>
          </a:xfrm>
          <a:custGeom>
            <a:avLst/>
            <a:gdLst>
              <a:gd name="connsiteX0" fmla="*/ 0 w 7425558"/>
              <a:gd name="connsiteY0" fmla="*/ 0 h 4415860"/>
              <a:gd name="connsiteX1" fmla="*/ 772510 w 7425558"/>
              <a:gd name="connsiteY1" fmla="*/ 2317531 h 4415860"/>
              <a:gd name="connsiteX2" fmla="*/ 1560786 w 7425558"/>
              <a:gd name="connsiteY2" fmla="*/ 3326524 h 4415860"/>
              <a:gd name="connsiteX3" fmla="*/ 2238703 w 7425558"/>
              <a:gd name="connsiteY3" fmla="*/ 3894082 h 4415860"/>
              <a:gd name="connsiteX4" fmla="*/ 2995448 w 7425558"/>
              <a:gd name="connsiteY4" fmla="*/ 4193627 h 4415860"/>
              <a:gd name="connsiteX5" fmla="*/ 3752193 w 7425558"/>
              <a:gd name="connsiteY5" fmla="*/ 4303986 h 4415860"/>
              <a:gd name="connsiteX6" fmla="*/ 4493172 w 7425558"/>
              <a:gd name="connsiteY6" fmla="*/ 4351282 h 4415860"/>
              <a:gd name="connsiteX7" fmla="*/ 5218386 w 7425558"/>
              <a:gd name="connsiteY7" fmla="*/ 4382813 h 4415860"/>
              <a:gd name="connsiteX8" fmla="*/ 5975131 w 7425558"/>
              <a:gd name="connsiteY8" fmla="*/ 4398579 h 4415860"/>
              <a:gd name="connsiteX9" fmla="*/ 6716110 w 7425558"/>
              <a:gd name="connsiteY9" fmla="*/ 4414344 h 4415860"/>
              <a:gd name="connsiteX10" fmla="*/ 7425558 w 7425558"/>
              <a:gd name="connsiteY10" fmla="*/ 4414344 h 441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25558" h="4415860">
                <a:moveTo>
                  <a:pt x="0" y="0"/>
                </a:moveTo>
                <a:cubicBezTo>
                  <a:pt x="256189" y="881555"/>
                  <a:pt x="512379" y="1763110"/>
                  <a:pt x="772510" y="2317531"/>
                </a:cubicBezTo>
                <a:cubicBezTo>
                  <a:pt x="1032641" y="2871952"/>
                  <a:pt x="1316420" y="3063765"/>
                  <a:pt x="1560786" y="3326524"/>
                </a:cubicBezTo>
                <a:cubicBezTo>
                  <a:pt x="1805152" y="3589283"/>
                  <a:pt x="1999593" y="3749565"/>
                  <a:pt x="2238703" y="3894082"/>
                </a:cubicBezTo>
                <a:cubicBezTo>
                  <a:pt x="2477813" y="4038599"/>
                  <a:pt x="2743200" y="4125310"/>
                  <a:pt x="2995448" y="4193627"/>
                </a:cubicBezTo>
                <a:cubicBezTo>
                  <a:pt x="3247696" y="4261944"/>
                  <a:pt x="3502572" y="4277710"/>
                  <a:pt x="3752193" y="4303986"/>
                </a:cubicBezTo>
                <a:cubicBezTo>
                  <a:pt x="4001814" y="4330262"/>
                  <a:pt x="4248807" y="4338144"/>
                  <a:pt x="4493172" y="4351282"/>
                </a:cubicBezTo>
                <a:cubicBezTo>
                  <a:pt x="4737537" y="4364420"/>
                  <a:pt x="4971393" y="4374930"/>
                  <a:pt x="5218386" y="4382813"/>
                </a:cubicBezTo>
                <a:cubicBezTo>
                  <a:pt x="5465379" y="4390696"/>
                  <a:pt x="5975131" y="4398579"/>
                  <a:pt x="5975131" y="4398579"/>
                </a:cubicBezTo>
                <a:lnTo>
                  <a:pt x="6716110" y="4414344"/>
                </a:lnTo>
                <a:cubicBezTo>
                  <a:pt x="6957848" y="4416971"/>
                  <a:pt x="7191703" y="4415657"/>
                  <a:pt x="7425558" y="44143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34200" y="116271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6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696200" y="11661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7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4582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220200" y="11340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9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657600" y="1981200"/>
            <a:ext cx="0" cy="2362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86200" y="1981200"/>
            <a:ext cx="0" cy="28194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14800" y="1981200"/>
            <a:ext cx="0" cy="3048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43400" y="1981200"/>
            <a:ext cx="0" cy="327883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72000" y="1981201"/>
            <a:ext cx="0" cy="350966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00600" y="1981200"/>
            <a:ext cx="0" cy="3657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029200" y="1981201"/>
            <a:ext cx="0" cy="379094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257800" y="1981200"/>
            <a:ext cx="0" cy="390971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486400" y="1981201"/>
            <a:ext cx="0" cy="40174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715000" y="1981201"/>
            <a:ext cx="0" cy="40174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943600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69876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398476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627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855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084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3128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541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770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998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227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4558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913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9141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200400" y="1969504"/>
            <a:ext cx="0" cy="131760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971800" y="1991710"/>
            <a:ext cx="0" cy="45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429000" y="1991710"/>
            <a:ext cx="0" cy="1905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9370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9601200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9827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0056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667000" y="1959918"/>
            <a:ext cx="76200" cy="45003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971800" y="2743200"/>
            <a:ext cx="76200" cy="36433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200401" y="3733800"/>
            <a:ext cx="18469" cy="25765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429000" y="4288222"/>
            <a:ext cx="35472" cy="20983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114800" y="5162550"/>
            <a:ext cx="0" cy="12240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657600" y="4648201"/>
            <a:ext cx="0" cy="16944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343400" y="5181600"/>
            <a:ext cx="0" cy="11287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572000" y="5638801"/>
            <a:ext cx="0" cy="7265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800600" y="5784076"/>
            <a:ext cx="0" cy="5405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029200" y="5998645"/>
            <a:ext cx="0" cy="3330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257800" y="6019800"/>
            <a:ext cx="0" cy="3330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486400" y="6150918"/>
            <a:ext cx="0" cy="2019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886200" y="5060176"/>
            <a:ext cx="0" cy="12644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 flipH="1">
            <a:off x="6019800" y="6229477"/>
            <a:ext cx="152400" cy="23083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019800" y="1928424"/>
            <a:ext cx="150076" cy="42579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>
            <a:off x="8684476" y="20574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096000" y="643983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83" name="TextBox 82"/>
          <p:cNvSpPr txBox="1"/>
          <p:nvPr/>
        </p:nvSpPr>
        <p:spPr>
          <a:xfrm rot="16200000">
            <a:off x="45514" y="3840689"/>
            <a:ext cx="3418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Amount of Parent Isotope</a:t>
            </a:r>
          </a:p>
        </p:txBody>
      </p:sp>
    </p:spTree>
    <p:extLst>
      <p:ext uri="{BB962C8B-B14F-4D97-AF65-F5344CB8AC3E}">
        <p14:creationId xmlns:p14="http://schemas.microsoft.com/office/powerpoint/2010/main" val="303105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56"/>
    </mc:Choice>
    <mc:Fallback xmlns="">
      <p:transition spd="slow" advTm="1345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Radiometric Dating</a:t>
            </a:r>
            <a:endParaRPr lang="en-US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Igneous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From magma or lava</a:t>
            </a:r>
          </a:p>
        </p:txBody>
      </p:sp>
      <p:pic>
        <p:nvPicPr>
          <p:cNvPr id="7" name="Picture 7" descr="C:\Users\Carol Raney\Downloads\4867505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43200"/>
            <a:ext cx="5257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4242843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Granite</a:t>
            </a:r>
          </a:p>
        </p:txBody>
      </p:sp>
    </p:spTree>
    <p:extLst>
      <p:ext uri="{BB962C8B-B14F-4D97-AF65-F5344CB8AC3E}">
        <p14:creationId xmlns:p14="http://schemas.microsoft.com/office/powerpoint/2010/main" val="22875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93"/>
    </mc:Choice>
    <mc:Fallback xmlns="">
      <p:transition spd="slow" advTm="1089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Radiometric Dating</a:t>
            </a:r>
            <a:endParaRPr lang="en-US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Sedimentary rocks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3" descr="C:\Users\Carol Raney\Downloads\1018199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76" y="3657600"/>
            <a:ext cx="4495800" cy="298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Carol Raney\Downloads\48688439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92166"/>
            <a:ext cx="2810256" cy="266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arol Raney\Downloads\47721588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58810"/>
            <a:ext cx="4191000" cy="279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ultiply 7"/>
          <p:cNvSpPr/>
          <p:nvPr/>
        </p:nvSpPr>
        <p:spPr>
          <a:xfrm>
            <a:off x="5181600" y="274638"/>
            <a:ext cx="1905000" cy="132556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028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95"/>
    </mc:Choice>
    <mc:Fallback xmlns="">
      <p:transition spd="slow" advTm="9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118836" y="228604"/>
            <a:ext cx="2760372" cy="4233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Quaternary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118836" y="651976"/>
            <a:ext cx="2760372" cy="4233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Neogene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118836" y="1075348"/>
            <a:ext cx="2760372" cy="4233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Paleogene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18836" y="1498720"/>
            <a:ext cx="2760372" cy="4233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Cretaceous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18836" y="1922092"/>
            <a:ext cx="2760372" cy="4233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Jurassic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118836" y="2345464"/>
            <a:ext cx="2760372" cy="4233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Triassic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18836" y="2768836"/>
            <a:ext cx="2760372" cy="4233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Permian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118836" y="3192208"/>
            <a:ext cx="2760372" cy="4233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Pennsylvanian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118836" y="3615580"/>
            <a:ext cx="2760372" cy="4233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Mississippian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109871" y="4038952"/>
            <a:ext cx="2764421" cy="4303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Devonian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109871" y="4469256"/>
            <a:ext cx="2764420" cy="416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Silurian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118836" y="4885696"/>
            <a:ext cx="2760372" cy="4233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Ordovician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118836" y="5309068"/>
            <a:ext cx="2760372" cy="4233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Cambrian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828801" y="5739373"/>
            <a:ext cx="4045491" cy="8568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Precambrian</a:t>
            </a:r>
          </a:p>
        </p:txBody>
      </p:sp>
      <p:sp>
        <p:nvSpPr>
          <p:cNvPr id="37" name="Rectangle 36"/>
          <p:cNvSpPr/>
          <p:nvPr/>
        </p:nvSpPr>
        <p:spPr>
          <a:xfrm rot="16200000">
            <a:off x="1253863" y="3868039"/>
            <a:ext cx="2964176" cy="76577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prstClr val="black"/>
                </a:solidFill>
              </a:rPr>
              <a:t>Paleozoic</a:t>
            </a:r>
          </a:p>
        </p:txBody>
      </p:sp>
      <p:sp>
        <p:nvSpPr>
          <p:cNvPr id="38" name="Rectangle 37"/>
          <p:cNvSpPr/>
          <p:nvPr/>
        </p:nvSpPr>
        <p:spPr>
          <a:xfrm rot="16200000">
            <a:off x="2096411" y="1746411"/>
            <a:ext cx="1270116" cy="7747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prstClr val="black"/>
                </a:solidFill>
              </a:rPr>
              <a:t>Mesozoic</a:t>
            </a:r>
          </a:p>
        </p:txBody>
      </p:sp>
      <p:sp>
        <p:nvSpPr>
          <p:cNvPr id="39" name="Rectangle 38"/>
          <p:cNvSpPr/>
          <p:nvPr/>
        </p:nvSpPr>
        <p:spPr>
          <a:xfrm rot="16200000">
            <a:off x="2092946" y="479760"/>
            <a:ext cx="1277049" cy="7747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prstClr val="black"/>
                </a:solidFill>
              </a:rPr>
              <a:t>Cenozoic</a:t>
            </a:r>
          </a:p>
        </p:txBody>
      </p:sp>
      <p:sp>
        <p:nvSpPr>
          <p:cNvPr id="40" name="Rectangle 39"/>
          <p:cNvSpPr/>
          <p:nvPr/>
        </p:nvSpPr>
        <p:spPr>
          <a:xfrm rot="16200000">
            <a:off x="-655082" y="2724293"/>
            <a:ext cx="5503838" cy="512456"/>
          </a:xfrm>
          <a:prstGeom prst="rect">
            <a:avLst/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Phanerozoic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357090"/>
            <a:ext cx="3962400" cy="3740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571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56"/>
    </mc:Choice>
    <mc:Fallback xmlns="">
      <p:transition spd="slow" advTm="14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41832"/>
            <a:ext cx="9144000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9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9"/>
    </mc:Choice>
    <mc:Fallback xmlns="">
      <p:transition spd="slow" advTm="463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rol Raney\Downloads\4876719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294" y="1371600"/>
            <a:ext cx="8764306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Radioactive Decay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0" y="3467100"/>
            <a:ext cx="609600" cy="571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743200" y="3467100"/>
            <a:ext cx="609600" cy="571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urved Down Arrow 4"/>
          <p:cNvSpPr/>
          <p:nvPr/>
        </p:nvSpPr>
        <p:spPr>
          <a:xfrm>
            <a:off x="2328041" y="3085447"/>
            <a:ext cx="914400" cy="381653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1" y="1371600"/>
            <a:ext cx="1851741" cy="17138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0" y="1600201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Rubidium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2400" y="1752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2400" y="241902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87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742" y="1455390"/>
            <a:ext cx="2088831" cy="165907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876800" y="2013123"/>
            <a:ext cx="7620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3600" y="1704202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Strontium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828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66850" y="249833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87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777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82"/>
    </mc:Choice>
    <mc:Fallback xmlns="">
      <p:transition spd="slow" advTm="176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41832"/>
            <a:ext cx="9144000" cy="4974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41832"/>
            <a:ext cx="9144000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3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4"/>
    </mc:Choice>
    <mc:Fallback xmlns="">
      <p:transition spd="slow" advTm="157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41832"/>
            <a:ext cx="9144000" cy="4974336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flipH="1">
            <a:off x="9220200" y="3200400"/>
            <a:ext cx="1143000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flipH="1">
            <a:off x="9220200" y="4953000"/>
            <a:ext cx="1143000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H="1">
            <a:off x="9220200" y="4191000"/>
            <a:ext cx="1143000" cy="6096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09800" y="3200400"/>
            <a:ext cx="1524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Sediment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0280" y="4998720"/>
            <a:ext cx="1524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Sediment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9800" y="4191001"/>
            <a:ext cx="109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Lava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61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89"/>
    </mc:Choice>
    <mc:Fallback xmlns="">
      <p:transition spd="slow" advTm="107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85850"/>
            <a:ext cx="82296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72"/>
    </mc:Choice>
    <mc:Fallback xmlns="">
      <p:transition spd="slow" advTm="11772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118836" y="228604"/>
            <a:ext cx="2760372" cy="4233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Quaternary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118836" y="651976"/>
            <a:ext cx="2760372" cy="4233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Neogene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118836" y="1075348"/>
            <a:ext cx="2760372" cy="4233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Paleogene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18836" y="1498720"/>
            <a:ext cx="2760372" cy="4233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Cretaceous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18836" y="1922092"/>
            <a:ext cx="2760372" cy="4233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Jurassic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118836" y="2345464"/>
            <a:ext cx="2760372" cy="4233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Triassic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18836" y="2768836"/>
            <a:ext cx="2760372" cy="4233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Permian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118836" y="3192208"/>
            <a:ext cx="2760372" cy="4233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Pennsylvanian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118836" y="3615580"/>
            <a:ext cx="2760372" cy="4233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Mississippian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109871" y="4038952"/>
            <a:ext cx="2764421" cy="4303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Devonian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109871" y="4469256"/>
            <a:ext cx="2764420" cy="416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Silurian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118836" y="4885696"/>
            <a:ext cx="2760372" cy="4233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Ordovician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118836" y="5309068"/>
            <a:ext cx="2760372" cy="4233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sz="2000" dirty="0">
                <a:solidFill>
                  <a:prstClr val="black"/>
                </a:solidFill>
              </a:rPr>
              <a:t>Cambrian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828801" y="5739373"/>
            <a:ext cx="4045491" cy="8568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Precambrian</a:t>
            </a:r>
          </a:p>
        </p:txBody>
      </p:sp>
      <p:sp>
        <p:nvSpPr>
          <p:cNvPr id="37" name="Rectangle 36"/>
          <p:cNvSpPr/>
          <p:nvPr/>
        </p:nvSpPr>
        <p:spPr>
          <a:xfrm rot="16200000">
            <a:off x="1253863" y="3868039"/>
            <a:ext cx="2964176" cy="76577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prstClr val="black"/>
                </a:solidFill>
              </a:rPr>
              <a:t>Paleozoic</a:t>
            </a:r>
          </a:p>
        </p:txBody>
      </p:sp>
      <p:sp>
        <p:nvSpPr>
          <p:cNvPr id="38" name="Rectangle 37"/>
          <p:cNvSpPr/>
          <p:nvPr/>
        </p:nvSpPr>
        <p:spPr>
          <a:xfrm rot="16200000">
            <a:off x="2096411" y="1746411"/>
            <a:ext cx="1270116" cy="7747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prstClr val="black"/>
                </a:solidFill>
              </a:rPr>
              <a:t>Mesozoic</a:t>
            </a:r>
          </a:p>
        </p:txBody>
      </p:sp>
      <p:sp>
        <p:nvSpPr>
          <p:cNvPr id="39" name="Rectangle 38"/>
          <p:cNvSpPr/>
          <p:nvPr/>
        </p:nvSpPr>
        <p:spPr>
          <a:xfrm rot="16200000">
            <a:off x="2092946" y="479760"/>
            <a:ext cx="1277049" cy="7747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prstClr val="black"/>
                </a:solidFill>
              </a:rPr>
              <a:t>Cenozoic</a:t>
            </a:r>
          </a:p>
        </p:txBody>
      </p:sp>
      <p:sp>
        <p:nvSpPr>
          <p:cNvPr id="40" name="Rectangle 39"/>
          <p:cNvSpPr/>
          <p:nvPr/>
        </p:nvSpPr>
        <p:spPr>
          <a:xfrm rot="16200000">
            <a:off x="-655082" y="2724293"/>
            <a:ext cx="5503838" cy="512456"/>
          </a:xfrm>
          <a:prstGeom prst="rect">
            <a:avLst/>
          </a:prstGeom>
          <a:solidFill>
            <a:srgbClr val="FFC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Phanerozoic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33400"/>
            <a:ext cx="3962400" cy="37402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833072"/>
            <a:ext cx="4648200" cy="25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6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51"/>
    </mc:Choice>
    <mc:Fallback xmlns="">
      <p:transition spd="slow" advTm="965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Accuracy?</a:t>
            </a:r>
            <a:endParaRPr lang="en-US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0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3"/>
    </mc:Choice>
    <mc:Fallback xmlns="">
      <p:transition spd="slow" advTm="6423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57400" y="2438400"/>
            <a:ext cx="8077200" cy="1373070"/>
          </a:xfrm>
        </p:spPr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anose="020B0A02020104020203" pitchFamily="34" charset="0"/>
              </a:rPr>
              <a:t>Geologic Column</a:t>
            </a:r>
            <a:endParaRPr lang="en-US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anose="020B0A02020104020203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71500" y="3657600"/>
            <a:ext cx="11049000" cy="1117687"/>
          </a:xfrm>
        </p:spPr>
        <p:txBody>
          <a:bodyPr/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ill Sans Ultra Bold" panose="020B0A02020104020203" pitchFamily="34" charset="0"/>
              </a:rPr>
              <a:t>Radiometric Dating—Accuracy and Assumptions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87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405">
        <p:circle/>
      </p:transition>
    </mc:Choice>
    <mc:Fallback xmlns="">
      <p:transition spd="slow" advTm="340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dirty="0" smtClean="0"/>
              <a:t>Recorded at</a:t>
            </a:r>
          </a:p>
          <a:p>
            <a:r>
              <a:rPr lang="en-US" sz="2800" dirty="0"/>
              <a:t>Chattanooga Public </a:t>
            </a:r>
            <a:r>
              <a:rPr lang="en-US" sz="2800" dirty="0" err="1"/>
              <a:t>Radio</a:t>
            </a:r>
            <a:r>
              <a:rPr lang="en-US" sz="2800" baseline="30000" dirty="0" err="1"/>
              <a:t>SM</a:t>
            </a:r>
            <a:endParaRPr lang="en-US" sz="2800" baseline="30000" dirty="0"/>
          </a:p>
          <a:p>
            <a:r>
              <a:rPr lang="en-US" sz="2800" dirty="0"/>
              <a:t>Classical 90.5 WSMC</a:t>
            </a:r>
          </a:p>
        </p:txBody>
      </p:sp>
    </p:spTree>
    <p:extLst>
      <p:ext uri="{BB962C8B-B14F-4D97-AF65-F5344CB8AC3E}">
        <p14:creationId xmlns:p14="http://schemas.microsoft.com/office/powerpoint/2010/main" val="177255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5"/>
    </mc:Choice>
    <mc:Fallback xmlns="">
      <p:transition spd="slow" advTm="2465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10972800" cy="47244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Images may appear on more than one slide. Citation is given on the first slide where each image appears.</a:t>
            </a:r>
          </a:p>
          <a:p>
            <a:pPr algn="l"/>
            <a:r>
              <a:rPr lang="en-US" dirty="0"/>
              <a:t>[1a] Zion National Park 489588635, </a:t>
            </a:r>
            <a:r>
              <a:rPr lang="en-US" dirty="0" err="1"/>
              <a:t>kaiborder</a:t>
            </a:r>
            <a:r>
              <a:rPr lang="en-US" dirty="0"/>
              <a:t>, Thinkstock, </a:t>
            </a:r>
            <a:r>
              <a:rPr lang="en-US" dirty="0">
                <a:ea typeface="Calibri" panose="020F0502020204030204" pitchFamily="34" charset="0"/>
              </a:rPr>
              <a:t>Thinkstock Image Subscription Agreement</a:t>
            </a:r>
          </a:p>
          <a:p>
            <a:pPr algn="l"/>
            <a:r>
              <a:rPr lang="en-US" dirty="0">
                <a:ea typeface="Calibri" panose="020F0502020204030204" pitchFamily="34" charset="0"/>
              </a:rPr>
              <a:t>[1b] </a:t>
            </a:r>
            <a:r>
              <a:rPr lang="en-US" dirty="0"/>
              <a:t>Folded rocks 24286621 </a:t>
            </a:r>
            <a:r>
              <a:rPr lang="en-US" dirty="0" err="1"/>
              <a:t>Matauw</a:t>
            </a:r>
            <a:r>
              <a:rPr lang="en-US" dirty="0"/>
              <a:t>, Getty Images (US), Inc. Subscription Agreement</a:t>
            </a:r>
            <a:endParaRPr lang="en-US" dirty="0">
              <a:ea typeface="Calibri" panose="020F0502020204030204" pitchFamily="34" charset="0"/>
            </a:endParaRPr>
          </a:p>
          <a:p>
            <a:pPr algn="l"/>
            <a:r>
              <a:rPr lang="en-US" dirty="0">
                <a:ea typeface="Calibri" panose="020F0502020204030204" pitchFamily="34" charset="0"/>
              </a:rPr>
              <a:t>[1c] Blue Mesa Petrified Forest National Park 479232619, </a:t>
            </a:r>
            <a:r>
              <a:rPr lang="en-US" dirty="0" err="1">
                <a:ea typeface="Calibri" panose="020F0502020204030204" pitchFamily="34" charset="0"/>
              </a:rPr>
              <a:t>estivillml</a:t>
            </a:r>
            <a:r>
              <a:rPr lang="en-US" dirty="0">
                <a:ea typeface="Calibri" panose="020F0502020204030204" pitchFamily="34" charset="0"/>
              </a:rPr>
              <a:t>, </a:t>
            </a:r>
            <a:r>
              <a:rPr lang="en-US" dirty="0"/>
              <a:t>Thinkstock, Thinkstock Image Subscription Agreement</a:t>
            </a:r>
            <a:endParaRPr lang="en-US" dirty="0">
              <a:ea typeface="Calibri" panose="020F0502020204030204" pitchFamily="34" charset="0"/>
            </a:endParaRPr>
          </a:p>
          <a:p>
            <a:pPr algn="l"/>
            <a:r>
              <a:rPr lang="en-US" dirty="0">
                <a:ea typeface="Calibri" panose="020F0502020204030204" pitchFamily="34" charset="0"/>
              </a:rPr>
              <a:t>[1d] Bryce Canyon National Park, Keith Snyder</a:t>
            </a:r>
          </a:p>
          <a:p>
            <a:pPr algn="l"/>
            <a:r>
              <a:rPr lang="en-US" dirty="0">
                <a:ea typeface="Calibri" panose="020F0502020204030204" pitchFamily="34" charset="0"/>
              </a:rPr>
              <a:t>[1e]</a:t>
            </a:r>
            <a:r>
              <a:rPr lang="en-US" dirty="0"/>
              <a:t> Folded rocks, Raul Esperante, used with permission</a:t>
            </a:r>
            <a:endParaRPr lang="en-US" dirty="0">
              <a:ea typeface="Calibri" panose="020F0502020204030204" pitchFamily="34" charset="0"/>
            </a:endParaRPr>
          </a:p>
          <a:p>
            <a:pPr algn="l"/>
            <a:r>
              <a:rPr lang="en-US" dirty="0">
                <a:ea typeface="Calibri" panose="020F0502020204030204" pitchFamily="34" charset="0"/>
              </a:rPr>
              <a:t>[1f] </a:t>
            </a:r>
            <a:r>
              <a:rPr lang="en-US" dirty="0"/>
              <a:t>Grand Canyon, taken by Ed </a:t>
            </a:r>
            <a:r>
              <a:rPr lang="en-US" dirty="0" err="1"/>
              <a:t>Chatelain</a:t>
            </a:r>
            <a:r>
              <a:rPr lang="en-US" dirty="0"/>
              <a:t>, used with permission</a:t>
            </a:r>
          </a:p>
          <a:p>
            <a:pPr algn="l"/>
            <a:r>
              <a:rPr lang="en-US" dirty="0"/>
              <a:t>[2a] Periodic Table of the Elements 487671929, </a:t>
            </a:r>
            <a:r>
              <a:rPr lang="en-US" dirty="0" err="1"/>
              <a:t>Nerthuz</a:t>
            </a:r>
            <a:r>
              <a:rPr lang="en-US" dirty="0"/>
              <a:t>, Thinkstock, Thinkstock Image Subscription Agreement</a:t>
            </a:r>
          </a:p>
          <a:p>
            <a:pPr algn="l"/>
            <a:r>
              <a:rPr lang="en-US" dirty="0"/>
              <a:t>[2b] Rubidium material sign 180861989, </a:t>
            </a:r>
            <a:r>
              <a:rPr lang="en-US" dirty="0" err="1"/>
              <a:t>nmcandre</a:t>
            </a:r>
            <a:r>
              <a:rPr lang="en-US" dirty="0"/>
              <a:t>, Thinkstock, Thinkstock Image Subscription Agreement</a:t>
            </a:r>
          </a:p>
          <a:p>
            <a:pPr algn="l"/>
            <a:r>
              <a:rPr lang="en-US" dirty="0"/>
              <a:t>[2c] Strontium material sign 180862867, </a:t>
            </a:r>
            <a:r>
              <a:rPr lang="en-US" dirty="0" err="1"/>
              <a:t>nmcandre</a:t>
            </a:r>
            <a:r>
              <a:rPr lang="en-US" dirty="0"/>
              <a:t>, Thinkstock, Thinkstock Image Subscription Agreement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634849" y="599653"/>
            <a:ext cx="1225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Images </a:t>
            </a:r>
            <a:r>
              <a:rPr lang="en-US" sz="2000" dirty="0">
                <a:solidFill>
                  <a:srgbClr val="FFFFFF"/>
                </a:solidFill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323749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8"/>
    </mc:Choice>
    <mc:Fallback xmlns="">
      <p:transition spd="slow" advTm="1988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1447800"/>
            <a:ext cx="10972800" cy="4648200"/>
          </a:xfrm>
        </p:spPr>
        <p:txBody>
          <a:bodyPr/>
          <a:lstStyle/>
          <a:p>
            <a:pPr algn="l"/>
            <a:r>
              <a:rPr lang="en-US" dirty="0"/>
              <a:t>[16] Granite background  486750575, </a:t>
            </a:r>
            <a:r>
              <a:rPr lang="en-US" dirty="0" err="1"/>
              <a:t>Abykov</a:t>
            </a:r>
            <a:r>
              <a:rPr lang="en-US" dirty="0"/>
              <a:t>, Thinkstock, Thinkstock Image Subscription Agreement</a:t>
            </a:r>
          </a:p>
          <a:p>
            <a:pPr algn="l"/>
            <a:r>
              <a:rPr lang="en-US" dirty="0"/>
              <a:t>[17a] Limestone cave 477215889, </a:t>
            </a:r>
            <a:r>
              <a:rPr lang="en-US" dirty="0" err="1"/>
              <a:t>Gudella</a:t>
            </a:r>
            <a:r>
              <a:rPr lang="en-US" dirty="0"/>
              <a:t>, Thinkstock, Thinkstock Image Subscription Agreement</a:t>
            </a:r>
          </a:p>
          <a:p>
            <a:pPr algn="l"/>
            <a:r>
              <a:rPr lang="en-US" dirty="0"/>
              <a:t>[17b] Shale 486884397, </a:t>
            </a:r>
            <a:r>
              <a:rPr lang="en-US" dirty="0" err="1"/>
              <a:t>KiddFoto</a:t>
            </a:r>
            <a:r>
              <a:rPr lang="en-US" dirty="0"/>
              <a:t>, Thinkstock, Thinkstock Image Subscription Agreement</a:t>
            </a:r>
          </a:p>
          <a:p>
            <a:pPr algn="l"/>
            <a:r>
              <a:rPr lang="en-US" dirty="0"/>
              <a:t>[17c]</a:t>
            </a:r>
            <a:r>
              <a:rPr lang="sv-SE" dirty="0"/>
              <a:t> Sedona, Red Sandstone, AZ, USA </a:t>
            </a:r>
            <a:r>
              <a:rPr lang="en-US" dirty="0"/>
              <a:t>101819969, Noel Moore, Thinkstock, Thinkstock Image Subscription Agreement</a:t>
            </a:r>
          </a:p>
          <a:p>
            <a:pPr algn="l"/>
            <a:r>
              <a:rPr lang="en-US" dirty="0"/>
              <a:t>[18] Erupt 175129634, </a:t>
            </a:r>
            <a:r>
              <a:rPr lang="en-US" dirty="0" err="1"/>
              <a:t>Colematt</a:t>
            </a:r>
            <a:r>
              <a:rPr lang="en-US" dirty="0"/>
              <a:t>, Thinkstock, Thinkstock Image Subscription Agreement</a:t>
            </a:r>
          </a:p>
          <a:p>
            <a:pPr algn="l"/>
            <a:r>
              <a:rPr lang="en-US" dirty="0"/>
              <a:t>[19-21] Layers, Thomas Bartlett</a:t>
            </a:r>
          </a:p>
          <a:p>
            <a:pPr algn="l"/>
            <a:r>
              <a:rPr lang="en-US" dirty="0"/>
              <a:t>[22] Magma illustration, Thomas Bartlett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634849" y="599653"/>
            <a:ext cx="1225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Images </a:t>
            </a:r>
            <a:r>
              <a:rPr lang="en-US" sz="2000" dirty="0">
                <a:solidFill>
                  <a:srgbClr val="FFFFFF"/>
                </a:solidFill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133590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5"/>
    </mc:Choice>
    <mc:Fallback xmlns="">
      <p:transition spd="slow" advTm="2165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981200" y="914400"/>
            <a:ext cx="8229600" cy="5181600"/>
          </a:xfrm>
        </p:spPr>
        <p:txBody>
          <a:bodyPr/>
          <a:lstStyle/>
          <a:p>
            <a:r>
              <a:rPr lang="en-US" b="1" dirty="0" smtClean="0"/>
              <a:t>Special Thanks</a:t>
            </a:r>
            <a:endParaRPr lang="en-US" b="1" dirty="0"/>
          </a:p>
          <a:p>
            <a:endParaRPr lang="en-US" b="1" dirty="0"/>
          </a:p>
          <a:p>
            <a:r>
              <a:rPr lang="en-US" sz="2800" dirty="0"/>
              <a:t>Chris Hansen, PhD</a:t>
            </a:r>
          </a:p>
          <a:p>
            <a:r>
              <a:rPr lang="en-US" dirty="0" smtClean="0"/>
              <a:t>Physics Professor, Southern Adventist University</a:t>
            </a:r>
          </a:p>
          <a:p>
            <a:endParaRPr lang="en-US" dirty="0" smtClean="0"/>
          </a:p>
          <a:p>
            <a:r>
              <a:rPr lang="en-US" sz="2800" dirty="0" smtClean="0"/>
              <a:t>Ken Caviness, </a:t>
            </a:r>
            <a:r>
              <a:rPr lang="en-US" sz="2800" dirty="0"/>
              <a:t>PhD</a:t>
            </a:r>
          </a:p>
          <a:p>
            <a:r>
              <a:rPr lang="en-US" dirty="0" smtClean="0"/>
              <a:t>Physics Professor, Southern Adventist University</a:t>
            </a:r>
          </a:p>
          <a:p>
            <a:endParaRPr lang="en-US" dirty="0"/>
          </a:p>
          <a:p>
            <a:r>
              <a:rPr lang="en-US" sz="2800" dirty="0"/>
              <a:t>Foundation for Adventist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0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1"/>
    </mc:Choice>
    <mc:Fallback xmlns="">
      <p:transition spd="slow" advTm="236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274638"/>
            <a:ext cx="26670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Parent 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868706" y="3314700"/>
            <a:ext cx="608294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24600" y="228600"/>
            <a:ext cx="266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prstClr val="white"/>
                </a:solidFill>
                <a:latin typeface="Tempus Sans ITC" panose="04020404030D07020202" pitchFamily="82" charset="0"/>
              </a:rPr>
              <a:t>Daughter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86400" y="228600"/>
            <a:ext cx="114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prstClr val="white"/>
                </a:solidFill>
                <a:latin typeface="Tempus Sans ITC" panose="04020404030D07020202" pitchFamily="82" charset="0"/>
              </a:rPr>
              <a:t>&amp;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133601"/>
            <a:ext cx="2958297" cy="273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133600"/>
            <a:ext cx="3044260" cy="273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2590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Rubidium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03830" y="2590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Strontium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8600" y="296013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23360" y="386076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87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48600" y="29453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48600" y="390848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87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821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42"/>
    </mc:Choice>
    <mc:Fallback xmlns="">
      <p:transition spd="slow" advTm="92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0625 0.687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3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4584 0.7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35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72138"/>
            <a:ext cx="4568511" cy="4075112"/>
          </a:xfrm>
        </p:spPr>
      </p:pic>
      <p:sp>
        <p:nvSpPr>
          <p:cNvPr id="2" name="TextBox 1"/>
          <p:cNvSpPr txBox="1"/>
          <p:nvPr/>
        </p:nvSpPr>
        <p:spPr>
          <a:xfrm>
            <a:off x="3808255" y="5317434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© Origins Curriculum Resources 2015</a:t>
            </a:r>
          </a:p>
        </p:txBody>
      </p:sp>
    </p:spTree>
    <p:extLst>
      <p:ext uri="{BB962C8B-B14F-4D97-AF65-F5344CB8AC3E}">
        <p14:creationId xmlns:p14="http://schemas.microsoft.com/office/powerpoint/2010/main" val="244278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12">
        <p:fade/>
      </p:transition>
    </mc:Choice>
    <mc:Fallback xmlns="">
      <p:transition spd="med" advTm="15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4268"/>
            <a:ext cx="9144000" cy="51494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4268"/>
            <a:ext cx="9144000" cy="51494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72428"/>
            <a:ext cx="9117496" cy="51345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05101" y="5410201"/>
            <a:ext cx="678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© Southern Adventist University 2015</a:t>
            </a:r>
          </a:p>
        </p:txBody>
      </p:sp>
    </p:spTree>
    <p:extLst>
      <p:ext uri="{BB962C8B-B14F-4D97-AF65-F5344CB8AC3E}">
        <p14:creationId xmlns:p14="http://schemas.microsoft.com/office/powerpoint/2010/main" val="359672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27">
        <p:fade/>
      </p:transition>
    </mc:Choice>
    <mc:Fallback xmlns="">
      <p:transition spd="med" advTm="15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54" y="1295401"/>
            <a:ext cx="6202693" cy="36027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802" y="5410201"/>
            <a:ext cx="7086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© Seventh-day Adventist North American Division 2015</a:t>
            </a:r>
          </a:p>
        </p:txBody>
      </p:sp>
    </p:spTree>
    <p:extLst>
      <p:ext uri="{BB962C8B-B14F-4D97-AF65-F5344CB8AC3E}">
        <p14:creationId xmlns:p14="http://schemas.microsoft.com/office/powerpoint/2010/main" val="248032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41">
        <p:fade/>
      </p:transition>
    </mc:Choice>
    <mc:Fallback xmlns="">
      <p:transition spd="med" advTm="14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1676401"/>
            <a:ext cx="5230895" cy="3024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1" y="5410201"/>
            <a:ext cx="678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© General Conference of Seventh-day Adventists 2015</a:t>
            </a:r>
          </a:p>
        </p:txBody>
      </p:sp>
    </p:spTree>
    <p:extLst>
      <p:ext uri="{BB962C8B-B14F-4D97-AF65-F5344CB8AC3E}">
        <p14:creationId xmlns:p14="http://schemas.microsoft.com/office/powerpoint/2010/main" val="415998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91">
        <p:fade/>
      </p:transition>
    </mc:Choice>
    <mc:Fallback xmlns="">
      <p:transition spd="med" advTm="14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5269469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© SCORE Southern Center for Origins Research &amp; Education 2015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81339"/>
            <a:ext cx="9144000" cy="289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9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81">
        <p:fade/>
      </p:transition>
    </mc:Choice>
    <mc:Fallback xmlns="">
      <p:transition spd="med" advTm="23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57201"/>
            <a:ext cx="10972800" cy="1143000"/>
          </a:xfrm>
        </p:spPr>
        <p:txBody>
          <a:bodyPr/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ill Sans Ultra Bold" panose="020B0A02020104020203" pitchFamily="34" charset="0"/>
              </a:rPr>
              <a:t>Radiometric Dating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21919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This decay process from parent to daughter occurs at a known, steady rate called a </a:t>
            </a:r>
            <a:r>
              <a:rPr lang="en-US" dirty="0" smtClean="0">
                <a:solidFill>
                  <a:srgbClr val="FFFF00"/>
                </a:solidFill>
              </a:rPr>
              <a:t>half-life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99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86"/>
    </mc:Choice>
    <mc:Fallback xmlns="">
      <p:transition spd="slow" advTm="768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Half-Life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478318"/>
              </p:ext>
            </p:extLst>
          </p:nvPr>
        </p:nvGraphicFramePr>
        <p:xfrm>
          <a:off x="1981200" y="1600200"/>
          <a:ext cx="8229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Parent</a:t>
                      </a:r>
                    </a:p>
                    <a:p>
                      <a:pPr algn="ctr"/>
                      <a:r>
                        <a:rPr lang="en-US" sz="2800" dirty="0" smtClean="0"/>
                        <a:t>Isotope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Daughter</a:t>
                      </a:r>
                    </a:p>
                    <a:p>
                      <a:pPr algn="ctr"/>
                      <a:r>
                        <a:rPr lang="en-US" sz="2800" dirty="0" smtClean="0"/>
                        <a:t>Isotope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Half-Life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Uranium-238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Lead-206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4.5 billion years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Rubidium-87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Strontium-87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48.8 billion years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Potassium-40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Argon-40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1.25 billion years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Samarium-147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Neodymium-143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106 billion years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7391400" y="2971800"/>
            <a:ext cx="2819400" cy="6858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953000"/>
            <a:ext cx="1600200" cy="14810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953000"/>
            <a:ext cx="1600200" cy="14810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33" y="5255330"/>
            <a:ext cx="640135" cy="8763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22" y="5211762"/>
            <a:ext cx="647756" cy="876376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5775089" y="5421350"/>
            <a:ext cx="608294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284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95"/>
    </mc:Choice>
    <mc:Fallback xmlns="">
      <p:transition spd="slow" advTm="12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820468"/>
              </p:ext>
            </p:extLst>
          </p:nvPr>
        </p:nvGraphicFramePr>
        <p:xfrm>
          <a:off x="1981206" y="1600200"/>
          <a:ext cx="8229595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Radioactive Decay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73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624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851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10200" y="11550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09138" y="115929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172816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39624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1/2</a:t>
            </a:r>
          </a:p>
        </p:txBody>
      </p:sp>
      <p:sp>
        <p:nvSpPr>
          <p:cNvPr id="12" name="Oval 11"/>
          <p:cNvSpPr/>
          <p:nvPr/>
        </p:nvSpPr>
        <p:spPr>
          <a:xfrm>
            <a:off x="5638800" y="6053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191000" y="51625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876800" y="57721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29000" y="4148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667000" y="1862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50292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563880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599864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1/16</a:t>
            </a:r>
          </a:p>
        </p:txBody>
      </p:sp>
      <p:sp>
        <p:nvSpPr>
          <p:cNvPr id="36" name="Oval 35"/>
          <p:cNvSpPr/>
          <p:nvPr/>
        </p:nvSpPr>
        <p:spPr>
          <a:xfrm>
            <a:off x="6400800" y="6170363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737945" y="1970690"/>
            <a:ext cx="7425558" cy="4415860"/>
          </a:xfrm>
          <a:custGeom>
            <a:avLst/>
            <a:gdLst>
              <a:gd name="connsiteX0" fmla="*/ 0 w 7425558"/>
              <a:gd name="connsiteY0" fmla="*/ 0 h 4415860"/>
              <a:gd name="connsiteX1" fmla="*/ 772510 w 7425558"/>
              <a:gd name="connsiteY1" fmla="*/ 2317531 h 4415860"/>
              <a:gd name="connsiteX2" fmla="*/ 1560786 w 7425558"/>
              <a:gd name="connsiteY2" fmla="*/ 3326524 h 4415860"/>
              <a:gd name="connsiteX3" fmla="*/ 2238703 w 7425558"/>
              <a:gd name="connsiteY3" fmla="*/ 3894082 h 4415860"/>
              <a:gd name="connsiteX4" fmla="*/ 2995448 w 7425558"/>
              <a:gd name="connsiteY4" fmla="*/ 4193627 h 4415860"/>
              <a:gd name="connsiteX5" fmla="*/ 3752193 w 7425558"/>
              <a:gd name="connsiteY5" fmla="*/ 4303986 h 4415860"/>
              <a:gd name="connsiteX6" fmla="*/ 4493172 w 7425558"/>
              <a:gd name="connsiteY6" fmla="*/ 4351282 h 4415860"/>
              <a:gd name="connsiteX7" fmla="*/ 5218386 w 7425558"/>
              <a:gd name="connsiteY7" fmla="*/ 4382813 h 4415860"/>
              <a:gd name="connsiteX8" fmla="*/ 5975131 w 7425558"/>
              <a:gd name="connsiteY8" fmla="*/ 4398579 h 4415860"/>
              <a:gd name="connsiteX9" fmla="*/ 6716110 w 7425558"/>
              <a:gd name="connsiteY9" fmla="*/ 4414344 h 4415860"/>
              <a:gd name="connsiteX10" fmla="*/ 7425558 w 7425558"/>
              <a:gd name="connsiteY10" fmla="*/ 4414344 h 441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25558" h="4415860">
                <a:moveTo>
                  <a:pt x="0" y="0"/>
                </a:moveTo>
                <a:cubicBezTo>
                  <a:pt x="256189" y="881555"/>
                  <a:pt x="512379" y="1763110"/>
                  <a:pt x="772510" y="2317531"/>
                </a:cubicBezTo>
                <a:cubicBezTo>
                  <a:pt x="1032641" y="2871952"/>
                  <a:pt x="1316420" y="3063765"/>
                  <a:pt x="1560786" y="3326524"/>
                </a:cubicBezTo>
                <a:cubicBezTo>
                  <a:pt x="1805152" y="3589283"/>
                  <a:pt x="1999593" y="3749565"/>
                  <a:pt x="2238703" y="3894082"/>
                </a:cubicBezTo>
                <a:cubicBezTo>
                  <a:pt x="2477813" y="4038599"/>
                  <a:pt x="2743200" y="4125310"/>
                  <a:pt x="2995448" y="4193627"/>
                </a:cubicBezTo>
                <a:cubicBezTo>
                  <a:pt x="3247696" y="4261944"/>
                  <a:pt x="3502572" y="4277710"/>
                  <a:pt x="3752193" y="4303986"/>
                </a:cubicBezTo>
                <a:cubicBezTo>
                  <a:pt x="4001814" y="4330262"/>
                  <a:pt x="4248807" y="4338144"/>
                  <a:pt x="4493172" y="4351282"/>
                </a:cubicBezTo>
                <a:cubicBezTo>
                  <a:pt x="4737537" y="4364420"/>
                  <a:pt x="4971393" y="4374930"/>
                  <a:pt x="5218386" y="4382813"/>
                </a:cubicBezTo>
                <a:cubicBezTo>
                  <a:pt x="5465379" y="4390696"/>
                  <a:pt x="5975131" y="4398579"/>
                  <a:pt x="5975131" y="4398579"/>
                </a:cubicBezTo>
                <a:lnTo>
                  <a:pt x="6716110" y="4414344"/>
                </a:lnTo>
                <a:cubicBezTo>
                  <a:pt x="6957848" y="4416971"/>
                  <a:pt x="7191703" y="4415657"/>
                  <a:pt x="7425558" y="44143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34200" y="116271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6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696200" y="11661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7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4582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220200" y="11340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96000" y="643983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45514" y="3840689"/>
            <a:ext cx="3418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Amount of Parent Isotope</a:t>
            </a:r>
          </a:p>
        </p:txBody>
      </p:sp>
    </p:spTree>
    <p:extLst>
      <p:ext uri="{BB962C8B-B14F-4D97-AF65-F5344CB8AC3E}">
        <p14:creationId xmlns:p14="http://schemas.microsoft.com/office/powerpoint/2010/main" val="156492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94"/>
    </mc:Choice>
    <mc:Fallback xmlns="">
      <p:transition spd="slow" advTm="799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088998"/>
              </p:ext>
            </p:extLst>
          </p:nvPr>
        </p:nvGraphicFramePr>
        <p:xfrm>
          <a:off x="1981206" y="1600200"/>
          <a:ext cx="8229595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Parent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73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624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851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10200" y="11550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09138" y="115929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172816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39624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1/2</a:t>
            </a:r>
          </a:p>
        </p:txBody>
      </p:sp>
      <p:sp>
        <p:nvSpPr>
          <p:cNvPr id="12" name="Oval 11"/>
          <p:cNvSpPr/>
          <p:nvPr/>
        </p:nvSpPr>
        <p:spPr>
          <a:xfrm>
            <a:off x="5638800" y="6053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191000" y="51625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876800" y="57721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29000" y="4148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667000" y="1862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50292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563880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599864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1/16</a:t>
            </a:r>
          </a:p>
        </p:txBody>
      </p:sp>
      <p:sp>
        <p:nvSpPr>
          <p:cNvPr id="36" name="Oval 35"/>
          <p:cNvSpPr/>
          <p:nvPr/>
        </p:nvSpPr>
        <p:spPr>
          <a:xfrm>
            <a:off x="6400800" y="6170363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737945" y="1970690"/>
            <a:ext cx="7425558" cy="4415860"/>
          </a:xfrm>
          <a:custGeom>
            <a:avLst/>
            <a:gdLst>
              <a:gd name="connsiteX0" fmla="*/ 0 w 7425558"/>
              <a:gd name="connsiteY0" fmla="*/ 0 h 4415860"/>
              <a:gd name="connsiteX1" fmla="*/ 772510 w 7425558"/>
              <a:gd name="connsiteY1" fmla="*/ 2317531 h 4415860"/>
              <a:gd name="connsiteX2" fmla="*/ 1560786 w 7425558"/>
              <a:gd name="connsiteY2" fmla="*/ 3326524 h 4415860"/>
              <a:gd name="connsiteX3" fmla="*/ 2238703 w 7425558"/>
              <a:gd name="connsiteY3" fmla="*/ 3894082 h 4415860"/>
              <a:gd name="connsiteX4" fmla="*/ 2995448 w 7425558"/>
              <a:gd name="connsiteY4" fmla="*/ 4193627 h 4415860"/>
              <a:gd name="connsiteX5" fmla="*/ 3752193 w 7425558"/>
              <a:gd name="connsiteY5" fmla="*/ 4303986 h 4415860"/>
              <a:gd name="connsiteX6" fmla="*/ 4493172 w 7425558"/>
              <a:gd name="connsiteY6" fmla="*/ 4351282 h 4415860"/>
              <a:gd name="connsiteX7" fmla="*/ 5218386 w 7425558"/>
              <a:gd name="connsiteY7" fmla="*/ 4382813 h 4415860"/>
              <a:gd name="connsiteX8" fmla="*/ 5975131 w 7425558"/>
              <a:gd name="connsiteY8" fmla="*/ 4398579 h 4415860"/>
              <a:gd name="connsiteX9" fmla="*/ 6716110 w 7425558"/>
              <a:gd name="connsiteY9" fmla="*/ 4414344 h 4415860"/>
              <a:gd name="connsiteX10" fmla="*/ 7425558 w 7425558"/>
              <a:gd name="connsiteY10" fmla="*/ 4414344 h 441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25558" h="4415860">
                <a:moveTo>
                  <a:pt x="0" y="0"/>
                </a:moveTo>
                <a:cubicBezTo>
                  <a:pt x="256189" y="881555"/>
                  <a:pt x="512379" y="1763110"/>
                  <a:pt x="772510" y="2317531"/>
                </a:cubicBezTo>
                <a:cubicBezTo>
                  <a:pt x="1032641" y="2871952"/>
                  <a:pt x="1316420" y="3063765"/>
                  <a:pt x="1560786" y="3326524"/>
                </a:cubicBezTo>
                <a:cubicBezTo>
                  <a:pt x="1805152" y="3589283"/>
                  <a:pt x="1999593" y="3749565"/>
                  <a:pt x="2238703" y="3894082"/>
                </a:cubicBezTo>
                <a:cubicBezTo>
                  <a:pt x="2477813" y="4038599"/>
                  <a:pt x="2743200" y="4125310"/>
                  <a:pt x="2995448" y="4193627"/>
                </a:cubicBezTo>
                <a:cubicBezTo>
                  <a:pt x="3247696" y="4261944"/>
                  <a:pt x="3502572" y="4277710"/>
                  <a:pt x="3752193" y="4303986"/>
                </a:cubicBezTo>
                <a:cubicBezTo>
                  <a:pt x="4001814" y="4330262"/>
                  <a:pt x="4248807" y="4338144"/>
                  <a:pt x="4493172" y="4351282"/>
                </a:cubicBezTo>
                <a:cubicBezTo>
                  <a:pt x="4737537" y="4364420"/>
                  <a:pt x="4971393" y="4374930"/>
                  <a:pt x="5218386" y="4382813"/>
                </a:cubicBezTo>
                <a:cubicBezTo>
                  <a:pt x="5465379" y="4390696"/>
                  <a:pt x="5975131" y="4398579"/>
                  <a:pt x="5975131" y="4398579"/>
                </a:cubicBezTo>
                <a:lnTo>
                  <a:pt x="6716110" y="4414344"/>
                </a:lnTo>
                <a:cubicBezTo>
                  <a:pt x="6957848" y="4416971"/>
                  <a:pt x="7191703" y="4415657"/>
                  <a:pt x="7425558" y="44143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34200" y="116271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6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696200" y="11661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7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4582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220200" y="11340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9</a:t>
            </a:r>
          </a:p>
        </p:txBody>
      </p:sp>
      <p:cxnSp>
        <p:nvCxnSpPr>
          <p:cNvPr id="6" name="Straight Connector 5"/>
          <p:cNvCxnSpPr>
            <a:stCxn id="35" idx="2"/>
            <a:endCxn id="17" idx="2"/>
          </p:cNvCxnSpPr>
          <p:nvPr/>
        </p:nvCxnSpPr>
        <p:spPr>
          <a:xfrm>
            <a:off x="2667000" y="1959918"/>
            <a:ext cx="76200" cy="45003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71800" y="2743200"/>
            <a:ext cx="76200" cy="36433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58132" y="3810000"/>
            <a:ext cx="18469" cy="25765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9" idx="1"/>
          </p:cNvCxnSpPr>
          <p:nvPr/>
        </p:nvCxnSpPr>
        <p:spPr>
          <a:xfrm>
            <a:off x="3510455" y="4288222"/>
            <a:ext cx="35472" cy="20983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038600" y="5162550"/>
            <a:ext cx="0" cy="12240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773061" y="4907776"/>
            <a:ext cx="0" cy="15420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67200" y="5181600"/>
            <a:ext cx="0" cy="12049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498124" y="5638801"/>
            <a:ext cx="0" cy="7265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724400" y="5784076"/>
            <a:ext cx="0" cy="5405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953000" y="5998645"/>
            <a:ext cx="0" cy="3330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181600" y="6019800"/>
            <a:ext cx="0" cy="3330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486400" y="6150918"/>
            <a:ext cx="0" cy="2019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2" idx="5"/>
          </p:cNvCxnSpPr>
          <p:nvPr/>
        </p:nvCxnSpPr>
        <p:spPr>
          <a:xfrm>
            <a:off x="5768882" y="6219849"/>
            <a:ext cx="22318" cy="15431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096000" y="643983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42" name="TextBox 41"/>
          <p:cNvSpPr txBox="1"/>
          <p:nvPr/>
        </p:nvSpPr>
        <p:spPr>
          <a:xfrm rot="16200000">
            <a:off x="45514" y="3840689"/>
            <a:ext cx="3418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Amount of Parent Isotope</a:t>
            </a:r>
          </a:p>
        </p:txBody>
      </p:sp>
    </p:spTree>
    <p:extLst>
      <p:ext uri="{BB962C8B-B14F-4D97-AF65-F5344CB8AC3E}">
        <p14:creationId xmlns:p14="http://schemas.microsoft.com/office/powerpoint/2010/main" val="269772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50"/>
    </mc:Choice>
    <mc:Fallback xmlns="">
      <p:transition spd="slow" advTm="1165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844020"/>
              </p:ext>
            </p:extLst>
          </p:nvPr>
        </p:nvGraphicFramePr>
        <p:xfrm>
          <a:off x="1981206" y="1600200"/>
          <a:ext cx="8229595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Daughter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73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624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851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10200" y="11550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09138" y="115929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172816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39624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1/2</a:t>
            </a:r>
          </a:p>
        </p:txBody>
      </p:sp>
      <p:sp>
        <p:nvSpPr>
          <p:cNvPr id="12" name="Oval 11"/>
          <p:cNvSpPr/>
          <p:nvPr/>
        </p:nvSpPr>
        <p:spPr>
          <a:xfrm>
            <a:off x="5638800" y="6053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191000" y="51625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876800" y="57721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29000" y="4148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667000" y="1862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50292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563880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599864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1/16</a:t>
            </a:r>
          </a:p>
        </p:txBody>
      </p:sp>
      <p:sp>
        <p:nvSpPr>
          <p:cNvPr id="36" name="Oval 35"/>
          <p:cNvSpPr/>
          <p:nvPr/>
        </p:nvSpPr>
        <p:spPr>
          <a:xfrm>
            <a:off x="6400800" y="6170363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737945" y="1970690"/>
            <a:ext cx="7425558" cy="4415860"/>
          </a:xfrm>
          <a:custGeom>
            <a:avLst/>
            <a:gdLst>
              <a:gd name="connsiteX0" fmla="*/ 0 w 7425558"/>
              <a:gd name="connsiteY0" fmla="*/ 0 h 4415860"/>
              <a:gd name="connsiteX1" fmla="*/ 772510 w 7425558"/>
              <a:gd name="connsiteY1" fmla="*/ 2317531 h 4415860"/>
              <a:gd name="connsiteX2" fmla="*/ 1560786 w 7425558"/>
              <a:gd name="connsiteY2" fmla="*/ 3326524 h 4415860"/>
              <a:gd name="connsiteX3" fmla="*/ 2238703 w 7425558"/>
              <a:gd name="connsiteY3" fmla="*/ 3894082 h 4415860"/>
              <a:gd name="connsiteX4" fmla="*/ 2995448 w 7425558"/>
              <a:gd name="connsiteY4" fmla="*/ 4193627 h 4415860"/>
              <a:gd name="connsiteX5" fmla="*/ 3752193 w 7425558"/>
              <a:gd name="connsiteY5" fmla="*/ 4303986 h 4415860"/>
              <a:gd name="connsiteX6" fmla="*/ 4493172 w 7425558"/>
              <a:gd name="connsiteY6" fmla="*/ 4351282 h 4415860"/>
              <a:gd name="connsiteX7" fmla="*/ 5218386 w 7425558"/>
              <a:gd name="connsiteY7" fmla="*/ 4382813 h 4415860"/>
              <a:gd name="connsiteX8" fmla="*/ 5975131 w 7425558"/>
              <a:gd name="connsiteY8" fmla="*/ 4398579 h 4415860"/>
              <a:gd name="connsiteX9" fmla="*/ 6716110 w 7425558"/>
              <a:gd name="connsiteY9" fmla="*/ 4414344 h 4415860"/>
              <a:gd name="connsiteX10" fmla="*/ 7425558 w 7425558"/>
              <a:gd name="connsiteY10" fmla="*/ 4414344 h 441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25558" h="4415860">
                <a:moveTo>
                  <a:pt x="0" y="0"/>
                </a:moveTo>
                <a:cubicBezTo>
                  <a:pt x="256189" y="881555"/>
                  <a:pt x="512379" y="1763110"/>
                  <a:pt x="772510" y="2317531"/>
                </a:cubicBezTo>
                <a:cubicBezTo>
                  <a:pt x="1032641" y="2871952"/>
                  <a:pt x="1316420" y="3063765"/>
                  <a:pt x="1560786" y="3326524"/>
                </a:cubicBezTo>
                <a:cubicBezTo>
                  <a:pt x="1805152" y="3589283"/>
                  <a:pt x="1999593" y="3749565"/>
                  <a:pt x="2238703" y="3894082"/>
                </a:cubicBezTo>
                <a:cubicBezTo>
                  <a:pt x="2477813" y="4038599"/>
                  <a:pt x="2743200" y="4125310"/>
                  <a:pt x="2995448" y="4193627"/>
                </a:cubicBezTo>
                <a:cubicBezTo>
                  <a:pt x="3247696" y="4261944"/>
                  <a:pt x="3502572" y="4277710"/>
                  <a:pt x="3752193" y="4303986"/>
                </a:cubicBezTo>
                <a:cubicBezTo>
                  <a:pt x="4001814" y="4330262"/>
                  <a:pt x="4248807" y="4338144"/>
                  <a:pt x="4493172" y="4351282"/>
                </a:cubicBezTo>
                <a:cubicBezTo>
                  <a:pt x="4737537" y="4364420"/>
                  <a:pt x="4971393" y="4374930"/>
                  <a:pt x="5218386" y="4382813"/>
                </a:cubicBezTo>
                <a:cubicBezTo>
                  <a:pt x="5465379" y="4390696"/>
                  <a:pt x="5975131" y="4398579"/>
                  <a:pt x="5975131" y="4398579"/>
                </a:cubicBezTo>
                <a:lnTo>
                  <a:pt x="6716110" y="4414344"/>
                </a:lnTo>
                <a:cubicBezTo>
                  <a:pt x="6957848" y="4416971"/>
                  <a:pt x="7191703" y="4415657"/>
                  <a:pt x="7425558" y="44143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34200" y="116271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6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696200" y="11661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7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4582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220200" y="11340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9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657600" y="1981200"/>
            <a:ext cx="0" cy="2362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86200" y="1981200"/>
            <a:ext cx="0" cy="28194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14800" y="1981200"/>
            <a:ext cx="0" cy="3048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43400" y="1981200"/>
            <a:ext cx="0" cy="327883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72000" y="1981201"/>
            <a:ext cx="0" cy="350966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00600" y="1981200"/>
            <a:ext cx="0" cy="3657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029200" y="1981201"/>
            <a:ext cx="0" cy="379094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257800" y="1981200"/>
            <a:ext cx="0" cy="390971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486400" y="1981201"/>
            <a:ext cx="0" cy="40174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715000" y="1981201"/>
            <a:ext cx="0" cy="40174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943600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69876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398476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627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855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084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3128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541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770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998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227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4558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684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913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9141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200400" y="1969504"/>
            <a:ext cx="0" cy="131760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971800" y="1991710"/>
            <a:ext cx="0" cy="45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429000" y="1991710"/>
            <a:ext cx="0" cy="1905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9370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9601200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9827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0056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096000" y="643983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68" name="TextBox 67"/>
          <p:cNvSpPr txBox="1"/>
          <p:nvPr/>
        </p:nvSpPr>
        <p:spPr>
          <a:xfrm rot="16200000">
            <a:off x="45514" y="3840689"/>
            <a:ext cx="3418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Amount of Parent Isotope</a:t>
            </a:r>
          </a:p>
        </p:txBody>
      </p:sp>
    </p:spTree>
    <p:extLst>
      <p:ext uri="{BB962C8B-B14F-4D97-AF65-F5344CB8AC3E}">
        <p14:creationId xmlns:p14="http://schemas.microsoft.com/office/powerpoint/2010/main" val="267198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3"/>
    </mc:Choice>
    <mc:Fallback xmlns="">
      <p:transition spd="slow" advTm="463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878785"/>
              </p:ext>
            </p:extLst>
          </p:nvPr>
        </p:nvGraphicFramePr>
        <p:xfrm>
          <a:off x="1981206" y="1600200"/>
          <a:ext cx="8229595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Radioactive Decay</a:t>
            </a:r>
            <a:endParaRPr lang="en-US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73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624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85139" y="11592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10200" y="11550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09138" y="115929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172816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39624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1/2</a:t>
            </a:r>
          </a:p>
        </p:txBody>
      </p:sp>
      <p:sp>
        <p:nvSpPr>
          <p:cNvPr id="12" name="Oval 11"/>
          <p:cNvSpPr/>
          <p:nvPr/>
        </p:nvSpPr>
        <p:spPr>
          <a:xfrm>
            <a:off x="5638800" y="6053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191000" y="51625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876800" y="5772150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29000" y="4148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667000" y="1862436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50292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563880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599864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1/16</a:t>
            </a:r>
          </a:p>
        </p:txBody>
      </p:sp>
      <p:sp>
        <p:nvSpPr>
          <p:cNvPr id="36" name="Oval 35"/>
          <p:cNvSpPr/>
          <p:nvPr/>
        </p:nvSpPr>
        <p:spPr>
          <a:xfrm>
            <a:off x="6400800" y="6170363"/>
            <a:ext cx="152400" cy="1949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737945" y="1970690"/>
            <a:ext cx="7425558" cy="4415860"/>
          </a:xfrm>
          <a:custGeom>
            <a:avLst/>
            <a:gdLst>
              <a:gd name="connsiteX0" fmla="*/ 0 w 7425558"/>
              <a:gd name="connsiteY0" fmla="*/ 0 h 4415860"/>
              <a:gd name="connsiteX1" fmla="*/ 772510 w 7425558"/>
              <a:gd name="connsiteY1" fmla="*/ 2317531 h 4415860"/>
              <a:gd name="connsiteX2" fmla="*/ 1560786 w 7425558"/>
              <a:gd name="connsiteY2" fmla="*/ 3326524 h 4415860"/>
              <a:gd name="connsiteX3" fmla="*/ 2238703 w 7425558"/>
              <a:gd name="connsiteY3" fmla="*/ 3894082 h 4415860"/>
              <a:gd name="connsiteX4" fmla="*/ 2995448 w 7425558"/>
              <a:gd name="connsiteY4" fmla="*/ 4193627 h 4415860"/>
              <a:gd name="connsiteX5" fmla="*/ 3752193 w 7425558"/>
              <a:gd name="connsiteY5" fmla="*/ 4303986 h 4415860"/>
              <a:gd name="connsiteX6" fmla="*/ 4493172 w 7425558"/>
              <a:gd name="connsiteY6" fmla="*/ 4351282 h 4415860"/>
              <a:gd name="connsiteX7" fmla="*/ 5218386 w 7425558"/>
              <a:gd name="connsiteY7" fmla="*/ 4382813 h 4415860"/>
              <a:gd name="connsiteX8" fmla="*/ 5975131 w 7425558"/>
              <a:gd name="connsiteY8" fmla="*/ 4398579 h 4415860"/>
              <a:gd name="connsiteX9" fmla="*/ 6716110 w 7425558"/>
              <a:gd name="connsiteY9" fmla="*/ 4414344 h 4415860"/>
              <a:gd name="connsiteX10" fmla="*/ 7425558 w 7425558"/>
              <a:gd name="connsiteY10" fmla="*/ 4414344 h 441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25558" h="4415860">
                <a:moveTo>
                  <a:pt x="0" y="0"/>
                </a:moveTo>
                <a:cubicBezTo>
                  <a:pt x="256189" y="881555"/>
                  <a:pt x="512379" y="1763110"/>
                  <a:pt x="772510" y="2317531"/>
                </a:cubicBezTo>
                <a:cubicBezTo>
                  <a:pt x="1032641" y="2871952"/>
                  <a:pt x="1316420" y="3063765"/>
                  <a:pt x="1560786" y="3326524"/>
                </a:cubicBezTo>
                <a:cubicBezTo>
                  <a:pt x="1805152" y="3589283"/>
                  <a:pt x="1999593" y="3749565"/>
                  <a:pt x="2238703" y="3894082"/>
                </a:cubicBezTo>
                <a:cubicBezTo>
                  <a:pt x="2477813" y="4038599"/>
                  <a:pt x="2743200" y="4125310"/>
                  <a:pt x="2995448" y="4193627"/>
                </a:cubicBezTo>
                <a:cubicBezTo>
                  <a:pt x="3247696" y="4261944"/>
                  <a:pt x="3502572" y="4277710"/>
                  <a:pt x="3752193" y="4303986"/>
                </a:cubicBezTo>
                <a:cubicBezTo>
                  <a:pt x="4001814" y="4330262"/>
                  <a:pt x="4248807" y="4338144"/>
                  <a:pt x="4493172" y="4351282"/>
                </a:cubicBezTo>
                <a:cubicBezTo>
                  <a:pt x="4737537" y="4364420"/>
                  <a:pt x="4971393" y="4374930"/>
                  <a:pt x="5218386" y="4382813"/>
                </a:cubicBezTo>
                <a:cubicBezTo>
                  <a:pt x="5465379" y="4390696"/>
                  <a:pt x="5975131" y="4398579"/>
                  <a:pt x="5975131" y="4398579"/>
                </a:cubicBezTo>
                <a:lnTo>
                  <a:pt x="6716110" y="4414344"/>
                </a:lnTo>
                <a:cubicBezTo>
                  <a:pt x="6957848" y="4416971"/>
                  <a:pt x="7191703" y="4415657"/>
                  <a:pt x="7425558" y="44143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34200" y="116271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6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696200" y="11661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7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458200" y="1143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220200" y="11340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9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657600" y="1981200"/>
            <a:ext cx="0" cy="2362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86200" y="1981200"/>
            <a:ext cx="0" cy="28194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14800" y="1981200"/>
            <a:ext cx="0" cy="3048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43400" y="1981200"/>
            <a:ext cx="0" cy="327883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72000" y="1981201"/>
            <a:ext cx="0" cy="350966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00600" y="1981200"/>
            <a:ext cx="0" cy="36576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029200" y="1981201"/>
            <a:ext cx="0" cy="379094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257800" y="1981200"/>
            <a:ext cx="0" cy="390971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486400" y="1981201"/>
            <a:ext cx="0" cy="40174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715000" y="1981201"/>
            <a:ext cx="0" cy="40174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943600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69876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398476" y="1981200"/>
            <a:ext cx="2324" cy="4189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627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855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084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3128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541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770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998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227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4558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684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913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91416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200400" y="1969504"/>
            <a:ext cx="0" cy="131760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971800" y="1991710"/>
            <a:ext cx="0" cy="45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429000" y="1991710"/>
            <a:ext cx="0" cy="1905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93702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9601200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98274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0056076" y="1981200"/>
            <a:ext cx="2324" cy="4267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667000" y="1959918"/>
            <a:ext cx="76200" cy="45003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971800" y="2743200"/>
            <a:ext cx="76200" cy="36433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200401" y="3733800"/>
            <a:ext cx="18469" cy="25765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429000" y="4288222"/>
            <a:ext cx="35472" cy="20983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114800" y="5162550"/>
            <a:ext cx="0" cy="12240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657600" y="4648201"/>
            <a:ext cx="0" cy="16944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343400" y="5181600"/>
            <a:ext cx="0" cy="11287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572000" y="5638801"/>
            <a:ext cx="0" cy="7265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800600" y="5784076"/>
            <a:ext cx="0" cy="5405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029200" y="5998645"/>
            <a:ext cx="0" cy="3330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257800" y="6019800"/>
            <a:ext cx="0" cy="3330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486400" y="6150918"/>
            <a:ext cx="0" cy="2019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886200" y="5060176"/>
            <a:ext cx="0" cy="12644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895600" y="2743200"/>
            <a:ext cx="152400" cy="36433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95600" y="1958994"/>
            <a:ext cx="152400" cy="7842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612778" y="4564875"/>
            <a:ext cx="152400" cy="18216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612778" y="1969504"/>
            <a:ext cx="152400" cy="25953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4572001" y="5638800"/>
            <a:ext cx="147753" cy="75487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572000" y="1981200"/>
            <a:ext cx="152400" cy="36728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096000" y="643983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85" name="TextBox 84"/>
          <p:cNvSpPr txBox="1"/>
          <p:nvPr/>
        </p:nvSpPr>
        <p:spPr>
          <a:xfrm rot="16200000">
            <a:off x="45514" y="3840689"/>
            <a:ext cx="3418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Amount of Parent Isotope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625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91"/>
    </mc:Choice>
    <mc:Fallback xmlns="">
      <p:transition spd="slow" advTm="11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80" grpId="0" animBg="1"/>
      <p:bldP spid="81" grpId="0" animBg="1"/>
      <p:bldP spid="82" grpId="0" animBg="1"/>
      <p:bldP spid="8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6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3.1|5.5|5.2|4|3|3.5|2.7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.7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3514</TotalTime>
  <Words>1446</Words>
  <Application>Microsoft Office PowerPoint</Application>
  <PresentationFormat>Widescreen</PresentationFormat>
  <Paragraphs>361</Paragraphs>
  <Slides>34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Calibri</vt:lpstr>
      <vt:lpstr>Calibri Light</vt:lpstr>
      <vt:lpstr>Garamond</vt:lpstr>
      <vt:lpstr>Gill Sans Ultra Bold</vt:lpstr>
      <vt:lpstr>Tahoma</vt:lpstr>
      <vt:lpstr>Tempus Sans ITC</vt:lpstr>
      <vt:lpstr>Tunga</vt:lpstr>
      <vt:lpstr>1_Office Theme</vt:lpstr>
      <vt:lpstr>Office Theme</vt:lpstr>
      <vt:lpstr>BlackTie</vt:lpstr>
      <vt:lpstr>The Geologic Column</vt:lpstr>
      <vt:lpstr>Radioactive Decay</vt:lpstr>
      <vt:lpstr>Parent </vt:lpstr>
      <vt:lpstr>Radiometric Dating</vt:lpstr>
      <vt:lpstr>Half-Life</vt:lpstr>
      <vt:lpstr>Radioactive Decay</vt:lpstr>
      <vt:lpstr>Parent</vt:lpstr>
      <vt:lpstr>Daughter</vt:lpstr>
      <vt:lpstr>Radioactive Decay</vt:lpstr>
      <vt:lpstr>Radiometric Dating</vt:lpstr>
      <vt:lpstr>Radiometric Dating</vt:lpstr>
      <vt:lpstr>Radiometric Dating</vt:lpstr>
      <vt:lpstr>Radiometric Dating</vt:lpstr>
      <vt:lpstr>Radiometric Dating</vt:lpstr>
      <vt:lpstr>Radiometric Dating</vt:lpstr>
      <vt:lpstr>Radiometric Dating</vt:lpstr>
      <vt:lpstr>Radiometric Dating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Accuracy?</vt:lpstr>
      <vt:lpstr>Geologic Column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Raney</dc:creator>
  <cp:lastModifiedBy>ownageunit</cp:lastModifiedBy>
  <cp:revision>141</cp:revision>
  <dcterms:created xsi:type="dcterms:W3CDTF">2012-08-15T17:52:08Z</dcterms:created>
  <dcterms:modified xsi:type="dcterms:W3CDTF">2015-05-11T14:01:06Z</dcterms:modified>
</cp:coreProperties>
</file>