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30" r:id="rId2"/>
  </p:sldMasterIdLst>
  <p:notesMasterIdLst>
    <p:notesMasterId r:id="rId37"/>
  </p:notesMasterIdLst>
  <p:sldIdLst>
    <p:sldId id="270" r:id="rId3"/>
    <p:sldId id="316" r:id="rId4"/>
    <p:sldId id="346" r:id="rId5"/>
    <p:sldId id="348" r:id="rId6"/>
    <p:sldId id="374" r:id="rId7"/>
    <p:sldId id="375" r:id="rId8"/>
    <p:sldId id="376" r:id="rId9"/>
    <p:sldId id="358" r:id="rId10"/>
    <p:sldId id="379" r:id="rId11"/>
    <p:sldId id="349" r:id="rId12"/>
    <p:sldId id="352" r:id="rId13"/>
    <p:sldId id="353" r:id="rId14"/>
    <p:sldId id="371" r:id="rId15"/>
    <p:sldId id="359" r:id="rId16"/>
    <p:sldId id="362" r:id="rId17"/>
    <p:sldId id="322" r:id="rId18"/>
    <p:sldId id="378" r:id="rId19"/>
    <p:sldId id="324" r:id="rId20"/>
    <p:sldId id="361" r:id="rId21"/>
    <p:sldId id="364" r:id="rId22"/>
    <p:sldId id="366" r:id="rId23"/>
    <p:sldId id="367" r:id="rId24"/>
    <p:sldId id="368" r:id="rId25"/>
    <p:sldId id="369" r:id="rId26"/>
    <p:sldId id="373" r:id="rId27"/>
    <p:sldId id="380" r:id="rId28"/>
    <p:sldId id="382" r:id="rId29"/>
    <p:sldId id="390" r:id="rId30"/>
    <p:sldId id="384" r:id="rId31"/>
    <p:sldId id="385" r:id="rId32"/>
    <p:sldId id="386" r:id="rId33"/>
    <p:sldId id="387" r:id="rId34"/>
    <p:sldId id="388" r:id="rId35"/>
    <p:sldId id="3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Raney" initials="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05"/>
    <a:srgbClr val="C9BA81"/>
    <a:srgbClr val="B49F50"/>
    <a:srgbClr val="C2B070"/>
    <a:srgbClr val="C6B578"/>
    <a:srgbClr val="BAAA7C"/>
    <a:srgbClr val="A49056"/>
    <a:srgbClr val="CCB490"/>
    <a:srgbClr val="B8CF8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0" autoAdjust="0"/>
    <p:restoredTop sz="72123" autoAdjust="0"/>
  </p:normalViewPr>
  <p:slideViewPr>
    <p:cSldViewPr>
      <p:cViewPr varScale="1">
        <p:scale>
          <a:sx n="45" d="100"/>
          <a:sy n="45" d="100"/>
        </p:scale>
        <p:origin x="78" y="5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5411-9D29-4EF0-92A8-11CDD5D4C83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0C517-DB3C-4F02-9F00-104D48945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Radiocarbon dating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2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like carbon 12, the carbon 14 combines with oxygen to form carbon dioxide which is absorbed by plants during photosynthesis.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(graphic is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thinkstock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Animals and people who eat the plants take in C-14.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Carbon-14 is only a tiny fraction of the carbon found in the atmosphere.  For every trillion atoms of carbon-12, there is only 1 atom of carbon-14.  This ratio of C-12 to C-14 in the air and all living things is nearly constant,  but after they die, living things no longer take in new carbon.  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death of trees, animals, or people, wood and bones lose C-14 as it changes by beta decay back to  N-14.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Scientists can measure the number of C-14 atoms in a sample with a tandem accelerator mass spectrometer.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comparing the amount of C-12, / which continues to remain the same, / with the amount of  C-14, / which is decreasing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comparing that ratio with the expected decrease in C-14 with time, scientists can calculate how long ago the living thing died.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that to begin with, / there is only 1 carbon-14 atom for every trillion carbon-12 atoms.  Detecting carbon-14 atoms after several half-lives is a little like trying to find one red grain of sand in an entire football stadium filled with sand!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2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Carbon-14 has a relatively short half-life—/ only 5,730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9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it is so difficult to detect</a:t>
            </a:r>
            <a:r>
              <a:rPr lang="en-US" baseline="0" dirty="0" smtClean="0"/>
              <a:t> carbon-14 after 10 half lives, radio</a:t>
            </a:r>
            <a:r>
              <a:rPr lang="en-US" dirty="0" smtClean="0"/>
              <a:t>carbon dating can only be used to date previously-living things that are less than about 50,000 years 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other forms of radiometric dating, the accuracy of carbon dating is dependent on the accuracy of certain assumptions.  / Carbon dating assumes that the decay rate has always been constant.  / 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 the amount of C14 in the atmosphere has changed over time, but we believe we can correct for that.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already learned how scientists measure parent and daughter isotopes and use known half-lives to calculate the age of rocks.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Interestingly, even though dating methods suggest that the rock layers of the geologic column are many</a:t>
            </a:r>
            <a:r>
              <a:rPr lang="en-US" baseline="0" dirty="0" smtClean="0"/>
              <a:t> millions of years old…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…trace amounts of C-14 have been found in fossils from those very same rock layers.  If the fossils are really millions of years old, no C-14 should be left.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In other words, the</a:t>
            </a:r>
            <a:r>
              <a:rPr lang="en-US" baseline="0" dirty="0" smtClean="0">
                <a:solidFill>
                  <a:schemeClr val="bg1"/>
                </a:solidFill>
              </a:rPr>
              <a:t> millions of years calculated for the rock layers conflicts with the thousands of years implied by the presence </a:t>
            </a:r>
            <a:r>
              <a:rPr lang="en-US" baseline="0" smtClean="0">
                <a:solidFill>
                  <a:schemeClr val="bg1"/>
                </a:solidFill>
              </a:rPr>
              <a:t>of C-14 </a:t>
            </a:r>
            <a:r>
              <a:rPr lang="en-US" baseline="0" dirty="0" smtClean="0">
                <a:solidFill>
                  <a:schemeClr val="bg1"/>
                </a:solidFill>
              </a:rPr>
              <a:t>found in the fossils.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This just means that there are still things about radiometric dating that scientists don’t understand yet.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Scientists who believe the Bible to be a reliable account of Earth’s origins are looking for alternate explanations for radiometric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They predict that there are discoveries yet to be made that will explain the data in ways that are consistent </a:t>
            </a:r>
            <a:r>
              <a:rPr lang="en-US" smtClean="0">
                <a:solidFill>
                  <a:schemeClr val="bg1"/>
                </a:solidFill>
              </a:rPr>
              <a:t>with Scripture.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7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06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68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7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this presentation, we will learn about one specific kind of radiometric dating called radiocarbon dating,</a:t>
            </a:r>
            <a:r>
              <a:rPr lang="en-US" baseline="0" dirty="0" smtClean="0"/>
              <a:t> which is used to calculate the age of things that used to be alive—like fossils.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68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11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Remember that this chart represents all the elements that</a:t>
            </a:r>
            <a:r>
              <a:rPr lang="en-US" baseline="0" dirty="0" smtClean="0">
                <a:solidFill>
                  <a:schemeClr val="bg1"/>
                </a:solidFill>
              </a:rPr>
              <a:t> have been discovered so far.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Each element is made up of protons and neutrons.  The top number tells how many protons are</a:t>
            </a:r>
            <a:r>
              <a:rPr lang="en-US" baseline="0" dirty="0" smtClean="0">
                <a:solidFill>
                  <a:schemeClr val="bg1"/>
                </a:solidFill>
              </a:rPr>
              <a:t> in an atom of the element.  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76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Different isotopes of the same element have the same number of protons…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4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…but different numbers of neutrons.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Two different carbon isotopes—carbon 12 and carbon 14 are involved in the</a:t>
            </a:r>
            <a:r>
              <a:rPr lang="en-US" baseline="0" dirty="0" smtClean="0">
                <a:solidFill>
                  <a:schemeClr val="bg1"/>
                </a:solidFill>
              </a:rPr>
              <a:t> carbon dating process.  / Carbon 14 is involved in the process because its amount decreases. / Carbon 12 serves as the standard because its amount does not change.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Take</a:t>
            </a:r>
            <a:r>
              <a:rPr lang="en-US" baseline="0" dirty="0" smtClean="0">
                <a:solidFill>
                  <a:schemeClr val="bg1"/>
                </a:solidFill>
              </a:rPr>
              <a:t> a look at this nitrogen-14 atom.  It has 7 protons (click) and 7 neutrons (click).  </a:t>
            </a:r>
            <a:r>
              <a:rPr lang="en-US" dirty="0" smtClean="0">
                <a:solidFill>
                  <a:schemeClr val="bg1"/>
                </a:solidFill>
              </a:rPr>
              <a:t>In our atmosphere, when a</a:t>
            </a:r>
            <a:r>
              <a:rPr lang="en-US" baseline="0" dirty="0" smtClean="0">
                <a:solidFill>
                  <a:schemeClr val="bg1"/>
                </a:solidFill>
              </a:rPr>
              <a:t> neutron produced by a cosmic ray reaction (click) collides with a nitrogen atom, (click)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displaces a proton.  Because the atom now has 6 protons and 8 neutrons, it is no longer a nitrogen-14 atom.  It is now an atom of carbon-14.  The lone displaced proton is an atom of hydrogen. </a:t>
            </a:r>
            <a:r>
              <a:rPr lang="en-US" dirty="0" smtClean="0">
                <a:solidFill>
                  <a:schemeClr val="bg1"/>
                </a:solidFill>
              </a:rPr>
              <a:t>This process explains why carbon-14 exists in our atmosphere.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9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3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5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3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37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0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06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9400" y="2438400"/>
            <a:ext cx="9144000" cy="137307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The Geologic Column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67350" y="3405026"/>
            <a:ext cx="6108101" cy="1117687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Radiocarbon  Dating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3"/>
    </mc:Choice>
    <mc:Fallback xmlns="">
      <p:transition spd="slow" advTm="29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rol Raney\Downloads\483046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98" y="1736557"/>
            <a:ext cx="6851904" cy="58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Photosynthesis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6" y="1752600"/>
            <a:ext cx="6269253" cy="9604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C-14 + Oxygen  = Carbon dioxide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Carol Raney\Downloads\4502335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53" y="1417638"/>
            <a:ext cx="4904073" cy="49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8"/>
    </mc:Choice>
    <mc:Fallback xmlns="">
      <p:transition spd="slow" advTm="100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152" y="4267200"/>
            <a:ext cx="2133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C-14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7" name="Picture 3" descr="C:\Users\Carol Raney\Downloads\4502335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6090"/>
            <a:ext cx="3403092" cy="34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 Raney\Downloads\72968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76" y="1295400"/>
            <a:ext cx="2590800" cy="412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arol Raney\Downloads\453988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4" b="95548" l="9991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76" y="896130"/>
            <a:ext cx="5181600" cy="34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648200" y="2971800"/>
            <a:ext cx="1219200" cy="58854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9"/>
    </mc:Choice>
    <mc:Fallback xmlns="">
      <p:transition spd="slow" advTm="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Carol Raney\Downloads\81387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26" y="685800"/>
            <a:ext cx="834586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752601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C-12 : C-14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3144055"/>
            <a:ext cx="1600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</a:t>
            </a:r>
          </a:p>
          <a:p>
            <a:pPr algn="ctr"/>
            <a:r>
              <a:rPr lang="en-US" sz="3200" dirty="0"/>
              <a:t>trillion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0395" y="303633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3124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98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5"/>
    </mc:Choice>
    <mc:Fallback xmlns="">
      <p:transition spd="slow" advTm="2083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Radioactive Decay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495801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empus Sans ITC" panose="04020404030D07020202" pitchFamily="82" charset="0"/>
              </a:rPr>
              <a:t>C-14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4394538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empus Sans ITC" panose="04020404030D07020202" pitchFamily="82" charset="0"/>
              </a:rPr>
              <a:t>N-14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105400" y="4698706"/>
            <a:ext cx="1905000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Carol Raney\Downloads\480618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66" y="1566945"/>
            <a:ext cx="4011835" cy="26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 Raney\Downloads\4890831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536465"/>
            <a:ext cx="4098667" cy="27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69" y="5410201"/>
            <a:ext cx="1085908" cy="109211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20" y="5360521"/>
            <a:ext cx="1104960" cy="1141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4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8"/>
    </mc:Choice>
    <mc:Fallback xmlns="">
      <p:transition spd="slow" advTm="1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6896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Tandem Accelerator</a:t>
            </a:r>
            <a:br>
              <a:rPr lang="en-US" sz="6000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Mass Spectrometer</a:t>
            </a:r>
            <a:endParaRPr lang="en-US" sz="6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1"/>
    </mc:Choice>
    <mc:Fallback xmlns="">
      <p:transition spd="slow" advTm="572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429" y="249769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Radiocarbon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7648"/>
              </p:ext>
            </p:extLst>
          </p:nvPr>
        </p:nvGraphicFramePr>
        <p:xfrm>
          <a:off x="2286000" y="2895600"/>
          <a:ext cx="7848600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Half-Life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C-14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Stays</a:t>
                      </a:r>
                      <a:r>
                        <a:rPr lang="en-US" sz="2800" baseline="0" dirty="0" smtClean="0"/>
                        <a:t> the same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part per trillion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Stays the same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½ part per trillion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Stays the same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¼ part per trillion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5"/>
          <p:cNvSpPr txBox="1">
            <a:spLocks noGrp="1"/>
          </p:cNvSpPr>
          <p:nvPr>
            <p:ph idx="1"/>
          </p:nvPr>
        </p:nvSpPr>
        <p:spPr>
          <a:xfrm>
            <a:off x="4286250" y="1342073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empus Sans ITC" panose="04020404030D07020202" pitchFamily="82" charset="0"/>
              </a:rPr>
              <a:t>C-12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1392769"/>
            <a:ext cx="174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empus Sans ITC" panose="04020404030D07020202" pitchFamily="82" charset="0"/>
              </a:rPr>
              <a:t>C-14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67422" y="1988404"/>
            <a:ext cx="204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empus Sans ITC" panose="04020404030D07020202" pitchFamily="82" charset="0"/>
              </a:rPr>
              <a:t>Stays the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empus Sans ITC" panose="04020404030D07020202" pitchFamily="82" charset="0"/>
              </a:rPr>
              <a:t>same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010400" y="1979309"/>
            <a:ext cx="542726" cy="68798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4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6"/>
    </mc:Choice>
    <mc:Fallback xmlns="">
      <p:transition spd="slow" advTm="18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4648 0.00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474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05000" y="381001"/>
            <a:ext cx="4629150" cy="305752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05258"/>
              </p:ext>
            </p:extLst>
          </p:nvPr>
        </p:nvGraphicFramePr>
        <p:xfrm>
          <a:off x="5142019" y="3657600"/>
          <a:ext cx="5181600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  <a:gridCol w="1295400"/>
                <a:gridCol w="770238"/>
                <a:gridCol w="1820562"/>
              </a:tblGrid>
              <a:tr h="2944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Half-Life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C-14</a:t>
                      </a:r>
                      <a:endParaRPr lang="en-US" sz="2800" dirty="0"/>
                    </a:p>
                  </a:txBody>
                  <a:tcPr/>
                </a:tc>
              </a:tr>
              <a:tr h="5368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Stays</a:t>
                      </a:r>
                      <a:r>
                        <a:rPr lang="en-US" sz="1800" baseline="0" dirty="0" smtClean="0"/>
                        <a:t> the same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 part </a:t>
                      </a:r>
                    </a:p>
                    <a:p>
                      <a:pPr algn="ctr"/>
                      <a:r>
                        <a:rPr lang="en-US" sz="1800" dirty="0" smtClean="0"/>
                        <a:t>per trillion</a:t>
                      </a:r>
                      <a:endParaRPr lang="en-US" sz="1800" dirty="0"/>
                    </a:p>
                  </a:txBody>
                  <a:tcPr/>
                </a:tc>
              </a:tr>
              <a:tr h="5368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Stays the same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½ part </a:t>
                      </a:r>
                    </a:p>
                    <a:p>
                      <a:pPr algn="ctr"/>
                      <a:r>
                        <a:rPr lang="en-US" sz="1800" dirty="0" smtClean="0"/>
                        <a:t>per trillion</a:t>
                      </a:r>
                      <a:endParaRPr lang="en-US" sz="1800" dirty="0"/>
                    </a:p>
                  </a:txBody>
                  <a:tcPr/>
                </a:tc>
              </a:tr>
              <a:tr h="5368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Stays the same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¼ part </a:t>
                      </a:r>
                    </a:p>
                    <a:p>
                      <a:pPr algn="ctr"/>
                      <a:r>
                        <a:rPr lang="en-US" sz="1800" dirty="0" smtClean="0"/>
                        <a:t>per trillion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514600" y="1524000"/>
            <a:ext cx="2057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86800" y="45720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867262"/>
            <a:ext cx="5602111" cy="3750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6"/>
    </mc:Choice>
    <mc:Fallback xmlns="">
      <p:transition spd="slow" advTm="17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Half-Life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830136"/>
              </p:ext>
            </p:extLst>
          </p:nvPr>
        </p:nvGraphicFramePr>
        <p:xfrm>
          <a:off x="1981200" y="1600200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Parent</a:t>
                      </a:r>
                    </a:p>
                    <a:p>
                      <a:pPr algn="ctr"/>
                      <a:r>
                        <a:rPr lang="en-US" sz="2800" dirty="0" smtClean="0"/>
                        <a:t>Isotope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Daughter</a:t>
                      </a:r>
                    </a:p>
                    <a:p>
                      <a:pPr algn="ctr"/>
                      <a:r>
                        <a:rPr lang="en-US" sz="2800" dirty="0" smtClean="0"/>
                        <a:t>Isotope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Half-Life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Uranium-238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Lead-206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4.5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Rubidium-87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Strontium-87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48.8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Potassium-40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Argon-40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1.25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Samarium-147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Neodymium-143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106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Carbon-14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Nitrogen-14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5,730 years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7162800" y="4572000"/>
            <a:ext cx="24384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6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9"/>
    </mc:Choice>
    <mc:Fallback xmlns="">
      <p:transition spd="slow" advTm="7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820468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Radiocarbon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7146" y="2819401"/>
            <a:ext cx="579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&lt; 50,000 years old</a:t>
            </a:r>
          </a:p>
        </p:txBody>
      </p:sp>
    </p:spTree>
    <p:extLst>
      <p:ext uri="{BB962C8B-B14F-4D97-AF65-F5344CB8AC3E}">
        <p14:creationId xmlns:p14="http://schemas.microsoft.com/office/powerpoint/2010/main" val="15649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4"/>
    </mc:Choice>
    <mc:Fallback xmlns="">
      <p:transition spd="slow" advTm="1138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" y="448236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Accuracy of Radiocarbon Dating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Assumptions: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Decay rate has always been constant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can correct for different levels of  C-14 at different times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4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2"/>
    </mc:Choice>
    <mc:Fallback xmlns="">
      <p:transition spd="slow" advTm="19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58067"/>
            <a:ext cx="5410200" cy="3255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828799"/>
            <a:ext cx="5989629" cy="3657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7"/>
    </mc:Choice>
    <mc:Fallback xmlns="">
      <p:transition spd="slow" advTm="7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640428" y="304800"/>
            <a:ext cx="2760372" cy="4233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Quaternary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0428" y="728172"/>
            <a:ext cx="2760372" cy="423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Neogene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0428" y="1151544"/>
            <a:ext cx="2760372" cy="423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Paleogene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0428" y="1574916"/>
            <a:ext cx="2760372" cy="423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Cretaceous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40428" y="1998288"/>
            <a:ext cx="2760372" cy="423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Jurassic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40428" y="2421660"/>
            <a:ext cx="2760372" cy="4233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Triassic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40428" y="2845032"/>
            <a:ext cx="2760372" cy="423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Permian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40428" y="3268404"/>
            <a:ext cx="2760372" cy="4233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Pennsylvanian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40428" y="3691776"/>
            <a:ext cx="2760372" cy="4233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Mississippian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31463" y="4115148"/>
            <a:ext cx="2764421" cy="430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Devonian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463" y="4545452"/>
            <a:ext cx="2764420" cy="41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Silurian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40428" y="4961892"/>
            <a:ext cx="2760372" cy="4233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Ordovician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40428" y="5385264"/>
            <a:ext cx="2760372" cy="423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Cambrian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0393" y="5815569"/>
            <a:ext cx="4045491" cy="856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Precambrian</a:t>
            </a:r>
          </a:p>
        </p:txBody>
      </p:sp>
      <p:sp>
        <p:nvSpPr>
          <p:cNvPr id="43" name="Rectangle 42"/>
          <p:cNvSpPr/>
          <p:nvPr/>
        </p:nvSpPr>
        <p:spPr>
          <a:xfrm rot="16200000">
            <a:off x="1775455" y="3944235"/>
            <a:ext cx="2964176" cy="7657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Paleozoic</a:t>
            </a:r>
          </a:p>
        </p:txBody>
      </p:sp>
      <p:sp>
        <p:nvSpPr>
          <p:cNvPr id="44" name="Rectangle 43"/>
          <p:cNvSpPr/>
          <p:nvPr/>
        </p:nvSpPr>
        <p:spPr>
          <a:xfrm rot="16200000">
            <a:off x="2618003" y="1822607"/>
            <a:ext cx="1270116" cy="774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Mesozoic</a:t>
            </a:r>
          </a:p>
        </p:txBody>
      </p:sp>
      <p:sp>
        <p:nvSpPr>
          <p:cNvPr id="45" name="Rectangle 44"/>
          <p:cNvSpPr/>
          <p:nvPr/>
        </p:nvSpPr>
        <p:spPr>
          <a:xfrm rot="16200000">
            <a:off x="2614538" y="555956"/>
            <a:ext cx="1277049" cy="774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Cenozoic</a:t>
            </a:r>
          </a:p>
        </p:txBody>
      </p:sp>
      <p:sp>
        <p:nvSpPr>
          <p:cNvPr id="46" name="Rectangle 45"/>
          <p:cNvSpPr/>
          <p:nvPr/>
        </p:nvSpPr>
        <p:spPr>
          <a:xfrm rot="16200000">
            <a:off x="-133490" y="2800489"/>
            <a:ext cx="5503838" cy="512456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Phanerozoic</a:t>
            </a:r>
          </a:p>
        </p:txBody>
      </p:sp>
      <p:sp>
        <p:nvSpPr>
          <p:cNvPr id="47" name="Down Arrow 46"/>
          <p:cNvSpPr/>
          <p:nvPr/>
        </p:nvSpPr>
        <p:spPr>
          <a:xfrm rot="5400000">
            <a:off x="6910100" y="2388836"/>
            <a:ext cx="381000" cy="92840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 rot="5400000">
            <a:off x="6971152" y="5323251"/>
            <a:ext cx="381000" cy="92840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5400000">
            <a:off x="6910101" y="1113480"/>
            <a:ext cx="381000" cy="92840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881257" y="550619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541 Ma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48600" y="26625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252 Ma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48600" y="136323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65 Ma</a:t>
            </a:r>
          </a:p>
        </p:txBody>
      </p:sp>
    </p:spTree>
    <p:extLst>
      <p:ext uri="{BB962C8B-B14F-4D97-AF65-F5344CB8AC3E}">
        <p14:creationId xmlns:p14="http://schemas.microsoft.com/office/powerpoint/2010/main" val="38786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8"/>
    </mc:Choice>
    <mc:Fallback xmlns="">
      <p:transition spd="slow" advTm="779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Traces of C-14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2" y="2209800"/>
            <a:ext cx="4221672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92" y="2209800"/>
            <a:ext cx="4018808" cy="34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5"/>
    </mc:Choice>
    <mc:Fallback xmlns="">
      <p:transition spd="slow" advTm="1117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Conflicting Results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4346" y="1996559"/>
            <a:ext cx="4261084" cy="4060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29" y="4105438"/>
            <a:ext cx="2442671" cy="1984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720521"/>
            <a:ext cx="2518871" cy="21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9"/>
    </mc:Choice>
    <mc:Fallback xmlns="">
      <p:transition spd="slow" advTm="1036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are still things about radiometric dating that we don’t understand yet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0648"/>
            <a:ext cx="109728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What Does This Mean?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9"/>
    </mc:Choice>
    <mc:Fallback xmlns="">
      <p:transition spd="slow" advTm="666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 who believe the Bible to be a reliable account of Earth’s origins are looking for alternate explanations for radiometric 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Carol Raney\Downloads\92185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447800"/>
            <a:ext cx="336160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81001"/>
            <a:ext cx="109728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Alternate Explanations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1"/>
    </mc:Choice>
    <mc:Fallback xmlns="">
      <p:transition spd="slow" advTm="933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1"/>
            <a:ext cx="109728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Alternate Explanations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They predict that there are discoveries yet to be made </a:t>
            </a:r>
            <a:r>
              <a:rPr lang="en-US" dirty="0" smtClean="0">
                <a:solidFill>
                  <a:schemeClr val="bg1"/>
                </a:solidFill>
              </a:rPr>
              <a:t>that </a:t>
            </a:r>
            <a:r>
              <a:rPr lang="en-US" dirty="0">
                <a:solidFill>
                  <a:schemeClr val="bg1"/>
                </a:solidFill>
              </a:rPr>
              <a:t>will explain the data in ways that are consistent with Scripture.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Carol Raney\Downloads\92185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447800"/>
            <a:ext cx="336160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2"/>
    </mc:Choice>
    <mc:Fallback xmlns="">
      <p:transition spd="slow" advTm="768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dirty="0" smtClean="0"/>
              <a:t>Recorded at</a:t>
            </a:r>
          </a:p>
          <a:p>
            <a:r>
              <a:rPr lang="en-US" sz="2800" dirty="0"/>
              <a:t>Chattanooga Public </a:t>
            </a:r>
            <a:r>
              <a:rPr lang="en-US" sz="2800" dirty="0" err="1"/>
              <a:t>Radio</a:t>
            </a:r>
            <a:r>
              <a:rPr lang="en-US" sz="2800" baseline="30000" dirty="0" err="1"/>
              <a:t>SM</a:t>
            </a:r>
            <a:endParaRPr lang="en-US" sz="2800" baseline="30000" dirty="0"/>
          </a:p>
          <a:p>
            <a:r>
              <a:rPr lang="en-US" sz="2800" dirty="0"/>
              <a:t>Classical 90.5 WSMC</a:t>
            </a:r>
          </a:p>
        </p:txBody>
      </p:sp>
    </p:spTree>
    <p:extLst>
      <p:ext uri="{BB962C8B-B14F-4D97-AF65-F5344CB8AC3E}">
        <p14:creationId xmlns:p14="http://schemas.microsoft.com/office/powerpoint/2010/main" val="9899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"/>
    </mc:Choice>
    <mc:Fallback xmlns="">
      <p:transition spd="slow" advTm="290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10972800" cy="480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Images may appear on more than one slide. Citation is given on the first slide where each image appears.</a:t>
            </a:r>
          </a:p>
          <a:p>
            <a:pPr algn="l"/>
            <a:r>
              <a:rPr lang="en-US" dirty="0"/>
              <a:t>[1a] Zion National Park 489588635, </a:t>
            </a:r>
            <a:r>
              <a:rPr lang="en-US" dirty="0" err="1"/>
              <a:t>kaiborder</a:t>
            </a:r>
            <a:r>
              <a:rPr lang="en-US" dirty="0"/>
              <a:t>, Thinkstock, </a:t>
            </a:r>
            <a:r>
              <a:rPr lang="en-US" dirty="0">
                <a:ea typeface="Calibri" panose="020F0502020204030204" pitchFamily="34" charset="0"/>
              </a:rPr>
              <a:t>Thinkstock Image Subscription Agreement</a:t>
            </a:r>
          </a:p>
          <a:p>
            <a:pPr algn="l"/>
            <a:r>
              <a:rPr lang="en-US" dirty="0">
                <a:ea typeface="Calibri" panose="020F0502020204030204" pitchFamily="34" charset="0"/>
              </a:rPr>
              <a:t>[1b] </a:t>
            </a:r>
            <a:r>
              <a:rPr lang="en-US" dirty="0"/>
              <a:t>Folded rocks 24286621 </a:t>
            </a:r>
            <a:r>
              <a:rPr lang="en-US" dirty="0" err="1"/>
              <a:t>Matauw</a:t>
            </a:r>
            <a:r>
              <a:rPr lang="en-US" dirty="0"/>
              <a:t>, Getty Images (US), Inc. Subscription Agreement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[1c] Blue Mesa Petrified Forest National Park 479232619, </a:t>
            </a:r>
            <a:r>
              <a:rPr lang="en-US" dirty="0" err="1">
                <a:ea typeface="Calibri" panose="020F0502020204030204" pitchFamily="34" charset="0"/>
              </a:rPr>
              <a:t>estivillml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/>
              <a:t>Thinkstock, Thinkstock Image Subscription Agreement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[1d] Bryce Canyon National Park, Keith Snyder</a:t>
            </a:r>
          </a:p>
          <a:p>
            <a:pPr algn="l"/>
            <a:r>
              <a:rPr lang="en-US" dirty="0">
                <a:ea typeface="Calibri" panose="020F0502020204030204" pitchFamily="34" charset="0"/>
              </a:rPr>
              <a:t>[1e]</a:t>
            </a:r>
            <a:r>
              <a:rPr lang="en-US" dirty="0"/>
              <a:t> Folded rocks, Raul Esperante, used with permission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[1f] </a:t>
            </a:r>
            <a:r>
              <a:rPr lang="en-US" dirty="0"/>
              <a:t>Grand Canyon, taken by Ed </a:t>
            </a:r>
            <a:r>
              <a:rPr lang="en-US" dirty="0" err="1"/>
              <a:t>Chatelain</a:t>
            </a:r>
            <a:r>
              <a:rPr lang="en-US" dirty="0"/>
              <a:t>, used with permission</a:t>
            </a:r>
          </a:p>
          <a:p>
            <a:pPr algn="l"/>
            <a:r>
              <a:rPr lang="en-US" dirty="0"/>
              <a:t>[2a] Periodic Table of the Elements 487671929, </a:t>
            </a:r>
            <a:r>
              <a:rPr lang="en-US" dirty="0" err="1"/>
              <a:t>Nerthuz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[2b] Rubidium material sign 180861989,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[2c] Strontium material sign 180862867,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[2d] Carbon material sign 178500628,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[3a] Mammoth skeleton 186043, </a:t>
            </a:r>
            <a:r>
              <a:rPr lang="en-US" dirty="0" err="1"/>
              <a:t>Escaflowne</a:t>
            </a:r>
            <a:r>
              <a:rPr lang="en-US" dirty="0"/>
              <a:t>, Getty Images (US), Inc. Subscription Agreement</a:t>
            </a:r>
          </a:p>
          <a:p>
            <a:pPr algn="l"/>
            <a:r>
              <a:rPr lang="en-US" dirty="0"/>
              <a:t>[3b] Saber-toothed cat skull 825334, </a:t>
            </a:r>
            <a:r>
              <a:rPr lang="en-US" dirty="0" err="1"/>
              <a:t>pixeldigits</a:t>
            </a:r>
            <a:r>
              <a:rPr lang="en-US" dirty="0"/>
              <a:t>, Getty Images (US), Inc. Subscription Agreement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4849" y="599653"/>
            <a:ext cx="112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Images </a:t>
            </a:r>
            <a:r>
              <a:rPr lang="en-US" dirty="0">
                <a:solidFill>
                  <a:srgbClr val="FFFFFF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6651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"/>
    </mc:Choice>
    <mc:Fallback xmlns="">
      <p:transition spd="slow" advTm="223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24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[9a] Nitrogen material sign 178500631,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[9c] Hydrogen material sign 178500618,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[10a] Carbon dioxide molecular structure 483046621, </a:t>
            </a:r>
            <a:r>
              <a:rPr lang="en-US" dirty="0" err="1"/>
              <a:t>ollaweila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[10b] Photosynthesis in Plant 450233561, </a:t>
            </a:r>
            <a:r>
              <a:rPr lang="en-US" dirty="0" err="1"/>
              <a:t>snapgalleria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[11b] White-tailed Deer in a grassy field (</a:t>
            </a:r>
            <a:r>
              <a:rPr lang="en-US" dirty="0" err="1"/>
              <a:t>Odocoileus</a:t>
            </a:r>
            <a:r>
              <a:rPr lang="en-US" dirty="0"/>
              <a:t> </a:t>
            </a:r>
            <a:r>
              <a:rPr lang="en-US" dirty="0" err="1"/>
              <a:t>Virginianus</a:t>
            </a:r>
            <a:r>
              <a:rPr lang="en-US" dirty="0"/>
              <a:t>) 72968629, </a:t>
            </a:r>
            <a:r>
              <a:rPr lang="en-US" dirty="0" err="1"/>
              <a:t>Purestock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[11c] Girl with vegetables 453988551, pat138241, Thinkstock, Thinkstock Image Subscription Agreement</a:t>
            </a:r>
          </a:p>
          <a:p>
            <a:pPr algn="l"/>
            <a:r>
              <a:rPr lang="en-US" dirty="0"/>
              <a:t>[12] Girl under blue sky 81387617, Mark Edward Atkinson, Thinkstock, Thinkstock Image Subscription Agreement</a:t>
            </a:r>
          </a:p>
          <a:p>
            <a:pPr algn="l"/>
            <a:r>
              <a:rPr lang="en-US" dirty="0"/>
              <a:t>[13b] Dead tree in the Grand Canyon 480618467, Gentiles, Thinkstock, Thinkstock Image Subscription Agreement </a:t>
            </a:r>
          </a:p>
          <a:p>
            <a:pPr algn="l"/>
            <a:r>
              <a:rPr lang="en-US" dirty="0"/>
              <a:t>[13c] Skull 489083187, </a:t>
            </a:r>
            <a:r>
              <a:rPr lang="en-US" dirty="0" err="1"/>
              <a:t>Tntk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[16b] Football ground 99356262, Victor </a:t>
            </a:r>
            <a:r>
              <a:rPr lang="en-US" dirty="0" err="1"/>
              <a:t>Habbick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[24] Bible series--Genesis 92185968, Stephen </a:t>
            </a:r>
            <a:r>
              <a:rPr lang="en-US" dirty="0" err="1"/>
              <a:t>Orsillo</a:t>
            </a:r>
            <a:r>
              <a:rPr lang="en-US" dirty="0"/>
              <a:t>, Thinkstock, Thinkstock Image Subscription Agreement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634849" y="599653"/>
            <a:ext cx="112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Images </a:t>
            </a:r>
            <a:r>
              <a:rPr lang="en-US" dirty="0">
                <a:solidFill>
                  <a:srgbClr val="FFFFFF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4248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1"/>
    </mc:Choice>
    <mc:Fallback xmlns="">
      <p:transition spd="slow" advTm="231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0" y="914400"/>
            <a:ext cx="8229600" cy="5181600"/>
          </a:xfrm>
        </p:spPr>
        <p:txBody>
          <a:bodyPr/>
          <a:lstStyle/>
          <a:p>
            <a:r>
              <a:rPr lang="en-US" b="1" dirty="0" smtClean="0"/>
              <a:t>Special Thanks</a:t>
            </a:r>
            <a:endParaRPr lang="en-US" b="1" dirty="0"/>
          </a:p>
          <a:p>
            <a:endParaRPr lang="en-US" b="1" dirty="0"/>
          </a:p>
          <a:p>
            <a:r>
              <a:rPr lang="en-US" sz="2800" dirty="0"/>
              <a:t>Chris Hansen, PhD</a:t>
            </a:r>
          </a:p>
          <a:p>
            <a:r>
              <a:rPr lang="en-US" dirty="0" smtClean="0"/>
              <a:t>Physics Professor, Southern Adventist University</a:t>
            </a:r>
          </a:p>
          <a:p>
            <a:endParaRPr lang="en-US" dirty="0" smtClean="0"/>
          </a:p>
          <a:p>
            <a:r>
              <a:rPr lang="en-US" sz="2800" dirty="0" smtClean="0"/>
              <a:t>Ken Caviness, </a:t>
            </a:r>
            <a:r>
              <a:rPr lang="en-US" sz="2800" dirty="0"/>
              <a:t>PhD</a:t>
            </a:r>
          </a:p>
          <a:p>
            <a:r>
              <a:rPr lang="en-US" dirty="0" smtClean="0"/>
              <a:t>Physics Professor, Southern Adventist University</a:t>
            </a:r>
          </a:p>
          <a:p>
            <a:endParaRPr lang="en-US" dirty="0"/>
          </a:p>
          <a:p>
            <a:r>
              <a:rPr lang="en-US" sz="2800" dirty="0"/>
              <a:t>Foundation for Adventist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"/>
    </mc:Choice>
    <mc:Fallback xmlns="">
      <p:transition spd="slow" advTm="25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Radiocarbon Dating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Used to calculate the age of things that used to be alive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045" y="566840"/>
            <a:ext cx="1821355" cy="188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89143"/>
            <a:ext cx="4221672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89143"/>
            <a:ext cx="4018808" cy="3437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0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2"/>
    </mc:Choice>
    <mc:Fallback xmlns="">
      <p:transition spd="slow" advTm="11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72138"/>
            <a:ext cx="4568511" cy="4075112"/>
          </a:xfrm>
        </p:spPr>
      </p:pic>
      <p:sp>
        <p:nvSpPr>
          <p:cNvPr id="2" name="TextBox 1"/>
          <p:cNvSpPr txBox="1"/>
          <p:nvPr/>
        </p:nvSpPr>
        <p:spPr>
          <a:xfrm>
            <a:off x="3808255" y="531743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Origins Curriculum Resources 2015</a:t>
            </a:r>
          </a:p>
        </p:txBody>
      </p:sp>
    </p:spTree>
    <p:extLst>
      <p:ext uri="{BB962C8B-B14F-4D97-AF65-F5344CB8AC3E}">
        <p14:creationId xmlns:p14="http://schemas.microsoft.com/office/powerpoint/2010/main" val="20764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6">
        <p:fade/>
      </p:transition>
    </mc:Choice>
    <mc:Fallback xmlns="">
      <p:transition spd="med" advTm="15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2428"/>
            <a:ext cx="9117496" cy="5134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51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Southern Adventist University 2015</a:t>
            </a:r>
          </a:p>
        </p:txBody>
      </p:sp>
    </p:spTree>
    <p:extLst>
      <p:ext uri="{BB962C8B-B14F-4D97-AF65-F5344CB8AC3E}">
        <p14:creationId xmlns:p14="http://schemas.microsoft.com/office/powerpoint/2010/main" val="18433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">
        <p:fade/>
      </p:transition>
    </mc:Choice>
    <mc:Fallback xmlns="">
      <p:transition spd="med" advTm="13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54" y="1295401"/>
            <a:ext cx="6202693" cy="3602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2" y="5410201"/>
            <a:ext cx="708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Seventh-day Adventist North American Division 2015</a:t>
            </a:r>
          </a:p>
        </p:txBody>
      </p:sp>
    </p:spTree>
    <p:extLst>
      <p:ext uri="{BB962C8B-B14F-4D97-AF65-F5344CB8AC3E}">
        <p14:creationId xmlns:p14="http://schemas.microsoft.com/office/powerpoint/2010/main" val="34406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2">
        <p:fade/>
      </p:transition>
    </mc:Choice>
    <mc:Fallback xmlns="">
      <p:transition spd="med" advTm="1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676401"/>
            <a:ext cx="5230895" cy="302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General Conference of Seventh-day Adventists 2015</a:t>
            </a:r>
          </a:p>
        </p:txBody>
      </p:sp>
    </p:spTree>
    <p:extLst>
      <p:ext uri="{BB962C8B-B14F-4D97-AF65-F5344CB8AC3E}">
        <p14:creationId xmlns:p14="http://schemas.microsoft.com/office/powerpoint/2010/main" val="2022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12">
        <p:fade/>
      </p:transition>
    </mc:Choice>
    <mc:Fallback xmlns="">
      <p:transition spd="med" advTm="16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26946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SCORE Southern Center for Origins Research &amp; Education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339"/>
            <a:ext cx="9144000" cy="28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72">
        <p:fade/>
      </p:transition>
    </mc:Choice>
    <mc:Fallback xmlns="">
      <p:transition spd="med" advTm="2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Periodic Table of the Elements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2" name="Picture 2" descr="C:\Users\Carol Raney\Downloads\48767192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69" y="1600201"/>
            <a:ext cx="75444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4"/>
    </mc:Choice>
    <mc:Fallback xmlns="">
      <p:transition spd="slow" advTm="48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Carol Raney\Downloads\48767192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69" y="1600201"/>
            <a:ext cx="75444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"/>
            <a:ext cx="2819400" cy="2819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57800" y="1371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2"/>
    </mc:Choice>
    <mc:Fallback xmlns="">
      <p:transition spd="slow" advTm="8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Isotopes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098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C-12</a:t>
            </a:r>
          </a:p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prstClr val="white"/>
                </a:solidFill>
              </a:rPr>
              <a:t> protons &amp; 6 neutrons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8821" y="3708123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C-14</a:t>
            </a:r>
          </a:p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prstClr val="white"/>
                </a:solidFill>
              </a:rPr>
              <a:t> protons &amp; 8 neutrons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9" y="1985994"/>
            <a:ext cx="3444259" cy="344425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830402" y="2971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707094" y="2829818"/>
            <a:ext cx="1465106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138446">
            <a:off x="4630894" y="3901435"/>
            <a:ext cx="1465106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3"/>
    </mc:Choice>
    <mc:Fallback xmlns="">
      <p:transition spd="slow" advTm="43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Isotopes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098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C-12</a:t>
            </a:r>
          </a:p>
          <a:p>
            <a:r>
              <a:rPr lang="en-US" sz="2800" dirty="0">
                <a:solidFill>
                  <a:prstClr val="white"/>
                </a:solidFill>
              </a:rPr>
              <a:t>6 protons &amp; </a:t>
            </a:r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prstClr val="white"/>
                </a:solidFill>
              </a:rPr>
              <a:t> neutrons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8821" y="3708123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C-14</a:t>
            </a:r>
          </a:p>
          <a:p>
            <a:r>
              <a:rPr lang="en-US" sz="2800" dirty="0">
                <a:solidFill>
                  <a:prstClr val="white"/>
                </a:solidFill>
              </a:rPr>
              <a:t>6 protons &amp; </a:t>
            </a:r>
            <a:r>
              <a:rPr lang="en-US" sz="2800" dirty="0">
                <a:solidFill>
                  <a:srgbClr val="FFFF00"/>
                </a:solidFill>
              </a:rPr>
              <a:t>8</a:t>
            </a:r>
            <a:r>
              <a:rPr lang="en-US" sz="2800" dirty="0">
                <a:solidFill>
                  <a:prstClr val="white"/>
                </a:solidFill>
              </a:rPr>
              <a:t> neutrons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9" y="1985994"/>
            <a:ext cx="3444259" cy="344425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707094" y="2829818"/>
            <a:ext cx="1465106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138446">
            <a:off x="4630894" y="3901435"/>
            <a:ext cx="1465106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0"/>
    </mc:Choice>
    <mc:Fallback xmlns="">
      <p:transition spd="slow" advTm="30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Carbon Isotopes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098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C-12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Amount does NOT change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8821" y="3708123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C-14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Amount decreases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9" y="1985994"/>
            <a:ext cx="3444259" cy="3444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9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0"/>
    </mc:Choice>
    <mc:Fallback xmlns="">
      <p:transition spd="slow" advTm="17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6146" name="Picture 2" descr="C:\Users\Carol Raney\Downloads\4541308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8"/>
            <a:ext cx="12192000" cy="6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17976" y="838200"/>
            <a:ext cx="2323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</a:t>
            </a:r>
            <a:r>
              <a:rPr lang="en-US" sz="3200" dirty="0">
                <a:solidFill>
                  <a:srgbClr val="FF0000"/>
                </a:solidFill>
              </a:rPr>
              <a:t>protons</a:t>
            </a:r>
          </a:p>
          <a:p>
            <a:r>
              <a:rPr lang="en-US" sz="3200" dirty="0"/>
              <a:t>8 </a:t>
            </a:r>
            <a:r>
              <a:rPr lang="en-US" sz="3200" dirty="0">
                <a:solidFill>
                  <a:srgbClr val="FFFF00"/>
                </a:solidFill>
              </a:rPr>
              <a:t>neutrons</a:t>
            </a:r>
          </a:p>
        </p:txBody>
      </p:sp>
      <p:sp>
        <p:nvSpPr>
          <p:cNvPr id="12" name="Oval 11"/>
          <p:cNvSpPr/>
          <p:nvPr/>
        </p:nvSpPr>
        <p:spPr>
          <a:xfrm>
            <a:off x="2397921" y="4281909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2" name="Oval 21"/>
          <p:cNvSpPr/>
          <p:nvPr/>
        </p:nvSpPr>
        <p:spPr>
          <a:xfrm>
            <a:off x="3435757" y="4602788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3" name="Oval 22"/>
          <p:cNvSpPr/>
          <p:nvPr/>
        </p:nvSpPr>
        <p:spPr>
          <a:xfrm>
            <a:off x="2783141" y="5181770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4" name="Oval 23"/>
          <p:cNvSpPr/>
          <p:nvPr/>
        </p:nvSpPr>
        <p:spPr>
          <a:xfrm>
            <a:off x="4023247" y="4572000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>
          <a:xfrm>
            <a:off x="3145895" y="4100006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6" name="Oval 25"/>
          <p:cNvSpPr/>
          <p:nvPr/>
        </p:nvSpPr>
        <p:spPr>
          <a:xfrm>
            <a:off x="2725743" y="3771815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7" name="Oval 26"/>
          <p:cNvSpPr/>
          <p:nvPr/>
        </p:nvSpPr>
        <p:spPr>
          <a:xfrm>
            <a:off x="3318216" y="5137653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8" name="Oval 27"/>
          <p:cNvSpPr/>
          <p:nvPr/>
        </p:nvSpPr>
        <p:spPr>
          <a:xfrm>
            <a:off x="2589795" y="5624176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9" name="Oval 28"/>
          <p:cNvSpPr/>
          <p:nvPr/>
        </p:nvSpPr>
        <p:spPr>
          <a:xfrm>
            <a:off x="3700479" y="4053532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0" name="Oval 29"/>
          <p:cNvSpPr/>
          <p:nvPr/>
        </p:nvSpPr>
        <p:spPr>
          <a:xfrm>
            <a:off x="2361195" y="4854118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1" name="Oval 30"/>
          <p:cNvSpPr/>
          <p:nvPr/>
        </p:nvSpPr>
        <p:spPr>
          <a:xfrm>
            <a:off x="3847420" y="5402973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2" name="Oval 31"/>
          <p:cNvSpPr/>
          <p:nvPr/>
        </p:nvSpPr>
        <p:spPr>
          <a:xfrm>
            <a:off x="3336366" y="3550612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3" name="Oval 32"/>
          <p:cNvSpPr/>
          <p:nvPr/>
        </p:nvSpPr>
        <p:spPr>
          <a:xfrm>
            <a:off x="3145895" y="5685074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4" name="Oval 33"/>
          <p:cNvSpPr/>
          <p:nvPr/>
        </p:nvSpPr>
        <p:spPr>
          <a:xfrm>
            <a:off x="2852889" y="4617497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5" name="Plus 34"/>
          <p:cNvSpPr/>
          <p:nvPr/>
        </p:nvSpPr>
        <p:spPr>
          <a:xfrm>
            <a:off x="8764293" y="2671079"/>
            <a:ext cx="580459" cy="4572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41060" y="3490236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1" name="Oval 20"/>
          <p:cNvSpPr/>
          <p:nvPr/>
        </p:nvSpPr>
        <p:spPr>
          <a:xfrm>
            <a:off x="2141362" y="3490236"/>
            <a:ext cx="2570902" cy="28209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7977" y="850912"/>
            <a:ext cx="2159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 </a:t>
            </a:r>
            <a:r>
              <a:rPr lang="en-US" sz="3200" dirty="0">
                <a:solidFill>
                  <a:srgbClr val="FF0000"/>
                </a:solidFill>
              </a:rPr>
              <a:t>protons</a:t>
            </a:r>
          </a:p>
          <a:p>
            <a:r>
              <a:rPr lang="en-US" sz="3200" dirty="0"/>
              <a:t>7 </a:t>
            </a:r>
            <a:r>
              <a:rPr lang="en-US" sz="3200" dirty="0">
                <a:solidFill>
                  <a:srgbClr val="FFFF00"/>
                </a:solidFill>
              </a:rPr>
              <a:t>neutrons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0" y="434813"/>
            <a:ext cx="1952686" cy="20177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502017"/>
            <a:ext cx="1954645" cy="19658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59" y="3325441"/>
            <a:ext cx="2001163" cy="2001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0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86"/>
    </mc:Choice>
    <mc:Fallback xmlns="">
      <p:transition spd="slow" advTm="34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9 0.00648 -0.00087 0.01319 -0.00174 0.01991 C -0.00208 0.02222 -0.00226 0.02477 -0.00347 0.02662 C -0.0092 0.03426 -0.01215 0.03495 -0.0184 0.03773 C -0.02726 0.03681 -0.03628 0.03657 -0.04514 0.03542 C -0.05347 0.03426 -0.0474 0.0331 -0.05347 0.02662 C -0.05486 0.025 -0.05694 0.02546 -0.05833 0.02431 C -0.07552 0.01157 -0.06215 0.01829 -0.07344 0.01319 C -0.07847 0.01389 -0.08351 0.01389 -0.08837 0.01551 C -0.09028 0.01597 -0.09201 0.01782 -0.0934 0.01991 C -0.09601 0.02384 -0.09878 0.02824 -0.1 0.0331 L -0.10347 0.04653 C -0.10486 0.05278 -0.10503 0.05463 -0.10833 0.05995 C -0.11146 0.06458 -0.11389 0.07106 -0.1184 0.07315 L -0.12847 0.07755 C -0.13264 0.07685 -0.14045 0.07616 -0.14514 0.07315 C -0.1566 0.06551 -0.14288 0.07106 -0.15677 0.06643 C -0.16458 0.06713 -0.1724 0.06643 -0.18003 0.06875 C -0.18229 0.06944 -0.18351 0.07292 -0.18507 0.07546 C -0.18628 0.07755 -0.1875 0.07963 -0.18837 0.08194 C -0.18976 0.08588 -0.19097 0.09398 -0.19167 0.09768 C -0.19271 0.10208 -0.19253 0.10764 -0.19496 0.11088 C -0.1967 0.11319 -0.19861 0.11505 -0.2 0.11759 C -0.20243 0.12176 -0.20295 0.12917 -0.20677 0.13079 C -0.21927 0.13657 -0.20382 0.12893 -0.21667 0.1375 C -0.22135 0.14074 -0.22899 0.1412 -0.23333 0.1419 C -0.24531 0.14722 -0.24045 0.14375 -0.24844 0.15093 C -0.25017 0.15787 -0.25174 0.16643 -0.25677 0.17083 C -0.25833 0.17245 -0.26024 0.17361 -0.26163 0.17523 C -0.26354 0.17731 -0.26476 0.18032 -0.26667 0.18194 C -0.26823 0.18333 -0.27014 0.1831 -0.2717 0.18426 C -0.27344 0.18542 -0.27465 0.18843 -0.27674 0.18866 C -0.29496 0.19005 -0.31337 0.18866 -0.3316 0.18866 L -0.3316 0.18866 " pathEditMode="relative" ptsTypes="AAAAAAAAAAAAAAAAAAAAAAAAAAAAAAAAA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86 -0.0007 0.0099 -0.00116 0.01493 -0.00232 C 0.01667 -0.00278 0.01823 -0.0044 0.01997 -0.0044 C 0.02708 -0.0044 0.03438 -0.00301 0.04167 -0.00232 C 0.04271 0 0.0441 0.00208 0.04497 0.0044 C 0.04566 0.00648 0.04531 0.00949 0.04653 0.01111 C 0.04774 0.01273 0.05 0.0125 0.05156 0.01319 C 0.0592 0.02847 0.05451 0.025 0.0632 0.02893 C 0.06823 0.02731 0.07344 0.02639 0.0783 0.0243 C 0.08056 0.02338 0.08264 0.0213 0.0849 0.01991 C 0.09462 0.01435 0.08524 0.02176 0.09497 0.01319 C 0.09826 0.01412 0.10174 0.01412 0.10486 0.01551 C 0.10903 0.01736 0.11181 0.02315 0.11493 0.02662 C 0.1184 0.03055 0.12188 0.03287 0.12656 0.03333 C 0.14427 0.03449 0.16215 0.03472 0.17986 0.03542 C 0.1816 0.03704 0.18316 0.03866 0.1849 0.04005 C 0.18715 0.04167 0.18958 0.04259 0.19167 0.04444 C 0.19462 0.04699 0.19705 0.05046 0.2 0.05324 C 0.2026 0.05579 0.20556 0.05764 0.20833 0.05995 C 0.2099 0.06134 0.21146 0.06296 0.2132 0.06435 C 0.2191 0.06875 0.21927 0.06852 0.225 0.07106 C 0.22639 0.07245 0.2342 0.08055 0.23663 0.08217 C 0.2382 0.0831 0.23993 0.08356 0.24167 0.08449 C 0.26615 0.0831 0.30885 0.07963 0.33333 0.08449 C 0.33715 0.08518 0.33941 0.09167 0.34323 0.09329 C 0.35278 0.09745 0.34358 0.09375 0.3566 0.09768 C 0.36111 0.09907 0.36563 0.10023 0.36997 0.10208 L 0.37986 0.10671 C 0.38212 0.1088 0.3842 0.11134 0.38663 0.11319 C 0.38802 0.11435 0.38993 0.11458 0.39167 0.11551 C 0.39462 0.11713 0.40122 0.12083 0.40486 0.12222 C 0.40764 0.12315 0.41042 0.12338 0.4132 0.1243 C 0.41493 0.125 0.41649 0.12592 0.41823 0.12662 C 0.42101 0.12755 0.42379 0.12801 0.42656 0.12893 C 0.43767 0.12801 0.44879 0.12778 0.4599 0.12662 C 0.46267 0.12639 0.46545 0.125 0.46823 0.1243 C 0.47205 0.12361 0.47604 0.12292 0.47986 0.12222 L 0.48993 0.11782 L 0.49497 0.11551 C 0.49705 0.11574 0.51754 0.1169 0.52153 0.12222 L 0.525 0.12662 L 0.525 0.12662 " pathEditMode="relative" ptsTypes="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7" grpId="2" animBg="1"/>
      <p:bldP spid="21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3|3|7.3|2.6|3.6|2.8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4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1610</Words>
  <Application>Microsoft Office PowerPoint</Application>
  <PresentationFormat>Widescreen</PresentationFormat>
  <Paragraphs>266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Garamond</vt:lpstr>
      <vt:lpstr>Gill Sans Ultra Bold</vt:lpstr>
      <vt:lpstr>Tahoma</vt:lpstr>
      <vt:lpstr>Tempus Sans ITC</vt:lpstr>
      <vt:lpstr>Tunga</vt:lpstr>
      <vt:lpstr>1_Office Theme</vt:lpstr>
      <vt:lpstr>1_BlackTie</vt:lpstr>
      <vt:lpstr>The Geologic Column</vt:lpstr>
      <vt:lpstr>Radiometric Dating</vt:lpstr>
      <vt:lpstr>Radiocarbon Dating</vt:lpstr>
      <vt:lpstr>Periodic Table of the Elements</vt:lpstr>
      <vt:lpstr>PowerPoint Presentation</vt:lpstr>
      <vt:lpstr>Isotopes</vt:lpstr>
      <vt:lpstr>Isotopes</vt:lpstr>
      <vt:lpstr>Carbon Isotopes</vt:lpstr>
      <vt:lpstr>PowerPoint Presentation</vt:lpstr>
      <vt:lpstr>Photosynthesis</vt:lpstr>
      <vt:lpstr>C-14</vt:lpstr>
      <vt:lpstr>PowerPoint Presentation</vt:lpstr>
      <vt:lpstr>Radioactive Decay</vt:lpstr>
      <vt:lpstr>Tandem Accelerator Mass Spectrometer</vt:lpstr>
      <vt:lpstr>Radiocarbon Dating</vt:lpstr>
      <vt:lpstr>PowerPoint Presentation</vt:lpstr>
      <vt:lpstr>Half-Life</vt:lpstr>
      <vt:lpstr>Radiocarbon Dating</vt:lpstr>
      <vt:lpstr>Accuracy of Radiocarbon Dating</vt:lpstr>
      <vt:lpstr>PowerPoint Presentation</vt:lpstr>
      <vt:lpstr>Traces of C-14</vt:lpstr>
      <vt:lpstr>Conflicting Results</vt:lpstr>
      <vt:lpstr>What Does This Mean?</vt:lpstr>
      <vt:lpstr>Alternate Explanations</vt:lpstr>
      <vt:lpstr>Alternate Explanations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Raney</dc:creator>
  <cp:lastModifiedBy>ownageunit</cp:lastModifiedBy>
  <cp:revision>186</cp:revision>
  <dcterms:created xsi:type="dcterms:W3CDTF">2012-08-15T17:52:08Z</dcterms:created>
  <dcterms:modified xsi:type="dcterms:W3CDTF">2015-05-11T14:04:33Z</dcterms:modified>
</cp:coreProperties>
</file>