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xml" ContentType="application/vnd.openxmlformats-officedocument.presentationml.tags+xml"/>
  <Override PartName="/ppt/notesSlides/notesSlide30.xml" ContentType="application/vnd.openxmlformats-officedocument.presentationml.notesSlide+xml"/>
  <Override PartName="/ppt/tags/tag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8.xml" ContentType="application/vnd.openxmlformats-officedocument.presentationml.tags+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18" r:id="rId2"/>
    <p:sldMasterId id="2147484030" r:id="rId3"/>
  </p:sldMasterIdLst>
  <p:notesMasterIdLst>
    <p:notesMasterId r:id="rId49"/>
  </p:notesMasterIdLst>
  <p:sldIdLst>
    <p:sldId id="270" r:id="rId4"/>
    <p:sldId id="409" r:id="rId5"/>
    <p:sldId id="410" r:id="rId6"/>
    <p:sldId id="411" r:id="rId7"/>
    <p:sldId id="417" r:id="rId8"/>
    <p:sldId id="373" r:id="rId9"/>
    <p:sldId id="375" r:id="rId10"/>
    <p:sldId id="376" r:id="rId11"/>
    <p:sldId id="377" r:id="rId12"/>
    <p:sldId id="378" r:id="rId13"/>
    <p:sldId id="379" r:id="rId14"/>
    <p:sldId id="380" r:id="rId15"/>
    <p:sldId id="381" r:id="rId16"/>
    <p:sldId id="382" r:id="rId17"/>
    <p:sldId id="383" r:id="rId18"/>
    <p:sldId id="344" r:id="rId19"/>
    <p:sldId id="348" r:id="rId20"/>
    <p:sldId id="349" r:id="rId21"/>
    <p:sldId id="350" r:id="rId22"/>
    <p:sldId id="387" r:id="rId23"/>
    <p:sldId id="388" r:id="rId24"/>
    <p:sldId id="385" r:id="rId25"/>
    <p:sldId id="389" r:id="rId26"/>
    <p:sldId id="386" r:id="rId27"/>
    <p:sldId id="390" r:id="rId28"/>
    <p:sldId id="347" r:id="rId29"/>
    <p:sldId id="367" r:id="rId30"/>
    <p:sldId id="368" r:id="rId31"/>
    <p:sldId id="400" r:id="rId32"/>
    <p:sldId id="340" r:id="rId33"/>
    <p:sldId id="392" r:id="rId34"/>
    <p:sldId id="397" r:id="rId35"/>
    <p:sldId id="416" r:id="rId36"/>
    <p:sldId id="398" r:id="rId37"/>
    <p:sldId id="399" r:id="rId38"/>
    <p:sldId id="370" r:id="rId39"/>
    <p:sldId id="419" r:id="rId40"/>
    <p:sldId id="420" r:id="rId41"/>
    <p:sldId id="430" r:id="rId42"/>
    <p:sldId id="423" r:id="rId43"/>
    <p:sldId id="425" r:id="rId44"/>
    <p:sldId id="426" r:id="rId45"/>
    <p:sldId id="427" r:id="rId46"/>
    <p:sldId id="428" r:id="rId47"/>
    <p:sldId id="42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Raney" initials="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490"/>
    <a:srgbClr val="0F0B05"/>
    <a:srgbClr val="C9BA81"/>
    <a:srgbClr val="B49F50"/>
    <a:srgbClr val="C2B070"/>
    <a:srgbClr val="C6B578"/>
    <a:srgbClr val="BAAA7C"/>
    <a:srgbClr val="A49056"/>
    <a:srgbClr val="B8CF8B"/>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16" autoAdjust="0"/>
    <p:restoredTop sz="71961" autoAdjust="0"/>
  </p:normalViewPr>
  <p:slideViewPr>
    <p:cSldViewPr>
      <p:cViewPr varScale="1">
        <p:scale>
          <a:sx n="66" d="100"/>
          <a:sy n="66" d="100"/>
        </p:scale>
        <p:origin x="1206" y="72"/>
      </p:cViewPr>
      <p:guideLst>
        <p:guide orient="horz" pos="2160"/>
        <p:guide pos="3840"/>
      </p:guideLst>
    </p:cSldViewPr>
  </p:slideViewPr>
  <p:notesTextViewPr>
    <p:cViewPr>
      <p:scale>
        <a:sx n="125" d="100"/>
        <a:sy n="125" d="100"/>
      </p:scale>
      <p:origin x="0" y="0"/>
    </p:cViewPr>
  </p:notesTextViewPr>
  <p:sorterViewPr>
    <p:cViewPr varScale="1">
      <p:scale>
        <a:sx n="100" d="100"/>
        <a:sy n="100" d="100"/>
      </p:scale>
      <p:origin x="0" y="0"/>
    </p:cViewPr>
  </p:sorterViewPr>
  <p:notesViewPr>
    <p:cSldViewPr>
      <p:cViewPr varScale="1">
        <p:scale>
          <a:sx n="59" d="100"/>
          <a:sy n="59" d="100"/>
        </p:scale>
        <p:origin x="-6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35411-9D29-4EF0-92A8-11CDD5D4C834}" type="datetimeFigureOut">
              <a:rPr lang="en-US" smtClean="0"/>
              <a:t>5/11/2015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0C517-DB3C-4F02-9F00-104D489456BF}" type="slidenum">
              <a:rPr lang="en-US" smtClean="0"/>
              <a:t>‹#›</a:t>
            </a:fld>
            <a:endParaRPr lang="en-US" dirty="0"/>
          </a:p>
        </p:txBody>
      </p:sp>
    </p:spTree>
    <p:extLst>
      <p:ext uri="{BB962C8B-B14F-4D97-AF65-F5344CB8AC3E}">
        <p14:creationId xmlns:p14="http://schemas.microsoft.com/office/powerpoint/2010/main" val="392209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Geologic Column—Important Terminology</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a:t>
            </a:fld>
            <a:endParaRPr lang="en-US" dirty="0"/>
          </a:p>
        </p:txBody>
      </p:sp>
    </p:spTree>
    <p:extLst>
      <p:ext uri="{BB962C8B-B14F-4D97-AF65-F5344CB8AC3E}">
        <p14:creationId xmlns:p14="http://schemas.microsoft.com/office/powerpoint/2010/main" val="219602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Mesozoic</a:t>
            </a:r>
            <a:r>
              <a:rPr lang="en-US" baseline="0" dirty="0" smtClean="0"/>
              <a:t> erathem…</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10</a:t>
            </a:fld>
            <a:endParaRPr lang="en-US" dirty="0"/>
          </a:p>
        </p:txBody>
      </p:sp>
    </p:spTree>
    <p:extLst>
      <p:ext uri="{BB962C8B-B14F-4D97-AF65-F5344CB8AC3E}">
        <p14:creationId xmlns:p14="http://schemas.microsoft.com/office/powerpoint/2010/main" val="85898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 the Cenozoic</a:t>
            </a:r>
            <a:r>
              <a:rPr lang="en-US" baseline="0" dirty="0" smtClean="0"/>
              <a:t> erathem</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11</a:t>
            </a:fld>
            <a:endParaRPr lang="en-US" dirty="0"/>
          </a:p>
        </p:txBody>
      </p:sp>
    </p:spTree>
    <p:extLst>
      <p:ext uri="{BB962C8B-B14F-4D97-AF65-F5344CB8AC3E}">
        <p14:creationId xmlns:p14="http://schemas.microsoft.com/office/powerpoint/2010/main" val="192371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erathem is further divided into sections we refer to as systems</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12</a:t>
            </a:fld>
            <a:endParaRPr lang="en-US" dirty="0"/>
          </a:p>
        </p:txBody>
      </p:sp>
    </p:spTree>
    <p:extLst>
      <p:ext uri="{BB962C8B-B14F-4D97-AF65-F5344CB8AC3E}">
        <p14:creationId xmlns:p14="http://schemas.microsoft.com/office/powerpoint/2010/main" val="2636085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Like the Cambrian system…</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13</a:t>
            </a:fld>
            <a:endParaRPr lang="en-US" dirty="0"/>
          </a:p>
        </p:txBody>
      </p:sp>
    </p:spTree>
    <p:extLst>
      <p:ext uri="{BB962C8B-B14F-4D97-AF65-F5344CB8AC3E}">
        <p14:creationId xmlns:p14="http://schemas.microsoft.com/office/powerpoint/2010/main" val="1271700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Jurassic system…</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14</a:t>
            </a:fld>
            <a:endParaRPr lang="en-US" dirty="0"/>
          </a:p>
        </p:txBody>
      </p:sp>
    </p:spTree>
    <p:extLst>
      <p:ext uri="{BB962C8B-B14F-4D97-AF65-F5344CB8AC3E}">
        <p14:creationId xmlns:p14="http://schemas.microsoft.com/office/powerpoint/2010/main" val="3237196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 the Neogene system.</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15</a:t>
            </a:fld>
            <a:endParaRPr lang="en-US" dirty="0"/>
          </a:p>
        </p:txBody>
      </p:sp>
    </p:spTree>
    <p:extLst>
      <p:ext uri="{BB962C8B-B14F-4D97-AF65-F5344CB8AC3E}">
        <p14:creationId xmlns:p14="http://schemas.microsoft.com/office/powerpoint/2010/main" val="155164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 of these terms we have used so far are chronostratigraphic names.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16</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Notice the part of the word in yellow.  The word strata</a:t>
            </a:r>
            <a:r>
              <a:rPr lang="en-US" baseline="0" dirty="0" smtClean="0"/>
              <a:t> means layers and stratigraphy is the term for the study of the rock layers.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17</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Chrono (as in the word chronology) refers to a sequence in a certain order. / So the chronostratigraphic names we have been using refer to the layers themselves and their placement in a certain order. / There are no ages or dates inferred when we use these terms.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18</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Another set of terms</a:t>
            </a:r>
            <a:r>
              <a:rPr lang="en-US" baseline="0" dirty="0" smtClean="0"/>
              <a:t> refers to the same rock layers / but also includes the inference of time.  These are called geochronologic terms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19</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Recall that </a:t>
            </a:r>
            <a:r>
              <a:rPr lang="en-US" sz="1200" kern="1200" baseline="0" dirty="0" smtClean="0">
                <a:solidFill>
                  <a:schemeClr val="tx1"/>
                </a:solidFill>
                <a:effectLst/>
                <a:latin typeface="+mn-lt"/>
                <a:ea typeface="+mn-ea"/>
                <a:cs typeface="+mn-cs"/>
              </a:rPr>
              <a:t>all </a:t>
            </a:r>
            <a:r>
              <a:rPr lang="en-US" sz="1200" kern="1200" dirty="0" smtClean="0">
                <a:solidFill>
                  <a:schemeClr val="tx1"/>
                </a:solidFill>
                <a:effectLst/>
                <a:latin typeface="+mn-lt"/>
                <a:ea typeface="+mn-ea"/>
                <a:cs typeface="+mn-cs"/>
              </a:rPr>
              <a:t>the rock strata around the world  make up what we call the Geologic Column.  </a:t>
            </a:r>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716869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Instead of </a:t>
            </a:r>
            <a:r>
              <a:rPr lang="en-US" baseline="0" dirty="0" smtClean="0"/>
              <a:t>the term eonothem (which refers simply to the layers themselves)…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952977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term eon refers to the layers</a:t>
            </a:r>
            <a:r>
              <a:rPr lang="en-US" baseline="0" dirty="0" smtClean="0"/>
              <a:t> as well as the time associated with them.</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439924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a:t>
            </a:r>
            <a:r>
              <a:rPr lang="en-US" baseline="0" dirty="0" smtClean="0"/>
              <a:t> the word erathem refers to the layers…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118524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word era carries with it the connotation of inferred time</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852384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Instead</a:t>
            </a:r>
            <a:r>
              <a:rPr lang="en-US" baseline="0" dirty="0" smtClean="0"/>
              <a:t> of system—which refers to the placement of the layers themselves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747390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word p</a:t>
            </a:r>
            <a:r>
              <a:rPr lang="en-US" dirty="0" smtClean="0"/>
              <a:t>eriod</a:t>
            </a:r>
            <a:r>
              <a:rPr lang="en-US" baseline="0" dirty="0" smtClean="0"/>
              <a:t> includes the time connotations associated with the layers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176568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Compare</a:t>
            </a:r>
            <a:r>
              <a:rPr lang="en-US" baseline="0" dirty="0" smtClean="0"/>
              <a:t> the chronostratigraphic terms in the left column / with the geochronologic terms in the right column.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26</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Notice how similar the words eonothem and eon are.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27</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And how similar erathem and era are.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28</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Notice how all the words in the </a:t>
            </a:r>
            <a:r>
              <a:rPr lang="en-US" dirty="0" err="1" smtClean="0"/>
              <a:t>geochronologic</a:t>
            </a:r>
            <a:r>
              <a:rPr lang="en-US" dirty="0" smtClean="0"/>
              <a:t> column are related</a:t>
            </a:r>
            <a:r>
              <a:rPr lang="en-US" baseline="0" dirty="0" smtClean="0"/>
              <a:t> to time.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29</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scientists study the data in the geologic column, they use some very specific terminology.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64548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Geologic time scale charts usually contain the</a:t>
            </a:r>
            <a:r>
              <a:rPr lang="en-US" baseline="0" dirty="0" smtClean="0"/>
              <a:t> </a:t>
            </a:r>
            <a:r>
              <a:rPr lang="en-US" dirty="0" smtClean="0"/>
              <a:t>abbreviation Ma—which </a:t>
            </a:r>
            <a:r>
              <a:rPr lang="en-US" baseline="0" dirty="0" smtClean="0"/>
              <a:t>means millions of years ago.  Sometimes you will see Mya, but the most current abbreviation is Ma.</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30</a:t>
            </a:fld>
            <a:endParaRPr lang="en-US" dirty="0"/>
          </a:p>
        </p:txBody>
      </p:sp>
    </p:spTree>
    <p:extLst>
      <p:ext uri="{BB962C8B-B14F-4D97-AF65-F5344CB8AC3E}">
        <p14:creationId xmlns:p14="http://schemas.microsoft.com/office/powerpoint/2010/main" val="21212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Sometimes suggested</a:t>
            </a:r>
            <a:r>
              <a:rPr lang="en-US" baseline="0" dirty="0" smtClean="0"/>
              <a:t> numbers correspond with boundaries between sections.  While numbers sometimes v</a:t>
            </a:r>
            <a:r>
              <a:rPr lang="en-US" dirty="0" smtClean="0"/>
              <a:t>ary from chart to chart, / 541 ma is the standard suggestion for the boundary between the Precambrian and the Cambrian.  / 252 Ma is suggested</a:t>
            </a:r>
            <a:r>
              <a:rPr lang="en-US" baseline="0" dirty="0" smtClean="0"/>
              <a:t> for the boundary between the Permian and Triassic periods.  / 65 Ma is the consensus for the boundary between the Cretaceous and Paleogene periods.</a:t>
            </a:r>
          </a:p>
          <a:p>
            <a:endParaRPr lang="en-US" baseline="0" dirty="0" smtClean="0"/>
          </a:p>
        </p:txBody>
      </p:sp>
      <p:sp>
        <p:nvSpPr>
          <p:cNvPr id="4" name="Slide Number Placeholder 3"/>
          <p:cNvSpPr>
            <a:spLocks noGrp="1"/>
          </p:cNvSpPr>
          <p:nvPr>
            <p:ph type="sldNum" sz="quarter" idx="10"/>
          </p:nvPr>
        </p:nvSpPr>
        <p:spPr/>
        <p:txBody>
          <a:bodyPr/>
          <a:lstStyle/>
          <a:p>
            <a:fld id="{3AB0C517-DB3C-4F02-9F00-104D489456BF}" type="slidenum">
              <a:rPr lang="en-US" smtClean="0"/>
              <a:t>31</a:t>
            </a:fld>
            <a:endParaRPr lang="en-US" dirty="0"/>
          </a:p>
        </p:txBody>
      </p:sp>
    </p:spTree>
    <p:extLst>
      <p:ext uri="{BB962C8B-B14F-4D97-AF65-F5344CB8AC3E}">
        <p14:creationId xmlns:p14="http://schemas.microsoft.com/office/powerpoint/2010/main" val="2111290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times the</a:t>
            </a:r>
            <a:r>
              <a:rPr lang="en-US" baseline="0" dirty="0" smtClean="0"/>
              <a:t> numbers on geologic column charts suggest the length of time scientists think a particular period—like the Cambrian--lasted.</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32</a:t>
            </a:fld>
            <a:endParaRPr lang="en-US" dirty="0"/>
          </a:p>
        </p:txBody>
      </p:sp>
    </p:spTree>
    <p:extLst>
      <p:ext uri="{BB962C8B-B14F-4D97-AF65-F5344CB8AC3E}">
        <p14:creationId xmlns:p14="http://schemas.microsoft.com/office/powerpoint/2010/main" val="538922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summarize, there are two sets of terminology used to describe the geologic column.  / Chronostratigraphic terms  refer just to the rock layers themselves, / while geochronologic terms refer to the rock layers </a:t>
            </a:r>
            <a:r>
              <a:rPr lang="en-US" sz="1200" i="1"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the millions of years associated with them.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815828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Observations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we make about the rocks and fossils in the geologic column are data.  These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data can be verified by others who study or measure them as well.</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34</a:t>
            </a:fld>
            <a:endParaRPr lang="en-US" dirty="0"/>
          </a:p>
        </p:txBody>
      </p:sp>
    </p:spTree>
    <p:extLst>
      <p:ext uri="{BB962C8B-B14F-4D97-AF65-F5344CB8AC3E}">
        <p14:creationId xmlns:p14="http://schemas.microsoft.com/office/powerpoint/2010/main" val="63414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millions of years of inferred time </a:t>
            </a:r>
            <a:r>
              <a:rPr lang="en-US" sz="1200" kern="1200" smtClean="0">
                <a:solidFill>
                  <a:schemeClr val="tx1"/>
                </a:solidFill>
                <a:effectLst/>
                <a:latin typeface="+mn-lt"/>
                <a:ea typeface="+mn-ea"/>
                <a:cs typeface="+mn-cs"/>
              </a:rPr>
              <a:t>/ is</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an </a:t>
            </a:r>
            <a:r>
              <a:rPr lang="en-US" sz="1200" kern="1200" dirty="0" smtClean="0">
                <a:solidFill>
                  <a:schemeClr val="tx1"/>
                </a:solidFill>
                <a:effectLst/>
                <a:latin typeface="+mn-lt"/>
                <a:ea typeface="+mn-ea"/>
                <a:cs typeface="+mn-cs"/>
              </a:rPr>
              <a:t>interpretation of that data from a particular worldview.</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35</a:t>
            </a:fld>
            <a:endParaRPr lang="en-US" dirty="0"/>
          </a:p>
        </p:txBody>
      </p:sp>
    </p:spTree>
    <p:extLst>
      <p:ext uri="{BB962C8B-B14F-4D97-AF65-F5344CB8AC3E}">
        <p14:creationId xmlns:p14="http://schemas.microsoft.com/office/powerpoint/2010/main" val="1853860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important to understand both sets of terminology.  / Because geochronologic terms are used most often by scientists, we should know and be able to use them accurately even if we do not accept the millions of years associated with them.  / We also have the option of using chronostratigraphic terms when we want to refer just to the placement of the rock layers in the geologic column.</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36</a:t>
            </a:fld>
            <a:endParaRPr lang="en-US" dirty="0"/>
          </a:p>
        </p:txBody>
      </p:sp>
    </p:spTree>
    <p:extLst>
      <p:ext uri="{BB962C8B-B14F-4D97-AF65-F5344CB8AC3E}">
        <p14:creationId xmlns:p14="http://schemas.microsoft.com/office/powerpoint/2010/main" val="4151895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744713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403727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63683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presentation, we will learn about two different sets of words that we can use to describe the geologic column</a:t>
            </a:r>
            <a:r>
              <a:rPr lang="en-US" sz="1200" kern="1200" baseline="0" dirty="0" smtClean="0">
                <a:solidFill>
                  <a:schemeClr val="tx1"/>
                </a:solidFill>
                <a:effectLst/>
                <a:latin typeface="+mn-lt"/>
                <a:ea typeface="+mn-ea"/>
                <a:cs typeface="+mn-cs"/>
              </a:rPr>
              <a:t> and why it matters which words we use.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14644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826323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784084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16982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set of words refers just to the rock layers themselves, / and the other refers to the rock layers </a:t>
            </a:r>
            <a:r>
              <a:rPr lang="en-US" sz="1200" i="1"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the millions of years of time that have come to be associated with them.  Knowing both sets of words allows us to be more precise as we talk about the geologic column.</a:t>
            </a:r>
          </a:p>
          <a:p>
            <a:r>
              <a:rPr lang="en-US" baseline="0" dirty="0" smtClean="0"/>
              <a:t>(Picture from Keith)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8750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have heard the Phanerozoic section of the geologic column referred to as an </a:t>
            </a:r>
            <a:r>
              <a:rPr lang="en-US" baseline="0" dirty="0" err="1" smtClean="0"/>
              <a:t>eonothem</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6</a:t>
            </a:fld>
            <a:endParaRPr lang="en-US" dirty="0"/>
          </a:p>
        </p:txBody>
      </p:sp>
    </p:spTree>
    <p:extLst>
      <p:ext uri="{BB962C8B-B14F-4D97-AF65-F5344CB8AC3E}">
        <p14:creationId xmlns:p14="http://schemas.microsoft.com/office/powerpoint/2010/main" val="62205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Phanerozoic eonothem</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7</a:t>
            </a:fld>
            <a:endParaRPr lang="en-US" dirty="0"/>
          </a:p>
        </p:txBody>
      </p:sp>
    </p:spTree>
    <p:extLst>
      <p:ext uri="{BB962C8B-B14F-4D97-AF65-F5344CB8AC3E}">
        <p14:creationId xmlns:p14="http://schemas.microsoft.com/office/powerpoint/2010/main" val="311351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also referred to the Paleozoic,</a:t>
            </a:r>
            <a:r>
              <a:rPr lang="en-US" baseline="0" dirty="0" smtClean="0"/>
              <a:t> Mesozoic, and Cenozoic sections as erathems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8</a:t>
            </a:fld>
            <a:endParaRPr lang="en-US" dirty="0"/>
          </a:p>
        </p:txBody>
      </p:sp>
    </p:spTree>
    <p:extLst>
      <p:ext uri="{BB962C8B-B14F-4D97-AF65-F5344CB8AC3E}">
        <p14:creationId xmlns:p14="http://schemas.microsoft.com/office/powerpoint/2010/main" val="570050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9</a:t>
            </a:fld>
            <a:endParaRPr lang="en-US" dirty="0"/>
          </a:p>
        </p:txBody>
      </p:sp>
    </p:spTree>
    <p:extLst>
      <p:ext uri="{BB962C8B-B14F-4D97-AF65-F5344CB8AC3E}">
        <p14:creationId xmlns:p14="http://schemas.microsoft.com/office/powerpoint/2010/main" val="207211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8343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5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9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327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261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611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8275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712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8877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72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659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029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097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5191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927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786822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3296776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510888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3209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9171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726166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36065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13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3853940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1491798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12298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166750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07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675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926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633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13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1044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5285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6133"/>
                    </a14:imgEffect>
                    <a14:imgEffect>
                      <a14:saturation sat="127000"/>
                    </a14:imgEffect>
                    <a14:imgEffect>
                      <a14:brightnessContrast bright="-80000" contras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solidFill>
                  <a:prstClr val="black">
                    <a:tint val="75000"/>
                  </a:prstClr>
                </a:solidFill>
              </a:rPr>
              <a:pPr/>
              <a:t>5/11/2015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0178048"/>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290177675"/>
      </p:ext>
    </p:extLst>
  </p:cSld>
  <p:clrMap bg1="dk1" tx1="lt1" bg2="dk2"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tags" Target="../tags/tag9.xml"/><Relationship Id="rId5" Type="http://schemas.openxmlformats.org/officeDocument/2006/relationships/image" Target="../media/image12.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ctrTitle"/>
          </p:nvPr>
        </p:nvSpPr>
        <p:spPr>
          <a:xfrm>
            <a:off x="1219200" y="2514600"/>
            <a:ext cx="9677400" cy="1373188"/>
          </a:xfrm>
        </p:spPr>
        <p:txBody>
          <a:bodyPr>
            <a:normAutofit/>
          </a:bodyPr>
          <a:lstStyle/>
          <a:p>
            <a:r>
              <a:rPr lang="en-US" dirty="0" smtClean="0">
                <a:ln>
                  <a:solidFill>
                    <a:sysClr val="windowText" lastClr="000000"/>
                  </a:solidFill>
                </a:ln>
                <a:solidFill>
                  <a:schemeClr val="bg1"/>
                </a:solidFill>
                <a:latin typeface="Gill Sans Ultra Bold" panose="020B0A02020104020203" pitchFamily="34" charset="0"/>
              </a:rPr>
              <a:t>The Geologic Column</a:t>
            </a:r>
            <a:endParaRPr lang="en-US" dirty="0">
              <a:ln>
                <a:solidFill>
                  <a:sysClr val="windowText" lastClr="000000"/>
                </a:solidFill>
              </a:ln>
              <a:latin typeface="Gill Sans Ultra Bold" panose="020B0A02020104020203" pitchFamily="34" charset="0"/>
            </a:endParaRPr>
          </a:p>
        </p:txBody>
      </p:sp>
      <p:sp>
        <p:nvSpPr>
          <p:cNvPr id="7" name="Title 3"/>
          <p:cNvSpPr>
            <a:spLocks noGrp="1"/>
          </p:cNvSpPr>
          <p:nvPr>
            <p:ph type="subTitle" idx="1"/>
          </p:nvPr>
        </p:nvSpPr>
        <p:spPr>
          <a:xfrm>
            <a:off x="3003550" y="3505200"/>
            <a:ext cx="6108700" cy="1117600"/>
          </a:xfrm>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latin typeface="Gill Sans Ultra Bold" panose="020B0A02020104020203" pitchFamily="34" charset="0"/>
            </a:endParaRPr>
          </a:p>
        </p:txBody>
      </p:sp>
    </p:spTree>
    <p:extLst>
      <p:ext uri="{BB962C8B-B14F-4D97-AF65-F5344CB8AC3E}">
        <p14:creationId xmlns:p14="http://schemas.microsoft.com/office/powerpoint/2010/main" val="4002014737"/>
      </p:ext>
    </p:extLst>
  </p:cSld>
  <p:clrMapOvr>
    <a:masterClrMapping/>
  </p:clrMapOvr>
  <mc:AlternateContent xmlns:mc="http://schemas.openxmlformats.org/markup-compatibility/2006" xmlns:p14="http://schemas.microsoft.com/office/powerpoint/2010/main">
    <mc:Choice Requires="p14">
      <p:transition spd="slow" p14:dur="2000" advTm="4225"/>
    </mc:Choice>
    <mc:Fallback xmlns="">
      <p:transition spd="slow" advTm="422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8" name="TextBox 7"/>
          <p:cNvSpPr txBox="1"/>
          <p:nvPr/>
        </p:nvSpPr>
        <p:spPr>
          <a:xfrm>
            <a:off x="4114800" y="1828801"/>
            <a:ext cx="5181600" cy="830997"/>
          </a:xfrm>
          <a:prstGeom prst="rect">
            <a:avLst/>
          </a:prstGeom>
          <a:noFill/>
        </p:spPr>
        <p:txBody>
          <a:bodyPr wrap="square" rtlCol="0">
            <a:spAutoFit/>
          </a:bodyPr>
          <a:lstStyle/>
          <a:p>
            <a:r>
              <a:rPr lang="en-US" sz="4800" dirty="0">
                <a:solidFill>
                  <a:schemeClr val="bg1"/>
                </a:solidFill>
              </a:rPr>
              <a:t>Mesozoic</a:t>
            </a:r>
            <a:r>
              <a:rPr lang="en-US" sz="4800" dirty="0"/>
              <a:t> </a:t>
            </a:r>
            <a:r>
              <a:rPr lang="en-US" sz="4800" dirty="0">
                <a:solidFill>
                  <a:schemeClr val="bg1"/>
                </a:solidFill>
              </a:rPr>
              <a:t>erathem</a:t>
            </a:r>
          </a:p>
        </p:txBody>
      </p:sp>
    </p:spTree>
    <p:extLst>
      <p:ext uri="{BB962C8B-B14F-4D97-AF65-F5344CB8AC3E}">
        <p14:creationId xmlns:p14="http://schemas.microsoft.com/office/powerpoint/2010/main" val="1519446796"/>
      </p:ext>
    </p:extLst>
  </p:cSld>
  <p:clrMapOvr>
    <a:masterClrMapping/>
  </p:clrMapOvr>
  <mc:AlternateContent xmlns:mc="http://schemas.openxmlformats.org/markup-compatibility/2006" xmlns:p14="http://schemas.microsoft.com/office/powerpoint/2010/main">
    <mc:Choice Requires="p14">
      <p:transition spd="slow" p14:dur="2000" advTm="2225"/>
    </mc:Choice>
    <mc:Fallback xmlns="">
      <p:transition spd="slow" advTm="2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9" name="TextBox 8"/>
          <p:cNvSpPr txBox="1"/>
          <p:nvPr/>
        </p:nvSpPr>
        <p:spPr>
          <a:xfrm>
            <a:off x="4133850" y="533401"/>
            <a:ext cx="5181600" cy="830997"/>
          </a:xfrm>
          <a:prstGeom prst="rect">
            <a:avLst/>
          </a:prstGeom>
          <a:noFill/>
        </p:spPr>
        <p:txBody>
          <a:bodyPr wrap="square" rtlCol="0">
            <a:spAutoFit/>
          </a:bodyPr>
          <a:lstStyle/>
          <a:p>
            <a:r>
              <a:rPr lang="en-US" sz="4800" dirty="0">
                <a:solidFill>
                  <a:schemeClr val="bg1"/>
                </a:solidFill>
              </a:rPr>
              <a:t>Cenozoic</a:t>
            </a:r>
            <a:r>
              <a:rPr lang="en-US" sz="4800" dirty="0"/>
              <a:t> </a:t>
            </a:r>
            <a:r>
              <a:rPr lang="en-US" sz="4800" dirty="0">
                <a:solidFill>
                  <a:schemeClr val="bg1"/>
                </a:solidFill>
              </a:rPr>
              <a:t>erathem</a:t>
            </a:r>
          </a:p>
        </p:txBody>
      </p:sp>
    </p:spTree>
    <p:extLst>
      <p:ext uri="{BB962C8B-B14F-4D97-AF65-F5344CB8AC3E}">
        <p14:creationId xmlns:p14="http://schemas.microsoft.com/office/powerpoint/2010/main" val="1967936210"/>
      </p:ext>
    </p:extLst>
  </p:cSld>
  <p:clrMapOvr>
    <a:masterClrMapping/>
  </p:clrMapOvr>
  <mc:AlternateContent xmlns:mc="http://schemas.openxmlformats.org/markup-compatibility/2006" xmlns:p14="http://schemas.microsoft.com/office/powerpoint/2010/main">
    <mc:Choice Requires="p14">
      <p:transition spd="slow" p14:dur="2000" advTm="2693"/>
    </mc:Choice>
    <mc:Fallback xmlns="">
      <p:transition spd="slow" advTm="26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640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Rectangle 27"/>
          <p:cNvSpPr/>
          <p:nvPr/>
        </p:nvSpPr>
        <p:spPr>
          <a:xfrm>
            <a:off x="3640428" y="1592155"/>
            <a:ext cx="6156562" cy="44017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black"/>
                </a:solidFill>
              </a:rPr>
              <a:t>Cretaceous</a:t>
            </a:r>
          </a:p>
        </p:txBody>
      </p:sp>
      <p:sp>
        <p:nvSpPr>
          <p:cNvPr id="33" name="Rectangle 32"/>
          <p:cNvSpPr/>
          <p:nvPr/>
        </p:nvSpPr>
        <p:spPr>
          <a:xfrm>
            <a:off x="3657601" y="338846"/>
            <a:ext cx="6094921" cy="5469791"/>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715000" y="2573889"/>
            <a:ext cx="3238760" cy="1200329"/>
          </a:xfrm>
          <a:prstGeom prst="rect">
            <a:avLst/>
          </a:prstGeom>
          <a:noFill/>
        </p:spPr>
        <p:txBody>
          <a:bodyPr wrap="square" rtlCol="0">
            <a:spAutoFit/>
          </a:bodyPr>
          <a:lstStyle/>
          <a:p>
            <a:r>
              <a:rPr lang="en-US" sz="7200" dirty="0"/>
              <a:t>Systems</a:t>
            </a:r>
          </a:p>
        </p:txBody>
      </p:sp>
    </p:spTree>
    <p:extLst>
      <p:ext uri="{BB962C8B-B14F-4D97-AF65-F5344CB8AC3E}">
        <p14:creationId xmlns:p14="http://schemas.microsoft.com/office/powerpoint/2010/main" val="139879767"/>
      </p:ext>
    </p:extLst>
  </p:cSld>
  <p:clrMapOvr>
    <a:masterClrMapping/>
  </p:clrMapOvr>
  <mc:AlternateContent xmlns:mc="http://schemas.openxmlformats.org/markup-compatibility/2006" xmlns:p14="http://schemas.microsoft.com/office/powerpoint/2010/main">
    <mc:Choice Requires="p14">
      <p:transition spd="slow" p14:dur="2000" advTm="4831"/>
    </mc:Choice>
    <mc:Fallback xmlns="">
      <p:transition spd="slow" advTm="4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640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Rectangle 27"/>
          <p:cNvSpPr/>
          <p:nvPr/>
        </p:nvSpPr>
        <p:spPr>
          <a:xfrm>
            <a:off x="3640428" y="1592155"/>
            <a:ext cx="6112095" cy="41306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black"/>
                </a:solidFill>
              </a:rPr>
              <a:t>Cretaceous</a:t>
            </a:r>
          </a:p>
        </p:txBody>
      </p:sp>
      <p:sp>
        <p:nvSpPr>
          <p:cNvPr id="35" name="Down Arrow 34"/>
          <p:cNvSpPr/>
          <p:nvPr/>
        </p:nvSpPr>
        <p:spPr>
          <a:xfrm rot="5400000">
            <a:off x="5510342" y="4913087"/>
            <a:ext cx="794734" cy="14186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5619629"/>
      </p:ext>
    </p:extLst>
  </p:cSld>
  <p:clrMapOvr>
    <a:masterClrMapping/>
  </p:clrMapOvr>
  <mc:AlternateContent xmlns:mc="http://schemas.openxmlformats.org/markup-compatibility/2006" xmlns:p14="http://schemas.microsoft.com/office/powerpoint/2010/main">
    <mc:Choice Requires="p14">
      <p:transition spd="slow" p14:dur="2000" advTm="2207"/>
    </mc:Choice>
    <mc:Fallback xmlns="">
      <p:transition spd="slow" advTm="22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640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Rectangle 27"/>
          <p:cNvSpPr/>
          <p:nvPr/>
        </p:nvSpPr>
        <p:spPr>
          <a:xfrm>
            <a:off x="3640428" y="1607305"/>
            <a:ext cx="6112095" cy="39791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black"/>
                </a:solidFill>
              </a:rPr>
              <a:t>Cretaceous</a:t>
            </a:r>
          </a:p>
        </p:txBody>
      </p:sp>
      <p:sp>
        <p:nvSpPr>
          <p:cNvPr id="35" name="Down Arrow 34"/>
          <p:cNvSpPr/>
          <p:nvPr/>
        </p:nvSpPr>
        <p:spPr>
          <a:xfrm rot="5400000">
            <a:off x="5510342" y="1516821"/>
            <a:ext cx="794734" cy="14186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8080284"/>
      </p:ext>
    </p:extLst>
  </p:cSld>
  <p:clrMapOvr>
    <a:masterClrMapping/>
  </p:clrMapOvr>
  <mc:AlternateContent xmlns:mc="http://schemas.openxmlformats.org/markup-compatibility/2006" xmlns:p14="http://schemas.microsoft.com/office/powerpoint/2010/main">
    <mc:Choice Requires="p14">
      <p:transition spd="slow" p14:dur="2000" advTm="2019"/>
    </mc:Choice>
    <mc:Fallback xmlns="">
      <p:transition spd="slow" advTm="20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640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Rectangle 27"/>
          <p:cNvSpPr/>
          <p:nvPr/>
        </p:nvSpPr>
        <p:spPr>
          <a:xfrm>
            <a:off x="3640428" y="1581848"/>
            <a:ext cx="6112095" cy="4164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black"/>
                </a:solidFill>
              </a:rPr>
              <a:t>Cretaceous</a:t>
            </a:r>
          </a:p>
        </p:txBody>
      </p:sp>
      <p:sp>
        <p:nvSpPr>
          <p:cNvPr id="35" name="Down Arrow 34"/>
          <p:cNvSpPr/>
          <p:nvPr/>
        </p:nvSpPr>
        <p:spPr>
          <a:xfrm rot="5400000">
            <a:off x="5510342" y="297621"/>
            <a:ext cx="794734" cy="14186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2943389"/>
      </p:ext>
    </p:extLst>
  </p:cSld>
  <p:clrMapOvr>
    <a:masterClrMapping/>
  </p:clrMapOvr>
  <mc:AlternateContent xmlns:mc="http://schemas.openxmlformats.org/markup-compatibility/2006" xmlns:p14="http://schemas.microsoft.com/office/powerpoint/2010/main">
    <mc:Choice Requires="p14">
      <p:transition spd="slow" p14:dur="2000" advTm="2483"/>
    </mc:Choice>
    <mc:Fallback xmlns="">
      <p:transition spd="slow" advTm="2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sz="half" idx="1"/>
          </p:nvPr>
        </p:nvSpPr>
        <p:spPr/>
        <p:txBody>
          <a:bodyPr>
            <a:normAutofit/>
          </a:bodyPr>
          <a:lstStyle/>
          <a:p>
            <a:r>
              <a:rPr lang="en-US" sz="3200" dirty="0">
                <a:solidFill>
                  <a:schemeClr val="bg1"/>
                </a:solidFill>
              </a:rPr>
              <a:t>Chronostratigraphic</a:t>
            </a:r>
          </a:p>
        </p:txBody>
      </p:sp>
    </p:spTree>
    <p:extLst>
      <p:ext uri="{BB962C8B-B14F-4D97-AF65-F5344CB8AC3E}">
        <p14:creationId xmlns:p14="http://schemas.microsoft.com/office/powerpoint/2010/main" val="1111133092"/>
      </p:ext>
    </p:extLst>
  </p:cSld>
  <p:clrMapOvr>
    <a:masterClrMapping/>
  </p:clrMapOvr>
  <mc:AlternateContent xmlns:mc="http://schemas.openxmlformats.org/markup-compatibility/2006" xmlns:p14="http://schemas.microsoft.com/office/powerpoint/2010/main">
    <mc:Choice Requires="p14">
      <p:transition spd="slow" p14:dur="2000" advTm="5992"/>
    </mc:Choice>
    <mc:Fallback xmlns="">
      <p:transition spd="slow" advTm="5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a:t>
            </a:r>
            <a:r>
              <a:rPr lang="en-US" sz="3200" dirty="0">
                <a:solidFill>
                  <a:srgbClr val="FFFF00"/>
                </a:solidFill>
              </a:rPr>
              <a:t>stratigraphic</a:t>
            </a:r>
          </a:p>
          <a:p>
            <a:pPr lvl="1">
              <a:buFont typeface="Arial" panose="020B0604020202020204" pitchFamily="34" charset="0"/>
              <a:buChar char="•"/>
            </a:pPr>
            <a:endParaRPr lang="en-US" dirty="0" smtClean="0">
              <a:solidFill>
                <a:schemeClr val="bg1"/>
              </a:solidFill>
            </a:endParaRPr>
          </a:p>
          <a:p>
            <a:pPr lvl="1">
              <a:buFont typeface="Arial" panose="020B0604020202020204" pitchFamily="34" charset="0"/>
              <a:buChar char="•"/>
            </a:pPr>
            <a:r>
              <a:rPr lang="en-US" dirty="0" smtClean="0">
                <a:solidFill>
                  <a:schemeClr val="bg1"/>
                </a:solidFill>
              </a:rPr>
              <a:t>Strata = layers</a:t>
            </a:r>
          </a:p>
          <a:p>
            <a:pPr lvl="1">
              <a:buFont typeface="Arial" panose="020B0604020202020204" pitchFamily="34" charset="0"/>
              <a:buChar char="•"/>
            </a:pPr>
            <a:endParaRPr lang="en-US" dirty="0" smtClean="0">
              <a:solidFill>
                <a:schemeClr val="bg1"/>
              </a:solidFill>
            </a:endParaRPr>
          </a:p>
          <a:p>
            <a:pPr lvl="1">
              <a:buFont typeface="Arial" panose="020B0604020202020204" pitchFamily="34" charset="0"/>
              <a:buChar char="•"/>
            </a:pPr>
            <a:r>
              <a:rPr lang="en-US" dirty="0" smtClean="0">
                <a:solidFill>
                  <a:schemeClr val="bg1"/>
                </a:solidFill>
              </a:rPr>
              <a:t>Stratigraphy = study of the rock layers</a:t>
            </a:r>
          </a:p>
          <a:p>
            <a:pPr lvl="1">
              <a:buFont typeface="Arial" panose="020B0604020202020204" pitchFamily="34" charset="0"/>
              <a:buChar char="•"/>
            </a:pPr>
            <a:endParaRPr lang="en-US" dirty="0">
              <a:solidFill>
                <a:schemeClr val="bg1"/>
              </a:solidFill>
            </a:endParaRPr>
          </a:p>
          <a:p>
            <a:pPr lvl="1"/>
            <a:endParaRPr lang="en-US" dirty="0">
              <a:solidFill>
                <a:schemeClr val="bg1"/>
              </a:solidFill>
            </a:endParaRPr>
          </a:p>
        </p:txBody>
      </p:sp>
      <p:sp>
        <p:nvSpPr>
          <p:cNvPr id="5" name="Content Placeholder 4"/>
          <p:cNvSpPr>
            <a:spLocks noGrp="1"/>
          </p:cNvSpPr>
          <p:nvPr>
            <p:ph sz="half" idx="2"/>
          </p:nvPr>
        </p:nvSpPr>
        <p:spPr/>
        <p:txBody>
          <a:bodyPr/>
          <a:lstStyle/>
          <a:p>
            <a:endParaRPr lang="en-US" dirty="0">
              <a:solidFill>
                <a:schemeClr val="bg1"/>
              </a:solidFill>
            </a:endParaRPr>
          </a:p>
        </p:txBody>
      </p:sp>
      <p:sp>
        <p:nvSpPr>
          <p:cNvPr id="6" name="Title 1"/>
          <p:cNvSpPr>
            <a:spLocks noGrp="1"/>
          </p:cNvSpPr>
          <p:nvPr>
            <p:ph type="title"/>
          </p:nvPr>
        </p:nvSpPr>
        <p:spPr>
          <a:xfrm>
            <a:off x="22860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3768263480"/>
      </p:ext>
    </p:extLst>
  </p:cSld>
  <p:clrMapOvr>
    <a:masterClrMapping/>
  </p:clrMapOvr>
  <mc:AlternateContent xmlns:mc="http://schemas.openxmlformats.org/markup-compatibility/2006" xmlns:p14="http://schemas.microsoft.com/office/powerpoint/2010/main">
    <mc:Choice Requires="p14">
      <p:transition spd="slow" p14:dur="2000" advTm="9027"/>
    </mc:Choice>
    <mc:Fallback xmlns="">
      <p:transition spd="slow" advTm="9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rgbClr val="FFFF00"/>
                </a:solidFill>
              </a:rPr>
              <a:t>Chrono</a:t>
            </a:r>
            <a:r>
              <a:rPr lang="en-US" sz="3200" dirty="0">
                <a:solidFill>
                  <a:schemeClr val="bg1"/>
                </a:solidFill>
              </a:rPr>
              <a:t>stratigraphic</a:t>
            </a:r>
          </a:p>
          <a:p>
            <a:pPr lvl="1">
              <a:buFont typeface="Arial" panose="020B0604020202020204" pitchFamily="34" charset="0"/>
              <a:buChar char="•"/>
            </a:pPr>
            <a:endParaRPr lang="en-US" dirty="0" smtClean="0">
              <a:solidFill>
                <a:schemeClr val="bg1"/>
              </a:solidFill>
            </a:endParaRPr>
          </a:p>
          <a:p>
            <a:pPr lvl="1">
              <a:buFont typeface="Arial" panose="020B0604020202020204" pitchFamily="34" charset="0"/>
              <a:buChar char="•"/>
            </a:pPr>
            <a:r>
              <a:rPr lang="en-US" dirty="0" smtClean="0">
                <a:solidFill>
                  <a:schemeClr val="bg1"/>
                </a:solidFill>
              </a:rPr>
              <a:t>The layers themselves</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r>
              <a:rPr lang="en-US" dirty="0" smtClean="0">
                <a:solidFill>
                  <a:schemeClr val="bg1"/>
                </a:solidFill>
              </a:rPr>
              <a:t>Their placement in relation to each other</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r>
              <a:rPr lang="en-US" dirty="0" smtClean="0">
                <a:solidFill>
                  <a:schemeClr val="bg1"/>
                </a:solidFill>
              </a:rPr>
              <a:t>No ages or dates inferred</a:t>
            </a:r>
            <a:endParaRPr lang="en-US" dirty="0">
              <a:solidFill>
                <a:schemeClr val="bg1"/>
              </a:solidFill>
            </a:endParaRPr>
          </a:p>
          <a:p>
            <a:pPr lvl="1"/>
            <a:endParaRPr lang="en-US" dirty="0">
              <a:solidFill>
                <a:schemeClr val="bg1"/>
              </a:solidFill>
            </a:endParaRPr>
          </a:p>
        </p:txBody>
      </p:sp>
      <p:sp>
        <p:nvSpPr>
          <p:cNvPr id="5" name="Content Placeholder 4"/>
          <p:cNvSpPr>
            <a:spLocks noGrp="1"/>
          </p:cNvSpPr>
          <p:nvPr>
            <p:ph sz="half" idx="2"/>
          </p:nvPr>
        </p:nvSpPr>
        <p:spPr/>
        <p:txBody>
          <a:bodyPr/>
          <a:lstStyle/>
          <a:p>
            <a:endParaRPr lang="en-US" dirty="0">
              <a:solidFill>
                <a:schemeClr val="bg1"/>
              </a:solidFill>
            </a:endParaRPr>
          </a:p>
        </p:txBody>
      </p:sp>
      <p:sp>
        <p:nvSpPr>
          <p:cNvPr id="6" name="Title 1"/>
          <p:cNvSpPr>
            <a:spLocks noGrp="1"/>
          </p:cNvSpPr>
          <p:nvPr>
            <p:ph type="title"/>
          </p:nvPr>
        </p:nvSpPr>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1371030486"/>
      </p:ext>
    </p:extLst>
  </p:cSld>
  <p:clrMapOvr>
    <a:masterClrMapping/>
  </p:clrMapOvr>
  <mc:AlternateContent xmlns:mc="http://schemas.openxmlformats.org/markup-compatibility/2006" xmlns:p14="http://schemas.microsoft.com/office/powerpoint/2010/main">
    <mc:Choice Requires="p14">
      <p:transition spd="slow" p14:dur="2000" advTm="17562"/>
    </mc:Choice>
    <mc:Fallback xmlns="">
      <p:transition spd="slow" advTm="175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wipe(down)">
                                      <p:cBhvr>
                                        <p:cTn id="11" dur="500"/>
                                        <p:tgtEl>
                                          <p:spTgt spid="4">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 calcmode="lin" valueType="num">
                                      <p:cBhvr additive="base">
                                        <p:cTn id="16"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Chronostratigraphic</a:t>
            </a:r>
          </a:p>
          <a:p>
            <a:pPr lvl="1">
              <a:buFont typeface="Arial" panose="020B0604020202020204" pitchFamily="34" charset="0"/>
              <a:buChar char="•"/>
            </a:pPr>
            <a:endParaRPr lang="en-US" dirty="0" smtClean="0">
              <a:solidFill>
                <a:schemeClr val="bg1"/>
              </a:solidFill>
            </a:endParaRPr>
          </a:p>
          <a:p>
            <a:pPr lvl="1">
              <a:buFont typeface="Arial" panose="020B0604020202020204" pitchFamily="34" charset="0"/>
              <a:buChar char="•"/>
            </a:pPr>
            <a:r>
              <a:rPr lang="en-US" dirty="0" smtClean="0">
                <a:solidFill>
                  <a:schemeClr val="bg1"/>
                </a:solidFill>
              </a:rPr>
              <a:t>The layers themselves</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r>
              <a:rPr lang="en-US" dirty="0" smtClean="0">
                <a:solidFill>
                  <a:schemeClr val="bg1"/>
                </a:solidFill>
              </a:rPr>
              <a:t>Their placement in relation to each other</a:t>
            </a:r>
          </a:p>
          <a:p>
            <a:pPr lvl="1">
              <a:buFont typeface="Arial" panose="020B0604020202020204" pitchFamily="34" charset="0"/>
              <a:buChar char="•"/>
            </a:pPr>
            <a:endParaRPr lang="en-US" dirty="0">
              <a:solidFill>
                <a:schemeClr val="bg1"/>
              </a:solidFill>
            </a:endParaRPr>
          </a:p>
          <a:p>
            <a:pPr lvl="1">
              <a:buFont typeface="Arial" panose="020B0604020202020204" pitchFamily="34" charset="0"/>
              <a:buChar char="•"/>
            </a:pPr>
            <a:r>
              <a:rPr lang="en-US" dirty="0" smtClean="0">
                <a:solidFill>
                  <a:schemeClr val="bg1"/>
                </a:solidFill>
              </a:rPr>
              <a:t>No ages or dates inferred</a:t>
            </a:r>
            <a:endParaRPr lang="en-US" dirty="0">
              <a:solidFill>
                <a:schemeClr val="bg1"/>
              </a:solidFill>
            </a:endParaRPr>
          </a:p>
          <a:p>
            <a:pPr lvl="1"/>
            <a:endParaRPr lang="en-US" dirty="0">
              <a:solidFill>
                <a:schemeClr val="bg1"/>
              </a:solidFill>
            </a:endParaRPr>
          </a:p>
        </p:txBody>
      </p:sp>
      <p:sp>
        <p:nvSpPr>
          <p:cNvPr id="5" name="Content Placeholder 4"/>
          <p:cNvSpPr>
            <a:spLocks noGrp="1"/>
          </p:cNvSpPr>
          <p:nvPr>
            <p:ph sz="half" idx="2"/>
          </p:nvPr>
        </p:nvSpPr>
        <p:spPr/>
        <p:txBody>
          <a:bodyPr/>
          <a:lstStyle/>
          <a:p>
            <a:r>
              <a:rPr lang="en-US" sz="3200" dirty="0">
                <a:solidFill>
                  <a:srgbClr val="FFFF00"/>
                </a:solidFill>
              </a:rPr>
              <a:t>Geochronologic</a:t>
            </a:r>
          </a:p>
          <a:p>
            <a:endParaRPr lang="en-US" dirty="0">
              <a:solidFill>
                <a:srgbClr val="C00000"/>
              </a:solidFill>
            </a:endParaRPr>
          </a:p>
          <a:p>
            <a:r>
              <a:rPr lang="en-US" dirty="0" smtClean="0">
                <a:solidFill>
                  <a:schemeClr val="bg1"/>
                </a:solidFill>
              </a:rPr>
              <a:t>Layers </a:t>
            </a:r>
            <a:r>
              <a:rPr lang="en-US" dirty="0" smtClean="0">
                <a:solidFill>
                  <a:srgbClr val="FFFF00"/>
                </a:solidFill>
              </a:rPr>
              <a:t>+</a:t>
            </a:r>
          </a:p>
          <a:p>
            <a:endParaRPr lang="en-US" dirty="0">
              <a:solidFill>
                <a:schemeClr val="bg1"/>
              </a:solidFill>
            </a:endParaRPr>
          </a:p>
          <a:p>
            <a:r>
              <a:rPr lang="en-US" dirty="0" smtClean="0">
                <a:solidFill>
                  <a:schemeClr val="bg1"/>
                </a:solidFill>
              </a:rPr>
              <a:t>Time inference (millions of years)</a:t>
            </a:r>
            <a:endParaRPr lang="en-US" dirty="0">
              <a:solidFill>
                <a:schemeClr val="bg1"/>
              </a:solidFill>
            </a:endParaRPr>
          </a:p>
        </p:txBody>
      </p:sp>
      <p:sp>
        <p:nvSpPr>
          <p:cNvPr id="6" name="Title 1"/>
          <p:cNvSpPr>
            <a:spLocks noGrp="1"/>
          </p:cNvSpPr>
          <p:nvPr>
            <p:ph type="title"/>
          </p:nvPr>
        </p:nvSpPr>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965717509"/>
      </p:ext>
    </p:extLst>
  </p:cSld>
  <p:clrMapOvr>
    <a:masterClrMapping/>
  </p:clrMapOvr>
  <mc:AlternateContent xmlns:mc="http://schemas.openxmlformats.org/markup-compatibility/2006" xmlns:p14="http://schemas.microsoft.com/office/powerpoint/2010/main">
    <mc:Choice Requires="p14">
      <p:transition spd="slow" p14:dur="2000" advTm="10661"/>
    </mc:Choice>
    <mc:Fallback xmlns="">
      <p:transition spd="slow" advTm="106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585" y="457200"/>
            <a:ext cx="10117015"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The Geologic Column</a:t>
            </a:r>
            <a:endParaRPr lang="en-US" dirty="0">
              <a:ln>
                <a:solidFill>
                  <a:sysClr val="windowText" lastClr="000000"/>
                </a:solidFill>
              </a:ln>
              <a:latin typeface="Gill Sans Ultra Bold" panose="020B0A02020104020203" pitchFamily="34" charset="0"/>
            </a:endParaRPr>
          </a:p>
        </p:txBody>
      </p:sp>
      <p:pic>
        <p:nvPicPr>
          <p:cNvPr id="3" name="Content Placeholder 2"/>
          <p:cNvPicPr>
            <a:picLocks noGrp="1" noChangeAspect="1"/>
          </p:cNvPicPr>
          <p:nvPr>
            <p:ph sz="half" idx="2"/>
          </p:nvPr>
        </p:nvPicPr>
        <p:blipFill>
          <a:blip r:embed="rId4"/>
          <a:stretch>
            <a:fillRect/>
          </a:stretch>
        </p:blipFill>
        <p:spPr>
          <a:xfrm>
            <a:off x="7315200" y="2286000"/>
            <a:ext cx="4038600" cy="3491243"/>
          </a:xfrm>
          <a:prstGeom prst="rect">
            <a:avLst/>
          </a:prstGeom>
          <a:noFill/>
          <a:ln>
            <a:solidFill>
              <a:schemeClr val="tx1"/>
            </a:solidFill>
          </a:ln>
        </p:spPr>
      </p:pic>
      <p:pic>
        <p:nvPicPr>
          <p:cNvPr id="7" name="Picture 6"/>
          <p:cNvPicPr>
            <a:picLocks noChangeAspect="1"/>
          </p:cNvPicPr>
          <p:nvPr/>
        </p:nvPicPr>
        <p:blipFill>
          <a:blip r:embed="rId5"/>
          <a:stretch>
            <a:fillRect/>
          </a:stretch>
        </p:blipFill>
        <p:spPr>
          <a:xfrm>
            <a:off x="533400" y="2254469"/>
            <a:ext cx="6479507" cy="3581400"/>
          </a:xfrm>
          <a:prstGeom prst="rect">
            <a:avLst/>
          </a:prstGeom>
          <a:ln>
            <a:solidFill>
              <a:schemeClr val="bg2"/>
            </a:solidFill>
          </a:ln>
        </p:spPr>
      </p:pic>
    </p:spTree>
    <p:extLst>
      <p:ext uri="{BB962C8B-B14F-4D97-AF65-F5344CB8AC3E}">
        <p14:creationId xmlns:p14="http://schemas.microsoft.com/office/powerpoint/2010/main" val="228892517"/>
      </p:ext>
    </p:extLst>
  </p:cSld>
  <p:clrMapOvr>
    <a:masterClrMapping/>
  </p:clrMapOvr>
  <mc:AlternateContent xmlns:mc="http://schemas.openxmlformats.org/markup-compatibility/2006" xmlns:p14="http://schemas.microsoft.com/office/powerpoint/2010/main">
    <mc:Choice Requires="p14">
      <p:transition spd="slow" p14:dur="2000" advTm="5723"/>
    </mc:Choice>
    <mc:Fallback xmlns="">
      <p:transition spd="slow" advTm="57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2672534">
            <a:off x="3657600" y="609596"/>
            <a:ext cx="1143000" cy="2501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p:nvSpPr>
        <p:spPr>
          <a:xfrm>
            <a:off x="3124200" y="3360004"/>
            <a:ext cx="6553200" cy="830997"/>
          </a:xfrm>
          <a:prstGeom prst="rect">
            <a:avLst/>
          </a:prstGeom>
          <a:noFill/>
        </p:spPr>
        <p:txBody>
          <a:bodyPr wrap="square" rtlCol="0">
            <a:spAutoFit/>
          </a:bodyPr>
          <a:lstStyle/>
          <a:p>
            <a:r>
              <a:rPr lang="en-US" sz="4800" dirty="0">
                <a:solidFill>
                  <a:schemeClr val="bg1"/>
                </a:solidFill>
              </a:rPr>
              <a:t>    Phanerozoic eonothem</a:t>
            </a:r>
          </a:p>
        </p:txBody>
      </p:sp>
    </p:spTree>
    <p:extLst>
      <p:ext uri="{BB962C8B-B14F-4D97-AF65-F5344CB8AC3E}">
        <p14:creationId xmlns:p14="http://schemas.microsoft.com/office/powerpoint/2010/main" val="1001921479"/>
      </p:ext>
    </p:extLst>
  </p:cSld>
  <p:clrMapOvr>
    <a:masterClrMapping/>
  </p:clrMapOvr>
  <mc:AlternateContent xmlns:mc="http://schemas.openxmlformats.org/markup-compatibility/2006" xmlns:p14="http://schemas.microsoft.com/office/powerpoint/2010/main">
    <mc:Choice Requires="p14">
      <p:transition spd="slow" p14:dur="2000" advTm="4987"/>
    </mc:Choice>
    <mc:Fallback xmlns="">
      <p:transition spd="slow" advTm="498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2672534">
            <a:off x="3657600" y="609596"/>
            <a:ext cx="1143000" cy="2501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p:nvSpPr>
        <p:spPr>
          <a:xfrm>
            <a:off x="3124200" y="3360004"/>
            <a:ext cx="6553200" cy="830997"/>
          </a:xfrm>
          <a:prstGeom prst="rect">
            <a:avLst/>
          </a:prstGeom>
          <a:noFill/>
        </p:spPr>
        <p:txBody>
          <a:bodyPr wrap="square" rtlCol="0">
            <a:spAutoFit/>
          </a:bodyPr>
          <a:lstStyle/>
          <a:p>
            <a:r>
              <a:rPr lang="en-US" sz="4800" dirty="0">
                <a:solidFill>
                  <a:schemeClr val="bg1"/>
                </a:solidFill>
              </a:rPr>
              <a:t>    Phanerozoic </a:t>
            </a:r>
            <a:r>
              <a:rPr lang="en-US" sz="4800" dirty="0">
                <a:solidFill>
                  <a:srgbClr val="FFFF00"/>
                </a:solidFill>
              </a:rPr>
              <a:t>eon</a:t>
            </a:r>
          </a:p>
        </p:txBody>
      </p:sp>
    </p:spTree>
    <p:extLst>
      <p:ext uri="{BB962C8B-B14F-4D97-AF65-F5344CB8AC3E}">
        <p14:creationId xmlns:p14="http://schemas.microsoft.com/office/powerpoint/2010/main" val="2004246167"/>
      </p:ext>
    </p:extLst>
  </p:cSld>
  <p:clrMapOvr>
    <a:masterClrMapping/>
  </p:clrMapOvr>
  <mc:AlternateContent xmlns:mc="http://schemas.openxmlformats.org/markup-compatibility/2006" xmlns:p14="http://schemas.microsoft.com/office/powerpoint/2010/main">
    <mc:Choice Requires="p14">
      <p:transition spd="slow" p14:dur="2000" advTm="5288"/>
    </mc:Choice>
    <mc:Fallback xmlns="">
      <p:transition spd="slow" advTm="528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2672534">
            <a:off x="4071829" y="47219"/>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Down Arrow 32"/>
          <p:cNvSpPr/>
          <p:nvPr/>
        </p:nvSpPr>
        <p:spPr>
          <a:xfrm rot="2672534">
            <a:off x="4052777" y="1408142"/>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Down Arrow 33"/>
          <p:cNvSpPr/>
          <p:nvPr/>
        </p:nvSpPr>
        <p:spPr>
          <a:xfrm rot="2672534">
            <a:off x="4052776" y="3120548"/>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p:nvSpPr>
        <p:spPr>
          <a:xfrm>
            <a:off x="5486400" y="1981201"/>
            <a:ext cx="3657600" cy="830997"/>
          </a:xfrm>
          <a:prstGeom prst="rect">
            <a:avLst/>
          </a:prstGeom>
          <a:noFill/>
        </p:spPr>
        <p:txBody>
          <a:bodyPr wrap="square" rtlCol="0">
            <a:spAutoFit/>
          </a:bodyPr>
          <a:lstStyle/>
          <a:p>
            <a:r>
              <a:rPr lang="en-US" sz="4800" dirty="0">
                <a:solidFill>
                  <a:schemeClr val="bg1"/>
                </a:solidFill>
              </a:rPr>
              <a:t>Erathem</a:t>
            </a:r>
          </a:p>
        </p:txBody>
      </p:sp>
    </p:spTree>
    <p:extLst>
      <p:ext uri="{BB962C8B-B14F-4D97-AF65-F5344CB8AC3E}">
        <p14:creationId xmlns:p14="http://schemas.microsoft.com/office/powerpoint/2010/main" val="912150343"/>
      </p:ext>
    </p:extLst>
  </p:cSld>
  <p:clrMapOvr>
    <a:masterClrMapping/>
  </p:clrMapOvr>
  <mc:AlternateContent xmlns:mc="http://schemas.openxmlformats.org/markup-compatibility/2006" xmlns:p14="http://schemas.microsoft.com/office/powerpoint/2010/main">
    <mc:Choice Requires="p14">
      <p:transition spd="slow" p14:dur="2000" advTm="3259"/>
    </mc:Choice>
    <mc:Fallback xmlns="">
      <p:transition spd="slow" advTm="325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11" name="TextBox 10"/>
          <p:cNvSpPr txBox="1"/>
          <p:nvPr/>
        </p:nvSpPr>
        <p:spPr>
          <a:xfrm>
            <a:off x="4114800" y="3893404"/>
            <a:ext cx="5181600" cy="830997"/>
          </a:xfrm>
          <a:prstGeom prst="rect">
            <a:avLst/>
          </a:prstGeom>
          <a:noFill/>
        </p:spPr>
        <p:txBody>
          <a:bodyPr wrap="square" rtlCol="0">
            <a:spAutoFit/>
          </a:bodyPr>
          <a:lstStyle/>
          <a:p>
            <a:r>
              <a:rPr lang="en-US" sz="4800" dirty="0">
                <a:solidFill>
                  <a:schemeClr val="bg1"/>
                </a:solidFill>
              </a:rPr>
              <a:t>Paleozoic </a:t>
            </a:r>
            <a:r>
              <a:rPr lang="en-US" sz="4800" dirty="0">
                <a:solidFill>
                  <a:srgbClr val="FFFF00"/>
                </a:solidFill>
              </a:rPr>
              <a:t>era</a:t>
            </a:r>
          </a:p>
        </p:txBody>
      </p:sp>
      <p:sp>
        <p:nvSpPr>
          <p:cNvPr id="12" name="TextBox 11"/>
          <p:cNvSpPr txBox="1"/>
          <p:nvPr/>
        </p:nvSpPr>
        <p:spPr>
          <a:xfrm>
            <a:off x="4114800" y="1828801"/>
            <a:ext cx="5181600" cy="830997"/>
          </a:xfrm>
          <a:prstGeom prst="rect">
            <a:avLst/>
          </a:prstGeom>
          <a:noFill/>
        </p:spPr>
        <p:txBody>
          <a:bodyPr wrap="square" rtlCol="0">
            <a:spAutoFit/>
          </a:bodyPr>
          <a:lstStyle/>
          <a:p>
            <a:r>
              <a:rPr lang="en-US" sz="4800" dirty="0">
                <a:solidFill>
                  <a:schemeClr val="bg1"/>
                </a:solidFill>
              </a:rPr>
              <a:t>Mesozoic </a:t>
            </a:r>
            <a:r>
              <a:rPr lang="en-US" sz="4800" dirty="0">
                <a:solidFill>
                  <a:srgbClr val="FFFF00"/>
                </a:solidFill>
              </a:rPr>
              <a:t>era</a:t>
            </a:r>
          </a:p>
        </p:txBody>
      </p:sp>
      <p:sp>
        <p:nvSpPr>
          <p:cNvPr id="13" name="TextBox 12"/>
          <p:cNvSpPr txBox="1"/>
          <p:nvPr/>
        </p:nvSpPr>
        <p:spPr>
          <a:xfrm>
            <a:off x="4133850" y="533401"/>
            <a:ext cx="5181600" cy="830997"/>
          </a:xfrm>
          <a:prstGeom prst="rect">
            <a:avLst/>
          </a:prstGeom>
          <a:noFill/>
        </p:spPr>
        <p:txBody>
          <a:bodyPr wrap="square" rtlCol="0">
            <a:spAutoFit/>
          </a:bodyPr>
          <a:lstStyle/>
          <a:p>
            <a:r>
              <a:rPr lang="en-US" sz="4800" dirty="0">
                <a:solidFill>
                  <a:schemeClr val="bg1"/>
                </a:solidFill>
              </a:rPr>
              <a:t>Cenozoic </a:t>
            </a:r>
            <a:r>
              <a:rPr lang="en-US" sz="4800" dirty="0">
                <a:solidFill>
                  <a:srgbClr val="FFFF00"/>
                </a:solidFill>
              </a:rPr>
              <a:t>era</a:t>
            </a:r>
          </a:p>
        </p:txBody>
      </p:sp>
    </p:spTree>
    <p:extLst>
      <p:ext uri="{BB962C8B-B14F-4D97-AF65-F5344CB8AC3E}">
        <p14:creationId xmlns:p14="http://schemas.microsoft.com/office/powerpoint/2010/main" val="694072136"/>
      </p:ext>
    </p:extLst>
  </p:cSld>
  <p:clrMapOvr>
    <a:masterClrMapping/>
  </p:clrMapOvr>
  <mc:AlternateContent xmlns:mc="http://schemas.openxmlformats.org/markup-compatibility/2006" xmlns:p14="http://schemas.microsoft.com/office/powerpoint/2010/main">
    <mc:Choice Requires="p14">
      <p:transition spd="slow" p14:dur="2000" advTm="4531"/>
    </mc:Choice>
    <mc:Fallback xmlns="">
      <p:transition spd="slow" advTm="453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640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Rectangle 27"/>
          <p:cNvSpPr/>
          <p:nvPr/>
        </p:nvSpPr>
        <p:spPr>
          <a:xfrm>
            <a:off x="3640428" y="1592155"/>
            <a:ext cx="6156562" cy="4749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black"/>
                </a:solidFill>
              </a:rPr>
              <a:t>Cretaceous</a:t>
            </a:r>
          </a:p>
        </p:txBody>
      </p:sp>
      <p:sp>
        <p:nvSpPr>
          <p:cNvPr id="33" name="Rectangle 32"/>
          <p:cNvSpPr/>
          <p:nvPr/>
        </p:nvSpPr>
        <p:spPr>
          <a:xfrm>
            <a:off x="3657601" y="338846"/>
            <a:ext cx="6094921" cy="5469791"/>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TextBox 33"/>
          <p:cNvSpPr txBox="1"/>
          <p:nvPr/>
        </p:nvSpPr>
        <p:spPr>
          <a:xfrm>
            <a:off x="5715000" y="1752600"/>
            <a:ext cx="3238760" cy="3416320"/>
          </a:xfrm>
          <a:prstGeom prst="rect">
            <a:avLst/>
          </a:prstGeom>
          <a:noFill/>
        </p:spPr>
        <p:txBody>
          <a:bodyPr wrap="square" rtlCol="0">
            <a:spAutoFit/>
          </a:bodyPr>
          <a:lstStyle/>
          <a:p>
            <a:r>
              <a:rPr lang="en-US" sz="7200" dirty="0">
                <a:solidFill>
                  <a:prstClr val="black"/>
                </a:solidFill>
              </a:rPr>
              <a:t>Systems</a:t>
            </a:r>
          </a:p>
          <a:p>
            <a:endParaRPr lang="en-US" sz="7200" dirty="0">
              <a:solidFill>
                <a:srgbClr val="C00000"/>
              </a:solidFill>
            </a:endParaRPr>
          </a:p>
          <a:p>
            <a:endParaRPr lang="en-US" sz="7200" dirty="0">
              <a:solidFill>
                <a:prstClr val="black"/>
              </a:solidFill>
            </a:endParaRPr>
          </a:p>
        </p:txBody>
      </p:sp>
    </p:spTree>
    <p:extLst>
      <p:ext uri="{BB962C8B-B14F-4D97-AF65-F5344CB8AC3E}">
        <p14:creationId xmlns:p14="http://schemas.microsoft.com/office/powerpoint/2010/main" val="181894515"/>
      </p:ext>
    </p:extLst>
  </p:cSld>
  <p:clrMapOvr>
    <a:masterClrMapping/>
  </p:clrMapOvr>
  <mc:AlternateContent xmlns:mc="http://schemas.openxmlformats.org/markup-compatibility/2006" xmlns:p14="http://schemas.microsoft.com/office/powerpoint/2010/main">
    <mc:Choice Requires="p14">
      <p:transition spd="slow" p14:dur="2000" advTm="4402"/>
    </mc:Choice>
    <mc:Fallback xmlns="">
      <p:transition spd="slow" advTm="440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3640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Rectangle 27"/>
          <p:cNvSpPr/>
          <p:nvPr/>
        </p:nvSpPr>
        <p:spPr>
          <a:xfrm>
            <a:off x="3640428" y="1592155"/>
            <a:ext cx="6156562" cy="4749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black"/>
                </a:solidFill>
              </a:rPr>
              <a:t>Cretaceous</a:t>
            </a:r>
          </a:p>
        </p:txBody>
      </p:sp>
      <p:sp>
        <p:nvSpPr>
          <p:cNvPr id="33" name="Rectangle 32"/>
          <p:cNvSpPr/>
          <p:nvPr/>
        </p:nvSpPr>
        <p:spPr>
          <a:xfrm>
            <a:off x="3657601" y="338846"/>
            <a:ext cx="6094921" cy="5469791"/>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TextBox 33"/>
          <p:cNvSpPr txBox="1"/>
          <p:nvPr/>
        </p:nvSpPr>
        <p:spPr>
          <a:xfrm>
            <a:off x="5715000" y="1752600"/>
            <a:ext cx="3238760" cy="3416320"/>
          </a:xfrm>
          <a:prstGeom prst="rect">
            <a:avLst/>
          </a:prstGeom>
          <a:noFill/>
        </p:spPr>
        <p:txBody>
          <a:bodyPr wrap="square" rtlCol="0">
            <a:spAutoFit/>
          </a:bodyPr>
          <a:lstStyle/>
          <a:p>
            <a:r>
              <a:rPr lang="en-US" sz="7200" dirty="0">
                <a:solidFill>
                  <a:prstClr val="black"/>
                </a:solidFill>
              </a:rPr>
              <a:t>Systems</a:t>
            </a:r>
          </a:p>
          <a:p>
            <a:r>
              <a:rPr lang="en-US" sz="7200" dirty="0">
                <a:solidFill>
                  <a:schemeClr val="accent6">
                    <a:lumMod val="75000"/>
                  </a:schemeClr>
                </a:solidFill>
              </a:rPr>
              <a:t>Periods</a:t>
            </a:r>
          </a:p>
          <a:p>
            <a:endParaRPr lang="en-US" sz="7200" dirty="0">
              <a:solidFill>
                <a:prstClr val="black"/>
              </a:solidFill>
            </a:endParaRPr>
          </a:p>
        </p:txBody>
      </p:sp>
    </p:spTree>
    <p:extLst>
      <p:ext uri="{BB962C8B-B14F-4D97-AF65-F5344CB8AC3E}">
        <p14:creationId xmlns:p14="http://schemas.microsoft.com/office/powerpoint/2010/main" val="3710765998"/>
      </p:ext>
    </p:extLst>
  </p:cSld>
  <p:clrMapOvr>
    <a:masterClrMapping/>
  </p:clrMapOvr>
  <mc:AlternateContent xmlns:mc="http://schemas.openxmlformats.org/markup-compatibility/2006" xmlns:p14="http://schemas.microsoft.com/office/powerpoint/2010/main">
    <mc:Choice Requires="p14">
      <p:transition spd="slow" p14:dur="2000" advTm="4716"/>
    </mc:Choice>
    <mc:Fallback xmlns="">
      <p:transition spd="slow" advTm="471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Chronostratigraphic </a:t>
            </a:r>
            <a:r>
              <a:rPr lang="en-US" dirty="0" smtClean="0">
                <a:solidFill>
                  <a:schemeClr val="bg1"/>
                </a:solidFill>
              </a:rPr>
              <a:t>(</a:t>
            </a:r>
            <a:r>
              <a:rPr lang="en-US" dirty="0" smtClean="0">
                <a:solidFill>
                  <a:srgbClr val="FFFF00"/>
                </a:solidFill>
              </a:rPr>
              <a:t>layers</a:t>
            </a:r>
            <a:r>
              <a:rPr lang="en-US" dirty="0" smtClean="0">
                <a:solidFill>
                  <a:schemeClr val="bg1"/>
                </a:solidFill>
              </a:rPr>
              <a:t>)</a:t>
            </a:r>
          </a:p>
          <a:p>
            <a:pPr lvl="1"/>
            <a:r>
              <a:rPr lang="en-US" sz="2800" dirty="0">
                <a:solidFill>
                  <a:schemeClr val="bg1"/>
                </a:solidFill>
              </a:rPr>
              <a:t>Eonothem</a:t>
            </a:r>
          </a:p>
          <a:p>
            <a:pPr lvl="1"/>
            <a:r>
              <a:rPr lang="en-US" sz="2800" dirty="0">
                <a:solidFill>
                  <a:schemeClr val="bg1"/>
                </a:solidFill>
              </a:rPr>
              <a:t>Erathem</a:t>
            </a:r>
          </a:p>
          <a:p>
            <a:pPr lvl="1"/>
            <a:r>
              <a:rPr lang="en-US" sz="2800" dirty="0">
                <a:solidFill>
                  <a:schemeClr val="bg1"/>
                </a:solidFill>
              </a:rPr>
              <a:t>System</a:t>
            </a:r>
          </a:p>
          <a:p>
            <a:pPr lvl="1"/>
            <a:r>
              <a:rPr lang="en-US" sz="2800" dirty="0">
                <a:solidFill>
                  <a:schemeClr val="bg1"/>
                </a:solidFill>
              </a:rPr>
              <a:t>Series</a:t>
            </a:r>
          </a:p>
          <a:p>
            <a:pPr lvl="1"/>
            <a:r>
              <a:rPr lang="en-US" sz="2800" dirty="0">
                <a:solidFill>
                  <a:schemeClr val="bg1"/>
                </a:solidFill>
              </a:rPr>
              <a:t>Stage</a:t>
            </a:r>
          </a:p>
        </p:txBody>
      </p:sp>
      <p:sp>
        <p:nvSpPr>
          <p:cNvPr id="5" name="Content Placeholder 4"/>
          <p:cNvSpPr>
            <a:spLocks noGrp="1"/>
          </p:cNvSpPr>
          <p:nvPr>
            <p:ph sz="half" idx="2"/>
          </p:nvPr>
        </p:nvSpPr>
        <p:spPr/>
        <p:txBody>
          <a:bodyPr/>
          <a:lstStyle/>
          <a:p>
            <a:r>
              <a:rPr lang="en-US" sz="3200" dirty="0">
                <a:solidFill>
                  <a:schemeClr val="bg1"/>
                </a:solidFill>
              </a:rPr>
              <a:t>Geochronologic</a:t>
            </a:r>
            <a:r>
              <a:rPr lang="en-US" dirty="0" smtClean="0">
                <a:solidFill>
                  <a:schemeClr val="bg1"/>
                </a:solidFill>
              </a:rPr>
              <a:t>  (</a:t>
            </a:r>
            <a:r>
              <a:rPr lang="en-US" dirty="0" smtClean="0">
                <a:solidFill>
                  <a:srgbClr val="FFFF00"/>
                </a:solidFill>
              </a:rPr>
              <a:t>time</a:t>
            </a:r>
            <a:r>
              <a:rPr lang="en-US" dirty="0" smtClean="0">
                <a:solidFill>
                  <a:schemeClr val="bg1"/>
                </a:solidFill>
              </a:rPr>
              <a:t>)</a:t>
            </a:r>
          </a:p>
          <a:p>
            <a:pPr lvl="1"/>
            <a:r>
              <a:rPr lang="en-US" sz="2800" dirty="0">
                <a:solidFill>
                  <a:schemeClr val="bg1"/>
                </a:solidFill>
              </a:rPr>
              <a:t>Eon</a:t>
            </a:r>
          </a:p>
          <a:p>
            <a:pPr lvl="1"/>
            <a:r>
              <a:rPr lang="en-US" sz="2800" dirty="0">
                <a:solidFill>
                  <a:schemeClr val="bg1"/>
                </a:solidFill>
              </a:rPr>
              <a:t>Era</a:t>
            </a:r>
          </a:p>
          <a:p>
            <a:pPr lvl="1"/>
            <a:r>
              <a:rPr lang="en-US" sz="2800" dirty="0">
                <a:solidFill>
                  <a:schemeClr val="bg1"/>
                </a:solidFill>
              </a:rPr>
              <a:t>Period</a:t>
            </a:r>
          </a:p>
          <a:p>
            <a:pPr lvl="1"/>
            <a:r>
              <a:rPr lang="en-US" sz="2800" dirty="0">
                <a:solidFill>
                  <a:schemeClr val="bg1"/>
                </a:solidFill>
              </a:rPr>
              <a:t>Epoch</a:t>
            </a:r>
          </a:p>
          <a:p>
            <a:pPr lvl="1"/>
            <a:r>
              <a:rPr lang="en-US" sz="2800" dirty="0">
                <a:solidFill>
                  <a:schemeClr val="bg1"/>
                </a:solidFill>
              </a:rPr>
              <a:t>Age </a:t>
            </a:r>
          </a:p>
        </p:txBody>
      </p:sp>
      <p:sp>
        <p:nvSpPr>
          <p:cNvPr id="6" name="Title 1"/>
          <p:cNvSpPr>
            <a:spLocks noGrp="1"/>
          </p:cNvSpPr>
          <p:nvPr>
            <p:ph type="title"/>
          </p:nvPr>
        </p:nvSpPr>
        <p:spPr>
          <a:xfrm>
            <a:off x="304800" y="426721"/>
            <a:ext cx="96774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2852025072"/>
      </p:ext>
    </p:extLst>
  </p:cSld>
  <p:clrMapOvr>
    <a:masterClrMapping/>
  </p:clrMapOvr>
  <mc:AlternateContent xmlns:mc="http://schemas.openxmlformats.org/markup-compatibility/2006" xmlns:p14="http://schemas.microsoft.com/office/powerpoint/2010/main">
    <mc:Choice Requires="p14">
      <p:transition spd="slow" p14:dur="2000" advTm="8314"/>
    </mc:Choice>
    <mc:Fallback xmlns="">
      <p:transition spd="slow" advTm="8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down)">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down)">
                                      <p:cBhvr>
                                        <p:cTn id="34" dur="500"/>
                                        <p:tgtEl>
                                          <p:spTgt spid="5">
                                            <p:txEl>
                                              <p:pRg st="1" end="1"/>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down)">
                                      <p:cBhvr>
                                        <p:cTn id="37" dur="500"/>
                                        <p:tgtEl>
                                          <p:spTgt spid="5">
                                            <p:txEl>
                                              <p:pRg st="2" end="2"/>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ipe(down)">
                                      <p:cBhvr>
                                        <p:cTn id="40" dur="500"/>
                                        <p:tgtEl>
                                          <p:spTgt spid="5">
                                            <p:txEl>
                                              <p:pRg st="3" end="3"/>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down)">
                                      <p:cBhvr>
                                        <p:cTn id="43" dur="500"/>
                                        <p:tgtEl>
                                          <p:spTgt spid="5">
                                            <p:txEl>
                                              <p:pRg st="4" end="4"/>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wipe(down)">
                                      <p:cBhvr>
                                        <p:cTn id="4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Chronostratigraphic</a:t>
            </a:r>
            <a:r>
              <a:rPr lang="en-US" dirty="0" smtClean="0">
                <a:solidFill>
                  <a:schemeClr val="bg1"/>
                </a:solidFill>
              </a:rPr>
              <a:t> (layers)</a:t>
            </a:r>
          </a:p>
          <a:p>
            <a:pPr lvl="1"/>
            <a:r>
              <a:rPr lang="en-US" sz="2800" dirty="0">
                <a:solidFill>
                  <a:srgbClr val="FFFF00"/>
                </a:solidFill>
              </a:rPr>
              <a:t>Eonothem</a:t>
            </a:r>
          </a:p>
          <a:p>
            <a:pPr lvl="1"/>
            <a:r>
              <a:rPr lang="en-US" sz="2800" dirty="0">
                <a:solidFill>
                  <a:schemeClr val="bg1"/>
                </a:solidFill>
              </a:rPr>
              <a:t>Erathem</a:t>
            </a:r>
          </a:p>
          <a:p>
            <a:pPr lvl="1"/>
            <a:r>
              <a:rPr lang="en-US" sz="2800" dirty="0">
                <a:solidFill>
                  <a:schemeClr val="bg1"/>
                </a:solidFill>
              </a:rPr>
              <a:t>System</a:t>
            </a:r>
          </a:p>
          <a:p>
            <a:pPr lvl="1"/>
            <a:r>
              <a:rPr lang="en-US" sz="2800" dirty="0">
                <a:solidFill>
                  <a:schemeClr val="bg1"/>
                </a:solidFill>
              </a:rPr>
              <a:t>Series</a:t>
            </a:r>
          </a:p>
          <a:p>
            <a:pPr lvl="1"/>
            <a:r>
              <a:rPr lang="en-US" sz="2800" dirty="0">
                <a:solidFill>
                  <a:schemeClr val="bg1"/>
                </a:solidFill>
              </a:rPr>
              <a:t>Stage</a:t>
            </a:r>
          </a:p>
        </p:txBody>
      </p:sp>
      <p:sp>
        <p:nvSpPr>
          <p:cNvPr id="5" name="Content Placeholder 4"/>
          <p:cNvSpPr>
            <a:spLocks noGrp="1"/>
          </p:cNvSpPr>
          <p:nvPr>
            <p:ph sz="half" idx="2"/>
          </p:nvPr>
        </p:nvSpPr>
        <p:spPr/>
        <p:txBody>
          <a:bodyPr/>
          <a:lstStyle/>
          <a:p>
            <a:r>
              <a:rPr lang="en-US" sz="3200" dirty="0">
                <a:solidFill>
                  <a:schemeClr val="bg1"/>
                </a:solidFill>
              </a:rPr>
              <a:t>Geochronologic </a:t>
            </a:r>
            <a:r>
              <a:rPr lang="en-US" dirty="0" smtClean="0">
                <a:solidFill>
                  <a:schemeClr val="bg1"/>
                </a:solidFill>
              </a:rPr>
              <a:t> (time)</a:t>
            </a:r>
          </a:p>
          <a:p>
            <a:pPr lvl="1"/>
            <a:r>
              <a:rPr lang="en-US" sz="2800" dirty="0">
                <a:solidFill>
                  <a:srgbClr val="FFFF00"/>
                </a:solidFill>
              </a:rPr>
              <a:t>Eon</a:t>
            </a:r>
          </a:p>
          <a:p>
            <a:pPr lvl="1"/>
            <a:r>
              <a:rPr lang="en-US" sz="2800" dirty="0">
                <a:solidFill>
                  <a:schemeClr val="bg1"/>
                </a:solidFill>
              </a:rPr>
              <a:t>Era</a:t>
            </a:r>
          </a:p>
          <a:p>
            <a:pPr lvl="1"/>
            <a:r>
              <a:rPr lang="en-US" sz="2800" dirty="0">
                <a:solidFill>
                  <a:schemeClr val="bg1"/>
                </a:solidFill>
              </a:rPr>
              <a:t>Period</a:t>
            </a:r>
          </a:p>
          <a:p>
            <a:pPr lvl="1"/>
            <a:r>
              <a:rPr lang="en-US" sz="2800" dirty="0">
                <a:solidFill>
                  <a:schemeClr val="bg1"/>
                </a:solidFill>
              </a:rPr>
              <a:t>Epoch</a:t>
            </a:r>
          </a:p>
          <a:p>
            <a:pPr lvl="1"/>
            <a:r>
              <a:rPr lang="en-US" sz="2800" dirty="0">
                <a:solidFill>
                  <a:schemeClr val="bg1"/>
                </a:solidFill>
              </a:rPr>
              <a:t>Age </a:t>
            </a:r>
          </a:p>
        </p:txBody>
      </p:sp>
      <p:sp>
        <p:nvSpPr>
          <p:cNvPr id="2" name="Title 1"/>
          <p:cNvSpPr>
            <a:spLocks noGrp="1"/>
          </p:cNvSpPr>
          <p:nvPr>
            <p:ph type="title"/>
          </p:nvPr>
        </p:nvSpPr>
        <p:spPr/>
        <p:txBody>
          <a:bodyPr/>
          <a:lstStyle/>
          <a:p>
            <a:endParaRPr lang="en-US" dirty="0"/>
          </a:p>
        </p:txBody>
      </p:sp>
      <p:sp>
        <p:nvSpPr>
          <p:cNvPr id="7" name="Title 1"/>
          <p:cNvSpPr txBox="1">
            <a:spLocks/>
          </p:cNvSpPr>
          <p:nvPr/>
        </p:nvSpPr>
        <p:spPr>
          <a:xfrm>
            <a:off x="304800" y="426721"/>
            <a:ext cx="967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3321391324"/>
      </p:ext>
    </p:extLst>
  </p:cSld>
  <p:clrMapOvr>
    <a:masterClrMapping/>
  </p:clrMapOvr>
  <mc:AlternateContent xmlns:mc="http://schemas.openxmlformats.org/markup-compatibility/2006" xmlns:p14="http://schemas.microsoft.com/office/powerpoint/2010/main">
    <mc:Choice Requires="p14">
      <p:transition spd="slow" p14:dur="2000" advTm="4349"/>
    </mc:Choice>
    <mc:Fallback xmlns="">
      <p:transition spd="slow" advTm="434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Chronostratigraphic </a:t>
            </a:r>
            <a:r>
              <a:rPr lang="en-US" dirty="0" smtClean="0">
                <a:solidFill>
                  <a:schemeClr val="bg1"/>
                </a:solidFill>
              </a:rPr>
              <a:t>(layers)</a:t>
            </a:r>
          </a:p>
          <a:p>
            <a:pPr lvl="1"/>
            <a:r>
              <a:rPr lang="en-US" sz="2800" dirty="0">
                <a:solidFill>
                  <a:schemeClr val="bg1"/>
                </a:solidFill>
              </a:rPr>
              <a:t>Eonothem</a:t>
            </a:r>
          </a:p>
          <a:p>
            <a:pPr lvl="1"/>
            <a:r>
              <a:rPr lang="en-US" sz="2800" dirty="0">
                <a:solidFill>
                  <a:srgbClr val="FFFF00"/>
                </a:solidFill>
              </a:rPr>
              <a:t>Erathem</a:t>
            </a:r>
          </a:p>
          <a:p>
            <a:pPr lvl="1"/>
            <a:r>
              <a:rPr lang="en-US" sz="2800" dirty="0">
                <a:solidFill>
                  <a:schemeClr val="bg1"/>
                </a:solidFill>
              </a:rPr>
              <a:t>System</a:t>
            </a:r>
          </a:p>
          <a:p>
            <a:pPr lvl="1"/>
            <a:r>
              <a:rPr lang="en-US" sz="2800" dirty="0">
                <a:solidFill>
                  <a:schemeClr val="bg1"/>
                </a:solidFill>
              </a:rPr>
              <a:t>Series</a:t>
            </a:r>
          </a:p>
          <a:p>
            <a:pPr lvl="1"/>
            <a:r>
              <a:rPr lang="en-US" sz="2800" dirty="0">
                <a:solidFill>
                  <a:schemeClr val="bg1"/>
                </a:solidFill>
              </a:rPr>
              <a:t>Stage</a:t>
            </a:r>
          </a:p>
        </p:txBody>
      </p:sp>
      <p:sp>
        <p:nvSpPr>
          <p:cNvPr id="5" name="Content Placeholder 4"/>
          <p:cNvSpPr>
            <a:spLocks noGrp="1"/>
          </p:cNvSpPr>
          <p:nvPr>
            <p:ph sz="half" idx="2"/>
          </p:nvPr>
        </p:nvSpPr>
        <p:spPr/>
        <p:txBody>
          <a:bodyPr/>
          <a:lstStyle/>
          <a:p>
            <a:r>
              <a:rPr lang="en-US" sz="3200" dirty="0">
                <a:solidFill>
                  <a:schemeClr val="bg1"/>
                </a:solidFill>
              </a:rPr>
              <a:t>Geochronologic</a:t>
            </a:r>
            <a:r>
              <a:rPr lang="en-US" dirty="0" smtClean="0">
                <a:solidFill>
                  <a:schemeClr val="bg1"/>
                </a:solidFill>
              </a:rPr>
              <a:t>  (time)</a:t>
            </a:r>
          </a:p>
          <a:p>
            <a:pPr lvl="1"/>
            <a:r>
              <a:rPr lang="en-US" sz="2800" dirty="0">
                <a:solidFill>
                  <a:schemeClr val="bg1"/>
                </a:solidFill>
              </a:rPr>
              <a:t>Eon</a:t>
            </a:r>
          </a:p>
          <a:p>
            <a:pPr lvl="1"/>
            <a:r>
              <a:rPr lang="en-US" sz="2800" dirty="0">
                <a:solidFill>
                  <a:srgbClr val="FFFF00"/>
                </a:solidFill>
              </a:rPr>
              <a:t>Era</a:t>
            </a:r>
          </a:p>
          <a:p>
            <a:pPr lvl="1"/>
            <a:r>
              <a:rPr lang="en-US" sz="2800" dirty="0">
                <a:solidFill>
                  <a:schemeClr val="bg1"/>
                </a:solidFill>
              </a:rPr>
              <a:t>Period</a:t>
            </a:r>
          </a:p>
          <a:p>
            <a:pPr lvl="1"/>
            <a:r>
              <a:rPr lang="en-US" sz="2800" dirty="0">
                <a:solidFill>
                  <a:schemeClr val="bg1"/>
                </a:solidFill>
              </a:rPr>
              <a:t>Epoch</a:t>
            </a:r>
          </a:p>
          <a:p>
            <a:pPr lvl="1"/>
            <a:r>
              <a:rPr lang="en-US" sz="2800" dirty="0">
                <a:solidFill>
                  <a:schemeClr val="bg1"/>
                </a:solidFill>
              </a:rPr>
              <a:t>Age </a:t>
            </a:r>
          </a:p>
        </p:txBody>
      </p:sp>
      <p:sp>
        <p:nvSpPr>
          <p:cNvPr id="7" name="Title 1"/>
          <p:cNvSpPr>
            <a:spLocks noGrp="1"/>
          </p:cNvSpPr>
          <p:nvPr>
            <p:ph type="title"/>
          </p:nvPr>
        </p:nvSpPr>
        <p:spPr>
          <a:xfrm>
            <a:off x="304800" y="426721"/>
            <a:ext cx="96774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1050891457"/>
      </p:ext>
    </p:extLst>
  </p:cSld>
  <p:clrMapOvr>
    <a:masterClrMapping/>
  </p:clrMapOvr>
  <mc:AlternateContent xmlns:mc="http://schemas.openxmlformats.org/markup-compatibility/2006" xmlns:p14="http://schemas.microsoft.com/office/powerpoint/2010/main">
    <mc:Choice Requires="p14">
      <p:transition spd="slow" p14:dur="2000" advTm="3965"/>
    </mc:Choice>
    <mc:Fallback xmlns="">
      <p:transition spd="slow" advTm="396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Chronostratigraphic </a:t>
            </a:r>
            <a:r>
              <a:rPr lang="en-US" dirty="0" smtClean="0">
                <a:solidFill>
                  <a:schemeClr val="bg1"/>
                </a:solidFill>
              </a:rPr>
              <a:t>(layers)</a:t>
            </a:r>
          </a:p>
          <a:p>
            <a:pPr lvl="1"/>
            <a:r>
              <a:rPr lang="en-US" sz="2800" dirty="0">
                <a:solidFill>
                  <a:schemeClr val="bg1"/>
                </a:solidFill>
              </a:rPr>
              <a:t>Eonothem</a:t>
            </a:r>
          </a:p>
          <a:p>
            <a:pPr lvl="1"/>
            <a:r>
              <a:rPr lang="en-US" sz="2800" dirty="0">
                <a:solidFill>
                  <a:schemeClr val="bg1"/>
                </a:solidFill>
              </a:rPr>
              <a:t>Erathem</a:t>
            </a:r>
          </a:p>
          <a:p>
            <a:pPr lvl="1"/>
            <a:r>
              <a:rPr lang="en-US" sz="2800" dirty="0">
                <a:solidFill>
                  <a:schemeClr val="bg1"/>
                </a:solidFill>
              </a:rPr>
              <a:t>System</a:t>
            </a:r>
          </a:p>
          <a:p>
            <a:pPr lvl="1"/>
            <a:r>
              <a:rPr lang="en-US" sz="2800" dirty="0">
                <a:solidFill>
                  <a:schemeClr val="bg1"/>
                </a:solidFill>
              </a:rPr>
              <a:t>Series</a:t>
            </a:r>
          </a:p>
          <a:p>
            <a:pPr lvl="1"/>
            <a:r>
              <a:rPr lang="en-US" sz="2800" dirty="0">
                <a:solidFill>
                  <a:schemeClr val="bg1"/>
                </a:solidFill>
              </a:rPr>
              <a:t>Stage</a:t>
            </a:r>
          </a:p>
        </p:txBody>
      </p:sp>
      <p:sp>
        <p:nvSpPr>
          <p:cNvPr id="5" name="Content Placeholder 4"/>
          <p:cNvSpPr>
            <a:spLocks noGrp="1"/>
          </p:cNvSpPr>
          <p:nvPr>
            <p:ph sz="half" idx="2"/>
          </p:nvPr>
        </p:nvSpPr>
        <p:spPr/>
        <p:txBody>
          <a:bodyPr/>
          <a:lstStyle/>
          <a:p>
            <a:r>
              <a:rPr lang="en-US" sz="3200" dirty="0">
                <a:solidFill>
                  <a:schemeClr val="bg1"/>
                </a:solidFill>
              </a:rPr>
              <a:t>Geochronologic</a:t>
            </a:r>
            <a:r>
              <a:rPr lang="en-US" dirty="0" smtClean="0">
                <a:solidFill>
                  <a:schemeClr val="bg1"/>
                </a:solidFill>
              </a:rPr>
              <a:t>  (time)</a:t>
            </a:r>
          </a:p>
          <a:p>
            <a:pPr lvl="1"/>
            <a:r>
              <a:rPr lang="en-US" sz="2800" dirty="0">
                <a:solidFill>
                  <a:srgbClr val="FFFF00"/>
                </a:solidFill>
              </a:rPr>
              <a:t>Eon</a:t>
            </a:r>
          </a:p>
          <a:p>
            <a:pPr lvl="1"/>
            <a:r>
              <a:rPr lang="en-US" sz="2800" dirty="0">
                <a:solidFill>
                  <a:srgbClr val="FFFF00"/>
                </a:solidFill>
              </a:rPr>
              <a:t>Era</a:t>
            </a:r>
          </a:p>
          <a:p>
            <a:pPr lvl="1"/>
            <a:r>
              <a:rPr lang="en-US" sz="2800" dirty="0">
                <a:solidFill>
                  <a:srgbClr val="FFFF00"/>
                </a:solidFill>
              </a:rPr>
              <a:t>Period</a:t>
            </a:r>
          </a:p>
          <a:p>
            <a:pPr lvl="1"/>
            <a:r>
              <a:rPr lang="en-US" sz="2800" dirty="0">
                <a:solidFill>
                  <a:srgbClr val="FFFF00"/>
                </a:solidFill>
              </a:rPr>
              <a:t>Epoch</a:t>
            </a:r>
          </a:p>
          <a:p>
            <a:pPr lvl="1"/>
            <a:r>
              <a:rPr lang="en-US" sz="2800" dirty="0">
                <a:solidFill>
                  <a:srgbClr val="FFFF00"/>
                </a:solidFill>
              </a:rPr>
              <a:t>Age </a:t>
            </a:r>
          </a:p>
        </p:txBody>
      </p:sp>
      <p:sp>
        <p:nvSpPr>
          <p:cNvPr id="7" name="Title 1"/>
          <p:cNvSpPr>
            <a:spLocks noGrp="1"/>
          </p:cNvSpPr>
          <p:nvPr>
            <p:ph type="title"/>
          </p:nvPr>
        </p:nvSpPr>
        <p:spPr>
          <a:xfrm>
            <a:off x="304800" y="426721"/>
            <a:ext cx="96774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2517942994"/>
      </p:ext>
    </p:extLst>
  </p:cSld>
  <p:clrMapOvr>
    <a:masterClrMapping/>
  </p:clrMapOvr>
  <mc:AlternateContent xmlns:mc="http://schemas.openxmlformats.org/markup-compatibility/2006" xmlns:p14="http://schemas.microsoft.com/office/powerpoint/2010/main">
    <mc:Choice Requires="p14">
      <p:transition spd="slow" p14:dur="2000" advTm="5614"/>
    </mc:Choice>
    <mc:Fallback xmlns="">
      <p:transition spd="slow" advTm="561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4"/>
          <a:stretch>
            <a:fillRect/>
          </a:stretch>
        </p:blipFill>
        <p:spPr>
          <a:xfrm>
            <a:off x="5562600" y="2514600"/>
            <a:ext cx="4191000" cy="3622988"/>
          </a:xfrm>
          <a:prstGeom prst="rect">
            <a:avLst/>
          </a:prstGeom>
        </p:spPr>
      </p:pic>
      <p:sp>
        <p:nvSpPr>
          <p:cNvPr id="11" name="Rectangle 10"/>
          <p:cNvSpPr/>
          <p:nvPr/>
        </p:nvSpPr>
        <p:spPr>
          <a:xfrm>
            <a:off x="3060900" y="4585262"/>
            <a:ext cx="2559740" cy="769441"/>
          </a:xfrm>
          <a:prstGeom prst="rect">
            <a:avLst/>
          </a:prstGeom>
          <a:noFill/>
        </p:spPr>
        <p:txBody>
          <a:bodyPr wrap="none" lIns="91440" tIns="45720" rIns="91440" bIns="45720">
            <a:spAutoFit/>
          </a:bodyPr>
          <a:lstStyle/>
          <a:p>
            <a:pPr algn="ctr"/>
            <a:r>
              <a:rPr lang="en-US" sz="4400" dirty="0" err="1">
                <a:ln w="0"/>
                <a:solidFill>
                  <a:srgbClr val="FFC000"/>
                </a:solidFill>
                <a:effectLst>
                  <a:reflection blurRad="6350" stA="53000" endA="300" endPos="35500" dir="5400000" sy="-90000" algn="bl" rotWithShape="0"/>
                </a:effectLst>
              </a:rPr>
              <a:t>Eonothem</a:t>
            </a:r>
            <a:endParaRPr lang="en-US" sz="4400" dirty="0">
              <a:ln w="0"/>
              <a:solidFill>
                <a:srgbClr val="FFC000"/>
              </a:solidFill>
              <a:effectLst>
                <a:reflection blurRad="6350" stA="53000" endA="300" endPos="35500" dir="5400000" sy="-90000" algn="bl" rotWithShape="0"/>
              </a:effectLst>
            </a:endParaRPr>
          </a:p>
        </p:txBody>
      </p:sp>
      <p:cxnSp>
        <p:nvCxnSpPr>
          <p:cNvPr id="5" name="Straight Connector 4"/>
          <p:cNvCxnSpPr/>
          <p:nvPr/>
        </p:nvCxnSpPr>
        <p:spPr>
          <a:xfrm flipH="1">
            <a:off x="2438400" y="2514601"/>
            <a:ext cx="3124200" cy="289922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476500" y="5413829"/>
            <a:ext cx="30861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12747" y="838200"/>
            <a:ext cx="2841099" cy="923330"/>
          </a:xfrm>
          <a:prstGeom prst="rect">
            <a:avLst/>
          </a:prstGeom>
          <a:noFill/>
        </p:spPr>
        <p:txBody>
          <a:bodyPr wrap="none" lIns="91440" tIns="45720" rIns="91440" bIns="45720">
            <a:spAutoFit/>
          </a:bodyPr>
          <a:lstStyle/>
          <a:p>
            <a:pPr algn="ctr"/>
            <a:r>
              <a:rPr lang="en-US" sz="5400" dirty="0" err="1">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rPr>
              <a:t>Erathems</a:t>
            </a:r>
            <a:endParaRPr lang="en-US" sz="540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endParaRPr>
          </a:p>
        </p:txBody>
      </p:sp>
      <p:sp>
        <p:nvSpPr>
          <p:cNvPr id="20" name="Rectangle 19"/>
          <p:cNvSpPr/>
          <p:nvPr/>
        </p:nvSpPr>
        <p:spPr>
          <a:xfrm>
            <a:off x="5867400" y="2514600"/>
            <a:ext cx="381000" cy="31242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Down Arrow 20"/>
          <p:cNvSpPr/>
          <p:nvPr/>
        </p:nvSpPr>
        <p:spPr>
          <a:xfrm>
            <a:off x="5867400" y="1761530"/>
            <a:ext cx="381000" cy="60067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6248400" y="2514600"/>
            <a:ext cx="3505200" cy="31242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7543800" y="1515070"/>
            <a:ext cx="2458110" cy="923330"/>
          </a:xfrm>
          <a:prstGeom prst="rect">
            <a:avLst/>
          </a:prstGeom>
          <a:noFill/>
        </p:spPr>
        <p:txBody>
          <a:bodyPr wrap="none" lIns="91440" tIns="45720" rIns="91440" bIns="45720">
            <a:spAutoFit/>
          </a:bodyPr>
          <a:lstStyle/>
          <a:p>
            <a:pPr algn="ctr"/>
            <a:r>
              <a:rPr lang="en-US" sz="5400" dirty="0">
                <a:ln w="0"/>
                <a:solidFill>
                  <a:srgbClr val="F79646">
                    <a:lumMod val="75000"/>
                  </a:srgbClr>
                </a:solidFill>
                <a:effectLst>
                  <a:reflection blurRad="6350" stA="53000" endA="300" endPos="35500" dir="5400000" sy="-90000" algn="bl" rotWithShape="0"/>
                </a:effectLst>
              </a:rPr>
              <a:t>Systems</a:t>
            </a:r>
          </a:p>
        </p:txBody>
      </p:sp>
      <p:sp>
        <p:nvSpPr>
          <p:cNvPr id="25" name="Curved Left Arrow 24"/>
          <p:cNvSpPr/>
          <p:nvPr/>
        </p:nvSpPr>
        <p:spPr>
          <a:xfrm>
            <a:off x="10026324" y="2061865"/>
            <a:ext cx="467505" cy="1376348"/>
          </a:xfrm>
          <a:prstGeom prst="curvedLef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163888139"/>
      </p:ext>
    </p:extLst>
  </p:cSld>
  <p:clrMapOvr>
    <a:masterClrMapping/>
  </p:clrMapOvr>
  <mc:AlternateContent xmlns:mc="http://schemas.openxmlformats.org/markup-compatibility/2006" xmlns:p14="http://schemas.microsoft.com/office/powerpoint/2010/main">
    <mc:Choice Requires="p14">
      <p:transition spd="slow" p14:dur="2000" advTm="6456"/>
    </mc:Choice>
    <mc:Fallback xmlns="">
      <p:transition spd="slow" advTm="6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animBg="1"/>
      <p:bldP spid="21" grpId="0" animBg="1"/>
      <p:bldP spid="23" grpId="0" animBg="1"/>
      <p:bldP spid="24" grpId="0"/>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0" y="2133600"/>
            <a:ext cx="10972800" cy="3886199"/>
          </a:xfrm>
        </p:spPr>
        <p:txBody>
          <a:bodyPr>
            <a:normAutofit/>
          </a:bodyPr>
          <a:lstStyle/>
          <a:p>
            <a:pPr marL="0" indent="0" algn="ctr">
              <a:buNone/>
            </a:pPr>
            <a:r>
              <a:rPr lang="en-US" sz="6000" dirty="0" smtClean="0">
                <a:solidFill>
                  <a:srgbClr val="FFFF00"/>
                </a:solidFill>
              </a:rPr>
              <a:t>Ma</a:t>
            </a:r>
            <a:r>
              <a:rPr lang="en-US" sz="6000" dirty="0" smtClean="0">
                <a:solidFill>
                  <a:schemeClr val="bg1"/>
                </a:solidFill>
              </a:rPr>
              <a:t> = millions of years ago</a:t>
            </a:r>
          </a:p>
          <a:p>
            <a:endParaRPr lang="en-US" sz="6000" dirty="0">
              <a:solidFill>
                <a:schemeClr val="bg1"/>
              </a:solidFill>
            </a:endParaRPr>
          </a:p>
          <a:p>
            <a:pPr marL="0" indent="0" algn="ctr">
              <a:buNone/>
            </a:pPr>
            <a:r>
              <a:rPr lang="en-US" sz="6000" dirty="0" smtClean="0">
                <a:solidFill>
                  <a:srgbClr val="FFFF00"/>
                </a:solidFill>
              </a:rPr>
              <a:t>Mya</a:t>
            </a:r>
            <a:r>
              <a:rPr lang="en-US" sz="6000" dirty="0" smtClean="0">
                <a:solidFill>
                  <a:schemeClr val="bg1"/>
                </a:solidFill>
              </a:rPr>
              <a:t> = millions of years ago</a:t>
            </a:r>
            <a:endParaRPr lang="en-US" sz="6000" dirty="0">
              <a:solidFill>
                <a:schemeClr val="bg1"/>
              </a:solidFill>
            </a:endParaRPr>
          </a:p>
        </p:txBody>
      </p:sp>
      <p:sp>
        <p:nvSpPr>
          <p:cNvPr id="5" name="Title 1"/>
          <p:cNvSpPr>
            <a:spLocks noGrp="1"/>
          </p:cNvSpPr>
          <p:nvPr>
            <p:ph type="title"/>
          </p:nvPr>
        </p:nvSpPr>
        <p:spPr>
          <a:xfrm>
            <a:off x="609600" y="457200"/>
            <a:ext cx="93726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Millions of years ago</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729187494"/>
      </p:ext>
    </p:extLst>
  </p:cSld>
  <p:clrMapOvr>
    <a:masterClrMapping/>
  </p:clrMapOvr>
  <mc:AlternateContent xmlns:mc="http://schemas.openxmlformats.org/markup-compatibility/2006" xmlns:p14="http://schemas.microsoft.com/office/powerpoint/2010/main">
    <mc:Choice Requires="p14">
      <p:transition spd="slow" p14:dur="2000" advTm="13032"/>
    </mc:Choice>
    <mc:Fallback xmlns="">
      <p:transition spd="slow" advTm="130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3640428" y="304800"/>
            <a:ext cx="2760372"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2760372"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2760372"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2760372"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2760372"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2760372"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2760372"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2760372"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2760372"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276442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276442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2760372"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2760372"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3" y="5815569"/>
            <a:ext cx="4045491" cy="856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8003" y="1822607"/>
            <a:ext cx="1270116" cy="7747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4538" y="555956"/>
            <a:ext cx="1277049" cy="77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5400000">
            <a:off x="6910100" y="2388836"/>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rot="5400000">
            <a:off x="6971152" y="5323251"/>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rot="5400000">
            <a:off x="6910101" y="1113480"/>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7881257" y="5506198"/>
            <a:ext cx="1981200" cy="461665"/>
          </a:xfrm>
          <a:prstGeom prst="rect">
            <a:avLst/>
          </a:prstGeom>
          <a:noFill/>
        </p:spPr>
        <p:txBody>
          <a:bodyPr wrap="square" rtlCol="0">
            <a:spAutoFit/>
          </a:bodyPr>
          <a:lstStyle/>
          <a:p>
            <a:r>
              <a:rPr lang="en-US" sz="2400" dirty="0">
                <a:solidFill>
                  <a:schemeClr val="bg1"/>
                </a:solidFill>
              </a:rPr>
              <a:t>541 Ma</a:t>
            </a:r>
          </a:p>
        </p:txBody>
      </p:sp>
      <p:sp>
        <p:nvSpPr>
          <p:cNvPr id="37" name="TextBox 36"/>
          <p:cNvSpPr txBox="1"/>
          <p:nvPr/>
        </p:nvSpPr>
        <p:spPr>
          <a:xfrm>
            <a:off x="7848600" y="2662536"/>
            <a:ext cx="1371600" cy="461665"/>
          </a:xfrm>
          <a:prstGeom prst="rect">
            <a:avLst/>
          </a:prstGeom>
          <a:noFill/>
        </p:spPr>
        <p:txBody>
          <a:bodyPr wrap="square" rtlCol="0">
            <a:spAutoFit/>
          </a:bodyPr>
          <a:lstStyle/>
          <a:p>
            <a:r>
              <a:rPr lang="en-US" sz="2400" dirty="0">
                <a:solidFill>
                  <a:schemeClr val="bg1"/>
                </a:solidFill>
              </a:rPr>
              <a:t>252 Ma</a:t>
            </a:r>
          </a:p>
        </p:txBody>
      </p:sp>
      <p:sp>
        <p:nvSpPr>
          <p:cNvPr id="38" name="TextBox 37"/>
          <p:cNvSpPr txBox="1"/>
          <p:nvPr/>
        </p:nvSpPr>
        <p:spPr>
          <a:xfrm>
            <a:off x="7848600" y="1363231"/>
            <a:ext cx="1066800" cy="461665"/>
          </a:xfrm>
          <a:prstGeom prst="rect">
            <a:avLst/>
          </a:prstGeom>
          <a:noFill/>
        </p:spPr>
        <p:txBody>
          <a:bodyPr wrap="square" rtlCol="0">
            <a:spAutoFit/>
          </a:bodyPr>
          <a:lstStyle/>
          <a:p>
            <a:r>
              <a:rPr lang="en-US" sz="2400" dirty="0">
                <a:solidFill>
                  <a:schemeClr val="bg1"/>
                </a:solidFill>
              </a:rPr>
              <a:t>65 Ma</a:t>
            </a:r>
          </a:p>
        </p:txBody>
      </p:sp>
    </p:spTree>
    <p:custDataLst>
      <p:tags r:id="rId1"/>
    </p:custDataLst>
    <p:extLst>
      <p:ext uri="{BB962C8B-B14F-4D97-AF65-F5344CB8AC3E}">
        <p14:creationId xmlns:p14="http://schemas.microsoft.com/office/powerpoint/2010/main" val="2901647868"/>
      </p:ext>
    </p:extLst>
  </p:cSld>
  <p:clrMapOvr>
    <a:masterClrMapping/>
  </p:clrMapOvr>
  <mc:AlternateContent xmlns:mc="http://schemas.openxmlformats.org/markup-compatibility/2006" xmlns:p14="http://schemas.microsoft.com/office/powerpoint/2010/main">
    <mc:Choice Requires="p14">
      <p:transition spd="slow" p14:dur="2000" advTm="31469"/>
    </mc:Choice>
    <mc:Fallback xmlns="">
      <p:transition spd="slow" advTm="314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4" grpId="0" animBg="1"/>
      <p:bldP spid="35" grpId="0"/>
      <p:bldP spid="37"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3640428" y="304800"/>
            <a:ext cx="2760372"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2760372"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2760372"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2760372"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2760372"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2760372"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2760372"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2760372"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2760372"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276442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276442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2760372"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2760372"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3" y="5815569"/>
            <a:ext cx="4045491" cy="856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8003" y="1822607"/>
            <a:ext cx="1270116" cy="7747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4538" y="555956"/>
            <a:ext cx="1277049" cy="77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39" name="Down Arrow 38"/>
          <p:cNvSpPr/>
          <p:nvPr/>
        </p:nvSpPr>
        <p:spPr>
          <a:xfrm rot="5400000">
            <a:off x="6965299" y="5149472"/>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7696200" y="5346972"/>
            <a:ext cx="2438400" cy="461665"/>
          </a:xfrm>
          <a:prstGeom prst="rect">
            <a:avLst/>
          </a:prstGeom>
          <a:noFill/>
        </p:spPr>
        <p:txBody>
          <a:bodyPr wrap="square" rtlCol="0">
            <a:spAutoFit/>
          </a:bodyPr>
          <a:lstStyle/>
          <a:p>
            <a:r>
              <a:rPr lang="en-US" sz="2400" dirty="0">
                <a:solidFill>
                  <a:schemeClr val="bg1"/>
                </a:solidFill>
              </a:rPr>
              <a:t>54 million years</a:t>
            </a:r>
          </a:p>
        </p:txBody>
      </p:sp>
    </p:spTree>
    <p:extLst>
      <p:ext uri="{BB962C8B-B14F-4D97-AF65-F5344CB8AC3E}">
        <p14:creationId xmlns:p14="http://schemas.microsoft.com/office/powerpoint/2010/main" val="2559741485"/>
      </p:ext>
    </p:extLst>
  </p:cSld>
  <p:clrMapOvr>
    <a:masterClrMapping/>
  </p:clrMapOvr>
  <mc:AlternateContent xmlns:mc="http://schemas.openxmlformats.org/markup-compatibility/2006" xmlns:p14="http://schemas.microsoft.com/office/powerpoint/2010/main">
    <mc:Choice Requires="p14">
      <p:transition spd="slow" p14:dur="2000" advTm="10311"/>
    </mc:Choice>
    <mc:Fallback xmlns="">
      <p:transition spd="slow" advTm="1031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90500" y="457200"/>
            <a:ext cx="99441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Two Sets of Terminology</a:t>
            </a:r>
            <a:endParaRPr lang="en-US" dirty="0">
              <a:ln>
                <a:solidFill>
                  <a:sysClr val="windowText" lastClr="000000"/>
                </a:solidFill>
              </a:ln>
              <a:solidFill>
                <a:schemeClr val="bg1"/>
              </a:solidFill>
              <a:latin typeface="Gill Sans Ultra Bold" panose="020B0A02020104020203" pitchFamily="34" charset="0"/>
            </a:endParaRPr>
          </a:p>
        </p:txBody>
      </p:sp>
      <p:pic>
        <p:nvPicPr>
          <p:cNvPr id="9" name="Content Placeholder 5"/>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878945" y="1828800"/>
            <a:ext cx="5430309" cy="4072732"/>
          </a:xfrm>
        </p:spPr>
      </p:pic>
      <p:pic>
        <p:nvPicPr>
          <p:cNvPr id="10" name="Picture 9"/>
          <p:cNvPicPr>
            <a:picLocks noChangeAspect="1"/>
          </p:cNvPicPr>
          <p:nvPr/>
        </p:nvPicPr>
        <p:blipFill>
          <a:blip r:embed="rId6"/>
          <a:stretch>
            <a:fillRect/>
          </a:stretch>
        </p:blipFill>
        <p:spPr>
          <a:xfrm>
            <a:off x="6553200" y="1729582"/>
            <a:ext cx="4477637" cy="4267200"/>
          </a:xfrm>
          <a:prstGeom prst="rect">
            <a:avLst/>
          </a:prstGeom>
        </p:spPr>
      </p:pic>
      <p:sp>
        <p:nvSpPr>
          <p:cNvPr id="11" name="TextBox 10"/>
          <p:cNvSpPr txBox="1"/>
          <p:nvPr/>
        </p:nvSpPr>
        <p:spPr>
          <a:xfrm>
            <a:off x="1828800" y="5981541"/>
            <a:ext cx="3657600" cy="584775"/>
          </a:xfrm>
          <a:prstGeom prst="rect">
            <a:avLst/>
          </a:prstGeom>
          <a:noFill/>
        </p:spPr>
        <p:txBody>
          <a:bodyPr wrap="square" rtlCol="0">
            <a:spAutoFit/>
          </a:bodyPr>
          <a:lstStyle/>
          <a:p>
            <a:pPr algn="ctr"/>
            <a:r>
              <a:rPr lang="en-US" sz="3200" dirty="0">
                <a:solidFill>
                  <a:prstClr val="white"/>
                </a:solidFill>
                <a:latin typeface="Tempus Sans ITC" panose="04020404030D07020202" pitchFamily="82" charset="0"/>
              </a:rPr>
              <a:t>Chronostratigraphic</a:t>
            </a:r>
            <a:endParaRPr lang="en-US" sz="2400" dirty="0">
              <a:solidFill>
                <a:prstClr val="black"/>
              </a:solidFill>
            </a:endParaRPr>
          </a:p>
        </p:txBody>
      </p:sp>
      <p:sp>
        <p:nvSpPr>
          <p:cNvPr id="12" name="TextBox 11"/>
          <p:cNvSpPr txBox="1"/>
          <p:nvPr/>
        </p:nvSpPr>
        <p:spPr>
          <a:xfrm>
            <a:off x="7315200" y="5996782"/>
            <a:ext cx="2971800" cy="584775"/>
          </a:xfrm>
          <a:prstGeom prst="rect">
            <a:avLst/>
          </a:prstGeom>
          <a:noFill/>
        </p:spPr>
        <p:txBody>
          <a:bodyPr wrap="square" rtlCol="0">
            <a:spAutoFit/>
          </a:bodyPr>
          <a:lstStyle/>
          <a:p>
            <a:pPr algn="ctr"/>
            <a:r>
              <a:rPr lang="en-US" sz="3200" dirty="0">
                <a:solidFill>
                  <a:prstClr val="white"/>
                </a:solidFill>
                <a:latin typeface="Tempus Sans ITC" panose="04020404030D07020202" pitchFamily="82" charset="0"/>
              </a:rPr>
              <a:t>Geochronologic</a:t>
            </a:r>
          </a:p>
        </p:txBody>
      </p:sp>
    </p:spTree>
    <p:custDataLst>
      <p:tags r:id="rId1"/>
    </p:custDataLst>
    <p:extLst>
      <p:ext uri="{BB962C8B-B14F-4D97-AF65-F5344CB8AC3E}">
        <p14:creationId xmlns:p14="http://schemas.microsoft.com/office/powerpoint/2010/main" val="2570815787"/>
      </p:ext>
    </p:extLst>
  </p:cSld>
  <p:clrMapOvr>
    <a:masterClrMapping/>
  </p:clrMapOvr>
  <mc:AlternateContent xmlns:mc="http://schemas.openxmlformats.org/markup-compatibility/2006" xmlns:p14="http://schemas.microsoft.com/office/powerpoint/2010/main">
    <mc:Choice Requires="p14">
      <p:transition spd="slow" p14:dur="2000" advTm="17674"/>
    </mc:Choice>
    <mc:Fallback xmlns="">
      <p:transition spd="slow" advTm="176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3640428" y="304800"/>
            <a:ext cx="2760372"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2760372"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2760372"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2760372"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2760372"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2760372"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2760372"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2760372"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2760372"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276442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276442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2760372"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2760372"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3" y="5815569"/>
            <a:ext cx="4045491" cy="856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8003" y="1822607"/>
            <a:ext cx="1270116" cy="7747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4538" y="555956"/>
            <a:ext cx="1277049" cy="77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pic>
        <p:nvPicPr>
          <p:cNvPr id="33"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4210" y="493768"/>
            <a:ext cx="4264011" cy="3198008"/>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1610" y="2895600"/>
            <a:ext cx="2743200" cy="3666393"/>
          </a:xfrm>
          <a:prstGeom prst="rect">
            <a:avLst/>
          </a:prstGeom>
        </p:spPr>
      </p:pic>
      <p:sp>
        <p:nvSpPr>
          <p:cNvPr id="28" name="Rectangle 27"/>
          <p:cNvSpPr/>
          <p:nvPr/>
        </p:nvSpPr>
        <p:spPr>
          <a:xfrm>
            <a:off x="5292131" y="2819400"/>
            <a:ext cx="2680917" cy="1569660"/>
          </a:xfrm>
          <a:prstGeom prst="rect">
            <a:avLst/>
          </a:prstGeom>
          <a:solidFill>
            <a:schemeClr val="tx1"/>
          </a:solidFill>
        </p:spPr>
        <p:txBody>
          <a:bodyPr wrap="square">
            <a:spAutoFit/>
          </a:bodyPr>
          <a:lstStyle/>
          <a:p>
            <a:r>
              <a:rPr lang="en-US" sz="9600" b="1" dirty="0">
                <a:solidFill>
                  <a:schemeClr val="bg1"/>
                </a:solidFill>
                <a:latin typeface="Tempus Sans ITC" panose="04020404030D07020202" pitchFamily="82" charset="0"/>
              </a:rPr>
              <a:t>Data</a:t>
            </a:r>
          </a:p>
        </p:txBody>
      </p:sp>
    </p:spTree>
    <p:custDataLst>
      <p:tags r:id="rId1"/>
    </p:custDataLst>
    <p:extLst>
      <p:ext uri="{BB962C8B-B14F-4D97-AF65-F5344CB8AC3E}">
        <p14:creationId xmlns:p14="http://schemas.microsoft.com/office/powerpoint/2010/main" val="41933280"/>
      </p:ext>
    </p:extLst>
  </p:cSld>
  <p:clrMapOvr>
    <a:masterClrMapping/>
  </p:clrMapOvr>
  <mc:AlternateContent xmlns:mc="http://schemas.openxmlformats.org/markup-compatibility/2006" xmlns:p14="http://schemas.microsoft.com/office/powerpoint/2010/main">
    <mc:Choice Requires="p14">
      <p:transition spd="slow" p14:dur="2000" advTm="10740"/>
    </mc:Choice>
    <mc:Fallback xmlns="">
      <p:transition spd="slow" advTm="107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3640428" y="304800"/>
            <a:ext cx="2760372"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16" name="Rectangle 15"/>
          <p:cNvSpPr/>
          <p:nvPr/>
        </p:nvSpPr>
        <p:spPr>
          <a:xfrm>
            <a:off x="3640428" y="728172"/>
            <a:ext cx="2760372"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17" name="Rectangle 16"/>
          <p:cNvSpPr/>
          <p:nvPr/>
        </p:nvSpPr>
        <p:spPr>
          <a:xfrm>
            <a:off x="3640428" y="1151544"/>
            <a:ext cx="2760372"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18" name="Rectangle 17"/>
          <p:cNvSpPr/>
          <p:nvPr/>
        </p:nvSpPr>
        <p:spPr>
          <a:xfrm>
            <a:off x="3640428" y="1574916"/>
            <a:ext cx="2760372"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19" name="Rectangle 18"/>
          <p:cNvSpPr/>
          <p:nvPr/>
        </p:nvSpPr>
        <p:spPr>
          <a:xfrm>
            <a:off x="3640428" y="1998288"/>
            <a:ext cx="2760372"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20" name="Rectangle 19"/>
          <p:cNvSpPr/>
          <p:nvPr/>
        </p:nvSpPr>
        <p:spPr>
          <a:xfrm>
            <a:off x="3640428" y="2421660"/>
            <a:ext cx="2760372"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21" name="Rectangle 20"/>
          <p:cNvSpPr/>
          <p:nvPr/>
        </p:nvSpPr>
        <p:spPr>
          <a:xfrm>
            <a:off x="3640428" y="2845032"/>
            <a:ext cx="2760372"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22" name="Rectangle 21"/>
          <p:cNvSpPr/>
          <p:nvPr/>
        </p:nvSpPr>
        <p:spPr>
          <a:xfrm>
            <a:off x="3640428" y="3268404"/>
            <a:ext cx="2760372"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23" name="Rectangle 22"/>
          <p:cNvSpPr/>
          <p:nvPr/>
        </p:nvSpPr>
        <p:spPr>
          <a:xfrm>
            <a:off x="3640428" y="3691776"/>
            <a:ext cx="2760372"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24" name="Rectangle 23"/>
          <p:cNvSpPr/>
          <p:nvPr/>
        </p:nvSpPr>
        <p:spPr>
          <a:xfrm>
            <a:off x="3631463" y="4115148"/>
            <a:ext cx="276442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25" name="Rectangle 24"/>
          <p:cNvSpPr/>
          <p:nvPr/>
        </p:nvSpPr>
        <p:spPr>
          <a:xfrm>
            <a:off x="3631463" y="4545452"/>
            <a:ext cx="276442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26" name="Rectangle 25"/>
          <p:cNvSpPr/>
          <p:nvPr/>
        </p:nvSpPr>
        <p:spPr>
          <a:xfrm>
            <a:off x="3640428" y="4961892"/>
            <a:ext cx="2760372"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27" name="Rectangle 26"/>
          <p:cNvSpPr/>
          <p:nvPr/>
        </p:nvSpPr>
        <p:spPr>
          <a:xfrm>
            <a:off x="3640428" y="5385264"/>
            <a:ext cx="2760372"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29" name="Rectangle 28"/>
          <p:cNvSpPr/>
          <p:nvPr/>
        </p:nvSpPr>
        <p:spPr>
          <a:xfrm>
            <a:off x="2350393" y="5815569"/>
            <a:ext cx="4045491" cy="856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8003" y="1822607"/>
            <a:ext cx="1270116" cy="7747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4538" y="555956"/>
            <a:ext cx="1277049" cy="77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5400000">
            <a:off x="6910100" y="2388836"/>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rot="5400000">
            <a:off x="6971152" y="5323251"/>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rot="5400000">
            <a:off x="6910101" y="1113480"/>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7881257" y="5506198"/>
            <a:ext cx="1981200" cy="461665"/>
          </a:xfrm>
          <a:prstGeom prst="rect">
            <a:avLst/>
          </a:prstGeom>
          <a:noFill/>
        </p:spPr>
        <p:txBody>
          <a:bodyPr wrap="square" rtlCol="0">
            <a:spAutoFit/>
          </a:bodyPr>
          <a:lstStyle/>
          <a:p>
            <a:r>
              <a:rPr lang="en-US" sz="2400" dirty="0">
                <a:solidFill>
                  <a:schemeClr val="bg1"/>
                </a:solidFill>
              </a:rPr>
              <a:t>541 Ma</a:t>
            </a:r>
          </a:p>
        </p:txBody>
      </p:sp>
      <p:sp>
        <p:nvSpPr>
          <p:cNvPr id="37" name="TextBox 36"/>
          <p:cNvSpPr txBox="1"/>
          <p:nvPr/>
        </p:nvSpPr>
        <p:spPr>
          <a:xfrm>
            <a:off x="7848600" y="2662536"/>
            <a:ext cx="1371600" cy="461665"/>
          </a:xfrm>
          <a:prstGeom prst="rect">
            <a:avLst/>
          </a:prstGeom>
          <a:noFill/>
        </p:spPr>
        <p:txBody>
          <a:bodyPr wrap="square" rtlCol="0">
            <a:spAutoFit/>
          </a:bodyPr>
          <a:lstStyle/>
          <a:p>
            <a:r>
              <a:rPr lang="en-US" sz="2400" dirty="0">
                <a:solidFill>
                  <a:schemeClr val="bg1"/>
                </a:solidFill>
              </a:rPr>
              <a:t>252 Ma</a:t>
            </a:r>
          </a:p>
        </p:txBody>
      </p:sp>
      <p:sp>
        <p:nvSpPr>
          <p:cNvPr id="38" name="TextBox 37"/>
          <p:cNvSpPr txBox="1"/>
          <p:nvPr/>
        </p:nvSpPr>
        <p:spPr>
          <a:xfrm>
            <a:off x="7848600" y="1363231"/>
            <a:ext cx="1066800" cy="461665"/>
          </a:xfrm>
          <a:prstGeom prst="rect">
            <a:avLst/>
          </a:prstGeom>
          <a:noFill/>
        </p:spPr>
        <p:txBody>
          <a:bodyPr wrap="square" rtlCol="0">
            <a:spAutoFit/>
          </a:bodyPr>
          <a:lstStyle/>
          <a:p>
            <a:r>
              <a:rPr lang="en-US" sz="2400" dirty="0">
                <a:solidFill>
                  <a:schemeClr val="bg1"/>
                </a:solidFill>
              </a:rPr>
              <a:t>65 Ma</a:t>
            </a:r>
          </a:p>
        </p:txBody>
      </p:sp>
      <p:sp>
        <p:nvSpPr>
          <p:cNvPr id="39" name="Rectangle 38"/>
          <p:cNvSpPr/>
          <p:nvPr/>
        </p:nvSpPr>
        <p:spPr>
          <a:xfrm>
            <a:off x="6636400" y="3734679"/>
            <a:ext cx="4578321" cy="830997"/>
          </a:xfrm>
          <a:prstGeom prst="rect">
            <a:avLst/>
          </a:prstGeom>
        </p:spPr>
        <p:txBody>
          <a:bodyPr wrap="square">
            <a:spAutoFit/>
          </a:bodyPr>
          <a:lstStyle/>
          <a:p>
            <a:r>
              <a:rPr lang="en-US" sz="4800" b="1" dirty="0">
                <a:solidFill>
                  <a:schemeClr val="bg1"/>
                </a:solidFill>
                <a:latin typeface="Tempus Sans ITC" panose="04020404030D07020202" pitchFamily="82" charset="0"/>
              </a:rPr>
              <a:t>Interpretation</a:t>
            </a:r>
          </a:p>
        </p:txBody>
      </p:sp>
    </p:spTree>
    <p:custDataLst>
      <p:tags r:id="rId1"/>
    </p:custDataLst>
    <p:extLst>
      <p:ext uri="{BB962C8B-B14F-4D97-AF65-F5344CB8AC3E}">
        <p14:creationId xmlns:p14="http://schemas.microsoft.com/office/powerpoint/2010/main" val="3133297764"/>
      </p:ext>
    </p:extLst>
  </p:cSld>
  <p:clrMapOvr>
    <a:masterClrMapping/>
  </p:clrMapOvr>
  <mc:AlternateContent xmlns:mc="http://schemas.openxmlformats.org/markup-compatibility/2006" xmlns:p14="http://schemas.microsoft.com/office/powerpoint/2010/main">
    <mc:Choice Requires="p14">
      <p:transition spd="slow" p14:dur="2000" advTm="6805"/>
    </mc:Choice>
    <mc:Fallback xmlns="">
      <p:transition spd="slow" advTm="6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3200" dirty="0">
                <a:solidFill>
                  <a:schemeClr val="bg1"/>
                </a:solidFill>
              </a:rPr>
              <a:t>Chronostratigraphic</a:t>
            </a:r>
            <a:r>
              <a:rPr lang="en-US" dirty="0" smtClean="0">
                <a:solidFill>
                  <a:schemeClr val="bg1"/>
                </a:solidFill>
              </a:rPr>
              <a:t> (layers)</a:t>
            </a:r>
          </a:p>
          <a:p>
            <a:pPr lvl="1"/>
            <a:r>
              <a:rPr lang="en-US" sz="2800" dirty="0">
                <a:solidFill>
                  <a:schemeClr val="bg1"/>
                </a:solidFill>
              </a:rPr>
              <a:t>Eonothem</a:t>
            </a:r>
          </a:p>
          <a:p>
            <a:pPr lvl="1"/>
            <a:r>
              <a:rPr lang="en-US" sz="2800" dirty="0">
                <a:solidFill>
                  <a:schemeClr val="bg1"/>
                </a:solidFill>
              </a:rPr>
              <a:t>Erathem</a:t>
            </a:r>
          </a:p>
          <a:p>
            <a:pPr lvl="1"/>
            <a:r>
              <a:rPr lang="en-US" sz="2800" dirty="0">
                <a:solidFill>
                  <a:schemeClr val="bg1"/>
                </a:solidFill>
              </a:rPr>
              <a:t>System</a:t>
            </a:r>
          </a:p>
          <a:p>
            <a:pPr lvl="1"/>
            <a:r>
              <a:rPr lang="en-US" sz="2800" dirty="0">
                <a:solidFill>
                  <a:schemeClr val="bg1"/>
                </a:solidFill>
              </a:rPr>
              <a:t>Series</a:t>
            </a:r>
          </a:p>
          <a:p>
            <a:pPr lvl="1"/>
            <a:r>
              <a:rPr lang="en-US" sz="2800" dirty="0">
                <a:solidFill>
                  <a:schemeClr val="bg1"/>
                </a:solidFill>
              </a:rPr>
              <a:t>Stage</a:t>
            </a:r>
          </a:p>
        </p:txBody>
      </p:sp>
      <p:sp>
        <p:nvSpPr>
          <p:cNvPr id="5" name="Content Placeholder 4"/>
          <p:cNvSpPr>
            <a:spLocks noGrp="1"/>
          </p:cNvSpPr>
          <p:nvPr>
            <p:ph sz="half" idx="2"/>
          </p:nvPr>
        </p:nvSpPr>
        <p:spPr/>
        <p:txBody>
          <a:bodyPr/>
          <a:lstStyle/>
          <a:p>
            <a:r>
              <a:rPr lang="en-US" sz="3200" dirty="0">
                <a:solidFill>
                  <a:schemeClr val="bg1"/>
                </a:solidFill>
              </a:rPr>
              <a:t>Geochronologic </a:t>
            </a:r>
            <a:r>
              <a:rPr lang="en-US" dirty="0" smtClean="0">
                <a:solidFill>
                  <a:schemeClr val="bg1"/>
                </a:solidFill>
              </a:rPr>
              <a:t>    (time)</a:t>
            </a:r>
          </a:p>
          <a:p>
            <a:pPr lvl="1"/>
            <a:r>
              <a:rPr lang="en-US" sz="2800" dirty="0">
                <a:solidFill>
                  <a:schemeClr val="bg1"/>
                </a:solidFill>
              </a:rPr>
              <a:t>Eon</a:t>
            </a:r>
          </a:p>
          <a:p>
            <a:pPr lvl="1"/>
            <a:r>
              <a:rPr lang="en-US" sz="2800" dirty="0">
                <a:solidFill>
                  <a:schemeClr val="bg1"/>
                </a:solidFill>
              </a:rPr>
              <a:t>Era</a:t>
            </a:r>
          </a:p>
          <a:p>
            <a:pPr lvl="1"/>
            <a:r>
              <a:rPr lang="en-US" sz="2800" dirty="0">
                <a:solidFill>
                  <a:schemeClr val="bg1"/>
                </a:solidFill>
              </a:rPr>
              <a:t>Period</a:t>
            </a:r>
          </a:p>
          <a:p>
            <a:pPr lvl="1"/>
            <a:r>
              <a:rPr lang="en-US" sz="2800" dirty="0">
                <a:solidFill>
                  <a:schemeClr val="bg1"/>
                </a:solidFill>
              </a:rPr>
              <a:t>Epoch</a:t>
            </a:r>
          </a:p>
          <a:p>
            <a:pPr lvl="1"/>
            <a:r>
              <a:rPr lang="en-US" sz="2800" dirty="0">
                <a:solidFill>
                  <a:schemeClr val="bg1"/>
                </a:solidFill>
              </a:rPr>
              <a:t>Age </a:t>
            </a:r>
          </a:p>
        </p:txBody>
      </p:sp>
      <p:sp>
        <p:nvSpPr>
          <p:cNvPr id="3" name="Rectangle 2"/>
          <p:cNvSpPr/>
          <p:nvPr/>
        </p:nvSpPr>
        <p:spPr>
          <a:xfrm>
            <a:off x="5867400" y="1417638"/>
            <a:ext cx="5257800" cy="41449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571500" y="274638"/>
            <a:ext cx="967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n>
                  <a:solidFill>
                    <a:sysClr val="windowText" lastClr="000000"/>
                  </a:solidFill>
                </a:ln>
                <a:solidFill>
                  <a:schemeClr val="bg1"/>
                </a:solidFill>
                <a:latin typeface="Gill Sans Ultra Bold" panose="020B0A02020104020203" pitchFamily="34" charset="0"/>
              </a:rPr>
              <a:t>Important Terminology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3958602470"/>
      </p:ext>
    </p:extLst>
  </p:cSld>
  <p:clrMapOvr>
    <a:masterClrMapping/>
  </p:clrMapOvr>
  <mc:AlternateContent xmlns:mc="http://schemas.openxmlformats.org/markup-compatibility/2006" xmlns:p14="http://schemas.microsoft.com/office/powerpoint/2010/main">
    <mc:Choice Requires="p14">
      <p:transition spd="slow" p14:dur="2000" advTm="23966"/>
    </mc:Choice>
    <mc:Fallback xmlns="">
      <p:transition spd="slow" advTm="239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1" nodeType="clickEffect">
                                  <p:stCondLst>
                                    <p:cond delay="0"/>
                                  </p:stCondLst>
                                  <p:childTnLst>
                                    <p:animMotion origin="layout" path="M 5E-6 3.7037E-6 L -0.4375 0.00231 " pathEditMode="relative" rAng="0" ptsTypes="AA">
                                      <p:cBhvr>
                                        <p:cTn id="11" dur="2000" fill="hold"/>
                                        <p:tgtEl>
                                          <p:spTgt spid="3"/>
                                        </p:tgtEl>
                                        <p:attrNameLst>
                                          <p:attrName>ppt_x</p:attrName>
                                          <p:attrName>ppt_y</p:attrName>
                                        </p:attrNameLst>
                                      </p:cBhvr>
                                      <p:rCtr x="-21875"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ctrTitle"/>
          </p:nvPr>
        </p:nvSpPr>
        <p:spPr>
          <a:xfrm>
            <a:off x="1219200" y="2514600"/>
            <a:ext cx="9677400" cy="1373188"/>
          </a:xfrm>
        </p:spPr>
        <p:txBody>
          <a:bodyPr>
            <a:normAutofit/>
          </a:bodyPr>
          <a:lstStyle/>
          <a:p>
            <a:r>
              <a:rPr lang="en-US" dirty="0" smtClean="0">
                <a:ln>
                  <a:solidFill>
                    <a:sysClr val="windowText" lastClr="000000"/>
                  </a:solidFill>
                </a:ln>
                <a:solidFill>
                  <a:schemeClr val="bg1"/>
                </a:solidFill>
                <a:latin typeface="Gill Sans Ultra Bold" panose="020B0A02020104020203" pitchFamily="34" charset="0"/>
              </a:rPr>
              <a:t>The Geologic Column</a:t>
            </a:r>
            <a:endParaRPr lang="en-US" dirty="0">
              <a:ln>
                <a:solidFill>
                  <a:sysClr val="windowText" lastClr="000000"/>
                </a:solidFill>
              </a:ln>
              <a:latin typeface="Gill Sans Ultra Bold" panose="020B0A02020104020203" pitchFamily="34" charset="0"/>
            </a:endParaRPr>
          </a:p>
        </p:txBody>
      </p:sp>
      <p:sp>
        <p:nvSpPr>
          <p:cNvPr id="7" name="Title 3"/>
          <p:cNvSpPr>
            <a:spLocks noGrp="1"/>
          </p:cNvSpPr>
          <p:nvPr>
            <p:ph type="subTitle" idx="1"/>
          </p:nvPr>
        </p:nvSpPr>
        <p:spPr>
          <a:xfrm>
            <a:off x="304800" y="3505200"/>
            <a:ext cx="11506200" cy="533400"/>
          </a:xfrm>
        </p:spPr>
        <p:txBody>
          <a:bodyPr>
            <a:normAutofit/>
          </a:bodyPr>
          <a:lstStyle/>
          <a:p>
            <a:r>
              <a:rPr lang="en-US" sz="2800" dirty="0" smtClean="0">
                <a:ln>
                  <a:solidFill>
                    <a:sysClr val="windowText" lastClr="000000"/>
                  </a:solidFill>
                </a:ln>
                <a:solidFill>
                  <a:schemeClr val="bg1"/>
                </a:solidFill>
                <a:latin typeface="Gill Sans Ultra Bold" panose="020B0A02020104020203" pitchFamily="34" charset="0"/>
              </a:rPr>
              <a:t>How did the layers form?</a:t>
            </a:r>
            <a:endParaRPr lang="en-US" sz="2800" dirty="0">
              <a:ln>
                <a:solidFill>
                  <a:sysClr val="windowText" lastClr="000000"/>
                </a:solidFill>
              </a:ln>
              <a:latin typeface="Gill Sans Ultra Bold" panose="020B0A02020104020203" pitchFamily="34" charset="0"/>
            </a:endParaRPr>
          </a:p>
        </p:txBody>
      </p:sp>
    </p:spTree>
    <p:extLst>
      <p:ext uri="{BB962C8B-B14F-4D97-AF65-F5344CB8AC3E}">
        <p14:creationId xmlns:p14="http://schemas.microsoft.com/office/powerpoint/2010/main" val="4168925253"/>
      </p:ext>
    </p:extLst>
  </p:cSld>
  <p:clrMapOvr>
    <a:masterClrMapping/>
  </p:clrMapOvr>
  <mc:AlternateContent xmlns:mc="http://schemas.openxmlformats.org/markup-compatibility/2006" xmlns:p14="http://schemas.microsoft.com/office/powerpoint/2010/main">
    <mc:Choice Requires="p14">
      <p:transition spd="slow" p14:dur="2000" advTm="7904"/>
    </mc:Choice>
    <mc:Fallback xmlns="">
      <p:transition spd="slow" advTm="7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a:t>Chattanooga Public </a:t>
            </a:r>
            <a:r>
              <a:rPr lang="en-US" sz="2800" dirty="0" err="1"/>
              <a:t>Radio</a:t>
            </a:r>
            <a:r>
              <a:rPr lang="en-US" sz="2800" baseline="30000" dirty="0" err="1"/>
              <a:t>SM</a:t>
            </a:r>
            <a:endParaRPr lang="en-US" sz="2800" baseline="30000" dirty="0"/>
          </a:p>
          <a:p>
            <a:r>
              <a:rPr lang="en-US" sz="2800" dirty="0"/>
              <a:t>Classical 90.5 WSMC</a:t>
            </a:r>
          </a:p>
        </p:txBody>
      </p:sp>
    </p:spTree>
    <p:extLst>
      <p:ext uri="{BB962C8B-B14F-4D97-AF65-F5344CB8AC3E}">
        <p14:creationId xmlns:p14="http://schemas.microsoft.com/office/powerpoint/2010/main" val="1325417398"/>
      </p:ext>
    </p:extLst>
  </p:cSld>
  <p:clrMapOvr>
    <a:masterClrMapping/>
  </p:clrMapOvr>
  <mc:AlternateContent xmlns:mc="http://schemas.openxmlformats.org/markup-compatibility/2006" xmlns:p14="http://schemas.microsoft.com/office/powerpoint/2010/main">
    <mc:Choice Requires="p14">
      <p:transition spd="slow" p14:dur="2000" advTm="2486"/>
    </mc:Choice>
    <mc:Fallback xmlns="">
      <p:transition spd="slow" advTm="2486"/>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470454" y="1273215"/>
            <a:ext cx="11451470" cy="5301205"/>
          </a:xfrm>
        </p:spPr>
        <p:txBody>
          <a:bodyPr>
            <a:normAutofit/>
          </a:bodyPr>
          <a:lstStyle/>
          <a:p>
            <a:pPr algn="l"/>
            <a:r>
              <a:rPr lang="en-US" dirty="0"/>
              <a:t>Images may appear on more than one slide. Citation is given on the first slide where each image appears</a:t>
            </a:r>
            <a:r>
              <a:rPr lang="en-US" dirty="0" smtClean="0"/>
              <a:t>.</a:t>
            </a:r>
          </a:p>
          <a:p>
            <a:pPr algn="l"/>
            <a:r>
              <a:rPr lang="en-US" dirty="0" smtClean="0"/>
              <a:t>[</a:t>
            </a:r>
            <a:r>
              <a:rPr lang="en-US" dirty="0"/>
              <a:t>1a] Zion National Park 489588635, </a:t>
            </a:r>
            <a:r>
              <a:rPr lang="en-US" dirty="0" err="1"/>
              <a:t>kaiborder</a:t>
            </a:r>
            <a:r>
              <a:rPr lang="en-US" dirty="0"/>
              <a:t>, Thinkstock, </a:t>
            </a:r>
            <a:r>
              <a:rPr lang="en-US" dirty="0">
                <a:ea typeface="Calibri" panose="020F0502020204030204" pitchFamily="34" charset="0"/>
              </a:rPr>
              <a:t>Thinkstock Image Subscription Agreement</a:t>
            </a:r>
          </a:p>
          <a:p>
            <a:pPr algn="l"/>
            <a:r>
              <a:rPr lang="en-US" dirty="0">
                <a:ea typeface="Calibri" panose="020F0502020204030204" pitchFamily="34" charset="0"/>
              </a:rPr>
              <a:t>[1b] </a:t>
            </a:r>
            <a:r>
              <a:rPr lang="en-US" dirty="0"/>
              <a:t>Folded rocks 24286621 </a:t>
            </a:r>
            <a:r>
              <a:rPr lang="en-US" dirty="0" err="1"/>
              <a:t>Matauw</a:t>
            </a:r>
            <a:r>
              <a:rPr lang="en-US" dirty="0"/>
              <a:t>, Getty Images (US), Inc. Subscription Agreement</a:t>
            </a:r>
            <a:endParaRPr lang="en-US" dirty="0">
              <a:ea typeface="Calibri" panose="020F0502020204030204" pitchFamily="34" charset="0"/>
            </a:endParaRPr>
          </a:p>
          <a:p>
            <a:pPr algn="l"/>
            <a:r>
              <a:rPr lang="en-US" dirty="0">
                <a:ea typeface="Calibri" panose="020F0502020204030204" pitchFamily="34" charset="0"/>
              </a:rPr>
              <a:t>[1c] Blue Mesa Petrified Forest National Park 479232619, </a:t>
            </a:r>
            <a:r>
              <a:rPr lang="en-US" dirty="0" err="1">
                <a:ea typeface="Calibri" panose="020F0502020204030204" pitchFamily="34" charset="0"/>
              </a:rPr>
              <a:t>estivillml</a:t>
            </a:r>
            <a:r>
              <a:rPr lang="en-US" dirty="0">
                <a:ea typeface="Calibri" panose="020F0502020204030204" pitchFamily="34" charset="0"/>
              </a:rPr>
              <a:t>, </a:t>
            </a:r>
            <a:r>
              <a:rPr lang="en-US" dirty="0"/>
              <a:t>Thinkstock, Thinkstock Image Subscription Agreement</a:t>
            </a:r>
            <a:endParaRPr lang="en-US" dirty="0">
              <a:ea typeface="Calibri" panose="020F0502020204030204" pitchFamily="34" charset="0"/>
            </a:endParaRPr>
          </a:p>
          <a:p>
            <a:pPr algn="l"/>
            <a:r>
              <a:rPr lang="en-US" dirty="0">
                <a:ea typeface="Calibri" panose="020F0502020204030204" pitchFamily="34" charset="0"/>
              </a:rPr>
              <a:t>[1d] Bryce Canyon National Park, Keith Snyder</a:t>
            </a:r>
          </a:p>
          <a:p>
            <a:pPr algn="l"/>
            <a:r>
              <a:rPr lang="en-US" dirty="0">
                <a:ea typeface="Calibri" panose="020F0502020204030204" pitchFamily="34" charset="0"/>
              </a:rPr>
              <a:t>[1e]</a:t>
            </a:r>
            <a:r>
              <a:rPr lang="en-US" dirty="0"/>
              <a:t> Folded rocks, Raul </a:t>
            </a:r>
            <a:r>
              <a:rPr lang="en-US" dirty="0" err="1"/>
              <a:t>Esperante</a:t>
            </a:r>
            <a:r>
              <a:rPr lang="en-US" dirty="0"/>
              <a:t>, used with permission</a:t>
            </a:r>
            <a:endParaRPr lang="en-US" dirty="0">
              <a:ea typeface="Calibri" panose="020F0502020204030204" pitchFamily="34" charset="0"/>
            </a:endParaRPr>
          </a:p>
          <a:p>
            <a:pPr algn="l"/>
            <a:r>
              <a:rPr lang="en-US" dirty="0">
                <a:ea typeface="Calibri" panose="020F0502020204030204" pitchFamily="34" charset="0"/>
              </a:rPr>
              <a:t>[1f] </a:t>
            </a:r>
            <a:r>
              <a:rPr lang="en-US" dirty="0"/>
              <a:t>Grand Canyon, taken by Ed </a:t>
            </a:r>
            <a:r>
              <a:rPr lang="en-US" dirty="0" err="1"/>
              <a:t>Chatelain</a:t>
            </a:r>
            <a:r>
              <a:rPr lang="en-US" dirty="0"/>
              <a:t>, used with </a:t>
            </a:r>
            <a:r>
              <a:rPr lang="en-US" dirty="0" smtClean="0"/>
              <a:t>permission</a:t>
            </a:r>
          </a:p>
          <a:p>
            <a:pPr algn="l"/>
            <a:r>
              <a:rPr lang="en-US" dirty="0" smtClean="0"/>
              <a:t>[2c] </a:t>
            </a:r>
            <a:r>
              <a:rPr lang="en-US" dirty="0"/>
              <a:t>Cliff 105813791, </a:t>
            </a:r>
            <a:r>
              <a:rPr lang="en-US" dirty="0" err="1"/>
              <a:t>Dejan</a:t>
            </a:r>
            <a:r>
              <a:rPr lang="en-US" dirty="0"/>
              <a:t> Nikolic, Thinkstock, Thinkstock Image Subscription </a:t>
            </a:r>
            <a:r>
              <a:rPr lang="en-US" dirty="0" smtClean="0"/>
              <a:t>Agreement</a:t>
            </a:r>
          </a:p>
          <a:p>
            <a:pPr algn="l"/>
            <a:r>
              <a:rPr lang="en-US" dirty="0"/>
              <a:t>[2d] Colorado </a:t>
            </a:r>
            <a:r>
              <a:rPr lang="en-US" dirty="0" smtClean="0"/>
              <a:t>River </a:t>
            </a:r>
            <a:r>
              <a:rPr lang="en-US" dirty="0"/>
              <a:t>in </a:t>
            </a:r>
            <a:r>
              <a:rPr lang="en-US"/>
              <a:t>the </a:t>
            </a:r>
            <a:r>
              <a:rPr lang="en-US" smtClean="0"/>
              <a:t>Grand </a:t>
            </a:r>
            <a:r>
              <a:rPr lang="en-US" dirty="0"/>
              <a:t>Canyon 33169492, </a:t>
            </a:r>
            <a:r>
              <a:rPr lang="en-US" dirty="0" err="1"/>
              <a:t>OlegBogdan</a:t>
            </a:r>
            <a:r>
              <a:rPr lang="en-US" dirty="0"/>
              <a:t>, Getty Images (US), Inc. Subscription</a:t>
            </a:r>
            <a:endParaRPr lang="en-US" dirty="0" smtClean="0"/>
          </a:p>
          <a:p>
            <a:pPr algn="l"/>
            <a:r>
              <a:rPr lang="en-US" dirty="0" smtClean="0"/>
              <a:t>[5]</a:t>
            </a:r>
            <a:r>
              <a:rPr lang="en-US" dirty="0"/>
              <a:t> Zion National Park, Keith Snyder, used with </a:t>
            </a:r>
            <a:r>
              <a:rPr lang="en-US" dirty="0" smtClean="0"/>
              <a:t>permission</a:t>
            </a:r>
          </a:p>
          <a:p>
            <a:pPr algn="l"/>
            <a:r>
              <a:rPr lang="en-US" dirty="0" smtClean="0"/>
              <a:t>[34b] </a:t>
            </a:r>
            <a:r>
              <a:rPr lang="en-US" dirty="0" err="1"/>
              <a:t>Elrathia</a:t>
            </a:r>
            <a:r>
              <a:rPr lang="en-US" dirty="0"/>
              <a:t> </a:t>
            </a:r>
            <a:r>
              <a:rPr lang="en-US" dirty="0" err="1"/>
              <a:t>kingii</a:t>
            </a:r>
            <a:r>
              <a:rPr lang="en-US" dirty="0"/>
              <a:t> Trilobite 4974845, Tyrannosaur, Getty Images (US), Inc. Subscription</a:t>
            </a:r>
          </a:p>
          <a:p>
            <a:pPr algn="l"/>
            <a:endParaRPr lang="en-US" dirty="0" smtClean="0"/>
          </a:p>
        </p:txBody>
      </p:sp>
      <p:sp>
        <p:nvSpPr>
          <p:cNvPr id="3" name="Rectangle 2"/>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1967021978"/>
      </p:ext>
    </p:extLst>
  </p:cSld>
  <p:clrMapOvr>
    <a:masterClrMapping/>
  </p:clrMapOvr>
  <mc:AlternateContent xmlns:mc="http://schemas.openxmlformats.org/markup-compatibility/2006" xmlns:p14="http://schemas.microsoft.com/office/powerpoint/2010/main">
    <mc:Choice Requires="p14">
      <p:transition spd="slow" p14:dur="2000" advTm="2567"/>
    </mc:Choice>
    <mc:Fallback xmlns="">
      <p:transition spd="slow" advTm="256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4"/>
          <a:stretch>
            <a:fillRect/>
          </a:stretch>
        </p:blipFill>
        <p:spPr>
          <a:xfrm>
            <a:off x="5562600" y="2514600"/>
            <a:ext cx="4191000" cy="3622988"/>
          </a:xfrm>
          <a:prstGeom prst="rect">
            <a:avLst/>
          </a:prstGeom>
        </p:spPr>
      </p:pic>
      <p:sp>
        <p:nvSpPr>
          <p:cNvPr id="11" name="Rectangle 10"/>
          <p:cNvSpPr/>
          <p:nvPr/>
        </p:nvSpPr>
        <p:spPr>
          <a:xfrm>
            <a:off x="3060900" y="4585262"/>
            <a:ext cx="2559740" cy="769441"/>
          </a:xfrm>
          <a:prstGeom prst="rect">
            <a:avLst/>
          </a:prstGeom>
          <a:noFill/>
        </p:spPr>
        <p:txBody>
          <a:bodyPr wrap="none" lIns="91440" tIns="45720" rIns="91440" bIns="45720">
            <a:spAutoFit/>
          </a:bodyPr>
          <a:lstStyle/>
          <a:p>
            <a:pPr algn="ctr"/>
            <a:r>
              <a:rPr lang="en-US" sz="4400" dirty="0" err="1">
                <a:ln w="0"/>
                <a:solidFill>
                  <a:srgbClr val="FFC000"/>
                </a:solidFill>
                <a:effectLst>
                  <a:reflection blurRad="6350" stA="53000" endA="300" endPos="35500" dir="5400000" sy="-90000" algn="bl" rotWithShape="0"/>
                </a:effectLst>
              </a:rPr>
              <a:t>Eonothem</a:t>
            </a:r>
            <a:endParaRPr lang="en-US" sz="4400" dirty="0">
              <a:ln w="0"/>
              <a:solidFill>
                <a:srgbClr val="FFC000"/>
              </a:solidFill>
              <a:effectLst>
                <a:reflection blurRad="6350" stA="53000" endA="300" endPos="35500" dir="5400000" sy="-90000" algn="bl" rotWithShape="0"/>
              </a:effectLst>
            </a:endParaRPr>
          </a:p>
        </p:txBody>
      </p:sp>
      <p:cxnSp>
        <p:nvCxnSpPr>
          <p:cNvPr id="5" name="Straight Connector 4"/>
          <p:cNvCxnSpPr/>
          <p:nvPr/>
        </p:nvCxnSpPr>
        <p:spPr>
          <a:xfrm flipH="1">
            <a:off x="2438400" y="2514601"/>
            <a:ext cx="3124200" cy="289922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476500" y="5413829"/>
            <a:ext cx="30861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12747" y="838200"/>
            <a:ext cx="2841099" cy="923330"/>
          </a:xfrm>
          <a:prstGeom prst="rect">
            <a:avLst/>
          </a:prstGeom>
          <a:noFill/>
        </p:spPr>
        <p:txBody>
          <a:bodyPr wrap="none" lIns="91440" tIns="45720" rIns="91440" bIns="45720">
            <a:spAutoFit/>
          </a:bodyPr>
          <a:lstStyle/>
          <a:p>
            <a:pPr algn="ctr"/>
            <a:r>
              <a:rPr lang="en-US" sz="5400" dirty="0" err="1">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rPr>
              <a:t>Erathems</a:t>
            </a:r>
            <a:endParaRPr lang="en-US" sz="540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endParaRPr>
          </a:p>
        </p:txBody>
      </p:sp>
      <p:sp>
        <p:nvSpPr>
          <p:cNvPr id="20" name="Rectangle 19"/>
          <p:cNvSpPr/>
          <p:nvPr/>
        </p:nvSpPr>
        <p:spPr>
          <a:xfrm>
            <a:off x="5867400" y="2514600"/>
            <a:ext cx="381000" cy="31242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Down Arrow 20"/>
          <p:cNvSpPr/>
          <p:nvPr/>
        </p:nvSpPr>
        <p:spPr>
          <a:xfrm>
            <a:off x="5867400" y="1761530"/>
            <a:ext cx="381000" cy="60067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6248400" y="2514600"/>
            <a:ext cx="3505200" cy="31242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7543800" y="1515070"/>
            <a:ext cx="2458110" cy="923330"/>
          </a:xfrm>
          <a:prstGeom prst="rect">
            <a:avLst/>
          </a:prstGeom>
          <a:noFill/>
        </p:spPr>
        <p:txBody>
          <a:bodyPr wrap="none" lIns="91440" tIns="45720" rIns="91440" bIns="45720">
            <a:spAutoFit/>
          </a:bodyPr>
          <a:lstStyle/>
          <a:p>
            <a:pPr algn="ctr"/>
            <a:r>
              <a:rPr lang="en-US" sz="5400" dirty="0">
                <a:ln w="0"/>
                <a:solidFill>
                  <a:srgbClr val="F79646">
                    <a:lumMod val="75000"/>
                  </a:srgbClr>
                </a:solidFill>
                <a:effectLst>
                  <a:reflection blurRad="6350" stA="53000" endA="300" endPos="35500" dir="5400000" sy="-90000" algn="bl" rotWithShape="0"/>
                </a:effectLst>
              </a:rPr>
              <a:t>Systems</a:t>
            </a:r>
          </a:p>
        </p:txBody>
      </p:sp>
      <p:sp>
        <p:nvSpPr>
          <p:cNvPr id="25" name="Curved Left Arrow 24"/>
          <p:cNvSpPr/>
          <p:nvPr/>
        </p:nvSpPr>
        <p:spPr>
          <a:xfrm>
            <a:off x="10026324" y="2061865"/>
            <a:ext cx="467505" cy="1376348"/>
          </a:xfrm>
          <a:prstGeom prst="curvedLef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3" name="Rectangle 12"/>
          <p:cNvSpPr/>
          <p:nvPr/>
        </p:nvSpPr>
        <p:spPr>
          <a:xfrm>
            <a:off x="4029487" y="3966774"/>
            <a:ext cx="1044901" cy="769441"/>
          </a:xfrm>
          <a:prstGeom prst="rect">
            <a:avLst/>
          </a:prstGeom>
          <a:noFill/>
        </p:spPr>
        <p:txBody>
          <a:bodyPr wrap="none" lIns="91440" tIns="45720" rIns="91440" bIns="45720">
            <a:spAutoFit/>
          </a:bodyPr>
          <a:lstStyle/>
          <a:p>
            <a:pPr algn="ctr"/>
            <a:r>
              <a:rPr lang="en-US" sz="4400" dirty="0">
                <a:ln w="0"/>
                <a:solidFill>
                  <a:prstClr val="white"/>
                </a:solidFill>
                <a:effectLst>
                  <a:reflection blurRad="6350" stA="53000" endA="300" endPos="35500" dir="5400000" sy="-90000" algn="bl" rotWithShape="0"/>
                </a:effectLst>
              </a:rPr>
              <a:t>Eon</a:t>
            </a:r>
          </a:p>
        </p:txBody>
      </p:sp>
      <p:sp>
        <p:nvSpPr>
          <p:cNvPr id="14" name="Rectangle 13"/>
          <p:cNvSpPr/>
          <p:nvPr/>
        </p:nvSpPr>
        <p:spPr>
          <a:xfrm>
            <a:off x="5410200" y="219670"/>
            <a:ext cx="1082604" cy="923330"/>
          </a:xfrm>
          <a:prstGeom prst="rect">
            <a:avLst/>
          </a:prstGeom>
          <a:noFill/>
        </p:spPr>
        <p:txBody>
          <a:bodyPr wrap="none" lIns="91440" tIns="45720" rIns="91440" bIns="45720">
            <a:spAutoFit/>
          </a:bodyPr>
          <a:lstStyle/>
          <a:p>
            <a:pPr algn="ctr"/>
            <a:r>
              <a:rPr lang="en-US" sz="5400" dirty="0">
                <a:ln w="0"/>
                <a:solidFill>
                  <a:prstClr val="white"/>
                </a:solidFill>
                <a:effectLst>
                  <a:reflection blurRad="6350" stA="53000" endA="300" endPos="35500" dir="5400000" sy="-90000" algn="bl" rotWithShape="0"/>
                </a:effectLst>
              </a:rPr>
              <a:t>Era</a:t>
            </a:r>
          </a:p>
        </p:txBody>
      </p:sp>
      <p:sp>
        <p:nvSpPr>
          <p:cNvPr id="15" name="Rectangle 14"/>
          <p:cNvSpPr/>
          <p:nvPr/>
        </p:nvSpPr>
        <p:spPr>
          <a:xfrm>
            <a:off x="8089244" y="981670"/>
            <a:ext cx="2273957" cy="923330"/>
          </a:xfrm>
          <a:prstGeom prst="rect">
            <a:avLst/>
          </a:prstGeom>
          <a:noFill/>
        </p:spPr>
        <p:txBody>
          <a:bodyPr wrap="none" lIns="91440" tIns="45720" rIns="91440" bIns="45720">
            <a:spAutoFit/>
          </a:bodyPr>
          <a:lstStyle/>
          <a:p>
            <a:pPr algn="ctr"/>
            <a:r>
              <a:rPr lang="en-US" sz="5400" dirty="0">
                <a:ln w="0"/>
                <a:solidFill>
                  <a:prstClr val="white"/>
                </a:solidFill>
                <a:effectLst>
                  <a:reflection blurRad="6350" stA="53000" endA="300" endPos="35500" dir="5400000" sy="-90000" algn="bl" rotWithShape="0"/>
                </a:effectLst>
              </a:rPr>
              <a:t>Periods</a:t>
            </a:r>
          </a:p>
        </p:txBody>
      </p:sp>
    </p:spTree>
    <p:extLst>
      <p:ext uri="{BB962C8B-B14F-4D97-AF65-F5344CB8AC3E}">
        <p14:creationId xmlns:p14="http://schemas.microsoft.com/office/powerpoint/2010/main" val="307339072"/>
      </p:ext>
    </p:extLst>
  </p:cSld>
  <p:clrMapOvr>
    <a:masterClrMapping/>
  </p:clrMapOvr>
  <mc:AlternateContent xmlns:mc="http://schemas.openxmlformats.org/markup-compatibility/2006" xmlns:p14="http://schemas.microsoft.com/office/powerpoint/2010/main">
    <mc:Choice Requires="p14">
      <p:transition spd="slow" p14:dur="2000" advTm="9232"/>
    </mc:Choice>
    <mc:Fallback xmlns="">
      <p:transition spd="slow" advTm="9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endParaRPr lang="en-US" b="1" dirty="0" smtClean="0"/>
          </a:p>
          <a:p>
            <a:endParaRPr lang="en-US" b="1" dirty="0"/>
          </a:p>
          <a:p>
            <a:r>
              <a:rPr lang="en-US" b="1" dirty="0" smtClean="0"/>
              <a:t>Special Thanks</a:t>
            </a:r>
            <a:endParaRPr lang="en-US" b="1" dirty="0"/>
          </a:p>
          <a:p>
            <a:endParaRPr lang="en-US" b="1" dirty="0"/>
          </a:p>
          <a:p>
            <a:r>
              <a:rPr lang="en-US" sz="2800" dirty="0"/>
              <a:t>Foundation for Adventist Education</a:t>
            </a:r>
          </a:p>
          <a:p>
            <a:endParaRPr lang="en-US" dirty="0"/>
          </a:p>
        </p:txBody>
      </p:sp>
    </p:spTree>
    <p:extLst>
      <p:ext uri="{BB962C8B-B14F-4D97-AF65-F5344CB8AC3E}">
        <p14:creationId xmlns:p14="http://schemas.microsoft.com/office/powerpoint/2010/main" val="3190583702"/>
      </p:ext>
    </p:extLst>
  </p:cSld>
  <p:clrMapOvr>
    <a:masterClrMapping/>
  </p:clrMapOvr>
  <mc:AlternateContent xmlns:mc="http://schemas.openxmlformats.org/markup-compatibility/2006" xmlns:p14="http://schemas.microsoft.com/office/powerpoint/2010/main">
    <mc:Choice Requires="p14">
      <p:transition spd="slow" p14:dur="2000" advTm="2687"/>
    </mc:Choice>
    <mc:Fallback xmlns="">
      <p:transition spd="slow" advTm="2687"/>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3613555527"/>
      </p:ext>
    </p:extLst>
  </p:cSld>
  <p:clrMapOvr>
    <a:masterClrMapping/>
  </p:clrMapOvr>
  <mc:AlternateContent xmlns:mc="http://schemas.openxmlformats.org/markup-compatibility/2006" xmlns:p14="http://schemas.microsoft.com/office/powerpoint/2010/main">
    <mc:Choice Requires="p14">
      <p:transition spd="med" p14:dur="700" advTm="1927">
        <p:fade/>
      </p:transition>
    </mc:Choice>
    <mc:Fallback xmlns="">
      <p:transition spd="med" advTm="1927">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187942513"/>
      </p:ext>
    </p:extLst>
  </p:cSld>
  <p:clrMapOvr>
    <a:masterClrMapping/>
  </p:clrMapOvr>
  <mc:AlternateContent xmlns:mc="http://schemas.openxmlformats.org/markup-compatibility/2006" xmlns:p14="http://schemas.microsoft.com/office/powerpoint/2010/main">
    <mc:Choice Requires="p14">
      <p:transition spd="med" p14:dur="700" advTm="1901">
        <p:fade/>
      </p:transition>
    </mc:Choice>
    <mc:Fallback xmlns="">
      <p:transition spd="med" advTm="1901">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128619072"/>
      </p:ext>
    </p:extLst>
  </p:cSld>
  <p:clrMapOvr>
    <a:masterClrMapping/>
  </p:clrMapOvr>
  <mc:AlternateContent xmlns:mc="http://schemas.openxmlformats.org/markup-compatibility/2006" xmlns:p14="http://schemas.microsoft.com/office/powerpoint/2010/main">
    <mc:Choice Requires="p14">
      <p:transition spd="med" p14:dur="700" advTm="1872">
        <p:fade/>
      </p:transition>
    </mc:Choice>
    <mc:Fallback xmlns="">
      <p:transition spd="med" advTm="1872">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1551621"/>
      </p:ext>
    </p:extLst>
  </p:cSld>
  <p:clrMapOvr>
    <a:masterClrMapping/>
  </p:clrMapOvr>
  <mc:AlternateContent xmlns:mc="http://schemas.openxmlformats.org/markup-compatibility/2006" xmlns:p14="http://schemas.microsoft.com/office/powerpoint/2010/main">
    <mc:Choice Requires="p14">
      <p:transition spd="med" p14:dur="700" advTm="1949">
        <p:fade/>
      </p:transition>
    </mc:Choice>
    <mc:Fallback xmlns="">
      <p:transition spd="med" advTm="19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42319468"/>
      </p:ext>
    </p:extLst>
  </p:cSld>
  <p:clrMapOvr>
    <a:masterClrMapping/>
  </p:clrMapOvr>
  <mc:AlternateContent xmlns:mc="http://schemas.openxmlformats.org/markup-compatibility/2006" xmlns:p14="http://schemas.microsoft.com/office/powerpoint/2010/main">
    <mc:Choice Requires="p14">
      <p:transition spd="med" p14:dur="700" advTm="1950">
        <p:fade/>
      </p:transition>
    </mc:Choice>
    <mc:Fallback xmlns="">
      <p:transition spd="med" advTm="19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878945" y="1828800"/>
            <a:ext cx="5430309" cy="4072732"/>
          </a:xfrm>
        </p:spPr>
      </p:pic>
      <p:pic>
        <p:nvPicPr>
          <p:cNvPr id="4" name="Picture 3"/>
          <p:cNvPicPr>
            <a:picLocks noChangeAspect="1"/>
          </p:cNvPicPr>
          <p:nvPr/>
        </p:nvPicPr>
        <p:blipFill>
          <a:blip r:embed="rId6"/>
          <a:stretch>
            <a:fillRect/>
          </a:stretch>
        </p:blipFill>
        <p:spPr>
          <a:xfrm>
            <a:off x="6553200" y="1729582"/>
            <a:ext cx="4477637" cy="4267200"/>
          </a:xfrm>
          <a:prstGeom prst="rect">
            <a:avLst/>
          </a:prstGeom>
        </p:spPr>
      </p:pic>
      <p:sp>
        <p:nvSpPr>
          <p:cNvPr id="3" name="TextBox 2"/>
          <p:cNvSpPr txBox="1"/>
          <p:nvPr/>
        </p:nvSpPr>
        <p:spPr>
          <a:xfrm>
            <a:off x="1828800" y="5981541"/>
            <a:ext cx="3657600" cy="584775"/>
          </a:xfrm>
          <a:prstGeom prst="rect">
            <a:avLst/>
          </a:prstGeom>
          <a:noFill/>
        </p:spPr>
        <p:txBody>
          <a:bodyPr wrap="square" rtlCol="0">
            <a:spAutoFit/>
          </a:bodyPr>
          <a:lstStyle/>
          <a:p>
            <a:pPr algn="ctr"/>
            <a:r>
              <a:rPr lang="en-US" sz="3200" dirty="0">
                <a:solidFill>
                  <a:prstClr val="white"/>
                </a:solidFill>
                <a:latin typeface="Tempus Sans ITC" panose="04020404030D07020202" pitchFamily="82" charset="0"/>
              </a:rPr>
              <a:t>Chronostratigraphic</a:t>
            </a:r>
            <a:endParaRPr lang="en-US" sz="2400" dirty="0">
              <a:solidFill>
                <a:prstClr val="black"/>
              </a:solidFill>
            </a:endParaRPr>
          </a:p>
        </p:txBody>
      </p:sp>
      <p:sp>
        <p:nvSpPr>
          <p:cNvPr id="7" name="TextBox 6"/>
          <p:cNvSpPr txBox="1"/>
          <p:nvPr/>
        </p:nvSpPr>
        <p:spPr>
          <a:xfrm>
            <a:off x="7315200" y="5996782"/>
            <a:ext cx="2971800" cy="584775"/>
          </a:xfrm>
          <a:prstGeom prst="rect">
            <a:avLst/>
          </a:prstGeom>
          <a:noFill/>
        </p:spPr>
        <p:txBody>
          <a:bodyPr wrap="square" rtlCol="0">
            <a:spAutoFit/>
          </a:bodyPr>
          <a:lstStyle/>
          <a:p>
            <a:pPr algn="ctr"/>
            <a:r>
              <a:rPr lang="en-US" sz="3200" dirty="0">
                <a:solidFill>
                  <a:prstClr val="white"/>
                </a:solidFill>
                <a:latin typeface="Tempus Sans ITC" panose="04020404030D07020202" pitchFamily="82" charset="0"/>
              </a:rPr>
              <a:t>Geochronologic</a:t>
            </a:r>
          </a:p>
        </p:txBody>
      </p:sp>
      <p:sp>
        <p:nvSpPr>
          <p:cNvPr id="8" name="Title 1"/>
          <p:cNvSpPr txBox="1">
            <a:spLocks/>
          </p:cNvSpPr>
          <p:nvPr/>
        </p:nvSpPr>
        <p:spPr>
          <a:xfrm>
            <a:off x="228600" y="228600"/>
            <a:ext cx="99441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n>
                  <a:solidFill>
                    <a:sysClr val="windowText" lastClr="000000"/>
                  </a:solidFill>
                </a:ln>
                <a:solidFill>
                  <a:schemeClr val="bg1"/>
                </a:solidFill>
                <a:latin typeface="Gill Sans Ultra Bold" panose="020B0A02020104020203" pitchFamily="34" charset="0"/>
              </a:rPr>
              <a:t>Two Sets of Terminology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111399358"/>
      </p:ext>
    </p:extLst>
  </p:cSld>
  <p:clrMapOvr>
    <a:masterClrMapping/>
  </p:clrMapOvr>
  <mc:AlternateContent xmlns:mc="http://schemas.openxmlformats.org/markup-compatibility/2006" xmlns:p14="http://schemas.microsoft.com/office/powerpoint/2010/main">
    <mc:Choice Requires="p14">
      <p:transition spd="slow" p14:dur="2000" advTm="17261"/>
    </mc:Choice>
    <mc:Fallback xmlns="">
      <p:transition spd="slow" advTm="172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33" name="TextBox 32"/>
          <p:cNvSpPr txBox="1"/>
          <p:nvPr/>
        </p:nvSpPr>
        <p:spPr>
          <a:xfrm>
            <a:off x="3124200" y="3360004"/>
            <a:ext cx="6553200" cy="830997"/>
          </a:xfrm>
          <a:prstGeom prst="rect">
            <a:avLst/>
          </a:prstGeom>
          <a:noFill/>
        </p:spPr>
        <p:txBody>
          <a:bodyPr wrap="square" rtlCol="0">
            <a:spAutoFit/>
          </a:bodyPr>
          <a:lstStyle/>
          <a:p>
            <a:r>
              <a:rPr lang="en-US" sz="4800" dirty="0">
                <a:solidFill>
                  <a:schemeClr val="bg1"/>
                </a:solidFill>
              </a:rPr>
              <a:t>                       Eonothem</a:t>
            </a:r>
          </a:p>
        </p:txBody>
      </p:sp>
      <p:sp>
        <p:nvSpPr>
          <p:cNvPr id="6" name="Down Arrow 5"/>
          <p:cNvSpPr/>
          <p:nvPr/>
        </p:nvSpPr>
        <p:spPr>
          <a:xfrm rot="2672534">
            <a:off x="3657600" y="609596"/>
            <a:ext cx="1143000" cy="2501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381832"/>
      </p:ext>
    </p:extLst>
  </p:cSld>
  <p:clrMapOvr>
    <a:masterClrMapping/>
  </p:clrMapOvr>
  <mc:AlternateContent xmlns:mc="http://schemas.openxmlformats.org/markup-compatibility/2006" xmlns:p14="http://schemas.microsoft.com/office/powerpoint/2010/main">
    <mc:Choice Requires="p14">
      <p:transition spd="slow" p14:dur="2000" advTm="6410"/>
    </mc:Choice>
    <mc:Fallback xmlns="">
      <p:transition spd="slow" advTm="6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2672534">
            <a:off x="3657600" y="609596"/>
            <a:ext cx="1143000" cy="2501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124200" y="3360004"/>
            <a:ext cx="6553200" cy="830997"/>
          </a:xfrm>
          <a:prstGeom prst="rect">
            <a:avLst/>
          </a:prstGeom>
          <a:noFill/>
        </p:spPr>
        <p:txBody>
          <a:bodyPr wrap="square" rtlCol="0">
            <a:spAutoFit/>
          </a:bodyPr>
          <a:lstStyle/>
          <a:p>
            <a:r>
              <a:rPr lang="en-US" sz="4800" dirty="0">
                <a:solidFill>
                  <a:schemeClr val="bg1"/>
                </a:solidFill>
              </a:rPr>
              <a:t>    Phanerozoic eonothem</a:t>
            </a:r>
          </a:p>
        </p:txBody>
      </p:sp>
    </p:spTree>
    <p:extLst>
      <p:ext uri="{BB962C8B-B14F-4D97-AF65-F5344CB8AC3E}">
        <p14:creationId xmlns:p14="http://schemas.microsoft.com/office/powerpoint/2010/main" val="2439248796"/>
      </p:ext>
    </p:extLst>
  </p:cSld>
  <p:clrMapOvr>
    <a:masterClrMapping/>
  </p:clrMapOvr>
  <mc:AlternateContent xmlns:mc="http://schemas.openxmlformats.org/markup-compatibility/2006" xmlns:p14="http://schemas.microsoft.com/office/powerpoint/2010/main">
    <mc:Choice Requires="p14">
      <p:transition spd="slow" p14:dur="2000" advTm="2665"/>
    </mc:Choice>
    <mc:Fallback xmlns="">
      <p:transition spd="slow" advTm="266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28" name="Down Arrow 27"/>
          <p:cNvSpPr/>
          <p:nvPr/>
        </p:nvSpPr>
        <p:spPr>
          <a:xfrm rot="2672534">
            <a:off x="4071829" y="47219"/>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rot="2672534">
            <a:off x="4052777" y="1408142"/>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rot="2672534">
            <a:off x="4052776" y="3120548"/>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5486400" y="1981201"/>
            <a:ext cx="3657600" cy="830997"/>
          </a:xfrm>
          <a:prstGeom prst="rect">
            <a:avLst/>
          </a:prstGeom>
          <a:noFill/>
        </p:spPr>
        <p:txBody>
          <a:bodyPr wrap="square" rtlCol="0">
            <a:spAutoFit/>
          </a:bodyPr>
          <a:lstStyle/>
          <a:p>
            <a:r>
              <a:rPr lang="en-US" sz="4800" dirty="0">
                <a:solidFill>
                  <a:schemeClr val="bg1"/>
                </a:solidFill>
              </a:rPr>
              <a:t>Erathems</a:t>
            </a:r>
          </a:p>
        </p:txBody>
      </p:sp>
    </p:spTree>
    <p:extLst>
      <p:ext uri="{BB962C8B-B14F-4D97-AF65-F5344CB8AC3E}">
        <p14:creationId xmlns:p14="http://schemas.microsoft.com/office/powerpoint/2010/main" val="3877962378"/>
      </p:ext>
    </p:extLst>
  </p:cSld>
  <p:clrMapOvr>
    <a:masterClrMapping/>
  </p:clrMapOvr>
  <mc:AlternateContent xmlns:mc="http://schemas.openxmlformats.org/markup-compatibility/2006" xmlns:p14="http://schemas.microsoft.com/office/powerpoint/2010/main">
    <mc:Choice Requires="p14">
      <p:transition spd="slow" p14:dur="2000" advTm="5858"/>
    </mc:Choice>
    <mc:Fallback xmlns="">
      <p:transition spd="slow" advTm="5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1+#ppt_w/2"/>
                                          </p:val>
                                        </p:tav>
                                        <p:tav tm="100000">
                                          <p:val>
                                            <p:strVal val="#ppt_x"/>
                                          </p:val>
                                        </p:tav>
                                      </p:tavLst>
                                    </p:anim>
                                    <p:anim calcmode="lin" valueType="num">
                                      <p:cBhvr additive="base">
                                        <p:cTn id="13" dur="5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2350392" y="5808637"/>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30" name="Rectangle 29"/>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31" name="Rectangle 30"/>
          <p:cNvSpPr/>
          <p:nvPr/>
        </p:nvSpPr>
        <p:spPr>
          <a:xfrm rot="16200000">
            <a:off x="2613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32" name="Rectangle 31"/>
          <p:cNvSpPr/>
          <p:nvPr/>
        </p:nvSpPr>
        <p:spPr>
          <a:xfrm rot="16200000">
            <a:off x="2610055" y="560441"/>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36" name="Rectangle 35"/>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11" name="TextBox 10"/>
          <p:cNvSpPr txBox="1"/>
          <p:nvPr/>
        </p:nvSpPr>
        <p:spPr>
          <a:xfrm>
            <a:off x="4114800" y="4094764"/>
            <a:ext cx="5181600" cy="830997"/>
          </a:xfrm>
          <a:prstGeom prst="rect">
            <a:avLst/>
          </a:prstGeom>
          <a:noFill/>
        </p:spPr>
        <p:txBody>
          <a:bodyPr wrap="square" rtlCol="0">
            <a:spAutoFit/>
          </a:bodyPr>
          <a:lstStyle/>
          <a:p>
            <a:r>
              <a:rPr lang="en-US" sz="4800" dirty="0">
                <a:solidFill>
                  <a:schemeClr val="bg1"/>
                </a:solidFill>
              </a:rPr>
              <a:t>Paleozoic erathem</a:t>
            </a:r>
          </a:p>
        </p:txBody>
      </p:sp>
    </p:spTree>
    <p:extLst>
      <p:ext uri="{BB962C8B-B14F-4D97-AF65-F5344CB8AC3E}">
        <p14:creationId xmlns:p14="http://schemas.microsoft.com/office/powerpoint/2010/main" val="4294533233"/>
      </p:ext>
    </p:extLst>
  </p:cSld>
  <p:clrMapOvr>
    <a:masterClrMapping/>
  </p:clrMapOvr>
  <mc:AlternateContent xmlns:mc="http://schemas.openxmlformats.org/markup-compatibility/2006" xmlns:p14="http://schemas.microsoft.com/office/powerpoint/2010/main">
    <mc:Choice Requires="p14">
      <p:transition spd="slow" p14:dur="2000" advTm="2791"/>
    </mc:Choice>
    <mc:Fallback xmlns="">
      <p:transition spd="slow" advTm="2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7"/>
</p:tagLst>
</file>

<file path=ppt/tags/tag10.xml><?xml version="1.0" encoding="utf-8"?>
<p:tagLst xmlns:a="http://schemas.openxmlformats.org/drawingml/2006/main" xmlns:r="http://schemas.openxmlformats.org/officeDocument/2006/relationships" xmlns:p="http://schemas.openxmlformats.org/presentationml/2006/main">
  <p:tag name="TIMING" val="|3"/>
</p:tagLst>
</file>

<file path=ppt/tags/tag11.xml><?xml version="1.0" encoding="utf-8"?>
<p:tagLst xmlns:a="http://schemas.openxmlformats.org/drawingml/2006/main" xmlns:r="http://schemas.openxmlformats.org/officeDocument/2006/relationships" xmlns:p="http://schemas.openxmlformats.org/presentationml/2006/main">
  <p:tag name="TIMING" val="|3.9|11.4"/>
</p:tagLst>
</file>

<file path=ppt/tags/tag2.xml><?xml version="1.0" encoding="utf-8"?>
<p:tagLst xmlns:a="http://schemas.openxmlformats.org/drawingml/2006/main" xmlns:r="http://schemas.openxmlformats.org/officeDocument/2006/relationships" xmlns:p="http://schemas.openxmlformats.org/presentationml/2006/main">
  <p:tag name="TIMING" val="|2.6|2.2"/>
</p:tagLst>
</file>

<file path=ppt/tags/tag3.xml><?xml version="1.0" encoding="utf-8"?>
<p:tagLst xmlns:a="http://schemas.openxmlformats.org/drawingml/2006/main" xmlns:r="http://schemas.openxmlformats.org/officeDocument/2006/relationships" xmlns:p="http://schemas.openxmlformats.org/presentationml/2006/main">
  <p:tag name="TIMING" val="|5.2|7.6"/>
</p:tagLst>
</file>

<file path=ppt/tags/tag4.xml><?xml version="1.0" encoding="utf-8"?>
<p:tagLst xmlns:a="http://schemas.openxmlformats.org/drawingml/2006/main" xmlns:r="http://schemas.openxmlformats.org/officeDocument/2006/relationships" xmlns:p="http://schemas.openxmlformats.org/presentationml/2006/main">
  <p:tag name="TIMING" val="|3.8"/>
</p:tagLst>
</file>

<file path=ppt/tags/tag5.xml><?xml version="1.0" encoding="utf-8"?>
<p:tagLst xmlns:a="http://schemas.openxmlformats.org/drawingml/2006/main" xmlns:r="http://schemas.openxmlformats.org/officeDocument/2006/relationships" xmlns:p="http://schemas.openxmlformats.org/presentationml/2006/main">
  <p:tag name="TIMING" val="|4.4"/>
</p:tagLst>
</file>

<file path=ppt/tags/tag6.xml><?xml version="1.0" encoding="utf-8"?>
<p:tagLst xmlns:a="http://schemas.openxmlformats.org/drawingml/2006/main" xmlns:r="http://schemas.openxmlformats.org/officeDocument/2006/relationships" xmlns:p="http://schemas.openxmlformats.org/presentationml/2006/main">
  <p:tag name="TIMING" val="|8.2"/>
</p:tagLst>
</file>

<file path=ppt/tags/tag7.xml><?xml version="1.0" encoding="utf-8"?>
<p:tagLst xmlns:a="http://schemas.openxmlformats.org/drawingml/2006/main" xmlns:r="http://schemas.openxmlformats.org/officeDocument/2006/relationships" xmlns:p="http://schemas.openxmlformats.org/presentationml/2006/main">
  <p:tag name="TIMING" val="|5.1|5.2|6.6|7"/>
</p:tagLst>
</file>

<file path=ppt/tags/tag8.xml><?xml version="1.0" encoding="utf-8"?>
<p:tagLst xmlns:a="http://schemas.openxmlformats.org/drawingml/2006/main" xmlns:r="http://schemas.openxmlformats.org/officeDocument/2006/relationships" xmlns:p="http://schemas.openxmlformats.org/presentationml/2006/main">
  <p:tag name="TIMING" val="|6|4.8"/>
</p:tagLst>
</file>

<file path=ppt/tags/tag9.xml><?xml version="1.0" encoding="utf-8"?>
<p:tagLst xmlns:a="http://schemas.openxmlformats.org/drawingml/2006/main" xmlns:r="http://schemas.openxmlformats.org/officeDocument/2006/relationships" xmlns:p="http://schemas.openxmlformats.org/presentationml/2006/main">
  <p:tag name="TIMING" val="|3.6"/>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2405</TotalTime>
  <Words>1616</Words>
  <Application>Microsoft Office PowerPoint</Application>
  <PresentationFormat>Widescreen</PresentationFormat>
  <Paragraphs>471</Paragraphs>
  <Slides>45</Slides>
  <Notes>42</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45</vt:i4>
      </vt:variant>
    </vt:vector>
  </HeadingPairs>
  <TitlesOfParts>
    <vt:vector size="55" baseType="lpstr">
      <vt:lpstr>Arial</vt:lpstr>
      <vt:lpstr>Calibri</vt:lpstr>
      <vt:lpstr>Garamond</vt:lpstr>
      <vt:lpstr>Gill Sans Ultra Bold</vt:lpstr>
      <vt:lpstr>Tahoma</vt:lpstr>
      <vt:lpstr>Tempus Sans ITC</vt:lpstr>
      <vt:lpstr>Tunga</vt:lpstr>
      <vt:lpstr>1_Office Theme</vt:lpstr>
      <vt:lpstr>2_Office Theme</vt:lpstr>
      <vt:lpstr>BlackTie</vt:lpstr>
      <vt:lpstr>The Geologic Column</vt:lpstr>
      <vt:lpstr>The Geologic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Terminology</vt:lpstr>
      <vt:lpstr>Important Terminology</vt:lpstr>
      <vt:lpstr>Important Terminology</vt:lpstr>
      <vt:lpstr>Important Terminology</vt:lpstr>
      <vt:lpstr>PowerPoint Presentation</vt:lpstr>
      <vt:lpstr>PowerPoint Presentation</vt:lpstr>
      <vt:lpstr>PowerPoint Presentation</vt:lpstr>
      <vt:lpstr>PowerPoint Presentation</vt:lpstr>
      <vt:lpstr>PowerPoint Presentation</vt:lpstr>
      <vt:lpstr>PowerPoint Presentation</vt:lpstr>
      <vt:lpstr>Important Terminology</vt:lpstr>
      <vt:lpstr>PowerPoint Presentation</vt:lpstr>
      <vt:lpstr>Important Terminology</vt:lpstr>
      <vt:lpstr>Important Terminology</vt:lpstr>
      <vt:lpstr>Millions of years ago</vt:lpstr>
      <vt:lpstr>PowerPoint Presentation</vt:lpstr>
      <vt:lpstr>PowerPoint Presentation</vt:lpstr>
      <vt:lpstr>Two Sets of Terminology</vt:lpstr>
      <vt:lpstr>PowerPoint Presentation</vt:lpstr>
      <vt:lpstr>PowerPoint Presentation</vt:lpstr>
      <vt:lpstr>PowerPoint Presentation</vt:lpstr>
      <vt:lpstr>The Geologic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ownageunit</cp:lastModifiedBy>
  <cp:revision>149</cp:revision>
  <dcterms:created xsi:type="dcterms:W3CDTF">2012-08-15T17:52:08Z</dcterms:created>
  <dcterms:modified xsi:type="dcterms:W3CDTF">2015-05-11T13:33:20Z</dcterms:modified>
</cp:coreProperties>
</file>