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18" r:id="rId2"/>
    <p:sldMasterId id="2147484030" r:id="rId3"/>
    <p:sldMasterId id="2147484096" r:id="rId4"/>
  </p:sldMasterIdLst>
  <p:notesMasterIdLst>
    <p:notesMasterId r:id="rId55"/>
  </p:notesMasterIdLst>
  <p:sldIdLst>
    <p:sldId id="270" r:id="rId5"/>
    <p:sldId id="330" r:id="rId6"/>
    <p:sldId id="354" r:id="rId7"/>
    <p:sldId id="313" r:id="rId8"/>
    <p:sldId id="333" r:id="rId9"/>
    <p:sldId id="334" r:id="rId10"/>
    <p:sldId id="395" r:id="rId11"/>
    <p:sldId id="336" r:id="rId12"/>
    <p:sldId id="315" r:id="rId13"/>
    <p:sldId id="338" r:id="rId14"/>
    <p:sldId id="340" r:id="rId15"/>
    <p:sldId id="337" r:id="rId16"/>
    <p:sldId id="341" r:id="rId17"/>
    <p:sldId id="339" r:id="rId18"/>
    <p:sldId id="323" r:id="rId19"/>
    <p:sldId id="324" r:id="rId20"/>
    <p:sldId id="325" r:id="rId21"/>
    <p:sldId id="343" r:id="rId22"/>
    <p:sldId id="342" r:id="rId23"/>
    <p:sldId id="365" r:id="rId24"/>
    <p:sldId id="326" r:id="rId25"/>
    <p:sldId id="366" r:id="rId26"/>
    <p:sldId id="346" r:id="rId27"/>
    <p:sldId id="367" r:id="rId28"/>
    <p:sldId id="368" r:id="rId29"/>
    <p:sldId id="369" r:id="rId30"/>
    <p:sldId id="370" r:id="rId31"/>
    <p:sldId id="345" r:id="rId32"/>
    <p:sldId id="355" r:id="rId33"/>
    <p:sldId id="380" r:id="rId34"/>
    <p:sldId id="357" r:id="rId35"/>
    <p:sldId id="356" r:id="rId36"/>
    <p:sldId id="381" r:id="rId37"/>
    <p:sldId id="358" r:id="rId38"/>
    <p:sldId id="359" r:id="rId39"/>
    <p:sldId id="371" r:id="rId40"/>
    <p:sldId id="372" r:id="rId41"/>
    <p:sldId id="373" r:id="rId42"/>
    <p:sldId id="363" r:id="rId43"/>
    <p:sldId id="384" r:id="rId44"/>
    <p:sldId id="385" r:id="rId45"/>
    <p:sldId id="396" r:id="rId46"/>
    <p:sldId id="397" r:id="rId47"/>
    <p:sldId id="398" r:id="rId48"/>
    <p:sldId id="388" r:id="rId49"/>
    <p:sldId id="390" r:id="rId50"/>
    <p:sldId id="391" r:id="rId51"/>
    <p:sldId id="392" r:id="rId52"/>
    <p:sldId id="393" r:id="rId53"/>
    <p:sldId id="39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Raney" initials="C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B578"/>
    <a:srgbClr val="A49056"/>
    <a:srgbClr val="0F0B05"/>
    <a:srgbClr val="C9BA81"/>
    <a:srgbClr val="B49F50"/>
    <a:srgbClr val="C2B070"/>
    <a:srgbClr val="BAAA7C"/>
    <a:srgbClr val="CCB490"/>
    <a:srgbClr val="B8CF8B"/>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18" autoAdjust="0"/>
    <p:restoredTop sz="81686" autoAdjust="0"/>
  </p:normalViewPr>
  <p:slideViewPr>
    <p:cSldViewPr>
      <p:cViewPr varScale="1">
        <p:scale>
          <a:sx n="46" d="100"/>
          <a:sy n="46" d="100"/>
        </p:scale>
        <p:origin x="54" y="690"/>
      </p:cViewPr>
      <p:guideLst>
        <p:guide orient="horz" pos="2160"/>
        <p:guide pos="384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59" d="100"/>
          <a:sy n="59" d="100"/>
        </p:scale>
        <p:origin x="-66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35411-9D29-4EF0-92A8-11CDD5D4C834}" type="datetimeFigureOut">
              <a:rPr lang="en-US" smtClean="0"/>
              <a:t>5/11/2015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Geologic Column—the discovery and contents of the Paleozoic</a:t>
            </a:r>
          </a:p>
        </p:txBody>
      </p:sp>
      <p:sp>
        <p:nvSpPr>
          <p:cNvPr id="4" name="Slide Number Placeholder 3"/>
          <p:cNvSpPr>
            <a:spLocks noGrp="1"/>
          </p:cNvSpPr>
          <p:nvPr>
            <p:ph type="sldNum" sz="quarter" idx="10"/>
          </p:nvPr>
        </p:nvSpPr>
        <p:spPr/>
        <p:txBody>
          <a:bodyPr/>
          <a:lstStyle/>
          <a:p>
            <a:fld id="{3AB0C517-DB3C-4F02-9F00-104D489456BF}" type="slidenum">
              <a:rPr lang="en-US" smtClean="0"/>
              <a:t>1</a:t>
            </a:fld>
            <a:endParaRPr lang="en-US"/>
          </a:p>
        </p:txBody>
      </p:sp>
    </p:spTree>
    <p:extLst>
      <p:ext uri="{BB962C8B-B14F-4D97-AF65-F5344CB8AC3E}">
        <p14:creationId xmlns:p14="http://schemas.microsoft.com/office/powerpoint/2010/main" val="219602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Sir Roderick Murchison used the principles of William Smith to work out the sequence of fossils that lie below the coal bearing layers in Wales.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As he collected fossils from the different layers, he discovered specific fossil communities.  These communities contained different plants and animals that were similar to, yet distinct from, the communicates found in the layers above and below.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 example, there could</a:t>
            </a:r>
            <a:r>
              <a:rPr lang="en-US" baseline="0" dirty="0" smtClean="0"/>
              <a:t> be trilobites in three successive rock formations, but the trilobites in one formation / would be different than the trilobites in the formation above or below. (click for other arrows; then click for next slide)</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solidFill>
                  <a:schemeClr val="bg1"/>
                </a:solidFill>
              </a:rPr>
              <a:t>Murchison grouped the fossils into systems he called Lower Silurian / and Upper Silurian.  / The Lower Silurian / was later re-named the Ordovician in 1879.</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systems</a:t>
            </a:r>
            <a:r>
              <a:rPr lang="en-US" baseline="0" dirty="0" smtClean="0"/>
              <a:t> of rock layers were given the names of Celtic tribes from Wales, which is the green part of this map of the United Kingdom.  / The Silurian system was named after a tribe  from southern Wales, / and the Ordovician system was named after a tribe from northern Wales.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In Devonshire, England,</a:t>
            </a:r>
            <a:r>
              <a:rPr lang="en-US" sz="1200" baseline="0" dirty="0" smtClean="0">
                <a:solidFill>
                  <a:schemeClr val="bg1"/>
                </a:solidFill>
              </a:rPr>
              <a:t> which was right next to Somerset… </a:t>
            </a:r>
            <a:r>
              <a:rPr lang="en-US" sz="1200" dirty="0" smtClean="0">
                <a:solidFill>
                  <a:schemeClr val="bg1"/>
                </a:solidFill>
              </a:rPr>
              <a:t>Murchison found the same fossils had had found in the Upper Silurian / as well as  additional fossil communities in the layers above.  / He called</a:t>
            </a:r>
            <a:r>
              <a:rPr lang="en-US" sz="1200" baseline="0" dirty="0" smtClean="0">
                <a:solidFill>
                  <a:schemeClr val="bg1"/>
                </a:solidFill>
              </a:rPr>
              <a:t> this newest system the Devonian, after the place where he had discovered the newest fossils.</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Fossil communities similar to the ones found in these layers were found in the same order all over Europe</a:t>
            </a: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Eventually Murchison was invited by the Czar to come study fossil communities in Russia.</a:t>
            </a: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In the Ural Mountains near the town of Perm,</a:t>
            </a:r>
            <a:r>
              <a:rPr lang="en-US" baseline="0" dirty="0" smtClean="0">
                <a:solidFill>
                  <a:schemeClr val="bg1"/>
                </a:solidFill>
              </a:rPr>
              <a:t> Russia…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…he found fossil communities like those from the Coal Measure in Great Britain, but he found new communities above them.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presentation we will explore the Paleozoic </a:t>
            </a:r>
            <a:r>
              <a:rPr lang="en-US" sz="1200" kern="1200" dirty="0" err="1" smtClean="0">
                <a:solidFill>
                  <a:schemeClr val="tx1"/>
                </a:solidFill>
                <a:effectLst/>
                <a:latin typeface="+mn-lt"/>
                <a:ea typeface="+mn-ea"/>
                <a:cs typeface="+mn-cs"/>
              </a:rPr>
              <a:t>erathem</a:t>
            </a:r>
            <a:r>
              <a:rPr lang="en-US" sz="1200" kern="1200" dirty="0" smtClean="0">
                <a:solidFill>
                  <a:schemeClr val="tx1"/>
                </a:solidFill>
                <a:effectLst/>
                <a:latin typeface="+mn-lt"/>
                <a:ea typeface="+mn-ea"/>
                <a:cs typeface="+mn-cs"/>
              </a:rPr>
              <a:t>—learning how its layers were first discovered and what kinds of fossils are found in them.</a:t>
            </a:r>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He named  this new system Permian for the town of Perm.</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8365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Murchison believed that the same sequence of fossil communities was preserved throughout the world.  / He firmly established the Law of Faunal Succession as a way to correlate rock layers worldwide.  / That</a:t>
            </a:r>
            <a:r>
              <a:rPr lang="en-US" baseline="0" dirty="0" smtClean="0">
                <a:solidFill>
                  <a:schemeClr val="bg1"/>
                </a:solidFill>
              </a:rPr>
              <a:t> means that when he found a certain kind of fossil in rock layers in different places around the world, he could determine which system he was digging in by the presence of that particular fossil.</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Except for the Permian which was named for a town in Russia,…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855535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And carboniferous, which refers to the coal content of the layers,…All  the other subdivisions of the Paleozoic erathem were named for places or tribes in England or Wales.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Devonian system got</a:t>
            </a:r>
            <a:r>
              <a:rPr lang="en-US" baseline="0" dirty="0" smtClean="0"/>
              <a:t> its name from Devonshire England</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874902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The</a:t>
            </a:r>
            <a:r>
              <a:rPr lang="en-US" baseline="0" dirty="0" smtClean="0">
                <a:solidFill>
                  <a:schemeClr val="bg1"/>
                </a:solidFill>
              </a:rPr>
              <a:t> Silurian system was named after a  Celtic tribe in southern Wales</a:t>
            </a:r>
            <a:endParaRPr lang="en-US"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140336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The</a:t>
            </a:r>
            <a:r>
              <a:rPr lang="en-US" baseline="0" dirty="0" smtClean="0">
                <a:solidFill>
                  <a:schemeClr val="bg1"/>
                </a:solidFill>
              </a:rPr>
              <a:t> Ordovician system was named for another Celtic tribe in northern Wales</a:t>
            </a:r>
            <a:endParaRPr lang="en-US"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60034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And</a:t>
            </a:r>
            <a:r>
              <a:rPr lang="en-US" baseline="0" dirty="0" smtClean="0">
                <a:solidFill>
                  <a:schemeClr val="bg1"/>
                </a:solidFill>
              </a:rPr>
              <a:t> the Cambrian system, which was named by Adam Sedgewick, got its name from the old Roman name for Wales</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388641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In North America, the Carboniferous has been divided into the  Mississippian and Pennsylvanian, which are not recognized in Europe.  They were named for sedimentary rocks in the Mississippi</a:t>
            </a:r>
            <a:r>
              <a:rPr lang="en-US" baseline="0" dirty="0" smtClean="0">
                <a:solidFill>
                  <a:schemeClr val="bg1"/>
                </a:solidFill>
              </a:rPr>
              <a:t> River Valley and the state of Pennsylvania.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What kinds of creatures are</a:t>
            </a:r>
            <a:r>
              <a:rPr lang="en-US" baseline="0" dirty="0" smtClean="0">
                <a:solidFill>
                  <a:schemeClr val="bg1"/>
                </a:solidFill>
              </a:rPr>
              <a:t> found in these changing communities?</a:t>
            </a:r>
            <a:endParaRPr lang="en-US" dirty="0" smtClean="0">
              <a:solidFill>
                <a:schemeClr val="bg1"/>
              </a:solidFill>
            </a:endParaRPr>
          </a:p>
          <a:p>
            <a:r>
              <a:rPr lang="en-US" dirty="0" smtClean="0">
                <a:solidFill>
                  <a:schemeClr val="bg1"/>
                </a:solidFill>
              </a:rPr>
              <a:t>Most</a:t>
            </a:r>
            <a:r>
              <a:rPr lang="en-US" baseline="0" dirty="0" smtClean="0">
                <a:solidFill>
                  <a:schemeClr val="bg1"/>
                </a:solidFill>
              </a:rPr>
              <a:t> c</a:t>
            </a:r>
            <a:r>
              <a:rPr lang="en-US" dirty="0" smtClean="0">
                <a:solidFill>
                  <a:schemeClr val="bg1"/>
                </a:solidFill>
              </a:rPr>
              <a:t>reatures</a:t>
            </a:r>
            <a:r>
              <a:rPr lang="en-US" baseline="0" dirty="0" smtClean="0">
                <a:solidFill>
                  <a:schemeClr val="bg1"/>
                </a:solidFill>
              </a:rPr>
              <a:t> found in the Paleozoic layers lived in or near the water.</a:t>
            </a:r>
            <a:endParaRPr lang="en-US" dirty="0" smtClean="0">
              <a:solidFill>
                <a:schemeClr val="bg1"/>
              </a:solidFill>
            </a:endParaRPr>
          </a:p>
          <a:p>
            <a:r>
              <a:rPr lang="en-US" dirty="0" smtClean="0">
                <a:solidFill>
                  <a:schemeClr val="bg1"/>
                </a:solidFill>
              </a:rPr>
              <a:t>Sponges and various kinds of sea shells appear</a:t>
            </a:r>
            <a:r>
              <a:rPr lang="en-US" baseline="0" dirty="0" smtClean="0">
                <a:solidFill>
                  <a:schemeClr val="bg1"/>
                </a:solidFill>
              </a:rPr>
              <a:t> throughout these layers.</a:t>
            </a:r>
          </a:p>
          <a:p>
            <a:endParaRPr lang="en-US" baseline="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29</a:t>
            </a:fld>
            <a:endParaRPr lang="en-US"/>
          </a:p>
        </p:txBody>
      </p:sp>
    </p:spTree>
    <p:extLst>
      <p:ext uri="{BB962C8B-B14F-4D97-AF65-F5344CB8AC3E}">
        <p14:creationId xmlns:p14="http://schemas.microsoft.com/office/powerpoint/2010/main" val="24863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Today the geologic</a:t>
            </a:r>
            <a:r>
              <a:rPr lang="en-US" baseline="0" dirty="0" smtClean="0"/>
              <a:t> column is often equated with the geologic time scale of millions of years of evolutionary history, but it didn’t start out that way.  Several decades before Darwin’s theory of evolution was published, the geologic column was first studied by people who believed in  the Bible and thought the geologic column was formed during worldwide flood.  </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13135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do starfish…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30</a:t>
            </a:fld>
            <a:endParaRPr lang="en-US"/>
          </a:p>
        </p:txBody>
      </p:sp>
    </p:spTree>
    <p:extLst>
      <p:ext uri="{BB962C8B-B14F-4D97-AF65-F5344CB8AC3E}">
        <p14:creationId xmlns:p14="http://schemas.microsoft.com/office/powerpoint/2010/main" val="3511893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…and various kinds of fish, and sharks </a:t>
            </a:r>
          </a:p>
          <a:p>
            <a:r>
              <a:rPr lang="en-US" dirty="0" smtClean="0">
                <a:solidFill>
                  <a:schemeClr val="bg1"/>
                </a:solidFill>
              </a:rPr>
              <a:t>(pictures from </a:t>
            </a:r>
            <a:r>
              <a:rPr lang="en-US" dirty="0" err="1" smtClean="0">
                <a:solidFill>
                  <a:schemeClr val="bg1"/>
                </a:solidFill>
              </a:rPr>
              <a:t>iStock</a:t>
            </a:r>
            <a:r>
              <a:rPr lang="en-US" dirty="0" smtClean="0">
                <a:solidFill>
                  <a:schemeClr val="bg1"/>
                </a:solidFill>
              </a:rPr>
              <a:t>)</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31</a:t>
            </a:fld>
            <a:endParaRPr lang="en-US"/>
          </a:p>
        </p:txBody>
      </p:sp>
    </p:spTree>
    <p:extLst>
      <p:ext uri="{BB962C8B-B14F-4D97-AF65-F5344CB8AC3E}">
        <p14:creationId xmlns:p14="http://schemas.microsoft.com/office/powerpoint/2010/main" val="4032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Many different kinds of Trilobites</a:t>
            </a:r>
            <a:r>
              <a:rPr lang="en-US" baseline="0" dirty="0" smtClean="0">
                <a:solidFill>
                  <a:schemeClr val="bg1"/>
                </a:solidFill>
              </a:rPr>
              <a:t> are common throughout the Paleozoic layers.</a:t>
            </a:r>
          </a:p>
        </p:txBody>
      </p:sp>
      <p:sp>
        <p:nvSpPr>
          <p:cNvPr id="4" name="Slide Number Placeholder 3"/>
          <p:cNvSpPr>
            <a:spLocks noGrp="1"/>
          </p:cNvSpPr>
          <p:nvPr>
            <p:ph type="sldNum" sz="quarter" idx="10"/>
          </p:nvPr>
        </p:nvSpPr>
        <p:spPr/>
        <p:txBody>
          <a:bodyPr/>
          <a:lstStyle/>
          <a:p>
            <a:fld id="{3AB0C517-DB3C-4F02-9F00-104D489456BF}" type="slidenum">
              <a:rPr lang="en-US" smtClean="0"/>
              <a:t>32</a:t>
            </a:fld>
            <a:endParaRPr lang="en-US"/>
          </a:p>
        </p:txBody>
      </p:sp>
    </p:spTree>
    <p:extLst>
      <p:ext uri="{BB962C8B-B14F-4D97-AF65-F5344CB8AC3E}">
        <p14:creationId xmlns:p14="http://schemas.microsoft.com/office/powerpoint/2010/main" val="280154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layers also include sea scorpions.  Most</a:t>
            </a:r>
            <a:r>
              <a:rPr lang="en-US" baseline="0" dirty="0" smtClean="0"/>
              <a:t> kinds were less than 8 inches long, but the largest one found was over 8 feet long.</a:t>
            </a:r>
          </a:p>
          <a:p>
            <a:endParaRPr lang="en-US" baseline="0" dirty="0" smtClean="0"/>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33</a:t>
            </a:fld>
            <a:endParaRPr lang="en-US"/>
          </a:p>
        </p:txBody>
      </p:sp>
    </p:spTree>
    <p:extLst>
      <p:ext uri="{BB962C8B-B14F-4D97-AF65-F5344CB8AC3E}">
        <p14:creationId xmlns:p14="http://schemas.microsoft.com/office/powerpoint/2010/main" val="3556929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Amphibians</a:t>
            </a:r>
            <a:r>
              <a:rPr lang="en-US" baseline="0" dirty="0" smtClean="0"/>
              <a:t> and some reptiles appear in these layers.  </a:t>
            </a:r>
            <a:r>
              <a:rPr lang="en-US" baseline="0" dirty="0" err="1" smtClean="0"/>
              <a:t>Dimetrodon</a:t>
            </a:r>
            <a:r>
              <a:rPr lang="en-US" baseline="0" dirty="0" smtClean="0"/>
              <a:t> is a reptile from the Permian that actually has a lot in common with mammals.  It is easily recognizable by the prominent fan on its back.  Often people think </a:t>
            </a:r>
            <a:r>
              <a:rPr lang="en-US" baseline="0" dirty="0" err="1" smtClean="0"/>
              <a:t>Dimetrodon</a:t>
            </a:r>
            <a:r>
              <a:rPr lang="en-US" baseline="0" dirty="0" smtClean="0"/>
              <a:t> was a dinosaur, but it wasn’t.</a:t>
            </a:r>
          </a:p>
          <a:p>
            <a:endParaRPr lang="en-US" baseline="0"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34</a:t>
            </a:fld>
            <a:endParaRPr lang="en-US"/>
          </a:p>
        </p:txBody>
      </p:sp>
    </p:spTree>
    <p:extLst>
      <p:ext uri="{BB962C8B-B14F-4D97-AF65-F5344CB8AC3E}">
        <p14:creationId xmlns:p14="http://schemas.microsoft.com/office/powerpoint/2010/main" val="973455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most exciting fossils found in the upper Paleozoic layers is the Dunkleosteus, a huge predator at the top of the food chain.  It could grow to be as long as 33 feet!</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35</a:t>
            </a:fld>
            <a:endParaRPr lang="en-US"/>
          </a:p>
        </p:txBody>
      </p:sp>
    </p:spTree>
    <p:extLst>
      <p:ext uri="{BB962C8B-B14F-4D97-AF65-F5344CB8AC3E}">
        <p14:creationId xmlns:p14="http://schemas.microsoft.com/office/powerpoint/2010/main" val="3742479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Both the rock layers themselves…</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36</a:t>
            </a:fld>
            <a:endParaRPr lang="en-US"/>
          </a:p>
        </p:txBody>
      </p:sp>
    </p:spTree>
    <p:extLst>
      <p:ext uri="{BB962C8B-B14F-4D97-AF65-F5344CB8AC3E}">
        <p14:creationId xmlns:p14="http://schemas.microsoft.com/office/powerpoint/2010/main" val="2845063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fossils found in them provide us with observable data.  This data was first s</a:t>
            </a:r>
            <a:r>
              <a:rPr lang="en-US" dirty="0" smtClean="0">
                <a:solidFill>
                  <a:schemeClr val="bg1"/>
                </a:solidFill>
              </a:rPr>
              <a:t>tudied by people who believed</a:t>
            </a:r>
            <a:r>
              <a:rPr lang="en-US" baseline="0" dirty="0" smtClean="0">
                <a:solidFill>
                  <a:schemeClr val="bg1"/>
                </a:solidFill>
              </a:rPr>
              <a:t> in the Bible and interpreted the data in ways that were consistent with what the Bible teaches.</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37</a:t>
            </a:fld>
            <a:endParaRPr lang="en-US"/>
          </a:p>
        </p:txBody>
      </p:sp>
    </p:spTree>
    <p:extLst>
      <p:ext uri="{BB962C8B-B14F-4D97-AF65-F5344CB8AC3E}">
        <p14:creationId xmlns:p14="http://schemas.microsoft.com/office/powerpoint/2010/main" val="1871994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So even though the geologic column  has come to be associated with millions of years of evolution, </a:t>
            </a: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8923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it’s important to distinguish between the data /</a:t>
            </a:r>
            <a:r>
              <a:rPr lang="en-US" baseline="0" dirty="0" smtClean="0">
                <a:solidFill>
                  <a:schemeClr val="bg1"/>
                </a:solidFill>
              </a:rPr>
              <a:t> </a:t>
            </a:r>
            <a:r>
              <a:rPr lang="en-US" dirty="0" smtClean="0">
                <a:solidFill>
                  <a:schemeClr val="bg1"/>
                </a:solidFill>
              </a:rPr>
              <a:t>and the interpretation of that data.  By itself, there’s nothing evolutionary about the geologic</a:t>
            </a:r>
            <a:r>
              <a:rPr lang="en-US" baseline="0" dirty="0" smtClean="0">
                <a:solidFill>
                  <a:schemeClr val="bg1"/>
                </a:solidFill>
              </a:rPr>
              <a:t> column—it is just a bunch of rock layers that are identified by their fossil contents and were mostly named for the places where the fossils were discovered and described.  </a:t>
            </a: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58735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story begins</a:t>
            </a:r>
            <a:r>
              <a:rPr lang="en-US" baseline="0" dirty="0" smtClean="0"/>
              <a:t> </a:t>
            </a:r>
            <a:r>
              <a:rPr lang="en-US" dirty="0" smtClean="0"/>
              <a:t>in the United Kingdom, which </a:t>
            </a:r>
            <a:r>
              <a:rPr lang="en-US" baseline="0" dirty="0" smtClean="0"/>
              <a:t>includes England, Scotland, Wales, and part of Ireland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4</a:t>
            </a:fld>
            <a:endParaRPr lang="en-US"/>
          </a:p>
        </p:txBody>
      </p:sp>
    </p:spTree>
    <p:extLst>
      <p:ext uri="{BB962C8B-B14F-4D97-AF65-F5344CB8AC3E}">
        <p14:creationId xmlns:p14="http://schemas.microsoft.com/office/powerpoint/2010/main" val="350131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rPr>
              <a:t>In a later presentation we will explore the question of whether or not there is evidence within the fossil record for evolution. / But first we’ll explore the discovery and contents of the Mesozoic and the Cenozoic.</a:t>
            </a:r>
            <a:endParaRPr lang="en-US" dirty="0" smtClean="0">
              <a:solidFill>
                <a:schemeClr val="bg1"/>
              </a:solidFill>
            </a:endParaRPr>
          </a:p>
          <a:p>
            <a:endParaRPr lang="en-US" dirty="0" smtClean="0"/>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40</a:t>
            </a:fld>
            <a:endParaRPr lang="en-US"/>
          </a:p>
        </p:txBody>
      </p:sp>
    </p:spTree>
    <p:extLst>
      <p:ext uri="{BB962C8B-B14F-4D97-AF65-F5344CB8AC3E}">
        <p14:creationId xmlns:p14="http://schemas.microsoft.com/office/powerpoint/2010/main" val="3465238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232486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939710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60583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361211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06246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map shows the United Kingdom up close. The blue part is England, (click) and the red ring shows you about where Somerset is located.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5</a:t>
            </a:fld>
            <a:endParaRPr lang="en-US"/>
          </a:p>
        </p:txBody>
      </p:sp>
    </p:spTree>
    <p:extLst>
      <p:ext uri="{BB962C8B-B14F-4D97-AF65-F5344CB8AC3E}">
        <p14:creationId xmlns:p14="http://schemas.microsoft.com/office/powerpoint/2010/main" val="35013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Around the</a:t>
            </a:r>
            <a:r>
              <a:rPr lang="en-US" baseline="0" dirty="0" smtClean="0"/>
              <a:t> year 1800 the English were mining coal in Somerset England.  To make it easier to transport the coal after it was mined, they built a canal between there and  London.  / </a:t>
            </a:r>
            <a:r>
              <a:rPr lang="en-US" dirty="0" smtClean="0"/>
              <a:t>While a man named William Smith was working on the project, he began to notice the fossils they</a:t>
            </a:r>
            <a:r>
              <a:rPr lang="en-US" baseline="0" dirty="0" smtClean="0"/>
              <a:t> found while digging the canal.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6</a:t>
            </a:fld>
            <a:endParaRPr lang="en-US"/>
          </a:p>
        </p:txBody>
      </p:sp>
    </p:spTree>
    <p:extLst>
      <p:ext uri="{BB962C8B-B14F-4D97-AF65-F5344CB8AC3E}">
        <p14:creationId xmlns:p14="http://schemas.microsoft.com/office/powerpoint/2010/main" val="350131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 observed that the same kinds of fossils always occurred in the same layers of rocks</a:t>
            </a:r>
            <a:r>
              <a:rPr lang="en-US" baseline="0" dirty="0" smtClean="0"/>
              <a:t> </a:t>
            </a:r>
            <a:r>
              <a:rPr lang="en-US" dirty="0" smtClean="0"/>
              <a:t> and always in a specific sequence.  Once</a:t>
            </a:r>
            <a:r>
              <a:rPr lang="en-US" baseline="0" dirty="0" smtClean="0"/>
              <a:t> he noticed that the fossils appeared in the same order, he could study the fossils where they were digging and then predict what kind of fossils he would find in the next layer.  (click)  This predictable order of fossils came to be known as the L</a:t>
            </a:r>
            <a:r>
              <a:rPr lang="en-US" dirty="0" smtClean="0"/>
              <a:t>aw of Faunal Succession</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7</a:t>
            </a:fld>
            <a:endParaRPr lang="en-US"/>
          </a:p>
        </p:txBody>
      </p:sp>
    </p:spTree>
    <p:extLst>
      <p:ext uri="{BB962C8B-B14F-4D97-AF65-F5344CB8AC3E}">
        <p14:creationId xmlns:p14="http://schemas.microsoft.com/office/powerpoint/2010/main" val="151752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word fauna is the name for the animals found in a certain place. / Succession refers to things that come one after the other in a certain order.  In this context the words refer to a succession of fossil faunas.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8</a:t>
            </a:fld>
            <a:endParaRPr lang="en-US"/>
          </a:p>
        </p:txBody>
      </p:sp>
    </p:spTree>
    <p:extLst>
      <p:ext uri="{BB962C8B-B14F-4D97-AF65-F5344CB8AC3E}">
        <p14:creationId xmlns:p14="http://schemas.microsoft.com/office/powerpoint/2010/main" val="274214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coal-bearing layers near the Somerset Canal / became known as the Carboniferous system.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86774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43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3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4357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7004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8428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9690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43222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9403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5099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861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294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2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0372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574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0055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6978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7713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4333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0808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9846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5230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132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4024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9365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6917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8434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77246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7583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90149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446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0694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18226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700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977177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495007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250167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5230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10992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50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265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338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133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44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285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6133"/>
                    </a14:imgEffect>
                    <a14:imgEffect>
                      <a14:saturation sat="127000"/>
                    </a14:imgEffect>
                    <a14:imgEffect>
                      <a14:brightnessContrast bright="-8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382974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6133"/>
                    </a14:imgEffect>
                    <a14:imgEffect>
                      <a14:saturation sat="127000"/>
                    </a14:imgEffect>
                    <a14:imgEffect>
                      <a14:brightnessContrast bright="-80000" contras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5/11/2015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76316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623699690"/>
      </p:ext>
    </p:extLst>
  </p:cSld>
  <p:clrMap bg1="dk1" tx1="lt1" bg2="dk2"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jpeg"/><Relationship Id="rId10"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29.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31.jpeg"/><Relationship Id="rId10" Type="http://schemas.microsoft.com/office/2007/relationships/hdphoto" Target="../media/hdphoto6.wdp"/><Relationship Id="rId4" Type="http://schemas.openxmlformats.org/officeDocument/2006/relationships/image" Target="../media/image14.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4.png"/><Relationship Id="rId7"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png"/><Relationship Id="rId7" Type="http://schemas.microsoft.com/office/2007/relationships/hdphoto" Target="../media/hdphoto11.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0.wdp"/><Relationship Id="rId4" Type="http://schemas.openxmlformats.org/officeDocument/2006/relationships/image" Target="../media/image51.png"/><Relationship Id="rId9" Type="http://schemas.microsoft.com/office/2007/relationships/hdphoto" Target="../media/hdphoto12.wdp"/></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514600"/>
            <a:ext cx="8001000" cy="1373070"/>
          </a:xfrm>
        </p:spPr>
        <p:txBody>
          <a:bodyPr>
            <a:normAutofit/>
          </a:bodyPr>
          <a:lstStyle/>
          <a:p>
            <a:r>
              <a:rPr lang="en-US"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The Geologic Column</a:t>
            </a:r>
            <a:endParaRPr lang="en-US"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5" name="Subtitle 4"/>
          <p:cNvSpPr>
            <a:spLocks noGrp="1"/>
          </p:cNvSpPr>
          <p:nvPr>
            <p:ph type="subTitle" idx="1"/>
          </p:nvPr>
        </p:nvSpPr>
        <p:spPr>
          <a:xfrm>
            <a:off x="762001" y="3429000"/>
            <a:ext cx="10668000" cy="1117687"/>
          </a:xfrm>
        </p:spPr>
        <p:txBody>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Discovery and Contents of the Paleozoic</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Tree>
    <p:extLst>
      <p:ext uri="{BB962C8B-B14F-4D97-AF65-F5344CB8AC3E}">
        <p14:creationId xmlns:p14="http://schemas.microsoft.com/office/powerpoint/2010/main" val="4002014737"/>
      </p:ext>
    </p:extLst>
  </p:cSld>
  <p:clrMapOvr>
    <a:masterClrMapping/>
  </p:clrMapOvr>
  <mc:AlternateContent xmlns:mc="http://schemas.openxmlformats.org/markup-compatibility/2006" xmlns:p14="http://schemas.microsoft.com/office/powerpoint/2010/main">
    <mc:Choice Requires="p14">
      <p:transition spd="slow" p14:dur="800" advTm="4679">
        <p:circle/>
      </p:transition>
    </mc:Choice>
    <mc:Fallback xmlns="">
      <p:transition spd="slow" advTm="467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ight Arrow 12"/>
          <p:cNvSpPr/>
          <p:nvPr/>
        </p:nvSpPr>
        <p:spPr>
          <a:xfrm rot="5400000">
            <a:off x="5579295" y="4406669"/>
            <a:ext cx="1194369" cy="331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781800" y="4876800"/>
            <a:ext cx="3581400" cy="523220"/>
          </a:xfrm>
          <a:prstGeom prst="rect">
            <a:avLst/>
          </a:prstGeom>
        </p:spPr>
        <p:txBody>
          <a:bodyPr wrap="square">
            <a:spAutoFit/>
          </a:bodyPr>
          <a:lstStyle/>
          <a:p>
            <a:pPr algn="ctr"/>
            <a:r>
              <a:rPr lang="en-US" sz="2800" dirty="0">
                <a:solidFill>
                  <a:schemeClr val="bg1"/>
                </a:solidFill>
              </a:rPr>
              <a:t>Sir Roderick Murchison</a:t>
            </a:r>
          </a:p>
        </p:txBody>
      </p:sp>
      <p:sp>
        <p:nvSpPr>
          <p:cNvPr id="24" name="Rectangle 23"/>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6" name="Rectangle 25"/>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7" name="Rectangle 2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1" name="Rectangle 30"/>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2" name="Rectangle 31"/>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3" name="Rectangle 32"/>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4" name="Rectangle 3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5" name="Rectangle 3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6" name="Rectangle 3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7" name="Rectangle 3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8" name="Rectangle 3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9" name="Rectangle 3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0" name="Rectangle 39"/>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1" name="Rectangle 40"/>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2" name="Rectangle 41"/>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3" name="Rectangle 42"/>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4" name="Rectangle 43"/>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5" name="Rectangle 44"/>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2050" name="Picture 2" descr="Murchison_Roderick.jpg (333×4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6" y="327311"/>
            <a:ext cx="3514725" cy="443298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649395" y="3274765"/>
            <a:ext cx="2746489" cy="83201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extLst>
      <p:ext uri="{BB962C8B-B14F-4D97-AF65-F5344CB8AC3E}">
        <p14:creationId xmlns:p14="http://schemas.microsoft.com/office/powerpoint/2010/main" val="374640829"/>
      </p:ext>
    </p:extLst>
  </p:cSld>
  <p:clrMapOvr>
    <a:masterClrMapping/>
  </p:clrMapOvr>
  <mc:AlternateContent xmlns:mc="http://schemas.openxmlformats.org/markup-compatibility/2006" xmlns:p14="http://schemas.microsoft.com/office/powerpoint/2010/main">
    <mc:Choice Requires="p14">
      <p:transition spd="slow" p14:dur="800" advTm="9528">
        <p:circle/>
      </p:transition>
    </mc:Choice>
    <mc:Fallback xmlns="">
      <p:transition spd="slow" advTm="9528">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05601" y="2199144"/>
            <a:ext cx="3750973" cy="2677656"/>
          </a:xfrm>
          <a:prstGeom prst="rect">
            <a:avLst/>
          </a:prstGeom>
          <a:noFill/>
        </p:spPr>
        <p:txBody>
          <a:bodyPr wrap="square" rtlCol="0">
            <a:spAutoFit/>
          </a:bodyPr>
          <a:lstStyle/>
          <a:p>
            <a:r>
              <a:rPr lang="en-US" sz="2800" dirty="0">
                <a:solidFill>
                  <a:schemeClr val="bg1"/>
                </a:solidFill>
              </a:rPr>
              <a:t>Different fossil communities</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p:txBody>
      </p:sp>
      <p:sp>
        <p:nvSpPr>
          <p:cNvPr id="26" name="Right Arrow 25"/>
          <p:cNvSpPr/>
          <p:nvPr/>
        </p:nvSpPr>
        <p:spPr>
          <a:xfrm rot="10800000">
            <a:off x="6705601" y="3352802"/>
            <a:ext cx="2057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4" name="Rectangle 23"/>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7" name="Rectangle 2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1" name="Rectangle 30"/>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2" name="Rectangle 31"/>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3" name="Rectangle 32"/>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4" name="Rectangle 3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5" name="Rectangle 3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6" name="Rectangle 3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7" name="Rectangle 3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8" name="Rectangle 3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9" name="Rectangle 3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0" name="Rectangle 39"/>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1" name="Rectangle 40"/>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2" name="Rectangle 41"/>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3" name="Rectangle 42"/>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4" name="Rectangle 43"/>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5" name="Rectangle 44"/>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5" name="Rectangle 24"/>
          <p:cNvSpPr/>
          <p:nvPr/>
        </p:nvSpPr>
        <p:spPr>
          <a:xfrm>
            <a:off x="3649395" y="3274765"/>
            <a:ext cx="2746489" cy="83201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extLst>
      <p:ext uri="{BB962C8B-B14F-4D97-AF65-F5344CB8AC3E}">
        <p14:creationId xmlns:p14="http://schemas.microsoft.com/office/powerpoint/2010/main" val="3472742834"/>
      </p:ext>
    </p:extLst>
  </p:cSld>
  <p:clrMapOvr>
    <a:masterClrMapping/>
  </p:clrMapOvr>
  <mc:AlternateContent xmlns:mc="http://schemas.openxmlformats.org/markup-compatibility/2006" xmlns:p14="http://schemas.microsoft.com/office/powerpoint/2010/main">
    <mc:Choice Requires="p14">
      <p:transition spd="slow" p14:dur="800" advTm="14804">
        <p:circle/>
      </p:transition>
    </mc:Choice>
    <mc:Fallback xmlns="">
      <p:transition spd="slow" advTm="1480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3.33333E-6 -3.7037E-7 L -0.00417 0.18495 " pathEditMode="relative" rAng="0" ptsTypes="AA">
                                      <p:cBhvr>
                                        <p:cTn id="10" dur="2000" fill="hold"/>
                                        <p:tgtEl>
                                          <p:spTgt spid="26"/>
                                        </p:tgtEl>
                                        <p:attrNameLst>
                                          <p:attrName>ppt_x</p:attrName>
                                          <p:attrName>ppt_y</p:attrName>
                                        </p:attrNameLst>
                                      </p:cBhvr>
                                      <p:rCtr x="-208" y="9236"/>
                                    </p:animMotion>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6629400" y="4965106"/>
            <a:ext cx="3328987" cy="431866"/>
          </a:xfrm>
          <a:prstGeom prst="rect">
            <a:avLst/>
          </a:prstGeom>
          <a:solidFill>
            <a:srgbClr val="A490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Cardoc</a:t>
            </a:r>
            <a:r>
              <a:rPr lang="en-US" dirty="0">
                <a:solidFill>
                  <a:schemeClr val="tx1"/>
                </a:solidFill>
              </a:rPr>
              <a:t> Formation</a:t>
            </a:r>
          </a:p>
        </p:txBody>
      </p:sp>
      <p:sp>
        <p:nvSpPr>
          <p:cNvPr id="32" name="Rectangle 31"/>
          <p:cNvSpPr/>
          <p:nvPr/>
        </p:nvSpPr>
        <p:spPr>
          <a:xfrm>
            <a:off x="6629400" y="4533440"/>
            <a:ext cx="3328987" cy="431866"/>
          </a:xfrm>
          <a:prstGeom prst="rect">
            <a:avLst/>
          </a:prstGeom>
          <a:solidFill>
            <a:srgbClr val="C6B5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Wenlock</a:t>
            </a:r>
            <a:r>
              <a:rPr lang="en-US" dirty="0">
                <a:solidFill>
                  <a:schemeClr val="tx1"/>
                </a:solidFill>
              </a:rPr>
              <a:t> Formation</a:t>
            </a:r>
          </a:p>
        </p:txBody>
      </p:sp>
      <p:sp>
        <p:nvSpPr>
          <p:cNvPr id="33" name="Rectangle 32"/>
          <p:cNvSpPr/>
          <p:nvPr/>
        </p:nvSpPr>
        <p:spPr>
          <a:xfrm>
            <a:off x="6629400" y="4101574"/>
            <a:ext cx="3328987" cy="431866"/>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Ludlow Formation</a:t>
            </a:r>
          </a:p>
        </p:txBody>
      </p:sp>
      <p:sp>
        <p:nvSpPr>
          <p:cNvPr id="21" name="Down Arrow 20"/>
          <p:cNvSpPr/>
          <p:nvPr/>
        </p:nvSpPr>
        <p:spPr>
          <a:xfrm rot="5400000">
            <a:off x="9911241" y="4447967"/>
            <a:ext cx="419559" cy="609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5400000">
            <a:off x="9924821" y="4895620"/>
            <a:ext cx="419559" cy="609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5400000">
            <a:off x="9924821" y="3981220"/>
            <a:ext cx="419559" cy="609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6" name="Rectangle 35"/>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7" name="Rectangle 3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8" name="Rectangle 37"/>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9" name="Rectangle 38"/>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40" name="Rectangle 39"/>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41" name="Rectangle 40"/>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42" name="Rectangle 41"/>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43" name="Rectangle 42"/>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44" name="Rectangle 43"/>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5" name="Rectangle 44"/>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6" name="Rectangle 45"/>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7" name="Rectangle 46"/>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8" name="Rectangle 47"/>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9" name="Rectangle 48"/>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50" name="Rectangle 49"/>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51" name="Rectangle 50"/>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52" name="Rectangle 51"/>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custDataLst>
      <p:tags r:id="rId1"/>
    </p:custDataLst>
    <p:extLst>
      <p:ext uri="{BB962C8B-B14F-4D97-AF65-F5344CB8AC3E}">
        <p14:creationId xmlns:p14="http://schemas.microsoft.com/office/powerpoint/2010/main" val="4119004355"/>
      </p:ext>
    </p:extLst>
  </p:cSld>
  <p:clrMapOvr>
    <a:masterClrMapping/>
  </p:clrMapOvr>
  <mc:AlternateContent xmlns:mc="http://schemas.openxmlformats.org/markup-compatibility/2006" xmlns:p14="http://schemas.microsoft.com/office/powerpoint/2010/main">
    <mc:Choice Requires="p14">
      <p:transition spd="slow" p14:dur="800" advTm="12490">
        <p:circle/>
      </p:transition>
    </mc:Choice>
    <mc:Fallback xmlns="">
      <p:transition spd="slow" advTm="1249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xit" presetSubtype="0" fill="hold" grpId="1"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4" name="Rectangle 23"/>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6" name="Rectangle 25"/>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7" name="Rectangle 26"/>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1" name="Rectangle 30"/>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2" name="Rectangle 31"/>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3" name="Rectangle 32"/>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4" name="Rectangle 33"/>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5" name="Rectangle 34"/>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6" name="Rectangle 35"/>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7" name="Rectangle 36"/>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8" name="Rectangle 37"/>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9" name="Rectangle 38"/>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0" name="Rectangle 39"/>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1" name="Rectangle 40"/>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2" name="Rectangle 41"/>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3" name="Rectangle 42"/>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4" name="Rectangle 43"/>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 name="Rectangle 1"/>
          <p:cNvSpPr/>
          <p:nvPr/>
        </p:nvSpPr>
        <p:spPr>
          <a:xfrm>
            <a:off x="3649394" y="4551813"/>
            <a:ext cx="2751407" cy="403146"/>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  Upper Silurian</a:t>
            </a:r>
          </a:p>
        </p:txBody>
      </p:sp>
      <p:sp>
        <p:nvSpPr>
          <p:cNvPr id="19" name="Rectangle 18"/>
          <p:cNvSpPr/>
          <p:nvPr/>
        </p:nvSpPr>
        <p:spPr>
          <a:xfrm>
            <a:off x="3653008" y="4953001"/>
            <a:ext cx="2747793" cy="446129"/>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  Lower Silurian</a:t>
            </a:r>
          </a:p>
        </p:txBody>
      </p:sp>
    </p:spTree>
    <p:custDataLst>
      <p:tags r:id="rId1"/>
    </p:custDataLst>
    <p:extLst>
      <p:ext uri="{BB962C8B-B14F-4D97-AF65-F5344CB8AC3E}">
        <p14:creationId xmlns:p14="http://schemas.microsoft.com/office/powerpoint/2010/main" val="3767136811"/>
      </p:ext>
    </p:extLst>
  </p:cSld>
  <p:clrMapOvr>
    <a:masterClrMapping/>
  </p:clrMapOvr>
  <mc:AlternateContent xmlns:mc="http://schemas.openxmlformats.org/markup-compatibility/2006" xmlns:p14="http://schemas.microsoft.com/office/powerpoint/2010/main">
    <mc:Choice Requires="p14">
      <p:transition spd="slow" p14:dur="800" advTm="13470">
        <p:circle/>
      </p:transition>
    </mc:Choice>
    <mc:Fallback xmlns="">
      <p:transition spd="slow" advTm="1347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629400" y="685800"/>
            <a:ext cx="4038600" cy="523220"/>
          </a:xfrm>
          <a:prstGeom prst="rect">
            <a:avLst/>
          </a:prstGeom>
          <a:noFill/>
        </p:spPr>
        <p:txBody>
          <a:bodyPr wrap="square" rtlCol="0">
            <a:spAutoFit/>
          </a:bodyPr>
          <a:lstStyle/>
          <a:p>
            <a:r>
              <a:rPr lang="en-US" sz="2800" dirty="0">
                <a:solidFill>
                  <a:schemeClr val="bg1"/>
                </a:solidFill>
              </a:rPr>
              <a:t>Named after Celtic tribes</a:t>
            </a:r>
          </a:p>
        </p:txBody>
      </p:sp>
      <p:sp>
        <p:nvSpPr>
          <p:cNvPr id="27" name="TextBox 26"/>
          <p:cNvSpPr txBox="1"/>
          <p:nvPr/>
        </p:nvSpPr>
        <p:spPr>
          <a:xfrm>
            <a:off x="6858000" y="3998894"/>
            <a:ext cx="4038600" cy="954107"/>
          </a:xfrm>
          <a:prstGeom prst="rect">
            <a:avLst/>
          </a:prstGeom>
          <a:noFill/>
        </p:spPr>
        <p:txBody>
          <a:bodyPr wrap="square" rtlCol="0">
            <a:spAutoFit/>
          </a:bodyPr>
          <a:lstStyle/>
          <a:p>
            <a:r>
              <a:rPr lang="en-US" sz="2800" dirty="0" err="1">
                <a:solidFill>
                  <a:srgbClr val="FFFF00"/>
                </a:solidFill>
              </a:rPr>
              <a:t>Silures</a:t>
            </a:r>
            <a:r>
              <a:rPr lang="en-US" sz="2800" dirty="0">
                <a:solidFill>
                  <a:schemeClr val="bg1"/>
                </a:solidFill>
              </a:rPr>
              <a:t>—tribe of Celts from southern Wales</a:t>
            </a:r>
          </a:p>
        </p:txBody>
      </p:sp>
      <p:sp>
        <p:nvSpPr>
          <p:cNvPr id="31" name="TextBox 30"/>
          <p:cNvSpPr txBox="1"/>
          <p:nvPr/>
        </p:nvSpPr>
        <p:spPr>
          <a:xfrm>
            <a:off x="6858000" y="4989494"/>
            <a:ext cx="4038600" cy="954107"/>
          </a:xfrm>
          <a:prstGeom prst="rect">
            <a:avLst/>
          </a:prstGeom>
          <a:noFill/>
        </p:spPr>
        <p:txBody>
          <a:bodyPr wrap="square" rtlCol="0">
            <a:spAutoFit/>
          </a:bodyPr>
          <a:lstStyle/>
          <a:p>
            <a:r>
              <a:rPr lang="en-US" sz="2800" dirty="0" err="1">
                <a:solidFill>
                  <a:srgbClr val="FFFF00"/>
                </a:solidFill>
              </a:rPr>
              <a:t>Ordovices</a:t>
            </a:r>
            <a:r>
              <a:rPr lang="en-US" sz="2800" dirty="0">
                <a:solidFill>
                  <a:schemeClr val="bg1"/>
                </a:solidFill>
              </a:rPr>
              <a:t>—tribe of Celts from northern Wales</a:t>
            </a:r>
          </a:p>
        </p:txBody>
      </p:sp>
      <p:pic>
        <p:nvPicPr>
          <p:cNvPr id="32" name="Picture 2" descr="C:\Users\Carol Raney\Downloads\17854186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322102"/>
            <a:ext cx="2133600" cy="256409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8458200" y="2734643"/>
            <a:ext cx="495300" cy="880370"/>
          </a:xfrm>
          <a:prstGeom prst="ellipse">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5" name="Rectangle 34"/>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6" name="Rectangle 35"/>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7" name="Rectangle 36"/>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8" name="Rectangle 37"/>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9" name="Rectangle 38"/>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40" name="Rectangle 39"/>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41" name="Rectangle 40"/>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42" name="Rectangle 41"/>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43" name="Rectangle 42"/>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4" name="Rectangle 43"/>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5" name="Rectangle 44"/>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6" name="Rectangle 45"/>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7" name="Rectangle 46"/>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8" name="Rectangle 47"/>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9" name="Rectangle 48"/>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50" name="Rectangle 49"/>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51" name="Rectangle 50"/>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0" name="Right Arrow 19"/>
          <p:cNvSpPr/>
          <p:nvPr/>
        </p:nvSpPr>
        <p:spPr>
          <a:xfrm>
            <a:off x="2826446" y="4556424"/>
            <a:ext cx="685800" cy="364633"/>
          </a:xfrm>
          <a:prstGeom prst="rightArrow">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2840328" y="5000213"/>
            <a:ext cx="685800" cy="364633"/>
          </a:xfrm>
          <a:prstGeom prst="rightArrow">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4244777"/>
      </p:ext>
    </p:extLst>
  </p:cSld>
  <p:clrMapOvr>
    <a:masterClrMapping/>
  </p:clrMapOvr>
  <mc:AlternateContent xmlns:mc="http://schemas.openxmlformats.org/markup-compatibility/2006" xmlns:p14="http://schemas.microsoft.com/office/powerpoint/2010/main">
    <mc:Choice Requires="p14">
      <p:transition spd="slow" p14:dur="800" advTm="17503">
        <p:circle/>
      </p:transition>
    </mc:Choice>
    <mc:Fallback xmlns="">
      <p:transition spd="slow" advTm="1750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par>
                                <p:cTn id="27" presetID="10" presetClass="exit" presetSubtype="0" fill="hold" grpId="1"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13" grpId="0" animBg="1"/>
      <p:bldP spid="20" grpId="0" animBg="1"/>
      <p:bldP spid="20" grpId="1"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 name="Picture 2" descr="C:\Users\Carol Raney\Downloads\17854186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33" y="993978"/>
            <a:ext cx="3505201" cy="421244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356172" y="4800600"/>
            <a:ext cx="609600" cy="37513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0800000">
            <a:off x="6553200" y="4419600"/>
            <a:ext cx="1676400" cy="662201"/>
          </a:xfrm>
          <a:prstGeom prst="rightArrow">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0800000">
            <a:off x="6553200" y="4038600"/>
            <a:ext cx="1676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395884" y="5643980"/>
            <a:ext cx="4222643" cy="584775"/>
          </a:xfrm>
          <a:prstGeom prst="rect">
            <a:avLst/>
          </a:prstGeom>
          <a:noFill/>
        </p:spPr>
        <p:txBody>
          <a:bodyPr wrap="square" rtlCol="0">
            <a:spAutoFit/>
          </a:bodyPr>
          <a:lstStyle/>
          <a:p>
            <a:pPr algn="ctr"/>
            <a:r>
              <a:rPr lang="en-US" sz="3200" dirty="0">
                <a:solidFill>
                  <a:schemeClr val="bg1"/>
                </a:solidFill>
              </a:rPr>
              <a:t>Devonshire, England</a:t>
            </a:r>
          </a:p>
        </p:txBody>
      </p:sp>
      <p:sp>
        <p:nvSpPr>
          <p:cNvPr id="27" name="Rectangle 26"/>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4" name="Rectangle 33"/>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5" name="Rectangle 34"/>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6" name="Rectangle 35"/>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7" name="Rectangle 36"/>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8" name="Rectangle 37"/>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9" name="Rectangle 38"/>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40" name="Rectangle 39"/>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1" name="Rectangle 40"/>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2" name="Rectangle 41"/>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3" name="Rectangle 42"/>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4" name="Rectangle 43"/>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5" name="Rectangle 44"/>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6" name="Rectangle 45"/>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7" name="Rectangle 46"/>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8" name="Rectangle 47"/>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33" name="Rectangle 32"/>
          <p:cNvSpPr/>
          <p:nvPr/>
        </p:nvSpPr>
        <p:spPr>
          <a:xfrm>
            <a:off x="3652983" y="4138398"/>
            <a:ext cx="2742901" cy="393190"/>
          </a:xfrm>
          <a:prstGeom prst="rect">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white"/>
                </a:solidFill>
              </a:rPr>
              <a:t>  </a:t>
            </a:r>
            <a:r>
              <a:rPr lang="en-US" b="1" dirty="0">
                <a:solidFill>
                  <a:prstClr val="black"/>
                </a:solidFill>
              </a:rPr>
              <a:t>Devonian</a:t>
            </a:r>
          </a:p>
        </p:txBody>
      </p:sp>
    </p:spTree>
    <p:custDataLst>
      <p:tags r:id="rId1"/>
    </p:custDataLst>
    <p:extLst>
      <p:ext uri="{BB962C8B-B14F-4D97-AF65-F5344CB8AC3E}">
        <p14:creationId xmlns:p14="http://schemas.microsoft.com/office/powerpoint/2010/main" val="120514171"/>
      </p:ext>
    </p:extLst>
  </p:cSld>
  <p:clrMapOvr>
    <a:masterClrMapping/>
  </p:clrMapOvr>
  <mc:AlternateContent xmlns:mc="http://schemas.openxmlformats.org/markup-compatibility/2006" xmlns:p14="http://schemas.microsoft.com/office/powerpoint/2010/main">
    <mc:Choice Requires="p14">
      <p:transition spd="slow" p14:dur="800" advTm="17556">
        <p:circle/>
      </p:transition>
    </mc:Choice>
    <mc:Fallback xmlns="">
      <p:transition spd="slow" advTm="17556">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0" name="Picture 2" descr="C:\Users\Carol Raney\Downloads\1637114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1" y="1960928"/>
            <a:ext cx="3139693" cy="194253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2" name="Rectangle 21"/>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3" name="Rectangle 22"/>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4" name="Rectangle 23"/>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26" name="Rectangle 25"/>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27" name="Rectangle 26"/>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1" name="Rectangle 30"/>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2" name="Rectangle 31"/>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3" name="Rectangle 32"/>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4" name="Rectangle 33"/>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5" name="Rectangle 34"/>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6" name="Rectangle 35"/>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7" name="Rectangle 36"/>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8" name="Rectangle 37"/>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9" name="Rectangle 38"/>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0" name="Rectangle 39"/>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1" name="Rectangle 40"/>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2" name="Rectangle 41"/>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3" name="Rounded Rectangle 2"/>
          <p:cNvSpPr/>
          <p:nvPr/>
        </p:nvSpPr>
        <p:spPr>
          <a:xfrm>
            <a:off x="3631463" y="4115148"/>
            <a:ext cx="1702537" cy="127011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843583"/>
      </p:ext>
    </p:extLst>
  </p:cSld>
  <p:clrMapOvr>
    <a:masterClrMapping/>
  </p:clrMapOvr>
  <mc:AlternateContent xmlns:mc="http://schemas.openxmlformats.org/markup-compatibility/2006" xmlns:p14="http://schemas.microsoft.com/office/powerpoint/2010/main">
    <mc:Choice Requires="p14">
      <p:transition spd="slow" p14:dur="800" advTm="6690">
        <p:circle/>
      </p:transition>
    </mc:Choice>
    <mc:Fallback xmlns="">
      <p:transition spd="slow" advTm="669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1295400"/>
            <a:ext cx="9145765"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477000" y="1752600"/>
            <a:ext cx="3886200" cy="12192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urchison_Roderick.jpg (333×4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095" y="510007"/>
            <a:ext cx="2293410" cy="289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45363"/>
      </p:ext>
    </p:extLst>
  </p:cSld>
  <p:clrMapOvr>
    <a:masterClrMapping/>
  </p:clrMapOvr>
  <mc:AlternateContent xmlns:mc="http://schemas.openxmlformats.org/markup-compatibility/2006" xmlns:p14="http://schemas.microsoft.com/office/powerpoint/2010/main">
    <mc:Choice Requires="p14">
      <p:transition spd="slow" p14:dur="800" advTm="5634">
        <p:circle/>
      </p:transition>
    </mc:Choice>
    <mc:Fallback xmlns="">
      <p:transition spd="slow" advTm="5634">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1295400"/>
            <a:ext cx="9145765"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934200" y="2438400"/>
            <a:ext cx="533400" cy="3810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024953"/>
      </p:ext>
    </p:extLst>
  </p:cSld>
  <p:clrMapOvr>
    <a:masterClrMapping/>
  </p:clrMapOvr>
  <mc:AlternateContent xmlns:mc="http://schemas.openxmlformats.org/markup-compatibility/2006" xmlns:p14="http://schemas.microsoft.com/office/powerpoint/2010/main">
    <mc:Choice Requires="p14">
      <p:transition spd="slow" p14:dur="800" advTm="3578">
        <p:circle/>
      </p:transition>
    </mc:Choice>
    <mc:Fallback xmlns="">
      <p:transition spd="slow" advTm="357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749869"/>
            <a:ext cx="3810001" cy="18728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826047" y="1151544"/>
            <a:ext cx="304800" cy="24551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6553200" y="3352802"/>
            <a:ext cx="2057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0800000">
            <a:off x="6553200" y="2743202"/>
            <a:ext cx="2057400" cy="662201"/>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3" name="Rectangle 32"/>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4" name="Rectangle 33"/>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5" name="Rectangle 34"/>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6" name="Rectangle 35"/>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7" name="Rectangle 36"/>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8" name="Rectangle 37"/>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9" name="Rectangle 38"/>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0" name="Rectangle 39"/>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1" name="Rectangle 40"/>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2" name="Rectangle 41"/>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3" name="Rectangle 42"/>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4" name="Rectangle 43"/>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5" name="Rectangle 44"/>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6" name="Rectangle 45"/>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7" name="Rectangle 46"/>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4" name="Rectangle 23"/>
          <p:cNvSpPr/>
          <p:nvPr/>
        </p:nvSpPr>
        <p:spPr>
          <a:xfrm>
            <a:off x="3649395" y="3287460"/>
            <a:ext cx="2746489" cy="82075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custDataLst>
      <p:tags r:id="rId1"/>
    </p:custDataLst>
    <p:extLst>
      <p:ext uri="{BB962C8B-B14F-4D97-AF65-F5344CB8AC3E}">
        <p14:creationId xmlns:p14="http://schemas.microsoft.com/office/powerpoint/2010/main" val="3989714523"/>
      </p:ext>
    </p:extLst>
  </p:cSld>
  <p:clrMapOvr>
    <a:masterClrMapping/>
  </p:clrMapOvr>
  <mc:AlternateContent xmlns:mc="http://schemas.openxmlformats.org/markup-compatibility/2006" xmlns:p14="http://schemas.microsoft.com/office/powerpoint/2010/main">
    <mc:Choice Requires="p14">
      <p:transition spd="slow" p14:dur="800" advTm="9014">
        <p:circle/>
      </p:transition>
    </mc:Choice>
    <mc:Fallback xmlns="">
      <p:transition spd="slow" advTm="9014">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ppt_x"/>
                                          </p:val>
                                        </p:tav>
                                        <p:tav tm="100000">
                                          <p:val>
                                            <p:strVal val="#ppt_x"/>
                                          </p:val>
                                        </p:tav>
                                      </p:tavLst>
                                    </p:anim>
                                    <p:anim calcmode="lin" valueType="num">
                                      <p:cBhvr additive="base">
                                        <p:cTn id="1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362200" y="5613266"/>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Precambrian</a:t>
            </a:r>
          </a:p>
        </p:txBody>
      </p:sp>
      <p:sp>
        <p:nvSpPr>
          <p:cNvPr id="30" name="Rectangle 29"/>
          <p:cNvSpPr/>
          <p:nvPr/>
        </p:nvSpPr>
        <p:spPr>
          <a:xfrm rot="16200000">
            <a:off x="299367" y="2585366"/>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Phanerozoic</a:t>
            </a:r>
          </a:p>
        </p:txBody>
      </p:sp>
      <p:sp>
        <p:nvSpPr>
          <p:cNvPr id="5" name="Rectangle 4"/>
          <p:cNvSpPr/>
          <p:nvPr/>
        </p:nvSpPr>
        <p:spPr>
          <a:xfrm>
            <a:off x="3316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black"/>
              </a:solidFill>
            </a:endParaRPr>
          </a:p>
        </p:txBody>
      </p:sp>
      <p:sp>
        <p:nvSpPr>
          <p:cNvPr id="6" name="Rectangle 5"/>
          <p:cNvSpPr/>
          <p:nvPr/>
        </p:nvSpPr>
        <p:spPr>
          <a:xfrm>
            <a:off x="3316380" y="2184265"/>
            <a:ext cx="6447952"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Mesozoic</a:t>
            </a:r>
          </a:p>
        </p:txBody>
      </p:sp>
      <p:sp>
        <p:nvSpPr>
          <p:cNvPr id="7" name="Rectangle 6"/>
          <p:cNvSpPr/>
          <p:nvPr/>
        </p:nvSpPr>
        <p:spPr>
          <a:xfrm>
            <a:off x="3316381"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Cenozoic</a:t>
            </a:r>
          </a:p>
        </p:txBody>
      </p:sp>
      <p:sp>
        <p:nvSpPr>
          <p:cNvPr id="8" name="Rectangle 7"/>
          <p:cNvSpPr/>
          <p:nvPr/>
        </p:nvSpPr>
        <p:spPr>
          <a:xfrm>
            <a:off x="3305648" y="3886200"/>
            <a:ext cx="6447952" cy="1752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black"/>
                </a:solidFill>
              </a:rPr>
              <a:t>Paleozoic</a:t>
            </a:r>
          </a:p>
        </p:txBody>
      </p:sp>
    </p:spTree>
    <p:extLst>
      <p:ext uri="{BB962C8B-B14F-4D97-AF65-F5344CB8AC3E}">
        <p14:creationId xmlns:p14="http://schemas.microsoft.com/office/powerpoint/2010/main" val="1543926042"/>
      </p:ext>
    </p:extLst>
  </p:cSld>
  <p:clrMapOvr>
    <a:masterClrMapping/>
  </p:clrMapOvr>
  <mc:AlternateContent xmlns:mc="http://schemas.openxmlformats.org/markup-compatibility/2006" xmlns:p14="http://schemas.microsoft.com/office/powerpoint/2010/main">
    <mc:Choice Requires="p14">
      <p:transition spd="slow" p14:dur="800" advTm="8522">
        <p:circle/>
      </p:transition>
    </mc:Choice>
    <mc:Fallback xmlns="">
      <p:transition spd="slow" advTm="852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2"/>
            <a:ext cx="2209800"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8194"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749869"/>
            <a:ext cx="3810001" cy="18728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826047" y="1151544"/>
            <a:ext cx="304800" cy="24551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3" name="Rectangle 32"/>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4" name="Rectangle 33"/>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5" name="Rectangle 34"/>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6" name="Rectangle 35"/>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7" name="Rectangle 36"/>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8" name="Rectangle 37"/>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9" name="Rectangle 38"/>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0" name="Rectangle 39"/>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1" name="Rectangle 40"/>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2" name="Rectangle 41"/>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3" name="Rectangle 42"/>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4" name="Rectangle 43"/>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5" name="Rectangle 44"/>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6" name="Rectangle 45"/>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7" name="Rectangle 46"/>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4" name="Rectangle 23"/>
          <p:cNvSpPr/>
          <p:nvPr/>
        </p:nvSpPr>
        <p:spPr>
          <a:xfrm>
            <a:off x="3649395" y="3287460"/>
            <a:ext cx="2746489" cy="8207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
        <p:nvSpPr>
          <p:cNvPr id="28" name="Right Arrow 27"/>
          <p:cNvSpPr/>
          <p:nvPr/>
        </p:nvSpPr>
        <p:spPr>
          <a:xfrm rot="10800000">
            <a:off x="6624639" y="2769359"/>
            <a:ext cx="2057400" cy="662201"/>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563428" y="3580297"/>
            <a:ext cx="3848100" cy="646331"/>
          </a:xfrm>
          <a:prstGeom prst="rect">
            <a:avLst/>
          </a:prstGeom>
          <a:noFill/>
        </p:spPr>
        <p:txBody>
          <a:bodyPr wrap="square" rtlCol="0">
            <a:spAutoFit/>
          </a:bodyPr>
          <a:lstStyle/>
          <a:p>
            <a:pPr algn="ctr"/>
            <a:r>
              <a:rPr lang="en-US" sz="3600" dirty="0">
                <a:solidFill>
                  <a:schemeClr val="bg1"/>
                </a:solidFill>
              </a:rPr>
              <a:t>Perm, Russia</a:t>
            </a:r>
          </a:p>
        </p:txBody>
      </p:sp>
      <p:sp>
        <p:nvSpPr>
          <p:cNvPr id="30" name="Rectangle 29"/>
          <p:cNvSpPr/>
          <p:nvPr/>
        </p:nvSpPr>
        <p:spPr>
          <a:xfrm>
            <a:off x="3649394" y="2852156"/>
            <a:ext cx="2746489" cy="434733"/>
          </a:xfrm>
          <a:prstGeom prst="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dirty="0">
                <a:solidFill>
                  <a:prstClr val="black"/>
                </a:solidFill>
              </a:rPr>
              <a:t> </a:t>
            </a:r>
            <a:r>
              <a:rPr lang="en-US" b="1" dirty="0">
                <a:solidFill>
                  <a:prstClr val="black"/>
                </a:solidFill>
              </a:rPr>
              <a:t>Permian</a:t>
            </a:r>
          </a:p>
        </p:txBody>
      </p:sp>
    </p:spTree>
    <p:extLst>
      <p:ext uri="{BB962C8B-B14F-4D97-AF65-F5344CB8AC3E}">
        <p14:creationId xmlns:p14="http://schemas.microsoft.com/office/powerpoint/2010/main" val="2368384691"/>
      </p:ext>
    </p:extLst>
  </p:cSld>
  <p:clrMapOvr>
    <a:masterClrMapping/>
  </p:clrMapOvr>
  <mc:AlternateContent xmlns:mc="http://schemas.openxmlformats.org/markup-compatibility/2006" xmlns:p14="http://schemas.microsoft.com/office/powerpoint/2010/main">
    <mc:Choice Requires="p14">
      <p:transition spd="slow" p14:dur="800" advTm="4396">
        <p:circle/>
      </p:transition>
    </mc:Choice>
    <mc:Fallback xmlns="">
      <p:transition spd="slow" advTm="439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24600" y="1032973"/>
            <a:ext cx="2209800"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24" name="Rectangle 23"/>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6" name="Rectangle 25"/>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7" name="Rectangle 26"/>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1" name="Rectangle 30"/>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2" name="Rectangle 31"/>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3" name="Rectangle 32"/>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4" name="Rectangle 3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5" name="Rectangle 3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6" name="Rectangle 3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7" name="Rectangle 3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8" name="Rectangle 3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9" name="Rectangle 3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0" name="Rectangle 39"/>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1" name="Rectangle 40"/>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2" name="Rectangle 41"/>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3" name="Rectangle 42"/>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4" name="Rectangle 43"/>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5" name="Rectangle 44"/>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 name="TextBox 1"/>
          <p:cNvSpPr txBox="1"/>
          <p:nvPr/>
        </p:nvSpPr>
        <p:spPr>
          <a:xfrm>
            <a:off x="5953684" y="3149026"/>
            <a:ext cx="4480396" cy="584775"/>
          </a:xfrm>
          <a:prstGeom prst="rect">
            <a:avLst/>
          </a:prstGeom>
          <a:solidFill>
            <a:schemeClr val="bg1"/>
          </a:solidFill>
        </p:spPr>
        <p:txBody>
          <a:bodyPr wrap="square" rtlCol="0">
            <a:spAutoFit/>
          </a:bodyPr>
          <a:lstStyle/>
          <a:p>
            <a:pPr algn="ctr"/>
            <a:r>
              <a:rPr lang="en-US" sz="3200" dirty="0"/>
              <a:t>Law of Faunal Succession</a:t>
            </a:r>
          </a:p>
        </p:txBody>
      </p:sp>
      <p:pic>
        <p:nvPicPr>
          <p:cNvPr id="22" name="Picture 2" descr="C:\Users\Carol Raney\OneDrive\Thinkstock downloads\1647863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3685" y="714234"/>
            <a:ext cx="4437533" cy="2181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3685" y="3893972"/>
            <a:ext cx="4456583" cy="2506828"/>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72392" y="5265783"/>
            <a:ext cx="342363" cy="457581"/>
          </a:xfrm>
          <a:prstGeom prst="rect">
            <a:avLst/>
          </a:prstGeom>
        </p:spPr>
      </p:pic>
      <p:pic>
        <p:nvPicPr>
          <p:cNvPr id="29" name="Picture 28"/>
          <p:cNvPicPr>
            <a:picLocks noChangeAspect="1"/>
          </p:cNvPicPr>
          <p:nvPr/>
        </p:nvPicPr>
        <p:blipFill>
          <a:blip r:embed="rId9" cstate="print">
            <a:extLst>
              <a:ext uri="{BEBA8EAE-BF5A-486C-A8C5-ECC9F3942E4B}">
                <a14:imgProps xmlns:a14="http://schemas.microsoft.com/office/drawing/2010/main">
                  <a14:imgLayer r:embed="rId10">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6052157" y="4938283"/>
            <a:ext cx="542510" cy="406950"/>
          </a:xfrm>
          <a:prstGeom prst="rect">
            <a:avLst/>
          </a:prstGeom>
        </p:spPr>
      </p:pic>
      <p:pic>
        <p:nvPicPr>
          <p:cNvPr id="30" name="Picture 2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308645" y="5265782"/>
            <a:ext cx="342363" cy="457581"/>
          </a:xfrm>
          <a:prstGeom prst="rect">
            <a:avLst/>
          </a:prstGeom>
        </p:spPr>
      </p:pic>
      <p:pic>
        <p:nvPicPr>
          <p:cNvPr id="46" name="Picture 4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8135" y="5638800"/>
            <a:ext cx="342363" cy="457581"/>
          </a:xfrm>
          <a:prstGeom prst="rect">
            <a:avLst/>
          </a:prstGeom>
        </p:spPr>
      </p:pic>
      <p:pic>
        <p:nvPicPr>
          <p:cNvPr id="47" name="Picture 46"/>
          <p:cNvPicPr>
            <a:picLocks noChangeAspect="1"/>
          </p:cNvPicPr>
          <p:nvPr/>
        </p:nvPicPr>
        <p:blipFill>
          <a:blip r:embed="rId9" cstate="print">
            <a:extLst>
              <a:ext uri="{BEBA8EAE-BF5A-486C-A8C5-ECC9F3942E4B}">
                <a14:imgProps xmlns:a14="http://schemas.microsoft.com/office/drawing/2010/main">
                  <a14:imgLayer r:embed="rId10">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7029882" y="4698662"/>
            <a:ext cx="542510" cy="406950"/>
          </a:xfrm>
          <a:prstGeom prst="rect">
            <a:avLst/>
          </a:prstGeom>
        </p:spPr>
      </p:pic>
      <p:pic>
        <p:nvPicPr>
          <p:cNvPr id="48" name="Picture 47"/>
          <p:cNvPicPr>
            <a:picLocks noChangeAspect="1"/>
          </p:cNvPicPr>
          <p:nvPr/>
        </p:nvPicPr>
        <p:blipFill>
          <a:blip r:embed="rId9" cstate="print">
            <a:extLst>
              <a:ext uri="{BEBA8EAE-BF5A-486C-A8C5-ECC9F3942E4B}">
                <a14:imgProps xmlns:a14="http://schemas.microsoft.com/office/drawing/2010/main">
                  <a14:imgLayer r:embed="rId10">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9203655" y="4384870"/>
            <a:ext cx="542510" cy="406950"/>
          </a:xfrm>
          <a:prstGeom prst="rect">
            <a:avLst/>
          </a:prstGeom>
        </p:spPr>
      </p:pic>
      <p:sp>
        <p:nvSpPr>
          <p:cNvPr id="5" name="TextBox 4"/>
          <p:cNvSpPr txBox="1"/>
          <p:nvPr/>
        </p:nvSpPr>
        <p:spPr>
          <a:xfrm>
            <a:off x="7572392" y="5723363"/>
            <a:ext cx="2562848" cy="584775"/>
          </a:xfrm>
          <a:prstGeom prst="rect">
            <a:avLst/>
          </a:prstGeom>
          <a:noFill/>
        </p:spPr>
        <p:txBody>
          <a:bodyPr wrap="square" rtlCol="0">
            <a:spAutoFit/>
          </a:bodyPr>
          <a:lstStyle/>
          <a:p>
            <a:r>
              <a:rPr lang="en-US" sz="3200" dirty="0" smtClean="0"/>
              <a:t>Correlation</a:t>
            </a:r>
            <a:endParaRPr lang="en-US" sz="3200" dirty="0"/>
          </a:p>
        </p:txBody>
      </p:sp>
    </p:spTree>
    <p:custDataLst>
      <p:tags r:id="rId1"/>
    </p:custDataLst>
    <p:extLst>
      <p:ext uri="{BB962C8B-B14F-4D97-AF65-F5344CB8AC3E}">
        <p14:creationId xmlns:p14="http://schemas.microsoft.com/office/powerpoint/2010/main" val="1809387357"/>
      </p:ext>
    </p:extLst>
  </p:cSld>
  <p:clrMapOvr>
    <a:masterClrMapping/>
  </p:clrMapOvr>
  <mc:AlternateContent xmlns:mc="http://schemas.openxmlformats.org/markup-compatibility/2006" xmlns:p14="http://schemas.microsoft.com/office/powerpoint/2010/main">
    <mc:Choice Requires="p14">
      <p:transition spd="slow" p14:dur="800" advTm="23530">
        <p:circle/>
      </p:transition>
    </mc:Choice>
    <mc:Fallback xmlns="">
      <p:transition spd="slow" advTm="2353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000"/>
                            </p:stCondLst>
                            <p:childTnLst>
                              <p:par>
                                <p:cTn id="23" presetID="1" presetClass="entr" presetSubtype="0" fill="hold" nodeType="afterEffect">
                                  <p:stCondLst>
                                    <p:cond delay="25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1250"/>
                            </p:stCondLst>
                            <p:childTnLst>
                              <p:par>
                                <p:cTn id="26" presetID="1" presetClass="entr" presetSubtype="0" fill="hold" nodeType="afterEffect">
                                  <p:stCondLst>
                                    <p:cond delay="5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75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nodeType="afterEffect">
                                  <p:stCondLst>
                                    <p:cond delay="75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3250"/>
                            </p:stCondLst>
                            <p:childTnLst>
                              <p:par>
                                <p:cTn id="35" presetID="1" presetClass="entr" presetSubtype="0" fill="hold" nodeType="afterEffect">
                                  <p:stCondLst>
                                    <p:cond delay="750"/>
                                  </p:stCondLst>
                                  <p:childTnLst>
                                    <p:set>
                                      <p:cBhvr>
                                        <p:cTn id="36" dur="1" fill="hold">
                                          <p:stCondLst>
                                            <p:cond delay="0"/>
                                          </p:stCondLst>
                                        </p:cTn>
                                        <p:tgtEl>
                                          <p:spTgt spid="47"/>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75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2" descr="C:\Users\Carol Raney\OneDrive\Thinkstock 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1162" y="304800"/>
            <a:ext cx="5100081" cy="2507056"/>
          </a:xfrm>
          <a:prstGeom prst="rect">
            <a:avLst/>
          </a:prstGeom>
          <a:noFill/>
          <a:extLst>
            <a:ext uri="{909E8E84-426E-40DD-AFC4-6F175D3DCCD1}">
              <a14:hiddenFill xmlns:a14="http://schemas.microsoft.com/office/drawing/2010/main">
                <a:solidFill>
                  <a:srgbClr val="FFFFFF"/>
                </a:solidFill>
              </a14:hiddenFill>
            </a:ext>
          </a:extLst>
        </p:spPr>
      </p:pic>
      <p:sp>
        <p:nvSpPr>
          <p:cNvPr id="22" name="Right Arrow 21"/>
          <p:cNvSpPr/>
          <p:nvPr/>
        </p:nvSpPr>
        <p:spPr>
          <a:xfrm rot="10800000">
            <a:off x="6603194" y="2653776"/>
            <a:ext cx="1397806" cy="86738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096000" y="814552"/>
            <a:ext cx="299882" cy="37901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17" name="Rectangle 16"/>
          <p:cNvSpPr/>
          <p:nvPr/>
        </p:nvSpPr>
        <p:spPr>
          <a:xfrm>
            <a:off x="3657600" y="2819400"/>
            <a:ext cx="2760372" cy="42337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Tree>
    <p:extLst>
      <p:ext uri="{BB962C8B-B14F-4D97-AF65-F5344CB8AC3E}">
        <p14:creationId xmlns:p14="http://schemas.microsoft.com/office/powerpoint/2010/main" val="415205019"/>
      </p:ext>
    </p:extLst>
  </p:cSld>
  <p:clrMapOvr>
    <a:masterClrMapping/>
  </p:clrMapOvr>
  <mc:AlternateContent xmlns:mc="http://schemas.openxmlformats.org/markup-compatibility/2006" xmlns:p14="http://schemas.microsoft.com/office/powerpoint/2010/main">
    <mc:Choice Requires="p14">
      <p:transition spd="slow" p14:dur="800" advTm="3893">
        <p:circle/>
      </p:transition>
    </mc:Choice>
    <mc:Fallback xmlns="">
      <p:transition spd="slow" advTm="389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Right Arrow 21"/>
          <p:cNvSpPr/>
          <p:nvPr/>
        </p:nvSpPr>
        <p:spPr>
          <a:xfrm rot="10800000">
            <a:off x="6603194" y="2653776"/>
            <a:ext cx="2785776" cy="867386"/>
          </a:xfrm>
          <a:prstGeom prst="rightArrow">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37" name="Picture 3" descr="C:\Users\Carol Raney\Downloads\4678071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1404" y="1307898"/>
            <a:ext cx="3777996" cy="250210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Carol Raney\Downloads\4760941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304800"/>
            <a:ext cx="2861898" cy="240929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640428" y="3314288"/>
            <a:ext cx="2755455" cy="79392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
        <p:nvSpPr>
          <p:cNvPr id="41" name="TextBox 40"/>
          <p:cNvSpPr txBox="1"/>
          <p:nvPr/>
        </p:nvSpPr>
        <p:spPr>
          <a:xfrm>
            <a:off x="7445502" y="4134199"/>
            <a:ext cx="2209800" cy="646331"/>
          </a:xfrm>
          <a:prstGeom prst="rect">
            <a:avLst/>
          </a:prstGeom>
          <a:solidFill>
            <a:schemeClr val="bg1"/>
          </a:solidFill>
        </p:spPr>
        <p:txBody>
          <a:bodyPr wrap="square" rtlCol="0">
            <a:spAutoFit/>
          </a:bodyPr>
          <a:lstStyle/>
          <a:p>
            <a:pPr algn="ctr"/>
            <a:r>
              <a:rPr lang="en-US" sz="3600" dirty="0"/>
              <a:t>Coal</a:t>
            </a:r>
          </a:p>
        </p:txBody>
      </p:sp>
      <p:sp>
        <p:nvSpPr>
          <p:cNvPr id="42" name="Right Arrow 41"/>
          <p:cNvSpPr/>
          <p:nvPr/>
        </p:nvSpPr>
        <p:spPr>
          <a:xfrm rot="10800000">
            <a:off x="6047696" y="3285654"/>
            <a:ext cx="1397806" cy="867386"/>
          </a:xfrm>
          <a:prstGeom prst="right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4664952"/>
      </p:ext>
    </p:extLst>
  </p:cSld>
  <p:clrMapOvr>
    <a:masterClrMapping/>
  </p:clrMapOvr>
  <mc:AlternateContent xmlns:mc="http://schemas.openxmlformats.org/markup-compatibility/2006" xmlns:p14="http://schemas.microsoft.com/office/powerpoint/2010/main">
    <mc:Choice Requires="p14">
      <p:transition spd="slow" p14:dur="800" advTm="9860">
        <p:circle/>
      </p:transition>
    </mc:Choice>
    <mc:Fallback xmlns="">
      <p:transition spd="slow" advTm="986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640428" y="326410"/>
            <a:ext cx="3670410" cy="2492990"/>
          </a:xfrm>
          <a:prstGeom prst="rect">
            <a:avLst/>
          </a:prstGeom>
          <a:solidFill>
            <a:schemeClr val="tx1"/>
          </a:solidFill>
        </p:spPr>
        <p:txBody>
          <a:bodyPr wrap="square" rtlCol="0">
            <a:spAutoFit/>
          </a:bodyPr>
          <a:lstStyle/>
          <a:p>
            <a:pPr algn="ctr"/>
            <a:endParaRPr lang="en-US" sz="3600" dirty="0">
              <a:solidFill>
                <a:schemeClr val="bg1"/>
              </a:solidFill>
            </a:endParaRPr>
          </a:p>
          <a:p>
            <a:pPr algn="ctr"/>
            <a:r>
              <a:rPr lang="en-US" sz="3600" dirty="0">
                <a:solidFill>
                  <a:schemeClr val="bg1"/>
                </a:solidFill>
              </a:rPr>
              <a:t>Devonian </a:t>
            </a:r>
          </a:p>
          <a:p>
            <a:pPr algn="ctr"/>
            <a:r>
              <a:rPr lang="en-US" sz="2400" dirty="0">
                <a:solidFill>
                  <a:schemeClr val="bg1"/>
                </a:solidFill>
              </a:rPr>
              <a:t>Devon County, England</a:t>
            </a:r>
          </a:p>
          <a:p>
            <a:pPr algn="ctr"/>
            <a:r>
              <a:rPr lang="en-US" sz="2400" dirty="0">
                <a:solidFill>
                  <a:schemeClr val="bg1"/>
                </a:solidFill>
              </a:rPr>
              <a:t>(Devonshire)</a:t>
            </a:r>
          </a:p>
          <a:p>
            <a:endParaRPr lang="en-US" dirty="0">
              <a:solidFill>
                <a:schemeClr val="bg1"/>
              </a:solidFill>
            </a:endParaRPr>
          </a:p>
          <a:p>
            <a:endParaRPr lang="en-US" dirty="0">
              <a:solidFill>
                <a:schemeClr val="bg1"/>
              </a:solidFill>
            </a:endParaRPr>
          </a:p>
        </p:txBody>
      </p:sp>
      <p:sp>
        <p:nvSpPr>
          <p:cNvPr id="20" name="Oval 19"/>
          <p:cNvSpPr/>
          <p:nvPr/>
        </p:nvSpPr>
        <p:spPr>
          <a:xfrm>
            <a:off x="8251142" y="5310402"/>
            <a:ext cx="479479" cy="27926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57601" y="4114800"/>
            <a:ext cx="2764421" cy="43030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1" name="Left-Right Arrow 20"/>
          <p:cNvSpPr/>
          <p:nvPr/>
        </p:nvSpPr>
        <p:spPr>
          <a:xfrm rot="1369173">
            <a:off x="5677667" y="4760371"/>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686488"/>
      </p:ext>
    </p:extLst>
  </p:cSld>
  <p:clrMapOvr>
    <a:masterClrMapping/>
  </p:clrMapOvr>
  <mc:AlternateContent xmlns:mc="http://schemas.openxmlformats.org/markup-compatibility/2006" xmlns:p14="http://schemas.microsoft.com/office/powerpoint/2010/main">
    <mc:Choice Requires="p14">
      <p:transition spd="slow" p14:dur="800" advTm="2767">
        <p:circle/>
      </p:transition>
    </mc:Choice>
    <mc:Fallback xmlns="">
      <p:transition spd="slow" advTm="276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38600" y="306158"/>
            <a:ext cx="3276600" cy="2492990"/>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pPr algn="ctr"/>
            <a:r>
              <a:rPr lang="en-US" sz="3600" dirty="0">
                <a:solidFill>
                  <a:schemeClr val="bg1"/>
                </a:solidFill>
              </a:rPr>
              <a:t>Silurian</a:t>
            </a:r>
          </a:p>
          <a:p>
            <a:pPr algn="ctr"/>
            <a:r>
              <a:rPr lang="en-US" sz="2400" dirty="0">
                <a:solidFill>
                  <a:schemeClr val="bg1"/>
                </a:solidFill>
              </a:rPr>
              <a:t>Tribe from</a:t>
            </a:r>
          </a:p>
          <a:p>
            <a:pPr algn="ctr"/>
            <a:r>
              <a:rPr lang="en-US" sz="2400" dirty="0">
                <a:solidFill>
                  <a:schemeClr val="bg1"/>
                </a:solidFill>
              </a:rPr>
              <a:t>southern Wales</a:t>
            </a:r>
          </a:p>
          <a:p>
            <a:endParaRPr lang="en-US" dirty="0">
              <a:solidFill>
                <a:schemeClr val="bg1"/>
              </a:solidFill>
            </a:endParaRPr>
          </a:p>
          <a:p>
            <a:endParaRPr lang="en-US" dirty="0">
              <a:solidFill>
                <a:schemeClr val="bg1"/>
              </a:solidFill>
            </a:endParaRPr>
          </a:p>
        </p:txBody>
      </p:sp>
      <p:sp>
        <p:nvSpPr>
          <p:cNvPr id="23" name="Rectangle 22"/>
          <p:cNvSpPr/>
          <p:nvPr/>
        </p:nvSpPr>
        <p:spPr>
          <a:xfrm>
            <a:off x="3657600" y="4536560"/>
            <a:ext cx="2764420" cy="41644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1" name="Left-Right Arrow 20"/>
          <p:cNvSpPr/>
          <p:nvPr/>
        </p:nvSpPr>
        <p:spPr>
          <a:xfrm>
            <a:off x="5725284" y="4643182"/>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32578"/>
      </p:ext>
    </p:extLst>
  </p:cSld>
  <p:clrMapOvr>
    <a:masterClrMapping/>
  </p:clrMapOvr>
  <mc:AlternateContent xmlns:mc="http://schemas.openxmlformats.org/markup-compatibility/2006" xmlns:p14="http://schemas.microsoft.com/office/powerpoint/2010/main">
    <mc:Choice Requires="p14">
      <p:transition spd="slow" p14:dur="800" advTm="3495">
        <p:circle/>
      </p:transition>
    </mc:Choice>
    <mc:Fallback xmlns="">
      <p:transition spd="slow" advTm="349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38600" y="304800"/>
            <a:ext cx="3276600" cy="2492990"/>
          </a:xfrm>
          <a:prstGeom prst="rect">
            <a:avLst/>
          </a:prstGeom>
          <a:solidFill>
            <a:schemeClr val="tx1"/>
          </a:solidFill>
        </p:spPr>
        <p:txBody>
          <a:bodyPr wrap="square" rtlCol="0">
            <a:spAutoFit/>
          </a:bodyPr>
          <a:lstStyle/>
          <a:p>
            <a:endParaRPr lang="en-US" dirty="0">
              <a:solidFill>
                <a:schemeClr val="bg1"/>
              </a:solidFill>
            </a:endParaRPr>
          </a:p>
          <a:p>
            <a:endParaRPr lang="en-US" dirty="0">
              <a:solidFill>
                <a:schemeClr val="bg1"/>
              </a:solidFill>
            </a:endParaRPr>
          </a:p>
          <a:p>
            <a:pPr algn="ctr"/>
            <a:r>
              <a:rPr lang="en-US" sz="3600" dirty="0">
                <a:solidFill>
                  <a:schemeClr val="bg1"/>
                </a:solidFill>
              </a:rPr>
              <a:t>Ordovician</a:t>
            </a:r>
          </a:p>
          <a:p>
            <a:pPr algn="ctr"/>
            <a:r>
              <a:rPr lang="en-US" sz="2400" dirty="0">
                <a:solidFill>
                  <a:schemeClr val="bg1"/>
                </a:solidFill>
              </a:rPr>
              <a:t>Tribe from</a:t>
            </a:r>
          </a:p>
          <a:p>
            <a:pPr algn="ctr"/>
            <a:r>
              <a:rPr lang="en-US" sz="2400" dirty="0">
                <a:solidFill>
                  <a:schemeClr val="bg1"/>
                </a:solidFill>
              </a:rPr>
              <a:t>northern Wales</a:t>
            </a:r>
          </a:p>
          <a:p>
            <a:endParaRPr lang="en-US" dirty="0">
              <a:solidFill>
                <a:schemeClr val="bg1"/>
              </a:solidFill>
            </a:endParaRPr>
          </a:p>
          <a:p>
            <a:endParaRPr lang="en-US" dirty="0">
              <a:solidFill>
                <a:schemeClr val="bg1"/>
              </a:solidFill>
            </a:endParaRPr>
          </a:p>
        </p:txBody>
      </p:sp>
      <p:sp>
        <p:nvSpPr>
          <p:cNvPr id="19" name="Rectangle 18"/>
          <p:cNvSpPr/>
          <p:nvPr/>
        </p:nvSpPr>
        <p:spPr>
          <a:xfrm>
            <a:off x="3657600" y="4953000"/>
            <a:ext cx="2760372" cy="423372"/>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21" name="Left-Right Arrow 20"/>
          <p:cNvSpPr/>
          <p:nvPr/>
        </p:nvSpPr>
        <p:spPr>
          <a:xfrm rot="20525063">
            <a:off x="5725284" y="4643182"/>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533516"/>
      </p:ext>
    </p:extLst>
  </p:cSld>
  <p:clrMapOvr>
    <a:masterClrMapping/>
  </p:clrMapOvr>
  <mc:AlternateContent xmlns:mc="http://schemas.openxmlformats.org/markup-compatibility/2006" xmlns:p14="http://schemas.microsoft.com/office/powerpoint/2010/main">
    <mc:Choice Requires="p14">
      <p:transition spd="slow" p14:dur="800" advTm="3987">
        <p:circle/>
      </p:transition>
    </mc:Choice>
    <mc:Fallback xmlns="">
      <p:transition spd="slow" advTm="398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25" name="Rectangle 24"/>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26" name="Rectangle 25"/>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27" name="Rectangle 26"/>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28" name="Rectangle 27"/>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29" name="Rectangle 28"/>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1" name="Rectangle 30"/>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2" name="Rectangle 31"/>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3" name="Rectangle 32"/>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6" name="Rectangle 35"/>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40" name="Rectangle 39"/>
          <p:cNvSpPr/>
          <p:nvPr/>
        </p:nvSpPr>
        <p:spPr>
          <a:xfrm>
            <a:off x="3640428" y="3314288"/>
            <a:ext cx="2755455" cy="793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Carboniferous</a:t>
            </a:r>
          </a:p>
        </p:txBody>
      </p:sp>
      <p:pic>
        <p:nvPicPr>
          <p:cNvPr id="18" name="Picture 2" descr="C:\Users\Carol Raney\Downloads\17854186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031" y="1232190"/>
            <a:ext cx="3740979" cy="4495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38600" y="234078"/>
            <a:ext cx="3276600" cy="2585323"/>
          </a:xfrm>
          <a:prstGeom prst="rect">
            <a:avLst/>
          </a:prstGeom>
          <a:solidFill>
            <a:schemeClr val="tx1"/>
          </a:solidFill>
        </p:spPr>
        <p:txBody>
          <a:bodyPr wrap="square" rtlCol="0">
            <a:spAutoFit/>
          </a:bodyPr>
          <a:lstStyle/>
          <a:p>
            <a:pPr algn="ctr"/>
            <a:endParaRPr lang="en-US" sz="3600" dirty="0">
              <a:solidFill>
                <a:schemeClr val="bg1"/>
              </a:solidFill>
            </a:endParaRPr>
          </a:p>
          <a:p>
            <a:pPr algn="ctr"/>
            <a:r>
              <a:rPr lang="en-US" sz="3600" dirty="0">
                <a:solidFill>
                  <a:schemeClr val="bg1"/>
                </a:solidFill>
              </a:rPr>
              <a:t>Cambrian</a:t>
            </a:r>
          </a:p>
          <a:p>
            <a:pPr algn="ctr"/>
            <a:r>
              <a:rPr lang="en-US" sz="2400" dirty="0">
                <a:solidFill>
                  <a:schemeClr val="bg1"/>
                </a:solidFill>
              </a:rPr>
              <a:t>Cambria is the old Roman name for Wales</a:t>
            </a:r>
          </a:p>
          <a:p>
            <a:pPr algn="ctr"/>
            <a:endParaRPr lang="en-US" sz="2000" dirty="0">
              <a:solidFill>
                <a:schemeClr val="bg1"/>
              </a:solidFill>
            </a:endParaRPr>
          </a:p>
          <a:p>
            <a:endParaRPr lang="en-US" dirty="0">
              <a:solidFill>
                <a:schemeClr val="bg1"/>
              </a:solidFill>
            </a:endParaRPr>
          </a:p>
        </p:txBody>
      </p:sp>
      <p:sp>
        <p:nvSpPr>
          <p:cNvPr id="20" name="Oval 19"/>
          <p:cNvSpPr/>
          <p:nvPr/>
        </p:nvSpPr>
        <p:spPr>
          <a:xfrm>
            <a:off x="8274178" y="3903462"/>
            <a:ext cx="788365" cy="14102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57600" y="5410200"/>
            <a:ext cx="2760372" cy="42337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21" name="Left-Right Arrow 20"/>
          <p:cNvSpPr/>
          <p:nvPr/>
        </p:nvSpPr>
        <p:spPr>
          <a:xfrm rot="20525063">
            <a:off x="5542499" y="5042868"/>
            <a:ext cx="2599551" cy="27906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663631"/>
      </p:ext>
    </p:extLst>
  </p:cSld>
  <p:clrMapOvr>
    <a:masterClrMapping/>
  </p:clrMapOvr>
  <mc:AlternateContent xmlns:mc="http://schemas.openxmlformats.org/markup-compatibility/2006" xmlns:p14="http://schemas.microsoft.com/office/powerpoint/2010/main">
    <mc:Choice Requires="p14">
      <p:transition spd="slow" p14:dur="800" advTm="8110">
        <p:circle/>
      </p:transition>
    </mc:Choice>
    <mc:Fallback xmlns="">
      <p:transition spd="slow" advTm="811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42" name="Picture 2" descr="C:\Users\Carol Raney\Downloads\4697838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3272" y="1215518"/>
            <a:ext cx="3452337" cy="4600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Carol Raney\Downloads\4599515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0610" y="3352800"/>
            <a:ext cx="3739192" cy="254023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Carol Raney\Downloads\46224155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0610" y="812568"/>
            <a:ext cx="3739192" cy="2540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33233" y="1185675"/>
            <a:ext cx="2078329" cy="523220"/>
          </a:xfrm>
          <a:prstGeom prst="rect">
            <a:avLst/>
          </a:prstGeom>
          <a:noFill/>
        </p:spPr>
        <p:txBody>
          <a:bodyPr wrap="square" rtlCol="0">
            <a:spAutoFit/>
          </a:bodyPr>
          <a:lstStyle/>
          <a:p>
            <a:r>
              <a:rPr lang="en-US" sz="2800" dirty="0"/>
              <a:t>Pennsylvania</a:t>
            </a:r>
          </a:p>
        </p:txBody>
      </p:sp>
      <p:sp>
        <p:nvSpPr>
          <p:cNvPr id="27" name="TextBox 26"/>
          <p:cNvSpPr txBox="1"/>
          <p:nvPr/>
        </p:nvSpPr>
        <p:spPr>
          <a:xfrm>
            <a:off x="7255939" y="4249127"/>
            <a:ext cx="2667000" cy="523220"/>
          </a:xfrm>
          <a:prstGeom prst="rect">
            <a:avLst/>
          </a:prstGeom>
          <a:noFill/>
        </p:spPr>
        <p:txBody>
          <a:bodyPr wrap="square" rtlCol="0">
            <a:spAutoFit/>
          </a:bodyPr>
          <a:lstStyle/>
          <a:p>
            <a:r>
              <a:rPr lang="en-US" sz="2800" dirty="0"/>
              <a:t>Mississippi</a:t>
            </a:r>
          </a:p>
        </p:txBody>
      </p:sp>
      <p:sp>
        <p:nvSpPr>
          <p:cNvPr id="26" name="Rectangle 25"/>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1" name="Rectangle 30"/>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2" name="Rectangle 31"/>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3" name="Rectangle 32"/>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4" name="Rectangle 33"/>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5" name="Rectangle 34"/>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6" name="Rectangle 35"/>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7" name="Rectangle 36"/>
          <p:cNvSpPr/>
          <p:nvPr/>
        </p:nvSpPr>
        <p:spPr>
          <a:xfrm>
            <a:off x="3640428" y="3276600"/>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8" name="Rectangle 37"/>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9" name="Rectangle 38"/>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40" name="Rectangle 39"/>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1" name="Rectangle 40"/>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2" name="Rectangle 41"/>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3" name="Rectangle 42"/>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4" name="Rectangle 43"/>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5" name="Rectangle 44"/>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6" name="Rectangle 45"/>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7" name="Rectangle 46"/>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21" name="Rectangle 20"/>
          <p:cNvSpPr/>
          <p:nvPr/>
        </p:nvSpPr>
        <p:spPr>
          <a:xfrm>
            <a:off x="3649395" y="3294169"/>
            <a:ext cx="2746489" cy="814047"/>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 Carboniferous</a:t>
            </a:r>
          </a:p>
        </p:txBody>
      </p:sp>
    </p:spTree>
    <p:custDataLst>
      <p:tags r:id="rId1"/>
    </p:custDataLst>
    <p:extLst>
      <p:ext uri="{BB962C8B-B14F-4D97-AF65-F5344CB8AC3E}">
        <p14:creationId xmlns:p14="http://schemas.microsoft.com/office/powerpoint/2010/main" val="3932682616"/>
      </p:ext>
    </p:extLst>
  </p:cSld>
  <p:clrMapOvr>
    <a:masterClrMapping/>
  </p:clrMapOvr>
  <mc:AlternateContent xmlns:mc="http://schemas.openxmlformats.org/markup-compatibility/2006" xmlns:p14="http://schemas.microsoft.com/office/powerpoint/2010/main">
    <mc:Choice Requires="p14">
      <p:transition spd="slow" p14:dur="800" advTm="13806">
        <p:circle/>
      </p:transition>
    </mc:Choice>
    <mc:Fallback xmlns="">
      <p:transition spd="slow" advTm="13806">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244"/>
                                        </p:tgtEl>
                                        <p:attrNameLst>
                                          <p:attrName>style.visibility</p:attrName>
                                        </p:attrNameLst>
                                      </p:cBhvr>
                                      <p:to>
                                        <p:strVal val="visible"/>
                                      </p:to>
                                    </p:set>
                                    <p:animEffect transition="in" filter="circle(in)">
                                      <p:cBhvr>
                                        <p:cTn id="11" dur="2000"/>
                                        <p:tgtEl>
                                          <p:spTgt spid="10244"/>
                                        </p:tgtEl>
                                      </p:cBhvr>
                                    </p:animEffect>
                                  </p:childTnLst>
                                </p:cTn>
                              </p:par>
                              <p:par>
                                <p:cTn id="12" presetID="6" presetClass="entr" presetSubtype="16" fill="hold" nodeType="withEffect">
                                  <p:stCondLst>
                                    <p:cond delay="0"/>
                                  </p:stCondLst>
                                  <p:childTnLst>
                                    <p:set>
                                      <p:cBhvr>
                                        <p:cTn id="13" dur="1" fill="hold">
                                          <p:stCondLst>
                                            <p:cond delay="0"/>
                                          </p:stCondLst>
                                        </p:cTn>
                                        <p:tgtEl>
                                          <p:spTgt spid="10245"/>
                                        </p:tgtEl>
                                        <p:attrNameLst>
                                          <p:attrName>style.visibility</p:attrName>
                                        </p:attrNameLst>
                                      </p:cBhvr>
                                      <p:to>
                                        <p:strVal val="visible"/>
                                      </p:to>
                                    </p:set>
                                    <p:animEffect transition="in" filter="circle(in)">
                                      <p:cBhvr>
                                        <p:cTn id="14" dur="2000"/>
                                        <p:tgtEl>
                                          <p:spTgt spid="10245"/>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127735"/>
            <a:ext cx="10972800" cy="1143000"/>
          </a:xfrm>
        </p:spPr>
        <p:txBody>
          <a:bodyPr/>
          <a:lstStyle/>
          <a:p>
            <a:r>
              <a:rPr lang="en-US" dirty="0" smtClean="0">
                <a:solidFill>
                  <a:schemeClr val="bg1"/>
                </a:solidFill>
              </a:rPr>
              <a:t>Paleozoic Creatures</a:t>
            </a:r>
            <a:endParaRPr lang="en-US" dirty="0">
              <a:solidFill>
                <a:schemeClr val="bg1"/>
              </a:solidFill>
            </a:endParaRPr>
          </a:p>
        </p:txBody>
      </p:sp>
      <p:pic>
        <p:nvPicPr>
          <p:cNvPr id="9"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307874" y="4613181"/>
            <a:ext cx="2532345" cy="1695207"/>
          </a:xfrm>
        </p:spPr>
      </p:pic>
      <p:sp>
        <p:nvSpPr>
          <p:cNvPr id="16" name="Rectangle 15"/>
          <p:cNvSpPr/>
          <p:nvPr/>
        </p:nvSpPr>
        <p:spPr>
          <a:xfrm>
            <a:off x="460894" y="4537454"/>
            <a:ext cx="1846980"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Shells</a:t>
            </a:r>
          </a:p>
        </p:txBody>
      </p:sp>
      <p:pic>
        <p:nvPicPr>
          <p:cNvPr id="13" name="Picture 12"/>
          <p:cNvPicPr>
            <a:picLocks noChangeAspect="1"/>
          </p:cNvPicPr>
          <p:nvPr/>
        </p:nvPicPr>
        <p:blipFill>
          <a:blip r:embed="rId6"/>
          <a:stretch>
            <a:fillRect/>
          </a:stretch>
        </p:blipFill>
        <p:spPr>
          <a:xfrm>
            <a:off x="3247536" y="1869594"/>
            <a:ext cx="5735717" cy="3298781"/>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10468" b="100000" l="0" r="100000"/>
                    </a14:imgEffect>
                  </a14:imgLayer>
                </a14:imgProps>
              </a:ext>
              <a:ext uri="{28A0092B-C50C-407E-A947-70E740481C1C}">
                <a14:useLocalDpi xmlns:a14="http://schemas.microsoft.com/office/drawing/2010/main" val="0"/>
              </a:ext>
            </a:extLst>
          </a:blip>
          <a:stretch>
            <a:fillRect/>
          </a:stretch>
        </p:blipFill>
        <p:spPr>
          <a:xfrm>
            <a:off x="1180279" y="2636348"/>
            <a:ext cx="3090464" cy="2282654"/>
          </a:xfrm>
          <a:prstGeom prst="rect">
            <a:avLst/>
          </a:prstGeom>
        </p:spPr>
      </p:pic>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9945" b="95816" l="9959" r="89995">
                        <a14:foregroundMark x1="31605" y1="32262" x2="31605" y2="32262"/>
                        <a14:foregroundMark x1="50205" y1="73984" x2="50205" y2="73984"/>
                      </a14:backgroundRemoval>
                    </a14:imgEffect>
                  </a14:imgLayer>
                </a14:imgProps>
              </a:ext>
              <a:ext uri="{28A0092B-C50C-407E-A947-70E740481C1C}">
                <a14:useLocalDpi xmlns:a14="http://schemas.microsoft.com/office/drawing/2010/main" val="0"/>
              </a:ext>
            </a:extLst>
          </a:blip>
          <a:stretch>
            <a:fillRect/>
          </a:stretch>
        </p:blipFill>
        <p:spPr>
          <a:xfrm rot="20961082">
            <a:off x="7068496" y="533726"/>
            <a:ext cx="4724399" cy="3543300"/>
          </a:xfrm>
          <a:prstGeom prst="rect">
            <a:avLst/>
          </a:prstGeom>
        </p:spPr>
      </p:pic>
      <p:sp>
        <p:nvSpPr>
          <p:cNvPr id="4" name="Rectangle 3"/>
          <p:cNvSpPr/>
          <p:nvPr/>
        </p:nvSpPr>
        <p:spPr>
          <a:xfrm>
            <a:off x="7837490" y="2048470"/>
            <a:ext cx="2572115"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Sponges</a:t>
            </a:r>
          </a:p>
        </p:txBody>
      </p:sp>
    </p:spTree>
    <p:custDataLst>
      <p:tags r:id="rId1"/>
    </p:custDataLst>
    <p:extLst>
      <p:ext uri="{BB962C8B-B14F-4D97-AF65-F5344CB8AC3E}">
        <p14:creationId xmlns:p14="http://schemas.microsoft.com/office/powerpoint/2010/main" val="62121880"/>
      </p:ext>
    </p:extLst>
  </p:cSld>
  <p:clrMapOvr>
    <a:masterClrMapping/>
  </p:clrMapOvr>
  <mc:AlternateContent xmlns:mc="http://schemas.openxmlformats.org/markup-compatibility/2006" xmlns:p14="http://schemas.microsoft.com/office/powerpoint/2010/main">
    <mc:Choice Requires="p14">
      <p:transition spd="slow" p14:dur="800" advTm="14455">
        <p:circle/>
      </p:transition>
    </mc:Choice>
    <mc:Fallback xmlns="">
      <p:transition spd="slow" advTm="1445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3906"/>
            <a:ext cx="8229600" cy="1233129"/>
          </a:xfrm>
        </p:spPr>
        <p:txBody>
          <a:bodyPr>
            <a:normAutofit/>
          </a:bodyPr>
          <a:lstStyle/>
          <a:p>
            <a:r>
              <a:rPr lang="en-US" b="1" dirty="0" smtClean="0">
                <a:solidFill>
                  <a:schemeClr val="bg1"/>
                </a:solidFill>
                <a:latin typeface="Gill Sans Ultra Bold" panose="020B0A02020104020203" pitchFamily="34" charset="0"/>
              </a:rPr>
              <a:t>Geologic Time Scale</a:t>
            </a:r>
            <a:endParaRPr lang="en-US" b="1" dirty="0">
              <a:solidFill>
                <a:schemeClr val="bg1"/>
              </a:solidFill>
              <a:latin typeface="Gill Sans Ultra Bold" panose="020B0A02020104020203" pitchFamily="34" charset="0"/>
            </a:endParaRPr>
          </a:p>
        </p:txBody>
      </p:sp>
      <p:pic>
        <p:nvPicPr>
          <p:cNvPr id="3" name="Picture 2"/>
          <p:cNvPicPr>
            <a:picLocks noChangeAspect="1"/>
          </p:cNvPicPr>
          <p:nvPr/>
        </p:nvPicPr>
        <p:blipFill>
          <a:blip r:embed="rId4"/>
          <a:stretch>
            <a:fillRect/>
          </a:stretch>
        </p:blipFill>
        <p:spPr>
          <a:xfrm>
            <a:off x="3124200" y="1381409"/>
            <a:ext cx="5638800" cy="5344236"/>
          </a:xfrm>
          <a:prstGeom prst="rect">
            <a:avLst/>
          </a:prstGeom>
        </p:spPr>
      </p:pic>
      <p:sp>
        <p:nvSpPr>
          <p:cNvPr id="5" name="Down Arrow 4"/>
          <p:cNvSpPr/>
          <p:nvPr/>
        </p:nvSpPr>
        <p:spPr>
          <a:xfrm rot="5400000">
            <a:off x="6910100" y="3079099"/>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5400000">
            <a:off x="6971152" y="5441299"/>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6910101" y="2012300"/>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81257" y="5634335"/>
            <a:ext cx="1981200" cy="461665"/>
          </a:xfrm>
          <a:prstGeom prst="rect">
            <a:avLst/>
          </a:prstGeom>
          <a:noFill/>
        </p:spPr>
        <p:txBody>
          <a:bodyPr wrap="square" rtlCol="0">
            <a:spAutoFit/>
          </a:bodyPr>
          <a:lstStyle/>
          <a:p>
            <a:r>
              <a:rPr lang="en-US" sz="2400" dirty="0">
                <a:solidFill>
                  <a:schemeClr val="bg1"/>
                </a:solidFill>
              </a:rPr>
              <a:t>541 Ma</a:t>
            </a:r>
          </a:p>
        </p:txBody>
      </p:sp>
      <p:sp>
        <p:nvSpPr>
          <p:cNvPr id="9" name="TextBox 8"/>
          <p:cNvSpPr txBox="1"/>
          <p:nvPr/>
        </p:nvSpPr>
        <p:spPr>
          <a:xfrm>
            <a:off x="7848600" y="3276600"/>
            <a:ext cx="1371600" cy="461665"/>
          </a:xfrm>
          <a:prstGeom prst="rect">
            <a:avLst/>
          </a:prstGeom>
          <a:noFill/>
        </p:spPr>
        <p:txBody>
          <a:bodyPr wrap="square" rtlCol="0">
            <a:spAutoFit/>
          </a:bodyPr>
          <a:lstStyle/>
          <a:p>
            <a:r>
              <a:rPr lang="en-US" sz="2400" dirty="0">
                <a:solidFill>
                  <a:schemeClr val="bg1"/>
                </a:solidFill>
              </a:rPr>
              <a:t>252 Ma</a:t>
            </a:r>
          </a:p>
        </p:txBody>
      </p:sp>
      <p:sp>
        <p:nvSpPr>
          <p:cNvPr id="10" name="TextBox 9"/>
          <p:cNvSpPr txBox="1"/>
          <p:nvPr/>
        </p:nvSpPr>
        <p:spPr>
          <a:xfrm>
            <a:off x="7848600" y="2281535"/>
            <a:ext cx="1066800" cy="461665"/>
          </a:xfrm>
          <a:prstGeom prst="rect">
            <a:avLst/>
          </a:prstGeom>
          <a:noFill/>
        </p:spPr>
        <p:txBody>
          <a:bodyPr wrap="square" rtlCol="0">
            <a:spAutoFit/>
          </a:bodyPr>
          <a:lstStyle/>
          <a:p>
            <a:r>
              <a:rPr lang="en-US" sz="2400" dirty="0">
                <a:solidFill>
                  <a:schemeClr val="bg1"/>
                </a:solidFill>
              </a:rPr>
              <a:t>65 Ma</a:t>
            </a:r>
          </a:p>
        </p:txBody>
      </p:sp>
    </p:spTree>
    <p:extLst>
      <p:ext uri="{BB962C8B-B14F-4D97-AF65-F5344CB8AC3E}">
        <p14:creationId xmlns:p14="http://schemas.microsoft.com/office/powerpoint/2010/main" val="1416834302"/>
      </p:ext>
    </p:extLst>
  </p:cSld>
  <p:clrMapOvr>
    <a:masterClrMapping/>
  </p:clrMapOvr>
  <mc:AlternateContent xmlns:mc="http://schemas.openxmlformats.org/markup-compatibility/2006" xmlns:p14="http://schemas.microsoft.com/office/powerpoint/2010/main">
    <mc:Choice Requires="p14">
      <p:transition spd="slow" p14:dur="800" advTm="21346">
        <p:circle/>
      </p:transition>
    </mc:Choice>
    <mc:Fallback xmlns="">
      <p:transition spd="slow" advTm="21346">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6318">
            <a:off x="6202680" y="1831934"/>
            <a:ext cx="4191000" cy="2794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83918">
            <a:off x="1828800" y="1731643"/>
            <a:ext cx="4191000" cy="2794000"/>
          </a:xfrm>
          <a:prstGeom prst="rect">
            <a:avLst/>
          </a:prstGeom>
        </p:spPr>
      </p:pic>
      <p:pic>
        <p:nvPicPr>
          <p:cNvPr id="8"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733801" y="3733800"/>
            <a:ext cx="3845017" cy="2557686"/>
          </a:xfrm>
        </p:spPr>
      </p:pic>
      <p:sp>
        <p:nvSpPr>
          <p:cNvPr id="4" name="Rectangle 3"/>
          <p:cNvSpPr/>
          <p:nvPr/>
        </p:nvSpPr>
        <p:spPr>
          <a:xfrm rot="675128">
            <a:off x="7602630" y="4642034"/>
            <a:ext cx="2370842"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Starfish</a:t>
            </a:r>
          </a:p>
        </p:txBody>
      </p:sp>
    </p:spTree>
    <p:extLst>
      <p:ext uri="{BB962C8B-B14F-4D97-AF65-F5344CB8AC3E}">
        <p14:creationId xmlns:p14="http://schemas.microsoft.com/office/powerpoint/2010/main" val="1712046784"/>
      </p:ext>
    </p:extLst>
  </p:cSld>
  <p:clrMapOvr>
    <a:masterClrMapping/>
  </p:clrMapOvr>
  <mc:AlternateContent xmlns:mc="http://schemas.openxmlformats.org/markup-compatibility/2006" xmlns:p14="http://schemas.microsoft.com/office/powerpoint/2010/main">
    <mc:Choice Requires="p14">
      <p:transition spd="slow" p14:dur="800" advTm="3235">
        <p:circle/>
      </p:transition>
    </mc:Choice>
    <mc:Fallback xmlns="">
      <p:transition spd="slow" advTm="323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5"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084592">
            <a:off x="5840283" y="2163683"/>
            <a:ext cx="4191350" cy="2794233"/>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25554">
            <a:off x="2125300" y="2032545"/>
            <a:ext cx="3725644" cy="279423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3657600"/>
            <a:ext cx="3554983" cy="2666237"/>
          </a:xfrm>
          <a:prstGeom prst="rect">
            <a:avLst/>
          </a:prstGeom>
        </p:spPr>
      </p:pic>
      <p:sp>
        <p:nvSpPr>
          <p:cNvPr id="2" name="Rectangle 1"/>
          <p:cNvSpPr/>
          <p:nvPr/>
        </p:nvSpPr>
        <p:spPr>
          <a:xfrm>
            <a:off x="5181601" y="1601429"/>
            <a:ext cx="131959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Fish</a:t>
            </a:r>
          </a:p>
        </p:txBody>
      </p:sp>
    </p:spTree>
    <p:extLst>
      <p:ext uri="{BB962C8B-B14F-4D97-AF65-F5344CB8AC3E}">
        <p14:creationId xmlns:p14="http://schemas.microsoft.com/office/powerpoint/2010/main" val="3555338763"/>
      </p:ext>
    </p:extLst>
  </p:cSld>
  <p:clrMapOvr>
    <a:masterClrMapping/>
  </p:clrMapOvr>
  <mc:AlternateContent xmlns:mc="http://schemas.openxmlformats.org/markup-compatibility/2006" xmlns:p14="http://schemas.microsoft.com/office/powerpoint/2010/main">
    <mc:Choice Requires="p14">
      <p:transition spd="slow" p14:dur="800" advTm="4470">
        <p:circle/>
      </p:transition>
    </mc:Choice>
    <mc:Fallback xmlns="">
      <p:transition spd="slow" advTm="447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8340">
            <a:off x="4161485" y="1612108"/>
            <a:ext cx="3419475" cy="4570259"/>
          </a:xfrm>
          <a:prstGeom prst="rect">
            <a:avLst/>
          </a:prstGeom>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2848" b="97455" l="9955" r="89995"/>
                    </a14:imgEffect>
                  </a14:imgLayer>
                </a14:imgProps>
              </a:ext>
              <a:ext uri="{28A0092B-C50C-407E-A947-70E740481C1C}">
                <a14:useLocalDpi xmlns:a14="http://schemas.microsoft.com/office/drawing/2010/main" val="0"/>
              </a:ext>
            </a:extLst>
          </a:blip>
          <a:stretch>
            <a:fillRect/>
          </a:stretch>
        </p:blipFill>
        <p:spPr>
          <a:xfrm>
            <a:off x="1295400" y="1143001"/>
            <a:ext cx="3753730" cy="3113031"/>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9273" l="2182" r="99273"/>
                    </a14:imgEffect>
                  </a14:imgLayer>
                </a14:imgProps>
              </a:ext>
              <a:ext uri="{28A0092B-C50C-407E-A947-70E740481C1C}">
                <a14:useLocalDpi xmlns:a14="http://schemas.microsoft.com/office/drawing/2010/main" val="0"/>
              </a:ext>
            </a:extLst>
          </a:blip>
          <a:stretch>
            <a:fillRect/>
          </a:stretch>
        </p:blipFill>
        <p:spPr>
          <a:xfrm rot="18852374">
            <a:off x="6595022" y="3254091"/>
            <a:ext cx="4024472" cy="3018354"/>
          </a:xfrm>
          <a:prstGeom prst="rect">
            <a:avLst/>
          </a:prstGeom>
        </p:spPr>
      </p:pic>
      <p:sp>
        <p:nvSpPr>
          <p:cNvPr id="8" name="Rectangle 7"/>
          <p:cNvSpPr/>
          <p:nvPr/>
        </p:nvSpPr>
        <p:spPr>
          <a:xfrm>
            <a:off x="2200978" y="5275335"/>
            <a:ext cx="2848152"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Trilobites</a:t>
            </a:r>
          </a:p>
        </p:txBody>
      </p:sp>
    </p:spTree>
    <p:extLst>
      <p:ext uri="{BB962C8B-B14F-4D97-AF65-F5344CB8AC3E}">
        <p14:creationId xmlns:p14="http://schemas.microsoft.com/office/powerpoint/2010/main" val="2690128277"/>
      </p:ext>
    </p:extLst>
  </p:cSld>
  <p:clrMapOvr>
    <a:masterClrMapping/>
  </p:clrMapOvr>
  <mc:AlternateContent xmlns:mc="http://schemas.openxmlformats.org/markup-compatibility/2006" xmlns:p14="http://schemas.microsoft.com/office/powerpoint/2010/main">
    <mc:Choice Requires="p14">
      <p:transition spd="slow" p14:dur="800" advTm="4973">
        <p:circle/>
      </p:transition>
    </mc:Choice>
    <mc:Fallback xmlns="">
      <p:transition spd="slow" advTm="497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213678"/>
            <a:ext cx="8229600" cy="1143000"/>
          </a:xfrm>
        </p:spPr>
        <p:txBody>
          <a:bodyPr/>
          <a:lstStyle/>
          <a:p>
            <a:pPr algn="r"/>
            <a:r>
              <a:rPr lang="en-US" dirty="0" smtClean="0">
                <a:solidFill>
                  <a:schemeClr val="bg1"/>
                </a:solidFill>
              </a:rPr>
              <a:t>Paleozoic Creatures</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744" y="3962400"/>
            <a:ext cx="4324057" cy="2432282"/>
          </a:xfrm>
          <a:prstGeom prst="rect">
            <a:avLst/>
          </a:prstGeom>
        </p:spPr>
      </p:pic>
      <p:pic>
        <p:nvPicPr>
          <p:cNvPr id="7" name="Content Placeholder 3"/>
          <p:cNvPicPr>
            <a:picLocks noGrp="1" noChangeAspect="1"/>
          </p:cNvPicPr>
          <p:nvPr>
            <p:ph idx="1"/>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19601" y="369778"/>
            <a:ext cx="4601793" cy="4186099"/>
          </a:xfr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8271" y="3200400"/>
            <a:ext cx="3342448" cy="333943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1200" y="457200"/>
            <a:ext cx="2049116" cy="3077638"/>
          </a:xfrm>
          <a:prstGeom prst="rect">
            <a:avLst/>
          </a:prstGeom>
        </p:spPr>
      </p:pic>
      <p:sp>
        <p:nvSpPr>
          <p:cNvPr id="12" name="Rectangle 11"/>
          <p:cNvSpPr/>
          <p:nvPr/>
        </p:nvSpPr>
        <p:spPr>
          <a:xfrm>
            <a:off x="7174045" y="1353778"/>
            <a:ext cx="2978508" cy="1754326"/>
          </a:xfrm>
          <a:prstGeom prst="rect">
            <a:avLst/>
          </a:prstGeom>
          <a:noFill/>
        </p:spPr>
        <p:txBody>
          <a:bodyPr wrap="none" lIns="91440" tIns="45720" rIns="91440" bIns="45720">
            <a:spAutoFit/>
          </a:bodyPr>
          <a:lstStyle/>
          <a:p>
            <a:pPr algn="r"/>
            <a:r>
              <a:rPr lang="en-US" sz="5400" b="1" dirty="0">
                <a:ln w="6600">
                  <a:solidFill>
                    <a:schemeClr val="accent2"/>
                  </a:solidFill>
                  <a:prstDash val="solid"/>
                </a:ln>
                <a:solidFill>
                  <a:srgbClr val="FFFFFF"/>
                </a:solidFill>
                <a:effectLst>
                  <a:outerShdw dist="38100" dir="2700000" algn="tl" rotWithShape="0">
                    <a:schemeClr val="accent2"/>
                  </a:outerShdw>
                </a:effectLst>
              </a:rPr>
              <a:t>Sea</a:t>
            </a:r>
          </a:p>
          <a:p>
            <a:pPr algn="r"/>
            <a:r>
              <a:rPr lang="en-US" sz="5400" b="1" dirty="0">
                <a:ln w="6600">
                  <a:solidFill>
                    <a:schemeClr val="accent2"/>
                  </a:solidFill>
                  <a:prstDash val="solid"/>
                </a:ln>
                <a:solidFill>
                  <a:srgbClr val="FFFFFF"/>
                </a:solidFill>
                <a:effectLst>
                  <a:outerShdw dist="38100" dir="2700000" algn="tl" rotWithShape="0">
                    <a:schemeClr val="accent2"/>
                  </a:outerShdw>
                </a:effectLst>
              </a:rPr>
              <a:t>Scorpions</a:t>
            </a:r>
          </a:p>
        </p:txBody>
      </p:sp>
    </p:spTree>
    <p:extLst>
      <p:ext uri="{BB962C8B-B14F-4D97-AF65-F5344CB8AC3E}">
        <p14:creationId xmlns:p14="http://schemas.microsoft.com/office/powerpoint/2010/main" val="1971509932"/>
      </p:ext>
    </p:extLst>
  </p:cSld>
  <p:clrMapOvr>
    <a:masterClrMapping/>
  </p:clrMapOvr>
  <mc:AlternateContent xmlns:mc="http://schemas.openxmlformats.org/markup-compatibility/2006" xmlns:p14="http://schemas.microsoft.com/office/powerpoint/2010/main">
    <mc:Choice Requires="p14">
      <p:transition spd="slow" p14:dur="800" advTm="9256">
        <p:circle/>
      </p:transition>
    </mc:Choice>
    <mc:Fallback xmlns="">
      <p:transition spd="slow" advTm="925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Paleozoic Creatures</a:t>
            </a:r>
            <a:endParaRPr lang="en-US" dirty="0">
              <a:solidFill>
                <a:schemeClr val="bg1"/>
              </a:solidFill>
            </a:endParaRPr>
          </a:p>
        </p:txBody>
      </p:sp>
      <p:pic>
        <p:nvPicPr>
          <p:cNvPr id="11" name="Content Placeholder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05000" y="685800"/>
            <a:ext cx="9500336" cy="6498659"/>
          </a:xfrm>
        </p:spPr>
      </p:pic>
    </p:spTree>
    <p:extLst>
      <p:ext uri="{BB962C8B-B14F-4D97-AF65-F5344CB8AC3E}">
        <p14:creationId xmlns:p14="http://schemas.microsoft.com/office/powerpoint/2010/main" val="3952222508"/>
      </p:ext>
    </p:extLst>
  </p:cSld>
  <p:clrMapOvr>
    <a:masterClrMapping/>
  </p:clrMapOvr>
  <mc:AlternateContent xmlns:mc="http://schemas.openxmlformats.org/markup-compatibility/2006" xmlns:p14="http://schemas.microsoft.com/office/powerpoint/2010/main">
    <mc:Choice Requires="p14">
      <p:transition spd="slow" p14:dur="800" advTm="18189">
        <p:circle/>
      </p:transition>
    </mc:Choice>
    <mc:Fallback xmlns="">
      <p:transition spd="slow" advTm="18189">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solidFill>
                  <a:schemeClr val="bg1"/>
                </a:solidFill>
              </a:rPr>
              <a:t>Dunkleosteus</a:t>
            </a:r>
            <a:endParaRPr lang="en-US"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1219201"/>
            <a:ext cx="7010400" cy="5258675"/>
          </a:xfrm>
          <a:prstGeom prst="rect">
            <a:avLst/>
          </a:prstGeom>
        </p:spPr>
      </p:pic>
    </p:spTree>
    <p:extLst>
      <p:ext uri="{BB962C8B-B14F-4D97-AF65-F5344CB8AC3E}">
        <p14:creationId xmlns:p14="http://schemas.microsoft.com/office/powerpoint/2010/main" val="3716420150"/>
      </p:ext>
    </p:extLst>
  </p:cSld>
  <p:clrMapOvr>
    <a:masterClrMapping/>
  </p:clrMapOvr>
  <mc:AlternateContent xmlns:mc="http://schemas.openxmlformats.org/markup-compatibility/2006" xmlns:p14="http://schemas.microsoft.com/office/powerpoint/2010/main">
    <mc:Choice Requires="p14">
      <p:transition spd="slow" p14:dur="800" advTm="10811">
        <p:circle/>
      </p:transition>
    </mc:Choice>
    <mc:Fallback xmlns="">
      <p:transition spd="slow" advTm="10811">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0428" y="304800"/>
            <a:ext cx="6112096"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5" name="Rectangle 4"/>
          <p:cNvSpPr/>
          <p:nvPr/>
        </p:nvSpPr>
        <p:spPr>
          <a:xfrm>
            <a:off x="3640428" y="728172"/>
            <a:ext cx="6112096"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6" name="Rectangle 5"/>
          <p:cNvSpPr/>
          <p:nvPr/>
        </p:nvSpPr>
        <p:spPr>
          <a:xfrm>
            <a:off x="3640428" y="1151544"/>
            <a:ext cx="6112096"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7" name="Rectangle 6"/>
          <p:cNvSpPr/>
          <p:nvPr/>
        </p:nvSpPr>
        <p:spPr>
          <a:xfrm>
            <a:off x="3640428" y="1574916"/>
            <a:ext cx="6112096"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8" name="Rectangle 7"/>
          <p:cNvSpPr/>
          <p:nvPr/>
        </p:nvSpPr>
        <p:spPr>
          <a:xfrm>
            <a:off x="3640428" y="1998288"/>
            <a:ext cx="6112096"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9" name="Rectangle 8"/>
          <p:cNvSpPr/>
          <p:nvPr/>
        </p:nvSpPr>
        <p:spPr>
          <a:xfrm>
            <a:off x="3640428" y="2421660"/>
            <a:ext cx="6112096"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10" name="Rectangle 9"/>
          <p:cNvSpPr/>
          <p:nvPr/>
        </p:nvSpPr>
        <p:spPr>
          <a:xfrm>
            <a:off x="3640428" y="2845032"/>
            <a:ext cx="6112096"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11" name="Rectangle 10"/>
          <p:cNvSpPr/>
          <p:nvPr/>
        </p:nvSpPr>
        <p:spPr>
          <a:xfrm>
            <a:off x="3640428" y="3268404"/>
            <a:ext cx="6112096"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12" name="Rectangle 11"/>
          <p:cNvSpPr/>
          <p:nvPr/>
        </p:nvSpPr>
        <p:spPr>
          <a:xfrm>
            <a:off x="3640428" y="3691776"/>
            <a:ext cx="6112096"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13" name="Rectangle 12"/>
          <p:cNvSpPr/>
          <p:nvPr/>
        </p:nvSpPr>
        <p:spPr>
          <a:xfrm>
            <a:off x="3631463" y="4115148"/>
            <a:ext cx="612106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14" name="Rectangle 13"/>
          <p:cNvSpPr/>
          <p:nvPr/>
        </p:nvSpPr>
        <p:spPr>
          <a:xfrm>
            <a:off x="3631463" y="4545452"/>
            <a:ext cx="612106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15" name="Rectangle 14"/>
          <p:cNvSpPr/>
          <p:nvPr/>
        </p:nvSpPr>
        <p:spPr>
          <a:xfrm>
            <a:off x="3640428" y="4961892"/>
            <a:ext cx="6112096"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16" name="Rectangle 15"/>
          <p:cNvSpPr/>
          <p:nvPr/>
        </p:nvSpPr>
        <p:spPr>
          <a:xfrm>
            <a:off x="3640428" y="5385264"/>
            <a:ext cx="6112096"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17" name="Rectangle 16"/>
          <p:cNvSpPr/>
          <p:nvPr/>
        </p:nvSpPr>
        <p:spPr>
          <a:xfrm>
            <a:off x="2350392" y="5808637"/>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18" name="Rectangle 17"/>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19" name="Rectangle 18"/>
          <p:cNvSpPr/>
          <p:nvPr/>
        </p:nvSpPr>
        <p:spPr>
          <a:xfrm rot="16200000">
            <a:off x="2613521" y="1827089"/>
            <a:ext cx="1270116" cy="7657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20" name="Rectangle 19"/>
          <p:cNvSpPr/>
          <p:nvPr/>
        </p:nvSpPr>
        <p:spPr>
          <a:xfrm rot="16200000">
            <a:off x="2610055" y="560441"/>
            <a:ext cx="1277049" cy="7657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Cenozoic</a:t>
            </a:r>
          </a:p>
        </p:txBody>
      </p:sp>
      <p:sp>
        <p:nvSpPr>
          <p:cNvPr id="21" name="Rectangle 20"/>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1" y="3021032"/>
            <a:ext cx="3981203" cy="2654760"/>
          </a:xfrm>
          <a:prstGeom prst="rect">
            <a:avLst/>
          </a:prstGeom>
        </p:spPr>
      </p:pic>
    </p:spTree>
    <p:extLst>
      <p:ext uri="{BB962C8B-B14F-4D97-AF65-F5344CB8AC3E}">
        <p14:creationId xmlns:p14="http://schemas.microsoft.com/office/powerpoint/2010/main" val="4040523330"/>
      </p:ext>
    </p:extLst>
  </p:cSld>
  <p:clrMapOvr>
    <a:masterClrMapping/>
  </p:clrMapOvr>
  <mc:AlternateContent xmlns:mc="http://schemas.openxmlformats.org/markup-compatibility/2006" xmlns:p14="http://schemas.microsoft.com/office/powerpoint/2010/main">
    <mc:Choice Requires="p14">
      <p:transition spd="slow" p14:dur="800" advTm="2666">
        <p:circle/>
      </p:transition>
    </mc:Choice>
    <mc:Fallback xmlns="">
      <p:transition spd="slow" advTm="2666">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0428" y="304800"/>
            <a:ext cx="6112096"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5" name="Rectangle 4"/>
          <p:cNvSpPr/>
          <p:nvPr/>
        </p:nvSpPr>
        <p:spPr>
          <a:xfrm>
            <a:off x="3640428" y="728172"/>
            <a:ext cx="6112096"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6" name="Rectangle 5"/>
          <p:cNvSpPr/>
          <p:nvPr/>
        </p:nvSpPr>
        <p:spPr>
          <a:xfrm>
            <a:off x="3640428" y="1151544"/>
            <a:ext cx="6112096"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7" name="Rectangle 6"/>
          <p:cNvSpPr/>
          <p:nvPr/>
        </p:nvSpPr>
        <p:spPr>
          <a:xfrm>
            <a:off x="3640428" y="1574916"/>
            <a:ext cx="6112096"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8" name="Rectangle 7"/>
          <p:cNvSpPr/>
          <p:nvPr/>
        </p:nvSpPr>
        <p:spPr>
          <a:xfrm>
            <a:off x="3640428" y="1998288"/>
            <a:ext cx="6112096"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9" name="Rectangle 8"/>
          <p:cNvSpPr/>
          <p:nvPr/>
        </p:nvSpPr>
        <p:spPr>
          <a:xfrm>
            <a:off x="3640428" y="2421660"/>
            <a:ext cx="6112096"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10" name="Rectangle 9"/>
          <p:cNvSpPr/>
          <p:nvPr/>
        </p:nvSpPr>
        <p:spPr>
          <a:xfrm>
            <a:off x="3640428" y="2845032"/>
            <a:ext cx="6112096"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11" name="Rectangle 10"/>
          <p:cNvSpPr/>
          <p:nvPr/>
        </p:nvSpPr>
        <p:spPr>
          <a:xfrm>
            <a:off x="3640428" y="3268404"/>
            <a:ext cx="6112096"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12" name="Rectangle 11"/>
          <p:cNvSpPr/>
          <p:nvPr/>
        </p:nvSpPr>
        <p:spPr>
          <a:xfrm>
            <a:off x="3640428" y="3691776"/>
            <a:ext cx="6112096"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13" name="Rectangle 12"/>
          <p:cNvSpPr/>
          <p:nvPr/>
        </p:nvSpPr>
        <p:spPr>
          <a:xfrm>
            <a:off x="3631463" y="4115148"/>
            <a:ext cx="612106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14" name="Rectangle 13"/>
          <p:cNvSpPr/>
          <p:nvPr/>
        </p:nvSpPr>
        <p:spPr>
          <a:xfrm>
            <a:off x="3631463" y="4545452"/>
            <a:ext cx="612106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15" name="Rectangle 14"/>
          <p:cNvSpPr/>
          <p:nvPr/>
        </p:nvSpPr>
        <p:spPr>
          <a:xfrm>
            <a:off x="3640428" y="4961892"/>
            <a:ext cx="6112096"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16" name="Rectangle 15"/>
          <p:cNvSpPr/>
          <p:nvPr/>
        </p:nvSpPr>
        <p:spPr>
          <a:xfrm>
            <a:off x="3640428" y="5385264"/>
            <a:ext cx="6112096"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17" name="Rectangle 16"/>
          <p:cNvSpPr/>
          <p:nvPr/>
        </p:nvSpPr>
        <p:spPr>
          <a:xfrm>
            <a:off x="2350392" y="5808637"/>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18" name="Rectangle 17"/>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19" name="Rectangle 18"/>
          <p:cNvSpPr/>
          <p:nvPr/>
        </p:nvSpPr>
        <p:spPr>
          <a:xfrm rot="16200000">
            <a:off x="2613521" y="1827089"/>
            <a:ext cx="1270116" cy="76576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20" name="Rectangle 19"/>
          <p:cNvSpPr/>
          <p:nvPr/>
        </p:nvSpPr>
        <p:spPr>
          <a:xfrm rot="16200000">
            <a:off x="2610055" y="560441"/>
            <a:ext cx="1277049" cy="7657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Cenozoic</a:t>
            </a:r>
          </a:p>
        </p:txBody>
      </p:sp>
      <p:sp>
        <p:nvSpPr>
          <p:cNvPr id="21" name="Rectangle 20"/>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23" name="Picture 2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2437" y="4327120"/>
            <a:ext cx="1235584" cy="1651405"/>
          </a:xfrm>
          <a:prstGeom prst="rect">
            <a:avLst/>
          </a:prstGeom>
        </p:spPr>
      </p:pic>
      <p:pic>
        <p:nvPicPr>
          <p:cNvPr id="24" name="Content Placeholder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681084" y="2468845"/>
            <a:ext cx="1970953" cy="1348221"/>
          </a:xfrm>
          <a:prstGeom prst="rect">
            <a:avLst/>
          </a:prstGeom>
        </p:spPr>
      </p:pic>
      <p:pic>
        <p:nvPicPr>
          <p:cNvPr id="25" name="Picture 24"/>
          <p:cNvPicPr>
            <a:picLocks noChangeAspect="1"/>
          </p:cNvPicPr>
          <p:nvPr/>
        </p:nvPicPr>
        <p:blipFill>
          <a:blip r:embed="rId8" cstate="print">
            <a:extLst>
              <a:ext uri="{BEBA8EAE-BF5A-486C-A8C5-ECC9F3942E4B}">
                <a14:imgProps xmlns:a14="http://schemas.microsoft.com/office/drawing/2010/main">
                  <a14:imgLayer r:embed="rId9">
                    <a14:imgEffect>
                      <a14:backgroundRemoval t="4269" b="96004" l="3681" r="95637"/>
                    </a14:imgEffect>
                  </a14:imgLayer>
                </a14:imgProps>
              </a:ext>
              <a:ext uri="{28A0092B-C50C-407E-A947-70E740481C1C}">
                <a14:useLocalDpi xmlns:a14="http://schemas.microsoft.com/office/drawing/2010/main" val="0"/>
              </a:ext>
            </a:extLst>
          </a:blip>
          <a:stretch>
            <a:fillRect/>
          </a:stretch>
        </p:blipFill>
        <p:spPr>
          <a:xfrm>
            <a:off x="5413100" y="3553840"/>
            <a:ext cx="2159292" cy="1619738"/>
          </a:xfrm>
          <a:prstGeom prst="rect">
            <a:avLst/>
          </a:prstGeom>
        </p:spPr>
      </p:pic>
    </p:spTree>
    <p:extLst>
      <p:ext uri="{BB962C8B-B14F-4D97-AF65-F5344CB8AC3E}">
        <p14:creationId xmlns:p14="http://schemas.microsoft.com/office/powerpoint/2010/main" val="2948217957"/>
      </p:ext>
    </p:extLst>
  </p:cSld>
  <p:clrMapOvr>
    <a:masterClrMapping/>
  </p:clrMapOvr>
  <mc:AlternateContent xmlns:mc="http://schemas.openxmlformats.org/markup-compatibility/2006" xmlns:p14="http://schemas.microsoft.com/office/powerpoint/2010/main">
    <mc:Choice Requires="p14">
      <p:transition spd="slow" p14:dur="800" advTm="11759">
        <p:circle/>
      </p:transition>
    </mc:Choice>
    <mc:Fallback xmlns="">
      <p:transition spd="slow" advTm="11759">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782762"/>
          </a:xfrm>
        </p:spPr>
        <p:txBody>
          <a:bodyPr>
            <a:normAutofit/>
          </a:bodyPr>
          <a:lstStyle/>
          <a:p>
            <a:r>
              <a:rPr lang="en-US" b="1" dirty="0" smtClean="0">
                <a:solidFill>
                  <a:schemeClr val="bg1"/>
                </a:solidFill>
                <a:latin typeface="Tempus Sans ITC" panose="04020404030D07020202" pitchFamily="82" charset="0"/>
              </a:rPr>
              <a:t>Geologic Time Scale</a:t>
            </a:r>
            <a:endParaRPr lang="en-US" b="1" dirty="0">
              <a:solidFill>
                <a:schemeClr val="bg1"/>
              </a:solidFill>
              <a:latin typeface="Tempus Sans ITC" panose="04020404030D07020202" pitchFamily="82" charset="0"/>
            </a:endParaRPr>
          </a:p>
        </p:txBody>
      </p:sp>
      <p:sp>
        <p:nvSpPr>
          <p:cNvPr id="3" name="Oval 2"/>
          <p:cNvSpPr/>
          <p:nvPr/>
        </p:nvSpPr>
        <p:spPr>
          <a:xfrm>
            <a:off x="7543800" y="1846384"/>
            <a:ext cx="1600200" cy="458200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3523676" y="1603588"/>
            <a:ext cx="3029525" cy="4824799"/>
          </a:xfrm>
          <a:prstGeom prst="rect">
            <a:avLst/>
          </a:prstGeom>
        </p:spPr>
      </p:pic>
      <p:sp>
        <p:nvSpPr>
          <p:cNvPr id="6" name="Down Arrow 5"/>
          <p:cNvSpPr/>
          <p:nvPr/>
        </p:nvSpPr>
        <p:spPr>
          <a:xfrm rot="5400000">
            <a:off x="6910100" y="3079100"/>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6971152" y="5288901"/>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5400000">
            <a:off x="6910101" y="2088500"/>
            <a:ext cx="381000" cy="92840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72400" y="5486401"/>
            <a:ext cx="1981200" cy="461665"/>
          </a:xfrm>
          <a:prstGeom prst="rect">
            <a:avLst/>
          </a:prstGeom>
          <a:noFill/>
        </p:spPr>
        <p:txBody>
          <a:bodyPr wrap="square" rtlCol="0">
            <a:spAutoFit/>
          </a:bodyPr>
          <a:lstStyle/>
          <a:p>
            <a:r>
              <a:rPr lang="en-US" sz="2400" dirty="0">
                <a:solidFill>
                  <a:schemeClr val="bg1"/>
                </a:solidFill>
              </a:rPr>
              <a:t>541 Ma</a:t>
            </a:r>
          </a:p>
        </p:txBody>
      </p:sp>
      <p:sp>
        <p:nvSpPr>
          <p:cNvPr id="10" name="TextBox 9"/>
          <p:cNvSpPr txBox="1"/>
          <p:nvPr/>
        </p:nvSpPr>
        <p:spPr>
          <a:xfrm>
            <a:off x="7696200" y="3272136"/>
            <a:ext cx="1371600" cy="461665"/>
          </a:xfrm>
          <a:prstGeom prst="rect">
            <a:avLst/>
          </a:prstGeom>
          <a:noFill/>
        </p:spPr>
        <p:txBody>
          <a:bodyPr wrap="square" rtlCol="0">
            <a:spAutoFit/>
          </a:bodyPr>
          <a:lstStyle/>
          <a:p>
            <a:r>
              <a:rPr lang="en-US" sz="2400" dirty="0">
                <a:solidFill>
                  <a:schemeClr val="bg1"/>
                </a:solidFill>
              </a:rPr>
              <a:t>252 Ma</a:t>
            </a:r>
          </a:p>
        </p:txBody>
      </p:sp>
      <p:sp>
        <p:nvSpPr>
          <p:cNvPr id="11" name="TextBox 10"/>
          <p:cNvSpPr txBox="1"/>
          <p:nvPr/>
        </p:nvSpPr>
        <p:spPr>
          <a:xfrm>
            <a:off x="7772400" y="2281536"/>
            <a:ext cx="1066800" cy="461665"/>
          </a:xfrm>
          <a:prstGeom prst="rect">
            <a:avLst/>
          </a:prstGeom>
          <a:noFill/>
        </p:spPr>
        <p:txBody>
          <a:bodyPr wrap="square" rtlCol="0">
            <a:spAutoFit/>
          </a:bodyPr>
          <a:lstStyle/>
          <a:p>
            <a:r>
              <a:rPr lang="en-US" sz="2400" dirty="0">
                <a:solidFill>
                  <a:schemeClr val="bg1"/>
                </a:solidFill>
              </a:rPr>
              <a:t>65 Ma</a:t>
            </a:r>
          </a:p>
        </p:txBody>
      </p:sp>
    </p:spTree>
    <p:extLst>
      <p:ext uri="{BB962C8B-B14F-4D97-AF65-F5344CB8AC3E}">
        <p14:creationId xmlns:p14="http://schemas.microsoft.com/office/powerpoint/2010/main" val="3571848165"/>
      </p:ext>
    </p:extLst>
  </p:cSld>
  <p:clrMapOvr>
    <a:masterClrMapping/>
  </p:clrMapOvr>
  <mc:AlternateContent xmlns:mc="http://schemas.openxmlformats.org/markup-compatibility/2006" xmlns:p14="http://schemas.microsoft.com/office/powerpoint/2010/main">
    <mc:Choice Requires="p14">
      <p:transition spd="slow" p14:dur="800" advTm="5559">
        <p:circle/>
      </p:transition>
    </mc:Choice>
    <mc:Fallback xmlns="">
      <p:transition spd="slow" advTm="555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3200400" y="429219"/>
            <a:ext cx="1530868"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Data</a:t>
            </a:r>
          </a:p>
        </p:txBody>
      </p:sp>
      <p:sp>
        <p:nvSpPr>
          <p:cNvPr id="19" name="Rectangle 18"/>
          <p:cNvSpPr/>
          <p:nvPr/>
        </p:nvSpPr>
        <p:spPr>
          <a:xfrm>
            <a:off x="6400801" y="5181600"/>
            <a:ext cx="423821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Interpretation</a:t>
            </a:r>
          </a:p>
        </p:txBody>
      </p:sp>
      <p:pic>
        <p:nvPicPr>
          <p:cNvPr id="6" name="Picture 5"/>
          <p:cNvPicPr>
            <a:picLocks noChangeAspect="1"/>
          </p:cNvPicPr>
          <p:nvPr/>
        </p:nvPicPr>
        <p:blipFill>
          <a:blip r:embed="rId5"/>
          <a:stretch>
            <a:fillRect/>
          </a:stretch>
        </p:blipFill>
        <p:spPr>
          <a:xfrm>
            <a:off x="6299539" y="429219"/>
            <a:ext cx="5078559" cy="4839881"/>
          </a:xfrm>
          <a:prstGeom prst="rect">
            <a:avLst/>
          </a:prstGeom>
        </p:spPr>
      </p:pic>
      <p:pic>
        <p:nvPicPr>
          <p:cNvPr id="2" name="Picture 1"/>
          <p:cNvPicPr>
            <a:picLocks noChangeAspect="1"/>
          </p:cNvPicPr>
          <p:nvPr/>
        </p:nvPicPr>
        <p:blipFill>
          <a:blip r:embed="rId6"/>
          <a:stretch>
            <a:fillRect/>
          </a:stretch>
        </p:blipFill>
        <p:spPr>
          <a:xfrm>
            <a:off x="914400" y="1600200"/>
            <a:ext cx="5001363" cy="4346979"/>
          </a:xfrm>
          <a:prstGeom prst="rect">
            <a:avLst/>
          </a:prstGeom>
        </p:spPr>
      </p:pic>
    </p:spTree>
    <p:custDataLst>
      <p:tags r:id="rId1"/>
    </p:custDataLst>
    <p:extLst>
      <p:ext uri="{BB962C8B-B14F-4D97-AF65-F5344CB8AC3E}">
        <p14:creationId xmlns:p14="http://schemas.microsoft.com/office/powerpoint/2010/main" val="1226005441"/>
      </p:ext>
    </p:extLst>
  </p:cSld>
  <p:clrMapOvr>
    <a:masterClrMapping/>
  </p:clrMapOvr>
  <mc:AlternateContent xmlns:mc="http://schemas.openxmlformats.org/markup-compatibility/2006" xmlns:p14="http://schemas.microsoft.com/office/powerpoint/2010/main">
    <mc:Choice Requires="p14">
      <p:transition spd="slow" p14:dur="800" advTm="17896">
        <p:circle/>
      </p:transition>
    </mc:Choice>
    <mc:Fallback xmlns="">
      <p:transition spd="slow" advTm="17896">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Gill Sans Ultra Bold" panose="020B0A02020104020203" pitchFamily="34" charset="0"/>
              </a:rPr>
              <a:t>United Kingdom</a:t>
            </a:r>
            <a:endParaRPr lang="en-US" dirty="0">
              <a:solidFill>
                <a:schemeClr val="bg1"/>
              </a:solidFill>
              <a:latin typeface="Gill Sans Ultra Bold" panose="020B0A02020104020203" pitchFamily="34" charset="0"/>
            </a:endParaRPr>
          </a:p>
        </p:txBody>
      </p:sp>
      <p:pic>
        <p:nvPicPr>
          <p:cNvPr id="1033" name="Picture 9" descr="C:\Users\Carol Raney\Downloads\164786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981200"/>
            <a:ext cx="914701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5410200" y="3048000"/>
            <a:ext cx="533400" cy="6096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580364"/>
      </p:ext>
    </p:extLst>
  </p:cSld>
  <p:clrMapOvr>
    <a:masterClrMapping/>
  </p:clrMapOvr>
  <mc:AlternateContent xmlns:mc="http://schemas.openxmlformats.org/markup-compatibility/2006" xmlns:p14="http://schemas.microsoft.com/office/powerpoint/2010/main">
    <mc:Choice Requires="p14">
      <p:transition spd="slow" p14:dur="800" advTm="6637">
        <p:circle/>
      </p:transition>
    </mc:Choice>
    <mc:Fallback xmlns="">
      <p:transition spd="slow" advTm="66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514600"/>
            <a:ext cx="8001000" cy="1373070"/>
          </a:xfrm>
        </p:spPr>
        <p:txBody>
          <a:bodyPr>
            <a:normAutofit/>
          </a:bodyPr>
          <a:lstStyle/>
          <a:p>
            <a:r>
              <a:rPr lang="en-US"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The Geologic Column</a:t>
            </a:r>
            <a:endParaRPr lang="en-US"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6" name="Subtitle 4"/>
          <p:cNvSpPr>
            <a:spLocks noGrp="1"/>
          </p:cNvSpPr>
          <p:nvPr>
            <p:ph type="subTitle" idx="1"/>
          </p:nvPr>
        </p:nvSpPr>
        <p:spPr>
          <a:xfrm>
            <a:off x="1066800" y="3429000"/>
            <a:ext cx="10668000" cy="1117687"/>
          </a:xfrm>
        </p:spPr>
        <p:txBody>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Discovery and Contents of the Mesozoic</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7" name="Subtitle 4"/>
          <p:cNvSpPr txBox="1">
            <a:spLocks/>
          </p:cNvSpPr>
          <p:nvPr/>
        </p:nvSpPr>
        <p:spPr>
          <a:xfrm>
            <a:off x="1066800" y="3433762"/>
            <a:ext cx="10668000" cy="11176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Discovery and Contents of the Cenozoic</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8" name="Subtitle 4"/>
          <p:cNvSpPr txBox="1">
            <a:spLocks/>
          </p:cNvSpPr>
          <p:nvPr/>
        </p:nvSpPr>
        <p:spPr>
          <a:xfrm>
            <a:off x="876300" y="3429000"/>
            <a:ext cx="10668000" cy="11176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Does it Show Evolution?</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3283529718"/>
      </p:ext>
    </p:extLst>
  </p:cSld>
  <p:clrMapOvr>
    <a:masterClrMapping/>
  </p:clrMapOvr>
  <mc:AlternateContent xmlns:mc="http://schemas.openxmlformats.org/markup-compatibility/2006" xmlns:p14="http://schemas.microsoft.com/office/powerpoint/2010/main">
    <mc:Choice Requires="p14">
      <p:transition spd="slow" p14:dur="800" advTm="14367">
        <p:circle/>
      </p:transition>
    </mc:Choice>
    <mc:Fallback xmlns="">
      <p:transition spd="slow" advTm="1436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22" presetClass="entr" presetSubtype="4"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7" grpId="0"/>
      <p:bldP spid="8" grpId="0"/>
      <p:bldP spid="8"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2974959434"/>
      </p:ext>
    </p:extLst>
  </p:cSld>
  <p:clrMapOvr>
    <a:masterClrMapping/>
  </p:clrMapOvr>
  <mc:AlternateContent xmlns:mc="http://schemas.openxmlformats.org/markup-compatibility/2006" xmlns:p14="http://schemas.microsoft.com/office/powerpoint/2010/main">
    <mc:Choice Requires="p14">
      <p:transition spd="slow" p14:dur="2000" advTm="2724"/>
    </mc:Choice>
    <mc:Fallback xmlns="">
      <p:transition spd="slow" advTm="2724"/>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fontScale="92500" lnSpcReduction="10000"/>
          </a:bodyPr>
          <a:lstStyle/>
          <a:p>
            <a:pPr algn="l"/>
            <a:r>
              <a:rPr lang="en-US" dirty="0"/>
              <a:t>Images may appear on more than one slide. Citation is given on the first slide where each image appears</a:t>
            </a:r>
            <a:r>
              <a:rPr lang="en-US" dirty="0" smtClean="0"/>
              <a:t>.</a:t>
            </a:r>
          </a:p>
          <a:p>
            <a:pPr algn="l"/>
            <a:r>
              <a:rPr lang="en-US" dirty="0" smtClean="0"/>
              <a:t>[</a:t>
            </a:r>
            <a:r>
              <a:rPr lang="en-US" dirty="0"/>
              <a:t>1a] Zion National Park 489588635, </a:t>
            </a:r>
            <a:r>
              <a:rPr lang="en-US" dirty="0" err="1"/>
              <a:t>kaiborder</a:t>
            </a:r>
            <a:r>
              <a:rPr lang="en-US" dirty="0"/>
              <a:t>, Thinkstock, </a:t>
            </a:r>
            <a:r>
              <a:rPr lang="en-US" dirty="0">
                <a:ea typeface="Calibri" panose="020F0502020204030204" pitchFamily="34" charset="0"/>
              </a:rPr>
              <a:t>Thinkstock Image Subscription Agreement</a:t>
            </a:r>
          </a:p>
          <a:p>
            <a:pPr algn="l"/>
            <a:r>
              <a:rPr lang="en-US" dirty="0">
                <a:ea typeface="Calibri" panose="020F0502020204030204" pitchFamily="34" charset="0"/>
              </a:rPr>
              <a:t>[1b] </a:t>
            </a:r>
            <a:r>
              <a:rPr lang="en-US" dirty="0"/>
              <a:t>Folded rocks 24286621 </a:t>
            </a:r>
            <a:r>
              <a:rPr lang="en-US" dirty="0" err="1"/>
              <a:t>Matauw</a:t>
            </a:r>
            <a:r>
              <a:rPr lang="en-US" dirty="0"/>
              <a:t>, Getty Images (US), Inc. Subscription Agreement</a:t>
            </a:r>
            <a:endParaRPr lang="en-US" dirty="0">
              <a:ea typeface="Calibri" panose="020F0502020204030204" pitchFamily="34" charset="0"/>
            </a:endParaRPr>
          </a:p>
          <a:p>
            <a:pPr algn="l"/>
            <a:r>
              <a:rPr lang="en-US" dirty="0">
                <a:ea typeface="Calibri" panose="020F0502020204030204" pitchFamily="34" charset="0"/>
              </a:rPr>
              <a:t>[1c] Blue Mesa Petrified Forest National Park 479232619, </a:t>
            </a:r>
            <a:r>
              <a:rPr lang="en-US" dirty="0" err="1">
                <a:ea typeface="Calibri" panose="020F0502020204030204" pitchFamily="34" charset="0"/>
              </a:rPr>
              <a:t>estivillml</a:t>
            </a:r>
            <a:r>
              <a:rPr lang="en-US" dirty="0">
                <a:ea typeface="Calibri" panose="020F0502020204030204" pitchFamily="34" charset="0"/>
              </a:rPr>
              <a:t>, </a:t>
            </a:r>
            <a:r>
              <a:rPr lang="en-US" dirty="0"/>
              <a:t>Thinkstock, Thinkstock Image Subscription Agreement</a:t>
            </a:r>
            <a:endParaRPr lang="en-US" dirty="0">
              <a:ea typeface="Calibri" panose="020F0502020204030204" pitchFamily="34" charset="0"/>
            </a:endParaRPr>
          </a:p>
          <a:p>
            <a:pPr algn="l"/>
            <a:r>
              <a:rPr lang="en-US" dirty="0">
                <a:ea typeface="Calibri" panose="020F0502020204030204" pitchFamily="34" charset="0"/>
              </a:rPr>
              <a:t>[1d] Bryce Canyon National Park, Keith Snyder</a:t>
            </a:r>
          </a:p>
          <a:p>
            <a:pPr algn="l"/>
            <a:r>
              <a:rPr lang="en-US" dirty="0">
                <a:ea typeface="Calibri" panose="020F0502020204030204" pitchFamily="34" charset="0"/>
              </a:rPr>
              <a:t>[1e]</a:t>
            </a:r>
            <a:r>
              <a:rPr lang="en-US" dirty="0"/>
              <a:t> Folded rocks, Raul </a:t>
            </a:r>
            <a:r>
              <a:rPr lang="en-US" dirty="0" err="1"/>
              <a:t>Esperante</a:t>
            </a:r>
            <a:r>
              <a:rPr lang="en-US" dirty="0"/>
              <a:t>, used with permission</a:t>
            </a:r>
            <a:endParaRPr lang="en-US" dirty="0">
              <a:ea typeface="Calibri" panose="020F0502020204030204" pitchFamily="34" charset="0"/>
            </a:endParaRPr>
          </a:p>
          <a:p>
            <a:pPr algn="l"/>
            <a:r>
              <a:rPr lang="en-US" dirty="0">
                <a:ea typeface="Calibri" panose="020F0502020204030204" pitchFamily="34" charset="0"/>
              </a:rPr>
              <a:t>[1f] </a:t>
            </a:r>
            <a:r>
              <a:rPr lang="en-US" dirty="0"/>
              <a:t>Grand Canyon, taken by Ed </a:t>
            </a:r>
            <a:r>
              <a:rPr lang="en-US" dirty="0" err="1"/>
              <a:t>Chatelain</a:t>
            </a:r>
            <a:r>
              <a:rPr lang="en-US" dirty="0"/>
              <a:t>, used with </a:t>
            </a:r>
            <a:r>
              <a:rPr lang="en-US" dirty="0" smtClean="0"/>
              <a:t>permission</a:t>
            </a:r>
          </a:p>
          <a:p>
            <a:pPr algn="l"/>
            <a:r>
              <a:rPr lang="en-US" dirty="0" smtClean="0"/>
              <a:t>[4] World Map 164786370, </a:t>
            </a:r>
            <a:r>
              <a:rPr lang="en-US" dirty="0" err="1"/>
              <a:t>bogdanserban</a:t>
            </a:r>
            <a:r>
              <a:rPr lang="en-US" dirty="0"/>
              <a:t>, Thinkstock, Thinkstock Image Subscription Agreement</a:t>
            </a:r>
          </a:p>
          <a:p>
            <a:pPr algn="l"/>
            <a:r>
              <a:rPr lang="en-US" dirty="0" smtClean="0"/>
              <a:t>[5] United Kingdom map 178541866,</a:t>
            </a:r>
            <a:r>
              <a:rPr lang="en-US" dirty="0"/>
              <a:t> </a:t>
            </a:r>
            <a:r>
              <a:rPr lang="en-US" dirty="0" err="1"/>
              <a:t>bogdanserban</a:t>
            </a:r>
            <a:r>
              <a:rPr lang="en-US" dirty="0"/>
              <a:t>, Thinkstock, Thinkstock Image Subscription </a:t>
            </a:r>
            <a:r>
              <a:rPr lang="en-US" dirty="0" smtClean="0"/>
              <a:t>Agreement</a:t>
            </a:r>
          </a:p>
          <a:p>
            <a:pPr algn="l"/>
            <a:r>
              <a:rPr lang="en-US" dirty="0" smtClean="0"/>
              <a:t>[6a] </a:t>
            </a:r>
            <a:r>
              <a:rPr lang="en-US" dirty="0"/>
              <a:t>Somerset Canal, Bryan </a:t>
            </a:r>
            <a:r>
              <a:rPr lang="en-US" dirty="0" err="1"/>
              <a:t>Attewell</a:t>
            </a:r>
            <a:r>
              <a:rPr lang="en-US" dirty="0"/>
              <a:t>, Washington Imaging, used with permission</a:t>
            </a:r>
          </a:p>
          <a:p>
            <a:pPr algn="l"/>
            <a:r>
              <a:rPr lang="en-US" dirty="0" smtClean="0"/>
              <a:t>[6b] William Smith, </a:t>
            </a:r>
            <a:r>
              <a:rPr lang="en-US" dirty="0" err="1"/>
              <a:t>Hugues</a:t>
            </a:r>
            <a:r>
              <a:rPr lang="en-US" dirty="0"/>
              <a:t> </a:t>
            </a:r>
            <a:r>
              <a:rPr lang="en-US" dirty="0" err="1" smtClean="0"/>
              <a:t>Fourau</a:t>
            </a:r>
            <a:r>
              <a:rPr lang="en-US" dirty="0"/>
              <a:t>, http://commons.wikimedia.org/wiki/File:William_Smith_(geologist).jpg, Public </a:t>
            </a:r>
            <a:r>
              <a:rPr lang="en-US" dirty="0" smtClean="0"/>
              <a:t>Domain</a:t>
            </a:r>
          </a:p>
          <a:p>
            <a:pPr algn="l"/>
            <a:r>
              <a:rPr lang="en-US" dirty="0"/>
              <a:t>[7a] Rocks with </a:t>
            </a:r>
            <a:r>
              <a:rPr lang="en-US" dirty="0" err="1"/>
              <a:t>embeded</a:t>
            </a:r>
            <a:r>
              <a:rPr lang="en-US" dirty="0"/>
              <a:t> fossils in </a:t>
            </a:r>
            <a:r>
              <a:rPr lang="en-US" dirty="0" err="1"/>
              <a:t>Whitby</a:t>
            </a:r>
            <a:r>
              <a:rPr lang="en-US" dirty="0"/>
              <a:t> 5822161, </a:t>
            </a:r>
            <a:r>
              <a:rPr lang="en-US" dirty="0" err="1"/>
              <a:t>pdtnc</a:t>
            </a:r>
            <a:r>
              <a:rPr lang="en-US" dirty="0"/>
              <a:t>, Getty Images (US), Inc. Subscription Agreement</a:t>
            </a:r>
          </a:p>
          <a:p>
            <a:pPr algn="l"/>
            <a:r>
              <a:rPr lang="en-US" dirty="0"/>
              <a:t>[7b] Plant Leaf fossil in stone 465246143, </a:t>
            </a:r>
            <a:r>
              <a:rPr lang="en-US" dirty="0" err="1"/>
              <a:t>alice</a:t>
            </a:r>
            <a:r>
              <a:rPr lang="en-US" dirty="0"/>
              <a:t>-photo, Thinkstock, Thinkstock Image Subscription Agreement</a:t>
            </a:r>
          </a:p>
          <a:p>
            <a:pPr algn="l"/>
            <a:r>
              <a:rPr lang="en-US" dirty="0"/>
              <a:t>[7c] </a:t>
            </a:r>
            <a:r>
              <a:rPr lang="en-US" dirty="0" err="1"/>
              <a:t>Elrathia</a:t>
            </a:r>
            <a:r>
              <a:rPr lang="en-US" dirty="0"/>
              <a:t> </a:t>
            </a:r>
            <a:r>
              <a:rPr lang="en-US" dirty="0" err="1"/>
              <a:t>kingii</a:t>
            </a:r>
            <a:r>
              <a:rPr lang="en-US" dirty="0"/>
              <a:t> Trilobite 4974845, Tyrannosaur, Getty Images (US), Inc. Subscription</a:t>
            </a:r>
          </a:p>
          <a:p>
            <a:pPr algn="l"/>
            <a:endParaRPr lang="en-US" dirty="0"/>
          </a:p>
          <a:p>
            <a:pPr algn="l"/>
            <a:endParaRPr lang="en-US" dirty="0" smtClean="0"/>
          </a:p>
          <a:p>
            <a:pPr algn="l"/>
            <a:endParaRPr lang="en-US" dirty="0">
              <a:ea typeface="Calibri" panose="020F0502020204030204" pitchFamily="34" charset="0"/>
            </a:endParaRPr>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2956005950"/>
      </p:ext>
    </p:extLst>
  </p:cSld>
  <p:clrMapOvr>
    <a:masterClrMapping/>
  </p:clrMapOvr>
  <mc:AlternateContent xmlns:mc="http://schemas.openxmlformats.org/markup-compatibility/2006" xmlns:p14="http://schemas.microsoft.com/office/powerpoint/2010/main">
    <mc:Choice Requires="p14">
      <p:transition spd="slow" p14:dur="2000" advTm="2768"/>
    </mc:Choice>
    <mc:Fallback xmlns="">
      <p:transition spd="slow" advTm="2768"/>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fontScale="92500" lnSpcReduction="20000"/>
          </a:bodyPr>
          <a:lstStyle/>
          <a:p>
            <a:pPr algn="l"/>
            <a:r>
              <a:rPr lang="en-US" dirty="0" smtClean="0"/>
              <a:t>[10</a:t>
            </a:r>
            <a:r>
              <a:rPr lang="en-US" dirty="0"/>
              <a:t>] Roderick </a:t>
            </a:r>
            <a:r>
              <a:rPr lang="en-US" dirty="0" smtClean="0"/>
              <a:t>Murchison, </a:t>
            </a:r>
            <a:r>
              <a:rPr lang="en-US" dirty="0"/>
              <a:t>Archibald Geikie, http://en.wikipedia.org/wiki/Roderick_Murchison#/</a:t>
            </a:r>
            <a:r>
              <a:rPr lang="en-US" dirty="0" smtClean="0"/>
              <a:t>media/File:Murchison_Roderick.jpg, Public Domain</a:t>
            </a:r>
          </a:p>
          <a:p>
            <a:pPr algn="l"/>
            <a:r>
              <a:rPr lang="en-US" dirty="0" smtClean="0"/>
              <a:t>[16] </a:t>
            </a:r>
            <a:r>
              <a:rPr lang="en-US" dirty="0"/>
              <a:t>Focus on </a:t>
            </a:r>
            <a:r>
              <a:rPr lang="en-US" dirty="0" smtClean="0"/>
              <a:t>Europe 163711435</a:t>
            </a:r>
            <a:r>
              <a:rPr lang="en-US" dirty="0"/>
              <a:t>, </a:t>
            </a:r>
            <a:r>
              <a:rPr lang="en-US" dirty="0" err="1"/>
              <a:t>RomoloTavani</a:t>
            </a:r>
            <a:r>
              <a:rPr lang="en-US" dirty="0"/>
              <a:t>, Thinkstock, Thinkstock Image Subscription Agreement</a:t>
            </a:r>
          </a:p>
          <a:p>
            <a:pPr algn="l"/>
            <a:r>
              <a:rPr lang="en-US" dirty="0" smtClean="0"/>
              <a:t>[21b] Correlation graphic, Thomas Bartlett</a:t>
            </a:r>
          </a:p>
          <a:p>
            <a:pPr algn="l"/>
            <a:r>
              <a:rPr lang="en-US" dirty="0" smtClean="0"/>
              <a:t>[23a] </a:t>
            </a:r>
            <a:r>
              <a:rPr lang="en-US" dirty="0"/>
              <a:t>Black </a:t>
            </a:r>
            <a:r>
              <a:rPr lang="en-US" dirty="0" smtClean="0"/>
              <a:t>coal 476094129</a:t>
            </a:r>
            <a:r>
              <a:rPr lang="en-US" dirty="0"/>
              <a:t>, multik7, Thinkstock, Thinkstock Image Subscription Agreement</a:t>
            </a:r>
          </a:p>
          <a:p>
            <a:pPr algn="l"/>
            <a:r>
              <a:rPr lang="en-US" dirty="0" smtClean="0"/>
              <a:t>[23b] </a:t>
            </a:r>
            <a:r>
              <a:rPr lang="en-US" dirty="0"/>
              <a:t>Live </a:t>
            </a:r>
            <a:r>
              <a:rPr lang="en-US" dirty="0" smtClean="0"/>
              <a:t>coals 467807161</a:t>
            </a:r>
            <a:r>
              <a:rPr lang="en-US" dirty="0"/>
              <a:t>, </a:t>
            </a:r>
            <a:r>
              <a:rPr lang="en-US" dirty="0" err="1"/>
              <a:t>dmitrydesign</a:t>
            </a:r>
            <a:r>
              <a:rPr lang="en-US" dirty="0"/>
              <a:t>, Thinkstock, Thinkstock Image Subscription Agreement</a:t>
            </a:r>
          </a:p>
          <a:p>
            <a:pPr algn="l"/>
            <a:r>
              <a:rPr lang="en-US" dirty="0" smtClean="0"/>
              <a:t>[28a] </a:t>
            </a:r>
            <a:r>
              <a:rPr lang="en-US" dirty="0"/>
              <a:t>Map of the </a:t>
            </a:r>
            <a:r>
              <a:rPr lang="en-US" dirty="0" smtClean="0"/>
              <a:t>US with Pennsylvania pulled </a:t>
            </a:r>
            <a:r>
              <a:rPr lang="en-US" dirty="0"/>
              <a:t>out </a:t>
            </a:r>
            <a:r>
              <a:rPr lang="en-US" dirty="0" smtClean="0"/>
              <a:t>462241559</a:t>
            </a:r>
            <a:r>
              <a:rPr lang="en-US" dirty="0"/>
              <a:t>, </a:t>
            </a:r>
            <a:r>
              <a:rPr lang="en-US" dirty="0" err="1" smtClean="0"/>
              <a:t>Benguhan</a:t>
            </a:r>
            <a:r>
              <a:rPr lang="en-US" dirty="0" smtClean="0"/>
              <a:t>,</a:t>
            </a:r>
            <a:r>
              <a:rPr lang="en-US" dirty="0"/>
              <a:t> Thinkstock, Thinkstock Image Subscription </a:t>
            </a:r>
            <a:r>
              <a:rPr lang="en-US" dirty="0" smtClean="0"/>
              <a:t>Agreement</a:t>
            </a:r>
          </a:p>
          <a:p>
            <a:pPr algn="l"/>
            <a:r>
              <a:rPr lang="en-US" dirty="0" smtClean="0"/>
              <a:t>[28b] Map of the US with Mississippi pulled out 459951539, </a:t>
            </a:r>
            <a:r>
              <a:rPr lang="en-US" dirty="0" err="1"/>
              <a:t>Benguhan</a:t>
            </a:r>
            <a:r>
              <a:rPr lang="en-US" dirty="0"/>
              <a:t>, Thinkstock, Thinkstock Image Subscription Agreement</a:t>
            </a:r>
          </a:p>
          <a:p>
            <a:pPr algn="l"/>
            <a:r>
              <a:rPr lang="en-US" dirty="0" smtClean="0"/>
              <a:t>[</a:t>
            </a:r>
            <a:r>
              <a:rPr lang="en-US" dirty="0"/>
              <a:t>29a] Sponges, Keith Snyder</a:t>
            </a:r>
          </a:p>
          <a:p>
            <a:pPr algn="l"/>
            <a:r>
              <a:rPr lang="en-US" dirty="0"/>
              <a:t>[29b] Paleozoic community, Katherine Holder</a:t>
            </a:r>
          </a:p>
          <a:p>
            <a:pPr algn="l"/>
            <a:r>
              <a:rPr lang="en-US" dirty="0"/>
              <a:t>[29c] Nautilus 2 101401226, Andrey </a:t>
            </a:r>
            <a:r>
              <a:rPr lang="en-US" dirty="0" err="1"/>
              <a:t>Davidenko</a:t>
            </a:r>
            <a:r>
              <a:rPr lang="en-US" dirty="0"/>
              <a:t>, Thinkstock, Thinkstock Image Subscription Agreement</a:t>
            </a:r>
          </a:p>
          <a:p>
            <a:pPr algn="l"/>
            <a:r>
              <a:rPr lang="en-US" dirty="0"/>
              <a:t>[29d] Shell fossils 000047613124 </a:t>
            </a:r>
            <a:r>
              <a:rPr lang="en-US" dirty="0" err="1"/>
              <a:t>titoslack</a:t>
            </a:r>
            <a:r>
              <a:rPr lang="en-US" dirty="0"/>
              <a:t>, Getty Images (US), Inc. Subscription </a:t>
            </a:r>
            <a:r>
              <a:rPr lang="en-US" dirty="0" smtClean="0"/>
              <a:t>Agreement</a:t>
            </a:r>
          </a:p>
          <a:p>
            <a:pPr algn="l"/>
            <a:r>
              <a:rPr lang="en-US" dirty="0"/>
              <a:t>[30a] Starfish fossil 000011242118 </a:t>
            </a:r>
            <a:r>
              <a:rPr lang="en-US" dirty="0" err="1"/>
              <a:t>tunart</a:t>
            </a:r>
            <a:r>
              <a:rPr lang="en-US" dirty="0"/>
              <a:t>, Getty Images (US), Inc. Subscription Agreement</a:t>
            </a:r>
          </a:p>
          <a:p>
            <a:pPr algn="l"/>
            <a:r>
              <a:rPr lang="en-US" dirty="0"/>
              <a:t>[30b] Starfish fossil 68706, </a:t>
            </a:r>
            <a:r>
              <a:rPr lang="en-US" dirty="0" err="1"/>
              <a:t>floop</a:t>
            </a:r>
            <a:r>
              <a:rPr lang="en-US" dirty="0"/>
              <a:t>, Getty Images (US), Inc. Subscription </a:t>
            </a:r>
            <a:r>
              <a:rPr lang="en-US" dirty="0" smtClean="0"/>
              <a:t>Agreement</a:t>
            </a:r>
          </a:p>
          <a:p>
            <a:pPr algn="l"/>
            <a:r>
              <a:rPr lang="en-US" dirty="0"/>
              <a:t>[30c] </a:t>
            </a:r>
            <a:r>
              <a:rPr lang="en-US" dirty="0" smtClean="0"/>
              <a:t>Fossil </a:t>
            </a:r>
            <a:r>
              <a:rPr lang="en-US" dirty="0"/>
              <a:t>of </a:t>
            </a:r>
            <a:r>
              <a:rPr lang="en-US" dirty="0" err="1"/>
              <a:t>Ophiuroids</a:t>
            </a:r>
            <a:r>
              <a:rPr lang="en-US" dirty="0"/>
              <a:t> 20981997, </a:t>
            </a:r>
            <a:r>
              <a:rPr lang="en-US" dirty="0" err="1"/>
              <a:t>markchentx</a:t>
            </a:r>
            <a:r>
              <a:rPr lang="en-US" dirty="0"/>
              <a:t> Getty Images (US), Inc. Subscription Agreement</a:t>
            </a:r>
          </a:p>
          <a:p>
            <a:pPr algn="l"/>
            <a:endParaRPr lang="en-US" dirty="0"/>
          </a:p>
          <a:p>
            <a:pPr algn="l"/>
            <a:endParaRPr lang="en-US" dirty="0"/>
          </a:p>
          <a:p>
            <a:pPr algn="l"/>
            <a:endParaRPr lang="en-US" dirty="0"/>
          </a:p>
          <a:p>
            <a:pPr algn="l"/>
            <a:endParaRPr lang="en-US" dirty="0" smtClean="0"/>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4098457907"/>
      </p:ext>
    </p:extLst>
  </p:cSld>
  <p:clrMapOvr>
    <a:masterClrMapping/>
  </p:clrMapOvr>
  <mc:AlternateContent xmlns:mc="http://schemas.openxmlformats.org/markup-compatibility/2006" xmlns:p14="http://schemas.microsoft.com/office/powerpoint/2010/main">
    <mc:Choice Requires="p14">
      <p:transition spd="slow" p14:dur="2000" advTm="2955"/>
    </mc:Choice>
    <mc:Fallback xmlns="">
      <p:transition spd="slow" advTm="2955"/>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sz="1900" dirty="0" smtClean="0">
                <a:ea typeface="Calibri" panose="020F0502020204030204" pitchFamily="34" charset="0"/>
              </a:rPr>
              <a:t>[</a:t>
            </a:r>
            <a:r>
              <a:rPr lang="en-US" sz="1900" dirty="0">
                <a:ea typeface="Calibri" panose="020F0502020204030204" pitchFamily="34" charset="0"/>
              </a:rPr>
              <a:t>31a] </a:t>
            </a:r>
            <a:r>
              <a:rPr lang="en-US" sz="1900" dirty="0" err="1">
                <a:ea typeface="Calibri" panose="020F0502020204030204" pitchFamily="34" charset="0"/>
              </a:rPr>
              <a:t>Dipterus</a:t>
            </a:r>
            <a:r>
              <a:rPr lang="en-US" sz="1900" dirty="0">
                <a:ea typeface="Calibri" panose="020F0502020204030204" pitchFamily="34" charset="0"/>
              </a:rPr>
              <a:t> 000056433018 </a:t>
            </a:r>
            <a:r>
              <a:rPr lang="en-US" sz="1900" dirty="0" err="1" smtClean="0">
                <a:ea typeface="Calibri" panose="020F0502020204030204" pitchFamily="34" charset="0"/>
              </a:rPr>
              <a:t>CoreyFord</a:t>
            </a:r>
            <a:r>
              <a:rPr lang="en-US" sz="1900" dirty="0">
                <a:ea typeface="Calibri" panose="020F0502020204030204" pitchFamily="34" charset="0"/>
              </a:rPr>
              <a:t>,</a:t>
            </a:r>
            <a:r>
              <a:rPr lang="en-US" sz="1900" dirty="0"/>
              <a:t> Getty Images (US), Inc. Subscription </a:t>
            </a:r>
            <a:r>
              <a:rPr lang="en-US" sz="1900" dirty="0" smtClean="0"/>
              <a:t>Agreement</a:t>
            </a:r>
            <a:endParaRPr lang="en-US" sz="1900" dirty="0" smtClean="0">
              <a:ea typeface="Calibri" panose="020F0502020204030204" pitchFamily="34" charset="0"/>
            </a:endParaRPr>
          </a:p>
          <a:p>
            <a:pPr algn="l"/>
            <a:r>
              <a:rPr lang="en-US" sz="1900" dirty="0" smtClean="0">
                <a:ea typeface="Calibri" panose="020F0502020204030204" pitchFamily="34" charset="0"/>
              </a:rPr>
              <a:t>[</a:t>
            </a:r>
            <a:r>
              <a:rPr lang="en-US" sz="1900" dirty="0">
                <a:ea typeface="Calibri" panose="020F0502020204030204" pitchFamily="34" charset="0"/>
              </a:rPr>
              <a:t>31b] </a:t>
            </a:r>
            <a:r>
              <a:rPr lang="en-US" sz="1900" dirty="0" err="1" smtClean="0">
                <a:ea typeface="Calibri" panose="020F0502020204030204" pitchFamily="34" charset="0"/>
              </a:rPr>
              <a:t>Crassigyrinus</a:t>
            </a:r>
            <a:r>
              <a:rPr lang="en-US" sz="1900" dirty="0" smtClean="0">
                <a:ea typeface="Calibri" panose="020F0502020204030204" pitchFamily="34" charset="0"/>
              </a:rPr>
              <a:t> 54720282 </a:t>
            </a:r>
            <a:r>
              <a:rPr lang="en-US" sz="1900" dirty="0" err="1" smtClean="0">
                <a:ea typeface="Calibri" panose="020F0502020204030204" pitchFamily="34" charset="0"/>
              </a:rPr>
              <a:t>nicolasprimola</a:t>
            </a:r>
            <a:r>
              <a:rPr lang="en-US" sz="1900" dirty="0" smtClean="0">
                <a:ea typeface="Calibri" panose="020F0502020204030204" pitchFamily="34" charset="0"/>
              </a:rPr>
              <a:t>,</a:t>
            </a:r>
            <a:r>
              <a:rPr lang="en-US" sz="1900" dirty="0"/>
              <a:t> Getty Images (US), Inc. Subscription </a:t>
            </a:r>
            <a:r>
              <a:rPr lang="en-US" sz="1900" dirty="0" smtClean="0"/>
              <a:t>Agreement</a:t>
            </a:r>
            <a:endParaRPr lang="en-US" sz="1900" dirty="0" smtClean="0">
              <a:ea typeface="Calibri" panose="020F0502020204030204" pitchFamily="34" charset="0"/>
            </a:endParaRPr>
          </a:p>
          <a:p>
            <a:pPr algn="l"/>
            <a:r>
              <a:rPr lang="en-US" sz="1900" dirty="0" smtClean="0">
                <a:ea typeface="Calibri" panose="020F0502020204030204" pitchFamily="34" charset="0"/>
              </a:rPr>
              <a:t>[</a:t>
            </a:r>
            <a:r>
              <a:rPr lang="en-US" sz="1900" dirty="0">
                <a:ea typeface="Calibri" panose="020F0502020204030204" pitchFamily="34" charset="0"/>
              </a:rPr>
              <a:t>31c] </a:t>
            </a:r>
            <a:r>
              <a:rPr lang="en-US" sz="1900" dirty="0" err="1">
                <a:ea typeface="Calibri" panose="020F0502020204030204" pitchFamily="34" charset="0"/>
              </a:rPr>
              <a:t>Orthacanthus</a:t>
            </a:r>
            <a:r>
              <a:rPr lang="en-US" sz="1900" dirty="0">
                <a:ea typeface="Calibri" panose="020F0502020204030204" pitchFamily="34" charset="0"/>
              </a:rPr>
              <a:t> 000026677829 </a:t>
            </a:r>
            <a:r>
              <a:rPr lang="en-US" sz="1900" dirty="0" err="1" smtClean="0">
                <a:ea typeface="Calibri" panose="020F0502020204030204" pitchFamily="34" charset="0"/>
              </a:rPr>
              <a:t>CoreyFord</a:t>
            </a:r>
            <a:r>
              <a:rPr lang="en-US" sz="1900" dirty="0" smtClean="0">
                <a:ea typeface="Calibri" panose="020F0502020204030204" pitchFamily="34" charset="0"/>
              </a:rPr>
              <a:t>,</a:t>
            </a:r>
            <a:r>
              <a:rPr lang="en-US" sz="1900" dirty="0"/>
              <a:t> Getty Images (US), Inc. Subscription </a:t>
            </a:r>
            <a:r>
              <a:rPr lang="en-US" sz="1900" dirty="0" smtClean="0"/>
              <a:t>Agreement</a:t>
            </a:r>
          </a:p>
          <a:p>
            <a:pPr algn="l"/>
            <a:r>
              <a:rPr lang="en-US" sz="1900" dirty="0"/>
              <a:t>[32a] Trilobite 000035519138 </a:t>
            </a:r>
            <a:r>
              <a:rPr lang="en-US" sz="1900" dirty="0" err="1" smtClean="0"/>
              <a:t>demarfa</a:t>
            </a:r>
            <a:r>
              <a:rPr lang="en-US" sz="1900" dirty="0" smtClean="0"/>
              <a:t>, </a:t>
            </a:r>
            <a:r>
              <a:rPr lang="en-US" sz="1900" dirty="0"/>
              <a:t>Getty Images (US), Inc. Subscription</a:t>
            </a:r>
          </a:p>
          <a:p>
            <a:pPr algn="l"/>
            <a:r>
              <a:rPr lang="en-US" sz="1900" dirty="0"/>
              <a:t>[32b] </a:t>
            </a:r>
            <a:r>
              <a:rPr lang="en-US" sz="1900" dirty="0" err="1"/>
              <a:t>Elrathia</a:t>
            </a:r>
            <a:r>
              <a:rPr lang="en-US" sz="1900" dirty="0"/>
              <a:t> </a:t>
            </a:r>
            <a:r>
              <a:rPr lang="en-US" sz="1900" dirty="0" err="1"/>
              <a:t>kingii</a:t>
            </a:r>
            <a:r>
              <a:rPr lang="en-US" sz="1900" dirty="0"/>
              <a:t> Trilobite 4974845, Tyrannosaur, Getty Images (US), Inc. Subscription</a:t>
            </a:r>
          </a:p>
          <a:p>
            <a:pPr algn="l"/>
            <a:r>
              <a:rPr lang="en-US" sz="1900" dirty="0"/>
              <a:t>[32c] Trilobites Russian (Ordovician) 000000596507  </a:t>
            </a:r>
            <a:r>
              <a:rPr lang="en-US" sz="1900" dirty="0" err="1" smtClean="0"/>
              <a:t>bobainsworth</a:t>
            </a:r>
            <a:r>
              <a:rPr lang="en-US" sz="1900" dirty="0" smtClean="0"/>
              <a:t>, </a:t>
            </a:r>
            <a:r>
              <a:rPr lang="en-US" sz="1900" dirty="0"/>
              <a:t>Getty Images (US), Inc. Subscription</a:t>
            </a:r>
          </a:p>
          <a:p>
            <a:pPr algn="l"/>
            <a:r>
              <a:rPr lang="en-US" sz="1900" dirty="0"/>
              <a:t>[33a] </a:t>
            </a:r>
            <a:r>
              <a:rPr lang="en-US" sz="1900" dirty="0" err="1"/>
              <a:t>Eurypterus</a:t>
            </a:r>
            <a:r>
              <a:rPr lang="en-US" sz="1900" dirty="0"/>
              <a:t> fossil 000020981832 </a:t>
            </a:r>
            <a:r>
              <a:rPr lang="en-US" sz="1900" dirty="0" err="1" smtClean="0"/>
              <a:t>markchentx</a:t>
            </a:r>
            <a:r>
              <a:rPr lang="en-US" sz="1900" dirty="0" smtClean="0"/>
              <a:t>, </a:t>
            </a:r>
            <a:r>
              <a:rPr lang="en-US" sz="1900" dirty="0"/>
              <a:t>Getty Images (US), Inc. Subscription</a:t>
            </a:r>
          </a:p>
          <a:p>
            <a:pPr algn="l"/>
            <a:r>
              <a:rPr lang="en-US" sz="1900" dirty="0"/>
              <a:t>[33b] Eurypterid 000054721100 </a:t>
            </a:r>
            <a:r>
              <a:rPr lang="en-US" sz="1900" dirty="0" err="1" smtClean="0"/>
              <a:t>nicolasprimola</a:t>
            </a:r>
            <a:r>
              <a:rPr lang="en-US" sz="1900" dirty="0" smtClean="0"/>
              <a:t>, </a:t>
            </a:r>
            <a:r>
              <a:rPr lang="en-US" sz="1900" dirty="0"/>
              <a:t>Getty Images (US), Inc. Subscription</a:t>
            </a:r>
          </a:p>
          <a:p>
            <a:pPr algn="l"/>
            <a:r>
              <a:rPr lang="en-US" sz="1900" dirty="0"/>
              <a:t>[33c] Eurypterid exploring sea floor (Sea scorpion) 504740193, </a:t>
            </a:r>
            <a:r>
              <a:rPr lang="en-US" sz="1900" dirty="0" err="1"/>
              <a:t>Aunt_Spray</a:t>
            </a:r>
            <a:r>
              <a:rPr lang="en-US" sz="1900" dirty="0"/>
              <a:t>, Thinkstock, Thinkstock Image Subscription Agreement</a:t>
            </a:r>
          </a:p>
          <a:p>
            <a:pPr algn="l"/>
            <a:r>
              <a:rPr lang="en-US" sz="1900" dirty="0"/>
              <a:t>[33d] </a:t>
            </a:r>
            <a:r>
              <a:rPr lang="en-US" sz="1900" dirty="0" err="1"/>
              <a:t>Euryptus</a:t>
            </a:r>
            <a:r>
              <a:rPr lang="en-US" sz="1900" dirty="0"/>
              <a:t> 000054131366 </a:t>
            </a:r>
            <a:r>
              <a:rPr lang="en-US" sz="1900" dirty="0" err="1" smtClean="0"/>
              <a:t>Aunt_Spray</a:t>
            </a:r>
            <a:r>
              <a:rPr lang="en-US" sz="1900" dirty="0" smtClean="0"/>
              <a:t>, </a:t>
            </a:r>
            <a:r>
              <a:rPr lang="en-US" sz="1900" dirty="0"/>
              <a:t>Getty Images (US), Inc. Subscription</a:t>
            </a:r>
          </a:p>
          <a:p>
            <a:pPr algn="l"/>
            <a:r>
              <a:rPr lang="en-US" sz="1900" dirty="0"/>
              <a:t>[34] </a:t>
            </a:r>
            <a:r>
              <a:rPr lang="en-US" sz="1900" dirty="0" err="1"/>
              <a:t>Dimetrodon</a:t>
            </a:r>
            <a:r>
              <a:rPr lang="en-US" sz="1900" dirty="0"/>
              <a:t> </a:t>
            </a:r>
            <a:r>
              <a:rPr lang="en-US" sz="1900" dirty="0" smtClean="0"/>
              <a:t>178583890</a:t>
            </a:r>
            <a:r>
              <a:rPr lang="en-US" sz="1900" dirty="0"/>
              <a:t>, </a:t>
            </a:r>
            <a:r>
              <a:rPr lang="en-US" sz="1900" dirty="0" err="1"/>
              <a:t>leonello</a:t>
            </a:r>
            <a:r>
              <a:rPr lang="en-US" sz="1900" dirty="0"/>
              <a:t>, Thinkstock, Thinkstock Image Subscription Agreement</a:t>
            </a:r>
          </a:p>
          <a:p>
            <a:pPr algn="l"/>
            <a:r>
              <a:rPr lang="en-US" sz="1900" dirty="0"/>
              <a:t>[35] Dunkleosteus 180176590, MR1805, Thinkstock, Thinkstock Image Subscription Agreement</a:t>
            </a:r>
          </a:p>
          <a:p>
            <a:pPr algn="l"/>
            <a:r>
              <a:rPr lang="en-US" sz="1900" dirty="0"/>
              <a:t>[36]</a:t>
            </a:r>
            <a:r>
              <a:rPr lang="en-US" sz="1900" dirty="0">
                <a:solidFill>
                  <a:srgbClr val="92D050"/>
                </a:solidFill>
              </a:rPr>
              <a:t> </a:t>
            </a:r>
            <a:r>
              <a:rPr lang="en-US" sz="1900" dirty="0"/>
              <a:t>Colorado river in the </a:t>
            </a:r>
            <a:r>
              <a:rPr lang="en-US" sz="1900" dirty="0" smtClean="0"/>
              <a:t>Grand </a:t>
            </a:r>
            <a:r>
              <a:rPr lang="en-US" sz="1900" dirty="0"/>
              <a:t>Canyon 33169492, </a:t>
            </a:r>
            <a:r>
              <a:rPr lang="en-US" sz="1900" dirty="0" err="1"/>
              <a:t>OlegBogdan</a:t>
            </a:r>
            <a:r>
              <a:rPr lang="en-US" sz="1900" dirty="0"/>
              <a:t>, Getty Images (US), Inc. Subscription</a:t>
            </a:r>
          </a:p>
          <a:p>
            <a:pPr algn="l"/>
            <a:endParaRPr lang="en-US" dirty="0">
              <a:ea typeface="Calibri" panose="020F0502020204030204" pitchFamily="34" charset="0"/>
            </a:endParaRPr>
          </a:p>
          <a:p>
            <a:pPr algn="l"/>
            <a:endParaRPr lang="en-US" dirty="0" smtClean="0"/>
          </a:p>
          <a:p>
            <a:pPr algn="l"/>
            <a:endParaRPr lang="en-US" dirty="0">
              <a:ea typeface="Calibri" panose="020F0502020204030204" pitchFamily="34" charset="0"/>
            </a:endParaRPr>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3126136094"/>
      </p:ext>
    </p:extLst>
  </p:cSld>
  <p:clrMapOvr>
    <a:masterClrMapping/>
  </p:clrMapOvr>
  <mc:AlternateContent xmlns:mc="http://schemas.openxmlformats.org/markup-compatibility/2006" xmlns:p14="http://schemas.microsoft.com/office/powerpoint/2010/main">
    <mc:Choice Requires="p14">
      <p:transition spd="slow" p14:dur="2000" advTm="2582"/>
    </mc:Choice>
    <mc:Fallback xmlns="">
      <p:transition spd="slow" advTm="2582"/>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953462554"/>
      </p:ext>
    </p:extLst>
  </p:cSld>
  <p:clrMapOvr>
    <a:masterClrMapping/>
  </p:clrMapOvr>
  <mc:AlternateContent xmlns:mc="http://schemas.openxmlformats.org/markup-compatibility/2006" xmlns:p14="http://schemas.microsoft.com/office/powerpoint/2010/main">
    <mc:Choice Requires="p14">
      <p:transition spd="slow" p14:dur="2000" advTm="2498"/>
    </mc:Choice>
    <mc:Fallback xmlns="">
      <p:transition spd="slow" advTm="2498"/>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178182988"/>
      </p:ext>
    </p:extLst>
  </p:cSld>
  <p:clrMapOvr>
    <a:masterClrMapping/>
  </p:clrMapOvr>
  <mc:AlternateContent xmlns:mc="http://schemas.openxmlformats.org/markup-compatibility/2006" xmlns:p14="http://schemas.microsoft.com/office/powerpoint/2010/main">
    <mc:Choice Requires="p14">
      <p:transition spd="med" p14:dur="700" advTm="1698">
        <p:fade/>
      </p:transition>
    </mc:Choice>
    <mc:Fallback xmlns="">
      <p:transition spd="med" advTm="1698">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4288512178"/>
      </p:ext>
    </p:extLst>
  </p:cSld>
  <p:clrMapOvr>
    <a:masterClrMapping/>
  </p:clrMapOvr>
  <mc:AlternateContent xmlns:mc="http://schemas.openxmlformats.org/markup-compatibility/2006" xmlns:p14="http://schemas.microsoft.com/office/powerpoint/2010/main">
    <mc:Choice Requires="p14">
      <p:transition spd="med" p14:dur="700" advTm="1703">
        <p:fade/>
      </p:transition>
    </mc:Choice>
    <mc:Fallback xmlns="">
      <p:transition spd="med" advTm="1703">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1344707245"/>
      </p:ext>
    </p:extLst>
  </p:cSld>
  <p:clrMapOvr>
    <a:masterClrMapping/>
  </p:clrMapOvr>
  <mc:AlternateContent xmlns:mc="http://schemas.openxmlformats.org/markup-compatibility/2006" xmlns:p14="http://schemas.microsoft.com/office/powerpoint/2010/main">
    <mc:Choice Requires="p14">
      <p:transition spd="med" p14:dur="700" advTm="1838">
        <p:fade/>
      </p:transition>
    </mc:Choice>
    <mc:Fallback xmlns="">
      <p:transition spd="med" advTm="1838">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324796968"/>
      </p:ext>
    </p:extLst>
  </p:cSld>
  <p:clrMapOvr>
    <a:masterClrMapping/>
  </p:clrMapOvr>
  <mc:AlternateContent xmlns:mc="http://schemas.openxmlformats.org/markup-compatibility/2006" xmlns:p14="http://schemas.microsoft.com/office/powerpoint/2010/main">
    <mc:Choice Requires="p14">
      <p:transition spd="med" p14:dur="700" advTm="1915">
        <p:fade/>
      </p:transition>
    </mc:Choice>
    <mc:Fallback xmlns="">
      <p:transition spd="med" advTm="1915">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Gill Sans Ultra Bold" panose="020B0A02020104020203" pitchFamily="34" charset="0"/>
              </a:rPr>
              <a:t>Somerset, England</a:t>
            </a:r>
            <a:endParaRPr lang="en-US" dirty="0">
              <a:solidFill>
                <a:schemeClr val="bg1"/>
              </a:solidFill>
              <a:latin typeface="Gill Sans Ultra Bold" panose="020B0A02020104020203" pitchFamily="34" charset="0"/>
            </a:endParaRPr>
          </a:p>
        </p:txBody>
      </p:sp>
      <p:pic>
        <p:nvPicPr>
          <p:cNvPr id="2050" name="Picture 2" descr="C:\Users\Carol Raney\Downloads\17854186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1447800"/>
            <a:ext cx="4038600" cy="485347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867400" y="5564672"/>
            <a:ext cx="609600" cy="45727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8777247"/>
      </p:ext>
    </p:extLst>
  </p:cSld>
  <p:clrMapOvr>
    <a:masterClrMapping/>
  </p:clrMapOvr>
  <mc:AlternateContent xmlns:mc="http://schemas.openxmlformats.org/markup-compatibility/2006" xmlns:p14="http://schemas.microsoft.com/office/powerpoint/2010/main">
    <mc:Choice Requires="p14">
      <p:transition spd="slow" p14:dur="800" advTm="8789">
        <p:circle/>
      </p:transition>
    </mc:Choice>
    <mc:Fallback xmlns="">
      <p:transition spd="slow" advTm="878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1383689524"/>
      </p:ext>
    </p:extLst>
  </p:cSld>
  <p:clrMapOvr>
    <a:masterClrMapping/>
  </p:clrMapOvr>
  <mc:AlternateContent xmlns:mc="http://schemas.openxmlformats.org/markup-compatibility/2006" xmlns:p14="http://schemas.microsoft.com/office/powerpoint/2010/main">
    <mc:Choice Requires="p14">
      <p:transition spd="med" p14:dur="700" advTm="2674">
        <p:fade/>
      </p:transition>
    </mc:Choice>
    <mc:Fallback xmlns="">
      <p:transition spd="med" advTm="2674">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209801"/>
            <a:ext cx="6361671" cy="406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6042" y="450468"/>
            <a:ext cx="10307731" cy="1143000"/>
          </a:xfrm>
        </p:spPr>
        <p:txBody>
          <a:bodyPr>
            <a:normAutofit/>
          </a:bodyPr>
          <a:lstStyle/>
          <a:p>
            <a:r>
              <a:rPr lang="en-US" dirty="0" smtClean="0">
                <a:ln>
                  <a:solidFill>
                    <a:sysClr val="windowText" lastClr="000000"/>
                  </a:solidFill>
                </a:ln>
                <a:solidFill>
                  <a:schemeClr val="bg1"/>
                </a:solidFill>
                <a:latin typeface="Gill Sans Ultra Bold" panose="020B0A02020104020203" pitchFamily="34" charset="0"/>
              </a:rPr>
              <a:t>Somerset (circa 1800)</a:t>
            </a:r>
            <a:endParaRPr lang="en-US" dirty="0">
              <a:ln>
                <a:solidFill>
                  <a:sysClr val="windowText" lastClr="000000"/>
                </a:solidFill>
              </a:ln>
              <a:solidFill>
                <a:schemeClr val="bg1"/>
              </a:solidFill>
              <a:latin typeface="Gill Sans Ultra Bold" panose="020B0A02020104020203" pitchFamily="34" charset="0"/>
            </a:endParaRPr>
          </a:p>
        </p:txBody>
      </p:sp>
      <p:sp>
        <p:nvSpPr>
          <p:cNvPr id="3" name="TextBox 2"/>
          <p:cNvSpPr txBox="1"/>
          <p:nvPr/>
        </p:nvSpPr>
        <p:spPr>
          <a:xfrm>
            <a:off x="1905001" y="6336268"/>
            <a:ext cx="5183361" cy="369332"/>
          </a:xfrm>
          <a:prstGeom prst="rect">
            <a:avLst/>
          </a:prstGeom>
          <a:noFill/>
        </p:spPr>
        <p:txBody>
          <a:bodyPr wrap="square" rtlCol="0">
            <a:spAutoFit/>
          </a:bodyPr>
          <a:lstStyle/>
          <a:p>
            <a:r>
              <a:rPr lang="en-US" dirty="0"/>
              <a:t>Washington Imaging, used with permission</a:t>
            </a:r>
          </a:p>
        </p:txBody>
      </p:sp>
      <p:pic>
        <p:nvPicPr>
          <p:cNvPr id="1026" name="Picture 2" descr="http://upload.wikimedia.org/wikipedia/commons/6/6f/William_Smith_(geologi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0573" y="2537625"/>
            <a:ext cx="2743200" cy="34052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63930805"/>
      </p:ext>
    </p:extLst>
  </p:cSld>
  <p:clrMapOvr>
    <a:masterClrMapping/>
  </p:clrMapOvr>
  <mc:AlternateContent xmlns:mc="http://schemas.openxmlformats.org/markup-compatibility/2006" xmlns:p14="http://schemas.microsoft.com/office/powerpoint/2010/main">
    <mc:Choice Requires="p14">
      <p:transition spd="slow" p14:dur="800" advTm="19055">
        <p:circle/>
      </p:transition>
    </mc:Choice>
    <mc:Fallback xmlns="">
      <p:transition spd="slow" advTm="19055">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solidFill>
                  <a:schemeClr val="bg1"/>
                </a:solidFill>
              </a:rPr>
              <a:t>Certain kinds of fossils always occurred in the same layers of rocks</a:t>
            </a:r>
          </a:p>
          <a:p>
            <a:endParaRPr lang="en-US" dirty="0" smtClean="0">
              <a:solidFill>
                <a:schemeClr val="bg1"/>
              </a:solidFill>
            </a:endParaRPr>
          </a:p>
          <a:p>
            <a:r>
              <a:rPr lang="en-US" dirty="0" smtClean="0">
                <a:solidFill>
                  <a:schemeClr val="bg1"/>
                </a:solidFill>
              </a:rPr>
              <a:t>In a specific sequence</a:t>
            </a:r>
          </a:p>
          <a:p>
            <a:endParaRPr lang="en-US" dirty="0">
              <a:solidFill>
                <a:schemeClr val="bg1"/>
              </a:solidFill>
            </a:endParaRPr>
          </a:p>
        </p:txBody>
      </p:sp>
      <p:pic>
        <p:nvPicPr>
          <p:cNvPr id="4098" name="Picture 2" descr="C:\Users\Carol Raney\OneDrive\Thinkstock downloads\46524614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07" b="99953" l="0" r="100000"/>
                    </a14:imgEffect>
                  </a14:imgLayer>
                </a14:imgProps>
              </a:ext>
              <a:ext uri="{28A0092B-C50C-407E-A947-70E740481C1C}">
                <a14:useLocalDpi xmlns:a14="http://schemas.microsoft.com/office/drawing/2010/main" val="0"/>
              </a:ext>
            </a:extLst>
          </a:blip>
          <a:srcRect/>
          <a:stretch>
            <a:fillRect/>
          </a:stretch>
        </p:blipFill>
        <p:spPr bwMode="auto">
          <a:xfrm>
            <a:off x="5538788" y="2971801"/>
            <a:ext cx="2309812" cy="34634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arol Raney\OneDrive\Thinkstock downloads\1449706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600" y="3625364"/>
            <a:ext cx="2133600" cy="28516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arol Raney\OneDrive\Thinkstock downloads\14591646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8028" y="4572001"/>
            <a:ext cx="2549773" cy="17002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8" name="Title 2"/>
          <p:cNvSpPr txBox="1">
            <a:spLocks/>
          </p:cNvSpPr>
          <p:nvPr/>
        </p:nvSpPr>
        <p:spPr>
          <a:xfrm>
            <a:off x="-152400" y="489285"/>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ln>
                  <a:solidFill>
                    <a:sysClr val="windowText" lastClr="000000"/>
                  </a:solidFill>
                </a:ln>
                <a:solidFill>
                  <a:schemeClr val="bg1"/>
                </a:solidFill>
                <a:latin typeface="Gill Sans Ultra Bold" panose="020B0A02020104020203" pitchFamily="34" charset="0"/>
              </a:rPr>
              <a:t>Law of Faunal Succession</a:t>
            </a:r>
            <a:endParaRPr lang="en-US" dirty="0">
              <a:ln>
                <a:solidFill>
                  <a:sysClr val="windowText" lastClr="000000"/>
                </a:solidFill>
              </a:ln>
              <a:solidFill>
                <a:schemeClr val="bg1"/>
              </a:solidFill>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3777689449"/>
      </p:ext>
    </p:extLst>
  </p:cSld>
  <p:clrMapOvr>
    <a:masterClrMapping/>
  </p:clrMapOvr>
  <mc:AlternateContent xmlns:mc="http://schemas.openxmlformats.org/markup-compatibility/2006" xmlns:p14="http://schemas.microsoft.com/office/powerpoint/2010/main">
    <mc:Choice Requires="p14">
      <p:transition spd="slow" p14:dur="800" advTm="23157">
        <p:circle/>
      </p:transition>
    </mc:Choice>
    <mc:Fallback xmlns="">
      <p:transition spd="slow" advTm="23157">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489285"/>
            <a:ext cx="10972800" cy="1143000"/>
          </a:xfrm>
        </p:spPr>
        <p:txBody>
          <a:bodyPr/>
          <a:lstStyle/>
          <a:p>
            <a:r>
              <a:rPr lang="en-US" dirty="0" smtClean="0">
                <a:ln>
                  <a:solidFill>
                    <a:sysClr val="windowText" lastClr="000000"/>
                  </a:solidFill>
                </a:ln>
                <a:solidFill>
                  <a:schemeClr val="bg1"/>
                </a:solidFill>
                <a:latin typeface="Gill Sans Ultra Bold" panose="020B0A02020104020203" pitchFamily="34" charset="0"/>
              </a:rPr>
              <a:t>Law of Faunal Succession</a:t>
            </a:r>
            <a:endParaRPr lang="en-US" dirty="0">
              <a:ln>
                <a:solidFill>
                  <a:sysClr val="windowText" lastClr="000000"/>
                </a:solidFill>
              </a:ln>
              <a:solidFill>
                <a:schemeClr val="bg1"/>
              </a:solidFill>
              <a:latin typeface="Gill Sans Ultra Bold" panose="020B0A02020104020203" pitchFamily="34" charset="0"/>
            </a:endParaRPr>
          </a:p>
        </p:txBody>
      </p:sp>
      <p:sp>
        <p:nvSpPr>
          <p:cNvPr id="4" name="Content Placeholder 3"/>
          <p:cNvSpPr>
            <a:spLocks noGrp="1"/>
          </p:cNvSpPr>
          <p:nvPr>
            <p:ph idx="1"/>
          </p:nvPr>
        </p:nvSpPr>
        <p:spPr/>
        <p:txBody>
          <a:bodyPr>
            <a:normAutofit/>
          </a:bodyPr>
          <a:lstStyle/>
          <a:p>
            <a:endParaRPr lang="en-US" dirty="0" smtClean="0"/>
          </a:p>
          <a:p>
            <a:endParaRPr lang="en-US" dirty="0" smtClean="0"/>
          </a:p>
          <a:p>
            <a:endParaRPr lang="en-US" dirty="0"/>
          </a:p>
        </p:txBody>
      </p:sp>
      <p:sp>
        <p:nvSpPr>
          <p:cNvPr id="7" name="Content Placeholder 3"/>
          <p:cNvSpPr txBox="1">
            <a:spLocks/>
          </p:cNvSpPr>
          <p:nvPr/>
        </p:nvSpPr>
        <p:spPr>
          <a:xfrm>
            <a:off x="2209801" y="2489273"/>
            <a:ext cx="6887389"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3600" dirty="0">
                <a:solidFill>
                  <a:srgbClr val="FFC000"/>
                </a:solidFill>
              </a:rPr>
              <a:t>Fauna</a:t>
            </a:r>
            <a:r>
              <a:rPr lang="en-US" sz="3600" dirty="0">
                <a:solidFill>
                  <a:schemeClr val="bg1"/>
                </a:solidFill>
              </a:rPr>
              <a:t>—a name for the animals found in a certain place</a:t>
            </a:r>
          </a:p>
          <a:p>
            <a:endParaRPr lang="en-US" sz="3600" dirty="0"/>
          </a:p>
          <a:p>
            <a:r>
              <a:rPr lang="en-US" sz="3600" dirty="0">
                <a:solidFill>
                  <a:srgbClr val="FFC000"/>
                </a:solidFill>
              </a:rPr>
              <a:t>Succession</a:t>
            </a:r>
            <a:r>
              <a:rPr lang="en-US" sz="3600" dirty="0">
                <a:solidFill>
                  <a:schemeClr val="bg1"/>
                </a:solidFill>
              </a:rPr>
              <a:t>—things that come one after the other in a certain order</a:t>
            </a:r>
          </a:p>
          <a:p>
            <a:endParaRPr lang="en-US" dirty="0"/>
          </a:p>
        </p:txBody>
      </p:sp>
    </p:spTree>
    <p:custDataLst>
      <p:tags r:id="rId1"/>
    </p:custDataLst>
    <p:extLst>
      <p:ext uri="{BB962C8B-B14F-4D97-AF65-F5344CB8AC3E}">
        <p14:creationId xmlns:p14="http://schemas.microsoft.com/office/powerpoint/2010/main" val="568841193"/>
      </p:ext>
    </p:extLst>
  </p:cSld>
  <p:clrMapOvr>
    <a:masterClrMapping/>
  </p:clrMapOvr>
  <mc:AlternateContent xmlns:mc="http://schemas.openxmlformats.org/markup-compatibility/2006" xmlns:p14="http://schemas.microsoft.com/office/powerpoint/2010/main">
    <mc:Choice Requires="p14">
      <p:transition spd="slow" p14:dur="800" advTm="13738">
        <p:circle/>
      </p:transition>
    </mc:Choice>
    <mc:Fallback xmlns="">
      <p:transition spd="slow" advTm="137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477000" y="742176"/>
            <a:ext cx="4191000" cy="4955203"/>
          </a:xfrm>
          <a:prstGeom prst="rect">
            <a:avLst/>
          </a:prstGeom>
        </p:spPr>
        <p:txBody>
          <a:bodyPr wrap="square">
            <a:spAutoFit/>
          </a:bodyPr>
          <a:lstStyle/>
          <a:p>
            <a:r>
              <a:rPr lang="en-US" sz="2800" dirty="0">
                <a:solidFill>
                  <a:schemeClr val="bg1"/>
                </a:solidFill>
              </a:rPr>
              <a:t>The coal-bearing layers near the Somerset Canal became known as the Carboniferous  system.</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3600" dirty="0">
                <a:solidFill>
                  <a:schemeClr val="bg1"/>
                </a:solidFill>
              </a:rPr>
              <a:t>Coal contains carbon</a:t>
            </a:r>
          </a:p>
        </p:txBody>
      </p:sp>
      <p:sp>
        <p:nvSpPr>
          <p:cNvPr id="13" name="Right Arrow 12"/>
          <p:cNvSpPr/>
          <p:nvPr/>
        </p:nvSpPr>
        <p:spPr>
          <a:xfrm rot="10800000">
            <a:off x="6629400" y="3429002"/>
            <a:ext cx="2057400" cy="662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40428"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4" name="Rectangle 23"/>
          <p:cNvSpPr/>
          <p:nvPr/>
        </p:nvSpPr>
        <p:spPr>
          <a:xfrm>
            <a:off x="3640428"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6" name="Rectangle 25"/>
          <p:cNvSpPr/>
          <p:nvPr/>
        </p:nvSpPr>
        <p:spPr>
          <a:xfrm>
            <a:off x="3640428"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7" name="Rectangle 26"/>
          <p:cNvSpPr/>
          <p:nvPr/>
        </p:nvSpPr>
        <p:spPr>
          <a:xfrm>
            <a:off x="3640428"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1" name="Rectangle 30"/>
          <p:cNvSpPr/>
          <p:nvPr/>
        </p:nvSpPr>
        <p:spPr>
          <a:xfrm>
            <a:off x="3640428"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2" name="Rectangle 31"/>
          <p:cNvSpPr/>
          <p:nvPr/>
        </p:nvSpPr>
        <p:spPr>
          <a:xfrm>
            <a:off x="3640428"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3" name="Rectangle 32"/>
          <p:cNvSpPr/>
          <p:nvPr/>
        </p:nvSpPr>
        <p:spPr>
          <a:xfrm>
            <a:off x="3640428"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4" name="Rectangle 33"/>
          <p:cNvSpPr/>
          <p:nvPr/>
        </p:nvSpPr>
        <p:spPr>
          <a:xfrm>
            <a:off x="3640428"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5" name="Rectangle 34"/>
          <p:cNvSpPr/>
          <p:nvPr/>
        </p:nvSpPr>
        <p:spPr>
          <a:xfrm>
            <a:off x="3640428"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6" name="Rectangle 35"/>
          <p:cNvSpPr/>
          <p:nvPr/>
        </p:nvSpPr>
        <p:spPr>
          <a:xfrm>
            <a:off x="3631463"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7" name="Rectangle 36"/>
          <p:cNvSpPr/>
          <p:nvPr/>
        </p:nvSpPr>
        <p:spPr>
          <a:xfrm>
            <a:off x="3631463"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8" name="Rectangle 37"/>
          <p:cNvSpPr/>
          <p:nvPr/>
        </p:nvSpPr>
        <p:spPr>
          <a:xfrm>
            <a:off x="3640428"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9" name="Rectangle 38"/>
          <p:cNvSpPr/>
          <p:nvPr/>
        </p:nvSpPr>
        <p:spPr>
          <a:xfrm>
            <a:off x="3640428"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0" name="Rectangle 39"/>
          <p:cNvSpPr/>
          <p:nvPr/>
        </p:nvSpPr>
        <p:spPr>
          <a:xfrm>
            <a:off x="2350393"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1" name="Rectangle 40"/>
          <p:cNvSpPr/>
          <p:nvPr/>
        </p:nvSpPr>
        <p:spPr>
          <a:xfrm rot="16200000">
            <a:off x="1775455"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2" name="Rectangle 41"/>
          <p:cNvSpPr/>
          <p:nvPr/>
        </p:nvSpPr>
        <p:spPr>
          <a:xfrm rot="16200000">
            <a:off x="2618003"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3" name="Rectangle 42"/>
          <p:cNvSpPr/>
          <p:nvPr/>
        </p:nvSpPr>
        <p:spPr>
          <a:xfrm rot="16200000">
            <a:off x="2614538"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4" name="Rectangle 43"/>
          <p:cNvSpPr/>
          <p:nvPr/>
        </p:nvSpPr>
        <p:spPr>
          <a:xfrm rot="16200000">
            <a:off x="-133490"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
        <p:nvSpPr>
          <p:cNvPr id="19" name="Rectangle 18"/>
          <p:cNvSpPr/>
          <p:nvPr/>
        </p:nvSpPr>
        <p:spPr>
          <a:xfrm>
            <a:off x="3649395" y="3274765"/>
            <a:ext cx="2746489" cy="83201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Carboniferous</a:t>
            </a:r>
          </a:p>
        </p:txBody>
      </p:sp>
    </p:spTree>
    <p:custDataLst>
      <p:tags r:id="rId1"/>
    </p:custDataLst>
    <p:extLst>
      <p:ext uri="{BB962C8B-B14F-4D97-AF65-F5344CB8AC3E}">
        <p14:creationId xmlns:p14="http://schemas.microsoft.com/office/powerpoint/2010/main" val="4067532664"/>
      </p:ext>
    </p:extLst>
  </p:cSld>
  <p:clrMapOvr>
    <a:masterClrMapping/>
  </p:clrMapOvr>
  <mc:AlternateContent xmlns:mc="http://schemas.openxmlformats.org/markup-compatibility/2006" xmlns:p14="http://schemas.microsoft.com/office/powerpoint/2010/main">
    <mc:Choice Requires="p14">
      <p:transition spd="slow" p14:dur="800" advTm="6883">
        <p:circle/>
      </p:transition>
    </mc:Choice>
    <mc:Fallback xmlns="">
      <p:transition spd="slow" advTm="6883">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10.xml><?xml version="1.0" encoding="utf-8"?>
<p:tagLst xmlns:a="http://schemas.openxmlformats.org/drawingml/2006/main" xmlns:r="http://schemas.openxmlformats.org/officeDocument/2006/relationships" xmlns:p="http://schemas.openxmlformats.org/presentationml/2006/main">
  <p:tag name="TIMING" val="|3.9|3.2"/>
</p:tagLst>
</file>

<file path=ppt/tags/tag11.xml><?xml version="1.0" encoding="utf-8"?>
<p:tagLst xmlns:a="http://schemas.openxmlformats.org/drawingml/2006/main" xmlns:r="http://schemas.openxmlformats.org/officeDocument/2006/relationships" xmlns:p="http://schemas.openxmlformats.org/presentationml/2006/main">
  <p:tag name="TIMING" val="|5.4|6.5"/>
</p:tagLst>
</file>

<file path=ppt/tags/tag12.xml><?xml version="1.0" encoding="utf-8"?>
<p:tagLst xmlns:a="http://schemas.openxmlformats.org/drawingml/2006/main" xmlns:r="http://schemas.openxmlformats.org/officeDocument/2006/relationships" xmlns:p="http://schemas.openxmlformats.org/presentationml/2006/main">
  <p:tag name="TIMING" val="|5"/>
</p:tagLst>
</file>

<file path=ppt/tags/tag13.xml><?xml version="1.0" encoding="utf-8"?>
<p:tagLst xmlns:a="http://schemas.openxmlformats.org/drawingml/2006/main" xmlns:r="http://schemas.openxmlformats.org/officeDocument/2006/relationships" xmlns:p="http://schemas.openxmlformats.org/presentationml/2006/main">
  <p:tag name="TIMING" val="|9.4"/>
</p:tagLst>
</file>

<file path=ppt/tags/tag14.xml><?xml version="1.0" encoding="utf-8"?>
<p:tagLst xmlns:a="http://schemas.openxmlformats.org/drawingml/2006/main" xmlns:r="http://schemas.openxmlformats.org/officeDocument/2006/relationships" xmlns:p="http://schemas.openxmlformats.org/presentationml/2006/main">
  <p:tag name="TIMING" val="|2.5"/>
</p:tagLst>
</file>

<file path=ppt/tags/tag15.xml><?xml version="1.0" encoding="utf-8"?>
<p:tagLst xmlns:a="http://schemas.openxmlformats.org/drawingml/2006/main" xmlns:r="http://schemas.openxmlformats.org/officeDocument/2006/relationships" xmlns:p="http://schemas.openxmlformats.org/presentationml/2006/main">
  <p:tag name="TIMING" val="|7.5|3.8"/>
</p:tagLst>
</file>

<file path=ppt/tags/tag2.xml><?xml version="1.0" encoding="utf-8"?>
<p:tagLst xmlns:a="http://schemas.openxmlformats.org/drawingml/2006/main" xmlns:r="http://schemas.openxmlformats.org/officeDocument/2006/relationships" xmlns:p="http://schemas.openxmlformats.org/presentationml/2006/main">
  <p:tag name="TIMING" val="|11.1"/>
</p:tagLst>
</file>

<file path=ppt/tags/tag3.xml><?xml version="1.0" encoding="utf-8"?>
<p:tagLst xmlns:a="http://schemas.openxmlformats.org/drawingml/2006/main" xmlns:r="http://schemas.openxmlformats.org/officeDocument/2006/relationships" xmlns:p="http://schemas.openxmlformats.org/presentationml/2006/main">
  <p:tag name="TIMING" val="|5"/>
</p:tagLst>
</file>

<file path=ppt/tags/tag4.xml><?xml version="1.0" encoding="utf-8"?>
<p:tagLst xmlns:a="http://schemas.openxmlformats.org/drawingml/2006/main" xmlns:r="http://schemas.openxmlformats.org/officeDocument/2006/relationships" xmlns:p="http://schemas.openxmlformats.org/presentationml/2006/main">
  <p:tag name="TIMING" val="|4.4"/>
</p:tagLst>
</file>

<file path=ppt/tags/tag5.xml><?xml version="1.0" encoding="utf-8"?>
<p:tagLst xmlns:a="http://schemas.openxmlformats.org/drawingml/2006/main" xmlns:r="http://schemas.openxmlformats.org/officeDocument/2006/relationships" xmlns:p="http://schemas.openxmlformats.org/presentationml/2006/main">
  <p:tag name="TIMING" val="|3.2"/>
</p:tagLst>
</file>

<file path=ppt/tags/tag6.xml><?xml version="1.0" encoding="utf-8"?>
<p:tagLst xmlns:a="http://schemas.openxmlformats.org/drawingml/2006/main" xmlns:r="http://schemas.openxmlformats.org/officeDocument/2006/relationships" xmlns:p="http://schemas.openxmlformats.org/presentationml/2006/main">
  <p:tag name="TIMING" val="|6.7|3.9"/>
</p:tagLst>
</file>

<file path=ppt/tags/tag7.xml><?xml version="1.0" encoding="utf-8"?>
<p:tagLst xmlns:a="http://schemas.openxmlformats.org/drawingml/2006/main" xmlns:r="http://schemas.openxmlformats.org/officeDocument/2006/relationships" xmlns:p="http://schemas.openxmlformats.org/presentationml/2006/main">
  <p:tag name="TIMING" val="|4.4|2.4|2.1"/>
</p:tagLst>
</file>

<file path=ppt/tags/tag8.xml><?xml version="1.0" encoding="utf-8"?>
<p:tagLst xmlns:a="http://schemas.openxmlformats.org/drawingml/2006/main" xmlns:r="http://schemas.openxmlformats.org/officeDocument/2006/relationships" xmlns:p="http://schemas.openxmlformats.org/presentationml/2006/main">
  <p:tag name="TIMING" val="|7.8|4.5"/>
</p:tagLst>
</file>

<file path=ppt/tags/tag9.xml><?xml version="1.0" encoding="utf-8"?>
<p:tagLst xmlns:a="http://schemas.openxmlformats.org/drawingml/2006/main" xmlns:r="http://schemas.openxmlformats.org/officeDocument/2006/relationships" xmlns:p="http://schemas.openxmlformats.org/presentationml/2006/main">
  <p:tag name="TIMING" val="|7.5|3.2|3.1"/>
</p:tagLst>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4023</TotalTime>
  <Words>2775</Words>
  <Application>Microsoft Office PowerPoint</Application>
  <PresentationFormat>Widescreen</PresentationFormat>
  <Paragraphs>582</Paragraphs>
  <Slides>50</Slides>
  <Notes>45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50</vt:i4>
      </vt:variant>
    </vt:vector>
  </HeadingPairs>
  <TitlesOfParts>
    <vt:vector size="61" baseType="lpstr">
      <vt:lpstr>Arial</vt:lpstr>
      <vt:lpstr>Calibri</vt:lpstr>
      <vt:lpstr>Garamond</vt:lpstr>
      <vt:lpstr>Gill Sans Ultra Bold</vt:lpstr>
      <vt:lpstr>Tahoma</vt:lpstr>
      <vt:lpstr>Tempus Sans ITC</vt:lpstr>
      <vt:lpstr>Tunga</vt:lpstr>
      <vt:lpstr>1_Office Theme</vt:lpstr>
      <vt:lpstr>2_Office Theme</vt:lpstr>
      <vt:lpstr>Office Theme</vt:lpstr>
      <vt:lpstr>BlackTie</vt:lpstr>
      <vt:lpstr>The Geologic Column</vt:lpstr>
      <vt:lpstr>PowerPoint Presentation</vt:lpstr>
      <vt:lpstr>Geologic Time Scale</vt:lpstr>
      <vt:lpstr>United Kingdom</vt:lpstr>
      <vt:lpstr>Somerset, England</vt:lpstr>
      <vt:lpstr>Somerset (circa 1800)</vt:lpstr>
      <vt:lpstr>PowerPoint Presentation</vt:lpstr>
      <vt:lpstr>Law of Faunal Succession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Paleozoic Creatures</vt:lpstr>
      <vt:lpstr>Paleozoic Creatures</vt:lpstr>
      <vt:lpstr>Paleozoic Creatures</vt:lpstr>
      <vt:lpstr>Paleozoic Creatures</vt:lpstr>
      <vt:lpstr>Paleozoic Creatures</vt:lpstr>
      <vt:lpstr>Paleozoic Creatures</vt:lpstr>
      <vt:lpstr>Dunkleosteus</vt:lpstr>
      <vt:lpstr>PowerPoint Presentation</vt:lpstr>
      <vt:lpstr>PowerPoint Presentation</vt:lpstr>
      <vt:lpstr>Geologic Time Scale</vt:lpstr>
      <vt:lpstr>PowerPoint Presentation</vt:lpstr>
      <vt:lpstr>The Geologic Column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ownageunit</cp:lastModifiedBy>
  <cp:revision>222</cp:revision>
  <dcterms:created xsi:type="dcterms:W3CDTF">2012-08-15T17:52:08Z</dcterms:created>
  <dcterms:modified xsi:type="dcterms:W3CDTF">2015-05-11T13:44:00Z</dcterms:modified>
</cp:coreProperties>
</file>