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66" r:id="rId5"/>
    <p:sldId id="259" r:id="rId6"/>
    <p:sldId id="260" r:id="rId7"/>
    <p:sldId id="262" r:id="rId8"/>
    <p:sldId id="268" r:id="rId9"/>
    <p:sldId id="269" r:id="rId10"/>
    <p:sldId id="270" r:id="rId11"/>
    <p:sldId id="263" r:id="rId12"/>
    <p:sldId id="264" r:id="rId13"/>
    <p:sldId id="265" r:id="rId14"/>
    <p:sldId id="261" r:id="rId15"/>
    <p:sldId id="267" r:id="rId16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ill Sans M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869343F-8FFC-4C4C-B8A5-5EE37ED2D2DE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7A782B8-E9D8-48DA-B1DE-642339533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45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FB11A-220B-4096-A257-83598B5FCF3A}" type="datetimeFigureOut">
              <a:rPr lang="en-US" smtClean="0"/>
              <a:t>8/22/2013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55AA2-F12F-47A1-99EF-2F9A10B866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34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6A6E91-A585-4729-9865-C9BD17B3E59D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781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159FC10-4ED4-496D-A498-3D540E6172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AD49D-9D51-4AF2-BEE5-C7BF46E054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EC16F-6EFC-422F-9581-CFD4A909DC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2FD626-A264-4C32-A454-9A8CE323D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32CD5-F9FB-4E6B-BB72-BD8D6846A5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958389-BCBA-4D8D-8F1C-6B01FC8562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A8BE5F-B2A2-4205-917B-CA6C6600AD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904625-414B-4886-B9D7-7CC0C15009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ECDA3-64F5-4BCB-B4B7-D98EEEA12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012AB-F1EB-4113-9F54-8E6922D787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12B95-0E41-463D-9161-5A2639F7B3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CAB7766F-7D47-4772-9EFC-98431310ED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 MT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 MT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 MT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ill Sans MT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esquill@southern.edu" TargetMode="External"/><Relationship Id="rId2" Type="http://schemas.openxmlformats.org/officeDocument/2006/relationships/hyperlink" Target="http://www.uhcsr.com/souther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PenrodK@southern.edu" TargetMode="External"/><Relationship Id="rId2" Type="http://schemas.openxmlformats.org/officeDocument/2006/relationships/hyperlink" Target="http://www.southern.edu/CampusSafe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David@southern.edu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cesquill@southern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uthern.edu/studentjob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thern.edu/studentjobs" TargetMode="External"/><Relationship Id="rId2" Type="http://schemas.openxmlformats.org/officeDocument/2006/relationships/hyperlink" Target="mailto:jlstotz@southern.ed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dirty="0" smtClean="0">
                <a:solidFill>
                  <a:schemeClr val="bg1"/>
                </a:solidFill>
              </a:rPr>
              <a:t>Welcome!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1"/>
                </a:solidFill>
              </a:rPr>
              <a:t>Fall Parent Seminar</a:t>
            </a:r>
          </a:p>
          <a:p>
            <a:r>
              <a:rPr lang="en-US" sz="4000" smtClean="0">
                <a:solidFill>
                  <a:schemeClr val="bg1"/>
                </a:solidFill>
              </a:rPr>
              <a:t>August </a:t>
            </a:r>
            <a:r>
              <a:rPr lang="en-US" sz="4000" smtClean="0">
                <a:solidFill>
                  <a:schemeClr val="bg1"/>
                </a:solidFill>
              </a:rPr>
              <a:t>25, </a:t>
            </a:r>
            <a:r>
              <a:rPr lang="en-US" sz="4000" dirty="0" smtClean="0">
                <a:solidFill>
                  <a:schemeClr val="bg1"/>
                </a:solidFill>
              </a:rPr>
              <a:t>2013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UHC  and Insurance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334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UHC pen to ALL current students at SAU regardless of the type of insurance coverage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Any charges posted to the student’s bill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Ask for walk-out statement - private insurance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Student Insurance automatically charged unless proof of coverage provided on form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Cost $768 annual; less for single semester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Questions on </a:t>
            </a:r>
            <a:r>
              <a:rPr lang="en-US" smtClean="0">
                <a:solidFill>
                  <a:schemeClr val="accent3"/>
                </a:solidFill>
              </a:rPr>
              <a:t>United </a:t>
            </a:r>
            <a:r>
              <a:rPr lang="en-US">
                <a:solidFill>
                  <a:schemeClr val="accent3"/>
                </a:solidFill>
              </a:rPr>
              <a:t>H</a:t>
            </a:r>
            <a:r>
              <a:rPr lang="en-US" smtClean="0">
                <a:solidFill>
                  <a:schemeClr val="accent3"/>
                </a:solidFill>
              </a:rPr>
              <a:t>ealthcare student insurance </a:t>
            </a:r>
            <a:r>
              <a:rPr lang="en-US" dirty="0" smtClean="0">
                <a:solidFill>
                  <a:schemeClr val="accent3"/>
                </a:solidFill>
              </a:rPr>
              <a:t>go to </a:t>
            </a:r>
            <a:r>
              <a:rPr lang="en-US" dirty="0" smtClean="0">
                <a:solidFill>
                  <a:schemeClr val="accent3"/>
                </a:solidFill>
                <a:hlinkClick r:id="rId2"/>
              </a:rPr>
              <a:t>www.UHCSR.com/southern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</a:rPr>
              <a:t>or ask Clarice at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accent3"/>
                </a:solidFill>
                <a:hlinkClick r:id="rId3"/>
              </a:rPr>
              <a:t>cesquill@southern.edu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79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Campus Safety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Committed to student and employee safety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On duty 24/7/365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Services Include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Accident/incident response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Alarm monitoring &amp; response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Motorist assistance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Emergency preparedness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Lost &amp; found 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Medical assists &amp; transport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Safety &amp; Security checks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Safety Escorts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Severe Weather Monitoring</a:t>
            </a:r>
          </a:p>
          <a:p>
            <a:pPr lvl="1"/>
            <a:r>
              <a:rPr lang="en-US" sz="1800" dirty="0" smtClean="0">
                <a:solidFill>
                  <a:schemeClr val="bg1"/>
                </a:solidFill>
              </a:rPr>
              <a:t>Training: Fire safety, personal  safety, emergency preparedness</a:t>
            </a:r>
          </a:p>
          <a:p>
            <a:pPr lvl="1"/>
            <a:endParaRPr lang="en-US" sz="1800" dirty="0" smtClean="0">
              <a:solidFill>
                <a:schemeClr val="bg1"/>
              </a:solidFill>
            </a:endParaRPr>
          </a:p>
          <a:p>
            <a:pPr lvl="1"/>
            <a:endParaRPr lang="en-US" sz="1800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7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Campus Safety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Parking Permits &amp; Tickets</a:t>
            </a:r>
          </a:p>
          <a:p>
            <a:r>
              <a:rPr lang="en-US" dirty="0">
                <a:solidFill>
                  <a:schemeClr val="bg1"/>
                </a:solidFill>
              </a:rPr>
              <a:t>Emergency </a:t>
            </a:r>
            <a:r>
              <a:rPr lang="en-US" dirty="0" smtClean="0">
                <a:solidFill>
                  <a:schemeClr val="bg1"/>
                </a:solidFill>
              </a:rPr>
              <a:t>Notification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Students sign up for text alerts: www.southern.edu/notify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Website: </a:t>
            </a:r>
            <a:r>
              <a:rPr lang="en-US" u="sng" dirty="0">
                <a:hlinkClick r:id="rId2"/>
              </a:rPr>
              <a:t>www.Southern.edu/CampusSafety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Parent Newsletter: www.southern.edu/parent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Contact: </a:t>
            </a:r>
            <a:r>
              <a:rPr lang="en-US" sz="2000" dirty="0" smtClean="0">
                <a:solidFill>
                  <a:schemeClr val="bg1"/>
                </a:solidFill>
              </a:rPr>
              <a:t>Kevin Penrod, Director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hlinkClick r:id="rId3"/>
              </a:rPr>
              <a:t>PenrodK@southern.edu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Brooks Kirschmann, Fire &amp; Life Safety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  <a:hlinkClick r:id="rId4"/>
              </a:rPr>
              <a:t>bhkirschmann@southern.edu</a:t>
            </a:r>
            <a:endParaRPr lang="en-US" sz="2000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89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bg1"/>
                </a:solidFill>
              </a:rPr>
              <a:t>Questions?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Thank you for allowing us to serve your students. We are looking forward to a great school year! 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9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3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Student Insurance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82000" cy="5943600"/>
          </a:xfrm>
        </p:spPr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Student Insurance automatically charged unless proof of coverage is provided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Cost: $768 annual; less for single semester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Health reform has increased coverage starting Fall 2013 to $500,000 maximum.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University Health Center: services charged to student account. Billed to student insurance at 100% if covered.  Otherwise can request walkout bill.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 All undergraduate students automatically covered with </a:t>
            </a:r>
            <a:r>
              <a:rPr lang="en-US" sz="2800" smtClean="0">
                <a:solidFill>
                  <a:schemeClr val="bg1"/>
                </a:solidFill>
              </a:rPr>
              <a:t>injury policy up </a:t>
            </a:r>
            <a:r>
              <a:rPr lang="en-US" sz="2800" dirty="0" smtClean="0">
                <a:solidFill>
                  <a:schemeClr val="bg1"/>
                </a:solidFill>
              </a:rPr>
              <a:t>to $2,500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Questions: </a:t>
            </a:r>
            <a:r>
              <a:rPr lang="en-US" sz="2800" dirty="0" smtClean="0">
                <a:solidFill>
                  <a:schemeClr val="bg1"/>
                </a:solidFill>
                <a:hlinkClick r:id="rId2"/>
              </a:rPr>
              <a:t>cesquill@southern.edu</a:t>
            </a:r>
            <a:r>
              <a:rPr lang="en-US" sz="2800" dirty="0" smtClean="0">
                <a:solidFill>
                  <a:schemeClr val="bg1"/>
                </a:solidFill>
              </a:rPr>
              <a:t>, (423) 236-2566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39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Student Employment, Health &amp; Safety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Tom Verrill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Vice President for Financial Administration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Jennifer Enevoldson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Student Employment Coordinator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Mary King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University Health Center Nurse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Brooks Kirschmann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Fire Safety Manager and Associate Life Safety Officer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Student Employment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95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1465 of 2580 Students worked on campus last year -56%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745 of 2580 averaged 8 or more </a:t>
            </a:r>
            <a:r>
              <a:rPr lang="en-US" dirty="0" err="1" smtClean="0">
                <a:solidFill>
                  <a:schemeClr val="bg1"/>
                </a:solidFill>
              </a:rPr>
              <a:t>hrs</a:t>
            </a:r>
            <a:r>
              <a:rPr lang="en-US" dirty="0" smtClean="0">
                <a:solidFill>
                  <a:schemeClr val="bg1"/>
                </a:solidFill>
              </a:rPr>
              <a:t>/</a:t>
            </a:r>
            <a:r>
              <a:rPr lang="en-US" dirty="0" err="1" smtClean="0">
                <a:solidFill>
                  <a:schemeClr val="bg1"/>
                </a:solidFill>
              </a:rPr>
              <a:t>wk</a:t>
            </a:r>
            <a:r>
              <a:rPr lang="en-US" dirty="0" smtClean="0">
                <a:solidFill>
                  <a:schemeClr val="bg1"/>
                </a:solidFill>
              </a:rPr>
              <a:t> – 28%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545,000 hours worked on campus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$4.8 million in student labor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Recommend students work 8 to 12 hours/</a:t>
            </a:r>
            <a:r>
              <a:rPr lang="en-US" dirty="0" err="1" smtClean="0">
                <a:solidFill>
                  <a:schemeClr val="bg1"/>
                </a:solidFill>
              </a:rPr>
              <a:t>wk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Most important: schedule and skills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Implemented policies to allow more student jobs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Student Employment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Campus and local business job postings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  <a:hlinkClick r:id="rId2"/>
              </a:rPr>
              <a:t>www.southern.edu/studentjobs</a:t>
            </a:r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Required </a:t>
            </a:r>
            <a:r>
              <a:rPr lang="en-US" dirty="0">
                <a:solidFill>
                  <a:schemeClr val="bg1"/>
                </a:solidFill>
              </a:rPr>
              <a:t>forms in Human Resources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Form I-9: Employment Verification – Required documentation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W-4 (withholdings)</a:t>
            </a:r>
          </a:p>
          <a:p>
            <a:pPr lvl="1"/>
            <a:r>
              <a:rPr lang="en-US" sz="1800" dirty="0">
                <a:solidFill>
                  <a:schemeClr val="bg1"/>
                </a:solidFill>
              </a:rPr>
              <a:t>Direct Deposit Form (with voided check)</a:t>
            </a:r>
          </a:p>
          <a:p>
            <a:r>
              <a:rPr lang="en-US" dirty="0">
                <a:solidFill>
                  <a:schemeClr val="bg1"/>
                </a:solidFill>
              </a:rPr>
              <a:t>Payment – Every other Friday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Default 75% on account – 25% to bank</a:t>
            </a:r>
          </a:p>
          <a:p>
            <a:r>
              <a:rPr lang="en-US" dirty="0">
                <a:solidFill>
                  <a:schemeClr val="bg1"/>
                </a:solidFill>
              </a:rPr>
              <a:t>Work Study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88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Student Employment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Continuing </a:t>
            </a:r>
            <a:r>
              <a:rPr lang="en-US" dirty="0">
                <a:solidFill>
                  <a:schemeClr val="bg1"/>
                </a:solidFill>
              </a:rPr>
              <a:t>a process of being more intentional in contacting local </a:t>
            </a:r>
            <a:r>
              <a:rPr lang="en-US" dirty="0" smtClean="0">
                <a:solidFill>
                  <a:schemeClr val="bg1"/>
                </a:solidFill>
              </a:rPr>
              <a:t>businesses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Provide a job-finding consultation service for students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Human Resources Department is here to help you!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Contact: Jennifer Enevoldson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423.236.2278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  <a:hlinkClick r:id="rId2"/>
              </a:rPr>
              <a:t>jlstotz@southern.edu</a:t>
            </a:r>
            <a:endParaRPr lang="en-US" sz="1600" dirty="0" smtClean="0">
              <a:solidFill>
                <a:schemeClr val="bg1"/>
              </a:solidFill>
            </a:endParaRPr>
          </a:p>
          <a:p>
            <a:pPr lvl="1"/>
            <a:r>
              <a:rPr lang="en-US" sz="1600" dirty="0">
                <a:solidFill>
                  <a:schemeClr val="bg1"/>
                </a:solidFill>
                <a:hlinkClick r:id="rId3"/>
              </a:rPr>
              <a:t>www.southern.edu/studentjobs</a:t>
            </a:r>
            <a:endParaRPr lang="en-US" sz="16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University Health Center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31837"/>
            <a:ext cx="8229600" cy="5287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Jesus said “I have come that you might have life and have it more abundantly.” John 10:10</a:t>
            </a:r>
          </a:p>
          <a:p>
            <a:r>
              <a:rPr lang="en-US" dirty="0">
                <a:solidFill>
                  <a:schemeClr val="bg1"/>
                </a:solidFill>
              </a:rPr>
              <a:t>Primarily here to support your son or daughter to have that abundant life</a:t>
            </a:r>
          </a:p>
          <a:p>
            <a:r>
              <a:rPr lang="en-US" dirty="0">
                <a:solidFill>
                  <a:schemeClr val="bg1"/>
                </a:solidFill>
              </a:rPr>
              <a:t>Under the supervision of a physician – available for prearranged </a:t>
            </a:r>
            <a:r>
              <a:rPr lang="en-US" dirty="0" smtClean="0">
                <a:solidFill>
                  <a:schemeClr val="bg1"/>
                </a:solidFill>
              </a:rPr>
              <a:t>appointments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Physician </a:t>
            </a:r>
            <a:r>
              <a:rPr lang="en-US" dirty="0">
                <a:solidFill>
                  <a:schemeClr val="bg1"/>
                </a:solidFill>
              </a:rPr>
              <a:t>assistant and nurses work regular office </a:t>
            </a:r>
            <a:r>
              <a:rPr lang="en-US" dirty="0" smtClean="0">
                <a:solidFill>
                  <a:schemeClr val="bg1"/>
                </a:solidFill>
              </a:rPr>
              <a:t>hours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dirty="0" smtClean="0">
                <a:solidFill>
                  <a:schemeClr val="bg1"/>
                </a:solidFill>
              </a:rPr>
              <a:t>pen </a:t>
            </a:r>
            <a:r>
              <a:rPr lang="en-US" dirty="0">
                <a:solidFill>
                  <a:schemeClr val="bg1"/>
                </a:solidFill>
              </a:rPr>
              <a:t>to all current students of Southern regardless of type of insurance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University Health Center (cont.)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Services Offered: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Acute </a:t>
            </a:r>
            <a:r>
              <a:rPr lang="en-US" sz="1600" dirty="0">
                <a:solidFill>
                  <a:schemeClr val="bg1"/>
                </a:solidFill>
              </a:rPr>
              <a:t>Care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Minor illnesses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Minor injuries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Immunizations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Physicals and GYN </a:t>
            </a:r>
            <a:r>
              <a:rPr lang="en-US" sz="1600" dirty="0" smtClean="0">
                <a:solidFill>
                  <a:schemeClr val="bg1"/>
                </a:solidFill>
              </a:rPr>
              <a:t>exams (may request female NP 2x’s/month)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Lab tests</a:t>
            </a: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Limited screening for depression and </a:t>
            </a:r>
            <a:r>
              <a:rPr lang="en-US" sz="1600" dirty="0" smtClean="0">
                <a:solidFill>
                  <a:schemeClr val="bg1"/>
                </a:solidFill>
              </a:rPr>
              <a:t>anxiety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Psychiatrist Wednesday afternoons (must first see the PA)</a:t>
            </a:r>
            <a:endParaRPr lang="en-US" sz="1600" dirty="0">
              <a:solidFill>
                <a:schemeClr val="bg1"/>
              </a:solidFill>
            </a:endParaRPr>
          </a:p>
          <a:p>
            <a:pPr lvl="1"/>
            <a:r>
              <a:rPr lang="en-US" sz="1600" dirty="0">
                <a:solidFill>
                  <a:schemeClr val="bg1"/>
                </a:solidFill>
              </a:rPr>
              <a:t>Allergy </a:t>
            </a:r>
            <a:r>
              <a:rPr lang="en-US" sz="1600" dirty="0" smtClean="0">
                <a:solidFill>
                  <a:schemeClr val="bg1"/>
                </a:solidFill>
              </a:rPr>
              <a:t>injections</a:t>
            </a:r>
          </a:p>
          <a:p>
            <a:pPr lvl="1"/>
            <a:r>
              <a:rPr lang="en-US" sz="1600" dirty="0" smtClean="0">
                <a:solidFill>
                  <a:schemeClr val="bg1"/>
                </a:solidFill>
              </a:rPr>
              <a:t>Mole, wart and skin tag removal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Appointments preferred/walk-ins  welcome</a:t>
            </a:r>
          </a:p>
        </p:txBody>
      </p:sp>
    </p:spTree>
    <p:extLst>
      <p:ext uri="{BB962C8B-B14F-4D97-AF65-F5344CB8AC3E}">
        <p14:creationId xmlns:p14="http://schemas.microsoft.com/office/powerpoint/2010/main" val="209577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Support Nurse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Encouraging physical, mental, social, and spiritual health among the students by building positive rapport and establishing an in-house presence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Following up: ER, Urgent Care, injured, sick, recovering, students of concern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Assisting students: get help, and where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Providing health education on a 1:1 basis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Offering a safe, confidential listening ear</a:t>
            </a:r>
          </a:p>
          <a:p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894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UHC After Hours HELP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Call Collegiate Assistance Program at 877-643-5130 available 24 hours, 7 days a week Listen to the prompts and say “talk with a nurse” for non-emergency questions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Check the Student Self-Care guide website: http.//universityhealth.southern.edu and click Student Self-Care guide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579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uthern Evergreen">
  <a:themeElements>
    <a:clrScheme name="Southern Ever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outhern Evergree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outhern Ever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thern Ever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thern Ever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thern Ever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thern Ever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uthern Ever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thern Ever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thern Ever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thern Ever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thern Ever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thern Ever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uthern Ever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Southern Evergreen</Template>
  <TotalTime>623</TotalTime>
  <Words>690</Words>
  <Application>Microsoft Office PowerPoint</Application>
  <PresentationFormat>On-screen Show (4:3)</PresentationFormat>
  <Paragraphs>112</Paragraphs>
  <Slides>15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Gill Sans MT</vt:lpstr>
      <vt:lpstr>Southern Evergreen</vt:lpstr>
      <vt:lpstr>Welcome!</vt:lpstr>
      <vt:lpstr>Student Employment, Health &amp; Safety</vt:lpstr>
      <vt:lpstr>Student Employment</vt:lpstr>
      <vt:lpstr>Student Employment (cont.)</vt:lpstr>
      <vt:lpstr>Student Employment (cont.)</vt:lpstr>
      <vt:lpstr>University Health Center</vt:lpstr>
      <vt:lpstr>University Health Center (cont.)</vt:lpstr>
      <vt:lpstr>Support Nurse</vt:lpstr>
      <vt:lpstr>UHC After Hours HELP</vt:lpstr>
      <vt:lpstr>UHC  and Insurance</vt:lpstr>
      <vt:lpstr>Campus Safety</vt:lpstr>
      <vt:lpstr>Campus Safety (cont.)</vt:lpstr>
      <vt:lpstr>Questions?</vt:lpstr>
      <vt:lpstr>PowerPoint Presentation</vt:lpstr>
      <vt:lpstr>Student Insurance</vt:lpstr>
    </vt:vector>
  </TitlesOfParts>
  <Company>Southern Adventist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SAU</dc:creator>
  <cp:lastModifiedBy>Brooks Kirschmann</cp:lastModifiedBy>
  <cp:revision>49</cp:revision>
  <cp:lastPrinted>2013-06-06T15:56:58Z</cp:lastPrinted>
  <dcterms:created xsi:type="dcterms:W3CDTF">2007-08-20T15:02:26Z</dcterms:created>
  <dcterms:modified xsi:type="dcterms:W3CDTF">2013-08-22T21:13:17Z</dcterms:modified>
</cp:coreProperties>
</file>