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5" r:id="rId20"/>
    <p:sldId id="277" r:id="rId21"/>
    <p:sldId id="279" r:id="rId22"/>
    <p:sldId id="280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3" autoAdjust="0"/>
  </p:normalViewPr>
  <p:slideViewPr>
    <p:cSldViewPr>
      <p:cViewPr varScale="1">
        <p:scale>
          <a:sx n="90" d="100"/>
          <a:sy n="90" d="100"/>
        </p:scale>
        <p:origin x="-3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890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2624B4B-73C7-4D9F-B918-2968154B33EE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64543D0-EF74-4F61-80DE-3CE7619F7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C909E2-A72C-45AB-989F-81EF912212A8}" type="datetimeFigureOut">
              <a:rPr lang="en-US"/>
              <a:pPr>
                <a:defRPr/>
              </a:pPr>
              <a:t>8/19/2010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0F2025-FFED-4FD0-9DAA-CCB6BA026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0F2025-FFED-4FD0-9DAA-CCB6BA0264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5CE9354-7690-4D94-8494-0BE4FA90F5BE}" type="datetimeFigureOut">
              <a:rPr lang="en-US" smtClean="0"/>
              <a:pPr>
                <a:defRPr/>
              </a:pPr>
              <a:t>8/19/2010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E70E49F-D074-442C-A1FA-47502EE88D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77782C-D162-4FA5-9792-35D5777A40EF}" type="datetimeFigureOut">
              <a:rPr lang="en-US" smtClean="0"/>
              <a:pPr>
                <a:defRPr/>
              </a:pPr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E488AD-4EAF-456D-8421-B094A6F3A5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B30917-BF4C-4EAC-AF0A-D21760039700}" type="datetimeFigureOut">
              <a:rPr lang="en-US" smtClean="0"/>
              <a:pPr>
                <a:defRPr/>
              </a:pPr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FDBCC7-DB3B-4EF3-B925-8388B5B8C9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539032-00AD-4BAC-89A9-B00F23C8CD0B}" type="datetimeFigureOut">
              <a:rPr lang="en-US" smtClean="0"/>
              <a:pPr>
                <a:defRPr/>
              </a:pPr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FFCAD1-D9F9-4727-B3DD-D2A13D0BE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0FE1FD-C8A9-4C2F-8942-5048AFB7095B}" type="datetimeFigureOut">
              <a:rPr lang="en-US" smtClean="0"/>
              <a:pPr>
                <a:defRPr/>
              </a:pPr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9B6320-7633-4311-84DD-5C40D4F234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66280F-934C-4BAF-9556-6CC7CD0198C8}" type="datetimeFigureOut">
              <a:rPr lang="en-US" smtClean="0"/>
              <a:pPr>
                <a:defRPr/>
              </a:pPr>
              <a:t>8/19/2010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ED8D4C-BCB4-44F1-9F7E-8B0CD8F2BD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D21A66-0243-43C2-9A5E-A681526F147A}" type="datetimeFigureOut">
              <a:rPr lang="en-US" smtClean="0"/>
              <a:pPr>
                <a:defRPr/>
              </a:pPr>
              <a:t>8/19/2010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ACF5E7-3245-4384-BD19-D21E35A651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825BAE-6E20-4026-970B-BC3F7313A5C8}" type="datetimeFigureOut">
              <a:rPr lang="en-US" smtClean="0"/>
              <a:pPr>
                <a:defRPr/>
              </a:pPr>
              <a:t>8/19/2010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1DED97-943F-4F52-AEA4-13C2282151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471610-A1D9-4521-8E15-9E95F231AF27}" type="datetimeFigureOut">
              <a:rPr lang="en-US" smtClean="0"/>
              <a:pPr>
                <a:defRPr/>
              </a:pPr>
              <a:t>8/19/2010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B666E2-CCA5-4158-A56F-33A047AAD6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B96565C5-82F2-4939-9991-54B2EDC954C8}" type="datetimeFigureOut">
              <a:rPr lang="en-US" smtClean="0"/>
              <a:pPr>
                <a:defRPr/>
              </a:pPr>
              <a:t>8/19/2010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BC65DF-0A81-464A-BB0E-E6FD7F8C83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C15586-7C64-4DC0-8AC5-7D42FDC5EE29}" type="datetimeFigureOut">
              <a:rPr lang="en-US" smtClean="0"/>
              <a:pPr>
                <a:defRPr/>
              </a:pPr>
              <a:t>8/19/2010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81DBA64-2DCF-4548-9A21-DE61D07E46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4A985D3-1640-4459-AFEE-DC59233177F6}" type="datetimeFigureOut">
              <a:rPr lang="en-US" smtClean="0"/>
              <a:pPr>
                <a:defRPr/>
              </a:pPr>
              <a:t>8/19/2010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C697C4-24AC-41FE-8636-A4448764A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Critical Thinking: </a:t>
            </a:r>
            <a:br>
              <a:rPr lang="en-US" smtClean="0"/>
            </a:br>
            <a:r>
              <a:rPr lang="en-US" smtClean="0"/>
              <a:t>Teaching and Assessment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Daniel Fasko, Jr., Ph.D.</a:t>
            </a:r>
          </a:p>
        </p:txBody>
      </p:sp>
      <p:pic>
        <p:nvPicPr>
          <p:cNvPr id="2052" name="Picture 4" descr="C:\Users\Daniel\AppData\Local\Microsoft\Windows\Temporary Internet Files\Content.IE5\0UGEGUYP\MC9004151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508535" cy="247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572000"/>
          </a:xfrm>
        </p:spPr>
        <p:txBody>
          <a:bodyPr/>
          <a:lstStyle/>
          <a:p>
            <a:r>
              <a:rPr lang="en-US" dirty="0" smtClean="0"/>
              <a:t>Ensure that students </a:t>
            </a:r>
            <a:r>
              <a:rPr lang="en-US" u="sng" dirty="0" smtClean="0"/>
              <a:t>process</a:t>
            </a:r>
            <a:r>
              <a:rPr lang="en-US" dirty="0" smtClean="0"/>
              <a:t> information.</a:t>
            </a:r>
          </a:p>
          <a:p>
            <a:r>
              <a:rPr lang="en-US" dirty="0" smtClean="0"/>
              <a:t>Ask broad, open, and higher-order </a:t>
            </a:r>
          </a:p>
          <a:p>
            <a:pPr>
              <a:buFont typeface="Arial" charset="0"/>
              <a:buNone/>
            </a:pPr>
            <a:r>
              <a:rPr lang="en-US" dirty="0" smtClean="0"/>
              <a:t>	(How &amp; Why) questions. (Use Socratic Method.)</a:t>
            </a:r>
          </a:p>
          <a:p>
            <a:r>
              <a:rPr lang="en-US" dirty="0" smtClean="0"/>
              <a:t>After asking questions </a:t>
            </a:r>
            <a:r>
              <a:rPr lang="en-US" u="sng" dirty="0" smtClean="0"/>
              <a:t>wait</a:t>
            </a:r>
            <a:r>
              <a:rPr lang="en-US" dirty="0" smtClean="0"/>
              <a:t> at least 4-5 seconds before calling on students.</a:t>
            </a:r>
          </a:p>
          <a:p>
            <a:r>
              <a:rPr lang="en-US" dirty="0" smtClean="0"/>
              <a:t>Probe student responses by asking for: clarification, elaboration, evidence.*</a:t>
            </a:r>
          </a:p>
          <a:p>
            <a:r>
              <a:rPr lang="en-US" dirty="0" smtClean="0"/>
              <a:t>Use arguments.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Fishbowling</a:t>
            </a:r>
            <a:r>
              <a:rPr lang="en-US" dirty="0" smtClean="0"/>
              <a:t>”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Instructional Strategies</a:t>
            </a:r>
          </a:p>
        </p:txBody>
      </p:sp>
      <p:pic>
        <p:nvPicPr>
          <p:cNvPr id="10244" name="Picture 4" descr="C:\Users\Daniel\AppData\Local\Microsoft\Windows\Temporary Internet Files\Content.IE5\ARGNZ0QB\MC90023721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876800"/>
            <a:ext cx="2901563" cy="1617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Have a clear purpose for and plan of activities (active learning) to accomplish 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Model</a:t>
            </a:r>
            <a:r>
              <a:rPr lang="en-US" dirty="0" smtClean="0"/>
              <a:t> problem solving and thinking processes.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Encourage students to ask questions of their own.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Promote open discussion in groups.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Play “Devil’s advocate”.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Course topics should refer to practical situations that students can relate to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a consistent thinking skills vocabulary.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Instructional Strategies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Infer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Conclude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Criteria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Point of view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Relevance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Issue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Contradiction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Credibility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Evidence*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Prioritize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Distinguish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Elaborate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Justify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Perspective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Interpret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Analyze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Synthesize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Explain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Compare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Summarize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Critical Thinking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Hypothesize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Relate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Problem solve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decisions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Main idea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Predict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Derive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Classify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Evaluate</a:t>
            </a:r>
          </a:p>
        </p:txBody>
      </p:sp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CT Vocabulary (cont.)</a:t>
            </a:r>
          </a:p>
        </p:txBody>
      </p:sp>
      <p:pic>
        <p:nvPicPr>
          <p:cNvPr id="4" name="Picture 3" descr="smart_guy_really_upset_l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1" y="2133599"/>
            <a:ext cx="2409542" cy="3540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Ask questions; be willing to wonder.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Define the problem.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Examine the evidence.*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Analyze biases and assumptions.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Avoid emotional reasoning.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Do not oversimplify.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Consider other interpretations.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Tolerate uncertainty. (C. Wade &amp; C. </a:t>
            </a:r>
            <a:r>
              <a:rPr lang="en-US" dirty="0" err="1" smtClean="0"/>
              <a:t>Tavris</a:t>
            </a:r>
            <a:r>
              <a:rPr lang="en-US" dirty="0" smtClean="0"/>
              <a:t>, 1990).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Guidelines for Students to</a:t>
            </a:r>
            <a:br>
              <a:rPr lang="en-US" dirty="0" smtClean="0"/>
            </a:br>
            <a:r>
              <a:rPr lang="en-US" dirty="0" smtClean="0"/>
              <a:t>Thinking Critically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of Reasoning</a:t>
            </a:r>
          </a:p>
        </p:txBody>
      </p:sp>
      <p:sp>
        <p:nvSpPr>
          <p:cNvPr id="1536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Deductive</a:t>
            </a:r>
          </a:p>
        </p:txBody>
      </p:sp>
      <p:sp>
        <p:nvSpPr>
          <p:cNvPr id="15365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/>
              <a:t>Inductive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mtClean="0"/>
              <a:t>Involves inferring specific conclusions based on a general premise.</a:t>
            </a:r>
          </a:p>
          <a:p>
            <a:r>
              <a:rPr lang="en-US" smtClean="0"/>
              <a:t>Errors typically are due to erroneous premises and faulty logic.	</a:t>
            </a:r>
          </a:p>
        </p:txBody>
      </p:sp>
      <p:sp>
        <p:nvSpPr>
          <p:cNvPr id="15366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Involves inferring a general conclusion based on specific instances.</a:t>
            </a:r>
          </a:p>
          <a:p>
            <a:r>
              <a:rPr lang="en-US" dirty="0" smtClean="0"/>
              <a:t>Errors are usually the result of </a:t>
            </a:r>
            <a:r>
              <a:rPr lang="en-US" dirty="0" err="1" smtClean="0"/>
              <a:t>overgeneralizing</a:t>
            </a:r>
            <a:r>
              <a:rPr lang="en-US" dirty="0" smtClean="0"/>
              <a:t> from biased, insufficient, or inappropriate observation.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(D.A. Levy, 1997). </a:t>
            </a:r>
          </a:p>
        </p:txBody>
      </p:sp>
      <p:pic>
        <p:nvPicPr>
          <p:cNvPr id="15367" name="Picture 7" descr="C:\Users\Daniel\AppData\Local\Microsoft\Windows\Temporary Internet Files\Content.IE5\8UPBWBQJ\MM90017263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962400"/>
            <a:ext cx="770709" cy="1226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Help them to differentiate between Deductive and Inductive reasoning, (use examples).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Help them recognize that different types of problems, tasks, and goals call for different reasoning strategies.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Remind them that when using deductive reasoning, that they should be sure that their initial assumptions are correct and that their logic is sound.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Remind them that when using inductive reasoning, that they should be careful not to hastily </a:t>
            </a:r>
            <a:r>
              <a:rPr lang="en-US" sz="2400" dirty="0" err="1" smtClean="0"/>
              <a:t>overgeneralize</a:t>
            </a:r>
            <a:r>
              <a:rPr lang="en-US" sz="2400" dirty="0" smtClean="0"/>
              <a:t> from an unrepresentative, inadequate, or otherwise flawed initial data base. (D.A. Levy, 1997)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Assisting Students with their Reasoning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333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Authentic assessment – ask students to apply skills and abilities as they would in real life situations </a:t>
            </a:r>
          </a:p>
          <a:p>
            <a:pPr>
              <a:buNone/>
            </a:pPr>
            <a:r>
              <a:rPr lang="en-US" sz="2400" dirty="0" smtClean="0"/>
              <a:t>	(</a:t>
            </a:r>
            <a:r>
              <a:rPr lang="en-US" sz="2400" dirty="0" err="1" smtClean="0"/>
              <a:t>Woolfolk</a:t>
            </a:r>
            <a:r>
              <a:rPr lang="en-US" sz="2400" dirty="0" smtClean="0"/>
              <a:t>, 2010).</a:t>
            </a:r>
          </a:p>
          <a:p>
            <a:r>
              <a:rPr lang="en-US" sz="2400" dirty="0" smtClean="0"/>
              <a:t>Performance assessments –</a:t>
            </a:r>
          </a:p>
          <a:p>
            <a:pPr lvl="1"/>
            <a:r>
              <a:rPr lang="en-US" sz="2400" dirty="0" smtClean="0"/>
              <a:t>Portfolios</a:t>
            </a:r>
          </a:p>
          <a:p>
            <a:pPr lvl="1"/>
            <a:r>
              <a:rPr lang="en-US" sz="2400" dirty="0" smtClean="0"/>
              <a:t>Exhibitions</a:t>
            </a:r>
          </a:p>
          <a:p>
            <a:r>
              <a:rPr lang="en-US" sz="2400" dirty="0" smtClean="0"/>
              <a:t>Commercial tests of Critical Thinking (see readings)</a:t>
            </a:r>
          </a:p>
          <a:p>
            <a:r>
              <a:rPr lang="en-US" sz="2400" dirty="0" smtClean="0"/>
              <a:t>Non-Commercial tests of Critical Thinking (see readings)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</a:p>
          <a:p>
            <a:pPr lvl="4"/>
            <a:endParaRPr lang="en-US" dirty="0" smtClean="0"/>
          </a:p>
          <a:p>
            <a:endParaRPr lang="en-US" dirty="0" smtClean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Critical Thinking Assessment</a:t>
            </a:r>
          </a:p>
        </p:txBody>
      </p:sp>
      <p:pic>
        <p:nvPicPr>
          <p:cNvPr id="7" name="Picture 6" descr="ceramist_with_thrown_pot_l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648200"/>
            <a:ext cx="1600200" cy="1874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Rubric:  A set of scoring guidelines for assessing student performance</a:t>
            </a:r>
          </a:p>
          <a:p>
            <a:r>
              <a:rPr lang="en-US" dirty="0" smtClean="0"/>
              <a:t>An Assessment Method Should:</a:t>
            </a:r>
          </a:p>
          <a:p>
            <a:pPr lvl="1"/>
            <a:r>
              <a:rPr lang="en-US" dirty="0" smtClean="0"/>
              <a:t>Link Assessment Results to Student Learning</a:t>
            </a:r>
          </a:p>
          <a:p>
            <a:pPr lvl="1"/>
            <a:r>
              <a:rPr lang="en-US" dirty="0" smtClean="0"/>
              <a:t>Provide Students with Useful Feedback by Pointing to Ways they can Improve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 Rubric to Assess </a:t>
            </a:r>
            <a:br>
              <a:rPr lang="en-US" dirty="0" smtClean="0"/>
            </a:br>
            <a:r>
              <a:rPr lang="en-US" dirty="0" smtClean="0"/>
              <a:t>Critical Thinking</a:t>
            </a:r>
            <a:endParaRPr lang="en-US" dirty="0"/>
          </a:p>
        </p:txBody>
      </p:sp>
      <p:pic>
        <p:nvPicPr>
          <p:cNvPr id="34833" name="Picture 17" descr="C:\Users\Daniel\AppData\Local\Microsoft\Windows\Temporary Internet Files\Content.IE5\9I5V3U2H\MC9002340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772" y="4267200"/>
            <a:ext cx="4202228" cy="2094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054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http://www.scientificmethod.com/index.html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http://austhink.com/critical/index.htm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www.wadsworth.com/colsuccess_d/special.../critical_thinking.rtf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www.indiana.edu/~reading/ieo/bibs/crit-elesec.html 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http://trc.ucdavis.edu/wp-content/uploads/2008/12/activelearningtacucd.pdf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http://www.crlt.umich.edu/tstrategies/tsal.php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http://www.insightassessment.com/pdf_files/Exernalizing%20CT_%20Nsg%20Otlk%201996.PDF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www.criticalthinking.org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Web Sites</a:t>
            </a:r>
            <a:endParaRPr lang="en-US" dirty="0"/>
          </a:p>
        </p:txBody>
      </p:sp>
      <p:pic>
        <p:nvPicPr>
          <p:cNvPr id="6" name="Picture 5" descr="geek_blinding_computer_gif_l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419600"/>
            <a:ext cx="2223476" cy="220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Critical Thinking</a:t>
            </a:r>
          </a:p>
          <a:p>
            <a:r>
              <a:rPr lang="en-US" dirty="0" smtClean="0"/>
              <a:t>Critical Thinking Skills</a:t>
            </a:r>
          </a:p>
          <a:p>
            <a:r>
              <a:rPr lang="en-US" dirty="0" smtClean="0"/>
              <a:t>Critical Thinking Dispositions</a:t>
            </a:r>
          </a:p>
          <a:p>
            <a:r>
              <a:rPr lang="en-US" dirty="0" smtClean="0"/>
              <a:t>Instructional Strategies</a:t>
            </a:r>
          </a:p>
          <a:p>
            <a:r>
              <a:rPr lang="en-US" dirty="0" smtClean="0"/>
              <a:t>Assessment Techniques</a:t>
            </a:r>
          </a:p>
          <a:p>
            <a:r>
              <a:rPr lang="en-US" smtClean="0"/>
              <a:t>Review of Samples of Syllabi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pic>
        <p:nvPicPr>
          <p:cNvPr id="4" name="Picture 3" descr="smart_guy_getting_an_idea_l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799" y="2628208"/>
            <a:ext cx="2207545" cy="339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words/phrases that describe the critical thinking outcomes you would like your students to achieve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Learning Outcomes for Critical Thinking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List types of Critical Thinking assessment for your subject matter</a:t>
            </a:r>
          </a:p>
          <a:p>
            <a:pPr>
              <a:buNone/>
            </a:pPr>
            <a:r>
              <a:rPr lang="en-US" dirty="0" smtClean="0"/>
              <a:t>		- Describe how each assessment will demonstrate 	  your Learning Outcomes </a:t>
            </a:r>
          </a:p>
          <a:p>
            <a:pPr>
              <a:buNone/>
            </a:pPr>
            <a:r>
              <a:rPr lang="en-US" dirty="0" smtClean="0"/>
              <a:t>		- Learning Outcomes may include:</a:t>
            </a:r>
          </a:p>
          <a:p>
            <a:pPr>
              <a:buNone/>
            </a:pPr>
            <a:r>
              <a:rPr lang="en-US" dirty="0" smtClean="0"/>
              <a:t>			Verbal Information </a:t>
            </a:r>
          </a:p>
          <a:p>
            <a:pPr>
              <a:buNone/>
            </a:pPr>
            <a:r>
              <a:rPr lang="en-US" dirty="0" smtClean="0"/>
              <a:t>			Intellectual Skills (e.g., demonstration of a 		rule)</a:t>
            </a:r>
          </a:p>
          <a:p>
            <a:pPr>
              <a:buNone/>
            </a:pPr>
            <a:r>
              <a:rPr lang="en-US" dirty="0" smtClean="0"/>
              <a:t>			Cognitive Strategies (e.g., concept maps)</a:t>
            </a:r>
          </a:p>
          <a:p>
            <a:pPr>
              <a:buNone/>
            </a:pPr>
            <a:r>
              <a:rPr lang="en-US" dirty="0" smtClean="0"/>
              <a:t>			Attitudes</a:t>
            </a:r>
          </a:p>
          <a:p>
            <a:pPr>
              <a:buNone/>
            </a:pPr>
            <a:r>
              <a:rPr lang="en-US" dirty="0" smtClean="0"/>
              <a:t>			Psychomotor Skills (R. Gagne, 1985)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Types of Assessment for Critical Thinking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Looking-back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RAR – Revise As Required!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“It” Finished?</a:t>
            </a:r>
            <a:endParaRPr lang="en-US" dirty="0"/>
          </a:p>
        </p:txBody>
      </p:sp>
      <p:pic>
        <p:nvPicPr>
          <p:cNvPr id="4" name="Picture 3" descr="mad_scientist_pleased_with_creation_l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810000"/>
            <a:ext cx="2590800" cy="2590800"/>
          </a:xfrm>
          <a:prstGeom prst="rect">
            <a:avLst/>
          </a:prstGeom>
        </p:spPr>
      </p:pic>
      <p:pic>
        <p:nvPicPr>
          <p:cNvPr id="5" name="Picture 4" descr="roman_thinker_lg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219200"/>
            <a:ext cx="1863971" cy="242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aching is dead com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1" cy="6371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the skills of reflective intelligence used in making decisions about what to believe and what to do. (R. Ennis, 1996)</a:t>
            </a:r>
          </a:p>
          <a:p>
            <a:r>
              <a:rPr lang="en-US" dirty="0" smtClean="0"/>
              <a:t>This is the definition I will use for this colloquia.</a:t>
            </a:r>
          </a:p>
          <a:p>
            <a:r>
              <a:rPr lang="en-US" dirty="0" smtClean="0"/>
              <a:t>There are many other definitions too numerous to discuss today. (See Fasko, 2003.)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Definition of Critical Thinking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Optimism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Confidence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Acceptance of Ambiguity &amp; Uncertainty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Wide Range of Interests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Flexibility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Tolerance of Complexity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Curiosity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Persistence (but not stubborn persistence)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Independence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Critical Thinking Characteristics</a:t>
            </a:r>
          </a:p>
        </p:txBody>
      </p:sp>
      <p:pic>
        <p:nvPicPr>
          <p:cNvPr id="5128" name="Picture 8" descr="C:\Users\Daniel\AppData\Local\Microsoft\Windows\Temporary Internet Files\Content.IE5\8UPBWBQJ\MM90004101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7010" y="228600"/>
            <a:ext cx="168739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Distinguishing Fact from Opinion</a:t>
            </a:r>
          </a:p>
          <a:p>
            <a:r>
              <a:rPr lang="en-US" smtClean="0"/>
              <a:t>Determining the Reliability of Sources</a:t>
            </a:r>
          </a:p>
          <a:p>
            <a:r>
              <a:rPr lang="en-US" smtClean="0"/>
              <a:t>Clarifying</a:t>
            </a:r>
          </a:p>
          <a:p>
            <a:r>
              <a:rPr lang="en-US" smtClean="0"/>
              <a:t>Evaluating</a:t>
            </a:r>
          </a:p>
          <a:p>
            <a:r>
              <a:rPr lang="en-US" smtClean="0"/>
              <a:t>Comparing and Contrasting</a:t>
            </a:r>
          </a:p>
          <a:p>
            <a:r>
              <a:rPr lang="en-US" smtClean="0"/>
              <a:t>Sequencing</a:t>
            </a:r>
          </a:p>
          <a:p>
            <a:r>
              <a:rPr lang="en-US" smtClean="0"/>
              <a:t>Noting Similarities &amp; Differences</a:t>
            </a: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Critical Thinking Skills</a:t>
            </a:r>
          </a:p>
        </p:txBody>
      </p:sp>
      <p:pic>
        <p:nvPicPr>
          <p:cNvPr id="6148" name="Picture 4" descr="C:\Users\Daniel\AppData\Local\Microsoft\Windows\Temporary Internet Files\Content.IE5\OFRDWBPU\MC9000487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572000"/>
            <a:ext cx="1633118" cy="181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Distinguishing Relevant from Irrelevant Facts</a:t>
            </a:r>
          </a:p>
          <a:p>
            <a:r>
              <a:rPr lang="en-US" dirty="0" smtClean="0"/>
              <a:t>Making Predictions</a:t>
            </a:r>
          </a:p>
          <a:p>
            <a:r>
              <a:rPr lang="en-US" dirty="0" smtClean="0"/>
              <a:t>Recognizing Contradictions</a:t>
            </a:r>
          </a:p>
          <a:p>
            <a:r>
              <a:rPr lang="en-US" dirty="0" smtClean="0"/>
              <a:t>Exploring Implications</a:t>
            </a:r>
          </a:p>
          <a:p>
            <a:r>
              <a:rPr lang="en-US" dirty="0" smtClean="0"/>
              <a:t>Recognizing Statements that are Provable</a:t>
            </a:r>
          </a:p>
          <a:p>
            <a:pPr>
              <a:buNone/>
            </a:pPr>
            <a:r>
              <a:rPr lang="en-US" dirty="0" smtClean="0"/>
              <a:t>	(Brookfield, 1987)</a:t>
            </a:r>
          </a:p>
          <a:p>
            <a:r>
              <a:rPr lang="en-US" dirty="0" smtClean="0"/>
              <a:t>Self-Regulation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CT Skills (cont.)</a:t>
            </a:r>
          </a:p>
        </p:txBody>
      </p:sp>
      <p:pic>
        <p:nvPicPr>
          <p:cNvPr id="4" name="Picture 3" descr="punk_rocker_dude_head_banging_l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495800"/>
            <a:ext cx="2362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Seeking a Clear Statement of the Thesis or Question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Seeking Reasons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Being Well Informed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Using and Noting Credible Sources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Considering the Total Situation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Remaining Relevant to the Main Point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Keeping in Mind the Original or Basic Concern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Curiosity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Self-Confidence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Critical Thinking Dispositions/Attitudes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Look for Alternatives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Being Open-minded*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Taking and/or Changing a Position when the </a:t>
            </a:r>
            <a:r>
              <a:rPr lang="en-US" u="sng" dirty="0" smtClean="0"/>
              <a:t>Evidence</a:t>
            </a:r>
            <a:r>
              <a:rPr lang="en-US" dirty="0" smtClean="0"/>
              <a:t> is Sufficient to do so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Seeking Precision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Dealing in an Orderly Manner with the Parts of a Complex Whole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Being Sensitive to the Feelings, Levels of Knowledge, and Degree of Sophistication of Others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CT Dispositions/Attitudes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5C9DF400A414D9356C3C07E97CD05" ma:contentTypeVersion="1" ma:contentTypeDescription="Create a new document." ma:contentTypeScope="" ma:versionID="cdb346b983fbe8814090ecc1c26e37a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7177CE-B978-443E-9BCB-5C89810E23A2}"/>
</file>

<file path=customXml/itemProps2.xml><?xml version="1.0" encoding="utf-8"?>
<ds:datastoreItem xmlns:ds="http://schemas.openxmlformats.org/officeDocument/2006/customXml" ds:itemID="{026C387C-F67F-448C-A92D-EAAC67C87066}"/>
</file>

<file path=customXml/itemProps3.xml><?xml version="1.0" encoding="utf-8"?>
<ds:datastoreItem xmlns:ds="http://schemas.openxmlformats.org/officeDocument/2006/customXml" ds:itemID="{654E5236-D6F3-40A8-B134-53D2C941A666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2299</TotalTime>
  <Words>732</Words>
  <Application>Microsoft Office PowerPoint</Application>
  <PresentationFormat>On-screen Show (4:3)</PresentationFormat>
  <Paragraphs>169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Critical Thinking:  Teaching and Assessment </vt:lpstr>
      <vt:lpstr>Overview</vt:lpstr>
      <vt:lpstr>Slide 3</vt:lpstr>
      <vt:lpstr>Definition of Critical Thinking</vt:lpstr>
      <vt:lpstr>Critical Thinking Characteristics</vt:lpstr>
      <vt:lpstr>Critical Thinking Skills</vt:lpstr>
      <vt:lpstr>CT Skills (cont.)</vt:lpstr>
      <vt:lpstr>Critical Thinking Dispositions/Attitudes</vt:lpstr>
      <vt:lpstr>CT Dispositions/Attitudes (cont.)</vt:lpstr>
      <vt:lpstr>Instructional Strategies</vt:lpstr>
      <vt:lpstr>Instructional Strategies (cont.)</vt:lpstr>
      <vt:lpstr>Critical Thinking Vocabulary</vt:lpstr>
      <vt:lpstr>CT Vocabulary (cont.)</vt:lpstr>
      <vt:lpstr>Guidelines for Students to Thinking Critically</vt:lpstr>
      <vt:lpstr>Use of Reasoning</vt:lpstr>
      <vt:lpstr>Assisting Students with their Reasoning</vt:lpstr>
      <vt:lpstr>Critical Thinking Assessment</vt:lpstr>
      <vt:lpstr>Using a Rubric to Assess  Critical Thinking</vt:lpstr>
      <vt:lpstr>Critical Thinking Web Sites</vt:lpstr>
      <vt:lpstr>Identify Learning Outcomes for Critical Thinking</vt:lpstr>
      <vt:lpstr>Identify Types of Assessment for Critical Thinking</vt:lpstr>
      <vt:lpstr>Is “It” Finished?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Thinking:  Teaching and Assessment</dc:title>
  <dc:creator>Daniel</dc:creator>
  <cp:lastModifiedBy>ITS</cp:lastModifiedBy>
  <cp:revision>131</cp:revision>
  <dcterms:created xsi:type="dcterms:W3CDTF">2010-08-13T19:47:39Z</dcterms:created>
  <dcterms:modified xsi:type="dcterms:W3CDTF">2010-08-19T21:45:02Z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0x0101005D65C9DF400A414D9356C3C07E97CD05</vt:lpwstr>
  </property>
</Properties>
</file>