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760" r:id="rId2"/>
    <p:sldId id="729" r:id="rId3"/>
    <p:sldId id="730" r:id="rId4"/>
    <p:sldId id="731" r:id="rId5"/>
    <p:sldId id="732" r:id="rId6"/>
    <p:sldId id="733" r:id="rId7"/>
    <p:sldId id="734" r:id="rId8"/>
    <p:sldId id="735" r:id="rId9"/>
    <p:sldId id="736" r:id="rId10"/>
    <p:sldId id="737" r:id="rId11"/>
    <p:sldId id="738" r:id="rId12"/>
    <p:sldId id="750" r:id="rId13"/>
    <p:sldId id="751" r:id="rId14"/>
    <p:sldId id="741" r:id="rId15"/>
    <p:sldId id="742" r:id="rId16"/>
    <p:sldId id="743" r:id="rId17"/>
    <p:sldId id="756" r:id="rId18"/>
    <p:sldId id="746" r:id="rId19"/>
    <p:sldId id="747" r:id="rId20"/>
    <p:sldId id="748" r:id="rId21"/>
    <p:sldId id="696" r:id="rId22"/>
    <p:sldId id="629" r:id="rId23"/>
    <p:sldId id="758" r:id="rId24"/>
    <p:sldId id="664" r:id="rId25"/>
    <p:sldId id="665" r:id="rId26"/>
    <p:sldId id="666" r:id="rId27"/>
    <p:sldId id="655" r:id="rId28"/>
    <p:sldId id="678" r:id="rId29"/>
    <p:sldId id="686" r:id="rId30"/>
    <p:sldId id="679" r:id="rId31"/>
    <p:sldId id="684" r:id="rId32"/>
    <p:sldId id="680" r:id="rId33"/>
    <p:sldId id="687" r:id="rId34"/>
    <p:sldId id="681" r:id="rId35"/>
    <p:sldId id="682" r:id="rId36"/>
    <p:sldId id="698" r:id="rId37"/>
    <p:sldId id="699" r:id="rId38"/>
    <p:sldId id="759" r:id="rId39"/>
    <p:sldId id="695" r:id="rId40"/>
  </p:sldIdLst>
  <p:sldSz cx="9144000" cy="6858000" type="screen4x3"/>
  <p:notesSz cx="6858000" cy="92964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CCFF"/>
    <a:srgbClr val="FF0000"/>
    <a:srgbClr val="FFFF00"/>
    <a:srgbClr val="FFFFFF"/>
    <a:srgbClr val="008000"/>
    <a:srgbClr val="A50021"/>
    <a:srgbClr val="5F5F5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564" autoAdjust="0"/>
    <p:restoredTop sz="94595" autoAdjust="0"/>
  </p:normalViewPr>
  <p:slideViewPr>
    <p:cSldViewPr>
      <p:cViewPr>
        <p:scale>
          <a:sx n="70" d="100"/>
          <a:sy n="70" d="100"/>
        </p:scale>
        <p:origin x="-1350" y="-74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4.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4.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C21F150-3B6B-4C4E-A1C9-B7B2E0113961}" type="datetimeFigureOut">
              <a:rPr lang="en-US" smtClean="0"/>
              <a:pPr/>
              <a:t>8/25/2012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D0F216E2-3D01-480B-BC06-9E2B9B0967D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a:lvl1pPr>
          </a:lstStyle>
          <a:p>
            <a:endParaRPr lang="en-US"/>
          </a:p>
        </p:txBody>
      </p:sp>
      <p:sp>
        <p:nvSpPr>
          <p:cNvPr id="24579" name="Rectangle 3"/>
          <p:cNvSpPr>
            <a:spLocks noGrp="1" noChangeArrowheads="1"/>
          </p:cNvSpPr>
          <p:nvPr>
            <p:ph type="dt" idx="1"/>
          </p:nvPr>
        </p:nvSpPr>
        <p:spPr bwMode="auto">
          <a:xfrm>
            <a:off x="3884027"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a:lvl1pPr>
          </a:lstStyle>
          <a:p>
            <a:endParaRPr lang="en-US"/>
          </a:p>
        </p:txBody>
      </p:sp>
      <p:sp>
        <p:nvSpPr>
          <p:cNvPr id="2458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686421" y="4416426"/>
            <a:ext cx="5485158"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2" name="Rectangle 6"/>
          <p:cNvSpPr>
            <a:spLocks noGrp="1" noChangeArrowheads="1"/>
          </p:cNvSpPr>
          <p:nvPr>
            <p:ph type="ftr" sz="quarter" idx="4"/>
          </p:nvPr>
        </p:nvSpPr>
        <p:spPr bwMode="auto">
          <a:xfrm>
            <a:off x="1"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a:lvl1pPr>
          </a:lstStyle>
          <a:p>
            <a:endParaRPr lang="en-US"/>
          </a:p>
        </p:txBody>
      </p:sp>
      <p:sp>
        <p:nvSpPr>
          <p:cNvPr id="24583" name="Rectangle 7"/>
          <p:cNvSpPr>
            <a:spLocks noGrp="1" noChangeArrowheads="1"/>
          </p:cNvSpPr>
          <p:nvPr>
            <p:ph type="sldNum" sz="quarter" idx="5"/>
          </p:nvPr>
        </p:nvSpPr>
        <p:spPr bwMode="auto">
          <a:xfrm>
            <a:off x="3884027"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a:lvl1pPr>
          </a:lstStyle>
          <a:p>
            <a:fld id="{6E93F825-42D1-458C-B31A-0764916EE0A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983ABF-4DCF-4213-B3F6-F954DEE69767}" type="slidenum">
              <a:rPr lang="en-US"/>
              <a:pPr/>
              <a:t>9</a:t>
            </a:fld>
            <a:endParaRPr 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a:xfrm>
            <a:off x="914711" y="4418014"/>
            <a:ext cx="5028579" cy="4181475"/>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D256D4-FF35-48D1-9256-0DF6EC72016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6A6E45-6A33-4739-920D-1051494B2BE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97117C-9B10-4E9A-A95B-E6018A2F372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D74B46-5BFC-4F27-A187-C3AD385BB58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7878F2-1C20-4B64-826E-682BE395779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2C940B-D9C9-442A-B89B-2C0DF66DA61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74B5F04-6B75-47E0-A02D-759675296EE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46EBCD-0D92-4038-A207-1CC8FDB2DCC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3B7A5C-98A4-41DC-BAC4-6F5EE91BA8D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4CFDB5-C625-4E2C-A284-7DCE73AB98D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4661E7-ADD9-4F80-BBE7-4ACB4A5364A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58C791B-AD3B-4139-8BA9-530C7459A61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hyperlink" Target="../2007/Pedagogy%20Model.ppt" TargetMode="Externa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3" Type="http://schemas.openxmlformats.org/officeDocument/2006/relationships/hyperlink" Target="../../../Desktop/VIDEO_TS/VIDEO_TS.IFO" TargetMode="Externa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hyperlink" Target="../../../Desktop/VIDEO_TS/VIDEO_TS.IFO" TargetMode="Externa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bill.millard@indwes.ed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Cover.jpg"/>
          <p:cNvPicPr>
            <a:picLocks noChangeAspect="1"/>
          </p:cNvPicPr>
          <p:nvPr/>
        </p:nvPicPr>
        <p:blipFill>
          <a:blip r:embed="rId2" cstate="print"/>
          <a:stretch>
            <a:fillRect/>
          </a:stretch>
        </p:blipFill>
        <p:spPr>
          <a:xfrm>
            <a:off x="0" y="0"/>
            <a:ext cx="5377953" cy="6876288"/>
          </a:xfrm>
          <a:prstGeom prst="rect">
            <a:avLst/>
          </a:prstGeom>
        </p:spPr>
      </p:pic>
      <p:sp>
        <p:nvSpPr>
          <p:cNvPr id="11" name="TextBox 10"/>
          <p:cNvSpPr txBox="1"/>
          <p:nvPr/>
        </p:nvSpPr>
        <p:spPr>
          <a:xfrm>
            <a:off x="228600" y="762000"/>
            <a:ext cx="5029200" cy="1200329"/>
          </a:xfrm>
          <a:prstGeom prst="rect">
            <a:avLst/>
          </a:prstGeom>
          <a:noFill/>
        </p:spPr>
        <p:txBody>
          <a:bodyPr wrap="none" rtlCol="0">
            <a:prstTxWarp prst="textPlain">
              <a:avLst/>
            </a:prstTxWarp>
            <a:spAutoFit/>
          </a:bodyPr>
          <a:lstStyle/>
          <a:p>
            <a:pPr algn="ctr"/>
            <a:r>
              <a:rPr lang="en-US" sz="3600" b="1" i="1" dirty="0" smtClean="0">
                <a:solidFill>
                  <a:schemeClr val="bg1"/>
                </a:solidFill>
                <a:effectLst>
                  <a:outerShdw blurRad="152400" algn="ctr" rotWithShape="0">
                    <a:prstClr val="black">
                      <a:alpha val="88000"/>
                    </a:prstClr>
                  </a:outerShdw>
                </a:effectLst>
                <a:latin typeface="Segoe Script" pitchFamily="34" charset="0"/>
              </a:rPr>
              <a:t>Starting Your College Journey</a:t>
            </a:r>
          </a:p>
          <a:p>
            <a:pPr algn="ctr"/>
            <a:r>
              <a:rPr lang="en-US" sz="3600" b="1" i="1" dirty="0" smtClean="0">
                <a:solidFill>
                  <a:schemeClr val="bg1"/>
                </a:solidFill>
                <a:effectLst>
                  <a:outerShdw blurRad="152400" algn="ctr" rotWithShape="0">
                    <a:prstClr val="black">
                      <a:alpha val="88000"/>
                    </a:prstClr>
                  </a:outerShdw>
                </a:effectLst>
                <a:latin typeface="Segoe Script" pitchFamily="34" charset="0"/>
              </a:rPr>
              <a:t>with a Sense of Purpose</a:t>
            </a:r>
            <a:endParaRPr lang="en-US" sz="3600" b="1" i="1" dirty="0">
              <a:solidFill>
                <a:schemeClr val="bg1"/>
              </a:solidFill>
              <a:effectLst>
                <a:outerShdw blurRad="152400" algn="ctr" rotWithShape="0">
                  <a:prstClr val="black">
                    <a:alpha val="88000"/>
                  </a:prstClr>
                </a:outerShdw>
              </a:effectLst>
              <a:latin typeface="Segoe Script" pitchFamily="34" charset="0"/>
            </a:endParaRPr>
          </a:p>
        </p:txBody>
      </p:sp>
      <p:sp>
        <p:nvSpPr>
          <p:cNvPr id="12" name="TextBox 11"/>
          <p:cNvSpPr txBox="1"/>
          <p:nvPr/>
        </p:nvSpPr>
        <p:spPr>
          <a:xfrm>
            <a:off x="5486400" y="4477941"/>
            <a:ext cx="3581400" cy="1938992"/>
          </a:xfrm>
          <a:prstGeom prst="rect">
            <a:avLst/>
          </a:prstGeom>
          <a:noFill/>
        </p:spPr>
        <p:txBody>
          <a:bodyPr wrap="square" rtlCol="0">
            <a:spAutoFit/>
          </a:bodyPr>
          <a:lstStyle/>
          <a:p>
            <a:pPr algn="ctr"/>
            <a:r>
              <a:rPr lang="en-US" sz="1600" b="1" dirty="0" smtClean="0">
                <a:solidFill>
                  <a:srgbClr val="FFFF00"/>
                </a:solidFill>
                <a:latin typeface="+mn-lt"/>
              </a:rPr>
              <a:t>Dr. Bill Millard</a:t>
            </a:r>
          </a:p>
          <a:p>
            <a:pPr algn="ctr"/>
            <a:endParaRPr lang="en-US" sz="1200" b="1" dirty="0" smtClean="0">
              <a:solidFill>
                <a:srgbClr val="FFFF00"/>
              </a:solidFill>
              <a:latin typeface="+mn-lt"/>
            </a:endParaRPr>
          </a:p>
          <a:p>
            <a:pPr algn="ctr"/>
            <a:r>
              <a:rPr lang="en-US" sz="1200" b="1" dirty="0" smtClean="0">
                <a:solidFill>
                  <a:srgbClr val="FFFF00"/>
                </a:solidFill>
                <a:latin typeface="+mn-lt"/>
              </a:rPr>
              <a:t>Terry T. </a:t>
            </a:r>
            <a:r>
              <a:rPr lang="en-US" sz="1200" b="1" dirty="0" err="1" smtClean="0">
                <a:solidFill>
                  <a:srgbClr val="FFFF00"/>
                </a:solidFill>
                <a:latin typeface="+mn-lt"/>
              </a:rPr>
              <a:t>Munday</a:t>
            </a:r>
            <a:r>
              <a:rPr lang="en-US" sz="1200" b="1" dirty="0" smtClean="0">
                <a:solidFill>
                  <a:srgbClr val="FFFF00"/>
                </a:solidFill>
                <a:latin typeface="+mn-lt"/>
              </a:rPr>
              <a:t> Endowed Chair of Life Calling</a:t>
            </a:r>
          </a:p>
          <a:p>
            <a:pPr algn="ctr"/>
            <a:r>
              <a:rPr lang="en-US" sz="1200" b="1" dirty="0" smtClean="0">
                <a:solidFill>
                  <a:srgbClr val="FFFF00"/>
                </a:solidFill>
                <a:latin typeface="+mn-lt"/>
              </a:rPr>
              <a:t>Professor of Leadership Studies</a:t>
            </a:r>
          </a:p>
          <a:p>
            <a:pPr algn="ctr"/>
            <a:r>
              <a:rPr lang="en-US" sz="1000" b="1" dirty="0" smtClean="0">
                <a:solidFill>
                  <a:schemeClr val="bg1"/>
                </a:solidFill>
                <a:latin typeface="+mn-lt"/>
              </a:rPr>
              <a:t>School of Life Calling and Integrative Learning</a:t>
            </a:r>
          </a:p>
          <a:p>
            <a:pPr algn="ctr"/>
            <a:endParaRPr lang="en-US" sz="1000" b="1" dirty="0" smtClean="0">
              <a:solidFill>
                <a:srgbClr val="FFFF00"/>
              </a:solidFill>
              <a:latin typeface="+mn-lt"/>
            </a:endParaRPr>
          </a:p>
          <a:p>
            <a:pPr algn="ctr"/>
            <a:r>
              <a:rPr lang="en-US" sz="1200" b="1" dirty="0" smtClean="0">
                <a:solidFill>
                  <a:srgbClr val="FFFF00"/>
                </a:solidFill>
                <a:latin typeface="+mn-lt"/>
              </a:rPr>
              <a:t>Senior Scholar</a:t>
            </a:r>
          </a:p>
          <a:p>
            <a:pPr algn="ctr"/>
            <a:r>
              <a:rPr lang="en-US" sz="1000" b="1" dirty="0" smtClean="0">
                <a:solidFill>
                  <a:schemeClr val="bg1"/>
                </a:solidFill>
                <a:latin typeface="+mn-lt"/>
              </a:rPr>
              <a:t>CLCL Life Calling Research Institute</a:t>
            </a:r>
          </a:p>
          <a:p>
            <a:pPr algn="ctr"/>
            <a:endParaRPr lang="en-US" sz="1000" b="1" dirty="0" smtClean="0">
              <a:solidFill>
                <a:schemeClr val="bg1"/>
              </a:solidFill>
              <a:latin typeface="+mn-lt"/>
            </a:endParaRPr>
          </a:p>
          <a:p>
            <a:pPr algn="ctr"/>
            <a:r>
              <a:rPr lang="en-US" sz="1400" b="1" dirty="0" smtClean="0">
                <a:solidFill>
                  <a:schemeClr val="bg1"/>
                </a:solidFill>
                <a:latin typeface="+mn-lt"/>
              </a:rPr>
              <a:t>INDIANA WESLEYAN UNIVERSITY</a:t>
            </a:r>
            <a:endParaRPr lang="en-US" sz="1400" b="1" dirty="0">
              <a:solidFill>
                <a:schemeClr val="bg1"/>
              </a:solidFill>
              <a:latin typeface="+mn-lt"/>
            </a:endParaRPr>
          </a:p>
        </p:txBody>
      </p:sp>
      <p:sp>
        <p:nvSpPr>
          <p:cNvPr id="14" name="TextBox 13"/>
          <p:cNvSpPr txBox="1"/>
          <p:nvPr/>
        </p:nvSpPr>
        <p:spPr>
          <a:xfrm>
            <a:off x="6229427" y="361414"/>
            <a:ext cx="2210862" cy="3354765"/>
          </a:xfrm>
          <a:prstGeom prst="rect">
            <a:avLst/>
          </a:prstGeom>
          <a:noFill/>
        </p:spPr>
        <p:txBody>
          <a:bodyPr wrap="none" rtlCol="0">
            <a:spAutoFit/>
          </a:bodyPr>
          <a:lstStyle/>
          <a:p>
            <a:pPr algn="ctr"/>
            <a:r>
              <a:rPr lang="en-US" sz="3600" dirty="0" smtClean="0">
                <a:solidFill>
                  <a:schemeClr val="bg1"/>
                </a:solidFill>
                <a:latin typeface="+mn-lt"/>
              </a:rPr>
              <a:t>Southern</a:t>
            </a:r>
          </a:p>
          <a:p>
            <a:pPr algn="ctr"/>
            <a:r>
              <a:rPr lang="en-US" sz="3600" dirty="0" smtClean="0">
                <a:solidFill>
                  <a:schemeClr val="bg1"/>
                </a:solidFill>
                <a:latin typeface="+mn-lt"/>
              </a:rPr>
              <a:t>Adventist</a:t>
            </a:r>
          </a:p>
          <a:p>
            <a:pPr algn="ctr"/>
            <a:r>
              <a:rPr lang="en-US" sz="3600" dirty="0" smtClean="0">
                <a:solidFill>
                  <a:schemeClr val="bg1"/>
                </a:solidFill>
                <a:latin typeface="+mn-lt"/>
              </a:rPr>
              <a:t>University</a:t>
            </a:r>
          </a:p>
          <a:p>
            <a:pPr algn="ctr"/>
            <a:endParaRPr lang="en-US" dirty="0" smtClean="0">
              <a:solidFill>
                <a:schemeClr val="bg1"/>
              </a:solidFill>
              <a:latin typeface="+mn-lt"/>
            </a:endParaRPr>
          </a:p>
          <a:p>
            <a:pPr algn="ctr"/>
            <a:r>
              <a:rPr lang="en-US" dirty="0" smtClean="0">
                <a:solidFill>
                  <a:schemeClr val="bg1"/>
                </a:solidFill>
                <a:latin typeface="+mn-lt"/>
              </a:rPr>
              <a:t>First –Year</a:t>
            </a:r>
          </a:p>
          <a:p>
            <a:pPr algn="ctr"/>
            <a:r>
              <a:rPr lang="en-US" dirty="0" smtClean="0">
                <a:solidFill>
                  <a:schemeClr val="bg1"/>
                </a:solidFill>
                <a:latin typeface="+mn-lt"/>
              </a:rPr>
              <a:t>Experience</a:t>
            </a:r>
          </a:p>
          <a:p>
            <a:pPr algn="ctr"/>
            <a:r>
              <a:rPr lang="en-US" dirty="0" smtClean="0">
                <a:solidFill>
                  <a:schemeClr val="bg1"/>
                </a:solidFill>
                <a:latin typeface="+mn-lt"/>
              </a:rPr>
              <a:t>Seminar</a:t>
            </a:r>
          </a:p>
          <a:p>
            <a:pPr algn="ctr"/>
            <a:endParaRPr lang="en-US" dirty="0" smtClean="0">
              <a:solidFill>
                <a:schemeClr val="bg1"/>
              </a:solidFill>
              <a:latin typeface="+mn-lt"/>
            </a:endParaRPr>
          </a:p>
          <a:p>
            <a:pPr algn="ctr"/>
            <a:r>
              <a:rPr lang="en-US" sz="1400" dirty="0" smtClean="0">
                <a:solidFill>
                  <a:schemeClr val="bg1"/>
                </a:solidFill>
                <a:latin typeface="+mn-lt"/>
              </a:rPr>
              <a:t>28 August 2012</a:t>
            </a:r>
            <a:endParaRPr lang="en-US" sz="1400" dirty="0">
              <a:solidFill>
                <a:schemeClr val="bg1"/>
              </a:solidFill>
              <a:latin typeface="+mn-lt"/>
            </a:endParaRPr>
          </a:p>
        </p:txBody>
      </p:sp>
    </p:spTree>
    <p:extLst>
      <p:ext uri="{BB962C8B-B14F-4D97-AF65-F5344CB8AC3E}">
        <p14:creationId xmlns="" xmlns:p14="http://schemas.microsoft.com/office/powerpoint/2010/main" val="1987614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1330" name="Group 2"/>
          <p:cNvGrpSpPr>
            <a:grpSpLocks/>
          </p:cNvGrpSpPr>
          <p:nvPr/>
        </p:nvGrpSpPr>
        <p:grpSpPr bwMode="auto">
          <a:xfrm>
            <a:off x="180975" y="152400"/>
            <a:ext cx="8712200" cy="6324600"/>
            <a:chOff x="114" y="96"/>
            <a:chExt cx="5488" cy="3984"/>
          </a:xfrm>
        </p:grpSpPr>
        <p:pic>
          <p:nvPicPr>
            <p:cNvPr id="611331" name="Picture 3" descr="waves2"/>
            <p:cNvPicPr>
              <a:picLocks noChangeArrowheads="1"/>
            </p:cNvPicPr>
            <p:nvPr/>
          </p:nvPicPr>
          <p:blipFill>
            <a:blip r:embed="rId2" cstate="print"/>
            <a:srcRect/>
            <a:stretch>
              <a:fillRect/>
            </a:stretch>
          </p:blipFill>
          <p:spPr bwMode="auto">
            <a:xfrm>
              <a:off x="190" y="932"/>
              <a:ext cx="5384" cy="173"/>
            </a:xfrm>
            <a:prstGeom prst="rect">
              <a:avLst/>
            </a:prstGeom>
            <a:noFill/>
          </p:spPr>
        </p:pic>
        <p:sp>
          <p:nvSpPr>
            <p:cNvPr id="611332" name="Text Box 4"/>
            <p:cNvSpPr txBox="1">
              <a:spLocks noChangeArrowheads="1"/>
            </p:cNvSpPr>
            <p:nvPr/>
          </p:nvSpPr>
          <p:spPr bwMode="auto">
            <a:xfrm>
              <a:off x="5326" y="830"/>
              <a:ext cx="276" cy="135"/>
            </a:xfrm>
            <a:prstGeom prst="rect">
              <a:avLst/>
            </a:prstGeom>
            <a:noFill/>
            <a:ln w="9525">
              <a:noFill/>
              <a:miter lim="800000"/>
              <a:headEnd/>
              <a:tailEnd/>
            </a:ln>
            <a:effectLst/>
          </p:spPr>
          <p:txBody>
            <a:bodyPr wrap="none">
              <a:spAutoFit/>
            </a:bodyPr>
            <a:lstStyle/>
            <a:p>
              <a:r>
                <a:rPr lang="en-US" sz="800" b="1"/>
                <a:t>HIGH</a:t>
              </a:r>
            </a:p>
          </p:txBody>
        </p:sp>
        <p:sp>
          <p:nvSpPr>
            <p:cNvPr id="611333" name="Rectangle 5"/>
            <p:cNvSpPr>
              <a:spLocks noChangeArrowheads="1"/>
            </p:cNvSpPr>
            <p:nvPr/>
          </p:nvSpPr>
          <p:spPr bwMode="auto">
            <a:xfrm>
              <a:off x="192" y="934"/>
              <a:ext cx="5376" cy="173"/>
            </a:xfrm>
            <a:prstGeom prst="rect">
              <a:avLst/>
            </a:prstGeom>
            <a:noFill/>
            <a:ln w="12700">
              <a:solidFill>
                <a:schemeClr val="tx1"/>
              </a:solidFill>
              <a:miter lim="800000"/>
              <a:headEnd/>
              <a:tailEnd/>
            </a:ln>
            <a:effectLst/>
          </p:spPr>
          <p:txBody>
            <a:bodyPr wrap="none" anchor="ctr"/>
            <a:lstStyle/>
            <a:p>
              <a:endParaRPr lang="en-US"/>
            </a:p>
          </p:txBody>
        </p:sp>
        <p:sp>
          <p:nvSpPr>
            <p:cNvPr id="611334" name="Text Box 6"/>
            <p:cNvSpPr txBox="1">
              <a:spLocks noChangeArrowheads="1"/>
            </p:cNvSpPr>
            <p:nvPr/>
          </p:nvSpPr>
          <p:spPr bwMode="auto">
            <a:xfrm>
              <a:off x="144" y="1088"/>
              <a:ext cx="384" cy="135"/>
            </a:xfrm>
            <a:prstGeom prst="rect">
              <a:avLst/>
            </a:prstGeom>
            <a:noFill/>
            <a:ln w="9525">
              <a:noFill/>
              <a:miter lim="800000"/>
              <a:headEnd/>
              <a:tailEnd/>
            </a:ln>
            <a:effectLst/>
          </p:spPr>
          <p:txBody>
            <a:bodyPr>
              <a:spAutoFit/>
            </a:bodyPr>
            <a:lstStyle/>
            <a:p>
              <a:r>
                <a:rPr lang="en-US" sz="800" b="1"/>
                <a:t>LOW</a:t>
              </a:r>
            </a:p>
          </p:txBody>
        </p:sp>
        <p:sp>
          <p:nvSpPr>
            <p:cNvPr id="611335" name="Text Box 7"/>
            <p:cNvSpPr txBox="1">
              <a:spLocks noChangeArrowheads="1"/>
            </p:cNvSpPr>
            <p:nvPr/>
          </p:nvSpPr>
          <p:spPr bwMode="auto">
            <a:xfrm>
              <a:off x="2204" y="1104"/>
              <a:ext cx="1382" cy="192"/>
            </a:xfrm>
            <a:prstGeom prst="rect">
              <a:avLst/>
            </a:prstGeom>
            <a:noFill/>
            <a:ln w="9525">
              <a:noFill/>
              <a:miter lim="800000"/>
              <a:headEnd/>
              <a:tailEnd/>
            </a:ln>
            <a:effectLst/>
          </p:spPr>
          <p:txBody>
            <a:bodyPr wrap="none">
              <a:spAutoFit/>
            </a:bodyPr>
            <a:lstStyle/>
            <a:p>
              <a:pPr algn="ctr"/>
              <a:r>
                <a:rPr lang="en-US" sz="1400" b="1"/>
                <a:t>Self-Directedness Scale</a:t>
              </a:r>
            </a:p>
          </p:txBody>
        </p:sp>
        <p:grpSp>
          <p:nvGrpSpPr>
            <p:cNvPr id="611336" name="Group 8"/>
            <p:cNvGrpSpPr>
              <a:grpSpLocks/>
            </p:cNvGrpSpPr>
            <p:nvPr/>
          </p:nvGrpSpPr>
          <p:grpSpPr bwMode="auto">
            <a:xfrm>
              <a:off x="192" y="1890"/>
              <a:ext cx="5376" cy="288"/>
              <a:chOff x="192" y="2736"/>
              <a:chExt cx="5376" cy="384"/>
            </a:xfrm>
          </p:grpSpPr>
          <p:sp>
            <p:nvSpPr>
              <p:cNvPr id="611337" name="Rectangle 9"/>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11338" name="Rectangle 10"/>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11339" name="Rectangle 11"/>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11340" name="Rectangle 12"/>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11341" name="Rectangle 13"/>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11342" name="Rectangle 14"/>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11343" name="Rectangle 15"/>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11344" name="Text Box 16"/>
            <p:cNvSpPr txBox="1">
              <a:spLocks noChangeArrowheads="1"/>
            </p:cNvSpPr>
            <p:nvPr/>
          </p:nvSpPr>
          <p:spPr bwMode="auto">
            <a:xfrm>
              <a:off x="944" y="1882"/>
              <a:ext cx="492" cy="250"/>
            </a:xfrm>
            <a:prstGeom prst="rect">
              <a:avLst/>
            </a:prstGeom>
            <a:noFill/>
            <a:ln w="9525">
              <a:noFill/>
              <a:miter lim="800000"/>
              <a:headEnd/>
              <a:tailEnd/>
            </a:ln>
            <a:effectLst/>
          </p:spPr>
          <p:txBody>
            <a:bodyPr wrap="none">
              <a:spAutoFit/>
            </a:bodyPr>
            <a:lstStyle/>
            <a:p>
              <a:pPr algn="ctr"/>
              <a:r>
                <a:rPr lang="en-US" sz="1000" b="1"/>
                <a:t>Academic</a:t>
              </a:r>
              <a:br>
                <a:rPr lang="en-US" sz="1000" b="1"/>
              </a:br>
              <a:r>
                <a:rPr lang="en-US" sz="1000" b="1"/>
                <a:t> Skills</a:t>
              </a:r>
            </a:p>
          </p:txBody>
        </p:sp>
        <p:sp>
          <p:nvSpPr>
            <p:cNvPr id="611345" name="Text Box 17"/>
            <p:cNvSpPr txBox="1">
              <a:spLocks noChangeArrowheads="1"/>
            </p:cNvSpPr>
            <p:nvPr/>
          </p:nvSpPr>
          <p:spPr bwMode="auto">
            <a:xfrm>
              <a:off x="1531" y="1890"/>
              <a:ext cx="727" cy="250"/>
            </a:xfrm>
            <a:prstGeom prst="rect">
              <a:avLst/>
            </a:prstGeom>
            <a:noFill/>
            <a:ln w="9525">
              <a:noFill/>
              <a:miter lim="800000"/>
              <a:headEnd/>
              <a:tailEnd/>
            </a:ln>
            <a:effectLst/>
          </p:spPr>
          <p:txBody>
            <a:bodyPr wrap="none">
              <a:spAutoFit/>
            </a:bodyPr>
            <a:lstStyle/>
            <a:p>
              <a:pPr algn="ctr"/>
              <a:r>
                <a:rPr lang="en-US" sz="1000" b="1"/>
                <a:t>Major Selection/</a:t>
              </a:r>
              <a:br>
                <a:rPr lang="en-US" sz="1000" b="1"/>
              </a:br>
              <a:r>
                <a:rPr lang="en-US" sz="1000" b="1"/>
                <a:t>Entrance</a:t>
              </a:r>
            </a:p>
          </p:txBody>
        </p:sp>
        <p:sp>
          <p:nvSpPr>
            <p:cNvPr id="611346" name="Text Box 18"/>
            <p:cNvSpPr txBox="1">
              <a:spLocks noChangeArrowheads="1"/>
            </p:cNvSpPr>
            <p:nvPr/>
          </p:nvSpPr>
          <p:spPr bwMode="auto">
            <a:xfrm>
              <a:off x="2259" y="1890"/>
              <a:ext cx="567" cy="250"/>
            </a:xfrm>
            <a:prstGeom prst="rect">
              <a:avLst/>
            </a:prstGeom>
            <a:noFill/>
            <a:ln w="9525">
              <a:noFill/>
              <a:miter lim="800000"/>
              <a:headEnd/>
              <a:tailEnd/>
            </a:ln>
            <a:effectLst/>
          </p:spPr>
          <p:txBody>
            <a:bodyPr wrap="none">
              <a:spAutoFit/>
            </a:bodyPr>
            <a:lstStyle/>
            <a:p>
              <a:pPr algn="ctr"/>
              <a:r>
                <a:rPr lang="en-US" sz="1000" b="1"/>
                <a:t>Experiential</a:t>
              </a:r>
              <a:br>
                <a:rPr lang="en-US" sz="1000" b="1"/>
              </a:br>
              <a:r>
                <a:rPr lang="en-US" sz="1000" b="1"/>
                <a:t>Learning</a:t>
              </a:r>
            </a:p>
          </p:txBody>
        </p:sp>
        <p:sp>
          <p:nvSpPr>
            <p:cNvPr id="611347" name="Text Box 19"/>
            <p:cNvSpPr txBox="1">
              <a:spLocks noChangeArrowheads="1"/>
            </p:cNvSpPr>
            <p:nvPr/>
          </p:nvSpPr>
          <p:spPr bwMode="auto">
            <a:xfrm>
              <a:off x="2878" y="1857"/>
              <a:ext cx="678" cy="346"/>
            </a:xfrm>
            <a:prstGeom prst="rect">
              <a:avLst/>
            </a:prstGeom>
            <a:noFill/>
            <a:ln w="9525">
              <a:noFill/>
              <a:miter lim="800000"/>
              <a:headEnd/>
              <a:tailEnd/>
            </a:ln>
            <a:effectLst/>
          </p:spPr>
          <p:txBody>
            <a:bodyPr wrap="none">
              <a:spAutoFit/>
            </a:bodyPr>
            <a:lstStyle/>
            <a:p>
              <a:pPr algn="ctr"/>
              <a:r>
                <a:rPr lang="en-US" sz="1000" b="1"/>
                <a:t>Degree</a:t>
              </a:r>
              <a:br>
                <a:rPr lang="en-US" sz="1000" b="1"/>
              </a:br>
              <a:r>
                <a:rPr lang="en-US" sz="1000" b="1"/>
                <a:t>Completion/</a:t>
              </a:r>
              <a:br>
                <a:rPr lang="en-US" sz="1000" b="1"/>
              </a:br>
              <a:r>
                <a:rPr lang="en-US" sz="1000" b="1"/>
                <a:t>Life Readiness</a:t>
              </a:r>
            </a:p>
          </p:txBody>
        </p:sp>
        <p:sp>
          <p:nvSpPr>
            <p:cNvPr id="611348" name="Text Box 20"/>
            <p:cNvSpPr txBox="1">
              <a:spLocks noChangeArrowheads="1"/>
            </p:cNvSpPr>
            <p:nvPr/>
          </p:nvSpPr>
          <p:spPr bwMode="auto">
            <a:xfrm>
              <a:off x="245" y="1890"/>
              <a:ext cx="585" cy="250"/>
            </a:xfrm>
            <a:prstGeom prst="rect">
              <a:avLst/>
            </a:prstGeom>
            <a:noFill/>
            <a:ln w="9525">
              <a:noFill/>
              <a:miter lim="800000"/>
              <a:headEnd/>
              <a:tailEnd/>
            </a:ln>
            <a:effectLst/>
          </p:spPr>
          <p:txBody>
            <a:bodyPr wrap="none">
              <a:spAutoFit/>
            </a:bodyPr>
            <a:lstStyle/>
            <a:p>
              <a:pPr algn="ctr"/>
              <a:r>
                <a:rPr lang="en-US" sz="1000" b="1"/>
                <a:t>Capabilities</a:t>
              </a:r>
              <a:br>
                <a:rPr lang="en-US" sz="1000" b="1"/>
              </a:br>
              <a:r>
                <a:rPr lang="en-US" sz="1000" b="1"/>
                <a:t>Assessment</a:t>
              </a:r>
            </a:p>
          </p:txBody>
        </p:sp>
        <p:sp>
          <p:nvSpPr>
            <p:cNvPr id="611349" name="Text Box 21"/>
            <p:cNvSpPr txBox="1">
              <a:spLocks noChangeArrowheads="1"/>
            </p:cNvSpPr>
            <p:nvPr/>
          </p:nvSpPr>
          <p:spPr bwMode="auto">
            <a:xfrm>
              <a:off x="4456" y="1890"/>
              <a:ext cx="874" cy="250"/>
            </a:xfrm>
            <a:prstGeom prst="rect">
              <a:avLst/>
            </a:prstGeom>
            <a:noFill/>
            <a:ln w="9525">
              <a:noFill/>
              <a:miter lim="800000"/>
              <a:headEnd/>
              <a:tailEnd/>
            </a:ln>
            <a:effectLst/>
          </p:spPr>
          <p:txBody>
            <a:bodyPr wrap="none">
              <a:spAutoFit/>
            </a:bodyPr>
            <a:lstStyle/>
            <a:p>
              <a:pPr algn="ctr"/>
              <a:r>
                <a:rPr lang="en-US" sz="1000" b="1"/>
                <a:t>Graduate Education</a:t>
              </a:r>
              <a:br>
                <a:rPr lang="en-US" sz="1000" b="1"/>
              </a:br>
              <a:r>
                <a:rPr lang="en-US" sz="1000" b="1"/>
                <a:t>Preparation</a:t>
              </a:r>
            </a:p>
          </p:txBody>
        </p:sp>
        <p:sp>
          <p:nvSpPr>
            <p:cNvPr id="611350" name="Text Box 22"/>
            <p:cNvSpPr txBox="1">
              <a:spLocks noChangeArrowheads="1"/>
            </p:cNvSpPr>
            <p:nvPr/>
          </p:nvSpPr>
          <p:spPr bwMode="auto">
            <a:xfrm>
              <a:off x="2112" y="2170"/>
              <a:ext cx="1524" cy="192"/>
            </a:xfrm>
            <a:prstGeom prst="rect">
              <a:avLst/>
            </a:prstGeom>
            <a:noFill/>
            <a:ln w="9525">
              <a:noFill/>
              <a:miter lim="800000"/>
              <a:headEnd/>
              <a:tailEnd/>
            </a:ln>
            <a:effectLst/>
          </p:spPr>
          <p:txBody>
            <a:bodyPr wrap="none">
              <a:spAutoFit/>
            </a:bodyPr>
            <a:lstStyle/>
            <a:p>
              <a:pPr algn="ctr"/>
              <a:r>
                <a:rPr lang="en-US" sz="1400" b="1"/>
                <a:t>Academic Advising Issues</a:t>
              </a:r>
            </a:p>
          </p:txBody>
        </p:sp>
        <p:sp>
          <p:nvSpPr>
            <p:cNvPr id="611351" name="Text Box 23"/>
            <p:cNvSpPr txBox="1">
              <a:spLocks noChangeArrowheads="1"/>
            </p:cNvSpPr>
            <p:nvPr/>
          </p:nvSpPr>
          <p:spPr bwMode="auto">
            <a:xfrm>
              <a:off x="3581" y="1952"/>
              <a:ext cx="626" cy="154"/>
            </a:xfrm>
            <a:prstGeom prst="rect">
              <a:avLst/>
            </a:prstGeom>
            <a:noFill/>
            <a:ln w="9525">
              <a:noFill/>
              <a:miter lim="800000"/>
              <a:headEnd/>
              <a:tailEnd/>
            </a:ln>
            <a:effectLst/>
          </p:spPr>
          <p:txBody>
            <a:bodyPr wrap="none">
              <a:spAutoFit/>
            </a:bodyPr>
            <a:lstStyle/>
            <a:p>
              <a:pPr algn="ctr"/>
              <a:r>
                <a:rPr lang="en-US" sz="1000" b="1"/>
                <a:t>Credentialing</a:t>
              </a:r>
            </a:p>
          </p:txBody>
        </p:sp>
        <p:grpSp>
          <p:nvGrpSpPr>
            <p:cNvPr id="611352" name="Group 24"/>
            <p:cNvGrpSpPr>
              <a:grpSpLocks/>
            </p:cNvGrpSpPr>
            <p:nvPr/>
          </p:nvGrpSpPr>
          <p:grpSpPr bwMode="auto">
            <a:xfrm>
              <a:off x="192" y="1344"/>
              <a:ext cx="5376" cy="288"/>
              <a:chOff x="192" y="2736"/>
              <a:chExt cx="5376" cy="384"/>
            </a:xfrm>
          </p:grpSpPr>
          <p:sp>
            <p:nvSpPr>
              <p:cNvPr id="611353" name="Rectangle 25"/>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11354" name="Rectangle 26"/>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11355" name="Rectangle 27"/>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11356" name="Rectangle 28"/>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11357" name="Rectangle 29"/>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11358" name="Rectangle 30"/>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11359" name="Rectangle 31"/>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11360" name="Text Box 32"/>
            <p:cNvSpPr txBox="1">
              <a:spLocks noChangeArrowheads="1"/>
            </p:cNvSpPr>
            <p:nvPr/>
          </p:nvSpPr>
          <p:spPr bwMode="auto">
            <a:xfrm>
              <a:off x="922" y="1344"/>
              <a:ext cx="536" cy="250"/>
            </a:xfrm>
            <a:prstGeom prst="rect">
              <a:avLst/>
            </a:prstGeom>
            <a:noFill/>
            <a:ln w="9525">
              <a:noFill/>
              <a:miter lim="800000"/>
              <a:headEnd/>
              <a:tailEnd/>
            </a:ln>
            <a:effectLst/>
          </p:spPr>
          <p:txBody>
            <a:bodyPr wrap="none">
              <a:spAutoFit/>
            </a:bodyPr>
            <a:lstStyle/>
            <a:p>
              <a:pPr algn="ctr"/>
              <a:r>
                <a:rPr lang="en-US" sz="1000" b="1"/>
                <a:t>Personal</a:t>
              </a:r>
            </a:p>
            <a:p>
              <a:pPr algn="ctr"/>
              <a:r>
                <a:rPr lang="en-US" sz="1000" b="1"/>
                <a:t>Awareness</a:t>
              </a:r>
            </a:p>
          </p:txBody>
        </p:sp>
        <p:sp>
          <p:nvSpPr>
            <p:cNvPr id="611361" name="Text Box 33"/>
            <p:cNvSpPr txBox="1">
              <a:spLocks noChangeArrowheads="1"/>
            </p:cNvSpPr>
            <p:nvPr/>
          </p:nvSpPr>
          <p:spPr bwMode="auto">
            <a:xfrm>
              <a:off x="1646" y="1344"/>
              <a:ext cx="497" cy="250"/>
            </a:xfrm>
            <a:prstGeom prst="rect">
              <a:avLst/>
            </a:prstGeom>
            <a:noFill/>
            <a:ln w="9525">
              <a:noFill/>
              <a:miter lim="800000"/>
              <a:headEnd/>
              <a:tailEnd/>
            </a:ln>
            <a:effectLst/>
          </p:spPr>
          <p:txBody>
            <a:bodyPr wrap="none">
              <a:spAutoFit/>
            </a:bodyPr>
            <a:lstStyle/>
            <a:p>
              <a:pPr algn="ctr"/>
              <a:r>
                <a:rPr lang="en-US" sz="1000" b="1"/>
                <a:t>Relational</a:t>
              </a:r>
            </a:p>
            <a:p>
              <a:pPr algn="ctr"/>
              <a:r>
                <a:rPr lang="en-US" sz="1000" b="1"/>
                <a:t>Dynamics</a:t>
              </a:r>
            </a:p>
          </p:txBody>
        </p:sp>
        <p:sp>
          <p:nvSpPr>
            <p:cNvPr id="611362" name="Text Box 34"/>
            <p:cNvSpPr txBox="1">
              <a:spLocks noChangeArrowheads="1"/>
            </p:cNvSpPr>
            <p:nvPr/>
          </p:nvSpPr>
          <p:spPr bwMode="auto">
            <a:xfrm>
              <a:off x="2260" y="1344"/>
              <a:ext cx="556" cy="250"/>
            </a:xfrm>
            <a:prstGeom prst="rect">
              <a:avLst/>
            </a:prstGeom>
            <a:noFill/>
            <a:ln w="9525">
              <a:noFill/>
              <a:miter lim="800000"/>
              <a:headEnd/>
              <a:tailEnd/>
            </a:ln>
            <a:effectLst/>
          </p:spPr>
          <p:txBody>
            <a:bodyPr wrap="none">
              <a:spAutoFit/>
            </a:bodyPr>
            <a:lstStyle/>
            <a:p>
              <a:pPr algn="ctr"/>
              <a:r>
                <a:rPr lang="en-US" sz="1000" b="1"/>
                <a:t>Community</a:t>
              </a:r>
            </a:p>
            <a:p>
              <a:pPr algn="ctr"/>
              <a:r>
                <a:rPr lang="en-US" sz="1000" b="1"/>
                <a:t>Service</a:t>
              </a:r>
            </a:p>
          </p:txBody>
        </p:sp>
        <p:sp>
          <p:nvSpPr>
            <p:cNvPr id="611363" name="Text Box 35"/>
            <p:cNvSpPr txBox="1">
              <a:spLocks noChangeArrowheads="1"/>
            </p:cNvSpPr>
            <p:nvPr/>
          </p:nvSpPr>
          <p:spPr bwMode="auto">
            <a:xfrm>
              <a:off x="2890" y="1344"/>
              <a:ext cx="639" cy="250"/>
            </a:xfrm>
            <a:prstGeom prst="rect">
              <a:avLst/>
            </a:prstGeom>
            <a:noFill/>
            <a:ln w="9525">
              <a:noFill/>
              <a:miter lim="800000"/>
              <a:headEnd/>
              <a:tailEnd/>
            </a:ln>
            <a:effectLst/>
          </p:spPr>
          <p:txBody>
            <a:bodyPr wrap="none">
              <a:spAutoFit/>
            </a:bodyPr>
            <a:lstStyle/>
            <a:p>
              <a:pPr algn="ctr"/>
              <a:r>
                <a:rPr lang="en-US" sz="1000" b="1"/>
                <a:t>Career Skills</a:t>
              </a:r>
            </a:p>
            <a:p>
              <a:pPr algn="ctr"/>
              <a:r>
                <a:rPr lang="en-US" sz="1000" b="1"/>
                <a:t>Enhancement</a:t>
              </a:r>
            </a:p>
          </p:txBody>
        </p:sp>
        <p:sp>
          <p:nvSpPr>
            <p:cNvPr id="611364" name="Text Box 36"/>
            <p:cNvSpPr txBox="1">
              <a:spLocks noChangeArrowheads="1"/>
            </p:cNvSpPr>
            <p:nvPr/>
          </p:nvSpPr>
          <p:spPr bwMode="auto">
            <a:xfrm>
              <a:off x="203" y="1414"/>
              <a:ext cx="658" cy="154"/>
            </a:xfrm>
            <a:prstGeom prst="rect">
              <a:avLst/>
            </a:prstGeom>
            <a:noFill/>
            <a:ln w="9525">
              <a:noFill/>
              <a:miter lim="800000"/>
              <a:headEnd/>
              <a:tailEnd/>
            </a:ln>
            <a:effectLst/>
          </p:spPr>
          <p:txBody>
            <a:bodyPr wrap="none">
              <a:spAutoFit/>
            </a:bodyPr>
            <a:lstStyle/>
            <a:p>
              <a:pPr algn="ctr"/>
              <a:r>
                <a:rPr lang="en-US" sz="1000" b="1"/>
                <a:t>Differentiation</a:t>
              </a:r>
            </a:p>
          </p:txBody>
        </p:sp>
        <p:sp>
          <p:nvSpPr>
            <p:cNvPr id="611365" name="Text Box 37"/>
            <p:cNvSpPr txBox="1">
              <a:spLocks noChangeArrowheads="1"/>
            </p:cNvSpPr>
            <p:nvPr/>
          </p:nvSpPr>
          <p:spPr bwMode="auto">
            <a:xfrm>
              <a:off x="4526" y="1344"/>
              <a:ext cx="722" cy="250"/>
            </a:xfrm>
            <a:prstGeom prst="rect">
              <a:avLst/>
            </a:prstGeom>
            <a:noFill/>
            <a:ln w="9525">
              <a:noFill/>
              <a:miter lim="800000"/>
              <a:headEnd/>
              <a:tailEnd/>
            </a:ln>
            <a:effectLst/>
          </p:spPr>
          <p:txBody>
            <a:bodyPr wrap="none">
              <a:spAutoFit/>
            </a:bodyPr>
            <a:lstStyle/>
            <a:p>
              <a:pPr algn="ctr"/>
              <a:r>
                <a:rPr lang="en-US" sz="1000" b="1"/>
                <a:t>Advanced Level</a:t>
              </a:r>
            </a:p>
            <a:p>
              <a:pPr algn="ctr"/>
              <a:r>
                <a:rPr lang="en-US" sz="1000" b="1"/>
                <a:t>of Previous</a:t>
              </a:r>
            </a:p>
          </p:txBody>
        </p:sp>
        <p:sp>
          <p:nvSpPr>
            <p:cNvPr id="611366" name="Text Box 38"/>
            <p:cNvSpPr txBox="1">
              <a:spLocks noChangeArrowheads="1"/>
            </p:cNvSpPr>
            <p:nvPr/>
          </p:nvSpPr>
          <p:spPr bwMode="auto">
            <a:xfrm>
              <a:off x="2283" y="1632"/>
              <a:ext cx="1231" cy="192"/>
            </a:xfrm>
            <a:prstGeom prst="rect">
              <a:avLst/>
            </a:prstGeom>
            <a:noFill/>
            <a:ln w="9525">
              <a:noFill/>
              <a:miter lim="800000"/>
              <a:headEnd/>
              <a:tailEnd/>
            </a:ln>
            <a:effectLst/>
          </p:spPr>
          <p:txBody>
            <a:bodyPr wrap="none">
              <a:spAutoFit/>
            </a:bodyPr>
            <a:lstStyle/>
            <a:p>
              <a:pPr algn="ctr"/>
              <a:r>
                <a:rPr lang="en-US" sz="1400" b="1"/>
                <a:t>Life Coaching Issues</a:t>
              </a:r>
            </a:p>
          </p:txBody>
        </p:sp>
        <p:sp>
          <p:nvSpPr>
            <p:cNvPr id="611367" name="Text Box 39"/>
            <p:cNvSpPr txBox="1">
              <a:spLocks noChangeArrowheads="1"/>
            </p:cNvSpPr>
            <p:nvPr/>
          </p:nvSpPr>
          <p:spPr bwMode="auto">
            <a:xfrm>
              <a:off x="3685" y="1414"/>
              <a:ext cx="413" cy="154"/>
            </a:xfrm>
            <a:prstGeom prst="rect">
              <a:avLst/>
            </a:prstGeom>
            <a:noFill/>
            <a:ln w="9525">
              <a:noFill/>
              <a:miter lim="800000"/>
              <a:headEnd/>
              <a:tailEnd/>
            </a:ln>
            <a:effectLst/>
          </p:spPr>
          <p:txBody>
            <a:bodyPr wrap="none">
              <a:spAutoFit/>
            </a:bodyPr>
            <a:lstStyle/>
            <a:p>
              <a:pPr algn="ctr"/>
              <a:r>
                <a:rPr lang="en-US" sz="1000" b="1"/>
                <a:t>Closure</a:t>
              </a:r>
            </a:p>
          </p:txBody>
        </p:sp>
        <p:grpSp>
          <p:nvGrpSpPr>
            <p:cNvPr id="611368" name="Group 40"/>
            <p:cNvGrpSpPr>
              <a:grpSpLocks/>
            </p:cNvGrpSpPr>
            <p:nvPr/>
          </p:nvGrpSpPr>
          <p:grpSpPr bwMode="auto">
            <a:xfrm>
              <a:off x="192" y="2456"/>
              <a:ext cx="5376" cy="288"/>
              <a:chOff x="192" y="2736"/>
              <a:chExt cx="5376" cy="384"/>
            </a:xfrm>
          </p:grpSpPr>
          <p:sp>
            <p:nvSpPr>
              <p:cNvPr id="611369" name="Rectangle 41"/>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11370" name="Rectangle 42"/>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11371" name="Rectangle 43"/>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11372" name="Rectangle 44"/>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11373" name="Rectangle 45"/>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11374" name="Rectangle 46"/>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11375" name="Rectangle 47"/>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11376" name="Text Box 48"/>
            <p:cNvSpPr txBox="1">
              <a:spLocks noChangeArrowheads="1"/>
            </p:cNvSpPr>
            <p:nvPr/>
          </p:nvSpPr>
          <p:spPr bwMode="auto">
            <a:xfrm>
              <a:off x="911" y="2516"/>
              <a:ext cx="559" cy="154"/>
            </a:xfrm>
            <a:prstGeom prst="rect">
              <a:avLst/>
            </a:prstGeom>
            <a:noFill/>
            <a:ln w="9525">
              <a:noFill/>
              <a:miter lim="800000"/>
              <a:headEnd/>
              <a:tailEnd/>
            </a:ln>
            <a:effectLst/>
          </p:spPr>
          <p:txBody>
            <a:bodyPr wrap="none">
              <a:spAutoFit/>
            </a:bodyPr>
            <a:lstStyle/>
            <a:p>
              <a:pPr algn="ctr"/>
              <a:r>
                <a:rPr lang="en-US" sz="1000" b="1"/>
                <a:t>Liberal Arts</a:t>
              </a:r>
            </a:p>
          </p:txBody>
        </p:sp>
        <p:sp>
          <p:nvSpPr>
            <p:cNvPr id="611377" name="Text Box 49"/>
            <p:cNvSpPr txBox="1">
              <a:spLocks noChangeArrowheads="1"/>
            </p:cNvSpPr>
            <p:nvPr/>
          </p:nvSpPr>
          <p:spPr bwMode="auto">
            <a:xfrm>
              <a:off x="1673" y="2456"/>
              <a:ext cx="443" cy="250"/>
            </a:xfrm>
            <a:prstGeom prst="rect">
              <a:avLst/>
            </a:prstGeom>
            <a:noFill/>
            <a:ln w="9525">
              <a:noFill/>
              <a:miter lim="800000"/>
              <a:headEnd/>
              <a:tailEnd/>
            </a:ln>
            <a:effectLst/>
          </p:spPr>
          <p:txBody>
            <a:bodyPr wrap="none">
              <a:spAutoFit/>
            </a:bodyPr>
            <a:lstStyle/>
            <a:p>
              <a:pPr algn="ctr"/>
              <a:r>
                <a:rPr lang="en-US" sz="1000" b="1"/>
                <a:t>Gateway</a:t>
              </a:r>
              <a:br>
                <a:rPr lang="en-US" sz="1000" b="1"/>
              </a:br>
              <a:r>
                <a:rPr lang="en-US" sz="1000" b="1"/>
                <a:t>Courses</a:t>
              </a:r>
            </a:p>
          </p:txBody>
        </p:sp>
        <p:sp>
          <p:nvSpPr>
            <p:cNvPr id="611378" name="Text Box 50"/>
            <p:cNvSpPr txBox="1">
              <a:spLocks noChangeArrowheads="1"/>
            </p:cNvSpPr>
            <p:nvPr/>
          </p:nvSpPr>
          <p:spPr bwMode="auto">
            <a:xfrm>
              <a:off x="2316" y="2456"/>
              <a:ext cx="453" cy="250"/>
            </a:xfrm>
            <a:prstGeom prst="rect">
              <a:avLst/>
            </a:prstGeom>
            <a:noFill/>
            <a:ln w="9525">
              <a:noFill/>
              <a:miter lim="800000"/>
              <a:headEnd/>
              <a:tailEnd/>
            </a:ln>
            <a:effectLst/>
          </p:spPr>
          <p:txBody>
            <a:bodyPr wrap="none">
              <a:spAutoFit/>
            </a:bodyPr>
            <a:lstStyle/>
            <a:p>
              <a:pPr algn="ctr"/>
              <a:r>
                <a:rPr lang="en-US" sz="1000" b="1"/>
                <a:t>Service</a:t>
              </a:r>
              <a:br>
                <a:rPr lang="en-US" sz="1000" b="1"/>
              </a:br>
              <a:r>
                <a:rPr lang="en-US" sz="1000" b="1"/>
                <a:t>Learning</a:t>
              </a:r>
            </a:p>
          </p:txBody>
        </p:sp>
        <p:sp>
          <p:nvSpPr>
            <p:cNvPr id="611379" name="Text Box 51"/>
            <p:cNvSpPr txBox="1">
              <a:spLocks noChangeArrowheads="1"/>
            </p:cNvSpPr>
            <p:nvPr/>
          </p:nvSpPr>
          <p:spPr bwMode="auto">
            <a:xfrm>
              <a:off x="2949" y="2458"/>
              <a:ext cx="540" cy="250"/>
            </a:xfrm>
            <a:prstGeom prst="rect">
              <a:avLst/>
            </a:prstGeom>
            <a:noFill/>
            <a:ln w="9525">
              <a:noFill/>
              <a:miter lim="800000"/>
              <a:headEnd/>
              <a:tailEnd/>
            </a:ln>
            <a:effectLst/>
          </p:spPr>
          <p:txBody>
            <a:bodyPr wrap="none">
              <a:spAutoFit/>
            </a:bodyPr>
            <a:lstStyle/>
            <a:p>
              <a:pPr algn="ctr"/>
              <a:r>
                <a:rPr lang="en-US" sz="1000" b="1"/>
                <a:t>Capstone</a:t>
              </a:r>
              <a:br>
                <a:rPr lang="en-US" sz="1000" b="1"/>
              </a:br>
              <a:r>
                <a:rPr lang="en-US" sz="1000" b="1"/>
                <a:t>Experience</a:t>
              </a:r>
            </a:p>
          </p:txBody>
        </p:sp>
        <p:sp>
          <p:nvSpPr>
            <p:cNvPr id="611380" name="Text Box 52"/>
            <p:cNvSpPr txBox="1">
              <a:spLocks noChangeArrowheads="1"/>
            </p:cNvSpPr>
            <p:nvPr/>
          </p:nvSpPr>
          <p:spPr bwMode="auto">
            <a:xfrm>
              <a:off x="282" y="2516"/>
              <a:ext cx="514" cy="154"/>
            </a:xfrm>
            <a:prstGeom prst="rect">
              <a:avLst/>
            </a:prstGeom>
            <a:noFill/>
            <a:ln w="9525">
              <a:noFill/>
              <a:miter lim="800000"/>
              <a:headEnd/>
              <a:tailEnd/>
            </a:ln>
            <a:effectLst/>
          </p:spPr>
          <p:txBody>
            <a:bodyPr wrap="none">
              <a:spAutoFit/>
            </a:bodyPr>
            <a:lstStyle/>
            <a:p>
              <a:pPr algn="ctr"/>
              <a:r>
                <a:rPr lang="en-US" sz="1000" b="1"/>
                <a:t>Placement</a:t>
              </a:r>
            </a:p>
          </p:txBody>
        </p:sp>
        <p:sp>
          <p:nvSpPr>
            <p:cNvPr id="611381" name="Text Box 53"/>
            <p:cNvSpPr txBox="1">
              <a:spLocks noChangeArrowheads="1"/>
            </p:cNvSpPr>
            <p:nvPr/>
          </p:nvSpPr>
          <p:spPr bwMode="auto">
            <a:xfrm>
              <a:off x="4663" y="2456"/>
              <a:ext cx="453" cy="250"/>
            </a:xfrm>
            <a:prstGeom prst="rect">
              <a:avLst/>
            </a:prstGeom>
            <a:noFill/>
            <a:ln w="9525">
              <a:noFill/>
              <a:miter lim="800000"/>
              <a:headEnd/>
              <a:tailEnd/>
            </a:ln>
            <a:effectLst/>
          </p:spPr>
          <p:txBody>
            <a:bodyPr wrap="none">
              <a:spAutoFit/>
            </a:bodyPr>
            <a:lstStyle/>
            <a:p>
              <a:pPr algn="ctr"/>
              <a:r>
                <a:rPr lang="en-US" sz="1000" b="1"/>
                <a:t>Lifelong</a:t>
              </a:r>
              <a:br>
                <a:rPr lang="en-US" sz="1000" b="1"/>
              </a:br>
              <a:r>
                <a:rPr lang="en-US" sz="1000" b="1"/>
                <a:t>Learning</a:t>
              </a:r>
            </a:p>
          </p:txBody>
        </p:sp>
        <p:sp>
          <p:nvSpPr>
            <p:cNvPr id="611382" name="Text Box 54"/>
            <p:cNvSpPr txBox="1">
              <a:spLocks noChangeArrowheads="1"/>
            </p:cNvSpPr>
            <p:nvPr/>
          </p:nvSpPr>
          <p:spPr bwMode="auto">
            <a:xfrm>
              <a:off x="2050" y="2736"/>
              <a:ext cx="1650" cy="192"/>
            </a:xfrm>
            <a:prstGeom prst="rect">
              <a:avLst/>
            </a:prstGeom>
            <a:noFill/>
            <a:ln w="9525">
              <a:noFill/>
              <a:miter lim="800000"/>
              <a:headEnd/>
              <a:tailEnd/>
            </a:ln>
            <a:effectLst/>
          </p:spPr>
          <p:txBody>
            <a:bodyPr wrap="none">
              <a:spAutoFit/>
            </a:bodyPr>
            <a:lstStyle/>
            <a:p>
              <a:pPr algn="ctr"/>
              <a:r>
                <a:rPr lang="en-US" sz="1400" b="1"/>
                <a:t>Academic Curriculum Issues</a:t>
              </a:r>
            </a:p>
          </p:txBody>
        </p:sp>
        <p:sp>
          <p:nvSpPr>
            <p:cNvPr id="611383" name="Text Box 55"/>
            <p:cNvSpPr txBox="1">
              <a:spLocks noChangeArrowheads="1"/>
            </p:cNvSpPr>
            <p:nvPr/>
          </p:nvSpPr>
          <p:spPr bwMode="auto">
            <a:xfrm>
              <a:off x="3626" y="2518"/>
              <a:ext cx="542" cy="154"/>
            </a:xfrm>
            <a:prstGeom prst="rect">
              <a:avLst/>
            </a:prstGeom>
            <a:noFill/>
            <a:ln w="9525">
              <a:noFill/>
              <a:miter lim="800000"/>
              <a:headEnd/>
              <a:tailEnd/>
            </a:ln>
            <a:effectLst/>
          </p:spPr>
          <p:txBody>
            <a:bodyPr wrap="none">
              <a:spAutoFit/>
            </a:bodyPr>
            <a:lstStyle/>
            <a:p>
              <a:pPr algn="ctr"/>
              <a:r>
                <a:rPr lang="en-US" sz="1000" b="1"/>
                <a:t>Graduation</a:t>
              </a:r>
            </a:p>
          </p:txBody>
        </p:sp>
        <p:grpSp>
          <p:nvGrpSpPr>
            <p:cNvPr id="611384" name="Group 56"/>
            <p:cNvGrpSpPr>
              <a:grpSpLocks/>
            </p:cNvGrpSpPr>
            <p:nvPr/>
          </p:nvGrpSpPr>
          <p:grpSpPr bwMode="auto">
            <a:xfrm>
              <a:off x="192" y="3034"/>
              <a:ext cx="5376" cy="288"/>
              <a:chOff x="192" y="2736"/>
              <a:chExt cx="5376" cy="384"/>
            </a:xfrm>
          </p:grpSpPr>
          <p:sp>
            <p:nvSpPr>
              <p:cNvPr id="611385" name="Rectangle 57"/>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11386" name="Rectangle 58"/>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11387" name="Rectangle 59"/>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11388" name="Rectangle 60"/>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11389" name="Rectangle 61"/>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11390" name="Rectangle 62"/>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11391" name="Rectangle 63"/>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11392" name="Text Box 64"/>
            <p:cNvSpPr txBox="1">
              <a:spLocks noChangeArrowheads="1"/>
            </p:cNvSpPr>
            <p:nvPr/>
          </p:nvSpPr>
          <p:spPr bwMode="auto">
            <a:xfrm>
              <a:off x="948" y="3072"/>
              <a:ext cx="489" cy="250"/>
            </a:xfrm>
            <a:prstGeom prst="rect">
              <a:avLst/>
            </a:prstGeom>
            <a:noFill/>
            <a:ln w="9525">
              <a:noFill/>
              <a:miter lim="800000"/>
              <a:headEnd/>
              <a:tailEnd/>
            </a:ln>
            <a:effectLst/>
          </p:spPr>
          <p:txBody>
            <a:bodyPr wrap="none">
              <a:spAutoFit/>
            </a:bodyPr>
            <a:lstStyle/>
            <a:p>
              <a:pPr algn="ctr"/>
              <a:r>
                <a:rPr lang="en-US" sz="1000" b="1"/>
                <a:t>Strengths</a:t>
              </a:r>
            </a:p>
            <a:p>
              <a:pPr algn="ctr"/>
              <a:r>
                <a:rPr lang="en-US" sz="1000" b="1"/>
                <a:t>Analysis</a:t>
              </a:r>
            </a:p>
          </p:txBody>
        </p:sp>
        <p:sp>
          <p:nvSpPr>
            <p:cNvPr id="611393" name="Text Box 65"/>
            <p:cNvSpPr txBox="1">
              <a:spLocks noChangeArrowheads="1"/>
            </p:cNvSpPr>
            <p:nvPr/>
          </p:nvSpPr>
          <p:spPr bwMode="auto">
            <a:xfrm>
              <a:off x="1684" y="3072"/>
              <a:ext cx="431" cy="250"/>
            </a:xfrm>
            <a:prstGeom prst="rect">
              <a:avLst/>
            </a:prstGeom>
            <a:noFill/>
            <a:ln w="9525">
              <a:noFill/>
              <a:miter lim="800000"/>
              <a:headEnd/>
              <a:tailEnd/>
            </a:ln>
            <a:effectLst/>
          </p:spPr>
          <p:txBody>
            <a:bodyPr wrap="none">
              <a:spAutoFit/>
            </a:bodyPr>
            <a:lstStyle/>
            <a:p>
              <a:pPr algn="ctr"/>
              <a:r>
                <a:rPr lang="en-US" sz="1000" b="1"/>
                <a:t>Job</a:t>
              </a:r>
              <a:br>
                <a:rPr lang="en-US" sz="1000" b="1"/>
              </a:br>
              <a:r>
                <a:rPr lang="en-US" sz="1000" b="1"/>
                <a:t>Scoping</a:t>
              </a:r>
            </a:p>
          </p:txBody>
        </p:sp>
        <p:sp>
          <p:nvSpPr>
            <p:cNvPr id="611394" name="Text Box 66"/>
            <p:cNvSpPr txBox="1">
              <a:spLocks noChangeArrowheads="1"/>
            </p:cNvSpPr>
            <p:nvPr/>
          </p:nvSpPr>
          <p:spPr bwMode="auto">
            <a:xfrm>
              <a:off x="2269" y="3133"/>
              <a:ext cx="546" cy="154"/>
            </a:xfrm>
            <a:prstGeom prst="rect">
              <a:avLst/>
            </a:prstGeom>
            <a:noFill/>
            <a:ln w="9525">
              <a:noFill/>
              <a:miter lim="800000"/>
              <a:headEnd/>
              <a:tailEnd/>
            </a:ln>
            <a:effectLst/>
          </p:spPr>
          <p:txBody>
            <a:bodyPr wrap="none">
              <a:spAutoFit/>
            </a:bodyPr>
            <a:lstStyle/>
            <a:p>
              <a:pPr algn="ctr"/>
              <a:r>
                <a:rPr lang="en-US" sz="1000" b="1"/>
                <a:t>Internships</a:t>
              </a:r>
            </a:p>
          </p:txBody>
        </p:sp>
        <p:sp>
          <p:nvSpPr>
            <p:cNvPr id="611395" name="Text Box 67"/>
            <p:cNvSpPr txBox="1">
              <a:spLocks noChangeArrowheads="1"/>
            </p:cNvSpPr>
            <p:nvPr/>
          </p:nvSpPr>
          <p:spPr bwMode="auto">
            <a:xfrm>
              <a:off x="2930" y="3072"/>
              <a:ext cx="567" cy="250"/>
            </a:xfrm>
            <a:prstGeom prst="rect">
              <a:avLst/>
            </a:prstGeom>
            <a:noFill/>
            <a:ln w="9525">
              <a:noFill/>
              <a:miter lim="800000"/>
              <a:headEnd/>
              <a:tailEnd/>
            </a:ln>
            <a:effectLst/>
          </p:spPr>
          <p:txBody>
            <a:bodyPr wrap="none">
              <a:spAutoFit/>
            </a:bodyPr>
            <a:lstStyle/>
            <a:p>
              <a:pPr algn="ctr"/>
              <a:r>
                <a:rPr lang="en-US" sz="1000" b="1"/>
                <a:t>Job Search/</a:t>
              </a:r>
              <a:br>
                <a:rPr lang="en-US" sz="1000" b="1"/>
              </a:br>
              <a:r>
                <a:rPr lang="en-US" sz="1000" b="1"/>
                <a:t>Placement</a:t>
              </a:r>
            </a:p>
          </p:txBody>
        </p:sp>
        <p:sp>
          <p:nvSpPr>
            <p:cNvPr id="611396" name="Text Box 68"/>
            <p:cNvSpPr txBox="1">
              <a:spLocks noChangeArrowheads="1"/>
            </p:cNvSpPr>
            <p:nvPr/>
          </p:nvSpPr>
          <p:spPr bwMode="auto">
            <a:xfrm>
              <a:off x="241" y="3072"/>
              <a:ext cx="585" cy="250"/>
            </a:xfrm>
            <a:prstGeom prst="rect">
              <a:avLst/>
            </a:prstGeom>
            <a:noFill/>
            <a:ln w="9525">
              <a:noFill/>
              <a:miter lim="800000"/>
              <a:headEnd/>
              <a:tailEnd/>
            </a:ln>
            <a:effectLst/>
          </p:spPr>
          <p:txBody>
            <a:bodyPr wrap="none">
              <a:spAutoFit/>
            </a:bodyPr>
            <a:lstStyle/>
            <a:p>
              <a:pPr algn="ctr"/>
              <a:r>
                <a:rPr lang="en-US" sz="1000" b="1"/>
                <a:t>Readiness</a:t>
              </a:r>
              <a:br>
                <a:rPr lang="en-US" sz="1000" b="1"/>
              </a:br>
              <a:r>
                <a:rPr lang="en-US" sz="1000" b="1"/>
                <a:t>Assessment</a:t>
              </a:r>
            </a:p>
          </p:txBody>
        </p:sp>
        <p:sp>
          <p:nvSpPr>
            <p:cNvPr id="611397" name="Text Box 69"/>
            <p:cNvSpPr txBox="1">
              <a:spLocks noChangeArrowheads="1"/>
            </p:cNvSpPr>
            <p:nvPr/>
          </p:nvSpPr>
          <p:spPr bwMode="auto">
            <a:xfrm>
              <a:off x="4574" y="3072"/>
              <a:ext cx="639" cy="250"/>
            </a:xfrm>
            <a:prstGeom prst="rect">
              <a:avLst/>
            </a:prstGeom>
            <a:noFill/>
            <a:ln w="9525">
              <a:noFill/>
              <a:miter lim="800000"/>
              <a:headEnd/>
              <a:tailEnd/>
            </a:ln>
            <a:effectLst/>
          </p:spPr>
          <p:txBody>
            <a:bodyPr wrap="none">
              <a:spAutoFit/>
            </a:bodyPr>
            <a:lstStyle/>
            <a:p>
              <a:pPr algn="ctr"/>
              <a:r>
                <a:rPr lang="en-US" sz="1000" b="1"/>
                <a:t>Continuous</a:t>
              </a:r>
              <a:br>
                <a:rPr lang="en-US" sz="1000" b="1"/>
              </a:br>
              <a:r>
                <a:rPr lang="en-US" sz="1000" b="1"/>
                <a:t> Improvement</a:t>
              </a:r>
            </a:p>
          </p:txBody>
        </p:sp>
        <p:sp>
          <p:nvSpPr>
            <p:cNvPr id="611398" name="Text Box 70"/>
            <p:cNvSpPr txBox="1">
              <a:spLocks noChangeArrowheads="1"/>
            </p:cNvSpPr>
            <p:nvPr/>
          </p:nvSpPr>
          <p:spPr bwMode="auto">
            <a:xfrm>
              <a:off x="2072" y="3312"/>
              <a:ext cx="1581" cy="192"/>
            </a:xfrm>
            <a:prstGeom prst="rect">
              <a:avLst/>
            </a:prstGeom>
            <a:noFill/>
            <a:ln w="9525">
              <a:noFill/>
              <a:miter lim="800000"/>
              <a:headEnd/>
              <a:tailEnd/>
            </a:ln>
            <a:effectLst/>
          </p:spPr>
          <p:txBody>
            <a:bodyPr wrap="none">
              <a:spAutoFit/>
            </a:bodyPr>
            <a:lstStyle/>
            <a:p>
              <a:pPr algn="ctr"/>
              <a:r>
                <a:rPr lang="en-US" sz="1400" b="1"/>
                <a:t>Career Development Issues</a:t>
              </a:r>
            </a:p>
          </p:txBody>
        </p:sp>
        <p:sp>
          <p:nvSpPr>
            <p:cNvPr id="611399" name="Text Box 71"/>
            <p:cNvSpPr txBox="1">
              <a:spLocks noChangeArrowheads="1"/>
            </p:cNvSpPr>
            <p:nvPr/>
          </p:nvSpPr>
          <p:spPr bwMode="auto">
            <a:xfrm>
              <a:off x="3618" y="3133"/>
              <a:ext cx="555" cy="154"/>
            </a:xfrm>
            <a:prstGeom prst="rect">
              <a:avLst/>
            </a:prstGeom>
            <a:noFill/>
            <a:ln w="9525">
              <a:noFill/>
              <a:miter lim="800000"/>
              <a:headEnd/>
              <a:tailEnd/>
            </a:ln>
            <a:effectLst/>
          </p:spPr>
          <p:txBody>
            <a:bodyPr wrap="none">
              <a:spAutoFit/>
            </a:bodyPr>
            <a:lstStyle/>
            <a:p>
              <a:pPr algn="ctr"/>
              <a:r>
                <a:rPr lang="en-US" sz="1000" b="1"/>
                <a:t>Finalization</a:t>
              </a:r>
            </a:p>
          </p:txBody>
        </p:sp>
        <p:grpSp>
          <p:nvGrpSpPr>
            <p:cNvPr id="611400" name="Group 72"/>
            <p:cNvGrpSpPr>
              <a:grpSpLocks/>
            </p:cNvGrpSpPr>
            <p:nvPr/>
          </p:nvGrpSpPr>
          <p:grpSpPr bwMode="auto">
            <a:xfrm>
              <a:off x="192" y="96"/>
              <a:ext cx="5376" cy="708"/>
              <a:chOff x="192" y="442"/>
              <a:chExt cx="5376" cy="708"/>
            </a:xfrm>
          </p:grpSpPr>
          <p:grpSp>
            <p:nvGrpSpPr>
              <p:cNvPr id="611401" name="Group 73"/>
              <p:cNvGrpSpPr>
                <a:grpSpLocks/>
              </p:cNvGrpSpPr>
              <p:nvPr/>
            </p:nvGrpSpPr>
            <p:grpSpPr bwMode="auto">
              <a:xfrm>
                <a:off x="4224" y="620"/>
                <a:ext cx="1337" cy="530"/>
                <a:chOff x="4224" y="1810"/>
                <a:chExt cx="1337" cy="530"/>
              </a:xfrm>
            </p:grpSpPr>
            <p:sp>
              <p:nvSpPr>
                <p:cNvPr id="611402" name="Rectangle 74"/>
                <p:cNvSpPr>
                  <a:spLocks noChangeArrowheads="1"/>
                </p:cNvSpPr>
                <p:nvPr/>
              </p:nvSpPr>
              <p:spPr bwMode="auto">
                <a:xfrm>
                  <a:off x="4224" y="1810"/>
                  <a:ext cx="672" cy="528"/>
                </a:xfrm>
                <a:prstGeom prst="rect">
                  <a:avLst/>
                </a:prstGeom>
                <a:solidFill>
                  <a:srgbClr val="660066"/>
                </a:solidFill>
                <a:ln w="9525">
                  <a:noFill/>
                  <a:miter lim="800000"/>
                  <a:headEnd/>
                  <a:tailEnd/>
                </a:ln>
                <a:effectLst/>
              </p:spPr>
              <p:txBody>
                <a:bodyPr wrap="none" anchor="ctr"/>
                <a:lstStyle/>
                <a:p>
                  <a:endParaRPr lang="en-US"/>
                </a:p>
              </p:txBody>
            </p:sp>
            <p:sp>
              <p:nvSpPr>
                <p:cNvPr id="611403" name="AutoShape 75"/>
                <p:cNvSpPr>
                  <a:spLocks noChangeArrowheads="1"/>
                </p:cNvSpPr>
                <p:nvPr/>
              </p:nvSpPr>
              <p:spPr bwMode="auto">
                <a:xfrm rot="5400000">
                  <a:off x="4959" y="1738"/>
                  <a:ext cx="530" cy="674"/>
                </a:xfrm>
                <a:prstGeom prst="triangle">
                  <a:avLst>
                    <a:gd name="adj" fmla="val 50000"/>
                  </a:avLst>
                </a:prstGeom>
                <a:solidFill>
                  <a:srgbClr val="660066"/>
                </a:solidFill>
                <a:ln w="9525">
                  <a:noFill/>
                  <a:miter lim="800000"/>
                  <a:headEnd/>
                  <a:tailEnd/>
                </a:ln>
                <a:effectLst/>
              </p:spPr>
              <p:txBody>
                <a:bodyPr wrap="none" anchor="ctr"/>
                <a:lstStyle/>
                <a:p>
                  <a:endParaRPr lang="en-US"/>
                </a:p>
              </p:txBody>
            </p:sp>
          </p:grpSp>
          <p:sp>
            <p:nvSpPr>
              <p:cNvPr id="611404" name="Rectangle 76"/>
              <p:cNvSpPr>
                <a:spLocks noChangeArrowheads="1"/>
              </p:cNvSpPr>
              <p:nvPr/>
            </p:nvSpPr>
            <p:spPr bwMode="auto">
              <a:xfrm>
                <a:off x="3552" y="620"/>
                <a:ext cx="672" cy="528"/>
              </a:xfrm>
              <a:prstGeom prst="rect">
                <a:avLst/>
              </a:prstGeom>
              <a:solidFill>
                <a:srgbClr val="0000CC"/>
              </a:solidFill>
              <a:ln w="9525">
                <a:noFill/>
                <a:miter lim="800000"/>
                <a:headEnd/>
                <a:tailEnd/>
              </a:ln>
              <a:effectLst/>
            </p:spPr>
            <p:txBody>
              <a:bodyPr wrap="none" anchor="ctr"/>
              <a:lstStyle/>
              <a:p>
                <a:endParaRPr lang="en-US"/>
              </a:p>
            </p:txBody>
          </p:sp>
          <p:sp>
            <p:nvSpPr>
              <p:cNvPr id="611405" name="Rectangle 77"/>
              <p:cNvSpPr>
                <a:spLocks noChangeArrowheads="1"/>
              </p:cNvSpPr>
              <p:nvPr/>
            </p:nvSpPr>
            <p:spPr bwMode="auto">
              <a:xfrm>
                <a:off x="2880" y="620"/>
                <a:ext cx="672" cy="528"/>
              </a:xfrm>
              <a:prstGeom prst="rect">
                <a:avLst/>
              </a:prstGeom>
              <a:solidFill>
                <a:srgbClr val="009BE6"/>
              </a:solidFill>
              <a:ln w="9525">
                <a:noFill/>
                <a:miter lim="800000"/>
                <a:headEnd/>
                <a:tailEnd/>
              </a:ln>
              <a:effectLst/>
            </p:spPr>
            <p:txBody>
              <a:bodyPr wrap="none" anchor="ctr"/>
              <a:lstStyle/>
              <a:p>
                <a:endParaRPr lang="en-US"/>
              </a:p>
            </p:txBody>
          </p:sp>
          <p:sp>
            <p:nvSpPr>
              <p:cNvPr id="611406" name="AutoShape 78"/>
              <p:cNvSpPr>
                <a:spLocks noChangeArrowheads="1"/>
              </p:cNvSpPr>
              <p:nvPr/>
            </p:nvSpPr>
            <p:spPr bwMode="auto">
              <a:xfrm>
                <a:off x="2880" y="972"/>
                <a:ext cx="672" cy="173"/>
              </a:xfrm>
              <a:prstGeom prst="rtTriangle">
                <a:avLst/>
              </a:prstGeom>
              <a:gradFill rotWithShape="1">
                <a:gsLst>
                  <a:gs pos="0">
                    <a:srgbClr val="009900"/>
                  </a:gs>
                  <a:gs pos="100000">
                    <a:srgbClr val="009BE6"/>
                  </a:gs>
                </a:gsLst>
                <a:lin ang="0" scaled="1"/>
              </a:gradFill>
              <a:ln w="9525">
                <a:noFill/>
                <a:miter lim="800000"/>
                <a:headEnd/>
                <a:tailEnd/>
              </a:ln>
              <a:effectLst/>
            </p:spPr>
            <p:txBody>
              <a:bodyPr wrap="none" anchor="ctr"/>
              <a:lstStyle/>
              <a:p>
                <a:endParaRPr lang="en-US"/>
              </a:p>
            </p:txBody>
          </p:sp>
          <p:sp>
            <p:nvSpPr>
              <p:cNvPr id="611407" name="Rectangle 79"/>
              <p:cNvSpPr>
                <a:spLocks noChangeArrowheads="1"/>
              </p:cNvSpPr>
              <p:nvPr/>
            </p:nvSpPr>
            <p:spPr bwMode="auto">
              <a:xfrm>
                <a:off x="2208" y="620"/>
                <a:ext cx="672" cy="528"/>
              </a:xfrm>
              <a:prstGeom prst="rect">
                <a:avLst/>
              </a:prstGeom>
              <a:solidFill>
                <a:srgbClr val="009900"/>
              </a:solidFill>
              <a:ln w="9525">
                <a:noFill/>
                <a:miter lim="800000"/>
                <a:headEnd/>
                <a:tailEnd/>
              </a:ln>
              <a:effectLst/>
            </p:spPr>
            <p:txBody>
              <a:bodyPr wrap="none" anchor="ctr"/>
              <a:lstStyle/>
              <a:p>
                <a:endParaRPr lang="en-US"/>
              </a:p>
            </p:txBody>
          </p:sp>
          <p:sp>
            <p:nvSpPr>
              <p:cNvPr id="611408" name="AutoShape 80"/>
              <p:cNvSpPr>
                <a:spLocks noChangeArrowheads="1"/>
              </p:cNvSpPr>
              <p:nvPr/>
            </p:nvSpPr>
            <p:spPr bwMode="auto">
              <a:xfrm>
                <a:off x="2208" y="972"/>
                <a:ext cx="672" cy="173"/>
              </a:xfrm>
              <a:prstGeom prst="rtTriangle">
                <a:avLst/>
              </a:prstGeom>
              <a:gradFill rotWithShape="1">
                <a:gsLst>
                  <a:gs pos="0">
                    <a:srgbClr val="FFFF00"/>
                  </a:gs>
                  <a:gs pos="100000">
                    <a:srgbClr val="009900"/>
                  </a:gs>
                </a:gsLst>
                <a:lin ang="0" scaled="1"/>
              </a:gradFill>
              <a:ln w="9525">
                <a:noFill/>
                <a:miter lim="800000"/>
                <a:headEnd/>
                <a:tailEnd/>
              </a:ln>
              <a:effectLst/>
            </p:spPr>
            <p:txBody>
              <a:bodyPr wrap="none" anchor="ctr"/>
              <a:lstStyle/>
              <a:p>
                <a:endParaRPr lang="en-US"/>
              </a:p>
            </p:txBody>
          </p:sp>
          <p:sp>
            <p:nvSpPr>
              <p:cNvPr id="611409" name="Rectangle 81"/>
              <p:cNvSpPr>
                <a:spLocks noChangeArrowheads="1"/>
              </p:cNvSpPr>
              <p:nvPr/>
            </p:nvSpPr>
            <p:spPr bwMode="auto">
              <a:xfrm>
                <a:off x="1536" y="620"/>
                <a:ext cx="672" cy="528"/>
              </a:xfrm>
              <a:prstGeom prst="rect">
                <a:avLst/>
              </a:prstGeom>
              <a:solidFill>
                <a:srgbClr val="FFFF00"/>
              </a:solidFill>
              <a:ln w="9525">
                <a:noFill/>
                <a:miter lim="800000"/>
                <a:headEnd/>
                <a:tailEnd/>
              </a:ln>
              <a:effectLst/>
            </p:spPr>
            <p:txBody>
              <a:bodyPr wrap="none" anchor="ctr"/>
              <a:lstStyle/>
              <a:p>
                <a:endParaRPr lang="en-US"/>
              </a:p>
            </p:txBody>
          </p:sp>
          <p:sp>
            <p:nvSpPr>
              <p:cNvPr id="611410" name="AutoShape 82"/>
              <p:cNvSpPr>
                <a:spLocks noChangeArrowheads="1"/>
              </p:cNvSpPr>
              <p:nvPr/>
            </p:nvSpPr>
            <p:spPr bwMode="auto">
              <a:xfrm>
                <a:off x="1536" y="972"/>
                <a:ext cx="672" cy="173"/>
              </a:xfrm>
              <a:prstGeom prst="rtTriangle">
                <a:avLst/>
              </a:prstGeom>
              <a:gradFill rotWithShape="1">
                <a:gsLst>
                  <a:gs pos="0">
                    <a:srgbClr val="FF9900"/>
                  </a:gs>
                  <a:gs pos="100000">
                    <a:srgbClr val="FFFF00"/>
                  </a:gs>
                </a:gsLst>
                <a:lin ang="0" scaled="1"/>
              </a:gradFill>
              <a:ln w="9525">
                <a:noFill/>
                <a:miter lim="800000"/>
                <a:headEnd/>
                <a:tailEnd/>
              </a:ln>
              <a:effectLst/>
            </p:spPr>
            <p:txBody>
              <a:bodyPr wrap="none" anchor="ctr"/>
              <a:lstStyle/>
              <a:p>
                <a:endParaRPr lang="en-US"/>
              </a:p>
            </p:txBody>
          </p:sp>
          <p:sp>
            <p:nvSpPr>
              <p:cNvPr id="611411" name="Rectangle 83"/>
              <p:cNvSpPr>
                <a:spLocks noChangeArrowheads="1"/>
              </p:cNvSpPr>
              <p:nvPr/>
            </p:nvSpPr>
            <p:spPr bwMode="auto">
              <a:xfrm>
                <a:off x="864" y="620"/>
                <a:ext cx="672" cy="528"/>
              </a:xfrm>
              <a:prstGeom prst="rect">
                <a:avLst/>
              </a:prstGeom>
              <a:solidFill>
                <a:srgbClr val="FF9900"/>
              </a:solidFill>
              <a:ln w="9525">
                <a:noFill/>
                <a:miter lim="800000"/>
                <a:headEnd/>
                <a:tailEnd/>
              </a:ln>
              <a:effectLst/>
            </p:spPr>
            <p:txBody>
              <a:bodyPr wrap="none" anchor="ctr"/>
              <a:lstStyle/>
              <a:p>
                <a:endParaRPr lang="en-US"/>
              </a:p>
            </p:txBody>
          </p:sp>
          <p:sp>
            <p:nvSpPr>
              <p:cNvPr id="611412" name="AutoShape 84"/>
              <p:cNvSpPr>
                <a:spLocks noChangeArrowheads="1"/>
              </p:cNvSpPr>
              <p:nvPr/>
            </p:nvSpPr>
            <p:spPr bwMode="auto">
              <a:xfrm>
                <a:off x="864" y="972"/>
                <a:ext cx="672" cy="173"/>
              </a:xfrm>
              <a:prstGeom prst="rtTriangle">
                <a:avLst/>
              </a:prstGeom>
              <a:gradFill rotWithShape="1">
                <a:gsLst>
                  <a:gs pos="0">
                    <a:srgbClr val="FF0000"/>
                  </a:gs>
                  <a:gs pos="100000">
                    <a:srgbClr val="FF9900"/>
                  </a:gs>
                </a:gsLst>
                <a:lin ang="0" scaled="1"/>
              </a:gradFill>
              <a:ln w="9525">
                <a:noFill/>
                <a:miter lim="800000"/>
                <a:headEnd/>
                <a:tailEnd/>
              </a:ln>
              <a:effectLst/>
            </p:spPr>
            <p:txBody>
              <a:bodyPr wrap="none" anchor="ctr"/>
              <a:lstStyle/>
              <a:p>
                <a:endParaRPr lang="en-US"/>
              </a:p>
            </p:txBody>
          </p:sp>
          <p:sp>
            <p:nvSpPr>
              <p:cNvPr id="611413" name="Rectangle 85"/>
              <p:cNvSpPr>
                <a:spLocks noChangeArrowheads="1"/>
              </p:cNvSpPr>
              <p:nvPr/>
            </p:nvSpPr>
            <p:spPr bwMode="auto">
              <a:xfrm>
                <a:off x="192" y="620"/>
                <a:ext cx="672" cy="528"/>
              </a:xfrm>
              <a:prstGeom prst="rect">
                <a:avLst/>
              </a:prstGeom>
              <a:solidFill>
                <a:srgbClr val="FF0000"/>
              </a:solidFill>
              <a:ln w="9525">
                <a:noFill/>
                <a:miter lim="800000"/>
                <a:headEnd/>
                <a:tailEnd/>
              </a:ln>
              <a:effectLst/>
            </p:spPr>
            <p:txBody>
              <a:bodyPr wrap="none" anchor="ctr"/>
              <a:lstStyle/>
              <a:p>
                <a:endParaRPr lang="en-US"/>
              </a:p>
            </p:txBody>
          </p:sp>
          <p:sp>
            <p:nvSpPr>
              <p:cNvPr id="611414" name="Text Box 86"/>
              <p:cNvSpPr txBox="1">
                <a:spLocks noChangeArrowheads="1"/>
              </p:cNvSpPr>
              <p:nvPr/>
            </p:nvSpPr>
            <p:spPr bwMode="auto">
              <a:xfrm>
                <a:off x="381" y="442"/>
                <a:ext cx="297" cy="192"/>
              </a:xfrm>
              <a:prstGeom prst="rect">
                <a:avLst/>
              </a:prstGeom>
              <a:noFill/>
              <a:ln w="9525">
                <a:noFill/>
                <a:miter lim="800000"/>
                <a:headEnd/>
                <a:tailEnd/>
              </a:ln>
              <a:effectLst/>
            </p:spPr>
            <p:txBody>
              <a:bodyPr wrap="none">
                <a:spAutoFit/>
              </a:bodyPr>
              <a:lstStyle/>
              <a:p>
                <a:pPr algn="ctr"/>
                <a:r>
                  <a:rPr lang="en-US" sz="1400" b="1"/>
                  <a:t>Pre</a:t>
                </a:r>
              </a:p>
            </p:txBody>
          </p:sp>
          <p:sp>
            <p:nvSpPr>
              <p:cNvPr id="611415" name="Text Box 87"/>
              <p:cNvSpPr txBox="1">
                <a:spLocks noChangeArrowheads="1"/>
              </p:cNvSpPr>
              <p:nvPr/>
            </p:nvSpPr>
            <p:spPr bwMode="auto">
              <a:xfrm>
                <a:off x="945" y="442"/>
                <a:ext cx="516" cy="192"/>
              </a:xfrm>
              <a:prstGeom prst="rect">
                <a:avLst/>
              </a:prstGeom>
              <a:noFill/>
              <a:ln w="9525">
                <a:noFill/>
                <a:miter lim="800000"/>
                <a:headEnd/>
                <a:tailEnd/>
              </a:ln>
              <a:effectLst/>
            </p:spPr>
            <p:txBody>
              <a:bodyPr wrap="none">
                <a:spAutoFit/>
              </a:bodyPr>
              <a:lstStyle/>
              <a:p>
                <a:pPr algn="ctr"/>
                <a:r>
                  <a:rPr lang="en-US" sz="1400" b="1"/>
                  <a:t>1</a:t>
                </a:r>
                <a:r>
                  <a:rPr lang="en-US" sz="1400" b="1" baseline="30000"/>
                  <a:t>st</a:t>
                </a:r>
                <a:r>
                  <a:rPr lang="en-US" sz="1400" b="1"/>
                  <a:t> Year</a:t>
                </a:r>
              </a:p>
            </p:txBody>
          </p:sp>
          <p:sp>
            <p:nvSpPr>
              <p:cNvPr id="611416" name="Text Box 88"/>
              <p:cNvSpPr txBox="1">
                <a:spLocks noChangeArrowheads="1"/>
              </p:cNvSpPr>
              <p:nvPr/>
            </p:nvSpPr>
            <p:spPr bwMode="auto">
              <a:xfrm>
                <a:off x="1602" y="442"/>
                <a:ext cx="540" cy="192"/>
              </a:xfrm>
              <a:prstGeom prst="rect">
                <a:avLst/>
              </a:prstGeom>
              <a:noFill/>
              <a:ln w="9525">
                <a:noFill/>
                <a:miter lim="800000"/>
                <a:headEnd/>
                <a:tailEnd/>
              </a:ln>
              <a:effectLst/>
            </p:spPr>
            <p:txBody>
              <a:bodyPr wrap="none">
                <a:spAutoFit/>
              </a:bodyPr>
              <a:lstStyle/>
              <a:p>
                <a:pPr algn="ctr"/>
                <a:r>
                  <a:rPr lang="en-US" sz="1400" b="1"/>
                  <a:t>2</a:t>
                </a:r>
                <a:r>
                  <a:rPr lang="en-US" sz="1400" b="1" baseline="30000"/>
                  <a:t>nd</a:t>
                </a:r>
                <a:r>
                  <a:rPr lang="en-US" sz="1400" b="1"/>
                  <a:t> Year</a:t>
                </a:r>
              </a:p>
            </p:txBody>
          </p:sp>
          <p:sp>
            <p:nvSpPr>
              <p:cNvPr id="611417" name="Text Box 89"/>
              <p:cNvSpPr txBox="1">
                <a:spLocks noChangeArrowheads="1"/>
              </p:cNvSpPr>
              <p:nvPr/>
            </p:nvSpPr>
            <p:spPr bwMode="auto">
              <a:xfrm>
                <a:off x="2282" y="442"/>
                <a:ext cx="524" cy="192"/>
              </a:xfrm>
              <a:prstGeom prst="rect">
                <a:avLst/>
              </a:prstGeom>
              <a:noFill/>
              <a:ln w="9525">
                <a:noFill/>
                <a:miter lim="800000"/>
                <a:headEnd/>
                <a:tailEnd/>
              </a:ln>
              <a:effectLst/>
            </p:spPr>
            <p:txBody>
              <a:bodyPr wrap="none">
                <a:spAutoFit/>
              </a:bodyPr>
              <a:lstStyle/>
              <a:p>
                <a:pPr algn="ctr"/>
                <a:r>
                  <a:rPr lang="en-US" sz="1400" b="1"/>
                  <a:t>3</a:t>
                </a:r>
                <a:r>
                  <a:rPr lang="en-US" sz="1400" b="1" baseline="30000"/>
                  <a:t>rd</a:t>
                </a:r>
                <a:r>
                  <a:rPr lang="en-US" sz="1400" b="1"/>
                  <a:t> Year</a:t>
                </a:r>
              </a:p>
            </p:txBody>
          </p:sp>
          <p:sp>
            <p:nvSpPr>
              <p:cNvPr id="611418" name="Text Box 90"/>
              <p:cNvSpPr txBox="1">
                <a:spLocks noChangeArrowheads="1"/>
              </p:cNvSpPr>
              <p:nvPr/>
            </p:nvSpPr>
            <p:spPr bwMode="auto">
              <a:xfrm>
                <a:off x="2956" y="442"/>
                <a:ext cx="520" cy="192"/>
              </a:xfrm>
              <a:prstGeom prst="rect">
                <a:avLst/>
              </a:prstGeom>
              <a:noFill/>
              <a:ln w="9525">
                <a:noFill/>
                <a:miter lim="800000"/>
                <a:headEnd/>
                <a:tailEnd/>
              </a:ln>
              <a:effectLst/>
            </p:spPr>
            <p:txBody>
              <a:bodyPr wrap="none">
                <a:spAutoFit/>
              </a:bodyPr>
              <a:lstStyle/>
              <a:p>
                <a:pPr algn="ctr"/>
                <a:r>
                  <a:rPr lang="en-US" sz="1400" b="1"/>
                  <a:t>4</a:t>
                </a:r>
                <a:r>
                  <a:rPr lang="en-US" sz="1400" b="1" baseline="30000"/>
                  <a:t>th</a:t>
                </a:r>
                <a:r>
                  <a:rPr lang="en-US" sz="1400" b="1"/>
                  <a:t> Year</a:t>
                </a:r>
              </a:p>
            </p:txBody>
          </p:sp>
          <p:sp>
            <p:nvSpPr>
              <p:cNvPr id="611419" name="Text Box 91"/>
              <p:cNvSpPr txBox="1">
                <a:spLocks noChangeArrowheads="1"/>
              </p:cNvSpPr>
              <p:nvPr/>
            </p:nvSpPr>
            <p:spPr bwMode="auto">
              <a:xfrm>
                <a:off x="3533" y="442"/>
                <a:ext cx="711" cy="192"/>
              </a:xfrm>
              <a:prstGeom prst="rect">
                <a:avLst/>
              </a:prstGeom>
              <a:noFill/>
              <a:ln w="9525">
                <a:noFill/>
                <a:miter lim="800000"/>
                <a:headEnd/>
                <a:tailEnd/>
              </a:ln>
              <a:effectLst/>
            </p:spPr>
            <p:txBody>
              <a:bodyPr wrap="none">
                <a:spAutoFit/>
              </a:bodyPr>
              <a:lstStyle/>
              <a:p>
                <a:pPr algn="ctr"/>
                <a:r>
                  <a:rPr lang="en-US" sz="1400" b="1"/>
                  <a:t>Graduation</a:t>
                </a:r>
              </a:p>
            </p:txBody>
          </p:sp>
          <p:sp>
            <p:nvSpPr>
              <p:cNvPr id="611420" name="Text Box 92"/>
              <p:cNvSpPr txBox="1">
                <a:spLocks noChangeArrowheads="1"/>
              </p:cNvSpPr>
              <p:nvPr/>
            </p:nvSpPr>
            <p:spPr bwMode="auto">
              <a:xfrm>
                <a:off x="4668" y="442"/>
                <a:ext cx="358" cy="192"/>
              </a:xfrm>
              <a:prstGeom prst="rect">
                <a:avLst/>
              </a:prstGeom>
              <a:noFill/>
              <a:ln w="9525">
                <a:noFill/>
                <a:miter lim="800000"/>
                <a:headEnd/>
                <a:tailEnd/>
              </a:ln>
              <a:effectLst/>
            </p:spPr>
            <p:txBody>
              <a:bodyPr wrap="none">
                <a:spAutoFit/>
              </a:bodyPr>
              <a:lstStyle/>
              <a:p>
                <a:pPr algn="ctr"/>
                <a:r>
                  <a:rPr lang="en-US" sz="1400" b="1"/>
                  <a:t>Post</a:t>
                </a:r>
              </a:p>
            </p:txBody>
          </p:sp>
          <p:sp>
            <p:nvSpPr>
              <p:cNvPr id="611421" name="Text Box 93"/>
              <p:cNvSpPr txBox="1">
                <a:spLocks noChangeArrowheads="1"/>
              </p:cNvSpPr>
              <p:nvPr/>
            </p:nvSpPr>
            <p:spPr bwMode="auto">
              <a:xfrm>
                <a:off x="864" y="730"/>
                <a:ext cx="645" cy="173"/>
              </a:xfrm>
              <a:prstGeom prst="rect">
                <a:avLst/>
              </a:prstGeom>
              <a:noFill/>
              <a:ln w="9525">
                <a:noFill/>
                <a:miter lim="800000"/>
                <a:headEnd/>
                <a:tailEnd/>
              </a:ln>
              <a:effectLst/>
            </p:spPr>
            <p:txBody>
              <a:bodyPr wrap="none">
                <a:spAutoFit/>
              </a:bodyPr>
              <a:lstStyle/>
              <a:p>
                <a:pPr algn="ctr"/>
                <a:r>
                  <a:rPr lang="en-US" b="1">
                    <a:solidFill>
                      <a:schemeClr val="bg1"/>
                    </a:solidFill>
                  </a:rPr>
                  <a:t>Exploration</a:t>
                </a:r>
              </a:p>
            </p:txBody>
          </p:sp>
          <p:sp>
            <p:nvSpPr>
              <p:cNvPr id="611422" name="Text Box 94"/>
              <p:cNvSpPr txBox="1">
                <a:spLocks noChangeArrowheads="1"/>
              </p:cNvSpPr>
              <p:nvPr/>
            </p:nvSpPr>
            <p:spPr bwMode="auto">
              <a:xfrm>
                <a:off x="228" y="730"/>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11423" name="Text Box 95"/>
              <p:cNvSpPr txBox="1">
                <a:spLocks noChangeArrowheads="1"/>
              </p:cNvSpPr>
              <p:nvPr/>
            </p:nvSpPr>
            <p:spPr bwMode="auto">
              <a:xfrm>
                <a:off x="1567" y="730"/>
                <a:ext cx="645" cy="173"/>
              </a:xfrm>
              <a:prstGeom prst="rect">
                <a:avLst/>
              </a:prstGeom>
              <a:noFill/>
              <a:ln w="9525">
                <a:noFill/>
                <a:miter lim="800000"/>
                <a:headEnd/>
                <a:tailEnd/>
              </a:ln>
              <a:effectLst/>
            </p:spPr>
            <p:txBody>
              <a:bodyPr wrap="none">
                <a:spAutoFit/>
              </a:bodyPr>
              <a:lstStyle/>
              <a:p>
                <a:pPr algn="ctr"/>
                <a:r>
                  <a:rPr lang="en-US" b="1">
                    <a:solidFill>
                      <a:schemeClr val="bg2"/>
                    </a:solidFill>
                  </a:rPr>
                  <a:t>Connection</a:t>
                </a:r>
              </a:p>
            </p:txBody>
          </p:sp>
          <p:sp>
            <p:nvSpPr>
              <p:cNvPr id="611424" name="Text Box 96"/>
              <p:cNvSpPr txBox="1">
                <a:spLocks noChangeArrowheads="1"/>
              </p:cNvSpPr>
              <p:nvPr/>
            </p:nvSpPr>
            <p:spPr bwMode="auto">
              <a:xfrm>
                <a:off x="2231" y="730"/>
                <a:ext cx="607" cy="173"/>
              </a:xfrm>
              <a:prstGeom prst="rect">
                <a:avLst/>
              </a:prstGeom>
              <a:noFill/>
              <a:ln w="9525">
                <a:noFill/>
                <a:miter lim="800000"/>
                <a:headEnd/>
                <a:tailEnd/>
              </a:ln>
              <a:effectLst/>
            </p:spPr>
            <p:txBody>
              <a:bodyPr wrap="none">
                <a:spAutoFit/>
              </a:bodyPr>
              <a:lstStyle/>
              <a:p>
                <a:pPr algn="ctr"/>
                <a:r>
                  <a:rPr lang="en-US" b="1">
                    <a:solidFill>
                      <a:schemeClr val="bg1"/>
                    </a:solidFill>
                  </a:rPr>
                  <a:t>Interaction</a:t>
                </a:r>
              </a:p>
            </p:txBody>
          </p:sp>
          <p:sp>
            <p:nvSpPr>
              <p:cNvPr id="611425" name="Text Box 97"/>
              <p:cNvSpPr txBox="1">
                <a:spLocks noChangeArrowheads="1"/>
              </p:cNvSpPr>
              <p:nvPr/>
            </p:nvSpPr>
            <p:spPr bwMode="auto">
              <a:xfrm>
                <a:off x="2872" y="730"/>
                <a:ext cx="672" cy="173"/>
              </a:xfrm>
              <a:prstGeom prst="rect">
                <a:avLst/>
              </a:prstGeom>
              <a:noFill/>
              <a:ln w="9525">
                <a:noFill/>
                <a:miter lim="800000"/>
                <a:headEnd/>
                <a:tailEnd/>
              </a:ln>
              <a:effectLst/>
            </p:spPr>
            <p:txBody>
              <a:bodyPr wrap="none">
                <a:spAutoFit/>
              </a:bodyPr>
              <a:lstStyle/>
              <a:p>
                <a:pPr algn="ctr"/>
                <a:r>
                  <a:rPr lang="en-US" b="1">
                    <a:solidFill>
                      <a:schemeClr val="bg1"/>
                    </a:solidFill>
                  </a:rPr>
                  <a:t>Anticipation</a:t>
                </a:r>
              </a:p>
            </p:txBody>
          </p:sp>
          <p:sp>
            <p:nvSpPr>
              <p:cNvPr id="611426" name="Text Box 98"/>
              <p:cNvSpPr txBox="1">
                <a:spLocks noChangeArrowheads="1"/>
              </p:cNvSpPr>
              <p:nvPr/>
            </p:nvSpPr>
            <p:spPr bwMode="auto">
              <a:xfrm>
                <a:off x="4268" y="730"/>
                <a:ext cx="826" cy="173"/>
              </a:xfrm>
              <a:prstGeom prst="rect">
                <a:avLst/>
              </a:prstGeom>
              <a:noFill/>
              <a:ln w="9525">
                <a:noFill/>
                <a:miter lim="800000"/>
                <a:headEnd/>
                <a:tailEnd/>
              </a:ln>
              <a:effectLst/>
            </p:spPr>
            <p:txBody>
              <a:bodyPr wrap="none">
                <a:spAutoFit/>
              </a:bodyPr>
              <a:lstStyle/>
              <a:p>
                <a:pPr algn="ctr"/>
                <a:r>
                  <a:rPr lang="en-US" b="1">
                    <a:solidFill>
                      <a:schemeClr val="bg1"/>
                    </a:solidFill>
                  </a:rPr>
                  <a:t>Implementation</a:t>
                </a:r>
              </a:p>
            </p:txBody>
          </p:sp>
          <p:sp>
            <p:nvSpPr>
              <p:cNvPr id="611427" name="AutoShape 99"/>
              <p:cNvSpPr>
                <a:spLocks noChangeArrowheads="1"/>
              </p:cNvSpPr>
              <p:nvPr/>
            </p:nvSpPr>
            <p:spPr bwMode="auto">
              <a:xfrm flipH="1" flipV="1">
                <a:off x="432" y="618"/>
                <a:ext cx="432" cy="96"/>
              </a:xfrm>
              <a:prstGeom prst="rtTriangle">
                <a:avLst/>
              </a:prstGeom>
              <a:gradFill rotWithShape="1">
                <a:gsLst>
                  <a:gs pos="0">
                    <a:srgbClr val="FF9900"/>
                  </a:gs>
                  <a:gs pos="100000">
                    <a:srgbClr val="FF0000"/>
                  </a:gs>
                </a:gsLst>
                <a:lin ang="0" scaled="1"/>
              </a:gradFill>
              <a:ln w="9525">
                <a:noFill/>
                <a:miter lim="800000"/>
                <a:headEnd/>
                <a:tailEnd/>
              </a:ln>
              <a:effectLst/>
            </p:spPr>
            <p:txBody>
              <a:bodyPr wrap="none" anchor="ctr"/>
              <a:lstStyle/>
              <a:p>
                <a:endParaRPr lang="en-US"/>
              </a:p>
            </p:txBody>
          </p:sp>
          <p:sp>
            <p:nvSpPr>
              <p:cNvPr id="611428" name="AutoShape 100"/>
              <p:cNvSpPr>
                <a:spLocks noChangeArrowheads="1"/>
              </p:cNvSpPr>
              <p:nvPr/>
            </p:nvSpPr>
            <p:spPr bwMode="auto">
              <a:xfrm flipH="1" flipV="1">
                <a:off x="1104" y="618"/>
                <a:ext cx="432" cy="96"/>
              </a:xfrm>
              <a:prstGeom prst="rtTriangle">
                <a:avLst/>
              </a:prstGeom>
              <a:gradFill rotWithShape="1">
                <a:gsLst>
                  <a:gs pos="0">
                    <a:srgbClr val="FFFF00"/>
                  </a:gs>
                  <a:gs pos="100000">
                    <a:srgbClr val="FF9900"/>
                  </a:gs>
                </a:gsLst>
                <a:lin ang="0" scaled="1"/>
              </a:gradFill>
              <a:ln w="9525">
                <a:noFill/>
                <a:miter lim="800000"/>
                <a:headEnd/>
                <a:tailEnd/>
              </a:ln>
              <a:effectLst/>
            </p:spPr>
            <p:txBody>
              <a:bodyPr wrap="none" anchor="ctr"/>
              <a:lstStyle/>
              <a:p>
                <a:endParaRPr lang="en-US"/>
              </a:p>
            </p:txBody>
          </p:sp>
          <p:sp>
            <p:nvSpPr>
              <p:cNvPr id="611429" name="AutoShape 101"/>
              <p:cNvSpPr>
                <a:spLocks noChangeArrowheads="1"/>
              </p:cNvSpPr>
              <p:nvPr/>
            </p:nvSpPr>
            <p:spPr bwMode="auto">
              <a:xfrm flipH="1" flipV="1">
                <a:off x="1776" y="618"/>
                <a:ext cx="432" cy="96"/>
              </a:xfrm>
              <a:prstGeom prst="rtTriangle">
                <a:avLst/>
              </a:prstGeom>
              <a:gradFill rotWithShape="1">
                <a:gsLst>
                  <a:gs pos="0">
                    <a:srgbClr val="009900"/>
                  </a:gs>
                  <a:gs pos="100000">
                    <a:srgbClr val="FFFF00"/>
                  </a:gs>
                </a:gsLst>
                <a:lin ang="0" scaled="1"/>
              </a:gradFill>
              <a:ln w="9525">
                <a:noFill/>
                <a:miter lim="800000"/>
                <a:headEnd/>
                <a:tailEnd/>
              </a:ln>
              <a:effectLst/>
            </p:spPr>
            <p:txBody>
              <a:bodyPr wrap="none" anchor="ctr"/>
              <a:lstStyle/>
              <a:p>
                <a:endParaRPr lang="en-US"/>
              </a:p>
            </p:txBody>
          </p:sp>
          <p:sp>
            <p:nvSpPr>
              <p:cNvPr id="611430" name="AutoShape 102"/>
              <p:cNvSpPr>
                <a:spLocks noChangeArrowheads="1"/>
              </p:cNvSpPr>
              <p:nvPr/>
            </p:nvSpPr>
            <p:spPr bwMode="auto">
              <a:xfrm flipH="1" flipV="1">
                <a:off x="2448" y="618"/>
                <a:ext cx="432" cy="96"/>
              </a:xfrm>
              <a:prstGeom prst="rtTriangle">
                <a:avLst/>
              </a:prstGeom>
              <a:gradFill rotWithShape="1">
                <a:gsLst>
                  <a:gs pos="0">
                    <a:srgbClr val="009BE6"/>
                  </a:gs>
                  <a:gs pos="100000">
                    <a:srgbClr val="009900"/>
                  </a:gs>
                </a:gsLst>
                <a:lin ang="0" scaled="1"/>
              </a:gradFill>
              <a:ln w="9525">
                <a:noFill/>
                <a:miter lim="800000"/>
                <a:headEnd/>
                <a:tailEnd/>
              </a:ln>
              <a:effectLst/>
            </p:spPr>
            <p:txBody>
              <a:bodyPr wrap="none" anchor="ctr"/>
              <a:lstStyle/>
              <a:p>
                <a:endParaRPr lang="en-US"/>
              </a:p>
            </p:txBody>
          </p:sp>
          <p:sp>
            <p:nvSpPr>
              <p:cNvPr id="611431" name="AutoShape 103"/>
              <p:cNvSpPr>
                <a:spLocks noChangeArrowheads="1"/>
              </p:cNvSpPr>
              <p:nvPr/>
            </p:nvSpPr>
            <p:spPr bwMode="auto">
              <a:xfrm>
                <a:off x="3552" y="970"/>
                <a:ext cx="1344" cy="173"/>
              </a:xfrm>
              <a:prstGeom prst="rtTriangle">
                <a:avLst/>
              </a:prstGeom>
              <a:gradFill rotWithShape="1">
                <a:gsLst>
                  <a:gs pos="0">
                    <a:srgbClr val="009BE6"/>
                  </a:gs>
                  <a:gs pos="100000">
                    <a:srgbClr val="660066"/>
                  </a:gs>
                </a:gsLst>
                <a:lin ang="0" scaled="1"/>
              </a:gradFill>
              <a:ln w="9525">
                <a:noFill/>
                <a:miter lim="800000"/>
                <a:headEnd/>
                <a:tailEnd/>
              </a:ln>
              <a:effectLst/>
            </p:spPr>
            <p:txBody>
              <a:bodyPr wrap="none" anchor="ctr"/>
              <a:lstStyle/>
              <a:p>
                <a:endParaRPr lang="en-US"/>
              </a:p>
            </p:txBody>
          </p:sp>
          <p:grpSp>
            <p:nvGrpSpPr>
              <p:cNvPr id="611432" name="Group 104"/>
              <p:cNvGrpSpPr>
                <a:grpSpLocks/>
              </p:cNvGrpSpPr>
              <p:nvPr/>
            </p:nvGrpSpPr>
            <p:grpSpPr bwMode="auto">
              <a:xfrm>
                <a:off x="192" y="476"/>
                <a:ext cx="5376" cy="672"/>
                <a:chOff x="192" y="958"/>
                <a:chExt cx="5376" cy="672"/>
              </a:xfrm>
            </p:grpSpPr>
            <p:sp>
              <p:nvSpPr>
                <p:cNvPr id="611433" name="Rectangle 105"/>
                <p:cNvSpPr>
                  <a:spLocks noChangeArrowheads="1"/>
                </p:cNvSpPr>
                <p:nvPr/>
              </p:nvSpPr>
              <p:spPr bwMode="auto">
                <a:xfrm>
                  <a:off x="192"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1434" name="Rectangle 106"/>
                <p:cNvSpPr>
                  <a:spLocks noChangeArrowheads="1"/>
                </p:cNvSpPr>
                <p:nvPr/>
              </p:nvSpPr>
              <p:spPr bwMode="auto">
                <a:xfrm>
                  <a:off x="864"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1435" name="Rectangle 107"/>
                <p:cNvSpPr>
                  <a:spLocks noChangeArrowheads="1"/>
                </p:cNvSpPr>
                <p:nvPr/>
              </p:nvSpPr>
              <p:spPr bwMode="auto">
                <a:xfrm>
                  <a:off x="1536"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1436" name="Rectangle 108"/>
                <p:cNvSpPr>
                  <a:spLocks noChangeArrowheads="1"/>
                </p:cNvSpPr>
                <p:nvPr/>
              </p:nvSpPr>
              <p:spPr bwMode="auto">
                <a:xfrm>
                  <a:off x="2208"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1437" name="Rectangle 109"/>
                <p:cNvSpPr>
                  <a:spLocks noChangeArrowheads="1"/>
                </p:cNvSpPr>
                <p:nvPr/>
              </p:nvSpPr>
              <p:spPr bwMode="auto">
                <a:xfrm>
                  <a:off x="2880"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1438" name="Rectangle 110"/>
                <p:cNvSpPr>
                  <a:spLocks noChangeArrowheads="1"/>
                </p:cNvSpPr>
                <p:nvPr/>
              </p:nvSpPr>
              <p:spPr bwMode="auto">
                <a:xfrm>
                  <a:off x="4224" y="958"/>
                  <a:ext cx="1344" cy="672"/>
                </a:xfrm>
                <a:prstGeom prst="rect">
                  <a:avLst/>
                </a:prstGeom>
                <a:noFill/>
                <a:ln w="9525">
                  <a:solidFill>
                    <a:schemeClr val="tx1"/>
                  </a:solidFill>
                  <a:miter lim="800000"/>
                  <a:headEnd/>
                  <a:tailEnd/>
                </a:ln>
                <a:effectLst/>
              </p:spPr>
              <p:txBody>
                <a:bodyPr wrap="none" anchor="ctr"/>
                <a:lstStyle/>
                <a:p>
                  <a:endParaRPr lang="en-US"/>
                </a:p>
              </p:txBody>
            </p:sp>
            <p:sp>
              <p:nvSpPr>
                <p:cNvPr id="611439" name="Rectangle 111"/>
                <p:cNvSpPr>
                  <a:spLocks noChangeArrowheads="1"/>
                </p:cNvSpPr>
                <p:nvPr/>
              </p:nvSpPr>
              <p:spPr bwMode="auto">
                <a:xfrm>
                  <a:off x="3552" y="958"/>
                  <a:ext cx="672" cy="672"/>
                </a:xfrm>
                <a:prstGeom prst="rect">
                  <a:avLst/>
                </a:prstGeom>
                <a:noFill/>
                <a:ln w="9525">
                  <a:solidFill>
                    <a:schemeClr val="tx1"/>
                  </a:solidFill>
                  <a:miter lim="800000"/>
                  <a:headEnd/>
                  <a:tailEnd/>
                </a:ln>
                <a:effectLst/>
              </p:spPr>
              <p:txBody>
                <a:bodyPr wrap="none" anchor="ctr"/>
                <a:lstStyle/>
                <a:p>
                  <a:endParaRPr lang="en-US"/>
                </a:p>
              </p:txBody>
            </p:sp>
          </p:grpSp>
          <p:sp>
            <p:nvSpPr>
              <p:cNvPr id="611440" name="Text Box 112"/>
              <p:cNvSpPr txBox="1">
                <a:spLocks noChangeArrowheads="1"/>
              </p:cNvSpPr>
              <p:nvPr/>
            </p:nvSpPr>
            <p:spPr bwMode="auto">
              <a:xfrm>
                <a:off x="3595" y="737"/>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11441" name="AutoShape 113"/>
              <p:cNvSpPr>
                <a:spLocks noChangeArrowheads="1"/>
              </p:cNvSpPr>
              <p:nvPr/>
            </p:nvSpPr>
            <p:spPr bwMode="auto">
              <a:xfrm flipH="1" flipV="1">
                <a:off x="3120" y="622"/>
                <a:ext cx="432" cy="96"/>
              </a:xfrm>
              <a:prstGeom prst="rtTriangle">
                <a:avLst/>
              </a:prstGeom>
              <a:gradFill rotWithShape="1">
                <a:gsLst>
                  <a:gs pos="0">
                    <a:srgbClr val="0000CC"/>
                  </a:gs>
                  <a:gs pos="100000">
                    <a:srgbClr val="009BE6"/>
                  </a:gs>
                </a:gsLst>
                <a:lin ang="0" scaled="1"/>
              </a:gradFill>
              <a:ln w="9525">
                <a:noFill/>
                <a:miter lim="800000"/>
                <a:headEnd/>
                <a:tailEnd/>
              </a:ln>
              <a:effectLst/>
            </p:spPr>
            <p:txBody>
              <a:bodyPr wrap="none" anchor="ctr"/>
              <a:lstStyle/>
              <a:p>
                <a:endParaRPr lang="en-US"/>
              </a:p>
            </p:txBody>
          </p:sp>
        </p:grpSp>
        <p:grpSp>
          <p:nvGrpSpPr>
            <p:cNvPr id="611442" name="Group 114"/>
            <p:cNvGrpSpPr>
              <a:grpSpLocks/>
            </p:cNvGrpSpPr>
            <p:nvPr/>
          </p:nvGrpSpPr>
          <p:grpSpPr bwMode="auto">
            <a:xfrm>
              <a:off x="192" y="3600"/>
              <a:ext cx="5376" cy="288"/>
              <a:chOff x="192" y="2736"/>
              <a:chExt cx="5376" cy="384"/>
            </a:xfrm>
          </p:grpSpPr>
          <p:sp>
            <p:nvSpPr>
              <p:cNvPr id="611443" name="Rectangle 115"/>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11444" name="Rectangle 116"/>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11445" name="Rectangle 117"/>
              <p:cNvSpPr>
                <a:spLocks noChangeArrowheads="1"/>
              </p:cNvSpPr>
              <p:nvPr/>
            </p:nvSpPr>
            <p:spPr bwMode="auto">
              <a:xfrm>
                <a:off x="1536" y="2736"/>
                <a:ext cx="672" cy="384"/>
              </a:xfrm>
              <a:prstGeom prst="rect">
                <a:avLst/>
              </a:prstGeom>
              <a:solidFill>
                <a:srgbClr val="FFFF81"/>
              </a:solidFill>
              <a:ln w="12700">
                <a:solidFill>
                  <a:schemeClr val="tx1"/>
                </a:solidFill>
                <a:miter lim="800000"/>
                <a:headEnd/>
                <a:tailEnd/>
              </a:ln>
              <a:effectLst/>
            </p:spPr>
            <p:txBody>
              <a:bodyPr wrap="none" anchor="ctr"/>
              <a:lstStyle/>
              <a:p>
                <a:endParaRPr lang="en-US"/>
              </a:p>
            </p:txBody>
          </p:sp>
          <p:sp>
            <p:nvSpPr>
              <p:cNvPr id="611446" name="Rectangle 118"/>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11447" name="Rectangle 119"/>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11448" name="Rectangle 120"/>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11449" name="Rectangle 121"/>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11450" name="Text Box 122"/>
            <p:cNvSpPr txBox="1">
              <a:spLocks noChangeArrowheads="1"/>
            </p:cNvSpPr>
            <p:nvPr/>
          </p:nvSpPr>
          <p:spPr bwMode="auto">
            <a:xfrm>
              <a:off x="126" y="3456"/>
              <a:ext cx="463" cy="154"/>
            </a:xfrm>
            <a:prstGeom prst="rect">
              <a:avLst/>
            </a:prstGeom>
            <a:noFill/>
            <a:ln w="9525">
              <a:noFill/>
              <a:miter lim="800000"/>
              <a:headEnd/>
              <a:tailEnd/>
            </a:ln>
            <a:effectLst/>
          </p:spPr>
          <p:txBody>
            <a:bodyPr wrap="none">
              <a:spAutoFit/>
            </a:bodyPr>
            <a:lstStyle/>
            <a:p>
              <a:r>
                <a:rPr lang="en-US" sz="1000" b="1"/>
                <a:t>MENTOR</a:t>
              </a:r>
            </a:p>
          </p:txBody>
        </p:sp>
        <p:sp>
          <p:nvSpPr>
            <p:cNvPr id="611451" name="Text Box 123"/>
            <p:cNvSpPr txBox="1">
              <a:spLocks noChangeArrowheads="1"/>
            </p:cNvSpPr>
            <p:nvPr/>
          </p:nvSpPr>
          <p:spPr bwMode="auto">
            <a:xfrm>
              <a:off x="127" y="3878"/>
              <a:ext cx="449" cy="154"/>
            </a:xfrm>
            <a:prstGeom prst="rect">
              <a:avLst/>
            </a:prstGeom>
            <a:noFill/>
            <a:ln w="9525">
              <a:noFill/>
              <a:miter lim="800000"/>
              <a:headEnd/>
              <a:tailEnd/>
            </a:ln>
            <a:effectLst/>
          </p:spPr>
          <p:txBody>
            <a:bodyPr wrap="none">
              <a:spAutoFit/>
            </a:bodyPr>
            <a:lstStyle/>
            <a:p>
              <a:r>
                <a:rPr lang="en-US" sz="1000" b="1"/>
                <a:t>MENTEE</a:t>
              </a:r>
            </a:p>
          </p:txBody>
        </p:sp>
        <p:sp>
          <p:nvSpPr>
            <p:cNvPr id="611452" name="WordArt 124"/>
            <p:cNvSpPr>
              <a:spLocks noChangeArrowheads="1" noChangeShapeType="1" noTextEdit="1"/>
            </p:cNvSpPr>
            <p:nvPr/>
          </p:nvSpPr>
          <p:spPr bwMode="auto">
            <a:xfrm rot="5400000">
              <a:off x="5" y="3733"/>
              <a:ext cx="264" cy="46"/>
            </a:xfrm>
            <a:prstGeom prst="rect">
              <a:avLst/>
            </a:prstGeom>
          </p:spPr>
          <p:txBody>
            <a:bodyPr vert="wordArtVert" wrap="none" fromWordArt="1">
              <a:prstTxWarp prst="textPlain">
                <a:avLst>
                  <a:gd name="adj" fmla="val 50000"/>
                </a:avLst>
              </a:prstTxWarp>
            </a:bodyPr>
            <a:lstStyle/>
            <a:p>
              <a:pPr algn="ctr" fontAlgn="auto"/>
              <a:r>
                <a:rPr lang="en-US" sz="1000" kern="10">
                  <a:ln w="9525">
                    <a:solidFill>
                      <a:srgbClr val="000000"/>
                    </a:solidFill>
                    <a:round/>
                    <a:headEnd/>
                    <a:tailEnd/>
                  </a:ln>
                  <a:solidFill>
                    <a:srgbClr val="000000"/>
                  </a:solidFill>
                  <a:latin typeface="Arial"/>
                  <a:cs typeface="Arial"/>
                </a:rPr>
                <a:t>PEER</a:t>
              </a:r>
            </a:p>
          </p:txBody>
        </p:sp>
        <p:sp>
          <p:nvSpPr>
            <p:cNvPr id="611453" name="AutoShape 125"/>
            <p:cNvSpPr>
              <a:spLocks noChangeAspect="1" noChangeArrowheads="1"/>
            </p:cNvSpPr>
            <p:nvPr/>
          </p:nvSpPr>
          <p:spPr bwMode="auto">
            <a:xfrm>
              <a:off x="1152" y="3650"/>
              <a:ext cx="92" cy="184"/>
            </a:xfrm>
            <a:prstGeom prst="upArrow">
              <a:avLst>
                <a:gd name="adj1" fmla="val 50000"/>
                <a:gd name="adj2" fmla="val 50000"/>
              </a:avLst>
            </a:prstGeom>
            <a:solidFill>
              <a:srgbClr val="FFE8C5"/>
            </a:solidFill>
            <a:ln w="9525">
              <a:noFill/>
              <a:miter lim="800000"/>
              <a:headEnd/>
              <a:tailEnd/>
            </a:ln>
            <a:effectLst/>
          </p:spPr>
          <p:txBody>
            <a:bodyPr vert="eaVert" wrap="none" anchor="ctr"/>
            <a:lstStyle/>
            <a:p>
              <a:endParaRPr lang="en-US"/>
            </a:p>
          </p:txBody>
        </p:sp>
        <p:sp>
          <p:nvSpPr>
            <p:cNvPr id="611454" name="WordArt 126"/>
            <p:cNvSpPr>
              <a:spLocks noChangeAspect="1" noChangeArrowheads="1" noChangeShapeType="1" noTextEdit="1"/>
            </p:cNvSpPr>
            <p:nvPr/>
          </p:nvSpPr>
          <p:spPr bwMode="auto">
            <a:xfrm>
              <a:off x="467" y="3648"/>
              <a:ext cx="109" cy="182"/>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E5E5"/>
                  </a:solidFill>
                  <a:latin typeface="Arial"/>
                  <a:cs typeface="Arial"/>
                </a:rPr>
                <a:t>?</a:t>
              </a:r>
            </a:p>
          </p:txBody>
        </p:sp>
        <p:sp>
          <p:nvSpPr>
            <p:cNvPr id="611455" name="AutoShape 127"/>
            <p:cNvSpPr>
              <a:spLocks noChangeAspect="1" noChangeArrowheads="1"/>
            </p:cNvSpPr>
            <p:nvPr/>
          </p:nvSpPr>
          <p:spPr bwMode="auto">
            <a:xfrm>
              <a:off x="1776" y="3708"/>
              <a:ext cx="184" cy="92"/>
            </a:xfrm>
            <a:prstGeom prst="leftRightArrow">
              <a:avLst>
                <a:gd name="adj1" fmla="val 50000"/>
                <a:gd name="adj2" fmla="val 40000"/>
              </a:avLst>
            </a:prstGeom>
            <a:solidFill>
              <a:srgbClr val="FFFFC8"/>
            </a:solidFill>
            <a:ln w="9525">
              <a:noFill/>
              <a:miter lim="800000"/>
              <a:headEnd/>
              <a:tailEnd/>
            </a:ln>
            <a:effectLst/>
          </p:spPr>
          <p:txBody>
            <a:bodyPr wrap="none" anchor="ctr"/>
            <a:lstStyle/>
            <a:p>
              <a:endParaRPr lang="en-US"/>
            </a:p>
          </p:txBody>
        </p:sp>
        <p:sp>
          <p:nvSpPr>
            <p:cNvPr id="611456" name="AutoShape 128"/>
            <p:cNvSpPr>
              <a:spLocks noChangeAspect="1" noChangeArrowheads="1"/>
            </p:cNvSpPr>
            <p:nvPr/>
          </p:nvSpPr>
          <p:spPr bwMode="auto">
            <a:xfrm>
              <a:off x="2500" y="3650"/>
              <a:ext cx="92" cy="184"/>
            </a:xfrm>
            <a:prstGeom prst="downArrow">
              <a:avLst>
                <a:gd name="adj1" fmla="val 50000"/>
                <a:gd name="adj2" fmla="val 50000"/>
              </a:avLst>
            </a:prstGeom>
            <a:solidFill>
              <a:srgbClr val="DDFFDD"/>
            </a:solidFill>
            <a:ln w="9525">
              <a:noFill/>
              <a:miter lim="800000"/>
              <a:headEnd/>
              <a:tailEnd/>
            </a:ln>
            <a:effectLst/>
          </p:spPr>
          <p:txBody>
            <a:bodyPr vert="eaVert" wrap="none" anchor="ctr"/>
            <a:lstStyle/>
            <a:p>
              <a:endParaRPr lang="en-US"/>
            </a:p>
          </p:txBody>
        </p:sp>
        <p:sp>
          <p:nvSpPr>
            <p:cNvPr id="611457" name="AutoShape 129"/>
            <p:cNvSpPr>
              <a:spLocks noChangeAspect="1" noChangeArrowheads="1"/>
            </p:cNvSpPr>
            <p:nvPr/>
          </p:nvSpPr>
          <p:spPr bwMode="auto">
            <a:xfrm>
              <a:off x="3172" y="3650"/>
              <a:ext cx="92" cy="184"/>
            </a:xfrm>
            <a:prstGeom prst="upArrow">
              <a:avLst>
                <a:gd name="adj1" fmla="val 50000"/>
                <a:gd name="adj2" fmla="val 50000"/>
              </a:avLst>
            </a:prstGeom>
            <a:solidFill>
              <a:srgbClr val="D5F1FF"/>
            </a:solidFill>
            <a:ln w="9525">
              <a:noFill/>
              <a:miter lim="800000"/>
              <a:headEnd/>
              <a:tailEnd/>
            </a:ln>
            <a:effectLst/>
          </p:spPr>
          <p:txBody>
            <a:bodyPr vert="eaVert" wrap="none" anchor="ctr"/>
            <a:lstStyle/>
            <a:p>
              <a:endParaRPr lang="en-US"/>
            </a:p>
          </p:txBody>
        </p:sp>
        <p:grpSp>
          <p:nvGrpSpPr>
            <p:cNvPr id="611458" name="Group 130"/>
            <p:cNvGrpSpPr>
              <a:grpSpLocks noChangeAspect="1"/>
            </p:cNvGrpSpPr>
            <p:nvPr/>
          </p:nvGrpSpPr>
          <p:grpSpPr bwMode="auto">
            <a:xfrm>
              <a:off x="3805" y="3650"/>
              <a:ext cx="179" cy="183"/>
              <a:chOff x="4479" y="3709"/>
              <a:chExt cx="282" cy="288"/>
            </a:xfrm>
          </p:grpSpPr>
          <p:sp>
            <p:nvSpPr>
              <p:cNvPr id="611459" name="AutoShape 131"/>
              <p:cNvSpPr>
                <a:spLocks noChangeAspect="1" noChangeArrowheads="1"/>
              </p:cNvSpPr>
              <p:nvPr/>
            </p:nvSpPr>
            <p:spPr bwMode="auto">
              <a:xfrm>
                <a:off x="4479" y="3806"/>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sp>
            <p:nvSpPr>
              <p:cNvPr id="611460" name="AutoShape 132"/>
              <p:cNvSpPr>
                <a:spLocks noChangeAspect="1" noChangeArrowheads="1"/>
              </p:cNvSpPr>
              <p:nvPr/>
            </p:nvSpPr>
            <p:spPr bwMode="auto">
              <a:xfrm flipH="1">
                <a:off x="4646" y="3806"/>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sp>
            <p:nvSpPr>
              <p:cNvPr id="611461" name="AutoShape 133"/>
              <p:cNvSpPr>
                <a:spLocks noChangeAspect="1" noChangeArrowheads="1"/>
              </p:cNvSpPr>
              <p:nvPr/>
            </p:nvSpPr>
            <p:spPr bwMode="auto">
              <a:xfrm rot="-5400000">
                <a:off x="4560" y="3892"/>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sp>
            <p:nvSpPr>
              <p:cNvPr id="611462" name="AutoShape 134"/>
              <p:cNvSpPr>
                <a:spLocks noChangeAspect="1" noChangeArrowheads="1"/>
              </p:cNvSpPr>
              <p:nvPr/>
            </p:nvSpPr>
            <p:spPr bwMode="auto">
              <a:xfrm rot="5400000" flipV="1">
                <a:off x="4560" y="3719"/>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grpSp>
        <p:sp>
          <p:nvSpPr>
            <p:cNvPr id="611463" name="AutoShape 135"/>
            <p:cNvSpPr>
              <a:spLocks noChangeAspect="1" noChangeArrowheads="1"/>
            </p:cNvSpPr>
            <p:nvPr/>
          </p:nvSpPr>
          <p:spPr bwMode="auto">
            <a:xfrm>
              <a:off x="4800" y="3650"/>
              <a:ext cx="184" cy="1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E1FF"/>
            </a:solidFill>
            <a:ln w="9525">
              <a:noFill/>
              <a:miter lim="800000"/>
              <a:headEnd/>
              <a:tailEnd/>
            </a:ln>
            <a:effectLst/>
          </p:spPr>
          <p:txBody>
            <a:bodyPr wrap="none" anchor="ctr"/>
            <a:lstStyle/>
            <a:p>
              <a:endParaRPr lang="en-US"/>
            </a:p>
          </p:txBody>
        </p:sp>
        <p:sp>
          <p:nvSpPr>
            <p:cNvPr id="611464" name="Text Box 136"/>
            <p:cNvSpPr txBox="1">
              <a:spLocks noChangeArrowheads="1"/>
            </p:cNvSpPr>
            <p:nvPr/>
          </p:nvSpPr>
          <p:spPr bwMode="auto">
            <a:xfrm>
              <a:off x="2019" y="3888"/>
              <a:ext cx="1730" cy="192"/>
            </a:xfrm>
            <a:prstGeom prst="rect">
              <a:avLst/>
            </a:prstGeom>
            <a:noFill/>
            <a:ln w="9525">
              <a:noFill/>
              <a:miter lim="800000"/>
              <a:headEnd/>
              <a:tailEnd/>
            </a:ln>
            <a:effectLst/>
          </p:spPr>
          <p:txBody>
            <a:bodyPr wrap="none">
              <a:spAutoFit/>
            </a:bodyPr>
            <a:lstStyle/>
            <a:p>
              <a:pPr algn="ctr"/>
              <a:r>
                <a:rPr lang="en-US" sz="1400" b="1"/>
                <a:t>Primary Mentoring Orientation</a:t>
              </a:r>
            </a:p>
          </p:txBody>
        </p:sp>
        <p:sp>
          <p:nvSpPr>
            <p:cNvPr id="611465" name="Text Box 137"/>
            <p:cNvSpPr txBox="1">
              <a:spLocks noChangeArrowheads="1"/>
            </p:cNvSpPr>
            <p:nvPr/>
          </p:nvSpPr>
          <p:spPr bwMode="auto">
            <a:xfrm>
              <a:off x="864" y="3564"/>
              <a:ext cx="634" cy="346"/>
            </a:xfrm>
            <a:prstGeom prst="rect">
              <a:avLst/>
            </a:prstGeom>
            <a:noFill/>
            <a:ln w="9525">
              <a:noFill/>
              <a:miter lim="800000"/>
              <a:headEnd/>
              <a:tailEnd/>
            </a:ln>
            <a:effectLst/>
          </p:spPr>
          <p:txBody>
            <a:bodyPr>
              <a:spAutoFit/>
            </a:bodyPr>
            <a:lstStyle/>
            <a:p>
              <a:pPr algn="ctr"/>
              <a:r>
                <a:rPr lang="en-US" sz="1000" b="1" i="1"/>
                <a:t>mentee</a:t>
              </a:r>
              <a:br>
                <a:rPr lang="en-US" sz="1000" b="1" i="1"/>
              </a:br>
              <a:r>
                <a:rPr lang="en-US" sz="1000" b="1" i="1"/>
                <a:t>seeking mentor</a:t>
              </a:r>
            </a:p>
          </p:txBody>
        </p:sp>
        <p:sp>
          <p:nvSpPr>
            <p:cNvPr id="611466" name="Text Box 138"/>
            <p:cNvSpPr txBox="1">
              <a:spLocks noChangeArrowheads="1"/>
            </p:cNvSpPr>
            <p:nvPr/>
          </p:nvSpPr>
          <p:spPr bwMode="auto">
            <a:xfrm>
              <a:off x="1574" y="3564"/>
              <a:ext cx="634" cy="346"/>
            </a:xfrm>
            <a:prstGeom prst="rect">
              <a:avLst/>
            </a:prstGeom>
            <a:noFill/>
            <a:ln w="9525">
              <a:noFill/>
              <a:miter lim="800000"/>
              <a:headEnd/>
              <a:tailEnd/>
            </a:ln>
            <a:effectLst/>
          </p:spPr>
          <p:txBody>
            <a:bodyPr>
              <a:spAutoFit/>
            </a:bodyPr>
            <a:lstStyle/>
            <a:p>
              <a:pPr algn="ctr"/>
              <a:r>
                <a:rPr lang="en-US" sz="1000" b="1" i="1"/>
                <a:t>peer mentors</a:t>
              </a:r>
              <a:br>
                <a:rPr lang="en-US" sz="1000" b="1" i="1"/>
              </a:br>
              <a:r>
                <a:rPr lang="en-US" sz="1000" b="1" i="1"/>
                <a:t>seeking</a:t>
              </a:r>
              <a:br>
                <a:rPr lang="en-US" sz="1000" b="1" i="1"/>
              </a:br>
              <a:r>
                <a:rPr lang="en-US" sz="1000" b="1" i="1"/>
                <a:t>each other</a:t>
              </a:r>
            </a:p>
          </p:txBody>
        </p:sp>
        <p:sp>
          <p:nvSpPr>
            <p:cNvPr id="611467" name="Text Box 139"/>
            <p:cNvSpPr txBox="1">
              <a:spLocks noChangeArrowheads="1"/>
            </p:cNvSpPr>
            <p:nvPr/>
          </p:nvSpPr>
          <p:spPr bwMode="auto">
            <a:xfrm>
              <a:off x="2246" y="3564"/>
              <a:ext cx="634" cy="346"/>
            </a:xfrm>
            <a:prstGeom prst="rect">
              <a:avLst/>
            </a:prstGeom>
            <a:noFill/>
            <a:ln w="9525">
              <a:noFill/>
              <a:miter lim="800000"/>
              <a:headEnd/>
              <a:tailEnd/>
            </a:ln>
            <a:effectLst/>
          </p:spPr>
          <p:txBody>
            <a:bodyPr>
              <a:spAutoFit/>
            </a:bodyPr>
            <a:lstStyle/>
            <a:p>
              <a:pPr algn="ctr"/>
              <a:r>
                <a:rPr lang="en-US" sz="1000" b="1" i="1"/>
                <a:t>mentors</a:t>
              </a:r>
              <a:br>
                <a:rPr lang="en-US" sz="1000" b="1" i="1"/>
              </a:br>
              <a:r>
                <a:rPr lang="en-US" sz="1000" b="1" i="1"/>
                <a:t>seeking</a:t>
              </a:r>
              <a:br>
                <a:rPr lang="en-US" sz="1000" b="1" i="1"/>
              </a:br>
              <a:r>
                <a:rPr lang="en-US" sz="1000" b="1" i="1"/>
                <a:t>mentees</a:t>
              </a:r>
            </a:p>
          </p:txBody>
        </p:sp>
        <p:sp>
          <p:nvSpPr>
            <p:cNvPr id="611468" name="Text Box 140"/>
            <p:cNvSpPr txBox="1">
              <a:spLocks noChangeArrowheads="1"/>
            </p:cNvSpPr>
            <p:nvPr/>
          </p:nvSpPr>
          <p:spPr bwMode="auto">
            <a:xfrm>
              <a:off x="2832" y="3564"/>
              <a:ext cx="778" cy="346"/>
            </a:xfrm>
            <a:prstGeom prst="rect">
              <a:avLst/>
            </a:prstGeom>
            <a:noFill/>
            <a:ln w="9525">
              <a:noFill/>
              <a:miter lim="800000"/>
              <a:headEnd/>
              <a:tailEnd/>
            </a:ln>
            <a:effectLst/>
          </p:spPr>
          <p:txBody>
            <a:bodyPr>
              <a:spAutoFit/>
            </a:bodyPr>
            <a:lstStyle/>
            <a:p>
              <a:pPr algn="ctr"/>
              <a:r>
                <a:rPr lang="en-US" sz="1000" b="1" i="1"/>
                <a:t>mentees</a:t>
              </a:r>
              <a:br>
                <a:rPr lang="en-US" sz="1000" b="1" i="1"/>
              </a:br>
              <a:r>
                <a:rPr lang="en-US" sz="1000" b="1" i="1"/>
                <a:t>seeking</a:t>
              </a:r>
              <a:br>
                <a:rPr lang="en-US" sz="1000" b="1" i="1"/>
              </a:br>
              <a:r>
                <a:rPr lang="en-US" sz="1000" b="1" i="1"/>
                <a:t>career mentors</a:t>
              </a:r>
            </a:p>
          </p:txBody>
        </p:sp>
        <p:sp>
          <p:nvSpPr>
            <p:cNvPr id="611469" name="Text Box 141"/>
            <p:cNvSpPr txBox="1">
              <a:spLocks noChangeArrowheads="1"/>
            </p:cNvSpPr>
            <p:nvPr/>
          </p:nvSpPr>
          <p:spPr bwMode="auto">
            <a:xfrm>
              <a:off x="3590" y="3564"/>
              <a:ext cx="634" cy="346"/>
            </a:xfrm>
            <a:prstGeom prst="rect">
              <a:avLst/>
            </a:prstGeom>
            <a:noFill/>
            <a:ln w="9525">
              <a:noFill/>
              <a:miter lim="800000"/>
              <a:headEnd/>
              <a:tailEnd/>
            </a:ln>
            <a:effectLst/>
          </p:spPr>
          <p:txBody>
            <a:bodyPr>
              <a:spAutoFit/>
            </a:bodyPr>
            <a:lstStyle/>
            <a:p>
              <a:pPr algn="ctr"/>
              <a:r>
                <a:rPr lang="en-US" sz="1000" b="1" i="1"/>
                <a:t>mentor/</a:t>
              </a:r>
              <a:br>
                <a:rPr lang="en-US" sz="1000" b="1" i="1"/>
              </a:br>
              <a:r>
                <a:rPr lang="en-US" sz="1000" b="1" i="1"/>
                <a:t>mentee</a:t>
              </a:r>
              <a:br>
                <a:rPr lang="en-US" sz="1000" b="1" i="1"/>
              </a:br>
              <a:r>
                <a:rPr lang="en-US" sz="1000" b="1" i="1"/>
                <a:t>celebration</a:t>
              </a:r>
            </a:p>
          </p:txBody>
        </p:sp>
        <p:sp>
          <p:nvSpPr>
            <p:cNvPr id="611470" name="Text Box 142"/>
            <p:cNvSpPr txBox="1">
              <a:spLocks noChangeArrowheads="1"/>
            </p:cNvSpPr>
            <p:nvPr/>
          </p:nvSpPr>
          <p:spPr bwMode="auto">
            <a:xfrm>
              <a:off x="4224" y="3564"/>
              <a:ext cx="1344" cy="346"/>
            </a:xfrm>
            <a:prstGeom prst="rect">
              <a:avLst/>
            </a:prstGeom>
            <a:noFill/>
            <a:ln w="9525">
              <a:noFill/>
              <a:miter lim="800000"/>
              <a:headEnd/>
              <a:tailEnd/>
            </a:ln>
            <a:effectLst/>
          </p:spPr>
          <p:txBody>
            <a:bodyPr>
              <a:spAutoFit/>
            </a:bodyPr>
            <a:lstStyle/>
            <a:p>
              <a:pPr algn="ctr"/>
              <a:r>
                <a:rPr lang="en-US" sz="1000" b="1" i="1"/>
                <a:t>individuals seeking</a:t>
              </a:r>
              <a:br>
                <a:rPr lang="en-US" sz="1000" b="1" i="1"/>
              </a:br>
              <a:r>
                <a:rPr lang="en-US" sz="1000" b="1" i="1"/>
                <a:t>mentor, mentee, and peer</a:t>
              </a:r>
              <a:br>
                <a:rPr lang="en-US" sz="1000" b="1" i="1"/>
              </a:br>
              <a:r>
                <a:rPr lang="en-US" sz="1000" b="1" i="1"/>
                <a:t>relationships</a:t>
              </a:r>
            </a:p>
          </p:txBody>
        </p:sp>
        <p:sp>
          <p:nvSpPr>
            <p:cNvPr id="611471" name="Text Box 143"/>
            <p:cNvSpPr txBox="1">
              <a:spLocks noChangeArrowheads="1"/>
            </p:cNvSpPr>
            <p:nvPr/>
          </p:nvSpPr>
          <p:spPr bwMode="auto">
            <a:xfrm>
              <a:off x="192" y="3564"/>
              <a:ext cx="634" cy="346"/>
            </a:xfrm>
            <a:prstGeom prst="rect">
              <a:avLst/>
            </a:prstGeom>
            <a:noFill/>
            <a:ln w="9525">
              <a:noFill/>
              <a:miter lim="800000"/>
              <a:headEnd/>
              <a:tailEnd/>
            </a:ln>
            <a:effectLst/>
          </p:spPr>
          <p:txBody>
            <a:bodyPr>
              <a:spAutoFit/>
            </a:bodyPr>
            <a:lstStyle/>
            <a:p>
              <a:pPr algn="ctr"/>
              <a:r>
                <a:rPr lang="en-US" sz="1000" b="1" i="1"/>
                <a:t>explain to</a:t>
              </a:r>
              <a:br>
                <a:rPr lang="en-US" sz="1000" b="1" i="1"/>
              </a:br>
              <a:r>
                <a:rPr lang="en-US" sz="1000" b="1" i="1"/>
                <a:t>me what mentoring is</a:t>
              </a:r>
            </a:p>
          </p:txBody>
        </p:sp>
      </p:grpSp>
      <p:sp>
        <p:nvSpPr>
          <p:cNvPr id="611472" name="WordArt 144"/>
          <p:cNvSpPr>
            <a:spLocks noChangeArrowheads="1" noChangeShapeType="1" noTextEdit="1"/>
          </p:cNvSpPr>
          <p:nvPr/>
        </p:nvSpPr>
        <p:spPr bwMode="auto">
          <a:xfrm>
            <a:off x="1219200" y="6553200"/>
            <a:ext cx="6705600" cy="152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336699"/>
                </a:solidFill>
                <a:effectLst>
                  <a:outerShdw dist="45791" dir="2021404" algn="ctr" rotWithShape="0">
                    <a:srgbClr val="B2B2B2">
                      <a:alpha val="80000"/>
                    </a:srgbClr>
                  </a:outerShdw>
                </a:effectLst>
                <a:latin typeface="Arial"/>
                <a:cs typeface="Arial"/>
              </a:rPr>
              <a:t>Stage-Appropriate Life Calling Developmental Model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WordArt 2"/>
          <p:cNvSpPr>
            <a:spLocks noChangeArrowheads="1" noChangeShapeType="1" noTextEdit="1"/>
          </p:cNvSpPr>
          <p:nvPr/>
        </p:nvSpPr>
        <p:spPr bwMode="auto">
          <a:xfrm>
            <a:off x="1219200" y="6553200"/>
            <a:ext cx="6705600" cy="152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336699"/>
                </a:solidFill>
                <a:effectLst>
                  <a:outerShdw dist="45791" dir="2021404" algn="ctr" rotWithShape="0">
                    <a:srgbClr val="B2B2B2">
                      <a:alpha val="80000"/>
                    </a:srgbClr>
                  </a:outerShdw>
                </a:effectLst>
                <a:latin typeface="Arial"/>
                <a:cs typeface="Arial"/>
              </a:rPr>
              <a:t>Stage-Appropriate Life Calling Developmental Model</a:t>
            </a:r>
          </a:p>
        </p:txBody>
      </p:sp>
      <p:pic>
        <p:nvPicPr>
          <p:cNvPr id="612355" name="Picture 3" descr="waves2"/>
          <p:cNvPicPr>
            <a:picLocks noChangeArrowheads="1"/>
          </p:cNvPicPr>
          <p:nvPr/>
        </p:nvPicPr>
        <p:blipFill>
          <a:blip r:embed="rId2" cstate="print"/>
          <a:srcRect/>
          <a:stretch>
            <a:fillRect/>
          </a:stretch>
        </p:blipFill>
        <p:spPr bwMode="auto">
          <a:xfrm>
            <a:off x="301625" y="1479550"/>
            <a:ext cx="8547100" cy="274638"/>
          </a:xfrm>
          <a:prstGeom prst="rect">
            <a:avLst/>
          </a:prstGeom>
          <a:noFill/>
        </p:spPr>
      </p:pic>
      <p:sp>
        <p:nvSpPr>
          <p:cNvPr id="612356" name="Text Box 4"/>
          <p:cNvSpPr txBox="1">
            <a:spLocks noChangeArrowheads="1"/>
          </p:cNvSpPr>
          <p:nvPr/>
        </p:nvSpPr>
        <p:spPr bwMode="auto">
          <a:xfrm>
            <a:off x="8455025" y="1317625"/>
            <a:ext cx="438150" cy="214313"/>
          </a:xfrm>
          <a:prstGeom prst="rect">
            <a:avLst/>
          </a:prstGeom>
          <a:noFill/>
          <a:ln w="9525">
            <a:noFill/>
            <a:miter lim="800000"/>
            <a:headEnd/>
            <a:tailEnd/>
          </a:ln>
          <a:effectLst/>
        </p:spPr>
        <p:txBody>
          <a:bodyPr wrap="none">
            <a:spAutoFit/>
          </a:bodyPr>
          <a:lstStyle/>
          <a:p>
            <a:r>
              <a:rPr lang="en-US" sz="800" b="1"/>
              <a:t>HIGH</a:t>
            </a:r>
          </a:p>
        </p:txBody>
      </p:sp>
      <p:sp>
        <p:nvSpPr>
          <p:cNvPr id="612357" name="Rectangle 5"/>
          <p:cNvSpPr>
            <a:spLocks noChangeArrowheads="1"/>
          </p:cNvSpPr>
          <p:nvPr/>
        </p:nvSpPr>
        <p:spPr bwMode="auto">
          <a:xfrm>
            <a:off x="304800" y="1482725"/>
            <a:ext cx="8534400" cy="274638"/>
          </a:xfrm>
          <a:prstGeom prst="rect">
            <a:avLst/>
          </a:prstGeom>
          <a:noFill/>
          <a:ln w="12700">
            <a:solidFill>
              <a:schemeClr val="tx1"/>
            </a:solidFill>
            <a:miter lim="800000"/>
            <a:headEnd/>
            <a:tailEnd/>
          </a:ln>
          <a:effectLst/>
        </p:spPr>
        <p:txBody>
          <a:bodyPr wrap="none" anchor="ctr"/>
          <a:lstStyle/>
          <a:p>
            <a:endParaRPr lang="en-US"/>
          </a:p>
        </p:txBody>
      </p:sp>
      <p:sp>
        <p:nvSpPr>
          <p:cNvPr id="612358" name="Text Box 6"/>
          <p:cNvSpPr txBox="1">
            <a:spLocks noChangeArrowheads="1"/>
          </p:cNvSpPr>
          <p:nvPr/>
        </p:nvSpPr>
        <p:spPr bwMode="auto">
          <a:xfrm>
            <a:off x="228600" y="1727200"/>
            <a:ext cx="609600" cy="214313"/>
          </a:xfrm>
          <a:prstGeom prst="rect">
            <a:avLst/>
          </a:prstGeom>
          <a:noFill/>
          <a:ln w="9525">
            <a:noFill/>
            <a:miter lim="800000"/>
            <a:headEnd/>
            <a:tailEnd/>
          </a:ln>
          <a:effectLst/>
        </p:spPr>
        <p:txBody>
          <a:bodyPr>
            <a:spAutoFit/>
          </a:bodyPr>
          <a:lstStyle/>
          <a:p>
            <a:r>
              <a:rPr lang="en-US" sz="800" b="1"/>
              <a:t>LOW</a:t>
            </a:r>
          </a:p>
        </p:txBody>
      </p:sp>
      <p:sp>
        <p:nvSpPr>
          <p:cNvPr id="612359" name="Text Box 7"/>
          <p:cNvSpPr txBox="1">
            <a:spLocks noChangeArrowheads="1"/>
          </p:cNvSpPr>
          <p:nvPr/>
        </p:nvSpPr>
        <p:spPr bwMode="auto">
          <a:xfrm>
            <a:off x="3498850" y="1752600"/>
            <a:ext cx="2193925" cy="304800"/>
          </a:xfrm>
          <a:prstGeom prst="rect">
            <a:avLst/>
          </a:prstGeom>
          <a:noFill/>
          <a:ln w="9525">
            <a:noFill/>
            <a:miter lim="800000"/>
            <a:headEnd/>
            <a:tailEnd/>
          </a:ln>
          <a:effectLst/>
        </p:spPr>
        <p:txBody>
          <a:bodyPr wrap="none">
            <a:spAutoFit/>
          </a:bodyPr>
          <a:lstStyle/>
          <a:p>
            <a:pPr algn="ctr"/>
            <a:r>
              <a:rPr lang="en-US" sz="1400" b="1"/>
              <a:t>Self-Directedness Scale</a:t>
            </a:r>
          </a:p>
        </p:txBody>
      </p:sp>
      <p:grpSp>
        <p:nvGrpSpPr>
          <p:cNvPr id="612360" name="Group 8"/>
          <p:cNvGrpSpPr>
            <a:grpSpLocks/>
          </p:cNvGrpSpPr>
          <p:nvPr/>
        </p:nvGrpSpPr>
        <p:grpSpPr bwMode="auto">
          <a:xfrm>
            <a:off x="304800" y="152400"/>
            <a:ext cx="8534400" cy="1123950"/>
            <a:chOff x="192" y="442"/>
            <a:chExt cx="5376" cy="708"/>
          </a:xfrm>
        </p:grpSpPr>
        <p:grpSp>
          <p:nvGrpSpPr>
            <p:cNvPr id="612361" name="Group 9"/>
            <p:cNvGrpSpPr>
              <a:grpSpLocks/>
            </p:cNvGrpSpPr>
            <p:nvPr/>
          </p:nvGrpSpPr>
          <p:grpSpPr bwMode="auto">
            <a:xfrm>
              <a:off x="4224" y="620"/>
              <a:ext cx="1337" cy="530"/>
              <a:chOff x="4224" y="1810"/>
              <a:chExt cx="1337" cy="530"/>
            </a:xfrm>
          </p:grpSpPr>
          <p:sp>
            <p:nvSpPr>
              <p:cNvPr id="612362" name="Rectangle 10"/>
              <p:cNvSpPr>
                <a:spLocks noChangeArrowheads="1"/>
              </p:cNvSpPr>
              <p:nvPr/>
            </p:nvSpPr>
            <p:spPr bwMode="auto">
              <a:xfrm>
                <a:off x="4224" y="1810"/>
                <a:ext cx="672" cy="528"/>
              </a:xfrm>
              <a:prstGeom prst="rect">
                <a:avLst/>
              </a:prstGeom>
              <a:solidFill>
                <a:srgbClr val="660066"/>
              </a:solidFill>
              <a:ln w="9525">
                <a:noFill/>
                <a:miter lim="800000"/>
                <a:headEnd/>
                <a:tailEnd/>
              </a:ln>
              <a:effectLst/>
            </p:spPr>
            <p:txBody>
              <a:bodyPr wrap="none" anchor="ctr"/>
              <a:lstStyle/>
              <a:p>
                <a:endParaRPr lang="en-US"/>
              </a:p>
            </p:txBody>
          </p:sp>
          <p:sp>
            <p:nvSpPr>
              <p:cNvPr id="612363" name="AutoShape 11"/>
              <p:cNvSpPr>
                <a:spLocks noChangeArrowheads="1"/>
              </p:cNvSpPr>
              <p:nvPr/>
            </p:nvSpPr>
            <p:spPr bwMode="auto">
              <a:xfrm rot="5400000">
                <a:off x="4959" y="1738"/>
                <a:ext cx="530" cy="674"/>
              </a:xfrm>
              <a:prstGeom prst="triangle">
                <a:avLst>
                  <a:gd name="adj" fmla="val 50000"/>
                </a:avLst>
              </a:prstGeom>
              <a:solidFill>
                <a:srgbClr val="660066"/>
              </a:solidFill>
              <a:ln w="9525">
                <a:noFill/>
                <a:miter lim="800000"/>
                <a:headEnd/>
                <a:tailEnd/>
              </a:ln>
              <a:effectLst/>
            </p:spPr>
            <p:txBody>
              <a:bodyPr wrap="none" anchor="ctr"/>
              <a:lstStyle/>
              <a:p>
                <a:endParaRPr lang="en-US"/>
              </a:p>
            </p:txBody>
          </p:sp>
        </p:grpSp>
        <p:sp>
          <p:nvSpPr>
            <p:cNvPr id="612364" name="Rectangle 12"/>
            <p:cNvSpPr>
              <a:spLocks noChangeArrowheads="1"/>
            </p:cNvSpPr>
            <p:nvPr/>
          </p:nvSpPr>
          <p:spPr bwMode="auto">
            <a:xfrm>
              <a:off x="3552" y="620"/>
              <a:ext cx="672" cy="528"/>
            </a:xfrm>
            <a:prstGeom prst="rect">
              <a:avLst/>
            </a:prstGeom>
            <a:solidFill>
              <a:srgbClr val="0000CC"/>
            </a:solidFill>
            <a:ln w="9525">
              <a:noFill/>
              <a:miter lim="800000"/>
              <a:headEnd/>
              <a:tailEnd/>
            </a:ln>
            <a:effectLst/>
          </p:spPr>
          <p:txBody>
            <a:bodyPr wrap="none" anchor="ctr"/>
            <a:lstStyle/>
            <a:p>
              <a:endParaRPr lang="en-US"/>
            </a:p>
          </p:txBody>
        </p:sp>
        <p:sp>
          <p:nvSpPr>
            <p:cNvPr id="612365" name="Rectangle 13"/>
            <p:cNvSpPr>
              <a:spLocks noChangeArrowheads="1"/>
            </p:cNvSpPr>
            <p:nvPr/>
          </p:nvSpPr>
          <p:spPr bwMode="auto">
            <a:xfrm>
              <a:off x="2880" y="620"/>
              <a:ext cx="672" cy="528"/>
            </a:xfrm>
            <a:prstGeom prst="rect">
              <a:avLst/>
            </a:prstGeom>
            <a:solidFill>
              <a:srgbClr val="009BE6"/>
            </a:solidFill>
            <a:ln w="9525">
              <a:noFill/>
              <a:miter lim="800000"/>
              <a:headEnd/>
              <a:tailEnd/>
            </a:ln>
            <a:effectLst/>
          </p:spPr>
          <p:txBody>
            <a:bodyPr wrap="none" anchor="ctr"/>
            <a:lstStyle/>
            <a:p>
              <a:endParaRPr lang="en-US"/>
            </a:p>
          </p:txBody>
        </p:sp>
        <p:sp>
          <p:nvSpPr>
            <p:cNvPr id="612366" name="AutoShape 14"/>
            <p:cNvSpPr>
              <a:spLocks noChangeArrowheads="1"/>
            </p:cNvSpPr>
            <p:nvPr/>
          </p:nvSpPr>
          <p:spPr bwMode="auto">
            <a:xfrm>
              <a:off x="2880" y="972"/>
              <a:ext cx="672" cy="173"/>
            </a:xfrm>
            <a:prstGeom prst="rtTriangle">
              <a:avLst/>
            </a:prstGeom>
            <a:gradFill rotWithShape="1">
              <a:gsLst>
                <a:gs pos="0">
                  <a:srgbClr val="009900"/>
                </a:gs>
                <a:gs pos="100000">
                  <a:srgbClr val="009BE6"/>
                </a:gs>
              </a:gsLst>
              <a:lin ang="0" scaled="1"/>
            </a:gradFill>
            <a:ln w="9525">
              <a:noFill/>
              <a:miter lim="800000"/>
              <a:headEnd/>
              <a:tailEnd/>
            </a:ln>
            <a:effectLst/>
          </p:spPr>
          <p:txBody>
            <a:bodyPr wrap="none" anchor="ctr"/>
            <a:lstStyle/>
            <a:p>
              <a:endParaRPr lang="en-US"/>
            </a:p>
          </p:txBody>
        </p:sp>
        <p:sp>
          <p:nvSpPr>
            <p:cNvPr id="612367" name="Rectangle 15"/>
            <p:cNvSpPr>
              <a:spLocks noChangeArrowheads="1"/>
            </p:cNvSpPr>
            <p:nvPr/>
          </p:nvSpPr>
          <p:spPr bwMode="auto">
            <a:xfrm>
              <a:off x="2208" y="620"/>
              <a:ext cx="672" cy="528"/>
            </a:xfrm>
            <a:prstGeom prst="rect">
              <a:avLst/>
            </a:prstGeom>
            <a:solidFill>
              <a:srgbClr val="009900"/>
            </a:solidFill>
            <a:ln w="9525">
              <a:noFill/>
              <a:miter lim="800000"/>
              <a:headEnd/>
              <a:tailEnd/>
            </a:ln>
            <a:effectLst/>
          </p:spPr>
          <p:txBody>
            <a:bodyPr wrap="none" anchor="ctr"/>
            <a:lstStyle/>
            <a:p>
              <a:endParaRPr lang="en-US"/>
            </a:p>
          </p:txBody>
        </p:sp>
        <p:sp>
          <p:nvSpPr>
            <p:cNvPr id="612368" name="AutoShape 16"/>
            <p:cNvSpPr>
              <a:spLocks noChangeArrowheads="1"/>
            </p:cNvSpPr>
            <p:nvPr/>
          </p:nvSpPr>
          <p:spPr bwMode="auto">
            <a:xfrm>
              <a:off x="2208" y="972"/>
              <a:ext cx="672" cy="173"/>
            </a:xfrm>
            <a:prstGeom prst="rtTriangle">
              <a:avLst/>
            </a:prstGeom>
            <a:gradFill rotWithShape="1">
              <a:gsLst>
                <a:gs pos="0">
                  <a:srgbClr val="FFFF00"/>
                </a:gs>
                <a:gs pos="100000">
                  <a:srgbClr val="009900"/>
                </a:gs>
              </a:gsLst>
              <a:lin ang="0" scaled="1"/>
            </a:gradFill>
            <a:ln w="9525">
              <a:noFill/>
              <a:miter lim="800000"/>
              <a:headEnd/>
              <a:tailEnd/>
            </a:ln>
            <a:effectLst/>
          </p:spPr>
          <p:txBody>
            <a:bodyPr wrap="none" anchor="ctr"/>
            <a:lstStyle/>
            <a:p>
              <a:endParaRPr lang="en-US"/>
            </a:p>
          </p:txBody>
        </p:sp>
        <p:sp>
          <p:nvSpPr>
            <p:cNvPr id="612369" name="Rectangle 17"/>
            <p:cNvSpPr>
              <a:spLocks noChangeArrowheads="1"/>
            </p:cNvSpPr>
            <p:nvPr/>
          </p:nvSpPr>
          <p:spPr bwMode="auto">
            <a:xfrm>
              <a:off x="1536" y="620"/>
              <a:ext cx="672" cy="528"/>
            </a:xfrm>
            <a:prstGeom prst="rect">
              <a:avLst/>
            </a:prstGeom>
            <a:solidFill>
              <a:srgbClr val="FFFF00"/>
            </a:solidFill>
            <a:ln w="9525">
              <a:noFill/>
              <a:miter lim="800000"/>
              <a:headEnd/>
              <a:tailEnd/>
            </a:ln>
            <a:effectLst/>
          </p:spPr>
          <p:txBody>
            <a:bodyPr wrap="none" anchor="ctr"/>
            <a:lstStyle/>
            <a:p>
              <a:endParaRPr lang="en-US"/>
            </a:p>
          </p:txBody>
        </p:sp>
        <p:sp>
          <p:nvSpPr>
            <p:cNvPr id="612370" name="AutoShape 18"/>
            <p:cNvSpPr>
              <a:spLocks noChangeArrowheads="1"/>
            </p:cNvSpPr>
            <p:nvPr/>
          </p:nvSpPr>
          <p:spPr bwMode="auto">
            <a:xfrm>
              <a:off x="1536" y="972"/>
              <a:ext cx="672" cy="173"/>
            </a:xfrm>
            <a:prstGeom prst="rtTriangle">
              <a:avLst/>
            </a:prstGeom>
            <a:gradFill rotWithShape="1">
              <a:gsLst>
                <a:gs pos="0">
                  <a:srgbClr val="FF9900"/>
                </a:gs>
                <a:gs pos="100000">
                  <a:srgbClr val="FFFF00"/>
                </a:gs>
              </a:gsLst>
              <a:lin ang="0" scaled="1"/>
            </a:gradFill>
            <a:ln w="9525">
              <a:noFill/>
              <a:miter lim="800000"/>
              <a:headEnd/>
              <a:tailEnd/>
            </a:ln>
            <a:effectLst/>
          </p:spPr>
          <p:txBody>
            <a:bodyPr wrap="none" anchor="ctr"/>
            <a:lstStyle/>
            <a:p>
              <a:endParaRPr lang="en-US"/>
            </a:p>
          </p:txBody>
        </p:sp>
        <p:sp>
          <p:nvSpPr>
            <p:cNvPr id="612371" name="Rectangle 19"/>
            <p:cNvSpPr>
              <a:spLocks noChangeArrowheads="1"/>
            </p:cNvSpPr>
            <p:nvPr/>
          </p:nvSpPr>
          <p:spPr bwMode="auto">
            <a:xfrm>
              <a:off x="864" y="620"/>
              <a:ext cx="672" cy="528"/>
            </a:xfrm>
            <a:prstGeom prst="rect">
              <a:avLst/>
            </a:prstGeom>
            <a:solidFill>
              <a:srgbClr val="FF9900"/>
            </a:solidFill>
            <a:ln w="9525">
              <a:noFill/>
              <a:miter lim="800000"/>
              <a:headEnd/>
              <a:tailEnd/>
            </a:ln>
            <a:effectLst/>
          </p:spPr>
          <p:txBody>
            <a:bodyPr wrap="none" anchor="ctr"/>
            <a:lstStyle/>
            <a:p>
              <a:endParaRPr lang="en-US"/>
            </a:p>
          </p:txBody>
        </p:sp>
        <p:sp>
          <p:nvSpPr>
            <p:cNvPr id="612372" name="AutoShape 20"/>
            <p:cNvSpPr>
              <a:spLocks noChangeArrowheads="1"/>
            </p:cNvSpPr>
            <p:nvPr/>
          </p:nvSpPr>
          <p:spPr bwMode="auto">
            <a:xfrm>
              <a:off x="864" y="972"/>
              <a:ext cx="672" cy="173"/>
            </a:xfrm>
            <a:prstGeom prst="rtTriangle">
              <a:avLst/>
            </a:prstGeom>
            <a:gradFill rotWithShape="1">
              <a:gsLst>
                <a:gs pos="0">
                  <a:srgbClr val="FF0000"/>
                </a:gs>
                <a:gs pos="100000">
                  <a:srgbClr val="FF9900"/>
                </a:gs>
              </a:gsLst>
              <a:lin ang="0" scaled="1"/>
            </a:gradFill>
            <a:ln w="9525">
              <a:noFill/>
              <a:miter lim="800000"/>
              <a:headEnd/>
              <a:tailEnd/>
            </a:ln>
            <a:effectLst/>
          </p:spPr>
          <p:txBody>
            <a:bodyPr wrap="none" anchor="ctr"/>
            <a:lstStyle/>
            <a:p>
              <a:endParaRPr lang="en-US"/>
            </a:p>
          </p:txBody>
        </p:sp>
        <p:sp>
          <p:nvSpPr>
            <p:cNvPr id="612373" name="Rectangle 21"/>
            <p:cNvSpPr>
              <a:spLocks noChangeArrowheads="1"/>
            </p:cNvSpPr>
            <p:nvPr/>
          </p:nvSpPr>
          <p:spPr bwMode="auto">
            <a:xfrm>
              <a:off x="192" y="620"/>
              <a:ext cx="672" cy="528"/>
            </a:xfrm>
            <a:prstGeom prst="rect">
              <a:avLst/>
            </a:prstGeom>
            <a:solidFill>
              <a:srgbClr val="FF0000"/>
            </a:solidFill>
            <a:ln w="9525">
              <a:noFill/>
              <a:miter lim="800000"/>
              <a:headEnd/>
              <a:tailEnd/>
            </a:ln>
            <a:effectLst/>
          </p:spPr>
          <p:txBody>
            <a:bodyPr wrap="none" anchor="ctr"/>
            <a:lstStyle/>
            <a:p>
              <a:endParaRPr lang="en-US"/>
            </a:p>
          </p:txBody>
        </p:sp>
        <p:sp>
          <p:nvSpPr>
            <p:cNvPr id="612374" name="Text Box 22"/>
            <p:cNvSpPr txBox="1">
              <a:spLocks noChangeArrowheads="1"/>
            </p:cNvSpPr>
            <p:nvPr/>
          </p:nvSpPr>
          <p:spPr bwMode="auto">
            <a:xfrm>
              <a:off x="381" y="442"/>
              <a:ext cx="297" cy="192"/>
            </a:xfrm>
            <a:prstGeom prst="rect">
              <a:avLst/>
            </a:prstGeom>
            <a:noFill/>
            <a:ln w="9525">
              <a:noFill/>
              <a:miter lim="800000"/>
              <a:headEnd/>
              <a:tailEnd/>
            </a:ln>
            <a:effectLst/>
          </p:spPr>
          <p:txBody>
            <a:bodyPr wrap="none">
              <a:spAutoFit/>
            </a:bodyPr>
            <a:lstStyle/>
            <a:p>
              <a:pPr algn="ctr"/>
              <a:r>
                <a:rPr lang="en-US" sz="1400" b="1"/>
                <a:t>Pre</a:t>
              </a:r>
            </a:p>
          </p:txBody>
        </p:sp>
        <p:sp>
          <p:nvSpPr>
            <p:cNvPr id="612375" name="Text Box 23"/>
            <p:cNvSpPr txBox="1">
              <a:spLocks noChangeArrowheads="1"/>
            </p:cNvSpPr>
            <p:nvPr/>
          </p:nvSpPr>
          <p:spPr bwMode="auto">
            <a:xfrm>
              <a:off x="945" y="442"/>
              <a:ext cx="516" cy="192"/>
            </a:xfrm>
            <a:prstGeom prst="rect">
              <a:avLst/>
            </a:prstGeom>
            <a:noFill/>
            <a:ln w="9525">
              <a:noFill/>
              <a:miter lim="800000"/>
              <a:headEnd/>
              <a:tailEnd/>
            </a:ln>
            <a:effectLst/>
          </p:spPr>
          <p:txBody>
            <a:bodyPr wrap="none">
              <a:spAutoFit/>
            </a:bodyPr>
            <a:lstStyle/>
            <a:p>
              <a:pPr algn="ctr"/>
              <a:r>
                <a:rPr lang="en-US" sz="1400" b="1"/>
                <a:t>1</a:t>
              </a:r>
              <a:r>
                <a:rPr lang="en-US" sz="1400" b="1" baseline="30000"/>
                <a:t>st</a:t>
              </a:r>
              <a:r>
                <a:rPr lang="en-US" sz="1400" b="1"/>
                <a:t> Year</a:t>
              </a:r>
            </a:p>
          </p:txBody>
        </p:sp>
        <p:sp>
          <p:nvSpPr>
            <p:cNvPr id="612376" name="Text Box 24"/>
            <p:cNvSpPr txBox="1">
              <a:spLocks noChangeArrowheads="1"/>
            </p:cNvSpPr>
            <p:nvPr/>
          </p:nvSpPr>
          <p:spPr bwMode="auto">
            <a:xfrm>
              <a:off x="1602" y="442"/>
              <a:ext cx="540" cy="192"/>
            </a:xfrm>
            <a:prstGeom prst="rect">
              <a:avLst/>
            </a:prstGeom>
            <a:noFill/>
            <a:ln w="9525">
              <a:noFill/>
              <a:miter lim="800000"/>
              <a:headEnd/>
              <a:tailEnd/>
            </a:ln>
            <a:effectLst/>
          </p:spPr>
          <p:txBody>
            <a:bodyPr wrap="none">
              <a:spAutoFit/>
            </a:bodyPr>
            <a:lstStyle/>
            <a:p>
              <a:pPr algn="ctr"/>
              <a:r>
                <a:rPr lang="en-US" sz="1400" b="1"/>
                <a:t>2</a:t>
              </a:r>
              <a:r>
                <a:rPr lang="en-US" sz="1400" b="1" baseline="30000"/>
                <a:t>nd</a:t>
              </a:r>
              <a:r>
                <a:rPr lang="en-US" sz="1400" b="1"/>
                <a:t> Year</a:t>
              </a:r>
            </a:p>
          </p:txBody>
        </p:sp>
        <p:sp>
          <p:nvSpPr>
            <p:cNvPr id="612377" name="Text Box 25"/>
            <p:cNvSpPr txBox="1">
              <a:spLocks noChangeArrowheads="1"/>
            </p:cNvSpPr>
            <p:nvPr/>
          </p:nvSpPr>
          <p:spPr bwMode="auto">
            <a:xfrm>
              <a:off x="2282" y="442"/>
              <a:ext cx="524" cy="192"/>
            </a:xfrm>
            <a:prstGeom prst="rect">
              <a:avLst/>
            </a:prstGeom>
            <a:noFill/>
            <a:ln w="9525">
              <a:noFill/>
              <a:miter lim="800000"/>
              <a:headEnd/>
              <a:tailEnd/>
            </a:ln>
            <a:effectLst/>
          </p:spPr>
          <p:txBody>
            <a:bodyPr wrap="none">
              <a:spAutoFit/>
            </a:bodyPr>
            <a:lstStyle/>
            <a:p>
              <a:pPr algn="ctr"/>
              <a:r>
                <a:rPr lang="en-US" sz="1400" b="1"/>
                <a:t>3</a:t>
              </a:r>
              <a:r>
                <a:rPr lang="en-US" sz="1400" b="1" baseline="30000"/>
                <a:t>rd</a:t>
              </a:r>
              <a:r>
                <a:rPr lang="en-US" sz="1400" b="1"/>
                <a:t> Year</a:t>
              </a:r>
            </a:p>
          </p:txBody>
        </p:sp>
        <p:sp>
          <p:nvSpPr>
            <p:cNvPr id="612378" name="Text Box 26"/>
            <p:cNvSpPr txBox="1">
              <a:spLocks noChangeArrowheads="1"/>
            </p:cNvSpPr>
            <p:nvPr/>
          </p:nvSpPr>
          <p:spPr bwMode="auto">
            <a:xfrm>
              <a:off x="2956" y="442"/>
              <a:ext cx="520" cy="192"/>
            </a:xfrm>
            <a:prstGeom prst="rect">
              <a:avLst/>
            </a:prstGeom>
            <a:noFill/>
            <a:ln w="9525">
              <a:noFill/>
              <a:miter lim="800000"/>
              <a:headEnd/>
              <a:tailEnd/>
            </a:ln>
            <a:effectLst/>
          </p:spPr>
          <p:txBody>
            <a:bodyPr wrap="none">
              <a:spAutoFit/>
            </a:bodyPr>
            <a:lstStyle/>
            <a:p>
              <a:pPr algn="ctr"/>
              <a:r>
                <a:rPr lang="en-US" sz="1400" b="1"/>
                <a:t>4</a:t>
              </a:r>
              <a:r>
                <a:rPr lang="en-US" sz="1400" b="1" baseline="30000"/>
                <a:t>th</a:t>
              </a:r>
              <a:r>
                <a:rPr lang="en-US" sz="1400" b="1"/>
                <a:t> Year</a:t>
              </a:r>
            </a:p>
          </p:txBody>
        </p:sp>
        <p:sp>
          <p:nvSpPr>
            <p:cNvPr id="612379" name="Text Box 27"/>
            <p:cNvSpPr txBox="1">
              <a:spLocks noChangeArrowheads="1"/>
            </p:cNvSpPr>
            <p:nvPr/>
          </p:nvSpPr>
          <p:spPr bwMode="auto">
            <a:xfrm>
              <a:off x="3533" y="442"/>
              <a:ext cx="711" cy="192"/>
            </a:xfrm>
            <a:prstGeom prst="rect">
              <a:avLst/>
            </a:prstGeom>
            <a:noFill/>
            <a:ln w="9525">
              <a:noFill/>
              <a:miter lim="800000"/>
              <a:headEnd/>
              <a:tailEnd/>
            </a:ln>
            <a:effectLst/>
          </p:spPr>
          <p:txBody>
            <a:bodyPr wrap="none">
              <a:spAutoFit/>
            </a:bodyPr>
            <a:lstStyle/>
            <a:p>
              <a:pPr algn="ctr"/>
              <a:r>
                <a:rPr lang="en-US" sz="1400" b="1"/>
                <a:t>Graduation</a:t>
              </a:r>
            </a:p>
          </p:txBody>
        </p:sp>
        <p:sp>
          <p:nvSpPr>
            <p:cNvPr id="612380" name="Text Box 28"/>
            <p:cNvSpPr txBox="1">
              <a:spLocks noChangeArrowheads="1"/>
            </p:cNvSpPr>
            <p:nvPr/>
          </p:nvSpPr>
          <p:spPr bwMode="auto">
            <a:xfrm>
              <a:off x="4668" y="442"/>
              <a:ext cx="358" cy="192"/>
            </a:xfrm>
            <a:prstGeom prst="rect">
              <a:avLst/>
            </a:prstGeom>
            <a:noFill/>
            <a:ln w="9525">
              <a:noFill/>
              <a:miter lim="800000"/>
              <a:headEnd/>
              <a:tailEnd/>
            </a:ln>
            <a:effectLst/>
          </p:spPr>
          <p:txBody>
            <a:bodyPr wrap="none">
              <a:spAutoFit/>
            </a:bodyPr>
            <a:lstStyle/>
            <a:p>
              <a:pPr algn="ctr"/>
              <a:r>
                <a:rPr lang="en-US" sz="1400" b="1"/>
                <a:t>Post</a:t>
              </a:r>
            </a:p>
          </p:txBody>
        </p:sp>
        <p:sp>
          <p:nvSpPr>
            <p:cNvPr id="612381" name="Text Box 29"/>
            <p:cNvSpPr txBox="1">
              <a:spLocks noChangeArrowheads="1"/>
            </p:cNvSpPr>
            <p:nvPr/>
          </p:nvSpPr>
          <p:spPr bwMode="auto">
            <a:xfrm>
              <a:off x="864" y="730"/>
              <a:ext cx="645" cy="173"/>
            </a:xfrm>
            <a:prstGeom prst="rect">
              <a:avLst/>
            </a:prstGeom>
            <a:noFill/>
            <a:ln w="9525">
              <a:noFill/>
              <a:miter lim="800000"/>
              <a:headEnd/>
              <a:tailEnd/>
            </a:ln>
            <a:effectLst/>
          </p:spPr>
          <p:txBody>
            <a:bodyPr wrap="none">
              <a:spAutoFit/>
            </a:bodyPr>
            <a:lstStyle/>
            <a:p>
              <a:pPr algn="ctr"/>
              <a:r>
                <a:rPr lang="en-US" b="1">
                  <a:solidFill>
                    <a:schemeClr val="bg1"/>
                  </a:solidFill>
                </a:rPr>
                <a:t>Exploration</a:t>
              </a:r>
            </a:p>
          </p:txBody>
        </p:sp>
        <p:sp>
          <p:nvSpPr>
            <p:cNvPr id="612382" name="Text Box 30"/>
            <p:cNvSpPr txBox="1">
              <a:spLocks noChangeArrowheads="1"/>
            </p:cNvSpPr>
            <p:nvPr/>
          </p:nvSpPr>
          <p:spPr bwMode="auto">
            <a:xfrm>
              <a:off x="228" y="730"/>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12383" name="Text Box 31"/>
            <p:cNvSpPr txBox="1">
              <a:spLocks noChangeArrowheads="1"/>
            </p:cNvSpPr>
            <p:nvPr/>
          </p:nvSpPr>
          <p:spPr bwMode="auto">
            <a:xfrm>
              <a:off x="1567" y="730"/>
              <a:ext cx="645" cy="173"/>
            </a:xfrm>
            <a:prstGeom prst="rect">
              <a:avLst/>
            </a:prstGeom>
            <a:noFill/>
            <a:ln w="9525">
              <a:noFill/>
              <a:miter lim="800000"/>
              <a:headEnd/>
              <a:tailEnd/>
            </a:ln>
            <a:effectLst/>
          </p:spPr>
          <p:txBody>
            <a:bodyPr wrap="none">
              <a:spAutoFit/>
            </a:bodyPr>
            <a:lstStyle/>
            <a:p>
              <a:pPr algn="ctr"/>
              <a:r>
                <a:rPr lang="en-US" b="1">
                  <a:solidFill>
                    <a:schemeClr val="bg2"/>
                  </a:solidFill>
                </a:rPr>
                <a:t>Connection</a:t>
              </a:r>
            </a:p>
          </p:txBody>
        </p:sp>
        <p:sp>
          <p:nvSpPr>
            <p:cNvPr id="612384" name="Text Box 32"/>
            <p:cNvSpPr txBox="1">
              <a:spLocks noChangeArrowheads="1"/>
            </p:cNvSpPr>
            <p:nvPr/>
          </p:nvSpPr>
          <p:spPr bwMode="auto">
            <a:xfrm>
              <a:off x="2231" y="730"/>
              <a:ext cx="607" cy="173"/>
            </a:xfrm>
            <a:prstGeom prst="rect">
              <a:avLst/>
            </a:prstGeom>
            <a:noFill/>
            <a:ln w="9525">
              <a:noFill/>
              <a:miter lim="800000"/>
              <a:headEnd/>
              <a:tailEnd/>
            </a:ln>
            <a:effectLst/>
          </p:spPr>
          <p:txBody>
            <a:bodyPr wrap="none">
              <a:spAutoFit/>
            </a:bodyPr>
            <a:lstStyle/>
            <a:p>
              <a:pPr algn="ctr"/>
              <a:r>
                <a:rPr lang="en-US" b="1">
                  <a:solidFill>
                    <a:schemeClr val="bg1"/>
                  </a:solidFill>
                </a:rPr>
                <a:t>Interaction</a:t>
              </a:r>
            </a:p>
          </p:txBody>
        </p:sp>
        <p:sp>
          <p:nvSpPr>
            <p:cNvPr id="612385" name="Text Box 33"/>
            <p:cNvSpPr txBox="1">
              <a:spLocks noChangeArrowheads="1"/>
            </p:cNvSpPr>
            <p:nvPr/>
          </p:nvSpPr>
          <p:spPr bwMode="auto">
            <a:xfrm>
              <a:off x="2872" y="730"/>
              <a:ext cx="672" cy="173"/>
            </a:xfrm>
            <a:prstGeom prst="rect">
              <a:avLst/>
            </a:prstGeom>
            <a:noFill/>
            <a:ln w="9525">
              <a:noFill/>
              <a:miter lim="800000"/>
              <a:headEnd/>
              <a:tailEnd/>
            </a:ln>
            <a:effectLst/>
          </p:spPr>
          <p:txBody>
            <a:bodyPr wrap="none">
              <a:spAutoFit/>
            </a:bodyPr>
            <a:lstStyle/>
            <a:p>
              <a:pPr algn="ctr"/>
              <a:r>
                <a:rPr lang="en-US" b="1">
                  <a:solidFill>
                    <a:schemeClr val="bg1"/>
                  </a:solidFill>
                </a:rPr>
                <a:t>Anticipation</a:t>
              </a:r>
            </a:p>
          </p:txBody>
        </p:sp>
        <p:sp>
          <p:nvSpPr>
            <p:cNvPr id="612386" name="Text Box 34"/>
            <p:cNvSpPr txBox="1">
              <a:spLocks noChangeArrowheads="1"/>
            </p:cNvSpPr>
            <p:nvPr/>
          </p:nvSpPr>
          <p:spPr bwMode="auto">
            <a:xfrm>
              <a:off x="4268" y="730"/>
              <a:ext cx="826" cy="173"/>
            </a:xfrm>
            <a:prstGeom prst="rect">
              <a:avLst/>
            </a:prstGeom>
            <a:noFill/>
            <a:ln w="9525">
              <a:noFill/>
              <a:miter lim="800000"/>
              <a:headEnd/>
              <a:tailEnd/>
            </a:ln>
            <a:effectLst/>
          </p:spPr>
          <p:txBody>
            <a:bodyPr wrap="none">
              <a:spAutoFit/>
            </a:bodyPr>
            <a:lstStyle/>
            <a:p>
              <a:pPr algn="ctr"/>
              <a:r>
                <a:rPr lang="en-US" b="1">
                  <a:solidFill>
                    <a:schemeClr val="bg1"/>
                  </a:solidFill>
                </a:rPr>
                <a:t>Implementation</a:t>
              </a:r>
            </a:p>
          </p:txBody>
        </p:sp>
        <p:sp>
          <p:nvSpPr>
            <p:cNvPr id="612387" name="AutoShape 35"/>
            <p:cNvSpPr>
              <a:spLocks noChangeArrowheads="1"/>
            </p:cNvSpPr>
            <p:nvPr/>
          </p:nvSpPr>
          <p:spPr bwMode="auto">
            <a:xfrm flipH="1" flipV="1">
              <a:off x="432" y="618"/>
              <a:ext cx="432" cy="96"/>
            </a:xfrm>
            <a:prstGeom prst="rtTriangle">
              <a:avLst/>
            </a:prstGeom>
            <a:gradFill rotWithShape="1">
              <a:gsLst>
                <a:gs pos="0">
                  <a:srgbClr val="FF9900"/>
                </a:gs>
                <a:gs pos="100000">
                  <a:srgbClr val="FF0000"/>
                </a:gs>
              </a:gsLst>
              <a:lin ang="0" scaled="1"/>
            </a:gradFill>
            <a:ln w="9525">
              <a:noFill/>
              <a:miter lim="800000"/>
              <a:headEnd/>
              <a:tailEnd/>
            </a:ln>
            <a:effectLst/>
          </p:spPr>
          <p:txBody>
            <a:bodyPr wrap="none" anchor="ctr"/>
            <a:lstStyle/>
            <a:p>
              <a:endParaRPr lang="en-US"/>
            </a:p>
          </p:txBody>
        </p:sp>
        <p:sp>
          <p:nvSpPr>
            <p:cNvPr id="612388" name="AutoShape 36"/>
            <p:cNvSpPr>
              <a:spLocks noChangeArrowheads="1"/>
            </p:cNvSpPr>
            <p:nvPr/>
          </p:nvSpPr>
          <p:spPr bwMode="auto">
            <a:xfrm flipH="1" flipV="1">
              <a:off x="1104" y="618"/>
              <a:ext cx="432" cy="96"/>
            </a:xfrm>
            <a:prstGeom prst="rtTriangle">
              <a:avLst/>
            </a:prstGeom>
            <a:gradFill rotWithShape="1">
              <a:gsLst>
                <a:gs pos="0">
                  <a:srgbClr val="FFFF00"/>
                </a:gs>
                <a:gs pos="100000">
                  <a:srgbClr val="FF9900"/>
                </a:gs>
              </a:gsLst>
              <a:lin ang="0" scaled="1"/>
            </a:gradFill>
            <a:ln w="9525">
              <a:noFill/>
              <a:miter lim="800000"/>
              <a:headEnd/>
              <a:tailEnd/>
            </a:ln>
            <a:effectLst/>
          </p:spPr>
          <p:txBody>
            <a:bodyPr wrap="none" anchor="ctr"/>
            <a:lstStyle/>
            <a:p>
              <a:endParaRPr lang="en-US"/>
            </a:p>
          </p:txBody>
        </p:sp>
        <p:sp>
          <p:nvSpPr>
            <p:cNvPr id="612389" name="AutoShape 37"/>
            <p:cNvSpPr>
              <a:spLocks noChangeArrowheads="1"/>
            </p:cNvSpPr>
            <p:nvPr/>
          </p:nvSpPr>
          <p:spPr bwMode="auto">
            <a:xfrm flipH="1" flipV="1">
              <a:off x="1776" y="618"/>
              <a:ext cx="432" cy="96"/>
            </a:xfrm>
            <a:prstGeom prst="rtTriangle">
              <a:avLst/>
            </a:prstGeom>
            <a:gradFill rotWithShape="1">
              <a:gsLst>
                <a:gs pos="0">
                  <a:srgbClr val="009900"/>
                </a:gs>
                <a:gs pos="100000">
                  <a:srgbClr val="FFFF00"/>
                </a:gs>
              </a:gsLst>
              <a:lin ang="0" scaled="1"/>
            </a:gradFill>
            <a:ln w="9525">
              <a:noFill/>
              <a:miter lim="800000"/>
              <a:headEnd/>
              <a:tailEnd/>
            </a:ln>
            <a:effectLst/>
          </p:spPr>
          <p:txBody>
            <a:bodyPr wrap="none" anchor="ctr"/>
            <a:lstStyle/>
            <a:p>
              <a:endParaRPr lang="en-US"/>
            </a:p>
          </p:txBody>
        </p:sp>
        <p:sp>
          <p:nvSpPr>
            <p:cNvPr id="612390" name="AutoShape 38"/>
            <p:cNvSpPr>
              <a:spLocks noChangeArrowheads="1"/>
            </p:cNvSpPr>
            <p:nvPr/>
          </p:nvSpPr>
          <p:spPr bwMode="auto">
            <a:xfrm flipH="1" flipV="1">
              <a:off x="2448" y="618"/>
              <a:ext cx="432" cy="96"/>
            </a:xfrm>
            <a:prstGeom prst="rtTriangle">
              <a:avLst/>
            </a:prstGeom>
            <a:gradFill rotWithShape="1">
              <a:gsLst>
                <a:gs pos="0">
                  <a:srgbClr val="009BE6"/>
                </a:gs>
                <a:gs pos="100000">
                  <a:srgbClr val="009900"/>
                </a:gs>
              </a:gsLst>
              <a:lin ang="0" scaled="1"/>
            </a:gradFill>
            <a:ln w="9525">
              <a:noFill/>
              <a:miter lim="800000"/>
              <a:headEnd/>
              <a:tailEnd/>
            </a:ln>
            <a:effectLst/>
          </p:spPr>
          <p:txBody>
            <a:bodyPr wrap="none" anchor="ctr"/>
            <a:lstStyle/>
            <a:p>
              <a:endParaRPr lang="en-US"/>
            </a:p>
          </p:txBody>
        </p:sp>
        <p:sp>
          <p:nvSpPr>
            <p:cNvPr id="612391" name="AutoShape 39"/>
            <p:cNvSpPr>
              <a:spLocks noChangeArrowheads="1"/>
            </p:cNvSpPr>
            <p:nvPr/>
          </p:nvSpPr>
          <p:spPr bwMode="auto">
            <a:xfrm>
              <a:off x="3552" y="970"/>
              <a:ext cx="1344" cy="173"/>
            </a:xfrm>
            <a:prstGeom prst="rtTriangle">
              <a:avLst/>
            </a:prstGeom>
            <a:gradFill rotWithShape="1">
              <a:gsLst>
                <a:gs pos="0">
                  <a:srgbClr val="009BE6"/>
                </a:gs>
                <a:gs pos="100000">
                  <a:srgbClr val="660066"/>
                </a:gs>
              </a:gsLst>
              <a:lin ang="0" scaled="1"/>
            </a:gradFill>
            <a:ln w="9525">
              <a:noFill/>
              <a:miter lim="800000"/>
              <a:headEnd/>
              <a:tailEnd/>
            </a:ln>
            <a:effectLst/>
          </p:spPr>
          <p:txBody>
            <a:bodyPr wrap="none" anchor="ctr"/>
            <a:lstStyle/>
            <a:p>
              <a:endParaRPr lang="en-US"/>
            </a:p>
          </p:txBody>
        </p:sp>
        <p:grpSp>
          <p:nvGrpSpPr>
            <p:cNvPr id="612392" name="Group 40"/>
            <p:cNvGrpSpPr>
              <a:grpSpLocks/>
            </p:cNvGrpSpPr>
            <p:nvPr/>
          </p:nvGrpSpPr>
          <p:grpSpPr bwMode="auto">
            <a:xfrm>
              <a:off x="192" y="476"/>
              <a:ext cx="5376" cy="672"/>
              <a:chOff x="192" y="958"/>
              <a:chExt cx="5376" cy="672"/>
            </a:xfrm>
          </p:grpSpPr>
          <p:sp>
            <p:nvSpPr>
              <p:cNvPr id="612393" name="Rectangle 41"/>
              <p:cNvSpPr>
                <a:spLocks noChangeArrowheads="1"/>
              </p:cNvSpPr>
              <p:nvPr/>
            </p:nvSpPr>
            <p:spPr bwMode="auto">
              <a:xfrm>
                <a:off x="192"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2394" name="Rectangle 42"/>
              <p:cNvSpPr>
                <a:spLocks noChangeArrowheads="1"/>
              </p:cNvSpPr>
              <p:nvPr/>
            </p:nvSpPr>
            <p:spPr bwMode="auto">
              <a:xfrm>
                <a:off x="864"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2395" name="Rectangle 43"/>
              <p:cNvSpPr>
                <a:spLocks noChangeArrowheads="1"/>
              </p:cNvSpPr>
              <p:nvPr/>
            </p:nvSpPr>
            <p:spPr bwMode="auto">
              <a:xfrm>
                <a:off x="1536"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2396" name="Rectangle 44"/>
              <p:cNvSpPr>
                <a:spLocks noChangeArrowheads="1"/>
              </p:cNvSpPr>
              <p:nvPr/>
            </p:nvSpPr>
            <p:spPr bwMode="auto">
              <a:xfrm>
                <a:off x="2208"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2397" name="Rectangle 45"/>
              <p:cNvSpPr>
                <a:spLocks noChangeArrowheads="1"/>
              </p:cNvSpPr>
              <p:nvPr/>
            </p:nvSpPr>
            <p:spPr bwMode="auto">
              <a:xfrm>
                <a:off x="2880"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2398" name="Rectangle 46"/>
              <p:cNvSpPr>
                <a:spLocks noChangeArrowheads="1"/>
              </p:cNvSpPr>
              <p:nvPr/>
            </p:nvSpPr>
            <p:spPr bwMode="auto">
              <a:xfrm>
                <a:off x="4224" y="958"/>
                <a:ext cx="1344" cy="672"/>
              </a:xfrm>
              <a:prstGeom prst="rect">
                <a:avLst/>
              </a:prstGeom>
              <a:noFill/>
              <a:ln w="9525">
                <a:solidFill>
                  <a:schemeClr val="tx1"/>
                </a:solidFill>
                <a:miter lim="800000"/>
                <a:headEnd/>
                <a:tailEnd/>
              </a:ln>
              <a:effectLst/>
            </p:spPr>
            <p:txBody>
              <a:bodyPr wrap="none" anchor="ctr"/>
              <a:lstStyle/>
              <a:p>
                <a:endParaRPr lang="en-US"/>
              </a:p>
            </p:txBody>
          </p:sp>
          <p:sp>
            <p:nvSpPr>
              <p:cNvPr id="612399" name="Rectangle 47"/>
              <p:cNvSpPr>
                <a:spLocks noChangeArrowheads="1"/>
              </p:cNvSpPr>
              <p:nvPr/>
            </p:nvSpPr>
            <p:spPr bwMode="auto">
              <a:xfrm>
                <a:off x="3552" y="958"/>
                <a:ext cx="672" cy="672"/>
              </a:xfrm>
              <a:prstGeom prst="rect">
                <a:avLst/>
              </a:prstGeom>
              <a:noFill/>
              <a:ln w="9525">
                <a:solidFill>
                  <a:schemeClr val="tx1"/>
                </a:solidFill>
                <a:miter lim="800000"/>
                <a:headEnd/>
                <a:tailEnd/>
              </a:ln>
              <a:effectLst/>
            </p:spPr>
            <p:txBody>
              <a:bodyPr wrap="none" anchor="ctr"/>
              <a:lstStyle/>
              <a:p>
                <a:endParaRPr lang="en-US"/>
              </a:p>
            </p:txBody>
          </p:sp>
        </p:grpSp>
        <p:sp>
          <p:nvSpPr>
            <p:cNvPr id="612400" name="Text Box 48"/>
            <p:cNvSpPr txBox="1">
              <a:spLocks noChangeArrowheads="1"/>
            </p:cNvSpPr>
            <p:nvPr/>
          </p:nvSpPr>
          <p:spPr bwMode="auto">
            <a:xfrm>
              <a:off x="3595" y="737"/>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12401" name="AutoShape 49"/>
            <p:cNvSpPr>
              <a:spLocks noChangeArrowheads="1"/>
            </p:cNvSpPr>
            <p:nvPr/>
          </p:nvSpPr>
          <p:spPr bwMode="auto">
            <a:xfrm flipH="1" flipV="1">
              <a:off x="3120" y="622"/>
              <a:ext cx="432" cy="96"/>
            </a:xfrm>
            <a:prstGeom prst="rtTriangle">
              <a:avLst/>
            </a:prstGeom>
            <a:gradFill rotWithShape="1">
              <a:gsLst>
                <a:gs pos="0">
                  <a:srgbClr val="0000CC"/>
                </a:gs>
                <a:gs pos="100000">
                  <a:srgbClr val="009BE6"/>
                </a:gs>
              </a:gsLst>
              <a:lin ang="0" scaled="1"/>
            </a:gradFill>
            <a:ln w="9525">
              <a:noFill/>
              <a:miter lim="800000"/>
              <a:headEnd/>
              <a:tailEnd/>
            </a:ln>
            <a:effectLst/>
          </p:spPr>
          <p:txBody>
            <a:bodyPr wrap="none" anchor="ctr"/>
            <a:lstStyle/>
            <a:p>
              <a:endParaRPr lang="en-US"/>
            </a:p>
          </p:txBody>
        </p:sp>
      </p:grpSp>
      <p:grpSp>
        <p:nvGrpSpPr>
          <p:cNvPr id="612402" name="Group 50"/>
          <p:cNvGrpSpPr>
            <a:grpSpLocks/>
          </p:cNvGrpSpPr>
          <p:nvPr/>
        </p:nvGrpSpPr>
        <p:grpSpPr bwMode="auto">
          <a:xfrm>
            <a:off x="304800" y="3000375"/>
            <a:ext cx="8534400" cy="457200"/>
            <a:chOff x="192" y="2736"/>
            <a:chExt cx="5376" cy="384"/>
          </a:xfrm>
        </p:grpSpPr>
        <p:sp>
          <p:nvSpPr>
            <p:cNvPr id="612403" name="Rectangle 51"/>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12404" name="Rectangle 52"/>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12405" name="Rectangle 53"/>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12406" name="Rectangle 54"/>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12407" name="Rectangle 55"/>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12408" name="Rectangle 56"/>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12409" name="Rectangle 57"/>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12410" name="Text Box 58"/>
          <p:cNvSpPr txBox="1">
            <a:spLocks noChangeArrowheads="1"/>
          </p:cNvSpPr>
          <p:nvPr/>
        </p:nvSpPr>
        <p:spPr bwMode="auto">
          <a:xfrm>
            <a:off x="1498600" y="2987675"/>
            <a:ext cx="781050" cy="396875"/>
          </a:xfrm>
          <a:prstGeom prst="rect">
            <a:avLst/>
          </a:prstGeom>
          <a:noFill/>
          <a:ln w="9525">
            <a:noFill/>
            <a:miter lim="800000"/>
            <a:headEnd/>
            <a:tailEnd/>
          </a:ln>
          <a:effectLst/>
        </p:spPr>
        <p:txBody>
          <a:bodyPr wrap="none">
            <a:spAutoFit/>
          </a:bodyPr>
          <a:lstStyle/>
          <a:p>
            <a:pPr algn="ctr"/>
            <a:r>
              <a:rPr lang="en-US" sz="1000" b="1"/>
              <a:t>Academic</a:t>
            </a:r>
            <a:br>
              <a:rPr lang="en-US" sz="1000" b="1"/>
            </a:br>
            <a:r>
              <a:rPr lang="en-US" sz="1000" b="1"/>
              <a:t> Skills</a:t>
            </a:r>
          </a:p>
        </p:txBody>
      </p:sp>
      <p:sp>
        <p:nvSpPr>
          <p:cNvPr id="612411" name="Text Box 59"/>
          <p:cNvSpPr txBox="1">
            <a:spLocks noChangeArrowheads="1"/>
          </p:cNvSpPr>
          <p:nvPr/>
        </p:nvSpPr>
        <p:spPr bwMode="auto">
          <a:xfrm>
            <a:off x="2430463" y="3000375"/>
            <a:ext cx="1154112" cy="396875"/>
          </a:xfrm>
          <a:prstGeom prst="rect">
            <a:avLst/>
          </a:prstGeom>
          <a:noFill/>
          <a:ln w="9525">
            <a:noFill/>
            <a:miter lim="800000"/>
            <a:headEnd/>
            <a:tailEnd/>
          </a:ln>
          <a:effectLst/>
        </p:spPr>
        <p:txBody>
          <a:bodyPr wrap="none">
            <a:spAutoFit/>
          </a:bodyPr>
          <a:lstStyle/>
          <a:p>
            <a:pPr algn="ctr"/>
            <a:r>
              <a:rPr lang="en-US" sz="1000" b="1"/>
              <a:t>Major Selection/</a:t>
            </a:r>
            <a:br>
              <a:rPr lang="en-US" sz="1000" b="1"/>
            </a:br>
            <a:r>
              <a:rPr lang="en-US" sz="1000" b="1"/>
              <a:t>Entrance</a:t>
            </a:r>
          </a:p>
        </p:txBody>
      </p:sp>
      <p:sp>
        <p:nvSpPr>
          <p:cNvPr id="612412" name="Text Box 60"/>
          <p:cNvSpPr txBox="1">
            <a:spLocks noChangeArrowheads="1"/>
          </p:cNvSpPr>
          <p:nvPr/>
        </p:nvSpPr>
        <p:spPr bwMode="auto">
          <a:xfrm>
            <a:off x="3586163" y="3000375"/>
            <a:ext cx="900112" cy="396875"/>
          </a:xfrm>
          <a:prstGeom prst="rect">
            <a:avLst/>
          </a:prstGeom>
          <a:noFill/>
          <a:ln w="9525">
            <a:noFill/>
            <a:miter lim="800000"/>
            <a:headEnd/>
            <a:tailEnd/>
          </a:ln>
          <a:effectLst/>
        </p:spPr>
        <p:txBody>
          <a:bodyPr wrap="none">
            <a:spAutoFit/>
          </a:bodyPr>
          <a:lstStyle/>
          <a:p>
            <a:pPr algn="ctr"/>
            <a:r>
              <a:rPr lang="en-US" sz="1000" b="1"/>
              <a:t>Experiential</a:t>
            </a:r>
            <a:br>
              <a:rPr lang="en-US" sz="1000" b="1"/>
            </a:br>
            <a:r>
              <a:rPr lang="en-US" sz="1000" b="1"/>
              <a:t>Learning</a:t>
            </a:r>
          </a:p>
        </p:txBody>
      </p:sp>
      <p:sp>
        <p:nvSpPr>
          <p:cNvPr id="612413" name="Text Box 61"/>
          <p:cNvSpPr txBox="1">
            <a:spLocks noChangeArrowheads="1"/>
          </p:cNvSpPr>
          <p:nvPr/>
        </p:nvSpPr>
        <p:spPr bwMode="auto">
          <a:xfrm>
            <a:off x="4568825" y="2947988"/>
            <a:ext cx="1076325" cy="549275"/>
          </a:xfrm>
          <a:prstGeom prst="rect">
            <a:avLst/>
          </a:prstGeom>
          <a:noFill/>
          <a:ln w="9525">
            <a:noFill/>
            <a:miter lim="800000"/>
            <a:headEnd/>
            <a:tailEnd/>
          </a:ln>
          <a:effectLst/>
        </p:spPr>
        <p:txBody>
          <a:bodyPr wrap="none">
            <a:spAutoFit/>
          </a:bodyPr>
          <a:lstStyle/>
          <a:p>
            <a:pPr algn="ctr"/>
            <a:r>
              <a:rPr lang="en-US" sz="1000" b="1"/>
              <a:t>Degree</a:t>
            </a:r>
            <a:br>
              <a:rPr lang="en-US" sz="1000" b="1"/>
            </a:br>
            <a:r>
              <a:rPr lang="en-US" sz="1000" b="1"/>
              <a:t>Completion/</a:t>
            </a:r>
            <a:br>
              <a:rPr lang="en-US" sz="1000" b="1"/>
            </a:br>
            <a:r>
              <a:rPr lang="en-US" sz="1000" b="1"/>
              <a:t>Life Readiness</a:t>
            </a:r>
          </a:p>
        </p:txBody>
      </p:sp>
      <p:sp>
        <p:nvSpPr>
          <p:cNvPr id="612414" name="Text Box 62"/>
          <p:cNvSpPr txBox="1">
            <a:spLocks noChangeArrowheads="1"/>
          </p:cNvSpPr>
          <p:nvPr/>
        </p:nvSpPr>
        <p:spPr bwMode="auto">
          <a:xfrm>
            <a:off x="388938" y="3000375"/>
            <a:ext cx="928687" cy="396875"/>
          </a:xfrm>
          <a:prstGeom prst="rect">
            <a:avLst/>
          </a:prstGeom>
          <a:noFill/>
          <a:ln w="9525">
            <a:noFill/>
            <a:miter lim="800000"/>
            <a:headEnd/>
            <a:tailEnd/>
          </a:ln>
          <a:effectLst/>
        </p:spPr>
        <p:txBody>
          <a:bodyPr wrap="none">
            <a:spAutoFit/>
          </a:bodyPr>
          <a:lstStyle/>
          <a:p>
            <a:pPr algn="ctr"/>
            <a:r>
              <a:rPr lang="en-US" sz="1000" b="1"/>
              <a:t>Capabilities</a:t>
            </a:r>
            <a:br>
              <a:rPr lang="en-US" sz="1000" b="1"/>
            </a:br>
            <a:r>
              <a:rPr lang="en-US" sz="1000" b="1"/>
              <a:t>Assessment</a:t>
            </a:r>
          </a:p>
        </p:txBody>
      </p:sp>
      <p:sp>
        <p:nvSpPr>
          <p:cNvPr id="612415" name="Text Box 63"/>
          <p:cNvSpPr txBox="1">
            <a:spLocks noChangeArrowheads="1"/>
          </p:cNvSpPr>
          <p:nvPr/>
        </p:nvSpPr>
        <p:spPr bwMode="auto">
          <a:xfrm>
            <a:off x="7073900" y="3000375"/>
            <a:ext cx="1387475" cy="396875"/>
          </a:xfrm>
          <a:prstGeom prst="rect">
            <a:avLst/>
          </a:prstGeom>
          <a:noFill/>
          <a:ln w="9525">
            <a:noFill/>
            <a:miter lim="800000"/>
            <a:headEnd/>
            <a:tailEnd/>
          </a:ln>
          <a:effectLst/>
        </p:spPr>
        <p:txBody>
          <a:bodyPr wrap="none">
            <a:spAutoFit/>
          </a:bodyPr>
          <a:lstStyle/>
          <a:p>
            <a:pPr algn="ctr"/>
            <a:r>
              <a:rPr lang="en-US" sz="1000" b="1"/>
              <a:t>Graduate Education</a:t>
            </a:r>
            <a:br>
              <a:rPr lang="en-US" sz="1000" b="1"/>
            </a:br>
            <a:r>
              <a:rPr lang="en-US" sz="1000" b="1"/>
              <a:t>Preparation</a:t>
            </a:r>
          </a:p>
        </p:txBody>
      </p:sp>
      <p:sp>
        <p:nvSpPr>
          <p:cNvPr id="612416" name="Text Box 64"/>
          <p:cNvSpPr txBox="1">
            <a:spLocks noChangeArrowheads="1"/>
          </p:cNvSpPr>
          <p:nvPr/>
        </p:nvSpPr>
        <p:spPr bwMode="auto">
          <a:xfrm>
            <a:off x="3352800" y="3444875"/>
            <a:ext cx="2419350" cy="304800"/>
          </a:xfrm>
          <a:prstGeom prst="rect">
            <a:avLst/>
          </a:prstGeom>
          <a:noFill/>
          <a:ln w="9525">
            <a:noFill/>
            <a:miter lim="800000"/>
            <a:headEnd/>
            <a:tailEnd/>
          </a:ln>
          <a:effectLst/>
        </p:spPr>
        <p:txBody>
          <a:bodyPr wrap="none">
            <a:spAutoFit/>
          </a:bodyPr>
          <a:lstStyle/>
          <a:p>
            <a:pPr algn="ctr"/>
            <a:r>
              <a:rPr lang="en-US" sz="1400" b="1"/>
              <a:t>Academic Advising Issues</a:t>
            </a:r>
          </a:p>
        </p:txBody>
      </p:sp>
      <p:sp>
        <p:nvSpPr>
          <p:cNvPr id="612417" name="Text Box 65"/>
          <p:cNvSpPr txBox="1">
            <a:spLocks noChangeArrowheads="1"/>
          </p:cNvSpPr>
          <p:nvPr/>
        </p:nvSpPr>
        <p:spPr bwMode="auto">
          <a:xfrm>
            <a:off x="5684838" y="3098800"/>
            <a:ext cx="993775" cy="244475"/>
          </a:xfrm>
          <a:prstGeom prst="rect">
            <a:avLst/>
          </a:prstGeom>
          <a:noFill/>
          <a:ln w="9525">
            <a:noFill/>
            <a:miter lim="800000"/>
            <a:headEnd/>
            <a:tailEnd/>
          </a:ln>
          <a:effectLst/>
        </p:spPr>
        <p:txBody>
          <a:bodyPr wrap="none">
            <a:spAutoFit/>
          </a:bodyPr>
          <a:lstStyle/>
          <a:p>
            <a:pPr algn="ctr"/>
            <a:r>
              <a:rPr lang="en-US" sz="1000" b="1"/>
              <a:t>Credentialing</a:t>
            </a:r>
          </a:p>
        </p:txBody>
      </p:sp>
      <p:grpSp>
        <p:nvGrpSpPr>
          <p:cNvPr id="612418" name="Group 66"/>
          <p:cNvGrpSpPr>
            <a:grpSpLocks/>
          </p:cNvGrpSpPr>
          <p:nvPr/>
        </p:nvGrpSpPr>
        <p:grpSpPr bwMode="auto">
          <a:xfrm>
            <a:off x="304800" y="2133600"/>
            <a:ext cx="8534400" cy="457200"/>
            <a:chOff x="192" y="2736"/>
            <a:chExt cx="5376" cy="384"/>
          </a:xfrm>
        </p:grpSpPr>
        <p:sp>
          <p:nvSpPr>
            <p:cNvPr id="612419" name="Rectangle 67"/>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12420" name="Rectangle 68"/>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12421" name="Rectangle 69"/>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12422" name="Rectangle 70"/>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12423" name="Rectangle 71"/>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12424" name="Rectangle 72"/>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12425" name="Rectangle 73"/>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12426" name="Text Box 74"/>
          <p:cNvSpPr txBox="1">
            <a:spLocks noChangeArrowheads="1"/>
          </p:cNvSpPr>
          <p:nvPr/>
        </p:nvSpPr>
        <p:spPr bwMode="auto">
          <a:xfrm>
            <a:off x="1463675" y="2133600"/>
            <a:ext cx="850900" cy="396875"/>
          </a:xfrm>
          <a:prstGeom prst="rect">
            <a:avLst/>
          </a:prstGeom>
          <a:noFill/>
          <a:ln w="9525">
            <a:noFill/>
            <a:miter lim="800000"/>
            <a:headEnd/>
            <a:tailEnd/>
          </a:ln>
          <a:effectLst/>
        </p:spPr>
        <p:txBody>
          <a:bodyPr wrap="none">
            <a:spAutoFit/>
          </a:bodyPr>
          <a:lstStyle/>
          <a:p>
            <a:pPr algn="ctr"/>
            <a:r>
              <a:rPr lang="en-US" sz="1000" b="1"/>
              <a:t>Personal</a:t>
            </a:r>
          </a:p>
          <a:p>
            <a:pPr algn="ctr"/>
            <a:r>
              <a:rPr lang="en-US" sz="1000" b="1"/>
              <a:t>Awareness</a:t>
            </a:r>
          </a:p>
        </p:txBody>
      </p:sp>
      <p:sp>
        <p:nvSpPr>
          <p:cNvPr id="612427" name="Text Box 75"/>
          <p:cNvSpPr txBox="1">
            <a:spLocks noChangeArrowheads="1"/>
          </p:cNvSpPr>
          <p:nvPr/>
        </p:nvSpPr>
        <p:spPr bwMode="auto">
          <a:xfrm>
            <a:off x="2613025" y="2133600"/>
            <a:ext cx="788988" cy="396875"/>
          </a:xfrm>
          <a:prstGeom prst="rect">
            <a:avLst/>
          </a:prstGeom>
          <a:noFill/>
          <a:ln w="9525">
            <a:noFill/>
            <a:miter lim="800000"/>
            <a:headEnd/>
            <a:tailEnd/>
          </a:ln>
          <a:effectLst/>
        </p:spPr>
        <p:txBody>
          <a:bodyPr wrap="none">
            <a:spAutoFit/>
          </a:bodyPr>
          <a:lstStyle/>
          <a:p>
            <a:pPr algn="ctr"/>
            <a:r>
              <a:rPr lang="en-US" sz="1000" b="1"/>
              <a:t>Relational</a:t>
            </a:r>
          </a:p>
          <a:p>
            <a:pPr algn="ctr"/>
            <a:r>
              <a:rPr lang="en-US" sz="1000" b="1"/>
              <a:t>Dynamics</a:t>
            </a:r>
          </a:p>
        </p:txBody>
      </p:sp>
      <p:sp>
        <p:nvSpPr>
          <p:cNvPr id="612428" name="Text Box 76"/>
          <p:cNvSpPr txBox="1">
            <a:spLocks noChangeArrowheads="1"/>
          </p:cNvSpPr>
          <p:nvPr/>
        </p:nvSpPr>
        <p:spPr bwMode="auto">
          <a:xfrm>
            <a:off x="3587750" y="2133600"/>
            <a:ext cx="882650" cy="396875"/>
          </a:xfrm>
          <a:prstGeom prst="rect">
            <a:avLst/>
          </a:prstGeom>
          <a:noFill/>
          <a:ln w="9525">
            <a:noFill/>
            <a:miter lim="800000"/>
            <a:headEnd/>
            <a:tailEnd/>
          </a:ln>
          <a:effectLst/>
        </p:spPr>
        <p:txBody>
          <a:bodyPr wrap="none">
            <a:spAutoFit/>
          </a:bodyPr>
          <a:lstStyle/>
          <a:p>
            <a:pPr algn="ctr"/>
            <a:r>
              <a:rPr lang="en-US" sz="1000" b="1"/>
              <a:t>Community</a:t>
            </a:r>
          </a:p>
          <a:p>
            <a:pPr algn="ctr"/>
            <a:r>
              <a:rPr lang="en-US" sz="1000" b="1"/>
              <a:t>Service</a:t>
            </a:r>
          </a:p>
        </p:txBody>
      </p:sp>
      <p:sp>
        <p:nvSpPr>
          <p:cNvPr id="612429" name="Text Box 77"/>
          <p:cNvSpPr txBox="1">
            <a:spLocks noChangeArrowheads="1"/>
          </p:cNvSpPr>
          <p:nvPr/>
        </p:nvSpPr>
        <p:spPr bwMode="auto">
          <a:xfrm>
            <a:off x="4587875" y="2133600"/>
            <a:ext cx="1014413" cy="396875"/>
          </a:xfrm>
          <a:prstGeom prst="rect">
            <a:avLst/>
          </a:prstGeom>
          <a:noFill/>
          <a:ln w="9525">
            <a:noFill/>
            <a:miter lim="800000"/>
            <a:headEnd/>
            <a:tailEnd/>
          </a:ln>
          <a:effectLst/>
        </p:spPr>
        <p:txBody>
          <a:bodyPr wrap="none">
            <a:spAutoFit/>
          </a:bodyPr>
          <a:lstStyle/>
          <a:p>
            <a:pPr algn="ctr"/>
            <a:r>
              <a:rPr lang="en-US" sz="1000" b="1"/>
              <a:t>Career Skills</a:t>
            </a:r>
          </a:p>
          <a:p>
            <a:pPr algn="ctr"/>
            <a:r>
              <a:rPr lang="en-US" sz="1000" b="1"/>
              <a:t>Enhancement</a:t>
            </a:r>
          </a:p>
        </p:txBody>
      </p:sp>
      <p:sp>
        <p:nvSpPr>
          <p:cNvPr id="612430" name="Text Box 78"/>
          <p:cNvSpPr txBox="1">
            <a:spLocks noChangeArrowheads="1"/>
          </p:cNvSpPr>
          <p:nvPr/>
        </p:nvSpPr>
        <p:spPr bwMode="auto">
          <a:xfrm>
            <a:off x="322263" y="2244725"/>
            <a:ext cx="1044575" cy="244475"/>
          </a:xfrm>
          <a:prstGeom prst="rect">
            <a:avLst/>
          </a:prstGeom>
          <a:noFill/>
          <a:ln w="9525">
            <a:noFill/>
            <a:miter lim="800000"/>
            <a:headEnd/>
            <a:tailEnd/>
          </a:ln>
          <a:effectLst/>
        </p:spPr>
        <p:txBody>
          <a:bodyPr wrap="none">
            <a:spAutoFit/>
          </a:bodyPr>
          <a:lstStyle/>
          <a:p>
            <a:pPr algn="ctr"/>
            <a:r>
              <a:rPr lang="en-US" sz="1000" b="1"/>
              <a:t>Differentiation</a:t>
            </a:r>
          </a:p>
        </p:txBody>
      </p:sp>
      <p:sp>
        <p:nvSpPr>
          <p:cNvPr id="612431" name="Text Box 79"/>
          <p:cNvSpPr txBox="1">
            <a:spLocks noChangeArrowheads="1"/>
          </p:cNvSpPr>
          <p:nvPr/>
        </p:nvSpPr>
        <p:spPr bwMode="auto">
          <a:xfrm>
            <a:off x="7185025" y="2133600"/>
            <a:ext cx="1146175" cy="396875"/>
          </a:xfrm>
          <a:prstGeom prst="rect">
            <a:avLst/>
          </a:prstGeom>
          <a:noFill/>
          <a:ln w="9525">
            <a:noFill/>
            <a:miter lim="800000"/>
            <a:headEnd/>
            <a:tailEnd/>
          </a:ln>
          <a:effectLst/>
        </p:spPr>
        <p:txBody>
          <a:bodyPr wrap="none">
            <a:spAutoFit/>
          </a:bodyPr>
          <a:lstStyle/>
          <a:p>
            <a:pPr algn="ctr"/>
            <a:r>
              <a:rPr lang="en-US" sz="1000" b="1"/>
              <a:t>Advanced Level</a:t>
            </a:r>
          </a:p>
          <a:p>
            <a:pPr algn="ctr"/>
            <a:r>
              <a:rPr lang="en-US" sz="1000" b="1"/>
              <a:t>of Previous</a:t>
            </a:r>
          </a:p>
        </p:txBody>
      </p:sp>
      <p:sp>
        <p:nvSpPr>
          <p:cNvPr id="612432" name="Text Box 80"/>
          <p:cNvSpPr txBox="1">
            <a:spLocks noChangeArrowheads="1"/>
          </p:cNvSpPr>
          <p:nvPr/>
        </p:nvSpPr>
        <p:spPr bwMode="auto">
          <a:xfrm>
            <a:off x="3624263" y="2590800"/>
            <a:ext cx="1954212" cy="304800"/>
          </a:xfrm>
          <a:prstGeom prst="rect">
            <a:avLst/>
          </a:prstGeom>
          <a:noFill/>
          <a:ln w="9525">
            <a:noFill/>
            <a:miter lim="800000"/>
            <a:headEnd/>
            <a:tailEnd/>
          </a:ln>
          <a:effectLst/>
        </p:spPr>
        <p:txBody>
          <a:bodyPr wrap="none">
            <a:spAutoFit/>
          </a:bodyPr>
          <a:lstStyle/>
          <a:p>
            <a:pPr algn="ctr"/>
            <a:r>
              <a:rPr lang="en-US" sz="1400" b="1"/>
              <a:t>Life Coaching Issues</a:t>
            </a:r>
          </a:p>
        </p:txBody>
      </p:sp>
      <p:sp>
        <p:nvSpPr>
          <p:cNvPr id="612433" name="Text Box 81"/>
          <p:cNvSpPr txBox="1">
            <a:spLocks noChangeArrowheads="1"/>
          </p:cNvSpPr>
          <p:nvPr/>
        </p:nvSpPr>
        <p:spPr bwMode="auto">
          <a:xfrm>
            <a:off x="5849938" y="2244725"/>
            <a:ext cx="655637" cy="244475"/>
          </a:xfrm>
          <a:prstGeom prst="rect">
            <a:avLst/>
          </a:prstGeom>
          <a:noFill/>
          <a:ln w="9525">
            <a:noFill/>
            <a:miter lim="800000"/>
            <a:headEnd/>
            <a:tailEnd/>
          </a:ln>
          <a:effectLst/>
        </p:spPr>
        <p:txBody>
          <a:bodyPr wrap="none">
            <a:spAutoFit/>
          </a:bodyPr>
          <a:lstStyle/>
          <a:p>
            <a:pPr algn="ctr"/>
            <a:r>
              <a:rPr lang="en-US" sz="1000" b="1"/>
              <a:t>Closure</a:t>
            </a:r>
          </a:p>
        </p:txBody>
      </p:sp>
      <p:grpSp>
        <p:nvGrpSpPr>
          <p:cNvPr id="612434" name="Group 82"/>
          <p:cNvGrpSpPr>
            <a:grpSpLocks/>
          </p:cNvGrpSpPr>
          <p:nvPr/>
        </p:nvGrpSpPr>
        <p:grpSpPr bwMode="auto">
          <a:xfrm>
            <a:off x="3505200" y="2133600"/>
            <a:ext cx="5395913" cy="484188"/>
            <a:chOff x="2208" y="3149"/>
            <a:chExt cx="3399" cy="305"/>
          </a:xfrm>
        </p:grpSpPr>
        <p:sp>
          <p:nvSpPr>
            <p:cNvPr id="612435" name="Rectangle 83"/>
            <p:cNvSpPr>
              <a:spLocks noChangeArrowheads="1"/>
            </p:cNvSpPr>
            <p:nvPr/>
          </p:nvSpPr>
          <p:spPr bwMode="auto">
            <a:xfrm>
              <a:off x="2208" y="3149"/>
              <a:ext cx="576" cy="305"/>
            </a:xfrm>
            <a:prstGeom prst="rect">
              <a:avLst/>
            </a:prstGeom>
            <a:gradFill rotWithShape="1">
              <a:gsLst>
                <a:gs pos="0">
                  <a:schemeClr val="bg1">
                    <a:alpha val="0"/>
                  </a:schemeClr>
                </a:gs>
                <a:gs pos="100000">
                  <a:schemeClr val="bg1">
                    <a:gamma/>
                    <a:tint val="0"/>
                    <a:invGamma/>
                  </a:schemeClr>
                </a:gs>
              </a:gsLst>
              <a:lin ang="0" scaled="1"/>
            </a:gradFill>
            <a:ln w="9525">
              <a:noFill/>
              <a:miter lim="800000"/>
              <a:headEnd/>
              <a:tailEnd/>
            </a:ln>
            <a:effectLst/>
          </p:spPr>
          <p:txBody>
            <a:bodyPr wrap="none" anchor="ctr"/>
            <a:lstStyle/>
            <a:p>
              <a:endParaRPr lang="en-US"/>
            </a:p>
          </p:txBody>
        </p:sp>
        <p:sp>
          <p:nvSpPr>
            <p:cNvPr id="612436" name="Rectangle 84"/>
            <p:cNvSpPr>
              <a:spLocks noChangeArrowheads="1"/>
            </p:cNvSpPr>
            <p:nvPr/>
          </p:nvSpPr>
          <p:spPr bwMode="auto">
            <a:xfrm>
              <a:off x="2775" y="3149"/>
              <a:ext cx="2832" cy="305"/>
            </a:xfrm>
            <a:prstGeom prst="rect">
              <a:avLst/>
            </a:prstGeom>
            <a:solidFill>
              <a:srgbClr val="FFFFFF"/>
            </a:solidFill>
            <a:ln w="9525">
              <a:noFill/>
              <a:miter lim="800000"/>
              <a:headEnd/>
              <a:tailEnd/>
            </a:ln>
            <a:effectLst/>
          </p:spPr>
          <p:txBody>
            <a:bodyPr wrap="none" anchor="ctr"/>
            <a:lstStyle/>
            <a:p>
              <a:endParaRPr lang="en-US"/>
            </a:p>
          </p:txBody>
        </p:sp>
      </p:grpSp>
      <p:grpSp>
        <p:nvGrpSpPr>
          <p:cNvPr id="612437" name="Group 85"/>
          <p:cNvGrpSpPr>
            <a:grpSpLocks/>
          </p:cNvGrpSpPr>
          <p:nvPr/>
        </p:nvGrpSpPr>
        <p:grpSpPr bwMode="auto">
          <a:xfrm>
            <a:off x="3505200" y="2971800"/>
            <a:ext cx="5395913" cy="533400"/>
            <a:chOff x="2208" y="3149"/>
            <a:chExt cx="3399" cy="305"/>
          </a:xfrm>
        </p:grpSpPr>
        <p:sp>
          <p:nvSpPr>
            <p:cNvPr id="612438" name="Rectangle 86"/>
            <p:cNvSpPr>
              <a:spLocks noChangeArrowheads="1"/>
            </p:cNvSpPr>
            <p:nvPr/>
          </p:nvSpPr>
          <p:spPr bwMode="auto">
            <a:xfrm>
              <a:off x="2208" y="3149"/>
              <a:ext cx="576" cy="305"/>
            </a:xfrm>
            <a:prstGeom prst="rect">
              <a:avLst/>
            </a:prstGeom>
            <a:gradFill rotWithShape="1">
              <a:gsLst>
                <a:gs pos="0">
                  <a:schemeClr val="bg1">
                    <a:alpha val="0"/>
                  </a:schemeClr>
                </a:gs>
                <a:gs pos="100000">
                  <a:schemeClr val="bg1">
                    <a:gamma/>
                    <a:tint val="0"/>
                    <a:invGamma/>
                  </a:schemeClr>
                </a:gs>
              </a:gsLst>
              <a:lin ang="0" scaled="1"/>
            </a:gradFill>
            <a:ln w="9525">
              <a:noFill/>
              <a:miter lim="800000"/>
              <a:headEnd/>
              <a:tailEnd/>
            </a:ln>
            <a:effectLst/>
          </p:spPr>
          <p:txBody>
            <a:bodyPr wrap="none" anchor="ctr"/>
            <a:lstStyle/>
            <a:p>
              <a:endParaRPr lang="en-US"/>
            </a:p>
          </p:txBody>
        </p:sp>
        <p:sp>
          <p:nvSpPr>
            <p:cNvPr id="612439" name="Rectangle 87"/>
            <p:cNvSpPr>
              <a:spLocks noChangeArrowheads="1"/>
            </p:cNvSpPr>
            <p:nvPr/>
          </p:nvSpPr>
          <p:spPr bwMode="auto">
            <a:xfrm>
              <a:off x="2775" y="3149"/>
              <a:ext cx="2832" cy="305"/>
            </a:xfrm>
            <a:prstGeom prst="rect">
              <a:avLst/>
            </a:prstGeom>
            <a:solidFill>
              <a:srgbClr val="FFFFFF"/>
            </a:solidFill>
            <a:ln w="9525">
              <a:noFill/>
              <a:miter lim="800000"/>
              <a:headEnd/>
              <a:tailEnd/>
            </a:ln>
            <a:effectLst/>
          </p:spPr>
          <p:txBody>
            <a:bodyPr wrap="none" anchor="ctr"/>
            <a:lstStyle/>
            <a:p>
              <a:endParaRPr lang="en-US"/>
            </a:p>
          </p:txBody>
        </p:sp>
      </p:grpSp>
      <p:sp>
        <p:nvSpPr>
          <p:cNvPr id="612440" name="Rectangle 88"/>
          <p:cNvSpPr>
            <a:spLocks noChangeArrowheads="1"/>
          </p:cNvSpPr>
          <p:nvPr/>
        </p:nvSpPr>
        <p:spPr bwMode="auto">
          <a:xfrm>
            <a:off x="1371600" y="152400"/>
            <a:ext cx="2133600" cy="4343400"/>
          </a:xfrm>
          <a:prstGeom prst="rect">
            <a:avLst/>
          </a:prstGeom>
          <a:noFill/>
          <a:ln w="38100">
            <a:solidFill>
              <a:srgbClr val="FF3300"/>
            </a:solidFill>
            <a:miter lim="800000"/>
            <a:headEnd/>
            <a:tailEnd/>
          </a:ln>
          <a:effectLst/>
        </p:spPr>
        <p:txBody>
          <a:bodyPr wrap="none" anchor="ctr"/>
          <a:lstStyle/>
          <a:p>
            <a:endParaRPr lang="en-US"/>
          </a:p>
        </p:txBody>
      </p:sp>
      <p:sp>
        <p:nvSpPr>
          <p:cNvPr id="612441" name="WordArt 89"/>
          <p:cNvSpPr>
            <a:spLocks noChangeArrowheads="1" noChangeShapeType="1" noTextEdit="1"/>
          </p:cNvSpPr>
          <p:nvPr/>
        </p:nvSpPr>
        <p:spPr bwMode="auto">
          <a:xfrm>
            <a:off x="1676400" y="3581400"/>
            <a:ext cx="1581150" cy="914400"/>
          </a:xfrm>
          <a:prstGeom prst="rect">
            <a:avLst/>
          </a:prstGeom>
        </p:spPr>
        <p:txBody>
          <a:bodyPr wrap="none" fromWordArt="1">
            <a:prstTxWarp prst="textSlantUp">
              <a:avLst>
                <a:gd name="adj" fmla="val 55556"/>
              </a:avLst>
            </a:prstTxWarp>
          </a:bodyPr>
          <a:lstStyle/>
          <a:p>
            <a:pPr algn="ctr"/>
            <a:r>
              <a:rPr lang="en-US" sz="3600" b="1" kern="10">
                <a:ln w="9525">
                  <a:noFill/>
                  <a:round/>
                  <a:headEnd/>
                  <a:tailEnd/>
                </a:ln>
                <a:solidFill>
                  <a:srgbClr val="FF3300"/>
                </a:solidFill>
                <a:latin typeface="Arial"/>
                <a:cs typeface="Arial"/>
              </a:rPr>
              <a:t>Pre-declared</a:t>
            </a:r>
          </a:p>
          <a:p>
            <a:pPr algn="ctr"/>
            <a:r>
              <a:rPr lang="en-US" sz="3600" b="1" kern="10">
                <a:ln w="9525">
                  <a:noFill/>
                  <a:round/>
                  <a:headEnd/>
                  <a:tailEnd/>
                </a:ln>
                <a:solidFill>
                  <a:srgbClr val="FF3300"/>
                </a:solidFill>
                <a:latin typeface="Arial"/>
                <a:cs typeface="Arial"/>
              </a:rPr>
              <a:t>Advisors</a:t>
            </a:r>
          </a:p>
        </p:txBody>
      </p:sp>
      <p:sp>
        <p:nvSpPr>
          <p:cNvPr id="612442" name="Text Box 90"/>
          <p:cNvSpPr txBox="1">
            <a:spLocks noChangeArrowheads="1"/>
          </p:cNvSpPr>
          <p:nvPr/>
        </p:nvSpPr>
        <p:spPr bwMode="auto">
          <a:xfrm>
            <a:off x="1600200" y="4738688"/>
            <a:ext cx="7375525" cy="366712"/>
          </a:xfrm>
          <a:prstGeom prst="rect">
            <a:avLst/>
          </a:prstGeom>
          <a:noFill/>
          <a:ln w="9525">
            <a:noFill/>
            <a:miter lim="800000"/>
            <a:headEnd/>
            <a:tailEnd/>
          </a:ln>
          <a:effectLst/>
        </p:spPr>
        <p:txBody>
          <a:bodyPr wrap="none">
            <a:spAutoFit/>
          </a:bodyPr>
          <a:lstStyle/>
          <a:p>
            <a:pPr>
              <a:buFontTx/>
              <a:buChar char="•"/>
            </a:pPr>
            <a:r>
              <a:rPr lang="en-US" sz="1800" b="1"/>
              <a:t> Needed an efficient delivery system for large number of students</a:t>
            </a:r>
          </a:p>
        </p:txBody>
      </p:sp>
      <p:sp>
        <p:nvSpPr>
          <p:cNvPr id="612443" name="Text Box 91"/>
          <p:cNvSpPr txBox="1">
            <a:spLocks noChangeArrowheads="1"/>
          </p:cNvSpPr>
          <p:nvPr/>
        </p:nvSpPr>
        <p:spPr bwMode="auto">
          <a:xfrm>
            <a:off x="1600200" y="5195888"/>
            <a:ext cx="5267325" cy="366712"/>
          </a:xfrm>
          <a:prstGeom prst="rect">
            <a:avLst/>
          </a:prstGeom>
          <a:noFill/>
          <a:ln w="9525">
            <a:noFill/>
            <a:miter lim="800000"/>
            <a:headEnd/>
            <a:tailEnd/>
          </a:ln>
          <a:effectLst/>
        </p:spPr>
        <p:txBody>
          <a:bodyPr wrap="none">
            <a:spAutoFit/>
          </a:bodyPr>
          <a:lstStyle/>
          <a:p>
            <a:pPr>
              <a:buFontTx/>
              <a:buChar char="•"/>
            </a:pPr>
            <a:r>
              <a:rPr lang="en-US" sz="1800" b="1"/>
              <a:t> Developed a 3-credit class to accomplish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12434"/>
                                        </p:tgtEl>
                                        <p:attrNameLst>
                                          <p:attrName>style.visibility</p:attrName>
                                        </p:attrNameLst>
                                      </p:cBhvr>
                                      <p:to>
                                        <p:strVal val="visible"/>
                                      </p:to>
                                    </p:set>
                                    <p:animEffect transition="in" filter="wipe(right)">
                                      <p:cBhvr>
                                        <p:cTn id="7" dur="500"/>
                                        <p:tgtEl>
                                          <p:spTgt spid="612434"/>
                                        </p:tgtEl>
                                      </p:cBhvr>
                                    </p:animEffect>
                                  </p:childTnLst>
                                </p:cTn>
                              </p:par>
                              <p:par>
                                <p:cTn id="8" presetID="22" presetClass="entr" presetSubtype="2" fill="hold" nodeType="withEffect">
                                  <p:stCondLst>
                                    <p:cond delay="0"/>
                                  </p:stCondLst>
                                  <p:childTnLst>
                                    <p:set>
                                      <p:cBhvr>
                                        <p:cTn id="9" dur="1" fill="hold">
                                          <p:stCondLst>
                                            <p:cond delay="0"/>
                                          </p:stCondLst>
                                        </p:cTn>
                                        <p:tgtEl>
                                          <p:spTgt spid="612437"/>
                                        </p:tgtEl>
                                        <p:attrNameLst>
                                          <p:attrName>style.visibility</p:attrName>
                                        </p:attrNameLst>
                                      </p:cBhvr>
                                      <p:to>
                                        <p:strVal val="visible"/>
                                      </p:to>
                                    </p:set>
                                    <p:animEffect transition="in" filter="wipe(right)">
                                      <p:cBhvr>
                                        <p:cTn id="10" dur="500"/>
                                        <p:tgtEl>
                                          <p:spTgt spid="612437"/>
                                        </p:tgtEl>
                                      </p:cBhvr>
                                    </p:animEffect>
                                  </p:childTnLst>
                                </p:cTn>
                              </p:par>
                            </p:childTnLst>
                          </p:cTn>
                        </p:par>
                        <p:par>
                          <p:cTn id="11" fill="hold">
                            <p:stCondLst>
                              <p:cond delay="500"/>
                            </p:stCondLst>
                            <p:childTnLst>
                              <p:par>
                                <p:cTn id="12" presetID="17" presetClass="entr" presetSubtype="10" fill="hold" grpId="0" nodeType="afterEffect">
                                  <p:stCondLst>
                                    <p:cond delay="0"/>
                                  </p:stCondLst>
                                  <p:childTnLst>
                                    <p:set>
                                      <p:cBhvr>
                                        <p:cTn id="13" dur="1" fill="hold">
                                          <p:stCondLst>
                                            <p:cond delay="0"/>
                                          </p:stCondLst>
                                        </p:cTn>
                                        <p:tgtEl>
                                          <p:spTgt spid="612440"/>
                                        </p:tgtEl>
                                        <p:attrNameLst>
                                          <p:attrName>style.visibility</p:attrName>
                                        </p:attrNameLst>
                                      </p:cBhvr>
                                      <p:to>
                                        <p:strVal val="visible"/>
                                      </p:to>
                                    </p:set>
                                    <p:anim calcmode="lin" valueType="num">
                                      <p:cBhvr>
                                        <p:cTn id="14" dur="500" fill="hold"/>
                                        <p:tgtEl>
                                          <p:spTgt spid="612440"/>
                                        </p:tgtEl>
                                        <p:attrNameLst>
                                          <p:attrName>ppt_w</p:attrName>
                                        </p:attrNameLst>
                                      </p:cBhvr>
                                      <p:tavLst>
                                        <p:tav tm="0">
                                          <p:val>
                                            <p:fltVal val="0"/>
                                          </p:val>
                                        </p:tav>
                                        <p:tav tm="100000">
                                          <p:val>
                                            <p:strVal val="#ppt_w"/>
                                          </p:val>
                                        </p:tav>
                                      </p:tavLst>
                                    </p:anim>
                                    <p:anim calcmode="lin" valueType="num">
                                      <p:cBhvr>
                                        <p:cTn id="15" dur="500" fill="hold"/>
                                        <p:tgtEl>
                                          <p:spTgt spid="612440"/>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12441"/>
                                        </p:tgtEl>
                                        <p:attrNameLst>
                                          <p:attrName>style.visibility</p:attrName>
                                        </p:attrNameLst>
                                      </p:cBhvr>
                                      <p:to>
                                        <p:strVal val="visible"/>
                                      </p:to>
                                    </p:set>
                                    <p:animEffect transition="in" filter="wipe(left)">
                                      <p:cBhvr>
                                        <p:cTn id="19" dur="500"/>
                                        <p:tgtEl>
                                          <p:spTgt spid="612441"/>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612442"/>
                                        </p:tgtEl>
                                        <p:attrNameLst>
                                          <p:attrName>style.visibility</p:attrName>
                                        </p:attrNameLst>
                                      </p:cBhvr>
                                      <p:to>
                                        <p:strVal val="visible"/>
                                      </p:to>
                                    </p:set>
                                    <p:animEffect transition="in" filter="wipe(left)">
                                      <p:cBhvr>
                                        <p:cTn id="23" dur="500"/>
                                        <p:tgtEl>
                                          <p:spTgt spid="61244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12443"/>
                                        </p:tgtEl>
                                        <p:attrNameLst>
                                          <p:attrName>style.visibility</p:attrName>
                                        </p:attrNameLst>
                                      </p:cBhvr>
                                      <p:to>
                                        <p:strVal val="visible"/>
                                      </p:to>
                                    </p:set>
                                    <p:animEffect transition="in" filter="wipe(left)">
                                      <p:cBhvr>
                                        <p:cTn id="28" dur="500"/>
                                        <p:tgtEl>
                                          <p:spTgt spid="612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440" grpId="0" animBg="1"/>
      <p:bldP spid="612441" grpId="0" animBg="1"/>
      <p:bldP spid="612442" grpId="0"/>
      <p:bldP spid="6124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fe purpose model 2008 4 in.jpg"/>
          <p:cNvPicPr>
            <a:picLocks noChangeAspect="1"/>
          </p:cNvPicPr>
          <p:nvPr/>
        </p:nvPicPr>
        <p:blipFill>
          <a:blip r:embed="rId2" cstate="print"/>
          <a:stretch>
            <a:fillRect/>
          </a:stretch>
        </p:blipFill>
        <p:spPr>
          <a:xfrm>
            <a:off x="5334000" y="3048000"/>
            <a:ext cx="3657600" cy="3496056"/>
          </a:xfrm>
          <a:prstGeom prst="rect">
            <a:avLst/>
          </a:prstGeom>
        </p:spPr>
      </p:pic>
      <p:sp>
        <p:nvSpPr>
          <p:cNvPr id="624643" name="Rectangle 3"/>
          <p:cNvSpPr>
            <a:spLocks noChangeArrowheads="1"/>
          </p:cNvSpPr>
          <p:nvPr/>
        </p:nvSpPr>
        <p:spPr bwMode="auto">
          <a:xfrm>
            <a:off x="457200" y="1957388"/>
            <a:ext cx="8305800" cy="4359275"/>
          </a:xfrm>
          <a:prstGeom prst="rect">
            <a:avLst/>
          </a:prstGeom>
          <a:noFill/>
          <a:ln w="9525">
            <a:noFill/>
            <a:miter lim="800000"/>
            <a:headEnd/>
            <a:tailEnd/>
          </a:ln>
          <a:effectLst/>
        </p:spPr>
        <p:txBody>
          <a:bodyPr>
            <a:spAutoFit/>
          </a:bodyPr>
          <a:lstStyle/>
          <a:p>
            <a:r>
              <a:rPr lang="en-US" sz="2000" b="1" dirty="0">
                <a:solidFill>
                  <a:srgbClr val="000000"/>
                </a:solidFill>
              </a:rPr>
              <a:t>This course introduces students to a framework for understanding their lives through the concept of purpose and calling. They</a:t>
            </a:r>
            <a:br>
              <a:rPr lang="en-US" sz="2000" b="1" dirty="0">
                <a:solidFill>
                  <a:srgbClr val="000000"/>
                </a:solidFill>
              </a:rPr>
            </a:br>
            <a:r>
              <a:rPr lang="en-US" sz="2000" b="1" dirty="0">
                <a:solidFill>
                  <a:srgbClr val="000000"/>
                </a:solidFill>
              </a:rPr>
              <a:t>begin to develop tools that will help them make</a:t>
            </a:r>
            <a:br>
              <a:rPr lang="en-US" sz="2000" b="1" dirty="0">
                <a:solidFill>
                  <a:srgbClr val="000000"/>
                </a:solidFill>
              </a:rPr>
            </a:br>
            <a:r>
              <a:rPr lang="en-US" sz="2000" b="1" dirty="0">
                <a:solidFill>
                  <a:srgbClr val="000000"/>
                </a:solidFill>
              </a:rPr>
              <a:t>decisions in life consistent with this life</a:t>
            </a:r>
            <a:br>
              <a:rPr lang="en-US" sz="2000" b="1" dirty="0">
                <a:solidFill>
                  <a:srgbClr val="000000"/>
                </a:solidFill>
              </a:rPr>
            </a:br>
            <a:r>
              <a:rPr lang="en-US" sz="2000" b="1" dirty="0">
                <a:solidFill>
                  <a:srgbClr val="000000"/>
                </a:solidFill>
              </a:rPr>
              <a:t>calling and purpose.</a:t>
            </a:r>
          </a:p>
          <a:p>
            <a:endParaRPr lang="en-US" sz="2000" b="1" dirty="0">
              <a:solidFill>
                <a:srgbClr val="000000"/>
              </a:solidFill>
            </a:endParaRPr>
          </a:p>
          <a:p>
            <a:r>
              <a:rPr lang="en-US" sz="2000" b="1" dirty="0">
                <a:solidFill>
                  <a:srgbClr val="000000"/>
                </a:solidFill>
              </a:rPr>
              <a:t>This is a far more effective approach to</a:t>
            </a:r>
            <a:br>
              <a:rPr lang="en-US" sz="2000" b="1" dirty="0">
                <a:solidFill>
                  <a:srgbClr val="000000"/>
                </a:solidFill>
              </a:rPr>
            </a:br>
            <a:r>
              <a:rPr lang="en-US" sz="2000" b="1" dirty="0">
                <a:solidFill>
                  <a:srgbClr val="000000"/>
                </a:solidFill>
              </a:rPr>
              <a:t>choosing majors and making other</a:t>
            </a:r>
            <a:br>
              <a:rPr lang="en-US" sz="2000" b="1" dirty="0">
                <a:solidFill>
                  <a:srgbClr val="000000"/>
                </a:solidFill>
              </a:rPr>
            </a:br>
            <a:r>
              <a:rPr lang="en-US" sz="2000" b="1" dirty="0">
                <a:solidFill>
                  <a:srgbClr val="000000"/>
                </a:solidFill>
              </a:rPr>
              <a:t>decisions in college.</a:t>
            </a:r>
          </a:p>
          <a:p>
            <a:endParaRPr lang="en-US" sz="2000" b="1" dirty="0">
              <a:solidFill>
                <a:srgbClr val="000000"/>
              </a:solidFill>
            </a:endParaRPr>
          </a:p>
          <a:p>
            <a:r>
              <a:rPr lang="en-US" sz="2000" b="1" dirty="0">
                <a:solidFill>
                  <a:srgbClr val="000000"/>
                </a:solidFill>
              </a:rPr>
              <a:t>We have created this into an</a:t>
            </a:r>
            <a:br>
              <a:rPr lang="en-US" sz="2000" b="1" dirty="0">
                <a:solidFill>
                  <a:srgbClr val="000000"/>
                </a:solidFill>
              </a:rPr>
            </a:br>
            <a:r>
              <a:rPr lang="en-US" sz="2000" b="1" dirty="0">
                <a:solidFill>
                  <a:srgbClr val="000000"/>
                </a:solidFill>
              </a:rPr>
              <a:t>academic course so that students</a:t>
            </a:r>
            <a:br>
              <a:rPr lang="en-US" sz="2000" b="1" dirty="0">
                <a:solidFill>
                  <a:srgbClr val="000000"/>
                </a:solidFill>
              </a:rPr>
            </a:br>
            <a:r>
              <a:rPr lang="en-US" sz="2000" b="1" dirty="0">
                <a:solidFill>
                  <a:srgbClr val="000000"/>
                </a:solidFill>
              </a:rPr>
              <a:t>gain credits toward graduation while</a:t>
            </a:r>
            <a:br>
              <a:rPr lang="en-US" sz="2000" b="1" dirty="0">
                <a:solidFill>
                  <a:srgbClr val="000000"/>
                </a:solidFill>
              </a:rPr>
            </a:br>
            <a:r>
              <a:rPr lang="en-US" sz="2000" b="1" dirty="0">
                <a:solidFill>
                  <a:srgbClr val="000000"/>
                </a:solidFill>
              </a:rPr>
              <a:t>benefiting from this learning experience.</a:t>
            </a:r>
          </a:p>
        </p:txBody>
      </p:sp>
      <p:sp>
        <p:nvSpPr>
          <p:cNvPr id="624644" name="WordArt 4"/>
          <p:cNvSpPr>
            <a:spLocks noChangeArrowheads="1" noChangeShapeType="1" noTextEdit="1"/>
          </p:cNvSpPr>
          <p:nvPr/>
        </p:nvSpPr>
        <p:spPr bwMode="auto">
          <a:xfrm>
            <a:off x="685800" y="685800"/>
            <a:ext cx="7924800" cy="533400"/>
          </a:xfrm>
          <a:prstGeom prst="rect">
            <a:avLst/>
          </a:prstGeom>
        </p:spPr>
        <p:txBody>
          <a:bodyPr wrap="none" fromWordArt="1">
            <a:prstTxWarp prst="textPlain">
              <a:avLst>
                <a:gd name="adj" fmla="val 50000"/>
              </a:avLst>
            </a:prstTxWarp>
          </a:bodyPr>
          <a:lstStyle/>
          <a:p>
            <a:pPr algn="ctr"/>
            <a:r>
              <a:rPr lang="en-US" sz="3600" kern="10">
                <a:ln w="12700">
                  <a:no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LDR 150: Introduction to Life Calling</a:t>
            </a:r>
          </a:p>
        </p:txBody>
      </p:sp>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ext Box 2"/>
          <p:cNvSpPr txBox="1">
            <a:spLocks noChangeArrowheads="1"/>
          </p:cNvSpPr>
          <p:nvPr/>
        </p:nvSpPr>
        <p:spPr bwMode="auto">
          <a:xfrm>
            <a:off x="914400" y="2667000"/>
            <a:ext cx="4181475" cy="1552575"/>
          </a:xfrm>
          <a:prstGeom prst="rect">
            <a:avLst/>
          </a:prstGeom>
          <a:noFill/>
          <a:ln w="9525">
            <a:noFill/>
            <a:miter lim="800000"/>
            <a:headEnd/>
            <a:tailEnd/>
          </a:ln>
          <a:effectLst/>
        </p:spPr>
        <p:txBody>
          <a:bodyPr wrap="none">
            <a:spAutoFit/>
          </a:bodyPr>
          <a:lstStyle/>
          <a:p>
            <a:r>
              <a:rPr lang="en-US" sz="2400" b="1"/>
              <a:t>Our Center faculty become:</a:t>
            </a:r>
          </a:p>
          <a:p>
            <a:pPr>
              <a:buFontTx/>
              <a:buChar char="•"/>
            </a:pPr>
            <a:r>
              <a:rPr lang="en-US" sz="2400" b="1"/>
              <a:t> </a:t>
            </a:r>
            <a:r>
              <a:rPr lang="en-US" sz="2400" b="1" i="1"/>
              <a:t>Instructor</a:t>
            </a:r>
          </a:p>
          <a:p>
            <a:pPr>
              <a:buFontTx/>
              <a:buChar char="•"/>
            </a:pPr>
            <a:r>
              <a:rPr lang="en-US" sz="2400" b="1" i="1"/>
              <a:t> Life Coach</a:t>
            </a:r>
          </a:p>
          <a:p>
            <a:pPr>
              <a:buFontTx/>
              <a:buChar char="•"/>
            </a:pPr>
            <a:r>
              <a:rPr lang="en-US" sz="2400" b="1" i="1"/>
              <a:t> Academic Advisor</a:t>
            </a:r>
          </a:p>
        </p:txBody>
      </p:sp>
      <p:sp>
        <p:nvSpPr>
          <p:cNvPr id="625667" name="WordArt 3"/>
          <p:cNvSpPr>
            <a:spLocks noChangeArrowheads="1" noChangeShapeType="1" noTextEdit="1"/>
          </p:cNvSpPr>
          <p:nvPr/>
        </p:nvSpPr>
        <p:spPr bwMode="auto">
          <a:xfrm>
            <a:off x="685800" y="685800"/>
            <a:ext cx="7924800" cy="533400"/>
          </a:xfrm>
          <a:prstGeom prst="rect">
            <a:avLst/>
          </a:prstGeom>
        </p:spPr>
        <p:txBody>
          <a:bodyPr wrap="none" fromWordArt="1">
            <a:prstTxWarp prst="textPlain">
              <a:avLst>
                <a:gd name="adj" fmla="val 50000"/>
              </a:avLst>
            </a:prstTxWarp>
          </a:bodyPr>
          <a:lstStyle/>
          <a:p>
            <a:pPr algn="ctr"/>
            <a:r>
              <a:rPr lang="en-US" sz="3600" kern="10">
                <a:ln w="12700">
                  <a:no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LDR 150: Introduction to Life Calling</a:t>
            </a:r>
          </a:p>
        </p:txBody>
      </p:sp>
      <p:pic>
        <p:nvPicPr>
          <p:cNvPr id="5" name="Picture 4" descr="life purpose model 2008 4 in.jpg"/>
          <p:cNvPicPr>
            <a:picLocks noChangeAspect="1"/>
          </p:cNvPicPr>
          <p:nvPr/>
        </p:nvPicPr>
        <p:blipFill>
          <a:blip r:embed="rId2" cstate="print"/>
          <a:stretch>
            <a:fillRect/>
          </a:stretch>
        </p:blipFill>
        <p:spPr>
          <a:xfrm>
            <a:off x="5334000" y="3048000"/>
            <a:ext cx="3657600" cy="3496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25666">
                                            <p:txEl>
                                              <p:pRg st="1" end="1"/>
                                            </p:txEl>
                                          </p:spTgt>
                                        </p:tgtEl>
                                        <p:attrNameLst>
                                          <p:attrName>style.visibility</p:attrName>
                                        </p:attrNameLst>
                                      </p:cBhvr>
                                      <p:to>
                                        <p:strVal val="visible"/>
                                      </p:to>
                                    </p:set>
                                    <p:anim calcmode="discrete" valueType="clr">
                                      <p:cBhvr override="childStyle">
                                        <p:cTn id="7" dur="80"/>
                                        <p:tgtEl>
                                          <p:spTgt spid="62566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25666">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625666">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25666">
                                            <p:txEl>
                                              <p:pRg st="2" end="2"/>
                                            </p:txEl>
                                          </p:spTgt>
                                        </p:tgtEl>
                                        <p:attrNameLst>
                                          <p:attrName>style.visibility</p:attrName>
                                        </p:attrNameLst>
                                      </p:cBhvr>
                                      <p:to>
                                        <p:strVal val="visible"/>
                                      </p:to>
                                    </p:set>
                                    <p:anim calcmode="discrete" valueType="clr">
                                      <p:cBhvr override="childStyle">
                                        <p:cTn id="14" dur="80"/>
                                        <p:tgtEl>
                                          <p:spTgt spid="62566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25666">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625666">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25666">
                                            <p:txEl>
                                              <p:pRg st="3" end="3"/>
                                            </p:txEl>
                                          </p:spTgt>
                                        </p:tgtEl>
                                        <p:attrNameLst>
                                          <p:attrName>style.visibility</p:attrName>
                                        </p:attrNameLst>
                                      </p:cBhvr>
                                      <p:to>
                                        <p:strVal val="visible"/>
                                      </p:to>
                                    </p:set>
                                    <p:anim calcmode="discrete" valueType="clr">
                                      <p:cBhvr override="childStyle">
                                        <p:cTn id="21" dur="80"/>
                                        <p:tgtEl>
                                          <p:spTgt spid="62566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25666">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625666">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WordArt 2"/>
          <p:cNvSpPr>
            <a:spLocks noChangeArrowheads="1" noChangeShapeType="1" noTextEdit="1"/>
          </p:cNvSpPr>
          <p:nvPr/>
        </p:nvSpPr>
        <p:spPr bwMode="auto">
          <a:xfrm>
            <a:off x="1219200" y="6553200"/>
            <a:ext cx="6705600" cy="152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336699"/>
                </a:solidFill>
                <a:effectLst>
                  <a:outerShdw dist="45791" dir="2021404" algn="ctr" rotWithShape="0">
                    <a:srgbClr val="B2B2B2">
                      <a:alpha val="80000"/>
                    </a:srgbClr>
                  </a:outerShdw>
                </a:effectLst>
                <a:latin typeface="Arial"/>
                <a:cs typeface="Arial"/>
              </a:rPr>
              <a:t>Stage-Appropriate Life Calling Developmental Model</a:t>
            </a:r>
          </a:p>
        </p:txBody>
      </p:sp>
      <p:pic>
        <p:nvPicPr>
          <p:cNvPr id="615427" name="Picture 3" descr="waves2"/>
          <p:cNvPicPr>
            <a:picLocks noChangeArrowheads="1"/>
          </p:cNvPicPr>
          <p:nvPr/>
        </p:nvPicPr>
        <p:blipFill>
          <a:blip r:embed="rId2" cstate="print"/>
          <a:srcRect/>
          <a:stretch>
            <a:fillRect/>
          </a:stretch>
        </p:blipFill>
        <p:spPr bwMode="auto">
          <a:xfrm>
            <a:off x="301625" y="1479550"/>
            <a:ext cx="8547100" cy="274638"/>
          </a:xfrm>
          <a:prstGeom prst="rect">
            <a:avLst/>
          </a:prstGeom>
          <a:noFill/>
        </p:spPr>
      </p:pic>
      <p:sp>
        <p:nvSpPr>
          <p:cNvPr id="615428" name="Text Box 4"/>
          <p:cNvSpPr txBox="1">
            <a:spLocks noChangeArrowheads="1"/>
          </p:cNvSpPr>
          <p:nvPr/>
        </p:nvSpPr>
        <p:spPr bwMode="auto">
          <a:xfrm>
            <a:off x="8455025" y="1317625"/>
            <a:ext cx="438150" cy="214313"/>
          </a:xfrm>
          <a:prstGeom prst="rect">
            <a:avLst/>
          </a:prstGeom>
          <a:noFill/>
          <a:ln w="9525">
            <a:noFill/>
            <a:miter lim="800000"/>
            <a:headEnd/>
            <a:tailEnd/>
          </a:ln>
          <a:effectLst/>
        </p:spPr>
        <p:txBody>
          <a:bodyPr wrap="none">
            <a:spAutoFit/>
          </a:bodyPr>
          <a:lstStyle/>
          <a:p>
            <a:r>
              <a:rPr lang="en-US" sz="800" b="1"/>
              <a:t>HIGH</a:t>
            </a:r>
          </a:p>
        </p:txBody>
      </p:sp>
      <p:sp>
        <p:nvSpPr>
          <p:cNvPr id="615429" name="Rectangle 5"/>
          <p:cNvSpPr>
            <a:spLocks noChangeArrowheads="1"/>
          </p:cNvSpPr>
          <p:nvPr/>
        </p:nvSpPr>
        <p:spPr bwMode="auto">
          <a:xfrm>
            <a:off x="304800" y="1482725"/>
            <a:ext cx="8534400" cy="274638"/>
          </a:xfrm>
          <a:prstGeom prst="rect">
            <a:avLst/>
          </a:prstGeom>
          <a:noFill/>
          <a:ln w="12700">
            <a:solidFill>
              <a:schemeClr val="tx1"/>
            </a:solidFill>
            <a:miter lim="800000"/>
            <a:headEnd/>
            <a:tailEnd/>
          </a:ln>
          <a:effectLst/>
        </p:spPr>
        <p:txBody>
          <a:bodyPr wrap="none" anchor="ctr"/>
          <a:lstStyle/>
          <a:p>
            <a:endParaRPr lang="en-US"/>
          </a:p>
        </p:txBody>
      </p:sp>
      <p:sp>
        <p:nvSpPr>
          <p:cNvPr id="615430" name="Text Box 6"/>
          <p:cNvSpPr txBox="1">
            <a:spLocks noChangeArrowheads="1"/>
          </p:cNvSpPr>
          <p:nvPr/>
        </p:nvSpPr>
        <p:spPr bwMode="auto">
          <a:xfrm>
            <a:off x="228600" y="1727200"/>
            <a:ext cx="609600" cy="214313"/>
          </a:xfrm>
          <a:prstGeom prst="rect">
            <a:avLst/>
          </a:prstGeom>
          <a:noFill/>
          <a:ln w="9525">
            <a:noFill/>
            <a:miter lim="800000"/>
            <a:headEnd/>
            <a:tailEnd/>
          </a:ln>
          <a:effectLst/>
        </p:spPr>
        <p:txBody>
          <a:bodyPr>
            <a:spAutoFit/>
          </a:bodyPr>
          <a:lstStyle/>
          <a:p>
            <a:r>
              <a:rPr lang="en-US" sz="800" b="1"/>
              <a:t>LOW</a:t>
            </a:r>
          </a:p>
        </p:txBody>
      </p:sp>
      <p:sp>
        <p:nvSpPr>
          <p:cNvPr id="615431" name="Text Box 7"/>
          <p:cNvSpPr txBox="1">
            <a:spLocks noChangeArrowheads="1"/>
          </p:cNvSpPr>
          <p:nvPr/>
        </p:nvSpPr>
        <p:spPr bwMode="auto">
          <a:xfrm>
            <a:off x="3498850" y="1752600"/>
            <a:ext cx="2193925" cy="304800"/>
          </a:xfrm>
          <a:prstGeom prst="rect">
            <a:avLst/>
          </a:prstGeom>
          <a:noFill/>
          <a:ln w="9525">
            <a:noFill/>
            <a:miter lim="800000"/>
            <a:headEnd/>
            <a:tailEnd/>
          </a:ln>
          <a:effectLst/>
        </p:spPr>
        <p:txBody>
          <a:bodyPr wrap="none">
            <a:spAutoFit/>
          </a:bodyPr>
          <a:lstStyle/>
          <a:p>
            <a:pPr algn="ctr"/>
            <a:r>
              <a:rPr lang="en-US" sz="1400" b="1"/>
              <a:t>Self-Directedness Scale</a:t>
            </a:r>
          </a:p>
        </p:txBody>
      </p:sp>
      <p:grpSp>
        <p:nvGrpSpPr>
          <p:cNvPr id="615432" name="Group 8"/>
          <p:cNvGrpSpPr>
            <a:grpSpLocks/>
          </p:cNvGrpSpPr>
          <p:nvPr/>
        </p:nvGrpSpPr>
        <p:grpSpPr bwMode="auto">
          <a:xfrm>
            <a:off x="304800" y="152400"/>
            <a:ext cx="8534400" cy="1123950"/>
            <a:chOff x="192" y="442"/>
            <a:chExt cx="5376" cy="708"/>
          </a:xfrm>
        </p:grpSpPr>
        <p:grpSp>
          <p:nvGrpSpPr>
            <p:cNvPr id="615433" name="Group 9"/>
            <p:cNvGrpSpPr>
              <a:grpSpLocks/>
            </p:cNvGrpSpPr>
            <p:nvPr/>
          </p:nvGrpSpPr>
          <p:grpSpPr bwMode="auto">
            <a:xfrm>
              <a:off x="4224" y="620"/>
              <a:ext cx="1337" cy="530"/>
              <a:chOff x="4224" y="1810"/>
              <a:chExt cx="1337" cy="530"/>
            </a:xfrm>
          </p:grpSpPr>
          <p:sp>
            <p:nvSpPr>
              <p:cNvPr id="615434" name="Rectangle 10"/>
              <p:cNvSpPr>
                <a:spLocks noChangeArrowheads="1"/>
              </p:cNvSpPr>
              <p:nvPr/>
            </p:nvSpPr>
            <p:spPr bwMode="auto">
              <a:xfrm>
                <a:off x="4224" y="1810"/>
                <a:ext cx="672" cy="528"/>
              </a:xfrm>
              <a:prstGeom prst="rect">
                <a:avLst/>
              </a:prstGeom>
              <a:solidFill>
                <a:srgbClr val="660066"/>
              </a:solidFill>
              <a:ln w="9525">
                <a:noFill/>
                <a:miter lim="800000"/>
                <a:headEnd/>
                <a:tailEnd/>
              </a:ln>
              <a:effectLst/>
            </p:spPr>
            <p:txBody>
              <a:bodyPr wrap="none" anchor="ctr"/>
              <a:lstStyle/>
              <a:p>
                <a:endParaRPr lang="en-US"/>
              </a:p>
            </p:txBody>
          </p:sp>
          <p:sp>
            <p:nvSpPr>
              <p:cNvPr id="615435" name="AutoShape 11"/>
              <p:cNvSpPr>
                <a:spLocks noChangeArrowheads="1"/>
              </p:cNvSpPr>
              <p:nvPr/>
            </p:nvSpPr>
            <p:spPr bwMode="auto">
              <a:xfrm rot="5400000">
                <a:off x="4959" y="1738"/>
                <a:ext cx="530" cy="674"/>
              </a:xfrm>
              <a:prstGeom prst="triangle">
                <a:avLst>
                  <a:gd name="adj" fmla="val 50000"/>
                </a:avLst>
              </a:prstGeom>
              <a:solidFill>
                <a:srgbClr val="660066"/>
              </a:solidFill>
              <a:ln w="9525">
                <a:noFill/>
                <a:miter lim="800000"/>
                <a:headEnd/>
                <a:tailEnd/>
              </a:ln>
              <a:effectLst/>
            </p:spPr>
            <p:txBody>
              <a:bodyPr wrap="none" anchor="ctr"/>
              <a:lstStyle/>
              <a:p>
                <a:endParaRPr lang="en-US"/>
              </a:p>
            </p:txBody>
          </p:sp>
        </p:grpSp>
        <p:sp>
          <p:nvSpPr>
            <p:cNvPr id="615436" name="Rectangle 12"/>
            <p:cNvSpPr>
              <a:spLocks noChangeArrowheads="1"/>
            </p:cNvSpPr>
            <p:nvPr/>
          </p:nvSpPr>
          <p:spPr bwMode="auto">
            <a:xfrm>
              <a:off x="3552" y="620"/>
              <a:ext cx="672" cy="528"/>
            </a:xfrm>
            <a:prstGeom prst="rect">
              <a:avLst/>
            </a:prstGeom>
            <a:solidFill>
              <a:srgbClr val="0000CC"/>
            </a:solidFill>
            <a:ln w="9525">
              <a:noFill/>
              <a:miter lim="800000"/>
              <a:headEnd/>
              <a:tailEnd/>
            </a:ln>
            <a:effectLst/>
          </p:spPr>
          <p:txBody>
            <a:bodyPr wrap="none" anchor="ctr"/>
            <a:lstStyle/>
            <a:p>
              <a:endParaRPr lang="en-US"/>
            </a:p>
          </p:txBody>
        </p:sp>
        <p:sp>
          <p:nvSpPr>
            <p:cNvPr id="615437" name="Rectangle 13"/>
            <p:cNvSpPr>
              <a:spLocks noChangeArrowheads="1"/>
            </p:cNvSpPr>
            <p:nvPr/>
          </p:nvSpPr>
          <p:spPr bwMode="auto">
            <a:xfrm>
              <a:off x="2880" y="620"/>
              <a:ext cx="672" cy="528"/>
            </a:xfrm>
            <a:prstGeom prst="rect">
              <a:avLst/>
            </a:prstGeom>
            <a:solidFill>
              <a:srgbClr val="009BE6"/>
            </a:solidFill>
            <a:ln w="9525">
              <a:noFill/>
              <a:miter lim="800000"/>
              <a:headEnd/>
              <a:tailEnd/>
            </a:ln>
            <a:effectLst/>
          </p:spPr>
          <p:txBody>
            <a:bodyPr wrap="none" anchor="ctr"/>
            <a:lstStyle/>
            <a:p>
              <a:endParaRPr lang="en-US"/>
            </a:p>
          </p:txBody>
        </p:sp>
        <p:sp>
          <p:nvSpPr>
            <p:cNvPr id="615438" name="AutoShape 14"/>
            <p:cNvSpPr>
              <a:spLocks noChangeArrowheads="1"/>
            </p:cNvSpPr>
            <p:nvPr/>
          </p:nvSpPr>
          <p:spPr bwMode="auto">
            <a:xfrm>
              <a:off x="2880" y="972"/>
              <a:ext cx="672" cy="173"/>
            </a:xfrm>
            <a:prstGeom prst="rtTriangle">
              <a:avLst/>
            </a:prstGeom>
            <a:gradFill rotWithShape="1">
              <a:gsLst>
                <a:gs pos="0">
                  <a:srgbClr val="009900"/>
                </a:gs>
                <a:gs pos="100000">
                  <a:srgbClr val="009BE6"/>
                </a:gs>
              </a:gsLst>
              <a:lin ang="0" scaled="1"/>
            </a:gradFill>
            <a:ln w="9525">
              <a:noFill/>
              <a:miter lim="800000"/>
              <a:headEnd/>
              <a:tailEnd/>
            </a:ln>
            <a:effectLst/>
          </p:spPr>
          <p:txBody>
            <a:bodyPr wrap="none" anchor="ctr"/>
            <a:lstStyle/>
            <a:p>
              <a:endParaRPr lang="en-US"/>
            </a:p>
          </p:txBody>
        </p:sp>
        <p:sp>
          <p:nvSpPr>
            <p:cNvPr id="615439" name="Rectangle 15"/>
            <p:cNvSpPr>
              <a:spLocks noChangeArrowheads="1"/>
            </p:cNvSpPr>
            <p:nvPr/>
          </p:nvSpPr>
          <p:spPr bwMode="auto">
            <a:xfrm>
              <a:off x="2208" y="620"/>
              <a:ext cx="672" cy="528"/>
            </a:xfrm>
            <a:prstGeom prst="rect">
              <a:avLst/>
            </a:prstGeom>
            <a:solidFill>
              <a:srgbClr val="009900"/>
            </a:solidFill>
            <a:ln w="9525">
              <a:noFill/>
              <a:miter lim="800000"/>
              <a:headEnd/>
              <a:tailEnd/>
            </a:ln>
            <a:effectLst/>
          </p:spPr>
          <p:txBody>
            <a:bodyPr wrap="none" anchor="ctr"/>
            <a:lstStyle/>
            <a:p>
              <a:endParaRPr lang="en-US"/>
            </a:p>
          </p:txBody>
        </p:sp>
        <p:sp>
          <p:nvSpPr>
            <p:cNvPr id="615440" name="AutoShape 16"/>
            <p:cNvSpPr>
              <a:spLocks noChangeArrowheads="1"/>
            </p:cNvSpPr>
            <p:nvPr/>
          </p:nvSpPr>
          <p:spPr bwMode="auto">
            <a:xfrm>
              <a:off x="2208" y="972"/>
              <a:ext cx="672" cy="173"/>
            </a:xfrm>
            <a:prstGeom prst="rtTriangle">
              <a:avLst/>
            </a:prstGeom>
            <a:gradFill rotWithShape="1">
              <a:gsLst>
                <a:gs pos="0">
                  <a:srgbClr val="FFFF00"/>
                </a:gs>
                <a:gs pos="100000">
                  <a:srgbClr val="009900"/>
                </a:gs>
              </a:gsLst>
              <a:lin ang="0" scaled="1"/>
            </a:gradFill>
            <a:ln w="9525">
              <a:noFill/>
              <a:miter lim="800000"/>
              <a:headEnd/>
              <a:tailEnd/>
            </a:ln>
            <a:effectLst/>
          </p:spPr>
          <p:txBody>
            <a:bodyPr wrap="none" anchor="ctr"/>
            <a:lstStyle/>
            <a:p>
              <a:endParaRPr lang="en-US"/>
            </a:p>
          </p:txBody>
        </p:sp>
        <p:sp>
          <p:nvSpPr>
            <p:cNvPr id="615441" name="Rectangle 17"/>
            <p:cNvSpPr>
              <a:spLocks noChangeArrowheads="1"/>
            </p:cNvSpPr>
            <p:nvPr/>
          </p:nvSpPr>
          <p:spPr bwMode="auto">
            <a:xfrm>
              <a:off x="1536" y="620"/>
              <a:ext cx="672" cy="528"/>
            </a:xfrm>
            <a:prstGeom prst="rect">
              <a:avLst/>
            </a:prstGeom>
            <a:solidFill>
              <a:srgbClr val="FFFF00"/>
            </a:solidFill>
            <a:ln w="9525">
              <a:noFill/>
              <a:miter lim="800000"/>
              <a:headEnd/>
              <a:tailEnd/>
            </a:ln>
            <a:effectLst/>
          </p:spPr>
          <p:txBody>
            <a:bodyPr wrap="none" anchor="ctr"/>
            <a:lstStyle/>
            <a:p>
              <a:endParaRPr lang="en-US"/>
            </a:p>
          </p:txBody>
        </p:sp>
        <p:sp>
          <p:nvSpPr>
            <p:cNvPr id="615442" name="AutoShape 18"/>
            <p:cNvSpPr>
              <a:spLocks noChangeArrowheads="1"/>
            </p:cNvSpPr>
            <p:nvPr/>
          </p:nvSpPr>
          <p:spPr bwMode="auto">
            <a:xfrm>
              <a:off x="1536" y="972"/>
              <a:ext cx="672" cy="173"/>
            </a:xfrm>
            <a:prstGeom prst="rtTriangle">
              <a:avLst/>
            </a:prstGeom>
            <a:gradFill rotWithShape="1">
              <a:gsLst>
                <a:gs pos="0">
                  <a:srgbClr val="FF9900"/>
                </a:gs>
                <a:gs pos="100000">
                  <a:srgbClr val="FFFF00"/>
                </a:gs>
              </a:gsLst>
              <a:lin ang="0" scaled="1"/>
            </a:gradFill>
            <a:ln w="9525">
              <a:noFill/>
              <a:miter lim="800000"/>
              <a:headEnd/>
              <a:tailEnd/>
            </a:ln>
            <a:effectLst/>
          </p:spPr>
          <p:txBody>
            <a:bodyPr wrap="none" anchor="ctr"/>
            <a:lstStyle/>
            <a:p>
              <a:endParaRPr lang="en-US"/>
            </a:p>
          </p:txBody>
        </p:sp>
        <p:sp>
          <p:nvSpPr>
            <p:cNvPr id="615443" name="Rectangle 19"/>
            <p:cNvSpPr>
              <a:spLocks noChangeArrowheads="1"/>
            </p:cNvSpPr>
            <p:nvPr/>
          </p:nvSpPr>
          <p:spPr bwMode="auto">
            <a:xfrm>
              <a:off x="864" y="620"/>
              <a:ext cx="672" cy="528"/>
            </a:xfrm>
            <a:prstGeom prst="rect">
              <a:avLst/>
            </a:prstGeom>
            <a:solidFill>
              <a:srgbClr val="FF9900"/>
            </a:solidFill>
            <a:ln w="9525">
              <a:noFill/>
              <a:miter lim="800000"/>
              <a:headEnd/>
              <a:tailEnd/>
            </a:ln>
            <a:effectLst/>
          </p:spPr>
          <p:txBody>
            <a:bodyPr wrap="none" anchor="ctr"/>
            <a:lstStyle/>
            <a:p>
              <a:endParaRPr lang="en-US"/>
            </a:p>
          </p:txBody>
        </p:sp>
        <p:sp>
          <p:nvSpPr>
            <p:cNvPr id="615444" name="AutoShape 20"/>
            <p:cNvSpPr>
              <a:spLocks noChangeArrowheads="1"/>
            </p:cNvSpPr>
            <p:nvPr/>
          </p:nvSpPr>
          <p:spPr bwMode="auto">
            <a:xfrm>
              <a:off x="864" y="972"/>
              <a:ext cx="672" cy="173"/>
            </a:xfrm>
            <a:prstGeom prst="rtTriangle">
              <a:avLst/>
            </a:prstGeom>
            <a:gradFill rotWithShape="1">
              <a:gsLst>
                <a:gs pos="0">
                  <a:srgbClr val="FF0000"/>
                </a:gs>
                <a:gs pos="100000">
                  <a:srgbClr val="FF9900"/>
                </a:gs>
              </a:gsLst>
              <a:lin ang="0" scaled="1"/>
            </a:gradFill>
            <a:ln w="9525">
              <a:noFill/>
              <a:miter lim="800000"/>
              <a:headEnd/>
              <a:tailEnd/>
            </a:ln>
            <a:effectLst/>
          </p:spPr>
          <p:txBody>
            <a:bodyPr wrap="none" anchor="ctr"/>
            <a:lstStyle/>
            <a:p>
              <a:endParaRPr lang="en-US"/>
            </a:p>
          </p:txBody>
        </p:sp>
        <p:sp>
          <p:nvSpPr>
            <p:cNvPr id="615445" name="Rectangle 21"/>
            <p:cNvSpPr>
              <a:spLocks noChangeArrowheads="1"/>
            </p:cNvSpPr>
            <p:nvPr/>
          </p:nvSpPr>
          <p:spPr bwMode="auto">
            <a:xfrm>
              <a:off x="192" y="620"/>
              <a:ext cx="672" cy="528"/>
            </a:xfrm>
            <a:prstGeom prst="rect">
              <a:avLst/>
            </a:prstGeom>
            <a:solidFill>
              <a:srgbClr val="FF0000"/>
            </a:solidFill>
            <a:ln w="9525">
              <a:noFill/>
              <a:miter lim="800000"/>
              <a:headEnd/>
              <a:tailEnd/>
            </a:ln>
            <a:effectLst/>
          </p:spPr>
          <p:txBody>
            <a:bodyPr wrap="none" anchor="ctr"/>
            <a:lstStyle/>
            <a:p>
              <a:endParaRPr lang="en-US"/>
            </a:p>
          </p:txBody>
        </p:sp>
        <p:sp>
          <p:nvSpPr>
            <p:cNvPr id="615446" name="Text Box 22"/>
            <p:cNvSpPr txBox="1">
              <a:spLocks noChangeArrowheads="1"/>
            </p:cNvSpPr>
            <p:nvPr/>
          </p:nvSpPr>
          <p:spPr bwMode="auto">
            <a:xfrm>
              <a:off x="381" y="442"/>
              <a:ext cx="297" cy="192"/>
            </a:xfrm>
            <a:prstGeom prst="rect">
              <a:avLst/>
            </a:prstGeom>
            <a:noFill/>
            <a:ln w="9525">
              <a:noFill/>
              <a:miter lim="800000"/>
              <a:headEnd/>
              <a:tailEnd/>
            </a:ln>
            <a:effectLst/>
          </p:spPr>
          <p:txBody>
            <a:bodyPr wrap="none">
              <a:spAutoFit/>
            </a:bodyPr>
            <a:lstStyle/>
            <a:p>
              <a:pPr algn="ctr"/>
              <a:r>
                <a:rPr lang="en-US" sz="1400" b="1"/>
                <a:t>Pre</a:t>
              </a:r>
            </a:p>
          </p:txBody>
        </p:sp>
        <p:sp>
          <p:nvSpPr>
            <p:cNvPr id="615447" name="Text Box 23"/>
            <p:cNvSpPr txBox="1">
              <a:spLocks noChangeArrowheads="1"/>
            </p:cNvSpPr>
            <p:nvPr/>
          </p:nvSpPr>
          <p:spPr bwMode="auto">
            <a:xfrm>
              <a:off x="945" y="442"/>
              <a:ext cx="516" cy="192"/>
            </a:xfrm>
            <a:prstGeom prst="rect">
              <a:avLst/>
            </a:prstGeom>
            <a:noFill/>
            <a:ln w="9525">
              <a:noFill/>
              <a:miter lim="800000"/>
              <a:headEnd/>
              <a:tailEnd/>
            </a:ln>
            <a:effectLst/>
          </p:spPr>
          <p:txBody>
            <a:bodyPr wrap="none">
              <a:spAutoFit/>
            </a:bodyPr>
            <a:lstStyle/>
            <a:p>
              <a:pPr algn="ctr"/>
              <a:r>
                <a:rPr lang="en-US" sz="1400" b="1"/>
                <a:t>1</a:t>
              </a:r>
              <a:r>
                <a:rPr lang="en-US" sz="1400" b="1" baseline="30000"/>
                <a:t>st</a:t>
              </a:r>
              <a:r>
                <a:rPr lang="en-US" sz="1400" b="1"/>
                <a:t> Year</a:t>
              </a:r>
            </a:p>
          </p:txBody>
        </p:sp>
        <p:sp>
          <p:nvSpPr>
            <p:cNvPr id="615448" name="Text Box 24"/>
            <p:cNvSpPr txBox="1">
              <a:spLocks noChangeArrowheads="1"/>
            </p:cNvSpPr>
            <p:nvPr/>
          </p:nvSpPr>
          <p:spPr bwMode="auto">
            <a:xfrm>
              <a:off x="1602" y="442"/>
              <a:ext cx="540" cy="192"/>
            </a:xfrm>
            <a:prstGeom prst="rect">
              <a:avLst/>
            </a:prstGeom>
            <a:noFill/>
            <a:ln w="9525">
              <a:noFill/>
              <a:miter lim="800000"/>
              <a:headEnd/>
              <a:tailEnd/>
            </a:ln>
            <a:effectLst/>
          </p:spPr>
          <p:txBody>
            <a:bodyPr wrap="none">
              <a:spAutoFit/>
            </a:bodyPr>
            <a:lstStyle/>
            <a:p>
              <a:pPr algn="ctr"/>
              <a:r>
                <a:rPr lang="en-US" sz="1400" b="1"/>
                <a:t>2</a:t>
              </a:r>
              <a:r>
                <a:rPr lang="en-US" sz="1400" b="1" baseline="30000"/>
                <a:t>nd</a:t>
              </a:r>
              <a:r>
                <a:rPr lang="en-US" sz="1400" b="1"/>
                <a:t> Year</a:t>
              </a:r>
            </a:p>
          </p:txBody>
        </p:sp>
        <p:sp>
          <p:nvSpPr>
            <p:cNvPr id="615449" name="Text Box 25"/>
            <p:cNvSpPr txBox="1">
              <a:spLocks noChangeArrowheads="1"/>
            </p:cNvSpPr>
            <p:nvPr/>
          </p:nvSpPr>
          <p:spPr bwMode="auto">
            <a:xfrm>
              <a:off x="2282" y="442"/>
              <a:ext cx="524" cy="192"/>
            </a:xfrm>
            <a:prstGeom prst="rect">
              <a:avLst/>
            </a:prstGeom>
            <a:noFill/>
            <a:ln w="9525">
              <a:noFill/>
              <a:miter lim="800000"/>
              <a:headEnd/>
              <a:tailEnd/>
            </a:ln>
            <a:effectLst/>
          </p:spPr>
          <p:txBody>
            <a:bodyPr wrap="none">
              <a:spAutoFit/>
            </a:bodyPr>
            <a:lstStyle/>
            <a:p>
              <a:pPr algn="ctr"/>
              <a:r>
                <a:rPr lang="en-US" sz="1400" b="1"/>
                <a:t>3</a:t>
              </a:r>
              <a:r>
                <a:rPr lang="en-US" sz="1400" b="1" baseline="30000"/>
                <a:t>rd</a:t>
              </a:r>
              <a:r>
                <a:rPr lang="en-US" sz="1400" b="1"/>
                <a:t> Year</a:t>
              </a:r>
            </a:p>
          </p:txBody>
        </p:sp>
        <p:sp>
          <p:nvSpPr>
            <p:cNvPr id="615450" name="Text Box 26"/>
            <p:cNvSpPr txBox="1">
              <a:spLocks noChangeArrowheads="1"/>
            </p:cNvSpPr>
            <p:nvPr/>
          </p:nvSpPr>
          <p:spPr bwMode="auto">
            <a:xfrm>
              <a:off x="2956" y="442"/>
              <a:ext cx="520" cy="192"/>
            </a:xfrm>
            <a:prstGeom prst="rect">
              <a:avLst/>
            </a:prstGeom>
            <a:noFill/>
            <a:ln w="9525">
              <a:noFill/>
              <a:miter lim="800000"/>
              <a:headEnd/>
              <a:tailEnd/>
            </a:ln>
            <a:effectLst/>
          </p:spPr>
          <p:txBody>
            <a:bodyPr wrap="none">
              <a:spAutoFit/>
            </a:bodyPr>
            <a:lstStyle/>
            <a:p>
              <a:pPr algn="ctr"/>
              <a:r>
                <a:rPr lang="en-US" sz="1400" b="1"/>
                <a:t>4</a:t>
              </a:r>
              <a:r>
                <a:rPr lang="en-US" sz="1400" b="1" baseline="30000"/>
                <a:t>th</a:t>
              </a:r>
              <a:r>
                <a:rPr lang="en-US" sz="1400" b="1"/>
                <a:t> Year</a:t>
              </a:r>
            </a:p>
          </p:txBody>
        </p:sp>
        <p:sp>
          <p:nvSpPr>
            <p:cNvPr id="615451" name="Text Box 27"/>
            <p:cNvSpPr txBox="1">
              <a:spLocks noChangeArrowheads="1"/>
            </p:cNvSpPr>
            <p:nvPr/>
          </p:nvSpPr>
          <p:spPr bwMode="auto">
            <a:xfrm>
              <a:off x="3533" y="442"/>
              <a:ext cx="711" cy="192"/>
            </a:xfrm>
            <a:prstGeom prst="rect">
              <a:avLst/>
            </a:prstGeom>
            <a:noFill/>
            <a:ln w="9525">
              <a:noFill/>
              <a:miter lim="800000"/>
              <a:headEnd/>
              <a:tailEnd/>
            </a:ln>
            <a:effectLst/>
          </p:spPr>
          <p:txBody>
            <a:bodyPr wrap="none">
              <a:spAutoFit/>
            </a:bodyPr>
            <a:lstStyle/>
            <a:p>
              <a:pPr algn="ctr"/>
              <a:r>
                <a:rPr lang="en-US" sz="1400" b="1"/>
                <a:t>Graduation</a:t>
              </a:r>
            </a:p>
          </p:txBody>
        </p:sp>
        <p:sp>
          <p:nvSpPr>
            <p:cNvPr id="615452" name="Text Box 28"/>
            <p:cNvSpPr txBox="1">
              <a:spLocks noChangeArrowheads="1"/>
            </p:cNvSpPr>
            <p:nvPr/>
          </p:nvSpPr>
          <p:spPr bwMode="auto">
            <a:xfrm>
              <a:off x="4668" y="442"/>
              <a:ext cx="358" cy="192"/>
            </a:xfrm>
            <a:prstGeom prst="rect">
              <a:avLst/>
            </a:prstGeom>
            <a:noFill/>
            <a:ln w="9525">
              <a:noFill/>
              <a:miter lim="800000"/>
              <a:headEnd/>
              <a:tailEnd/>
            </a:ln>
            <a:effectLst/>
          </p:spPr>
          <p:txBody>
            <a:bodyPr wrap="none">
              <a:spAutoFit/>
            </a:bodyPr>
            <a:lstStyle/>
            <a:p>
              <a:pPr algn="ctr"/>
              <a:r>
                <a:rPr lang="en-US" sz="1400" b="1"/>
                <a:t>Post</a:t>
              </a:r>
            </a:p>
          </p:txBody>
        </p:sp>
        <p:sp>
          <p:nvSpPr>
            <p:cNvPr id="615453" name="Text Box 29"/>
            <p:cNvSpPr txBox="1">
              <a:spLocks noChangeArrowheads="1"/>
            </p:cNvSpPr>
            <p:nvPr/>
          </p:nvSpPr>
          <p:spPr bwMode="auto">
            <a:xfrm>
              <a:off x="864" y="730"/>
              <a:ext cx="645" cy="173"/>
            </a:xfrm>
            <a:prstGeom prst="rect">
              <a:avLst/>
            </a:prstGeom>
            <a:noFill/>
            <a:ln w="9525">
              <a:noFill/>
              <a:miter lim="800000"/>
              <a:headEnd/>
              <a:tailEnd/>
            </a:ln>
            <a:effectLst/>
          </p:spPr>
          <p:txBody>
            <a:bodyPr wrap="none">
              <a:spAutoFit/>
            </a:bodyPr>
            <a:lstStyle/>
            <a:p>
              <a:pPr algn="ctr"/>
              <a:r>
                <a:rPr lang="en-US" b="1">
                  <a:solidFill>
                    <a:schemeClr val="bg1"/>
                  </a:solidFill>
                </a:rPr>
                <a:t>Exploration</a:t>
              </a:r>
            </a:p>
          </p:txBody>
        </p:sp>
        <p:sp>
          <p:nvSpPr>
            <p:cNvPr id="615454" name="Text Box 30"/>
            <p:cNvSpPr txBox="1">
              <a:spLocks noChangeArrowheads="1"/>
            </p:cNvSpPr>
            <p:nvPr/>
          </p:nvSpPr>
          <p:spPr bwMode="auto">
            <a:xfrm>
              <a:off x="228" y="730"/>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15455" name="Text Box 31"/>
            <p:cNvSpPr txBox="1">
              <a:spLocks noChangeArrowheads="1"/>
            </p:cNvSpPr>
            <p:nvPr/>
          </p:nvSpPr>
          <p:spPr bwMode="auto">
            <a:xfrm>
              <a:off x="1567" y="730"/>
              <a:ext cx="645" cy="173"/>
            </a:xfrm>
            <a:prstGeom prst="rect">
              <a:avLst/>
            </a:prstGeom>
            <a:noFill/>
            <a:ln w="9525">
              <a:noFill/>
              <a:miter lim="800000"/>
              <a:headEnd/>
              <a:tailEnd/>
            </a:ln>
            <a:effectLst/>
          </p:spPr>
          <p:txBody>
            <a:bodyPr wrap="none">
              <a:spAutoFit/>
            </a:bodyPr>
            <a:lstStyle/>
            <a:p>
              <a:pPr algn="ctr"/>
              <a:r>
                <a:rPr lang="en-US" b="1">
                  <a:solidFill>
                    <a:schemeClr val="bg2"/>
                  </a:solidFill>
                </a:rPr>
                <a:t>Connection</a:t>
              </a:r>
            </a:p>
          </p:txBody>
        </p:sp>
        <p:sp>
          <p:nvSpPr>
            <p:cNvPr id="615456" name="Text Box 32"/>
            <p:cNvSpPr txBox="1">
              <a:spLocks noChangeArrowheads="1"/>
            </p:cNvSpPr>
            <p:nvPr/>
          </p:nvSpPr>
          <p:spPr bwMode="auto">
            <a:xfrm>
              <a:off x="2231" y="730"/>
              <a:ext cx="607" cy="173"/>
            </a:xfrm>
            <a:prstGeom prst="rect">
              <a:avLst/>
            </a:prstGeom>
            <a:noFill/>
            <a:ln w="9525">
              <a:noFill/>
              <a:miter lim="800000"/>
              <a:headEnd/>
              <a:tailEnd/>
            </a:ln>
            <a:effectLst/>
          </p:spPr>
          <p:txBody>
            <a:bodyPr wrap="none">
              <a:spAutoFit/>
            </a:bodyPr>
            <a:lstStyle/>
            <a:p>
              <a:pPr algn="ctr"/>
              <a:r>
                <a:rPr lang="en-US" b="1">
                  <a:solidFill>
                    <a:schemeClr val="bg1"/>
                  </a:solidFill>
                </a:rPr>
                <a:t>Interaction</a:t>
              </a:r>
            </a:p>
          </p:txBody>
        </p:sp>
        <p:sp>
          <p:nvSpPr>
            <p:cNvPr id="615457" name="Text Box 33"/>
            <p:cNvSpPr txBox="1">
              <a:spLocks noChangeArrowheads="1"/>
            </p:cNvSpPr>
            <p:nvPr/>
          </p:nvSpPr>
          <p:spPr bwMode="auto">
            <a:xfrm>
              <a:off x="2872" y="730"/>
              <a:ext cx="672" cy="173"/>
            </a:xfrm>
            <a:prstGeom prst="rect">
              <a:avLst/>
            </a:prstGeom>
            <a:noFill/>
            <a:ln w="9525">
              <a:noFill/>
              <a:miter lim="800000"/>
              <a:headEnd/>
              <a:tailEnd/>
            </a:ln>
            <a:effectLst/>
          </p:spPr>
          <p:txBody>
            <a:bodyPr wrap="none">
              <a:spAutoFit/>
            </a:bodyPr>
            <a:lstStyle/>
            <a:p>
              <a:pPr algn="ctr"/>
              <a:r>
                <a:rPr lang="en-US" b="1">
                  <a:solidFill>
                    <a:schemeClr val="bg1"/>
                  </a:solidFill>
                </a:rPr>
                <a:t>Anticipation</a:t>
              </a:r>
            </a:p>
          </p:txBody>
        </p:sp>
        <p:sp>
          <p:nvSpPr>
            <p:cNvPr id="615458" name="Text Box 34"/>
            <p:cNvSpPr txBox="1">
              <a:spLocks noChangeArrowheads="1"/>
            </p:cNvSpPr>
            <p:nvPr/>
          </p:nvSpPr>
          <p:spPr bwMode="auto">
            <a:xfrm>
              <a:off x="4268" y="730"/>
              <a:ext cx="826" cy="173"/>
            </a:xfrm>
            <a:prstGeom prst="rect">
              <a:avLst/>
            </a:prstGeom>
            <a:noFill/>
            <a:ln w="9525">
              <a:noFill/>
              <a:miter lim="800000"/>
              <a:headEnd/>
              <a:tailEnd/>
            </a:ln>
            <a:effectLst/>
          </p:spPr>
          <p:txBody>
            <a:bodyPr wrap="none">
              <a:spAutoFit/>
            </a:bodyPr>
            <a:lstStyle/>
            <a:p>
              <a:pPr algn="ctr"/>
              <a:r>
                <a:rPr lang="en-US" b="1">
                  <a:solidFill>
                    <a:schemeClr val="bg1"/>
                  </a:solidFill>
                </a:rPr>
                <a:t>Implementation</a:t>
              </a:r>
            </a:p>
          </p:txBody>
        </p:sp>
        <p:sp>
          <p:nvSpPr>
            <p:cNvPr id="615459" name="AutoShape 35"/>
            <p:cNvSpPr>
              <a:spLocks noChangeArrowheads="1"/>
            </p:cNvSpPr>
            <p:nvPr/>
          </p:nvSpPr>
          <p:spPr bwMode="auto">
            <a:xfrm flipH="1" flipV="1">
              <a:off x="432" y="618"/>
              <a:ext cx="432" cy="96"/>
            </a:xfrm>
            <a:prstGeom prst="rtTriangle">
              <a:avLst/>
            </a:prstGeom>
            <a:gradFill rotWithShape="1">
              <a:gsLst>
                <a:gs pos="0">
                  <a:srgbClr val="FF9900"/>
                </a:gs>
                <a:gs pos="100000">
                  <a:srgbClr val="FF0000"/>
                </a:gs>
              </a:gsLst>
              <a:lin ang="0" scaled="1"/>
            </a:gradFill>
            <a:ln w="9525">
              <a:noFill/>
              <a:miter lim="800000"/>
              <a:headEnd/>
              <a:tailEnd/>
            </a:ln>
            <a:effectLst/>
          </p:spPr>
          <p:txBody>
            <a:bodyPr wrap="none" anchor="ctr"/>
            <a:lstStyle/>
            <a:p>
              <a:endParaRPr lang="en-US"/>
            </a:p>
          </p:txBody>
        </p:sp>
        <p:sp>
          <p:nvSpPr>
            <p:cNvPr id="615460" name="AutoShape 36"/>
            <p:cNvSpPr>
              <a:spLocks noChangeArrowheads="1"/>
            </p:cNvSpPr>
            <p:nvPr/>
          </p:nvSpPr>
          <p:spPr bwMode="auto">
            <a:xfrm flipH="1" flipV="1">
              <a:off x="1104" y="618"/>
              <a:ext cx="432" cy="96"/>
            </a:xfrm>
            <a:prstGeom prst="rtTriangle">
              <a:avLst/>
            </a:prstGeom>
            <a:gradFill rotWithShape="1">
              <a:gsLst>
                <a:gs pos="0">
                  <a:srgbClr val="FFFF00"/>
                </a:gs>
                <a:gs pos="100000">
                  <a:srgbClr val="FF9900"/>
                </a:gs>
              </a:gsLst>
              <a:lin ang="0" scaled="1"/>
            </a:gradFill>
            <a:ln w="9525">
              <a:noFill/>
              <a:miter lim="800000"/>
              <a:headEnd/>
              <a:tailEnd/>
            </a:ln>
            <a:effectLst/>
          </p:spPr>
          <p:txBody>
            <a:bodyPr wrap="none" anchor="ctr"/>
            <a:lstStyle/>
            <a:p>
              <a:endParaRPr lang="en-US"/>
            </a:p>
          </p:txBody>
        </p:sp>
        <p:sp>
          <p:nvSpPr>
            <p:cNvPr id="615461" name="AutoShape 37"/>
            <p:cNvSpPr>
              <a:spLocks noChangeArrowheads="1"/>
            </p:cNvSpPr>
            <p:nvPr/>
          </p:nvSpPr>
          <p:spPr bwMode="auto">
            <a:xfrm flipH="1" flipV="1">
              <a:off x="1776" y="618"/>
              <a:ext cx="432" cy="96"/>
            </a:xfrm>
            <a:prstGeom prst="rtTriangle">
              <a:avLst/>
            </a:prstGeom>
            <a:gradFill rotWithShape="1">
              <a:gsLst>
                <a:gs pos="0">
                  <a:srgbClr val="009900"/>
                </a:gs>
                <a:gs pos="100000">
                  <a:srgbClr val="FFFF00"/>
                </a:gs>
              </a:gsLst>
              <a:lin ang="0" scaled="1"/>
            </a:gradFill>
            <a:ln w="9525">
              <a:noFill/>
              <a:miter lim="800000"/>
              <a:headEnd/>
              <a:tailEnd/>
            </a:ln>
            <a:effectLst/>
          </p:spPr>
          <p:txBody>
            <a:bodyPr wrap="none" anchor="ctr"/>
            <a:lstStyle/>
            <a:p>
              <a:endParaRPr lang="en-US"/>
            </a:p>
          </p:txBody>
        </p:sp>
        <p:sp>
          <p:nvSpPr>
            <p:cNvPr id="615462" name="AutoShape 38"/>
            <p:cNvSpPr>
              <a:spLocks noChangeArrowheads="1"/>
            </p:cNvSpPr>
            <p:nvPr/>
          </p:nvSpPr>
          <p:spPr bwMode="auto">
            <a:xfrm flipH="1" flipV="1">
              <a:off x="2448" y="618"/>
              <a:ext cx="432" cy="96"/>
            </a:xfrm>
            <a:prstGeom prst="rtTriangle">
              <a:avLst/>
            </a:prstGeom>
            <a:gradFill rotWithShape="1">
              <a:gsLst>
                <a:gs pos="0">
                  <a:srgbClr val="009BE6"/>
                </a:gs>
                <a:gs pos="100000">
                  <a:srgbClr val="009900"/>
                </a:gs>
              </a:gsLst>
              <a:lin ang="0" scaled="1"/>
            </a:gradFill>
            <a:ln w="9525">
              <a:noFill/>
              <a:miter lim="800000"/>
              <a:headEnd/>
              <a:tailEnd/>
            </a:ln>
            <a:effectLst/>
          </p:spPr>
          <p:txBody>
            <a:bodyPr wrap="none" anchor="ctr"/>
            <a:lstStyle/>
            <a:p>
              <a:endParaRPr lang="en-US"/>
            </a:p>
          </p:txBody>
        </p:sp>
        <p:sp>
          <p:nvSpPr>
            <p:cNvPr id="615463" name="AutoShape 39"/>
            <p:cNvSpPr>
              <a:spLocks noChangeArrowheads="1"/>
            </p:cNvSpPr>
            <p:nvPr/>
          </p:nvSpPr>
          <p:spPr bwMode="auto">
            <a:xfrm>
              <a:off x="3552" y="970"/>
              <a:ext cx="1344" cy="173"/>
            </a:xfrm>
            <a:prstGeom prst="rtTriangle">
              <a:avLst/>
            </a:prstGeom>
            <a:gradFill rotWithShape="1">
              <a:gsLst>
                <a:gs pos="0">
                  <a:srgbClr val="009BE6"/>
                </a:gs>
                <a:gs pos="100000">
                  <a:srgbClr val="660066"/>
                </a:gs>
              </a:gsLst>
              <a:lin ang="0" scaled="1"/>
            </a:gradFill>
            <a:ln w="9525">
              <a:noFill/>
              <a:miter lim="800000"/>
              <a:headEnd/>
              <a:tailEnd/>
            </a:ln>
            <a:effectLst/>
          </p:spPr>
          <p:txBody>
            <a:bodyPr wrap="none" anchor="ctr"/>
            <a:lstStyle/>
            <a:p>
              <a:endParaRPr lang="en-US"/>
            </a:p>
          </p:txBody>
        </p:sp>
        <p:grpSp>
          <p:nvGrpSpPr>
            <p:cNvPr id="615464" name="Group 40"/>
            <p:cNvGrpSpPr>
              <a:grpSpLocks/>
            </p:cNvGrpSpPr>
            <p:nvPr/>
          </p:nvGrpSpPr>
          <p:grpSpPr bwMode="auto">
            <a:xfrm>
              <a:off x="192" y="476"/>
              <a:ext cx="5376" cy="672"/>
              <a:chOff x="192" y="958"/>
              <a:chExt cx="5376" cy="672"/>
            </a:xfrm>
          </p:grpSpPr>
          <p:sp>
            <p:nvSpPr>
              <p:cNvPr id="615465" name="Rectangle 41"/>
              <p:cNvSpPr>
                <a:spLocks noChangeArrowheads="1"/>
              </p:cNvSpPr>
              <p:nvPr/>
            </p:nvSpPr>
            <p:spPr bwMode="auto">
              <a:xfrm>
                <a:off x="192"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5466" name="Rectangle 42"/>
              <p:cNvSpPr>
                <a:spLocks noChangeArrowheads="1"/>
              </p:cNvSpPr>
              <p:nvPr/>
            </p:nvSpPr>
            <p:spPr bwMode="auto">
              <a:xfrm>
                <a:off x="864"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5467" name="Rectangle 43"/>
              <p:cNvSpPr>
                <a:spLocks noChangeArrowheads="1"/>
              </p:cNvSpPr>
              <p:nvPr/>
            </p:nvSpPr>
            <p:spPr bwMode="auto">
              <a:xfrm>
                <a:off x="1536"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5468" name="Rectangle 44"/>
              <p:cNvSpPr>
                <a:spLocks noChangeArrowheads="1"/>
              </p:cNvSpPr>
              <p:nvPr/>
            </p:nvSpPr>
            <p:spPr bwMode="auto">
              <a:xfrm>
                <a:off x="2208"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5469" name="Rectangle 45"/>
              <p:cNvSpPr>
                <a:spLocks noChangeArrowheads="1"/>
              </p:cNvSpPr>
              <p:nvPr/>
            </p:nvSpPr>
            <p:spPr bwMode="auto">
              <a:xfrm>
                <a:off x="2880"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5470" name="Rectangle 46"/>
              <p:cNvSpPr>
                <a:spLocks noChangeArrowheads="1"/>
              </p:cNvSpPr>
              <p:nvPr/>
            </p:nvSpPr>
            <p:spPr bwMode="auto">
              <a:xfrm>
                <a:off x="4224" y="958"/>
                <a:ext cx="1344" cy="672"/>
              </a:xfrm>
              <a:prstGeom prst="rect">
                <a:avLst/>
              </a:prstGeom>
              <a:noFill/>
              <a:ln w="9525">
                <a:solidFill>
                  <a:schemeClr val="tx1"/>
                </a:solidFill>
                <a:miter lim="800000"/>
                <a:headEnd/>
                <a:tailEnd/>
              </a:ln>
              <a:effectLst/>
            </p:spPr>
            <p:txBody>
              <a:bodyPr wrap="none" anchor="ctr"/>
              <a:lstStyle/>
              <a:p>
                <a:endParaRPr lang="en-US"/>
              </a:p>
            </p:txBody>
          </p:sp>
          <p:sp>
            <p:nvSpPr>
              <p:cNvPr id="615471" name="Rectangle 47"/>
              <p:cNvSpPr>
                <a:spLocks noChangeArrowheads="1"/>
              </p:cNvSpPr>
              <p:nvPr/>
            </p:nvSpPr>
            <p:spPr bwMode="auto">
              <a:xfrm>
                <a:off x="3552" y="958"/>
                <a:ext cx="672" cy="672"/>
              </a:xfrm>
              <a:prstGeom prst="rect">
                <a:avLst/>
              </a:prstGeom>
              <a:noFill/>
              <a:ln w="9525">
                <a:solidFill>
                  <a:schemeClr val="tx1"/>
                </a:solidFill>
                <a:miter lim="800000"/>
                <a:headEnd/>
                <a:tailEnd/>
              </a:ln>
              <a:effectLst/>
            </p:spPr>
            <p:txBody>
              <a:bodyPr wrap="none" anchor="ctr"/>
              <a:lstStyle/>
              <a:p>
                <a:endParaRPr lang="en-US"/>
              </a:p>
            </p:txBody>
          </p:sp>
        </p:grpSp>
        <p:sp>
          <p:nvSpPr>
            <p:cNvPr id="615472" name="Text Box 48"/>
            <p:cNvSpPr txBox="1">
              <a:spLocks noChangeArrowheads="1"/>
            </p:cNvSpPr>
            <p:nvPr/>
          </p:nvSpPr>
          <p:spPr bwMode="auto">
            <a:xfrm>
              <a:off x="3595" y="737"/>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15473" name="AutoShape 49"/>
            <p:cNvSpPr>
              <a:spLocks noChangeArrowheads="1"/>
            </p:cNvSpPr>
            <p:nvPr/>
          </p:nvSpPr>
          <p:spPr bwMode="auto">
            <a:xfrm flipH="1" flipV="1">
              <a:off x="3120" y="622"/>
              <a:ext cx="432" cy="96"/>
            </a:xfrm>
            <a:prstGeom prst="rtTriangle">
              <a:avLst/>
            </a:prstGeom>
            <a:gradFill rotWithShape="1">
              <a:gsLst>
                <a:gs pos="0">
                  <a:srgbClr val="0000CC"/>
                </a:gs>
                <a:gs pos="100000">
                  <a:srgbClr val="009BE6"/>
                </a:gs>
              </a:gsLst>
              <a:lin ang="0" scaled="1"/>
            </a:gradFill>
            <a:ln w="9525">
              <a:noFill/>
              <a:miter lim="800000"/>
              <a:headEnd/>
              <a:tailEnd/>
            </a:ln>
            <a:effectLst/>
          </p:spPr>
          <p:txBody>
            <a:bodyPr wrap="none" anchor="ctr"/>
            <a:lstStyle/>
            <a:p>
              <a:endParaRPr lang="en-US"/>
            </a:p>
          </p:txBody>
        </p:sp>
      </p:grpSp>
      <p:grpSp>
        <p:nvGrpSpPr>
          <p:cNvPr id="615474" name="Group 50"/>
          <p:cNvGrpSpPr>
            <a:grpSpLocks/>
          </p:cNvGrpSpPr>
          <p:nvPr/>
        </p:nvGrpSpPr>
        <p:grpSpPr bwMode="auto">
          <a:xfrm>
            <a:off x="304800" y="3000375"/>
            <a:ext cx="8534400" cy="457200"/>
            <a:chOff x="192" y="2736"/>
            <a:chExt cx="5376" cy="384"/>
          </a:xfrm>
        </p:grpSpPr>
        <p:sp>
          <p:nvSpPr>
            <p:cNvPr id="615475" name="Rectangle 51"/>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15476" name="Rectangle 52"/>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15477" name="Rectangle 53"/>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15478" name="Rectangle 54"/>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15479" name="Rectangle 55"/>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15480" name="Rectangle 56"/>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15481" name="Rectangle 57"/>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15482" name="Text Box 58"/>
          <p:cNvSpPr txBox="1">
            <a:spLocks noChangeArrowheads="1"/>
          </p:cNvSpPr>
          <p:nvPr/>
        </p:nvSpPr>
        <p:spPr bwMode="auto">
          <a:xfrm>
            <a:off x="1498600" y="2987675"/>
            <a:ext cx="781050" cy="396875"/>
          </a:xfrm>
          <a:prstGeom prst="rect">
            <a:avLst/>
          </a:prstGeom>
          <a:noFill/>
          <a:ln w="9525">
            <a:noFill/>
            <a:miter lim="800000"/>
            <a:headEnd/>
            <a:tailEnd/>
          </a:ln>
          <a:effectLst/>
        </p:spPr>
        <p:txBody>
          <a:bodyPr wrap="none">
            <a:spAutoFit/>
          </a:bodyPr>
          <a:lstStyle/>
          <a:p>
            <a:pPr algn="ctr"/>
            <a:r>
              <a:rPr lang="en-US" sz="1000" b="1"/>
              <a:t>Academic</a:t>
            </a:r>
            <a:br>
              <a:rPr lang="en-US" sz="1000" b="1"/>
            </a:br>
            <a:r>
              <a:rPr lang="en-US" sz="1000" b="1"/>
              <a:t> Skills</a:t>
            </a:r>
          </a:p>
        </p:txBody>
      </p:sp>
      <p:sp>
        <p:nvSpPr>
          <p:cNvPr id="615483" name="Text Box 59"/>
          <p:cNvSpPr txBox="1">
            <a:spLocks noChangeArrowheads="1"/>
          </p:cNvSpPr>
          <p:nvPr/>
        </p:nvSpPr>
        <p:spPr bwMode="auto">
          <a:xfrm>
            <a:off x="2430463" y="3000375"/>
            <a:ext cx="1154112" cy="396875"/>
          </a:xfrm>
          <a:prstGeom prst="rect">
            <a:avLst/>
          </a:prstGeom>
          <a:noFill/>
          <a:ln w="9525">
            <a:noFill/>
            <a:miter lim="800000"/>
            <a:headEnd/>
            <a:tailEnd/>
          </a:ln>
          <a:effectLst/>
        </p:spPr>
        <p:txBody>
          <a:bodyPr wrap="none">
            <a:spAutoFit/>
          </a:bodyPr>
          <a:lstStyle/>
          <a:p>
            <a:pPr algn="ctr"/>
            <a:r>
              <a:rPr lang="en-US" sz="1000" b="1"/>
              <a:t>Major Selection/</a:t>
            </a:r>
            <a:br>
              <a:rPr lang="en-US" sz="1000" b="1"/>
            </a:br>
            <a:r>
              <a:rPr lang="en-US" sz="1000" b="1"/>
              <a:t>Entrance</a:t>
            </a:r>
          </a:p>
        </p:txBody>
      </p:sp>
      <p:sp>
        <p:nvSpPr>
          <p:cNvPr id="615484" name="Text Box 60"/>
          <p:cNvSpPr txBox="1">
            <a:spLocks noChangeArrowheads="1"/>
          </p:cNvSpPr>
          <p:nvPr/>
        </p:nvSpPr>
        <p:spPr bwMode="auto">
          <a:xfrm>
            <a:off x="3586163" y="3000375"/>
            <a:ext cx="900112" cy="396875"/>
          </a:xfrm>
          <a:prstGeom prst="rect">
            <a:avLst/>
          </a:prstGeom>
          <a:noFill/>
          <a:ln w="9525">
            <a:noFill/>
            <a:miter lim="800000"/>
            <a:headEnd/>
            <a:tailEnd/>
          </a:ln>
          <a:effectLst/>
        </p:spPr>
        <p:txBody>
          <a:bodyPr wrap="none">
            <a:spAutoFit/>
          </a:bodyPr>
          <a:lstStyle/>
          <a:p>
            <a:pPr algn="ctr"/>
            <a:r>
              <a:rPr lang="en-US" sz="1000" b="1"/>
              <a:t>Experiential</a:t>
            </a:r>
            <a:br>
              <a:rPr lang="en-US" sz="1000" b="1"/>
            </a:br>
            <a:r>
              <a:rPr lang="en-US" sz="1000" b="1"/>
              <a:t>Learning</a:t>
            </a:r>
          </a:p>
        </p:txBody>
      </p:sp>
      <p:sp>
        <p:nvSpPr>
          <p:cNvPr id="615485" name="Text Box 61"/>
          <p:cNvSpPr txBox="1">
            <a:spLocks noChangeArrowheads="1"/>
          </p:cNvSpPr>
          <p:nvPr/>
        </p:nvSpPr>
        <p:spPr bwMode="auto">
          <a:xfrm>
            <a:off x="4568825" y="2947988"/>
            <a:ext cx="1076325" cy="549275"/>
          </a:xfrm>
          <a:prstGeom prst="rect">
            <a:avLst/>
          </a:prstGeom>
          <a:noFill/>
          <a:ln w="9525">
            <a:noFill/>
            <a:miter lim="800000"/>
            <a:headEnd/>
            <a:tailEnd/>
          </a:ln>
          <a:effectLst/>
        </p:spPr>
        <p:txBody>
          <a:bodyPr wrap="none">
            <a:spAutoFit/>
          </a:bodyPr>
          <a:lstStyle/>
          <a:p>
            <a:pPr algn="ctr"/>
            <a:r>
              <a:rPr lang="en-US" sz="1000" b="1"/>
              <a:t>Degree</a:t>
            </a:r>
            <a:br>
              <a:rPr lang="en-US" sz="1000" b="1"/>
            </a:br>
            <a:r>
              <a:rPr lang="en-US" sz="1000" b="1"/>
              <a:t>Completion/</a:t>
            </a:r>
            <a:br>
              <a:rPr lang="en-US" sz="1000" b="1"/>
            </a:br>
            <a:r>
              <a:rPr lang="en-US" sz="1000" b="1"/>
              <a:t>Life Readiness</a:t>
            </a:r>
          </a:p>
        </p:txBody>
      </p:sp>
      <p:sp>
        <p:nvSpPr>
          <p:cNvPr id="615486" name="Text Box 62"/>
          <p:cNvSpPr txBox="1">
            <a:spLocks noChangeArrowheads="1"/>
          </p:cNvSpPr>
          <p:nvPr/>
        </p:nvSpPr>
        <p:spPr bwMode="auto">
          <a:xfrm>
            <a:off x="388938" y="3000375"/>
            <a:ext cx="928687" cy="396875"/>
          </a:xfrm>
          <a:prstGeom prst="rect">
            <a:avLst/>
          </a:prstGeom>
          <a:noFill/>
          <a:ln w="9525">
            <a:noFill/>
            <a:miter lim="800000"/>
            <a:headEnd/>
            <a:tailEnd/>
          </a:ln>
          <a:effectLst/>
        </p:spPr>
        <p:txBody>
          <a:bodyPr wrap="none">
            <a:spAutoFit/>
          </a:bodyPr>
          <a:lstStyle/>
          <a:p>
            <a:pPr algn="ctr"/>
            <a:r>
              <a:rPr lang="en-US" sz="1000" b="1"/>
              <a:t>Capabilities</a:t>
            </a:r>
            <a:br>
              <a:rPr lang="en-US" sz="1000" b="1"/>
            </a:br>
            <a:r>
              <a:rPr lang="en-US" sz="1000" b="1"/>
              <a:t>Assessment</a:t>
            </a:r>
          </a:p>
        </p:txBody>
      </p:sp>
      <p:sp>
        <p:nvSpPr>
          <p:cNvPr id="615487" name="Text Box 63"/>
          <p:cNvSpPr txBox="1">
            <a:spLocks noChangeArrowheads="1"/>
          </p:cNvSpPr>
          <p:nvPr/>
        </p:nvSpPr>
        <p:spPr bwMode="auto">
          <a:xfrm>
            <a:off x="7073900" y="3000375"/>
            <a:ext cx="1387475" cy="396875"/>
          </a:xfrm>
          <a:prstGeom prst="rect">
            <a:avLst/>
          </a:prstGeom>
          <a:noFill/>
          <a:ln w="9525">
            <a:noFill/>
            <a:miter lim="800000"/>
            <a:headEnd/>
            <a:tailEnd/>
          </a:ln>
          <a:effectLst/>
        </p:spPr>
        <p:txBody>
          <a:bodyPr wrap="none">
            <a:spAutoFit/>
          </a:bodyPr>
          <a:lstStyle/>
          <a:p>
            <a:pPr algn="ctr"/>
            <a:r>
              <a:rPr lang="en-US" sz="1000" b="1"/>
              <a:t>Graduate Education</a:t>
            </a:r>
            <a:br>
              <a:rPr lang="en-US" sz="1000" b="1"/>
            </a:br>
            <a:r>
              <a:rPr lang="en-US" sz="1000" b="1"/>
              <a:t>Preparation</a:t>
            </a:r>
          </a:p>
        </p:txBody>
      </p:sp>
      <p:sp>
        <p:nvSpPr>
          <p:cNvPr id="615488" name="Text Box 64"/>
          <p:cNvSpPr txBox="1">
            <a:spLocks noChangeArrowheads="1"/>
          </p:cNvSpPr>
          <p:nvPr/>
        </p:nvSpPr>
        <p:spPr bwMode="auto">
          <a:xfrm>
            <a:off x="3352800" y="3444875"/>
            <a:ext cx="2419350" cy="304800"/>
          </a:xfrm>
          <a:prstGeom prst="rect">
            <a:avLst/>
          </a:prstGeom>
          <a:noFill/>
          <a:ln w="9525">
            <a:noFill/>
            <a:miter lim="800000"/>
            <a:headEnd/>
            <a:tailEnd/>
          </a:ln>
          <a:effectLst/>
        </p:spPr>
        <p:txBody>
          <a:bodyPr wrap="none">
            <a:spAutoFit/>
          </a:bodyPr>
          <a:lstStyle/>
          <a:p>
            <a:pPr algn="ctr"/>
            <a:r>
              <a:rPr lang="en-US" sz="1400" b="1"/>
              <a:t>Academic Advising Issues</a:t>
            </a:r>
          </a:p>
        </p:txBody>
      </p:sp>
      <p:sp>
        <p:nvSpPr>
          <p:cNvPr id="615489" name="Text Box 65"/>
          <p:cNvSpPr txBox="1">
            <a:spLocks noChangeArrowheads="1"/>
          </p:cNvSpPr>
          <p:nvPr/>
        </p:nvSpPr>
        <p:spPr bwMode="auto">
          <a:xfrm>
            <a:off x="5684838" y="3098800"/>
            <a:ext cx="993775" cy="244475"/>
          </a:xfrm>
          <a:prstGeom prst="rect">
            <a:avLst/>
          </a:prstGeom>
          <a:noFill/>
          <a:ln w="9525">
            <a:noFill/>
            <a:miter lim="800000"/>
            <a:headEnd/>
            <a:tailEnd/>
          </a:ln>
          <a:effectLst/>
        </p:spPr>
        <p:txBody>
          <a:bodyPr wrap="none">
            <a:spAutoFit/>
          </a:bodyPr>
          <a:lstStyle/>
          <a:p>
            <a:pPr algn="ctr"/>
            <a:r>
              <a:rPr lang="en-US" sz="1000" b="1"/>
              <a:t>Credentialing</a:t>
            </a:r>
          </a:p>
        </p:txBody>
      </p:sp>
      <p:grpSp>
        <p:nvGrpSpPr>
          <p:cNvPr id="615490" name="Group 66"/>
          <p:cNvGrpSpPr>
            <a:grpSpLocks/>
          </p:cNvGrpSpPr>
          <p:nvPr/>
        </p:nvGrpSpPr>
        <p:grpSpPr bwMode="auto">
          <a:xfrm>
            <a:off x="304800" y="2133600"/>
            <a:ext cx="8534400" cy="457200"/>
            <a:chOff x="192" y="2736"/>
            <a:chExt cx="5376" cy="384"/>
          </a:xfrm>
        </p:grpSpPr>
        <p:sp>
          <p:nvSpPr>
            <p:cNvPr id="615491" name="Rectangle 67"/>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15492" name="Rectangle 68"/>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15493" name="Rectangle 69"/>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15494" name="Rectangle 70"/>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15495" name="Rectangle 71"/>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15496" name="Rectangle 72"/>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15497" name="Rectangle 73"/>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15498" name="Text Box 74"/>
          <p:cNvSpPr txBox="1">
            <a:spLocks noChangeArrowheads="1"/>
          </p:cNvSpPr>
          <p:nvPr/>
        </p:nvSpPr>
        <p:spPr bwMode="auto">
          <a:xfrm>
            <a:off x="1463675" y="2133600"/>
            <a:ext cx="850900" cy="396875"/>
          </a:xfrm>
          <a:prstGeom prst="rect">
            <a:avLst/>
          </a:prstGeom>
          <a:noFill/>
          <a:ln w="9525">
            <a:noFill/>
            <a:miter lim="800000"/>
            <a:headEnd/>
            <a:tailEnd/>
          </a:ln>
          <a:effectLst/>
        </p:spPr>
        <p:txBody>
          <a:bodyPr wrap="none">
            <a:spAutoFit/>
          </a:bodyPr>
          <a:lstStyle/>
          <a:p>
            <a:pPr algn="ctr"/>
            <a:r>
              <a:rPr lang="en-US" sz="1000" b="1"/>
              <a:t>Personal</a:t>
            </a:r>
          </a:p>
          <a:p>
            <a:pPr algn="ctr"/>
            <a:r>
              <a:rPr lang="en-US" sz="1000" b="1"/>
              <a:t>Awareness</a:t>
            </a:r>
          </a:p>
        </p:txBody>
      </p:sp>
      <p:sp>
        <p:nvSpPr>
          <p:cNvPr id="615499" name="Text Box 75"/>
          <p:cNvSpPr txBox="1">
            <a:spLocks noChangeArrowheads="1"/>
          </p:cNvSpPr>
          <p:nvPr/>
        </p:nvSpPr>
        <p:spPr bwMode="auto">
          <a:xfrm>
            <a:off x="2613025" y="2133600"/>
            <a:ext cx="788988" cy="396875"/>
          </a:xfrm>
          <a:prstGeom prst="rect">
            <a:avLst/>
          </a:prstGeom>
          <a:noFill/>
          <a:ln w="9525">
            <a:noFill/>
            <a:miter lim="800000"/>
            <a:headEnd/>
            <a:tailEnd/>
          </a:ln>
          <a:effectLst/>
        </p:spPr>
        <p:txBody>
          <a:bodyPr wrap="none">
            <a:spAutoFit/>
          </a:bodyPr>
          <a:lstStyle/>
          <a:p>
            <a:pPr algn="ctr"/>
            <a:r>
              <a:rPr lang="en-US" sz="1000" b="1"/>
              <a:t>Relational</a:t>
            </a:r>
          </a:p>
          <a:p>
            <a:pPr algn="ctr"/>
            <a:r>
              <a:rPr lang="en-US" sz="1000" b="1"/>
              <a:t>Dynamics</a:t>
            </a:r>
          </a:p>
        </p:txBody>
      </p:sp>
      <p:sp>
        <p:nvSpPr>
          <p:cNvPr id="615500" name="Text Box 76"/>
          <p:cNvSpPr txBox="1">
            <a:spLocks noChangeArrowheads="1"/>
          </p:cNvSpPr>
          <p:nvPr/>
        </p:nvSpPr>
        <p:spPr bwMode="auto">
          <a:xfrm>
            <a:off x="3587750" y="2133600"/>
            <a:ext cx="882650" cy="396875"/>
          </a:xfrm>
          <a:prstGeom prst="rect">
            <a:avLst/>
          </a:prstGeom>
          <a:noFill/>
          <a:ln w="9525">
            <a:noFill/>
            <a:miter lim="800000"/>
            <a:headEnd/>
            <a:tailEnd/>
          </a:ln>
          <a:effectLst/>
        </p:spPr>
        <p:txBody>
          <a:bodyPr wrap="none">
            <a:spAutoFit/>
          </a:bodyPr>
          <a:lstStyle/>
          <a:p>
            <a:pPr algn="ctr"/>
            <a:r>
              <a:rPr lang="en-US" sz="1000" b="1"/>
              <a:t>Community</a:t>
            </a:r>
          </a:p>
          <a:p>
            <a:pPr algn="ctr"/>
            <a:r>
              <a:rPr lang="en-US" sz="1000" b="1"/>
              <a:t>Service</a:t>
            </a:r>
          </a:p>
        </p:txBody>
      </p:sp>
      <p:sp>
        <p:nvSpPr>
          <p:cNvPr id="615501" name="Text Box 77"/>
          <p:cNvSpPr txBox="1">
            <a:spLocks noChangeArrowheads="1"/>
          </p:cNvSpPr>
          <p:nvPr/>
        </p:nvSpPr>
        <p:spPr bwMode="auto">
          <a:xfrm>
            <a:off x="4587875" y="2133600"/>
            <a:ext cx="1014413" cy="396875"/>
          </a:xfrm>
          <a:prstGeom prst="rect">
            <a:avLst/>
          </a:prstGeom>
          <a:noFill/>
          <a:ln w="9525">
            <a:noFill/>
            <a:miter lim="800000"/>
            <a:headEnd/>
            <a:tailEnd/>
          </a:ln>
          <a:effectLst/>
        </p:spPr>
        <p:txBody>
          <a:bodyPr wrap="none">
            <a:spAutoFit/>
          </a:bodyPr>
          <a:lstStyle/>
          <a:p>
            <a:pPr algn="ctr"/>
            <a:r>
              <a:rPr lang="en-US" sz="1000" b="1"/>
              <a:t>Career Skills</a:t>
            </a:r>
          </a:p>
          <a:p>
            <a:pPr algn="ctr"/>
            <a:r>
              <a:rPr lang="en-US" sz="1000" b="1"/>
              <a:t>Enhancement</a:t>
            </a:r>
          </a:p>
        </p:txBody>
      </p:sp>
      <p:sp>
        <p:nvSpPr>
          <p:cNvPr id="615502" name="Text Box 78"/>
          <p:cNvSpPr txBox="1">
            <a:spLocks noChangeArrowheads="1"/>
          </p:cNvSpPr>
          <p:nvPr/>
        </p:nvSpPr>
        <p:spPr bwMode="auto">
          <a:xfrm>
            <a:off x="322263" y="2244725"/>
            <a:ext cx="1044575" cy="244475"/>
          </a:xfrm>
          <a:prstGeom prst="rect">
            <a:avLst/>
          </a:prstGeom>
          <a:noFill/>
          <a:ln w="9525">
            <a:noFill/>
            <a:miter lim="800000"/>
            <a:headEnd/>
            <a:tailEnd/>
          </a:ln>
          <a:effectLst/>
        </p:spPr>
        <p:txBody>
          <a:bodyPr wrap="none">
            <a:spAutoFit/>
          </a:bodyPr>
          <a:lstStyle/>
          <a:p>
            <a:pPr algn="ctr"/>
            <a:r>
              <a:rPr lang="en-US" sz="1000" b="1"/>
              <a:t>Differentiation</a:t>
            </a:r>
          </a:p>
        </p:txBody>
      </p:sp>
      <p:sp>
        <p:nvSpPr>
          <p:cNvPr id="615503" name="Text Box 79"/>
          <p:cNvSpPr txBox="1">
            <a:spLocks noChangeArrowheads="1"/>
          </p:cNvSpPr>
          <p:nvPr/>
        </p:nvSpPr>
        <p:spPr bwMode="auto">
          <a:xfrm>
            <a:off x="7185025" y="2133600"/>
            <a:ext cx="1146175" cy="396875"/>
          </a:xfrm>
          <a:prstGeom prst="rect">
            <a:avLst/>
          </a:prstGeom>
          <a:noFill/>
          <a:ln w="9525">
            <a:noFill/>
            <a:miter lim="800000"/>
            <a:headEnd/>
            <a:tailEnd/>
          </a:ln>
          <a:effectLst/>
        </p:spPr>
        <p:txBody>
          <a:bodyPr wrap="none">
            <a:spAutoFit/>
          </a:bodyPr>
          <a:lstStyle/>
          <a:p>
            <a:pPr algn="ctr"/>
            <a:r>
              <a:rPr lang="en-US" sz="1000" b="1"/>
              <a:t>Advanced Level</a:t>
            </a:r>
          </a:p>
          <a:p>
            <a:pPr algn="ctr"/>
            <a:r>
              <a:rPr lang="en-US" sz="1000" b="1"/>
              <a:t>of Previous</a:t>
            </a:r>
          </a:p>
        </p:txBody>
      </p:sp>
      <p:sp>
        <p:nvSpPr>
          <p:cNvPr id="615504" name="Text Box 80"/>
          <p:cNvSpPr txBox="1">
            <a:spLocks noChangeArrowheads="1"/>
          </p:cNvSpPr>
          <p:nvPr/>
        </p:nvSpPr>
        <p:spPr bwMode="auto">
          <a:xfrm>
            <a:off x="3624263" y="2590800"/>
            <a:ext cx="1954212" cy="304800"/>
          </a:xfrm>
          <a:prstGeom prst="rect">
            <a:avLst/>
          </a:prstGeom>
          <a:noFill/>
          <a:ln w="9525">
            <a:noFill/>
            <a:miter lim="800000"/>
            <a:headEnd/>
            <a:tailEnd/>
          </a:ln>
          <a:effectLst/>
        </p:spPr>
        <p:txBody>
          <a:bodyPr wrap="none">
            <a:spAutoFit/>
          </a:bodyPr>
          <a:lstStyle/>
          <a:p>
            <a:pPr algn="ctr"/>
            <a:r>
              <a:rPr lang="en-US" sz="1400" b="1"/>
              <a:t>Life Coaching Issues</a:t>
            </a:r>
          </a:p>
        </p:txBody>
      </p:sp>
      <p:sp>
        <p:nvSpPr>
          <p:cNvPr id="615505" name="Text Box 81"/>
          <p:cNvSpPr txBox="1">
            <a:spLocks noChangeArrowheads="1"/>
          </p:cNvSpPr>
          <p:nvPr/>
        </p:nvSpPr>
        <p:spPr bwMode="auto">
          <a:xfrm>
            <a:off x="5849938" y="2244725"/>
            <a:ext cx="655637" cy="244475"/>
          </a:xfrm>
          <a:prstGeom prst="rect">
            <a:avLst/>
          </a:prstGeom>
          <a:noFill/>
          <a:ln w="9525">
            <a:noFill/>
            <a:miter lim="800000"/>
            <a:headEnd/>
            <a:tailEnd/>
          </a:ln>
          <a:effectLst/>
        </p:spPr>
        <p:txBody>
          <a:bodyPr wrap="none">
            <a:spAutoFit/>
          </a:bodyPr>
          <a:lstStyle/>
          <a:p>
            <a:pPr algn="ctr"/>
            <a:r>
              <a:rPr lang="en-US" sz="1000" b="1"/>
              <a:t>Closure</a:t>
            </a:r>
          </a:p>
        </p:txBody>
      </p:sp>
      <p:grpSp>
        <p:nvGrpSpPr>
          <p:cNvPr id="615506" name="Group 82"/>
          <p:cNvGrpSpPr>
            <a:grpSpLocks/>
          </p:cNvGrpSpPr>
          <p:nvPr/>
        </p:nvGrpSpPr>
        <p:grpSpPr bwMode="auto">
          <a:xfrm>
            <a:off x="3505200" y="2057400"/>
            <a:ext cx="5395913" cy="560388"/>
            <a:chOff x="2208" y="3149"/>
            <a:chExt cx="3399" cy="305"/>
          </a:xfrm>
        </p:grpSpPr>
        <p:sp>
          <p:nvSpPr>
            <p:cNvPr id="615507" name="Rectangle 83"/>
            <p:cNvSpPr>
              <a:spLocks noChangeArrowheads="1"/>
            </p:cNvSpPr>
            <p:nvPr/>
          </p:nvSpPr>
          <p:spPr bwMode="auto">
            <a:xfrm>
              <a:off x="2208" y="3149"/>
              <a:ext cx="576" cy="305"/>
            </a:xfrm>
            <a:prstGeom prst="rect">
              <a:avLst/>
            </a:prstGeom>
            <a:gradFill rotWithShape="1">
              <a:gsLst>
                <a:gs pos="0">
                  <a:schemeClr val="bg1">
                    <a:alpha val="0"/>
                  </a:schemeClr>
                </a:gs>
                <a:gs pos="100000">
                  <a:schemeClr val="bg1">
                    <a:gamma/>
                    <a:tint val="0"/>
                    <a:invGamma/>
                  </a:schemeClr>
                </a:gs>
              </a:gsLst>
              <a:lin ang="0" scaled="1"/>
            </a:gradFill>
            <a:ln w="9525">
              <a:noFill/>
              <a:miter lim="800000"/>
              <a:headEnd/>
              <a:tailEnd/>
            </a:ln>
            <a:effectLst/>
          </p:spPr>
          <p:txBody>
            <a:bodyPr wrap="none" anchor="ctr"/>
            <a:lstStyle/>
            <a:p>
              <a:endParaRPr lang="en-US"/>
            </a:p>
          </p:txBody>
        </p:sp>
        <p:sp>
          <p:nvSpPr>
            <p:cNvPr id="615508" name="Rectangle 84"/>
            <p:cNvSpPr>
              <a:spLocks noChangeArrowheads="1"/>
            </p:cNvSpPr>
            <p:nvPr/>
          </p:nvSpPr>
          <p:spPr bwMode="auto">
            <a:xfrm>
              <a:off x="2775" y="3149"/>
              <a:ext cx="2832" cy="305"/>
            </a:xfrm>
            <a:prstGeom prst="rect">
              <a:avLst/>
            </a:prstGeom>
            <a:solidFill>
              <a:srgbClr val="FFFFFF"/>
            </a:solidFill>
            <a:ln w="9525">
              <a:noFill/>
              <a:miter lim="800000"/>
              <a:headEnd/>
              <a:tailEnd/>
            </a:ln>
            <a:effectLst/>
          </p:spPr>
          <p:txBody>
            <a:bodyPr wrap="none" anchor="ctr"/>
            <a:lstStyle/>
            <a:p>
              <a:endParaRPr lang="en-US"/>
            </a:p>
          </p:txBody>
        </p:sp>
      </p:grpSp>
      <p:grpSp>
        <p:nvGrpSpPr>
          <p:cNvPr id="615509" name="Group 85"/>
          <p:cNvGrpSpPr>
            <a:grpSpLocks/>
          </p:cNvGrpSpPr>
          <p:nvPr/>
        </p:nvGrpSpPr>
        <p:grpSpPr bwMode="auto">
          <a:xfrm>
            <a:off x="3505200" y="2971800"/>
            <a:ext cx="5395913" cy="533400"/>
            <a:chOff x="2208" y="3149"/>
            <a:chExt cx="3399" cy="305"/>
          </a:xfrm>
        </p:grpSpPr>
        <p:sp>
          <p:nvSpPr>
            <p:cNvPr id="615510" name="Rectangle 86"/>
            <p:cNvSpPr>
              <a:spLocks noChangeArrowheads="1"/>
            </p:cNvSpPr>
            <p:nvPr/>
          </p:nvSpPr>
          <p:spPr bwMode="auto">
            <a:xfrm>
              <a:off x="2208" y="3149"/>
              <a:ext cx="576" cy="305"/>
            </a:xfrm>
            <a:prstGeom prst="rect">
              <a:avLst/>
            </a:prstGeom>
            <a:gradFill rotWithShape="1">
              <a:gsLst>
                <a:gs pos="0">
                  <a:schemeClr val="bg1">
                    <a:alpha val="0"/>
                  </a:schemeClr>
                </a:gs>
                <a:gs pos="100000">
                  <a:schemeClr val="bg1">
                    <a:gamma/>
                    <a:tint val="0"/>
                    <a:invGamma/>
                  </a:schemeClr>
                </a:gs>
              </a:gsLst>
              <a:lin ang="0" scaled="1"/>
            </a:gradFill>
            <a:ln w="9525">
              <a:noFill/>
              <a:miter lim="800000"/>
              <a:headEnd/>
              <a:tailEnd/>
            </a:ln>
            <a:effectLst/>
          </p:spPr>
          <p:txBody>
            <a:bodyPr wrap="none" anchor="ctr"/>
            <a:lstStyle/>
            <a:p>
              <a:endParaRPr lang="en-US"/>
            </a:p>
          </p:txBody>
        </p:sp>
        <p:sp>
          <p:nvSpPr>
            <p:cNvPr id="615511" name="Rectangle 87"/>
            <p:cNvSpPr>
              <a:spLocks noChangeArrowheads="1"/>
            </p:cNvSpPr>
            <p:nvPr/>
          </p:nvSpPr>
          <p:spPr bwMode="auto">
            <a:xfrm>
              <a:off x="2775" y="3149"/>
              <a:ext cx="2832" cy="305"/>
            </a:xfrm>
            <a:prstGeom prst="rect">
              <a:avLst/>
            </a:prstGeom>
            <a:solidFill>
              <a:srgbClr val="FFFFFF"/>
            </a:solidFill>
            <a:ln w="9525">
              <a:noFill/>
              <a:miter lim="800000"/>
              <a:headEnd/>
              <a:tailEnd/>
            </a:ln>
            <a:effectLst/>
          </p:spPr>
          <p:txBody>
            <a:bodyPr wrap="none" anchor="ctr"/>
            <a:lstStyle/>
            <a:p>
              <a:endParaRPr lang="en-US"/>
            </a:p>
          </p:txBody>
        </p:sp>
      </p:grpSp>
      <p:sp>
        <p:nvSpPr>
          <p:cNvPr id="615512" name="Text Box 88"/>
          <p:cNvSpPr txBox="1">
            <a:spLocks noChangeArrowheads="1"/>
          </p:cNvSpPr>
          <p:nvPr/>
        </p:nvSpPr>
        <p:spPr bwMode="auto">
          <a:xfrm>
            <a:off x="5715000" y="1828800"/>
            <a:ext cx="3429000" cy="2014538"/>
          </a:xfrm>
          <a:prstGeom prst="rect">
            <a:avLst/>
          </a:prstGeom>
          <a:noFill/>
          <a:ln w="9525">
            <a:noFill/>
            <a:miter lim="800000"/>
            <a:headEnd/>
            <a:tailEnd/>
          </a:ln>
          <a:effectLst/>
        </p:spPr>
        <p:txBody>
          <a:bodyPr>
            <a:spAutoFit/>
          </a:bodyPr>
          <a:lstStyle/>
          <a:p>
            <a:r>
              <a:rPr lang="en-US" sz="1800" b="1" u="sng">
                <a:solidFill>
                  <a:srgbClr val="FF3300"/>
                </a:solidFill>
                <a:cs typeface="Times New Roman" pitchFamily="18" charset="0"/>
              </a:rPr>
              <a:t>Center’s </a:t>
            </a:r>
            <a:r>
              <a:rPr lang="en-US" sz="1800" b="1" u="sng">
                <a:solidFill>
                  <a:srgbClr val="FF3300"/>
                </a:solidFill>
              </a:rPr>
              <a:t>Impact on retention:</a:t>
            </a:r>
          </a:p>
          <a:p>
            <a:pPr>
              <a:buFontTx/>
              <a:buChar char="•"/>
            </a:pPr>
            <a:r>
              <a:rPr lang="en-US" sz="1800" b="1">
                <a:solidFill>
                  <a:srgbClr val="FF3300"/>
                </a:solidFill>
                <a:cs typeface="Times New Roman" pitchFamily="18" charset="0"/>
              </a:rPr>
              <a:t> 27% enrollment increase </a:t>
            </a:r>
          </a:p>
          <a:p>
            <a:pPr>
              <a:buFontTx/>
              <a:buChar char="•"/>
            </a:pPr>
            <a:r>
              <a:rPr lang="en-US" sz="1800" b="1">
                <a:solidFill>
                  <a:srgbClr val="FF3300"/>
                </a:solidFill>
                <a:cs typeface="Times New Roman" pitchFamily="18" charset="0"/>
              </a:rPr>
              <a:t> 117% undeclared</a:t>
            </a:r>
            <a:br>
              <a:rPr lang="en-US" sz="1800" b="1">
                <a:solidFill>
                  <a:srgbClr val="FF3300"/>
                </a:solidFill>
                <a:cs typeface="Times New Roman" pitchFamily="18" charset="0"/>
              </a:rPr>
            </a:br>
            <a:r>
              <a:rPr lang="en-US" sz="1800" b="1">
                <a:solidFill>
                  <a:srgbClr val="FF3300"/>
                </a:solidFill>
                <a:cs typeface="Times New Roman" pitchFamily="18" charset="0"/>
              </a:rPr>
              <a:t>   enrollment increase</a:t>
            </a:r>
          </a:p>
          <a:p>
            <a:pPr>
              <a:buFontTx/>
              <a:buChar char="•"/>
            </a:pPr>
            <a:r>
              <a:rPr lang="en-US" sz="1800" b="1">
                <a:solidFill>
                  <a:srgbClr val="FF3300"/>
                </a:solidFill>
                <a:cs typeface="Times New Roman" pitchFamily="18" charset="0"/>
              </a:rPr>
              <a:t> 373% increase in</a:t>
            </a:r>
            <a:br>
              <a:rPr lang="en-US" sz="1800" b="1">
                <a:solidFill>
                  <a:srgbClr val="FF3300"/>
                </a:solidFill>
                <a:cs typeface="Times New Roman" pitchFamily="18" charset="0"/>
              </a:rPr>
            </a:br>
            <a:r>
              <a:rPr lang="en-US" sz="1800" b="1">
                <a:solidFill>
                  <a:srgbClr val="FF3300"/>
                </a:solidFill>
                <a:cs typeface="Times New Roman" pitchFamily="18" charset="0"/>
              </a:rPr>
              <a:t>   sophomore undeclared</a:t>
            </a:r>
            <a:br>
              <a:rPr lang="en-US" sz="1800" b="1">
                <a:solidFill>
                  <a:srgbClr val="FF3300"/>
                </a:solidFill>
                <a:cs typeface="Times New Roman" pitchFamily="18" charset="0"/>
              </a:rPr>
            </a:br>
            <a:r>
              <a:rPr lang="en-US" sz="1800" b="1">
                <a:solidFill>
                  <a:srgbClr val="FF3300"/>
                </a:solidFill>
                <a:cs typeface="Times New Roman" pitchFamily="18" charset="0"/>
              </a:rPr>
              <a:t>   majors</a:t>
            </a:r>
            <a:r>
              <a:rPr lang="en-US" sz="1800" b="1">
                <a:solidFill>
                  <a:srgbClr val="FF3300"/>
                </a:solidFill>
              </a:rPr>
              <a:t> 		</a:t>
            </a:r>
          </a:p>
        </p:txBody>
      </p:sp>
      <p:sp>
        <p:nvSpPr>
          <p:cNvPr id="615513" name="WordArt 89"/>
          <p:cNvSpPr>
            <a:spLocks noChangeArrowheads="1" noChangeShapeType="1" noTextEdit="1"/>
          </p:cNvSpPr>
          <p:nvPr/>
        </p:nvSpPr>
        <p:spPr bwMode="auto">
          <a:xfrm>
            <a:off x="1676400" y="3581400"/>
            <a:ext cx="1581150" cy="1981200"/>
          </a:xfrm>
          <a:prstGeom prst="rect">
            <a:avLst/>
          </a:prstGeom>
        </p:spPr>
        <p:txBody>
          <a:bodyPr wrap="none" fromWordArt="1">
            <a:prstTxWarp prst="textSlantUp">
              <a:avLst>
                <a:gd name="adj" fmla="val 36458"/>
              </a:avLst>
            </a:prstTxWarp>
          </a:bodyPr>
          <a:lstStyle/>
          <a:p>
            <a:pPr algn="ctr"/>
            <a:r>
              <a:rPr lang="en-US" sz="3600" b="1" kern="10">
                <a:ln w="9525">
                  <a:noFill/>
                  <a:round/>
                  <a:headEnd/>
                  <a:tailEnd/>
                </a:ln>
                <a:solidFill>
                  <a:srgbClr val="FF3300"/>
                </a:solidFill>
                <a:latin typeface="Arial"/>
                <a:cs typeface="Arial"/>
              </a:rPr>
              <a:t>Instructor</a:t>
            </a:r>
          </a:p>
          <a:p>
            <a:pPr algn="ctr"/>
            <a:r>
              <a:rPr lang="en-US" sz="3600" b="1" kern="10">
                <a:ln w="9525">
                  <a:noFill/>
                  <a:round/>
                  <a:headEnd/>
                  <a:tailEnd/>
                </a:ln>
                <a:solidFill>
                  <a:srgbClr val="FF3300"/>
                </a:solidFill>
                <a:latin typeface="Arial"/>
                <a:cs typeface="Arial"/>
              </a:rPr>
              <a:t>Life Coach</a:t>
            </a:r>
          </a:p>
          <a:p>
            <a:pPr algn="ctr"/>
            <a:r>
              <a:rPr lang="en-US" sz="3600" b="1" kern="10">
                <a:ln w="9525">
                  <a:noFill/>
                  <a:round/>
                  <a:headEnd/>
                  <a:tailEnd/>
                </a:ln>
                <a:solidFill>
                  <a:srgbClr val="FF3300"/>
                </a:solidFill>
                <a:latin typeface="Arial"/>
                <a:cs typeface="Arial"/>
              </a:rPr>
              <a:t>Academic</a:t>
            </a:r>
          </a:p>
          <a:p>
            <a:pPr algn="ctr"/>
            <a:r>
              <a:rPr lang="en-US" sz="3600" b="1" kern="10">
                <a:ln w="9525">
                  <a:noFill/>
                  <a:round/>
                  <a:headEnd/>
                  <a:tailEnd/>
                </a:ln>
                <a:solidFill>
                  <a:srgbClr val="FF3300"/>
                </a:solidFill>
                <a:latin typeface="Arial"/>
                <a:cs typeface="Arial"/>
              </a:rPr>
              <a:t>    Advisor</a:t>
            </a:r>
          </a:p>
        </p:txBody>
      </p:sp>
      <p:sp>
        <p:nvSpPr>
          <p:cNvPr id="615514" name="Rectangle 90"/>
          <p:cNvSpPr>
            <a:spLocks noChangeArrowheads="1"/>
          </p:cNvSpPr>
          <p:nvPr/>
        </p:nvSpPr>
        <p:spPr bwMode="auto">
          <a:xfrm>
            <a:off x="1371600" y="152400"/>
            <a:ext cx="2133600" cy="5334000"/>
          </a:xfrm>
          <a:prstGeom prst="rect">
            <a:avLst/>
          </a:prstGeom>
          <a:noFill/>
          <a:ln w="38100">
            <a:solidFill>
              <a:srgbClr val="FF3300"/>
            </a:solidFill>
            <a:miter lim="800000"/>
            <a:headEnd/>
            <a:tailEnd/>
          </a:ln>
          <a:effectLst/>
        </p:spPr>
        <p:txBody>
          <a:bodyPr wrap="none" anchor="ctr"/>
          <a:lstStyle/>
          <a:p>
            <a:endParaRPr lang="en-US"/>
          </a:p>
        </p:txBody>
      </p:sp>
      <p:sp>
        <p:nvSpPr>
          <p:cNvPr id="615515" name="WordArt 91"/>
          <p:cNvSpPr>
            <a:spLocks noChangeArrowheads="1" noChangeShapeType="1" noTextEdit="1"/>
          </p:cNvSpPr>
          <p:nvPr/>
        </p:nvSpPr>
        <p:spPr bwMode="auto">
          <a:xfrm>
            <a:off x="3810000" y="3962400"/>
            <a:ext cx="5143500" cy="314325"/>
          </a:xfrm>
          <a:prstGeom prst="rect">
            <a:avLst/>
          </a:prstGeom>
        </p:spPr>
        <p:txBody>
          <a:bodyPr wrap="none" fromWordArt="1">
            <a:prstTxWarp prst="textPlain">
              <a:avLst>
                <a:gd name="adj" fmla="val 50000"/>
              </a:avLst>
            </a:prstTxWarp>
          </a:bodyPr>
          <a:lstStyle/>
          <a:p>
            <a:pPr algn="ctr"/>
            <a:r>
              <a:rPr lang="en-US" sz="1800" kern="10">
                <a:ln w="12700">
                  <a:no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LDR 150: Introduction to Life Calling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5512">
                                            <p:txEl>
                                              <p:pRg st="0" end="0"/>
                                            </p:txEl>
                                          </p:spTgt>
                                        </p:tgtEl>
                                        <p:attrNameLst>
                                          <p:attrName>style.visibility</p:attrName>
                                        </p:attrNameLst>
                                      </p:cBhvr>
                                      <p:to>
                                        <p:strVal val="visible"/>
                                      </p:to>
                                    </p:set>
                                    <p:animEffect transition="in" filter="wipe(up)">
                                      <p:cBhvr>
                                        <p:cTn id="7" dur="500"/>
                                        <p:tgtEl>
                                          <p:spTgt spid="6155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5512">
                                            <p:txEl>
                                              <p:pRg st="1" end="1"/>
                                            </p:txEl>
                                          </p:spTgt>
                                        </p:tgtEl>
                                        <p:attrNameLst>
                                          <p:attrName>style.visibility</p:attrName>
                                        </p:attrNameLst>
                                      </p:cBhvr>
                                      <p:to>
                                        <p:strVal val="visible"/>
                                      </p:to>
                                    </p:set>
                                    <p:animEffect transition="in" filter="wipe(up)">
                                      <p:cBhvr>
                                        <p:cTn id="12" dur="500"/>
                                        <p:tgtEl>
                                          <p:spTgt spid="6155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5512">
                                            <p:txEl>
                                              <p:pRg st="2" end="2"/>
                                            </p:txEl>
                                          </p:spTgt>
                                        </p:tgtEl>
                                        <p:attrNameLst>
                                          <p:attrName>style.visibility</p:attrName>
                                        </p:attrNameLst>
                                      </p:cBhvr>
                                      <p:to>
                                        <p:strVal val="visible"/>
                                      </p:to>
                                    </p:set>
                                    <p:animEffect transition="in" filter="wipe(up)">
                                      <p:cBhvr>
                                        <p:cTn id="17" dur="500"/>
                                        <p:tgtEl>
                                          <p:spTgt spid="6155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5512">
                                            <p:txEl>
                                              <p:pRg st="3" end="3"/>
                                            </p:txEl>
                                          </p:spTgt>
                                        </p:tgtEl>
                                        <p:attrNameLst>
                                          <p:attrName>style.visibility</p:attrName>
                                        </p:attrNameLst>
                                      </p:cBhvr>
                                      <p:to>
                                        <p:strVal val="visible"/>
                                      </p:to>
                                    </p:set>
                                    <p:animEffect transition="in" filter="wipe(up)">
                                      <p:cBhvr>
                                        <p:cTn id="22" dur="500"/>
                                        <p:tgtEl>
                                          <p:spTgt spid="6155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1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WordArt 2"/>
          <p:cNvSpPr>
            <a:spLocks noChangeArrowheads="1" noChangeShapeType="1" noTextEdit="1"/>
          </p:cNvSpPr>
          <p:nvPr/>
        </p:nvSpPr>
        <p:spPr bwMode="auto">
          <a:xfrm>
            <a:off x="457200" y="381000"/>
            <a:ext cx="8458200" cy="647700"/>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LDR 150: Introduction to Life Calling</a:t>
            </a:r>
          </a:p>
        </p:txBody>
      </p:sp>
      <p:sp>
        <p:nvSpPr>
          <p:cNvPr id="616451" name="WordArt 3"/>
          <p:cNvSpPr>
            <a:spLocks noChangeArrowheads="1" noChangeShapeType="1" noTextEdit="1"/>
          </p:cNvSpPr>
          <p:nvPr/>
        </p:nvSpPr>
        <p:spPr bwMode="auto">
          <a:xfrm>
            <a:off x="3810000" y="3962400"/>
            <a:ext cx="5143500" cy="314325"/>
          </a:xfrm>
          <a:prstGeom prst="rect">
            <a:avLst/>
          </a:prstGeom>
        </p:spPr>
        <p:txBody>
          <a:bodyPr wrap="none" fromWordArt="1">
            <a:prstTxWarp prst="textPlain">
              <a:avLst>
                <a:gd name="adj" fmla="val 50000"/>
              </a:avLst>
            </a:prstTxWarp>
          </a:bodyPr>
          <a:lstStyle/>
          <a:p>
            <a:pPr algn="ctr"/>
            <a:r>
              <a:rPr lang="en-US" sz="1800" kern="10">
                <a:ln w="12700">
                  <a:no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LDR 150: Introduction to Life Calling</a:t>
            </a:r>
          </a:p>
        </p:txBody>
      </p:sp>
      <p:sp>
        <p:nvSpPr>
          <p:cNvPr id="616452" name="Text Box 4"/>
          <p:cNvSpPr txBox="1">
            <a:spLocks noChangeArrowheads="1"/>
          </p:cNvSpPr>
          <p:nvPr/>
        </p:nvSpPr>
        <p:spPr bwMode="auto">
          <a:xfrm>
            <a:off x="838200" y="1239838"/>
            <a:ext cx="7099300" cy="284162"/>
          </a:xfrm>
          <a:prstGeom prst="rect">
            <a:avLst/>
          </a:prstGeom>
          <a:noFill/>
          <a:ln w="9525">
            <a:solidFill>
              <a:schemeClr val="tx1"/>
            </a:solidFill>
            <a:miter lim="800000"/>
            <a:headEnd/>
            <a:tailEnd/>
          </a:ln>
          <a:effectLst/>
        </p:spPr>
        <p:txBody>
          <a:bodyPr wrap="none">
            <a:spAutoFit/>
          </a:bodyPr>
          <a:lstStyle/>
          <a:p>
            <a:r>
              <a:rPr lang="en-US"/>
              <a:t>Research conducted by Indiana University as part of the Indiana Project on Academic Success (IPAS) </a:t>
            </a:r>
          </a:p>
        </p:txBody>
      </p:sp>
      <p:sp>
        <p:nvSpPr>
          <p:cNvPr id="616453" name="Text Box 5"/>
          <p:cNvSpPr txBox="1">
            <a:spLocks noChangeArrowheads="1"/>
          </p:cNvSpPr>
          <p:nvPr/>
        </p:nvSpPr>
        <p:spPr bwMode="auto">
          <a:xfrm>
            <a:off x="684213" y="3644900"/>
            <a:ext cx="7772400" cy="1735138"/>
          </a:xfrm>
          <a:prstGeom prst="rect">
            <a:avLst/>
          </a:prstGeom>
          <a:noFill/>
          <a:ln w="9525">
            <a:noFill/>
            <a:miter lim="800000"/>
            <a:headEnd/>
            <a:tailEnd/>
          </a:ln>
          <a:effectLst/>
        </p:spPr>
        <p:txBody>
          <a:bodyPr>
            <a:spAutoFit/>
          </a:bodyPr>
          <a:lstStyle/>
          <a:p>
            <a:pPr>
              <a:spcBef>
                <a:spcPct val="50000"/>
              </a:spcBef>
            </a:pPr>
            <a:r>
              <a:rPr lang="en-US" sz="2400" b="1"/>
              <a:t>Students who took the class were significantly more likely to have earned a degree then those students who did not take the class</a:t>
            </a:r>
          </a:p>
          <a:p>
            <a:pPr>
              <a:spcBef>
                <a:spcPct val="50000"/>
              </a:spcBef>
            </a:pPr>
            <a:r>
              <a:rPr lang="en-US" sz="2400" b="1"/>
              <a:t>					(odds ratio of 6:1) </a:t>
            </a:r>
          </a:p>
        </p:txBody>
      </p:sp>
      <p:sp>
        <p:nvSpPr>
          <p:cNvPr id="616454" name="Text Box 6"/>
          <p:cNvSpPr txBox="1">
            <a:spLocks noChangeArrowheads="1"/>
          </p:cNvSpPr>
          <p:nvPr/>
        </p:nvSpPr>
        <p:spPr bwMode="auto">
          <a:xfrm>
            <a:off x="1754188" y="5562600"/>
            <a:ext cx="7091362" cy="639763"/>
          </a:xfrm>
          <a:prstGeom prst="rect">
            <a:avLst/>
          </a:prstGeom>
          <a:noFill/>
          <a:ln w="9525">
            <a:noFill/>
            <a:miter lim="800000"/>
            <a:headEnd/>
            <a:tailEnd/>
          </a:ln>
          <a:effectLst/>
        </p:spPr>
        <p:txBody>
          <a:bodyPr wrap="none">
            <a:spAutoFit/>
          </a:bodyPr>
          <a:lstStyle/>
          <a:p>
            <a:r>
              <a:rPr lang="en-US" b="1">
                <a:solidFill>
                  <a:srgbClr val="E20000"/>
                </a:solidFill>
              </a:rPr>
              <a:t>Source:  Reynolds, P., Gross, J., &amp; Millard, B., and Pattengale, J. “Discovering Life Purpose:</a:t>
            </a:r>
            <a:br>
              <a:rPr lang="en-US" b="1">
                <a:solidFill>
                  <a:srgbClr val="E20000"/>
                </a:solidFill>
              </a:rPr>
            </a:br>
            <a:r>
              <a:rPr lang="en-US" b="1">
                <a:solidFill>
                  <a:srgbClr val="E20000"/>
                </a:solidFill>
              </a:rPr>
              <a:t>Retaining Undeclared students.”   Paper presented at 46th Annual Forum of the Association for</a:t>
            </a:r>
            <a:br>
              <a:rPr lang="en-US" b="1">
                <a:solidFill>
                  <a:srgbClr val="E20000"/>
                </a:solidFill>
              </a:rPr>
            </a:br>
            <a:r>
              <a:rPr lang="en-US" b="1">
                <a:solidFill>
                  <a:srgbClr val="E20000"/>
                </a:solidFill>
              </a:rPr>
              <a:t>Institutional Research, Chicago.  May, 2006.</a:t>
            </a:r>
          </a:p>
        </p:txBody>
      </p:sp>
      <p:sp>
        <p:nvSpPr>
          <p:cNvPr id="616455" name="Text Box 7"/>
          <p:cNvSpPr txBox="1">
            <a:spLocks noChangeArrowheads="1"/>
          </p:cNvSpPr>
          <p:nvPr/>
        </p:nvSpPr>
        <p:spPr bwMode="auto">
          <a:xfrm>
            <a:off x="685800" y="1676400"/>
            <a:ext cx="7772400" cy="1735138"/>
          </a:xfrm>
          <a:prstGeom prst="rect">
            <a:avLst/>
          </a:prstGeom>
          <a:noFill/>
          <a:ln w="9525">
            <a:noFill/>
            <a:miter lim="800000"/>
            <a:headEnd/>
            <a:tailEnd/>
          </a:ln>
          <a:effectLst/>
        </p:spPr>
        <p:txBody>
          <a:bodyPr>
            <a:spAutoFit/>
          </a:bodyPr>
          <a:lstStyle/>
          <a:p>
            <a:pPr>
              <a:spcBef>
                <a:spcPct val="50000"/>
              </a:spcBef>
            </a:pPr>
            <a:r>
              <a:rPr lang="en-US" sz="2400" b="1"/>
              <a:t>Students that took the class were more likely to persist to the next year than students who did not take the class </a:t>
            </a:r>
          </a:p>
          <a:p>
            <a:pPr>
              <a:spcBef>
                <a:spcPct val="50000"/>
              </a:spcBef>
            </a:pPr>
            <a:r>
              <a:rPr lang="en-US" sz="2400" b="1"/>
              <a:t>					(odds ratio of 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0"/>
                                  </p:stCondLst>
                                  <p:childTnLst>
                                    <p:animMotion origin="layout" path="M 3.33333E-6 1.11022E-16 L -0.18959 -0.48902 " pathEditMode="relative" rAng="0" ptsTypes="AA">
                                      <p:cBhvr>
                                        <p:cTn id="6" dur="2000" fill="hold"/>
                                        <p:tgtEl>
                                          <p:spTgt spid="616451"/>
                                        </p:tgtEl>
                                        <p:attrNameLst>
                                          <p:attrName>ppt_x</p:attrName>
                                          <p:attrName>ppt_y</p:attrName>
                                        </p:attrNameLst>
                                      </p:cBhvr>
                                      <p:rCtr x="-95" y="-245"/>
                                    </p:animMotion>
                                  </p:childTnLst>
                                </p:cTn>
                              </p:par>
                            </p:childTnLst>
                          </p:cTn>
                        </p:par>
                        <p:par>
                          <p:cTn id="7" fill="hold">
                            <p:stCondLst>
                              <p:cond delay="2000"/>
                            </p:stCondLst>
                            <p:childTnLst>
                              <p:par>
                                <p:cTn id="8" presetID="10" presetClass="exit" presetSubtype="0" fill="hold" grpId="1" nodeType="afterEffect">
                                  <p:stCondLst>
                                    <p:cond delay="0"/>
                                  </p:stCondLst>
                                  <p:childTnLst>
                                    <p:animEffect transition="out" filter="fade">
                                      <p:cBhvr>
                                        <p:cTn id="9" dur="2000"/>
                                        <p:tgtEl>
                                          <p:spTgt spid="616451"/>
                                        </p:tgtEl>
                                      </p:cBhvr>
                                    </p:animEffect>
                                    <p:set>
                                      <p:cBhvr>
                                        <p:cTn id="10" dur="1" fill="hold">
                                          <p:stCondLst>
                                            <p:cond delay="1999"/>
                                          </p:stCondLst>
                                        </p:cTn>
                                        <p:tgtEl>
                                          <p:spTgt spid="616451"/>
                                        </p:tgtEl>
                                        <p:attrNameLst>
                                          <p:attrName>style.visibility</p:attrName>
                                        </p:attrNameLst>
                                      </p:cBhvr>
                                      <p:to>
                                        <p:strVal val="hidden"/>
                                      </p:to>
                                    </p:set>
                                  </p:childTnLst>
                                </p:cTn>
                              </p:par>
                              <p:par>
                                <p:cTn id="11" presetID="55" presetClass="entr" presetSubtype="0" fill="hold" grpId="0" nodeType="withEffect">
                                  <p:stCondLst>
                                    <p:cond delay="0"/>
                                  </p:stCondLst>
                                  <p:childTnLst>
                                    <p:set>
                                      <p:cBhvr>
                                        <p:cTn id="12" dur="1" fill="hold">
                                          <p:stCondLst>
                                            <p:cond delay="0"/>
                                          </p:stCondLst>
                                        </p:cTn>
                                        <p:tgtEl>
                                          <p:spTgt spid="616450"/>
                                        </p:tgtEl>
                                        <p:attrNameLst>
                                          <p:attrName>style.visibility</p:attrName>
                                        </p:attrNameLst>
                                      </p:cBhvr>
                                      <p:to>
                                        <p:strVal val="visible"/>
                                      </p:to>
                                    </p:set>
                                    <p:anim calcmode="lin" valueType="num">
                                      <p:cBhvr>
                                        <p:cTn id="13" dur="1000" fill="hold"/>
                                        <p:tgtEl>
                                          <p:spTgt spid="616450"/>
                                        </p:tgtEl>
                                        <p:attrNameLst>
                                          <p:attrName>ppt_w</p:attrName>
                                        </p:attrNameLst>
                                      </p:cBhvr>
                                      <p:tavLst>
                                        <p:tav tm="0">
                                          <p:val>
                                            <p:strVal val="#ppt_w*0.70"/>
                                          </p:val>
                                        </p:tav>
                                        <p:tav tm="100000">
                                          <p:val>
                                            <p:strVal val="#ppt_w"/>
                                          </p:val>
                                        </p:tav>
                                      </p:tavLst>
                                    </p:anim>
                                    <p:anim calcmode="lin" valueType="num">
                                      <p:cBhvr>
                                        <p:cTn id="14" dur="1000" fill="hold"/>
                                        <p:tgtEl>
                                          <p:spTgt spid="616450"/>
                                        </p:tgtEl>
                                        <p:attrNameLst>
                                          <p:attrName>ppt_h</p:attrName>
                                        </p:attrNameLst>
                                      </p:cBhvr>
                                      <p:tavLst>
                                        <p:tav tm="0">
                                          <p:val>
                                            <p:strVal val="#ppt_h"/>
                                          </p:val>
                                        </p:tav>
                                        <p:tav tm="100000">
                                          <p:val>
                                            <p:strVal val="#ppt_h"/>
                                          </p:val>
                                        </p:tav>
                                      </p:tavLst>
                                    </p:anim>
                                    <p:animEffect transition="in" filter="fade">
                                      <p:cBhvr>
                                        <p:cTn id="15" dur="1000"/>
                                        <p:tgtEl>
                                          <p:spTgt spid="616450"/>
                                        </p:tgtEl>
                                      </p:cBhvr>
                                    </p:animEffect>
                                  </p:childTnLst>
                                </p:cTn>
                              </p:par>
                            </p:childTnLst>
                          </p:cTn>
                        </p:par>
                        <p:par>
                          <p:cTn id="16" fill="hold">
                            <p:stCondLst>
                              <p:cond delay="4000"/>
                            </p:stCondLst>
                            <p:childTnLst>
                              <p:par>
                                <p:cTn id="17" presetID="22" presetClass="entr" presetSubtype="1" fill="hold" grpId="0" nodeType="afterEffect">
                                  <p:stCondLst>
                                    <p:cond delay="0"/>
                                  </p:stCondLst>
                                  <p:childTnLst>
                                    <p:set>
                                      <p:cBhvr>
                                        <p:cTn id="18" dur="1" fill="hold">
                                          <p:stCondLst>
                                            <p:cond delay="0"/>
                                          </p:stCondLst>
                                        </p:cTn>
                                        <p:tgtEl>
                                          <p:spTgt spid="616452"/>
                                        </p:tgtEl>
                                        <p:attrNameLst>
                                          <p:attrName>style.visibility</p:attrName>
                                        </p:attrNameLst>
                                      </p:cBhvr>
                                      <p:to>
                                        <p:strVal val="visible"/>
                                      </p:to>
                                    </p:set>
                                    <p:animEffect transition="in" filter="wipe(up)">
                                      <p:cBhvr>
                                        <p:cTn id="19" dur="500"/>
                                        <p:tgtEl>
                                          <p:spTgt spid="6164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16455"/>
                                        </p:tgtEl>
                                        <p:attrNameLst>
                                          <p:attrName>style.visibility</p:attrName>
                                        </p:attrNameLst>
                                      </p:cBhvr>
                                      <p:to>
                                        <p:strVal val="visible"/>
                                      </p:to>
                                    </p:set>
                                    <p:animEffect transition="in" filter="wipe(up)">
                                      <p:cBhvr>
                                        <p:cTn id="24" dur="500"/>
                                        <p:tgtEl>
                                          <p:spTgt spid="6164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16453"/>
                                        </p:tgtEl>
                                        <p:attrNameLst>
                                          <p:attrName>style.visibility</p:attrName>
                                        </p:attrNameLst>
                                      </p:cBhvr>
                                      <p:to>
                                        <p:strVal val="visible"/>
                                      </p:to>
                                    </p:set>
                                    <p:animEffect transition="in" filter="wipe(up)">
                                      <p:cBhvr>
                                        <p:cTn id="29" dur="500"/>
                                        <p:tgtEl>
                                          <p:spTgt spid="616453"/>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616454"/>
                                        </p:tgtEl>
                                        <p:attrNameLst>
                                          <p:attrName>style.visibility</p:attrName>
                                        </p:attrNameLst>
                                      </p:cBhvr>
                                      <p:to>
                                        <p:strVal val="visible"/>
                                      </p:to>
                                    </p:set>
                                    <p:animEffect transition="in" filter="wipe(up)">
                                      <p:cBhvr>
                                        <p:cTn id="33" dur="500"/>
                                        <p:tgtEl>
                                          <p:spTgt spid="616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0" grpId="0" animBg="1"/>
      <p:bldP spid="616451" grpId="0" animBg="1"/>
      <p:bldP spid="616451" grpId="1" animBg="1"/>
      <p:bldP spid="616452" grpId="0" animBg="1"/>
      <p:bldP spid="616453" grpId="0"/>
      <p:bldP spid="616454" grpId="0"/>
      <p:bldP spid="6164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WordArt 2"/>
          <p:cNvSpPr>
            <a:spLocks noChangeArrowheads="1" noChangeShapeType="1" noTextEdit="1"/>
          </p:cNvSpPr>
          <p:nvPr/>
        </p:nvSpPr>
        <p:spPr bwMode="auto">
          <a:xfrm>
            <a:off x="1219200" y="6553200"/>
            <a:ext cx="6705600" cy="152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336699"/>
                </a:solidFill>
                <a:effectLst>
                  <a:outerShdw dist="45791" dir="2021404" algn="ctr" rotWithShape="0">
                    <a:srgbClr val="B2B2B2">
                      <a:alpha val="80000"/>
                    </a:srgbClr>
                  </a:outerShdw>
                </a:effectLst>
                <a:latin typeface="Arial"/>
                <a:cs typeface="Arial"/>
              </a:rPr>
              <a:t>Stage-Appropriate Life Calling Developmental Model</a:t>
            </a:r>
          </a:p>
        </p:txBody>
      </p:sp>
      <p:pic>
        <p:nvPicPr>
          <p:cNvPr id="617475" name="Picture 3" descr="waves2"/>
          <p:cNvPicPr>
            <a:picLocks noChangeArrowheads="1"/>
          </p:cNvPicPr>
          <p:nvPr/>
        </p:nvPicPr>
        <p:blipFill>
          <a:blip r:embed="rId2" cstate="print"/>
          <a:srcRect/>
          <a:stretch>
            <a:fillRect/>
          </a:stretch>
        </p:blipFill>
        <p:spPr bwMode="auto">
          <a:xfrm>
            <a:off x="301625" y="1479550"/>
            <a:ext cx="8547100" cy="274638"/>
          </a:xfrm>
          <a:prstGeom prst="rect">
            <a:avLst/>
          </a:prstGeom>
          <a:noFill/>
        </p:spPr>
      </p:pic>
      <p:sp>
        <p:nvSpPr>
          <p:cNvPr id="617476" name="Text Box 4"/>
          <p:cNvSpPr txBox="1">
            <a:spLocks noChangeArrowheads="1"/>
          </p:cNvSpPr>
          <p:nvPr/>
        </p:nvSpPr>
        <p:spPr bwMode="auto">
          <a:xfrm>
            <a:off x="8455025" y="1317625"/>
            <a:ext cx="438150" cy="214313"/>
          </a:xfrm>
          <a:prstGeom prst="rect">
            <a:avLst/>
          </a:prstGeom>
          <a:noFill/>
          <a:ln w="9525">
            <a:noFill/>
            <a:miter lim="800000"/>
            <a:headEnd/>
            <a:tailEnd/>
          </a:ln>
          <a:effectLst/>
        </p:spPr>
        <p:txBody>
          <a:bodyPr wrap="none">
            <a:spAutoFit/>
          </a:bodyPr>
          <a:lstStyle/>
          <a:p>
            <a:r>
              <a:rPr lang="en-US" sz="800" b="1"/>
              <a:t>HIGH</a:t>
            </a:r>
          </a:p>
        </p:txBody>
      </p:sp>
      <p:sp>
        <p:nvSpPr>
          <p:cNvPr id="617477" name="Rectangle 5"/>
          <p:cNvSpPr>
            <a:spLocks noChangeArrowheads="1"/>
          </p:cNvSpPr>
          <p:nvPr/>
        </p:nvSpPr>
        <p:spPr bwMode="auto">
          <a:xfrm>
            <a:off x="304800" y="1482725"/>
            <a:ext cx="8534400" cy="274638"/>
          </a:xfrm>
          <a:prstGeom prst="rect">
            <a:avLst/>
          </a:prstGeom>
          <a:noFill/>
          <a:ln w="12700">
            <a:solidFill>
              <a:schemeClr val="tx1"/>
            </a:solidFill>
            <a:miter lim="800000"/>
            <a:headEnd/>
            <a:tailEnd/>
          </a:ln>
          <a:effectLst/>
        </p:spPr>
        <p:txBody>
          <a:bodyPr wrap="none" anchor="ctr"/>
          <a:lstStyle/>
          <a:p>
            <a:endParaRPr lang="en-US"/>
          </a:p>
        </p:txBody>
      </p:sp>
      <p:sp>
        <p:nvSpPr>
          <p:cNvPr id="617478" name="Text Box 6"/>
          <p:cNvSpPr txBox="1">
            <a:spLocks noChangeArrowheads="1"/>
          </p:cNvSpPr>
          <p:nvPr/>
        </p:nvSpPr>
        <p:spPr bwMode="auto">
          <a:xfrm>
            <a:off x="228600" y="1727200"/>
            <a:ext cx="609600" cy="214313"/>
          </a:xfrm>
          <a:prstGeom prst="rect">
            <a:avLst/>
          </a:prstGeom>
          <a:noFill/>
          <a:ln w="9525">
            <a:noFill/>
            <a:miter lim="800000"/>
            <a:headEnd/>
            <a:tailEnd/>
          </a:ln>
          <a:effectLst/>
        </p:spPr>
        <p:txBody>
          <a:bodyPr>
            <a:spAutoFit/>
          </a:bodyPr>
          <a:lstStyle/>
          <a:p>
            <a:r>
              <a:rPr lang="en-US" sz="800" b="1"/>
              <a:t>LOW</a:t>
            </a:r>
          </a:p>
        </p:txBody>
      </p:sp>
      <p:sp>
        <p:nvSpPr>
          <p:cNvPr id="617479" name="Text Box 7"/>
          <p:cNvSpPr txBox="1">
            <a:spLocks noChangeArrowheads="1"/>
          </p:cNvSpPr>
          <p:nvPr/>
        </p:nvSpPr>
        <p:spPr bwMode="auto">
          <a:xfrm>
            <a:off x="3498850" y="1752600"/>
            <a:ext cx="2193925" cy="304800"/>
          </a:xfrm>
          <a:prstGeom prst="rect">
            <a:avLst/>
          </a:prstGeom>
          <a:noFill/>
          <a:ln w="9525">
            <a:noFill/>
            <a:miter lim="800000"/>
            <a:headEnd/>
            <a:tailEnd/>
          </a:ln>
          <a:effectLst/>
        </p:spPr>
        <p:txBody>
          <a:bodyPr wrap="none">
            <a:spAutoFit/>
          </a:bodyPr>
          <a:lstStyle/>
          <a:p>
            <a:pPr algn="ctr"/>
            <a:r>
              <a:rPr lang="en-US" sz="1400" b="1"/>
              <a:t>Self-Directedness Scale</a:t>
            </a:r>
          </a:p>
        </p:txBody>
      </p:sp>
      <p:grpSp>
        <p:nvGrpSpPr>
          <p:cNvPr id="617480" name="Group 8"/>
          <p:cNvGrpSpPr>
            <a:grpSpLocks/>
          </p:cNvGrpSpPr>
          <p:nvPr/>
        </p:nvGrpSpPr>
        <p:grpSpPr bwMode="auto">
          <a:xfrm>
            <a:off x="304800" y="152400"/>
            <a:ext cx="8534400" cy="1123950"/>
            <a:chOff x="192" y="442"/>
            <a:chExt cx="5376" cy="708"/>
          </a:xfrm>
        </p:grpSpPr>
        <p:grpSp>
          <p:nvGrpSpPr>
            <p:cNvPr id="617481" name="Group 9"/>
            <p:cNvGrpSpPr>
              <a:grpSpLocks/>
            </p:cNvGrpSpPr>
            <p:nvPr/>
          </p:nvGrpSpPr>
          <p:grpSpPr bwMode="auto">
            <a:xfrm>
              <a:off x="4224" y="620"/>
              <a:ext cx="1337" cy="530"/>
              <a:chOff x="4224" y="1810"/>
              <a:chExt cx="1337" cy="530"/>
            </a:xfrm>
          </p:grpSpPr>
          <p:sp>
            <p:nvSpPr>
              <p:cNvPr id="617482" name="Rectangle 10"/>
              <p:cNvSpPr>
                <a:spLocks noChangeArrowheads="1"/>
              </p:cNvSpPr>
              <p:nvPr/>
            </p:nvSpPr>
            <p:spPr bwMode="auto">
              <a:xfrm>
                <a:off x="4224" y="1810"/>
                <a:ext cx="672" cy="528"/>
              </a:xfrm>
              <a:prstGeom prst="rect">
                <a:avLst/>
              </a:prstGeom>
              <a:solidFill>
                <a:srgbClr val="660066"/>
              </a:solidFill>
              <a:ln w="9525">
                <a:noFill/>
                <a:miter lim="800000"/>
                <a:headEnd/>
                <a:tailEnd/>
              </a:ln>
              <a:effectLst/>
            </p:spPr>
            <p:txBody>
              <a:bodyPr wrap="none" anchor="ctr"/>
              <a:lstStyle/>
              <a:p>
                <a:endParaRPr lang="en-US"/>
              </a:p>
            </p:txBody>
          </p:sp>
          <p:sp>
            <p:nvSpPr>
              <p:cNvPr id="617483" name="AutoShape 11"/>
              <p:cNvSpPr>
                <a:spLocks noChangeArrowheads="1"/>
              </p:cNvSpPr>
              <p:nvPr/>
            </p:nvSpPr>
            <p:spPr bwMode="auto">
              <a:xfrm rot="5400000">
                <a:off x="4959" y="1738"/>
                <a:ext cx="530" cy="674"/>
              </a:xfrm>
              <a:prstGeom prst="triangle">
                <a:avLst>
                  <a:gd name="adj" fmla="val 50000"/>
                </a:avLst>
              </a:prstGeom>
              <a:solidFill>
                <a:srgbClr val="660066"/>
              </a:solidFill>
              <a:ln w="9525">
                <a:noFill/>
                <a:miter lim="800000"/>
                <a:headEnd/>
                <a:tailEnd/>
              </a:ln>
              <a:effectLst/>
            </p:spPr>
            <p:txBody>
              <a:bodyPr wrap="none" anchor="ctr"/>
              <a:lstStyle/>
              <a:p>
                <a:endParaRPr lang="en-US"/>
              </a:p>
            </p:txBody>
          </p:sp>
        </p:grpSp>
        <p:sp>
          <p:nvSpPr>
            <p:cNvPr id="617484" name="Rectangle 12"/>
            <p:cNvSpPr>
              <a:spLocks noChangeArrowheads="1"/>
            </p:cNvSpPr>
            <p:nvPr/>
          </p:nvSpPr>
          <p:spPr bwMode="auto">
            <a:xfrm>
              <a:off x="3552" y="620"/>
              <a:ext cx="672" cy="528"/>
            </a:xfrm>
            <a:prstGeom prst="rect">
              <a:avLst/>
            </a:prstGeom>
            <a:solidFill>
              <a:srgbClr val="0000CC"/>
            </a:solidFill>
            <a:ln w="9525">
              <a:noFill/>
              <a:miter lim="800000"/>
              <a:headEnd/>
              <a:tailEnd/>
            </a:ln>
            <a:effectLst/>
          </p:spPr>
          <p:txBody>
            <a:bodyPr wrap="none" anchor="ctr"/>
            <a:lstStyle/>
            <a:p>
              <a:endParaRPr lang="en-US"/>
            </a:p>
          </p:txBody>
        </p:sp>
        <p:sp>
          <p:nvSpPr>
            <p:cNvPr id="617485" name="Rectangle 13"/>
            <p:cNvSpPr>
              <a:spLocks noChangeArrowheads="1"/>
            </p:cNvSpPr>
            <p:nvPr/>
          </p:nvSpPr>
          <p:spPr bwMode="auto">
            <a:xfrm>
              <a:off x="2880" y="620"/>
              <a:ext cx="672" cy="528"/>
            </a:xfrm>
            <a:prstGeom prst="rect">
              <a:avLst/>
            </a:prstGeom>
            <a:solidFill>
              <a:srgbClr val="009BE6"/>
            </a:solidFill>
            <a:ln w="9525">
              <a:noFill/>
              <a:miter lim="800000"/>
              <a:headEnd/>
              <a:tailEnd/>
            </a:ln>
            <a:effectLst/>
          </p:spPr>
          <p:txBody>
            <a:bodyPr wrap="none" anchor="ctr"/>
            <a:lstStyle/>
            <a:p>
              <a:endParaRPr lang="en-US"/>
            </a:p>
          </p:txBody>
        </p:sp>
        <p:sp>
          <p:nvSpPr>
            <p:cNvPr id="617486" name="AutoShape 14"/>
            <p:cNvSpPr>
              <a:spLocks noChangeArrowheads="1"/>
            </p:cNvSpPr>
            <p:nvPr/>
          </p:nvSpPr>
          <p:spPr bwMode="auto">
            <a:xfrm>
              <a:off x="2880" y="972"/>
              <a:ext cx="672" cy="173"/>
            </a:xfrm>
            <a:prstGeom prst="rtTriangle">
              <a:avLst/>
            </a:prstGeom>
            <a:gradFill rotWithShape="1">
              <a:gsLst>
                <a:gs pos="0">
                  <a:srgbClr val="009900"/>
                </a:gs>
                <a:gs pos="100000">
                  <a:srgbClr val="009BE6"/>
                </a:gs>
              </a:gsLst>
              <a:lin ang="0" scaled="1"/>
            </a:gradFill>
            <a:ln w="9525">
              <a:noFill/>
              <a:miter lim="800000"/>
              <a:headEnd/>
              <a:tailEnd/>
            </a:ln>
            <a:effectLst/>
          </p:spPr>
          <p:txBody>
            <a:bodyPr wrap="none" anchor="ctr"/>
            <a:lstStyle/>
            <a:p>
              <a:endParaRPr lang="en-US"/>
            </a:p>
          </p:txBody>
        </p:sp>
        <p:sp>
          <p:nvSpPr>
            <p:cNvPr id="617487" name="Rectangle 15"/>
            <p:cNvSpPr>
              <a:spLocks noChangeArrowheads="1"/>
            </p:cNvSpPr>
            <p:nvPr/>
          </p:nvSpPr>
          <p:spPr bwMode="auto">
            <a:xfrm>
              <a:off x="2208" y="620"/>
              <a:ext cx="672" cy="528"/>
            </a:xfrm>
            <a:prstGeom prst="rect">
              <a:avLst/>
            </a:prstGeom>
            <a:solidFill>
              <a:srgbClr val="009900"/>
            </a:solidFill>
            <a:ln w="9525">
              <a:noFill/>
              <a:miter lim="800000"/>
              <a:headEnd/>
              <a:tailEnd/>
            </a:ln>
            <a:effectLst/>
          </p:spPr>
          <p:txBody>
            <a:bodyPr wrap="none" anchor="ctr"/>
            <a:lstStyle/>
            <a:p>
              <a:endParaRPr lang="en-US"/>
            </a:p>
          </p:txBody>
        </p:sp>
        <p:sp>
          <p:nvSpPr>
            <p:cNvPr id="617488" name="AutoShape 16"/>
            <p:cNvSpPr>
              <a:spLocks noChangeArrowheads="1"/>
            </p:cNvSpPr>
            <p:nvPr/>
          </p:nvSpPr>
          <p:spPr bwMode="auto">
            <a:xfrm>
              <a:off x="2208" y="972"/>
              <a:ext cx="672" cy="173"/>
            </a:xfrm>
            <a:prstGeom prst="rtTriangle">
              <a:avLst/>
            </a:prstGeom>
            <a:gradFill rotWithShape="1">
              <a:gsLst>
                <a:gs pos="0">
                  <a:srgbClr val="FFFF00"/>
                </a:gs>
                <a:gs pos="100000">
                  <a:srgbClr val="009900"/>
                </a:gs>
              </a:gsLst>
              <a:lin ang="0" scaled="1"/>
            </a:gradFill>
            <a:ln w="9525">
              <a:noFill/>
              <a:miter lim="800000"/>
              <a:headEnd/>
              <a:tailEnd/>
            </a:ln>
            <a:effectLst/>
          </p:spPr>
          <p:txBody>
            <a:bodyPr wrap="none" anchor="ctr"/>
            <a:lstStyle/>
            <a:p>
              <a:endParaRPr lang="en-US"/>
            </a:p>
          </p:txBody>
        </p:sp>
        <p:sp>
          <p:nvSpPr>
            <p:cNvPr id="617489" name="Rectangle 17"/>
            <p:cNvSpPr>
              <a:spLocks noChangeArrowheads="1"/>
            </p:cNvSpPr>
            <p:nvPr/>
          </p:nvSpPr>
          <p:spPr bwMode="auto">
            <a:xfrm>
              <a:off x="1536" y="620"/>
              <a:ext cx="672" cy="528"/>
            </a:xfrm>
            <a:prstGeom prst="rect">
              <a:avLst/>
            </a:prstGeom>
            <a:solidFill>
              <a:srgbClr val="FFFF00"/>
            </a:solidFill>
            <a:ln w="9525">
              <a:noFill/>
              <a:miter lim="800000"/>
              <a:headEnd/>
              <a:tailEnd/>
            </a:ln>
            <a:effectLst/>
          </p:spPr>
          <p:txBody>
            <a:bodyPr wrap="none" anchor="ctr"/>
            <a:lstStyle/>
            <a:p>
              <a:endParaRPr lang="en-US"/>
            </a:p>
          </p:txBody>
        </p:sp>
        <p:sp>
          <p:nvSpPr>
            <p:cNvPr id="617490" name="AutoShape 18"/>
            <p:cNvSpPr>
              <a:spLocks noChangeArrowheads="1"/>
            </p:cNvSpPr>
            <p:nvPr/>
          </p:nvSpPr>
          <p:spPr bwMode="auto">
            <a:xfrm>
              <a:off x="1536" y="972"/>
              <a:ext cx="672" cy="173"/>
            </a:xfrm>
            <a:prstGeom prst="rtTriangle">
              <a:avLst/>
            </a:prstGeom>
            <a:gradFill rotWithShape="1">
              <a:gsLst>
                <a:gs pos="0">
                  <a:srgbClr val="FF9900"/>
                </a:gs>
                <a:gs pos="100000">
                  <a:srgbClr val="FFFF00"/>
                </a:gs>
              </a:gsLst>
              <a:lin ang="0" scaled="1"/>
            </a:gradFill>
            <a:ln w="9525">
              <a:noFill/>
              <a:miter lim="800000"/>
              <a:headEnd/>
              <a:tailEnd/>
            </a:ln>
            <a:effectLst/>
          </p:spPr>
          <p:txBody>
            <a:bodyPr wrap="none" anchor="ctr"/>
            <a:lstStyle/>
            <a:p>
              <a:endParaRPr lang="en-US"/>
            </a:p>
          </p:txBody>
        </p:sp>
        <p:sp>
          <p:nvSpPr>
            <p:cNvPr id="617491" name="Rectangle 19"/>
            <p:cNvSpPr>
              <a:spLocks noChangeArrowheads="1"/>
            </p:cNvSpPr>
            <p:nvPr/>
          </p:nvSpPr>
          <p:spPr bwMode="auto">
            <a:xfrm>
              <a:off x="864" y="620"/>
              <a:ext cx="672" cy="528"/>
            </a:xfrm>
            <a:prstGeom prst="rect">
              <a:avLst/>
            </a:prstGeom>
            <a:solidFill>
              <a:srgbClr val="FF9900"/>
            </a:solidFill>
            <a:ln w="9525">
              <a:noFill/>
              <a:miter lim="800000"/>
              <a:headEnd/>
              <a:tailEnd/>
            </a:ln>
            <a:effectLst/>
          </p:spPr>
          <p:txBody>
            <a:bodyPr wrap="none" anchor="ctr"/>
            <a:lstStyle/>
            <a:p>
              <a:endParaRPr lang="en-US"/>
            </a:p>
          </p:txBody>
        </p:sp>
        <p:sp>
          <p:nvSpPr>
            <p:cNvPr id="617492" name="AutoShape 20"/>
            <p:cNvSpPr>
              <a:spLocks noChangeArrowheads="1"/>
            </p:cNvSpPr>
            <p:nvPr/>
          </p:nvSpPr>
          <p:spPr bwMode="auto">
            <a:xfrm>
              <a:off x="864" y="972"/>
              <a:ext cx="672" cy="173"/>
            </a:xfrm>
            <a:prstGeom prst="rtTriangle">
              <a:avLst/>
            </a:prstGeom>
            <a:gradFill rotWithShape="1">
              <a:gsLst>
                <a:gs pos="0">
                  <a:srgbClr val="FF0000"/>
                </a:gs>
                <a:gs pos="100000">
                  <a:srgbClr val="FF9900"/>
                </a:gs>
              </a:gsLst>
              <a:lin ang="0" scaled="1"/>
            </a:gradFill>
            <a:ln w="9525">
              <a:noFill/>
              <a:miter lim="800000"/>
              <a:headEnd/>
              <a:tailEnd/>
            </a:ln>
            <a:effectLst/>
          </p:spPr>
          <p:txBody>
            <a:bodyPr wrap="none" anchor="ctr"/>
            <a:lstStyle/>
            <a:p>
              <a:endParaRPr lang="en-US"/>
            </a:p>
          </p:txBody>
        </p:sp>
        <p:sp>
          <p:nvSpPr>
            <p:cNvPr id="617493" name="Rectangle 21"/>
            <p:cNvSpPr>
              <a:spLocks noChangeArrowheads="1"/>
            </p:cNvSpPr>
            <p:nvPr/>
          </p:nvSpPr>
          <p:spPr bwMode="auto">
            <a:xfrm>
              <a:off x="192" y="620"/>
              <a:ext cx="672" cy="528"/>
            </a:xfrm>
            <a:prstGeom prst="rect">
              <a:avLst/>
            </a:prstGeom>
            <a:solidFill>
              <a:srgbClr val="FF0000"/>
            </a:solidFill>
            <a:ln w="9525">
              <a:noFill/>
              <a:miter lim="800000"/>
              <a:headEnd/>
              <a:tailEnd/>
            </a:ln>
            <a:effectLst/>
          </p:spPr>
          <p:txBody>
            <a:bodyPr wrap="none" anchor="ctr"/>
            <a:lstStyle/>
            <a:p>
              <a:endParaRPr lang="en-US"/>
            </a:p>
          </p:txBody>
        </p:sp>
        <p:sp>
          <p:nvSpPr>
            <p:cNvPr id="617494" name="Text Box 22"/>
            <p:cNvSpPr txBox="1">
              <a:spLocks noChangeArrowheads="1"/>
            </p:cNvSpPr>
            <p:nvPr/>
          </p:nvSpPr>
          <p:spPr bwMode="auto">
            <a:xfrm>
              <a:off x="381" y="442"/>
              <a:ext cx="297" cy="192"/>
            </a:xfrm>
            <a:prstGeom prst="rect">
              <a:avLst/>
            </a:prstGeom>
            <a:noFill/>
            <a:ln w="9525">
              <a:noFill/>
              <a:miter lim="800000"/>
              <a:headEnd/>
              <a:tailEnd/>
            </a:ln>
            <a:effectLst/>
          </p:spPr>
          <p:txBody>
            <a:bodyPr wrap="none">
              <a:spAutoFit/>
            </a:bodyPr>
            <a:lstStyle/>
            <a:p>
              <a:pPr algn="ctr"/>
              <a:r>
                <a:rPr lang="en-US" sz="1400" b="1"/>
                <a:t>Pre</a:t>
              </a:r>
            </a:p>
          </p:txBody>
        </p:sp>
        <p:sp>
          <p:nvSpPr>
            <p:cNvPr id="617495" name="Text Box 23"/>
            <p:cNvSpPr txBox="1">
              <a:spLocks noChangeArrowheads="1"/>
            </p:cNvSpPr>
            <p:nvPr/>
          </p:nvSpPr>
          <p:spPr bwMode="auto">
            <a:xfrm>
              <a:off x="945" y="442"/>
              <a:ext cx="516" cy="192"/>
            </a:xfrm>
            <a:prstGeom prst="rect">
              <a:avLst/>
            </a:prstGeom>
            <a:noFill/>
            <a:ln w="9525">
              <a:noFill/>
              <a:miter lim="800000"/>
              <a:headEnd/>
              <a:tailEnd/>
            </a:ln>
            <a:effectLst/>
          </p:spPr>
          <p:txBody>
            <a:bodyPr wrap="none">
              <a:spAutoFit/>
            </a:bodyPr>
            <a:lstStyle/>
            <a:p>
              <a:pPr algn="ctr"/>
              <a:r>
                <a:rPr lang="en-US" sz="1400" b="1"/>
                <a:t>1</a:t>
              </a:r>
              <a:r>
                <a:rPr lang="en-US" sz="1400" b="1" baseline="30000"/>
                <a:t>st</a:t>
              </a:r>
              <a:r>
                <a:rPr lang="en-US" sz="1400" b="1"/>
                <a:t> Year</a:t>
              </a:r>
            </a:p>
          </p:txBody>
        </p:sp>
        <p:sp>
          <p:nvSpPr>
            <p:cNvPr id="617496" name="Text Box 24"/>
            <p:cNvSpPr txBox="1">
              <a:spLocks noChangeArrowheads="1"/>
            </p:cNvSpPr>
            <p:nvPr/>
          </p:nvSpPr>
          <p:spPr bwMode="auto">
            <a:xfrm>
              <a:off x="1602" y="442"/>
              <a:ext cx="540" cy="192"/>
            </a:xfrm>
            <a:prstGeom prst="rect">
              <a:avLst/>
            </a:prstGeom>
            <a:noFill/>
            <a:ln w="9525">
              <a:noFill/>
              <a:miter lim="800000"/>
              <a:headEnd/>
              <a:tailEnd/>
            </a:ln>
            <a:effectLst/>
          </p:spPr>
          <p:txBody>
            <a:bodyPr wrap="none">
              <a:spAutoFit/>
            </a:bodyPr>
            <a:lstStyle/>
            <a:p>
              <a:pPr algn="ctr"/>
              <a:r>
                <a:rPr lang="en-US" sz="1400" b="1"/>
                <a:t>2</a:t>
              </a:r>
              <a:r>
                <a:rPr lang="en-US" sz="1400" b="1" baseline="30000"/>
                <a:t>nd</a:t>
              </a:r>
              <a:r>
                <a:rPr lang="en-US" sz="1400" b="1"/>
                <a:t> Year</a:t>
              </a:r>
            </a:p>
          </p:txBody>
        </p:sp>
        <p:sp>
          <p:nvSpPr>
            <p:cNvPr id="617497" name="Text Box 25"/>
            <p:cNvSpPr txBox="1">
              <a:spLocks noChangeArrowheads="1"/>
            </p:cNvSpPr>
            <p:nvPr/>
          </p:nvSpPr>
          <p:spPr bwMode="auto">
            <a:xfrm>
              <a:off x="2282" y="442"/>
              <a:ext cx="524" cy="192"/>
            </a:xfrm>
            <a:prstGeom prst="rect">
              <a:avLst/>
            </a:prstGeom>
            <a:noFill/>
            <a:ln w="9525">
              <a:noFill/>
              <a:miter lim="800000"/>
              <a:headEnd/>
              <a:tailEnd/>
            </a:ln>
            <a:effectLst/>
          </p:spPr>
          <p:txBody>
            <a:bodyPr wrap="none">
              <a:spAutoFit/>
            </a:bodyPr>
            <a:lstStyle/>
            <a:p>
              <a:pPr algn="ctr"/>
              <a:r>
                <a:rPr lang="en-US" sz="1400" b="1"/>
                <a:t>3</a:t>
              </a:r>
              <a:r>
                <a:rPr lang="en-US" sz="1400" b="1" baseline="30000"/>
                <a:t>rd</a:t>
              </a:r>
              <a:r>
                <a:rPr lang="en-US" sz="1400" b="1"/>
                <a:t> Year</a:t>
              </a:r>
            </a:p>
          </p:txBody>
        </p:sp>
        <p:sp>
          <p:nvSpPr>
            <p:cNvPr id="617498" name="Text Box 26"/>
            <p:cNvSpPr txBox="1">
              <a:spLocks noChangeArrowheads="1"/>
            </p:cNvSpPr>
            <p:nvPr/>
          </p:nvSpPr>
          <p:spPr bwMode="auto">
            <a:xfrm>
              <a:off x="2956" y="442"/>
              <a:ext cx="520" cy="192"/>
            </a:xfrm>
            <a:prstGeom prst="rect">
              <a:avLst/>
            </a:prstGeom>
            <a:noFill/>
            <a:ln w="9525">
              <a:noFill/>
              <a:miter lim="800000"/>
              <a:headEnd/>
              <a:tailEnd/>
            </a:ln>
            <a:effectLst/>
          </p:spPr>
          <p:txBody>
            <a:bodyPr wrap="none">
              <a:spAutoFit/>
            </a:bodyPr>
            <a:lstStyle/>
            <a:p>
              <a:pPr algn="ctr"/>
              <a:r>
                <a:rPr lang="en-US" sz="1400" b="1"/>
                <a:t>4</a:t>
              </a:r>
              <a:r>
                <a:rPr lang="en-US" sz="1400" b="1" baseline="30000"/>
                <a:t>th</a:t>
              </a:r>
              <a:r>
                <a:rPr lang="en-US" sz="1400" b="1"/>
                <a:t> Year</a:t>
              </a:r>
            </a:p>
          </p:txBody>
        </p:sp>
        <p:sp>
          <p:nvSpPr>
            <p:cNvPr id="617499" name="Text Box 27"/>
            <p:cNvSpPr txBox="1">
              <a:spLocks noChangeArrowheads="1"/>
            </p:cNvSpPr>
            <p:nvPr/>
          </p:nvSpPr>
          <p:spPr bwMode="auto">
            <a:xfrm>
              <a:off x="3533" y="442"/>
              <a:ext cx="711" cy="192"/>
            </a:xfrm>
            <a:prstGeom prst="rect">
              <a:avLst/>
            </a:prstGeom>
            <a:noFill/>
            <a:ln w="9525">
              <a:noFill/>
              <a:miter lim="800000"/>
              <a:headEnd/>
              <a:tailEnd/>
            </a:ln>
            <a:effectLst/>
          </p:spPr>
          <p:txBody>
            <a:bodyPr wrap="none">
              <a:spAutoFit/>
            </a:bodyPr>
            <a:lstStyle/>
            <a:p>
              <a:pPr algn="ctr"/>
              <a:r>
                <a:rPr lang="en-US" sz="1400" b="1"/>
                <a:t>Graduation</a:t>
              </a:r>
            </a:p>
          </p:txBody>
        </p:sp>
        <p:sp>
          <p:nvSpPr>
            <p:cNvPr id="617500" name="Text Box 28"/>
            <p:cNvSpPr txBox="1">
              <a:spLocks noChangeArrowheads="1"/>
            </p:cNvSpPr>
            <p:nvPr/>
          </p:nvSpPr>
          <p:spPr bwMode="auto">
            <a:xfrm>
              <a:off x="4668" y="442"/>
              <a:ext cx="358" cy="192"/>
            </a:xfrm>
            <a:prstGeom prst="rect">
              <a:avLst/>
            </a:prstGeom>
            <a:noFill/>
            <a:ln w="9525">
              <a:noFill/>
              <a:miter lim="800000"/>
              <a:headEnd/>
              <a:tailEnd/>
            </a:ln>
            <a:effectLst/>
          </p:spPr>
          <p:txBody>
            <a:bodyPr wrap="none">
              <a:spAutoFit/>
            </a:bodyPr>
            <a:lstStyle/>
            <a:p>
              <a:pPr algn="ctr"/>
              <a:r>
                <a:rPr lang="en-US" sz="1400" b="1"/>
                <a:t>Post</a:t>
              </a:r>
            </a:p>
          </p:txBody>
        </p:sp>
        <p:sp>
          <p:nvSpPr>
            <p:cNvPr id="617501" name="Text Box 29"/>
            <p:cNvSpPr txBox="1">
              <a:spLocks noChangeArrowheads="1"/>
            </p:cNvSpPr>
            <p:nvPr/>
          </p:nvSpPr>
          <p:spPr bwMode="auto">
            <a:xfrm>
              <a:off x="864" y="730"/>
              <a:ext cx="645" cy="173"/>
            </a:xfrm>
            <a:prstGeom prst="rect">
              <a:avLst/>
            </a:prstGeom>
            <a:noFill/>
            <a:ln w="9525">
              <a:noFill/>
              <a:miter lim="800000"/>
              <a:headEnd/>
              <a:tailEnd/>
            </a:ln>
            <a:effectLst/>
          </p:spPr>
          <p:txBody>
            <a:bodyPr wrap="none">
              <a:spAutoFit/>
            </a:bodyPr>
            <a:lstStyle/>
            <a:p>
              <a:pPr algn="ctr"/>
              <a:r>
                <a:rPr lang="en-US" b="1">
                  <a:solidFill>
                    <a:schemeClr val="bg1"/>
                  </a:solidFill>
                </a:rPr>
                <a:t>Exploration</a:t>
              </a:r>
            </a:p>
          </p:txBody>
        </p:sp>
        <p:sp>
          <p:nvSpPr>
            <p:cNvPr id="617502" name="Text Box 30"/>
            <p:cNvSpPr txBox="1">
              <a:spLocks noChangeArrowheads="1"/>
            </p:cNvSpPr>
            <p:nvPr/>
          </p:nvSpPr>
          <p:spPr bwMode="auto">
            <a:xfrm>
              <a:off x="228" y="730"/>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17503" name="Text Box 31"/>
            <p:cNvSpPr txBox="1">
              <a:spLocks noChangeArrowheads="1"/>
            </p:cNvSpPr>
            <p:nvPr/>
          </p:nvSpPr>
          <p:spPr bwMode="auto">
            <a:xfrm>
              <a:off x="1567" y="730"/>
              <a:ext cx="645" cy="173"/>
            </a:xfrm>
            <a:prstGeom prst="rect">
              <a:avLst/>
            </a:prstGeom>
            <a:noFill/>
            <a:ln w="9525">
              <a:noFill/>
              <a:miter lim="800000"/>
              <a:headEnd/>
              <a:tailEnd/>
            </a:ln>
            <a:effectLst/>
          </p:spPr>
          <p:txBody>
            <a:bodyPr wrap="none">
              <a:spAutoFit/>
            </a:bodyPr>
            <a:lstStyle/>
            <a:p>
              <a:pPr algn="ctr"/>
              <a:r>
                <a:rPr lang="en-US" b="1">
                  <a:solidFill>
                    <a:schemeClr val="bg2"/>
                  </a:solidFill>
                </a:rPr>
                <a:t>Connection</a:t>
              </a:r>
            </a:p>
          </p:txBody>
        </p:sp>
        <p:sp>
          <p:nvSpPr>
            <p:cNvPr id="617504" name="Text Box 32"/>
            <p:cNvSpPr txBox="1">
              <a:spLocks noChangeArrowheads="1"/>
            </p:cNvSpPr>
            <p:nvPr/>
          </p:nvSpPr>
          <p:spPr bwMode="auto">
            <a:xfrm>
              <a:off x="2231" y="730"/>
              <a:ext cx="607" cy="173"/>
            </a:xfrm>
            <a:prstGeom prst="rect">
              <a:avLst/>
            </a:prstGeom>
            <a:noFill/>
            <a:ln w="9525">
              <a:noFill/>
              <a:miter lim="800000"/>
              <a:headEnd/>
              <a:tailEnd/>
            </a:ln>
            <a:effectLst/>
          </p:spPr>
          <p:txBody>
            <a:bodyPr wrap="none">
              <a:spAutoFit/>
            </a:bodyPr>
            <a:lstStyle/>
            <a:p>
              <a:pPr algn="ctr"/>
              <a:r>
                <a:rPr lang="en-US" b="1">
                  <a:solidFill>
                    <a:schemeClr val="bg1"/>
                  </a:solidFill>
                </a:rPr>
                <a:t>Interaction</a:t>
              </a:r>
            </a:p>
          </p:txBody>
        </p:sp>
        <p:sp>
          <p:nvSpPr>
            <p:cNvPr id="617505" name="Text Box 33"/>
            <p:cNvSpPr txBox="1">
              <a:spLocks noChangeArrowheads="1"/>
            </p:cNvSpPr>
            <p:nvPr/>
          </p:nvSpPr>
          <p:spPr bwMode="auto">
            <a:xfrm>
              <a:off x="2872" y="730"/>
              <a:ext cx="672" cy="173"/>
            </a:xfrm>
            <a:prstGeom prst="rect">
              <a:avLst/>
            </a:prstGeom>
            <a:noFill/>
            <a:ln w="9525">
              <a:noFill/>
              <a:miter lim="800000"/>
              <a:headEnd/>
              <a:tailEnd/>
            </a:ln>
            <a:effectLst/>
          </p:spPr>
          <p:txBody>
            <a:bodyPr wrap="none">
              <a:spAutoFit/>
            </a:bodyPr>
            <a:lstStyle/>
            <a:p>
              <a:pPr algn="ctr"/>
              <a:r>
                <a:rPr lang="en-US" b="1">
                  <a:solidFill>
                    <a:schemeClr val="bg1"/>
                  </a:solidFill>
                </a:rPr>
                <a:t>Anticipation</a:t>
              </a:r>
            </a:p>
          </p:txBody>
        </p:sp>
        <p:sp>
          <p:nvSpPr>
            <p:cNvPr id="617506" name="Text Box 34"/>
            <p:cNvSpPr txBox="1">
              <a:spLocks noChangeArrowheads="1"/>
            </p:cNvSpPr>
            <p:nvPr/>
          </p:nvSpPr>
          <p:spPr bwMode="auto">
            <a:xfrm>
              <a:off x="4268" y="730"/>
              <a:ext cx="826" cy="173"/>
            </a:xfrm>
            <a:prstGeom prst="rect">
              <a:avLst/>
            </a:prstGeom>
            <a:noFill/>
            <a:ln w="9525">
              <a:noFill/>
              <a:miter lim="800000"/>
              <a:headEnd/>
              <a:tailEnd/>
            </a:ln>
            <a:effectLst/>
          </p:spPr>
          <p:txBody>
            <a:bodyPr wrap="none">
              <a:spAutoFit/>
            </a:bodyPr>
            <a:lstStyle/>
            <a:p>
              <a:pPr algn="ctr"/>
              <a:r>
                <a:rPr lang="en-US" b="1">
                  <a:solidFill>
                    <a:schemeClr val="bg1"/>
                  </a:solidFill>
                </a:rPr>
                <a:t>Implementation</a:t>
              </a:r>
            </a:p>
          </p:txBody>
        </p:sp>
        <p:sp>
          <p:nvSpPr>
            <p:cNvPr id="617507" name="AutoShape 35"/>
            <p:cNvSpPr>
              <a:spLocks noChangeArrowheads="1"/>
            </p:cNvSpPr>
            <p:nvPr/>
          </p:nvSpPr>
          <p:spPr bwMode="auto">
            <a:xfrm flipH="1" flipV="1">
              <a:off x="432" y="618"/>
              <a:ext cx="432" cy="96"/>
            </a:xfrm>
            <a:prstGeom prst="rtTriangle">
              <a:avLst/>
            </a:prstGeom>
            <a:gradFill rotWithShape="1">
              <a:gsLst>
                <a:gs pos="0">
                  <a:srgbClr val="FF9900"/>
                </a:gs>
                <a:gs pos="100000">
                  <a:srgbClr val="FF0000"/>
                </a:gs>
              </a:gsLst>
              <a:lin ang="0" scaled="1"/>
            </a:gradFill>
            <a:ln w="9525">
              <a:noFill/>
              <a:miter lim="800000"/>
              <a:headEnd/>
              <a:tailEnd/>
            </a:ln>
            <a:effectLst/>
          </p:spPr>
          <p:txBody>
            <a:bodyPr wrap="none" anchor="ctr"/>
            <a:lstStyle/>
            <a:p>
              <a:endParaRPr lang="en-US"/>
            </a:p>
          </p:txBody>
        </p:sp>
        <p:sp>
          <p:nvSpPr>
            <p:cNvPr id="617508" name="AutoShape 36"/>
            <p:cNvSpPr>
              <a:spLocks noChangeArrowheads="1"/>
            </p:cNvSpPr>
            <p:nvPr/>
          </p:nvSpPr>
          <p:spPr bwMode="auto">
            <a:xfrm flipH="1" flipV="1">
              <a:off x="1104" y="618"/>
              <a:ext cx="432" cy="96"/>
            </a:xfrm>
            <a:prstGeom prst="rtTriangle">
              <a:avLst/>
            </a:prstGeom>
            <a:gradFill rotWithShape="1">
              <a:gsLst>
                <a:gs pos="0">
                  <a:srgbClr val="FFFF00"/>
                </a:gs>
                <a:gs pos="100000">
                  <a:srgbClr val="FF9900"/>
                </a:gs>
              </a:gsLst>
              <a:lin ang="0" scaled="1"/>
            </a:gradFill>
            <a:ln w="9525">
              <a:noFill/>
              <a:miter lim="800000"/>
              <a:headEnd/>
              <a:tailEnd/>
            </a:ln>
            <a:effectLst/>
          </p:spPr>
          <p:txBody>
            <a:bodyPr wrap="none" anchor="ctr"/>
            <a:lstStyle/>
            <a:p>
              <a:endParaRPr lang="en-US"/>
            </a:p>
          </p:txBody>
        </p:sp>
        <p:sp>
          <p:nvSpPr>
            <p:cNvPr id="617509" name="AutoShape 37"/>
            <p:cNvSpPr>
              <a:spLocks noChangeArrowheads="1"/>
            </p:cNvSpPr>
            <p:nvPr/>
          </p:nvSpPr>
          <p:spPr bwMode="auto">
            <a:xfrm flipH="1" flipV="1">
              <a:off x="1776" y="618"/>
              <a:ext cx="432" cy="96"/>
            </a:xfrm>
            <a:prstGeom prst="rtTriangle">
              <a:avLst/>
            </a:prstGeom>
            <a:gradFill rotWithShape="1">
              <a:gsLst>
                <a:gs pos="0">
                  <a:srgbClr val="009900"/>
                </a:gs>
                <a:gs pos="100000">
                  <a:srgbClr val="FFFF00"/>
                </a:gs>
              </a:gsLst>
              <a:lin ang="0" scaled="1"/>
            </a:gradFill>
            <a:ln w="9525">
              <a:noFill/>
              <a:miter lim="800000"/>
              <a:headEnd/>
              <a:tailEnd/>
            </a:ln>
            <a:effectLst/>
          </p:spPr>
          <p:txBody>
            <a:bodyPr wrap="none" anchor="ctr"/>
            <a:lstStyle/>
            <a:p>
              <a:endParaRPr lang="en-US"/>
            </a:p>
          </p:txBody>
        </p:sp>
        <p:sp>
          <p:nvSpPr>
            <p:cNvPr id="617510" name="AutoShape 38"/>
            <p:cNvSpPr>
              <a:spLocks noChangeArrowheads="1"/>
            </p:cNvSpPr>
            <p:nvPr/>
          </p:nvSpPr>
          <p:spPr bwMode="auto">
            <a:xfrm flipH="1" flipV="1">
              <a:off x="2448" y="618"/>
              <a:ext cx="432" cy="96"/>
            </a:xfrm>
            <a:prstGeom prst="rtTriangle">
              <a:avLst/>
            </a:prstGeom>
            <a:gradFill rotWithShape="1">
              <a:gsLst>
                <a:gs pos="0">
                  <a:srgbClr val="009BE6"/>
                </a:gs>
                <a:gs pos="100000">
                  <a:srgbClr val="009900"/>
                </a:gs>
              </a:gsLst>
              <a:lin ang="0" scaled="1"/>
            </a:gradFill>
            <a:ln w="9525">
              <a:noFill/>
              <a:miter lim="800000"/>
              <a:headEnd/>
              <a:tailEnd/>
            </a:ln>
            <a:effectLst/>
          </p:spPr>
          <p:txBody>
            <a:bodyPr wrap="none" anchor="ctr"/>
            <a:lstStyle/>
            <a:p>
              <a:endParaRPr lang="en-US"/>
            </a:p>
          </p:txBody>
        </p:sp>
        <p:sp>
          <p:nvSpPr>
            <p:cNvPr id="617511" name="AutoShape 39"/>
            <p:cNvSpPr>
              <a:spLocks noChangeArrowheads="1"/>
            </p:cNvSpPr>
            <p:nvPr/>
          </p:nvSpPr>
          <p:spPr bwMode="auto">
            <a:xfrm>
              <a:off x="3552" y="970"/>
              <a:ext cx="1344" cy="173"/>
            </a:xfrm>
            <a:prstGeom prst="rtTriangle">
              <a:avLst/>
            </a:prstGeom>
            <a:gradFill rotWithShape="1">
              <a:gsLst>
                <a:gs pos="0">
                  <a:srgbClr val="009BE6"/>
                </a:gs>
                <a:gs pos="100000">
                  <a:srgbClr val="660066"/>
                </a:gs>
              </a:gsLst>
              <a:lin ang="0" scaled="1"/>
            </a:gradFill>
            <a:ln w="9525">
              <a:noFill/>
              <a:miter lim="800000"/>
              <a:headEnd/>
              <a:tailEnd/>
            </a:ln>
            <a:effectLst/>
          </p:spPr>
          <p:txBody>
            <a:bodyPr wrap="none" anchor="ctr"/>
            <a:lstStyle/>
            <a:p>
              <a:endParaRPr lang="en-US"/>
            </a:p>
          </p:txBody>
        </p:sp>
        <p:grpSp>
          <p:nvGrpSpPr>
            <p:cNvPr id="617512" name="Group 40"/>
            <p:cNvGrpSpPr>
              <a:grpSpLocks/>
            </p:cNvGrpSpPr>
            <p:nvPr/>
          </p:nvGrpSpPr>
          <p:grpSpPr bwMode="auto">
            <a:xfrm>
              <a:off x="192" y="476"/>
              <a:ext cx="5376" cy="672"/>
              <a:chOff x="192" y="958"/>
              <a:chExt cx="5376" cy="672"/>
            </a:xfrm>
          </p:grpSpPr>
          <p:sp>
            <p:nvSpPr>
              <p:cNvPr id="617513" name="Rectangle 41"/>
              <p:cNvSpPr>
                <a:spLocks noChangeArrowheads="1"/>
              </p:cNvSpPr>
              <p:nvPr/>
            </p:nvSpPr>
            <p:spPr bwMode="auto">
              <a:xfrm>
                <a:off x="192"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7514" name="Rectangle 42"/>
              <p:cNvSpPr>
                <a:spLocks noChangeArrowheads="1"/>
              </p:cNvSpPr>
              <p:nvPr/>
            </p:nvSpPr>
            <p:spPr bwMode="auto">
              <a:xfrm>
                <a:off x="864"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7515" name="Rectangle 43"/>
              <p:cNvSpPr>
                <a:spLocks noChangeArrowheads="1"/>
              </p:cNvSpPr>
              <p:nvPr/>
            </p:nvSpPr>
            <p:spPr bwMode="auto">
              <a:xfrm>
                <a:off x="1536"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7516" name="Rectangle 44"/>
              <p:cNvSpPr>
                <a:spLocks noChangeArrowheads="1"/>
              </p:cNvSpPr>
              <p:nvPr/>
            </p:nvSpPr>
            <p:spPr bwMode="auto">
              <a:xfrm>
                <a:off x="2208"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7517" name="Rectangle 45"/>
              <p:cNvSpPr>
                <a:spLocks noChangeArrowheads="1"/>
              </p:cNvSpPr>
              <p:nvPr/>
            </p:nvSpPr>
            <p:spPr bwMode="auto">
              <a:xfrm>
                <a:off x="2880"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17518" name="Rectangle 46"/>
              <p:cNvSpPr>
                <a:spLocks noChangeArrowheads="1"/>
              </p:cNvSpPr>
              <p:nvPr/>
            </p:nvSpPr>
            <p:spPr bwMode="auto">
              <a:xfrm>
                <a:off x="4224" y="958"/>
                <a:ext cx="1344" cy="672"/>
              </a:xfrm>
              <a:prstGeom prst="rect">
                <a:avLst/>
              </a:prstGeom>
              <a:noFill/>
              <a:ln w="9525">
                <a:solidFill>
                  <a:schemeClr val="tx1"/>
                </a:solidFill>
                <a:miter lim="800000"/>
                <a:headEnd/>
                <a:tailEnd/>
              </a:ln>
              <a:effectLst/>
            </p:spPr>
            <p:txBody>
              <a:bodyPr wrap="none" anchor="ctr"/>
              <a:lstStyle/>
              <a:p>
                <a:endParaRPr lang="en-US"/>
              </a:p>
            </p:txBody>
          </p:sp>
          <p:sp>
            <p:nvSpPr>
              <p:cNvPr id="617519" name="Rectangle 47"/>
              <p:cNvSpPr>
                <a:spLocks noChangeArrowheads="1"/>
              </p:cNvSpPr>
              <p:nvPr/>
            </p:nvSpPr>
            <p:spPr bwMode="auto">
              <a:xfrm>
                <a:off x="3552" y="958"/>
                <a:ext cx="672" cy="672"/>
              </a:xfrm>
              <a:prstGeom prst="rect">
                <a:avLst/>
              </a:prstGeom>
              <a:noFill/>
              <a:ln w="9525">
                <a:solidFill>
                  <a:schemeClr val="tx1"/>
                </a:solidFill>
                <a:miter lim="800000"/>
                <a:headEnd/>
                <a:tailEnd/>
              </a:ln>
              <a:effectLst/>
            </p:spPr>
            <p:txBody>
              <a:bodyPr wrap="none" anchor="ctr"/>
              <a:lstStyle/>
              <a:p>
                <a:endParaRPr lang="en-US"/>
              </a:p>
            </p:txBody>
          </p:sp>
        </p:grpSp>
        <p:sp>
          <p:nvSpPr>
            <p:cNvPr id="617520" name="Text Box 48"/>
            <p:cNvSpPr txBox="1">
              <a:spLocks noChangeArrowheads="1"/>
            </p:cNvSpPr>
            <p:nvPr/>
          </p:nvSpPr>
          <p:spPr bwMode="auto">
            <a:xfrm>
              <a:off x="3595" y="737"/>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17521" name="AutoShape 49"/>
            <p:cNvSpPr>
              <a:spLocks noChangeArrowheads="1"/>
            </p:cNvSpPr>
            <p:nvPr/>
          </p:nvSpPr>
          <p:spPr bwMode="auto">
            <a:xfrm flipH="1" flipV="1">
              <a:off x="3120" y="622"/>
              <a:ext cx="432" cy="96"/>
            </a:xfrm>
            <a:prstGeom prst="rtTriangle">
              <a:avLst/>
            </a:prstGeom>
            <a:gradFill rotWithShape="1">
              <a:gsLst>
                <a:gs pos="0">
                  <a:srgbClr val="0000CC"/>
                </a:gs>
                <a:gs pos="100000">
                  <a:srgbClr val="009BE6"/>
                </a:gs>
              </a:gsLst>
              <a:lin ang="0" scaled="1"/>
            </a:gradFill>
            <a:ln w="9525">
              <a:noFill/>
              <a:miter lim="800000"/>
              <a:headEnd/>
              <a:tailEnd/>
            </a:ln>
            <a:effectLst/>
          </p:spPr>
          <p:txBody>
            <a:bodyPr wrap="none" anchor="ctr"/>
            <a:lstStyle/>
            <a:p>
              <a:endParaRPr lang="en-US"/>
            </a:p>
          </p:txBody>
        </p:sp>
      </p:grpSp>
      <p:grpSp>
        <p:nvGrpSpPr>
          <p:cNvPr id="617522" name="Group 50"/>
          <p:cNvGrpSpPr>
            <a:grpSpLocks/>
          </p:cNvGrpSpPr>
          <p:nvPr/>
        </p:nvGrpSpPr>
        <p:grpSpPr bwMode="auto">
          <a:xfrm>
            <a:off x="304800" y="3000375"/>
            <a:ext cx="8534400" cy="457200"/>
            <a:chOff x="192" y="2736"/>
            <a:chExt cx="5376" cy="384"/>
          </a:xfrm>
        </p:grpSpPr>
        <p:sp>
          <p:nvSpPr>
            <p:cNvPr id="617523" name="Rectangle 51"/>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17524" name="Rectangle 52"/>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17525" name="Rectangle 53"/>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17526" name="Rectangle 54"/>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17527" name="Rectangle 55"/>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17528" name="Rectangle 56"/>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17529" name="Rectangle 57"/>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17530" name="Text Box 58"/>
          <p:cNvSpPr txBox="1">
            <a:spLocks noChangeArrowheads="1"/>
          </p:cNvSpPr>
          <p:nvPr/>
        </p:nvSpPr>
        <p:spPr bwMode="auto">
          <a:xfrm>
            <a:off x="1498600" y="2987675"/>
            <a:ext cx="781050" cy="396875"/>
          </a:xfrm>
          <a:prstGeom prst="rect">
            <a:avLst/>
          </a:prstGeom>
          <a:noFill/>
          <a:ln w="9525">
            <a:noFill/>
            <a:miter lim="800000"/>
            <a:headEnd/>
            <a:tailEnd/>
          </a:ln>
          <a:effectLst/>
        </p:spPr>
        <p:txBody>
          <a:bodyPr wrap="none">
            <a:spAutoFit/>
          </a:bodyPr>
          <a:lstStyle/>
          <a:p>
            <a:pPr algn="ctr"/>
            <a:r>
              <a:rPr lang="en-US" sz="1000" b="1"/>
              <a:t>Academic</a:t>
            </a:r>
            <a:br>
              <a:rPr lang="en-US" sz="1000" b="1"/>
            </a:br>
            <a:r>
              <a:rPr lang="en-US" sz="1000" b="1"/>
              <a:t> Skills</a:t>
            </a:r>
          </a:p>
        </p:txBody>
      </p:sp>
      <p:sp>
        <p:nvSpPr>
          <p:cNvPr id="617531" name="Text Box 59"/>
          <p:cNvSpPr txBox="1">
            <a:spLocks noChangeArrowheads="1"/>
          </p:cNvSpPr>
          <p:nvPr/>
        </p:nvSpPr>
        <p:spPr bwMode="auto">
          <a:xfrm>
            <a:off x="2430463" y="3000375"/>
            <a:ext cx="1154112" cy="396875"/>
          </a:xfrm>
          <a:prstGeom prst="rect">
            <a:avLst/>
          </a:prstGeom>
          <a:noFill/>
          <a:ln w="9525">
            <a:noFill/>
            <a:miter lim="800000"/>
            <a:headEnd/>
            <a:tailEnd/>
          </a:ln>
          <a:effectLst/>
        </p:spPr>
        <p:txBody>
          <a:bodyPr wrap="none">
            <a:spAutoFit/>
          </a:bodyPr>
          <a:lstStyle/>
          <a:p>
            <a:pPr algn="ctr"/>
            <a:r>
              <a:rPr lang="en-US" sz="1000" b="1"/>
              <a:t>Major Selection/</a:t>
            </a:r>
            <a:br>
              <a:rPr lang="en-US" sz="1000" b="1"/>
            </a:br>
            <a:r>
              <a:rPr lang="en-US" sz="1000" b="1"/>
              <a:t>Entrance</a:t>
            </a:r>
          </a:p>
        </p:txBody>
      </p:sp>
      <p:sp>
        <p:nvSpPr>
          <p:cNvPr id="617532" name="Text Box 60"/>
          <p:cNvSpPr txBox="1">
            <a:spLocks noChangeArrowheads="1"/>
          </p:cNvSpPr>
          <p:nvPr/>
        </p:nvSpPr>
        <p:spPr bwMode="auto">
          <a:xfrm>
            <a:off x="3586163" y="3000375"/>
            <a:ext cx="900112" cy="396875"/>
          </a:xfrm>
          <a:prstGeom prst="rect">
            <a:avLst/>
          </a:prstGeom>
          <a:noFill/>
          <a:ln w="9525">
            <a:noFill/>
            <a:miter lim="800000"/>
            <a:headEnd/>
            <a:tailEnd/>
          </a:ln>
          <a:effectLst/>
        </p:spPr>
        <p:txBody>
          <a:bodyPr wrap="none">
            <a:spAutoFit/>
          </a:bodyPr>
          <a:lstStyle/>
          <a:p>
            <a:pPr algn="ctr"/>
            <a:r>
              <a:rPr lang="en-US" sz="1000" b="1"/>
              <a:t>Experiential</a:t>
            </a:r>
            <a:br>
              <a:rPr lang="en-US" sz="1000" b="1"/>
            </a:br>
            <a:r>
              <a:rPr lang="en-US" sz="1000" b="1"/>
              <a:t>Learning</a:t>
            </a:r>
          </a:p>
        </p:txBody>
      </p:sp>
      <p:sp>
        <p:nvSpPr>
          <p:cNvPr id="617533" name="Text Box 61"/>
          <p:cNvSpPr txBox="1">
            <a:spLocks noChangeArrowheads="1"/>
          </p:cNvSpPr>
          <p:nvPr/>
        </p:nvSpPr>
        <p:spPr bwMode="auto">
          <a:xfrm>
            <a:off x="4568825" y="2947988"/>
            <a:ext cx="1076325" cy="549275"/>
          </a:xfrm>
          <a:prstGeom prst="rect">
            <a:avLst/>
          </a:prstGeom>
          <a:noFill/>
          <a:ln w="9525">
            <a:noFill/>
            <a:miter lim="800000"/>
            <a:headEnd/>
            <a:tailEnd/>
          </a:ln>
          <a:effectLst/>
        </p:spPr>
        <p:txBody>
          <a:bodyPr wrap="none">
            <a:spAutoFit/>
          </a:bodyPr>
          <a:lstStyle/>
          <a:p>
            <a:pPr algn="ctr"/>
            <a:r>
              <a:rPr lang="en-US" sz="1000" b="1"/>
              <a:t>Degree</a:t>
            </a:r>
            <a:br>
              <a:rPr lang="en-US" sz="1000" b="1"/>
            </a:br>
            <a:r>
              <a:rPr lang="en-US" sz="1000" b="1"/>
              <a:t>Completion/</a:t>
            </a:r>
            <a:br>
              <a:rPr lang="en-US" sz="1000" b="1"/>
            </a:br>
            <a:r>
              <a:rPr lang="en-US" sz="1000" b="1"/>
              <a:t>Life Readiness</a:t>
            </a:r>
          </a:p>
        </p:txBody>
      </p:sp>
      <p:sp>
        <p:nvSpPr>
          <p:cNvPr id="617534" name="Text Box 62"/>
          <p:cNvSpPr txBox="1">
            <a:spLocks noChangeArrowheads="1"/>
          </p:cNvSpPr>
          <p:nvPr/>
        </p:nvSpPr>
        <p:spPr bwMode="auto">
          <a:xfrm>
            <a:off x="388938" y="3000375"/>
            <a:ext cx="928687" cy="396875"/>
          </a:xfrm>
          <a:prstGeom prst="rect">
            <a:avLst/>
          </a:prstGeom>
          <a:noFill/>
          <a:ln w="9525">
            <a:noFill/>
            <a:miter lim="800000"/>
            <a:headEnd/>
            <a:tailEnd/>
          </a:ln>
          <a:effectLst/>
        </p:spPr>
        <p:txBody>
          <a:bodyPr wrap="none">
            <a:spAutoFit/>
          </a:bodyPr>
          <a:lstStyle/>
          <a:p>
            <a:pPr algn="ctr"/>
            <a:r>
              <a:rPr lang="en-US" sz="1000" b="1"/>
              <a:t>Capabilities</a:t>
            </a:r>
            <a:br>
              <a:rPr lang="en-US" sz="1000" b="1"/>
            </a:br>
            <a:r>
              <a:rPr lang="en-US" sz="1000" b="1"/>
              <a:t>Assessment</a:t>
            </a:r>
          </a:p>
        </p:txBody>
      </p:sp>
      <p:sp>
        <p:nvSpPr>
          <p:cNvPr id="617535" name="Text Box 63"/>
          <p:cNvSpPr txBox="1">
            <a:spLocks noChangeArrowheads="1"/>
          </p:cNvSpPr>
          <p:nvPr/>
        </p:nvSpPr>
        <p:spPr bwMode="auto">
          <a:xfrm>
            <a:off x="7073900" y="3000375"/>
            <a:ext cx="1387475" cy="396875"/>
          </a:xfrm>
          <a:prstGeom prst="rect">
            <a:avLst/>
          </a:prstGeom>
          <a:noFill/>
          <a:ln w="9525">
            <a:noFill/>
            <a:miter lim="800000"/>
            <a:headEnd/>
            <a:tailEnd/>
          </a:ln>
          <a:effectLst/>
        </p:spPr>
        <p:txBody>
          <a:bodyPr wrap="none">
            <a:spAutoFit/>
          </a:bodyPr>
          <a:lstStyle/>
          <a:p>
            <a:pPr algn="ctr"/>
            <a:r>
              <a:rPr lang="en-US" sz="1000" b="1"/>
              <a:t>Graduate Education</a:t>
            </a:r>
            <a:br>
              <a:rPr lang="en-US" sz="1000" b="1"/>
            </a:br>
            <a:r>
              <a:rPr lang="en-US" sz="1000" b="1"/>
              <a:t>Preparation</a:t>
            </a:r>
          </a:p>
        </p:txBody>
      </p:sp>
      <p:sp>
        <p:nvSpPr>
          <p:cNvPr id="617536" name="Text Box 64"/>
          <p:cNvSpPr txBox="1">
            <a:spLocks noChangeArrowheads="1"/>
          </p:cNvSpPr>
          <p:nvPr/>
        </p:nvSpPr>
        <p:spPr bwMode="auto">
          <a:xfrm>
            <a:off x="3352800" y="3444875"/>
            <a:ext cx="2419350" cy="304800"/>
          </a:xfrm>
          <a:prstGeom prst="rect">
            <a:avLst/>
          </a:prstGeom>
          <a:noFill/>
          <a:ln w="9525">
            <a:noFill/>
            <a:miter lim="800000"/>
            <a:headEnd/>
            <a:tailEnd/>
          </a:ln>
          <a:effectLst/>
        </p:spPr>
        <p:txBody>
          <a:bodyPr wrap="none">
            <a:spAutoFit/>
          </a:bodyPr>
          <a:lstStyle/>
          <a:p>
            <a:pPr algn="ctr"/>
            <a:r>
              <a:rPr lang="en-US" sz="1400" b="1"/>
              <a:t>Academic Advising Issues</a:t>
            </a:r>
          </a:p>
        </p:txBody>
      </p:sp>
      <p:sp>
        <p:nvSpPr>
          <p:cNvPr id="617537" name="Text Box 65"/>
          <p:cNvSpPr txBox="1">
            <a:spLocks noChangeArrowheads="1"/>
          </p:cNvSpPr>
          <p:nvPr/>
        </p:nvSpPr>
        <p:spPr bwMode="auto">
          <a:xfrm>
            <a:off x="5684838" y="3098800"/>
            <a:ext cx="993775" cy="244475"/>
          </a:xfrm>
          <a:prstGeom prst="rect">
            <a:avLst/>
          </a:prstGeom>
          <a:noFill/>
          <a:ln w="9525">
            <a:noFill/>
            <a:miter lim="800000"/>
            <a:headEnd/>
            <a:tailEnd/>
          </a:ln>
          <a:effectLst/>
        </p:spPr>
        <p:txBody>
          <a:bodyPr wrap="none">
            <a:spAutoFit/>
          </a:bodyPr>
          <a:lstStyle/>
          <a:p>
            <a:pPr algn="ctr"/>
            <a:r>
              <a:rPr lang="en-US" sz="1000" b="1"/>
              <a:t>Credentialing</a:t>
            </a:r>
          </a:p>
        </p:txBody>
      </p:sp>
      <p:grpSp>
        <p:nvGrpSpPr>
          <p:cNvPr id="617538" name="Group 66"/>
          <p:cNvGrpSpPr>
            <a:grpSpLocks/>
          </p:cNvGrpSpPr>
          <p:nvPr/>
        </p:nvGrpSpPr>
        <p:grpSpPr bwMode="auto">
          <a:xfrm>
            <a:off x="304800" y="2133600"/>
            <a:ext cx="8534400" cy="457200"/>
            <a:chOff x="192" y="2736"/>
            <a:chExt cx="5376" cy="384"/>
          </a:xfrm>
        </p:grpSpPr>
        <p:sp>
          <p:nvSpPr>
            <p:cNvPr id="617539" name="Rectangle 67"/>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17540" name="Rectangle 68"/>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17541" name="Rectangle 69"/>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17542" name="Rectangle 70"/>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17543" name="Rectangle 71"/>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17544" name="Rectangle 72"/>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17545" name="Rectangle 73"/>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17546" name="Text Box 74"/>
          <p:cNvSpPr txBox="1">
            <a:spLocks noChangeArrowheads="1"/>
          </p:cNvSpPr>
          <p:nvPr/>
        </p:nvSpPr>
        <p:spPr bwMode="auto">
          <a:xfrm>
            <a:off x="1463675" y="2133600"/>
            <a:ext cx="850900" cy="396875"/>
          </a:xfrm>
          <a:prstGeom prst="rect">
            <a:avLst/>
          </a:prstGeom>
          <a:noFill/>
          <a:ln w="9525">
            <a:noFill/>
            <a:miter lim="800000"/>
            <a:headEnd/>
            <a:tailEnd/>
          </a:ln>
          <a:effectLst/>
        </p:spPr>
        <p:txBody>
          <a:bodyPr wrap="none">
            <a:spAutoFit/>
          </a:bodyPr>
          <a:lstStyle/>
          <a:p>
            <a:pPr algn="ctr"/>
            <a:r>
              <a:rPr lang="en-US" sz="1000" b="1"/>
              <a:t>Personal</a:t>
            </a:r>
          </a:p>
          <a:p>
            <a:pPr algn="ctr"/>
            <a:r>
              <a:rPr lang="en-US" sz="1000" b="1"/>
              <a:t>Awareness</a:t>
            </a:r>
          </a:p>
        </p:txBody>
      </p:sp>
      <p:sp>
        <p:nvSpPr>
          <p:cNvPr id="617547" name="Text Box 75"/>
          <p:cNvSpPr txBox="1">
            <a:spLocks noChangeArrowheads="1"/>
          </p:cNvSpPr>
          <p:nvPr/>
        </p:nvSpPr>
        <p:spPr bwMode="auto">
          <a:xfrm>
            <a:off x="2613025" y="2133600"/>
            <a:ext cx="788988" cy="396875"/>
          </a:xfrm>
          <a:prstGeom prst="rect">
            <a:avLst/>
          </a:prstGeom>
          <a:noFill/>
          <a:ln w="9525">
            <a:noFill/>
            <a:miter lim="800000"/>
            <a:headEnd/>
            <a:tailEnd/>
          </a:ln>
          <a:effectLst/>
        </p:spPr>
        <p:txBody>
          <a:bodyPr wrap="none">
            <a:spAutoFit/>
          </a:bodyPr>
          <a:lstStyle/>
          <a:p>
            <a:pPr algn="ctr"/>
            <a:r>
              <a:rPr lang="en-US" sz="1000" b="1"/>
              <a:t>Relational</a:t>
            </a:r>
          </a:p>
          <a:p>
            <a:pPr algn="ctr"/>
            <a:r>
              <a:rPr lang="en-US" sz="1000" b="1"/>
              <a:t>Dynamics</a:t>
            </a:r>
          </a:p>
        </p:txBody>
      </p:sp>
      <p:sp>
        <p:nvSpPr>
          <p:cNvPr id="617548" name="Text Box 76"/>
          <p:cNvSpPr txBox="1">
            <a:spLocks noChangeArrowheads="1"/>
          </p:cNvSpPr>
          <p:nvPr/>
        </p:nvSpPr>
        <p:spPr bwMode="auto">
          <a:xfrm>
            <a:off x="3587750" y="2133600"/>
            <a:ext cx="882650" cy="396875"/>
          </a:xfrm>
          <a:prstGeom prst="rect">
            <a:avLst/>
          </a:prstGeom>
          <a:noFill/>
          <a:ln w="9525">
            <a:noFill/>
            <a:miter lim="800000"/>
            <a:headEnd/>
            <a:tailEnd/>
          </a:ln>
          <a:effectLst/>
        </p:spPr>
        <p:txBody>
          <a:bodyPr wrap="none">
            <a:spAutoFit/>
          </a:bodyPr>
          <a:lstStyle/>
          <a:p>
            <a:pPr algn="ctr"/>
            <a:r>
              <a:rPr lang="en-US" sz="1000" b="1"/>
              <a:t>Community</a:t>
            </a:r>
          </a:p>
          <a:p>
            <a:pPr algn="ctr"/>
            <a:r>
              <a:rPr lang="en-US" sz="1000" b="1"/>
              <a:t>Service</a:t>
            </a:r>
          </a:p>
        </p:txBody>
      </p:sp>
      <p:sp>
        <p:nvSpPr>
          <p:cNvPr id="617549" name="Text Box 77"/>
          <p:cNvSpPr txBox="1">
            <a:spLocks noChangeArrowheads="1"/>
          </p:cNvSpPr>
          <p:nvPr/>
        </p:nvSpPr>
        <p:spPr bwMode="auto">
          <a:xfrm>
            <a:off x="4587875" y="2133600"/>
            <a:ext cx="1014413" cy="396875"/>
          </a:xfrm>
          <a:prstGeom prst="rect">
            <a:avLst/>
          </a:prstGeom>
          <a:noFill/>
          <a:ln w="9525">
            <a:noFill/>
            <a:miter lim="800000"/>
            <a:headEnd/>
            <a:tailEnd/>
          </a:ln>
          <a:effectLst/>
        </p:spPr>
        <p:txBody>
          <a:bodyPr wrap="none">
            <a:spAutoFit/>
          </a:bodyPr>
          <a:lstStyle/>
          <a:p>
            <a:pPr algn="ctr"/>
            <a:r>
              <a:rPr lang="en-US" sz="1000" b="1"/>
              <a:t>Career Skills</a:t>
            </a:r>
          </a:p>
          <a:p>
            <a:pPr algn="ctr"/>
            <a:r>
              <a:rPr lang="en-US" sz="1000" b="1"/>
              <a:t>Enhancement</a:t>
            </a:r>
          </a:p>
        </p:txBody>
      </p:sp>
      <p:sp>
        <p:nvSpPr>
          <p:cNvPr id="617550" name="Text Box 78"/>
          <p:cNvSpPr txBox="1">
            <a:spLocks noChangeArrowheads="1"/>
          </p:cNvSpPr>
          <p:nvPr/>
        </p:nvSpPr>
        <p:spPr bwMode="auto">
          <a:xfrm>
            <a:off x="322263" y="2244725"/>
            <a:ext cx="1044575" cy="244475"/>
          </a:xfrm>
          <a:prstGeom prst="rect">
            <a:avLst/>
          </a:prstGeom>
          <a:noFill/>
          <a:ln w="9525">
            <a:noFill/>
            <a:miter lim="800000"/>
            <a:headEnd/>
            <a:tailEnd/>
          </a:ln>
          <a:effectLst/>
        </p:spPr>
        <p:txBody>
          <a:bodyPr wrap="none">
            <a:spAutoFit/>
          </a:bodyPr>
          <a:lstStyle/>
          <a:p>
            <a:pPr algn="ctr"/>
            <a:r>
              <a:rPr lang="en-US" sz="1000" b="1"/>
              <a:t>Differentiation</a:t>
            </a:r>
          </a:p>
        </p:txBody>
      </p:sp>
      <p:sp>
        <p:nvSpPr>
          <p:cNvPr id="617551" name="Text Box 79"/>
          <p:cNvSpPr txBox="1">
            <a:spLocks noChangeArrowheads="1"/>
          </p:cNvSpPr>
          <p:nvPr/>
        </p:nvSpPr>
        <p:spPr bwMode="auto">
          <a:xfrm>
            <a:off x="7185025" y="2133600"/>
            <a:ext cx="1146175" cy="396875"/>
          </a:xfrm>
          <a:prstGeom prst="rect">
            <a:avLst/>
          </a:prstGeom>
          <a:noFill/>
          <a:ln w="9525">
            <a:noFill/>
            <a:miter lim="800000"/>
            <a:headEnd/>
            <a:tailEnd/>
          </a:ln>
          <a:effectLst/>
        </p:spPr>
        <p:txBody>
          <a:bodyPr wrap="none">
            <a:spAutoFit/>
          </a:bodyPr>
          <a:lstStyle/>
          <a:p>
            <a:pPr algn="ctr"/>
            <a:r>
              <a:rPr lang="en-US" sz="1000" b="1"/>
              <a:t>Advanced Level</a:t>
            </a:r>
          </a:p>
          <a:p>
            <a:pPr algn="ctr"/>
            <a:r>
              <a:rPr lang="en-US" sz="1000" b="1"/>
              <a:t>of Previous</a:t>
            </a:r>
          </a:p>
        </p:txBody>
      </p:sp>
      <p:sp>
        <p:nvSpPr>
          <p:cNvPr id="617552" name="Text Box 80"/>
          <p:cNvSpPr txBox="1">
            <a:spLocks noChangeArrowheads="1"/>
          </p:cNvSpPr>
          <p:nvPr/>
        </p:nvSpPr>
        <p:spPr bwMode="auto">
          <a:xfrm>
            <a:off x="3624263" y="2590800"/>
            <a:ext cx="1954212" cy="304800"/>
          </a:xfrm>
          <a:prstGeom prst="rect">
            <a:avLst/>
          </a:prstGeom>
          <a:noFill/>
          <a:ln w="9525">
            <a:noFill/>
            <a:miter lim="800000"/>
            <a:headEnd/>
            <a:tailEnd/>
          </a:ln>
          <a:effectLst/>
        </p:spPr>
        <p:txBody>
          <a:bodyPr wrap="none">
            <a:spAutoFit/>
          </a:bodyPr>
          <a:lstStyle/>
          <a:p>
            <a:pPr algn="ctr"/>
            <a:r>
              <a:rPr lang="en-US" sz="1400" b="1"/>
              <a:t>Life Coaching Issues</a:t>
            </a:r>
          </a:p>
        </p:txBody>
      </p:sp>
      <p:sp>
        <p:nvSpPr>
          <p:cNvPr id="617553" name="Text Box 81"/>
          <p:cNvSpPr txBox="1">
            <a:spLocks noChangeArrowheads="1"/>
          </p:cNvSpPr>
          <p:nvPr/>
        </p:nvSpPr>
        <p:spPr bwMode="auto">
          <a:xfrm>
            <a:off x="5849938" y="2244725"/>
            <a:ext cx="655637" cy="244475"/>
          </a:xfrm>
          <a:prstGeom prst="rect">
            <a:avLst/>
          </a:prstGeom>
          <a:noFill/>
          <a:ln w="9525">
            <a:noFill/>
            <a:miter lim="800000"/>
            <a:headEnd/>
            <a:tailEnd/>
          </a:ln>
          <a:effectLst/>
        </p:spPr>
        <p:txBody>
          <a:bodyPr wrap="none">
            <a:spAutoFit/>
          </a:bodyPr>
          <a:lstStyle/>
          <a:p>
            <a:pPr algn="ctr"/>
            <a:r>
              <a:rPr lang="en-US" sz="1000" b="1"/>
              <a:t>Closure</a:t>
            </a:r>
          </a:p>
        </p:txBody>
      </p:sp>
      <p:grpSp>
        <p:nvGrpSpPr>
          <p:cNvPr id="617554" name="Group 82"/>
          <p:cNvGrpSpPr>
            <a:grpSpLocks/>
          </p:cNvGrpSpPr>
          <p:nvPr/>
        </p:nvGrpSpPr>
        <p:grpSpPr bwMode="auto">
          <a:xfrm>
            <a:off x="3505200" y="2133600"/>
            <a:ext cx="5395913" cy="484188"/>
            <a:chOff x="2208" y="3149"/>
            <a:chExt cx="3399" cy="305"/>
          </a:xfrm>
        </p:grpSpPr>
        <p:sp>
          <p:nvSpPr>
            <p:cNvPr id="617555" name="Rectangle 83"/>
            <p:cNvSpPr>
              <a:spLocks noChangeArrowheads="1"/>
            </p:cNvSpPr>
            <p:nvPr/>
          </p:nvSpPr>
          <p:spPr bwMode="auto">
            <a:xfrm>
              <a:off x="2208" y="3149"/>
              <a:ext cx="576" cy="305"/>
            </a:xfrm>
            <a:prstGeom prst="rect">
              <a:avLst/>
            </a:prstGeom>
            <a:gradFill rotWithShape="1">
              <a:gsLst>
                <a:gs pos="0">
                  <a:schemeClr val="bg1">
                    <a:alpha val="0"/>
                  </a:schemeClr>
                </a:gs>
                <a:gs pos="100000">
                  <a:schemeClr val="bg1">
                    <a:gamma/>
                    <a:tint val="0"/>
                    <a:invGamma/>
                  </a:schemeClr>
                </a:gs>
              </a:gsLst>
              <a:lin ang="0" scaled="1"/>
            </a:gradFill>
            <a:ln w="9525">
              <a:noFill/>
              <a:miter lim="800000"/>
              <a:headEnd/>
              <a:tailEnd/>
            </a:ln>
            <a:effectLst/>
          </p:spPr>
          <p:txBody>
            <a:bodyPr wrap="none" anchor="ctr"/>
            <a:lstStyle/>
            <a:p>
              <a:endParaRPr lang="en-US"/>
            </a:p>
          </p:txBody>
        </p:sp>
        <p:sp>
          <p:nvSpPr>
            <p:cNvPr id="617556" name="Rectangle 84"/>
            <p:cNvSpPr>
              <a:spLocks noChangeArrowheads="1"/>
            </p:cNvSpPr>
            <p:nvPr/>
          </p:nvSpPr>
          <p:spPr bwMode="auto">
            <a:xfrm>
              <a:off x="2775" y="3149"/>
              <a:ext cx="2832" cy="305"/>
            </a:xfrm>
            <a:prstGeom prst="rect">
              <a:avLst/>
            </a:prstGeom>
            <a:solidFill>
              <a:srgbClr val="FFFFFF"/>
            </a:solidFill>
            <a:ln w="9525">
              <a:noFill/>
              <a:miter lim="800000"/>
              <a:headEnd/>
              <a:tailEnd/>
            </a:ln>
            <a:effectLst/>
          </p:spPr>
          <p:txBody>
            <a:bodyPr wrap="none" anchor="ctr"/>
            <a:lstStyle/>
            <a:p>
              <a:endParaRPr lang="en-US"/>
            </a:p>
          </p:txBody>
        </p:sp>
      </p:grpSp>
      <p:grpSp>
        <p:nvGrpSpPr>
          <p:cNvPr id="617557" name="Group 85"/>
          <p:cNvGrpSpPr>
            <a:grpSpLocks/>
          </p:cNvGrpSpPr>
          <p:nvPr/>
        </p:nvGrpSpPr>
        <p:grpSpPr bwMode="auto">
          <a:xfrm>
            <a:off x="3505200" y="2971800"/>
            <a:ext cx="5395913" cy="533400"/>
            <a:chOff x="2208" y="3149"/>
            <a:chExt cx="3399" cy="305"/>
          </a:xfrm>
        </p:grpSpPr>
        <p:sp>
          <p:nvSpPr>
            <p:cNvPr id="617558" name="Rectangle 86"/>
            <p:cNvSpPr>
              <a:spLocks noChangeArrowheads="1"/>
            </p:cNvSpPr>
            <p:nvPr/>
          </p:nvSpPr>
          <p:spPr bwMode="auto">
            <a:xfrm>
              <a:off x="2208" y="3149"/>
              <a:ext cx="576" cy="305"/>
            </a:xfrm>
            <a:prstGeom prst="rect">
              <a:avLst/>
            </a:prstGeom>
            <a:gradFill rotWithShape="1">
              <a:gsLst>
                <a:gs pos="0">
                  <a:schemeClr val="bg1">
                    <a:alpha val="0"/>
                  </a:schemeClr>
                </a:gs>
                <a:gs pos="100000">
                  <a:schemeClr val="bg1">
                    <a:gamma/>
                    <a:tint val="0"/>
                    <a:invGamma/>
                  </a:schemeClr>
                </a:gs>
              </a:gsLst>
              <a:lin ang="0" scaled="1"/>
            </a:gradFill>
            <a:ln w="9525">
              <a:noFill/>
              <a:miter lim="800000"/>
              <a:headEnd/>
              <a:tailEnd/>
            </a:ln>
            <a:effectLst/>
          </p:spPr>
          <p:txBody>
            <a:bodyPr wrap="none" anchor="ctr"/>
            <a:lstStyle/>
            <a:p>
              <a:endParaRPr lang="en-US"/>
            </a:p>
          </p:txBody>
        </p:sp>
        <p:sp>
          <p:nvSpPr>
            <p:cNvPr id="617559" name="Rectangle 87"/>
            <p:cNvSpPr>
              <a:spLocks noChangeArrowheads="1"/>
            </p:cNvSpPr>
            <p:nvPr/>
          </p:nvSpPr>
          <p:spPr bwMode="auto">
            <a:xfrm>
              <a:off x="2775" y="3149"/>
              <a:ext cx="2832" cy="305"/>
            </a:xfrm>
            <a:prstGeom prst="rect">
              <a:avLst/>
            </a:prstGeom>
            <a:solidFill>
              <a:srgbClr val="FFFFFF"/>
            </a:solidFill>
            <a:ln w="9525">
              <a:noFill/>
              <a:miter lim="800000"/>
              <a:headEnd/>
              <a:tailEnd/>
            </a:ln>
            <a:effectLst/>
          </p:spPr>
          <p:txBody>
            <a:bodyPr wrap="none" anchor="ctr"/>
            <a:lstStyle/>
            <a:p>
              <a:endParaRPr lang="en-US"/>
            </a:p>
          </p:txBody>
        </p:sp>
      </p:grpSp>
      <p:sp>
        <p:nvSpPr>
          <p:cNvPr id="617560" name="Rectangle 88"/>
          <p:cNvSpPr>
            <a:spLocks noChangeArrowheads="1"/>
          </p:cNvSpPr>
          <p:nvPr/>
        </p:nvSpPr>
        <p:spPr bwMode="auto">
          <a:xfrm>
            <a:off x="1371600" y="152400"/>
            <a:ext cx="2133600" cy="5334000"/>
          </a:xfrm>
          <a:prstGeom prst="rect">
            <a:avLst/>
          </a:prstGeom>
          <a:noFill/>
          <a:ln w="38100">
            <a:solidFill>
              <a:srgbClr val="FF3300"/>
            </a:solidFill>
            <a:miter lim="800000"/>
            <a:headEnd/>
            <a:tailEnd/>
          </a:ln>
          <a:effectLst/>
        </p:spPr>
        <p:txBody>
          <a:bodyPr wrap="none" anchor="ctr"/>
          <a:lstStyle/>
          <a:p>
            <a:endParaRPr lang="en-US"/>
          </a:p>
        </p:txBody>
      </p:sp>
      <p:sp>
        <p:nvSpPr>
          <p:cNvPr id="617561" name="WordArt 89"/>
          <p:cNvSpPr>
            <a:spLocks noChangeArrowheads="1" noChangeShapeType="1" noTextEdit="1"/>
          </p:cNvSpPr>
          <p:nvPr/>
        </p:nvSpPr>
        <p:spPr bwMode="auto">
          <a:xfrm>
            <a:off x="1676400" y="3581400"/>
            <a:ext cx="1581150" cy="1981200"/>
          </a:xfrm>
          <a:prstGeom prst="rect">
            <a:avLst/>
          </a:prstGeom>
        </p:spPr>
        <p:txBody>
          <a:bodyPr wrap="none" fromWordArt="1">
            <a:prstTxWarp prst="textSlantUp">
              <a:avLst>
                <a:gd name="adj" fmla="val 36458"/>
              </a:avLst>
            </a:prstTxWarp>
          </a:bodyPr>
          <a:lstStyle/>
          <a:p>
            <a:pPr algn="ctr"/>
            <a:r>
              <a:rPr lang="en-US" sz="3600" b="1" kern="10">
                <a:ln w="9525">
                  <a:noFill/>
                  <a:round/>
                  <a:headEnd/>
                  <a:tailEnd/>
                </a:ln>
                <a:solidFill>
                  <a:srgbClr val="FF3300"/>
                </a:solidFill>
                <a:latin typeface="Arial"/>
                <a:cs typeface="Arial"/>
              </a:rPr>
              <a:t>Instructor</a:t>
            </a:r>
          </a:p>
          <a:p>
            <a:pPr algn="ctr"/>
            <a:r>
              <a:rPr lang="en-US" sz="3600" b="1" kern="10">
                <a:ln w="9525">
                  <a:noFill/>
                  <a:round/>
                  <a:headEnd/>
                  <a:tailEnd/>
                </a:ln>
                <a:solidFill>
                  <a:srgbClr val="FF3300"/>
                </a:solidFill>
                <a:latin typeface="Arial"/>
                <a:cs typeface="Arial"/>
              </a:rPr>
              <a:t>Life Coach</a:t>
            </a:r>
          </a:p>
          <a:p>
            <a:pPr algn="ctr"/>
            <a:r>
              <a:rPr lang="en-US" sz="3600" b="1" kern="10">
                <a:ln w="9525">
                  <a:noFill/>
                  <a:round/>
                  <a:headEnd/>
                  <a:tailEnd/>
                </a:ln>
                <a:solidFill>
                  <a:srgbClr val="FF3300"/>
                </a:solidFill>
                <a:latin typeface="Arial"/>
                <a:cs typeface="Arial"/>
              </a:rPr>
              <a:t>Academic</a:t>
            </a:r>
          </a:p>
          <a:p>
            <a:pPr algn="ctr"/>
            <a:r>
              <a:rPr lang="en-US" sz="3600" b="1" kern="10">
                <a:ln w="9525">
                  <a:noFill/>
                  <a:round/>
                  <a:headEnd/>
                  <a:tailEnd/>
                </a:ln>
                <a:solidFill>
                  <a:srgbClr val="FF3300"/>
                </a:solidFill>
                <a:latin typeface="Arial"/>
                <a:cs typeface="Arial"/>
              </a:rPr>
              <a:t>    Advisor</a:t>
            </a:r>
          </a:p>
        </p:txBody>
      </p:sp>
      <p:sp>
        <p:nvSpPr>
          <p:cNvPr id="617562" name="WordArt 90"/>
          <p:cNvSpPr>
            <a:spLocks noChangeArrowheads="1" noChangeShapeType="1" noTextEdit="1"/>
          </p:cNvSpPr>
          <p:nvPr/>
        </p:nvSpPr>
        <p:spPr bwMode="auto">
          <a:xfrm>
            <a:off x="3810000" y="3962400"/>
            <a:ext cx="5143500" cy="314325"/>
          </a:xfrm>
          <a:prstGeom prst="rect">
            <a:avLst/>
          </a:prstGeom>
        </p:spPr>
        <p:txBody>
          <a:bodyPr wrap="none" fromWordArt="1">
            <a:prstTxWarp prst="textPlain">
              <a:avLst>
                <a:gd name="adj" fmla="val 50000"/>
              </a:avLst>
            </a:prstTxWarp>
          </a:bodyPr>
          <a:lstStyle/>
          <a:p>
            <a:pPr algn="ctr"/>
            <a:r>
              <a:rPr lang="en-US" sz="1800" kern="10">
                <a:ln w="12700">
                  <a:no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LDR 150: Introduction to Life Calling</a:t>
            </a:r>
          </a:p>
        </p:txBody>
      </p:sp>
      <p:sp>
        <p:nvSpPr>
          <p:cNvPr id="617563" name="Text Box 91"/>
          <p:cNvSpPr txBox="1">
            <a:spLocks noChangeArrowheads="1"/>
          </p:cNvSpPr>
          <p:nvPr/>
        </p:nvSpPr>
        <p:spPr bwMode="auto">
          <a:xfrm>
            <a:off x="3886200" y="4379913"/>
            <a:ext cx="3143250" cy="641350"/>
          </a:xfrm>
          <a:prstGeom prst="rect">
            <a:avLst/>
          </a:prstGeom>
          <a:noFill/>
          <a:ln w="9525">
            <a:noFill/>
            <a:miter lim="800000"/>
            <a:headEnd/>
            <a:tailEnd/>
          </a:ln>
          <a:effectLst/>
        </p:spPr>
        <p:txBody>
          <a:bodyPr wrap="none">
            <a:spAutoFit/>
          </a:bodyPr>
          <a:lstStyle/>
          <a:p>
            <a:pPr marL="342900" indent="-342900">
              <a:buFontTx/>
              <a:buAutoNum type="arabicPeriod"/>
            </a:pPr>
            <a:r>
              <a:rPr lang="en-US" sz="1800" b="1"/>
              <a:t>Sense of purpose larger</a:t>
            </a:r>
            <a:br>
              <a:rPr lang="en-US" sz="1800" b="1"/>
            </a:br>
            <a:r>
              <a:rPr lang="en-US" sz="1800" b="1"/>
              <a:t> than majors or careers</a:t>
            </a:r>
          </a:p>
        </p:txBody>
      </p:sp>
      <p:sp>
        <p:nvSpPr>
          <p:cNvPr id="617564" name="Text Box 92"/>
          <p:cNvSpPr txBox="1">
            <a:spLocks noChangeArrowheads="1"/>
          </p:cNvSpPr>
          <p:nvPr/>
        </p:nvSpPr>
        <p:spPr bwMode="auto">
          <a:xfrm>
            <a:off x="3902075" y="5073650"/>
            <a:ext cx="3854450" cy="641350"/>
          </a:xfrm>
          <a:prstGeom prst="rect">
            <a:avLst/>
          </a:prstGeom>
          <a:noFill/>
          <a:ln w="9525">
            <a:noFill/>
            <a:miter lim="800000"/>
            <a:headEnd/>
            <a:tailEnd/>
          </a:ln>
          <a:effectLst/>
        </p:spPr>
        <p:txBody>
          <a:bodyPr wrap="none">
            <a:spAutoFit/>
          </a:bodyPr>
          <a:lstStyle/>
          <a:p>
            <a:r>
              <a:rPr lang="en-US" sz="1800" b="1"/>
              <a:t>2.  Tools for making life decisions</a:t>
            </a:r>
            <a:br>
              <a:rPr lang="en-US" sz="1800" b="1"/>
            </a:br>
            <a:r>
              <a:rPr lang="en-US" sz="1800" b="1"/>
              <a:t>      congruent with purpose</a:t>
            </a:r>
          </a:p>
        </p:txBody>
      </p:sp>
      <p:sp>
        <p:nvSpPr>
          <p:cNvPr id="617565" name="Text Box 93"/>
          <p:cNvSpPr txBox="1">
            <a:spLocks noChangeArrowheads="1"/>
          </p:cNvSpPr>
          <p:nvPr/>
        </p:nvSpPr>
        <p:spPr bwMode="auto">
          <a:xfrm>
            <a:off x="1355725" y="5759450"/>
            <a:ext cx="5251450" cy="641350"/>
          </a:xfrm>
          <a:prstGeom prst="rect">
            <a:avLst/>
          </a:prstGeom>
          <a:noFill/>
          <a:ln w="9525">
            <a:noFill/>
            <a:miter lim="800000"/>
            <a:headEnd/>
            <a:tailEnd/>
          </a:ln>
          <a:effectLst/>
        </p:spPr>
        <p:txBody>
          <a:bodyPr wrap="none">
            <a:spAutoFit/>
          </a:bodyPr>
          <a:lstStyle/>
          <a:p>
            <a:r>
              <a:rPr lang="en-US" sz="1800" b="1"/>
              <a:t>3. Advocates students can count on</a:t>
            </a:r>
            <a:br>
              <a:rPr lang="en-US" sz="1800" b="1"/>
            </a:br>
            <a:r>
              <a:rPr lang="en-US" sz="1800" b="1"/>
              <a:t>    during the time they are deciding on a major</a:t>
            </a:r>
          </a:p>
        </p:txBody>
      </p:sp>
      <p:sp>
        <p:nvSpPr>
          <p:cNvPr id="617566" name="WordArt 94"/>
          <p:cNvSpPr>
            <a:spLocks noChangeArrowheads="1" noChangeShapeType="1" noTextEdit="1"/>
          </p:cNvSpPr>
          <p:nvPr/>
        </p:nvSpPr>
        <p:spPr bwMode="auto">
          <a:xfrm>
            <a:off x="6105525" y="2057400"/>
            <a:ext cx="2581275" cy="1414463"/>
          </a:xfrm>
          <a:prstGeom prst="rect">
            <a:avLst/>
          </a:prstGeom>
        </p:spPr>
        <p:txBody>
          <a:bodyPr wrap="none" fromWordArt="1">
            <a:prstTxWarp prst="textSlantUp">
              <a:avLst>
                <a:gd name="adj" fmla="val 55556"/>
              </a:avLst>
            </a:prstTxWarp>
          </a:bodyPr>
          <a:lstStyle/>
          <a:p>
            <a:pPr algn="ctr"/>
            <a:r>
              <a:rPr lang="en-US" sz="1800" kern="10">
                <a:ln w="9525">
                  <a:solidFill>
                    <a:srgbClr val="000000"/>
                  </a:solidFill>
                  <a:round/>
                  <a:headEnd/>
                  <a:tailEnd/>
                </a:ln>
                <a:solidFill>
                  <a:srgbClr val="000000"/>
                </a:solidFill>
                <a:latin typeface="Arial Black"/>
              </a:rPr>
              <a:t>What makes</a:t>
            </a:r>
          </a:p>
          <a:p>
            <a:pPr algn="ctr"/>
            <a:r>
              <a:rPr lang="en-US" sz="1800" kern="10">
                <a:ln w="9525">
                  <a:solidFill>
                    <a:srgbClr val="000000"/>
                  </a:solidFill>
                  <a:round/>
                  <a:headEnd/>
                  <a:tailEnd/>
                </a:ln>
                <a:solidFill>
                  <a:srgbClr val="000000"/>
                </a:solidFill>
                <a:latin typeface="Arial Black"/>
              </a:rPr>
              <a:t>the difference?</a:t>
            </a:r>
          </a:p>
        </p:txBody>
      </p:sp>
      <p:sp>
        <p:nvSpPr>
          <p:cNvPr id="617567" name="WordArt 95"/>
          <p:cNvSpPr>
            <a:spLocks noChangeArrowheads="1" noChangeShapeType="1" noTextEdit="1"/>
          </p:cNvSpPr>
          <p:nvPr/>
        </p:nvSpPr>
        <p:spPr bwMode="auto">
          <a:xfrm rot="-775116">
            <a:off x="228600" y="4953000"/>
            <a:ext cx="1905000" cy="7620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600" b="1" kern="10">
                <a:ln w="9525">
                  <a:round/>
                  <a:headEnd/>
                  <a:tailEnd/>
                </a:ln>
                <a:gradFill rotWithShape="0">
                  <a:gsLst>
                    <a:gs pos="0">
                      <a:srgbClr val="707070"/>
                    </a:gs>
                    <a:gs pos="50000">
                      <a:srgbClr val="FFFFFF"/>
                    </a:gs>
                    <a:gs pos="100000">
                      <a:srgbClr val="707070"/>
                    </a:gs>
                  </a:gsLst>
                  <a:lin ang="3475116" scaled="1"/>
                </a:gradFill>
                <a:latin typeface="Times New Roman"/>
                <a:cs typeface="Times New Roman"/>
              </a:rPr>
              <a:t>Advocacy</a:t>
            </a:r>
          </a:p>
        </p:txBody>
      </p:sp>
      <p:sp>
        <p:nvSpPr>
          <p:cNvPr id="617568" name="WordArt 96"/>
          <p:cNvSpPr>
            <a:spLocks noChangeArrowheads="1" noChangeShapeType="1" noTextEdit="1"/>
          </p:cNvSpPr>
          <p:nvPr/>
        </p:nvSpPr>
        <p:spPr bwMode="auto">
          <a:xfrm rot="-775116">
            <a:off x="7239000" y="4419600"/>
            <a:ext cx="1905000" cy="7620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600" b="1" kern="10">
                <a:ln w="9525">
                  <a:round/>
                  <a:headEnd/>
                  <a:tailEnd/>
                </a:ln>
                <a:gradFill rotWithShape="0">
                  <a:gsLst>
                    <a:gs pos="0">
                      <a:srgbClr val="707070"/>
                    </a:gs>
                    <a:gs pos="50000">
                      <a:srgbClr val="FFFFFF"/>
                    </a:gs>
                    <a:gs pos="100000">
                      <a:srgbClr val="707070"/>
                    </a:gs>
                  </a:gsLst>
                  <a:lin ang="3475116" scaled="1"/>
                </a:gradFill>
                <a:latin typeface="Times New Roman"/>
                <a:cs typeface="Times New Roman"/>
              </a:rPr>
              <a:t>Purpose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17566"/>
                                        </p:tgtEl>
                                        <p:attrNameLst>
                                          <p:attrName>style.visibility</p:attrName>
                                        </p:attrNameLst>
                                      </p:cBhvr>
                                      <p:to>
                                        <p:strVal val="visible"/>
                                      </p:to>
                                    </p:set>
                                    <p:anim calcmode="lin" valueType="num">
                                      <p:cBhvr>
                                        <p:cTn id="7" dur="500" decel="50000" fill="hold">
                                          <p:stCondLst>
                                            <p:cond delay="0"/>
                                          </p:stCondLst>
                                        </p:cTn>
                                        <p:tgtEl>
                                          <p:spTgt spid="61756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756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7566"/>
                                        </p:tgtEl>
                                        <p:attrNameLst>
                                          <p:attrName>ppt_w</p:attrName>
                                        </p:attrNameLst>
                                      </p:cBhvr>
                                      <p:tavLst>
                                        <p:tav tm="0">
                                          <p:val>
                                            <p:strVal val="#ppt_w*.05"/>
                                          </p:val>
                                        </p:tav>
                                        <p:tav tm="100000">
                                          <p:val>
                                            <p:strVal val="#ppt_w"/>
                                          </p:val>
                                        </p:tav>
                                      </p:tavLst>
                                    </p:anim>
                                    <p:anim calcmode="lin" valueType="num">
                                      <p:cBhvr>
                                        <p:cTn id="10" dur="1000" fill="hold"/>
                                        <p:tgtEl>
                                          <p:spTgt spid="61756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756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756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756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75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17563"/>
                                        </p:tgtEl>
                                        <p:attrNameLst>
                                          <p:attrName>style.visibility</p:attrName>
                                        </p:attrNameLst>
                                      </p:cBhvr>
                                      <p:to>
                                        <p:strVal val="visible"/>
                                      </p:to>
                                    </p:set>
                                    <p:animEffect transition="in" filter="wipe(up)">
                                      <p:cBhvr>
                                        <p:cTn id="19" dur="500"/>
                                        <p:tgtEl>
                                          <p:spTgt spid="6175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17564"/>
                                        </p:tgtEl>
                                        <p:attrNameLst>
                                          <p:attrName>style.visibility</p:attrName>
                                        </p:attrNameLst>
                                      </p:cBhvr>
                                      <p:to>
                                        <p:strVal val="visible"/>
                                      </p:to>
                                    </p:set>
                                    <p:animEffect transition="in" filter="wipe(up)">
                                      <p:cBhvr>
                                        <p:cTn id="24" dur="500"/>
                                        <p:tgtEl>
                                          <p:spTgt spid="6175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17565"/>
                                        </p:tgtEl>
                                        <p:attrNameLst>
                                          <p:attrName>style.visibility</p:attrName>
                                        </p:attrNameLst>
                                      </p:cBhvr>
                                      <p:to>
                                        <p:strVal val="visible"/>
                                      </p:to>
                                    </p:set>
                                    <p:animEffect transition="in" filter="wipe(up)">
                                      <p:cBhvr>
                                        <p:cTn id="29" dur="500"/>
                                        <p:tgtEl>
                                          <p:spTgt spid="617565"/>
                                        </p:tgtEl>
                                      </p:cBhvr>
                                    </p:animEffect>
                                  </p:childTnLst>
                                </p:cTn>
                              </p:par>
                            </p:childTnLst>
                          </p:cTn>
                        </p:par>
                        <p:par>
                          <p:cTn id="30" fill="hold">
                            <p:stCondLst>
                              <p:cond delay="500"/>
                            </p:stCondLst>
                            <p:childTnLst>
                              <p:par>
                                <p:cTn id="31" presetID="23" presetClass="entr" presetSubtype="16" fill="hold" grpId="0" nodeType="afterEffect">
                                  <p:stCondLst>
                                    <p:cond delay="0"/>
                                  </p:stCondLst>
                                  <p:childTnLst>
                                    <p:set>
                                      <p:cBhvr>
                                        <p:cTn id="32" dur="1" fill="hold">
                                          <p:stCondLst>
                                            <p:cond delay="0"/>
                                          </p:stCondLst>
                                        </p:cTn>
                                        <p:tgtEl>
                                          <p:spTgt spid="617568"/>
                                        </p:tgtEl>
                                        <p:attrNameLst>
                                          <p:attrName>style.visibility</p:attrName>
                                        </p:attrNameLst>
                                      </p:cBhvr>
                                      <p:to>
                                        <p:strVal val="visible"/>
                                      </p:to>
                                    </p:set>
                                    <p:anim calcmode="lin" valueType="num">
                                      <p:cBhvr>
                                        <p:cTn id="33" dur="500" fill="hold"/>
                                        <p:tgtEl>
                                          <p:spTgt spid="617568"/>
                                        </p:tgtEl>
                                        <p:attrNameLst>
                                          <p:attrName>ppt_w</p:attrName>
                                        </p:attrNameLst>
                                      </p:cBhvr>
                                      <p:tavLst>
                                        <p:tav tm="0">
                                          <p:val>
                                            <p:fltVal val="0"/>
                                          </p:val>
                                        </p:tav>
                                        <p:tav tm="100000">
                                          <p:val>
                                            <p:strVal val="#ppt_w"/>
                                          </p:val>
                                        </p:tav>
                                      </p:tavLst>
                                    </p:anim>
                                    <p:anim calcmode="lin" valueType="num">
                                      <p:cBhvr>
                                        <p:cTn id="34" dur="500" fill="hold"/>
                                        <p:tgtEl>
                                          <p:spTgt spid="617568"/>
                                        </p:tgtEl>
                                        <p:attrNameLst>
                                          <p:attrName>ppt_h</p:attrName>
                                        </p:attrNameLst>
                                      </p:cBhvr>
                                      <p:tavLst>
                                        <p:tav tm="0">
                                          <p:val>
                                            <p:fltVal val="0"/>
                                          </p:val>
                                        </p:tav>
                                        <p:tav tm="100000">
                                          <p:val>
                                            <p:strVal val="#ppt_h"/>
                                          </p:val>
                                        </p:tav>
                                      </p:tavLst>
                                    </p:anim>
                                  </p:childTnLst>
                                </p:cTn>
                              </p:par>
                            </p:childTnLst>
                          </p:cTn>
                        </p:par>
                        <p:par>
                          <p:cTn id="35" fill="hold">
                            <p:stCondLst>
                              <p:cond delay="1000"/>
                            </p:stCondLst>
                            <p:childTnLst>
                              <p:par>
                                <p:cTn id="36" presetID="23" presetClass="entr" presetSubtype="16" fill="hold" grpId="0" nodeType="afterEffect">
                                  <p:stCondLst>
                                    <p:cond delay="0"/>
                                  </p:stCondLst>
                                  <p:childTnLst>
                                    <p:set>
                                      <p:cBhvr>
                                        <p:cTn id="37" dur="1" fill="hold">
                                          <p:stCondLst>
                                            <p:cond delay="0"/>
                                          </p:stCondLst>
                                        </p:cTn>
                                        <p:tgtEl>
                                          <p:spTgt spid="617567"/>
                                        </p:tgtEl>
                                        <p:attrNameLst>
                                          <p:attrName>style.visibility</p:attrName>
                                        </p:attrNameLst>
                                      </p:cBhvr>
                                      <p:to>
                                        <p:strVal val="visible"/>
                                      </p:to>
                                    </p:set>
                                    <p:anim calcmode="lin" valueType="num">
                                      <p:cBhvr>
                                        <p:cTn id="38" dur="500" fill="hold"/>
                                        <p:tgtEl>
                                          <p:spTgt spid="617567"/>
                                        </p:tgtEl>
                                        <p:attrNameLst>
                                          <p:attrName>ppt_w</p:attrName>
                                        </p:attrNameLst>
                                      </p:cBhvr>
                                      <p:tavLst>
                                        <p:tav tm="0">
                                          <p:val>
                                            <p:fltVal val="0"/>
                                          </p:val>
                                        </p:tav>
                                        <p:tav tm="100000">
                                          <p:val>
                                            <p:strVal val="#ppt_w"/>
                                          </p:val>
                                        </p:tav>
                                      </p:tavLst>
                                    </p:anim>
                                    <p:anim calcmode="lin" valueType="num">
                                      <p:cBhvr>
                                        <p:cTn id="39" dur="500" fill="hold"/>
                                        <p:tgtEl>
                                          <p:spTgt spid="6175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563" grpId="0"/>
      <p:bldP spid="617564" grpId="0"/>
      <p:bldP spid="617565" grpId="0"/>
      <p:bldP spid="617566" grpId="0" animBg="1"/>
      <p:bldP spid="617567" grpId="0" animBg="1"/>
      <p:bldP spid="6175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C model 2012.jpg"/>
          <p:cNvPicPr>
            <a:picLocks noChangeAspect="1"/>
          </p:cNvPicPr>
          <p:nvPr/>
        </p:nvPicPr>
        <p:blipFill>
          <a:blip r:embed="rId2" cstate="print"/>
          <a:stretch>
            <a:fillRect/>
          </a:stretch>
        </p:blipFill>
        <p:spPr>
          <a:xfrm>
            <a:off x="5257800" y="3048000"/>
            <a:ext cx="3657600" cy="3493008"/>
          </a:xfrm>
          <a:prstGeom prst="rect">
            <a:avLst/>
          </a:prstGeom>
        </p:spPr>
      </p:pic>
      <p:sp>
        <p:nvSpPr>
          <p:cNvPr id="625666" name="Text Box 2"/>
          <p:cNvSpPr txBox="1">
            <a:spLocks noChangeArrowheads="1"/>
          </p:cNvSpPr>
          <p:nvPr/>
        </p:nvSpPr>
        <p:spPr bwMode="auto">
          <a:xfrm>
            <a:off x="914400" y="2667000"/>
            <a:ext cx="5289846" cy="1569660"/>
          </a:xfrm>
          <a:prstGeom prst="rect">
            <a:avLst/>
          </a:prstGeom>
          <a:noFill/>
          <a:ln w="9525">
            <a:noFill/>
            <a:miter lim="800000"/>
            <a:headEnd/>
            <a:tailEnd/>
          </a:ln>
          <a:effectLst/>
        </p:spPr>
        <p:txBody>
          <a:bodyPr wrap="none">
            <a:spAutoFit/>
          </a:bodyPr>
          <a:lstStyle/>
          <a:p>
            <a:r>
              <a:rPr lang="en-US" sz="2400" b="1" dirty="0" smtClean="0"/>
              <a:t>Team of 33 LDR 150 faculty will be:</a:t>
            </a:r>
            <a:endParaRPr lang="en-US" sz="2400" b="1" dirty="0"/>
          </a:p>
          <a:p>
            <a:pPr>
              <a:buFontTx/>
              <a:buChar char="•"/>
            </a:pPr>
            <a:r>
              <a:rPr lang="en-US" sz="2400" b="1" dirty="0"/>
              <a:t> </a:t>
            </a:r>
            <a:r>
              <a:rPr lang="en-US" sz="2400" b="1" i="1" dirty="0"/>
              <a:t>Instructor</a:t>
            </a:r>
          </a:p>
          <a:p>
            <a:pPr>
              <a:buFontTx/>
              <a:buChar char="•"/>
            </a:pPr>
            <a:r>
              <a:rPr lang="en-US" sz="2400" b="1" i="1" dirty="0"/>
              <a:t> Life Coach</a:t>
            </a:r>
          </a:p>
          <a:p>
            <a:pPr>
              <a:buFontTx/>
              <a:buChar char="•"/>
            </a:pPr>
            <a:r>
              <a:rPr lang="en-US" sz="2400" b="1" i="1" dirty="0"/>
              <a:t> Academic Advisor</a:t>
            </a:r>
          </a:p>
        </p:txBody>
      </p:sp>
      <p:sp>
        <p:nvSpPr>
          <p:cNvPr id="6" name="Rectangle 5"/>
          <p:cNvSpPr/>
          <p:nvPr/>
        </p:nvSpPr>
        <p:spPr>
          <a:xfrm>
            <a:off x="1795238" y="4572000"/>
            <a:ext cx="1915909" cy="923330"/>
          </a:xfrm>
          <a:prstGeom prst="rect">
            <a:avLst/>
          </a:prstGeom>
          <a:noFill/>
          <a:scene3d>
            <a:camera prst="isometricOffAxis1Right"/>
            <a:lightRig rig="threePt" dir="t"/>
          </a:scene3d>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2012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WordArt 2"/>
          <p:cNvSpPr>
            <a:spLocks noChangeArrowheads="1" noChangeShapeType="1" noTextEdit="1"/>
          </p:cNvSpPr>
          <p:nvPr/>
        </p:nvSpPr>
        <p:spPr bwMode="auto">
          <a:xfrm>
            <a:off x="457200" y="381000"/>
            <a:ext cx="8458200" cy="647700"/>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LDR 150: Introduction to Life Calling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0546" name="Group 2"/>
          <p:cNvGrpSpPr>
            <a:grpSpLocks/>
          </p:cNvGrpSpPr>
          <p:nvPr/>
        </p:nvGrpSpPr>
        <p:grpSpPr bwMode="auto">
          <a:xfrm>
            <a:off x="304800" y="152400"/>
            <a:ext cx="8534400" cy="1123950"/>
            <a:chOff x="192" y="442"/>
            <a:chExt cx="5376" cy="708"/>
          </a:xfrm>
        </p:grpSpPr>
        <p:grpSp>
          <p:nvGrpSpPr>
            <p:cNvPr id="620547" name="Group 3"/>
            <p:cNvGrpSpPr>
              <a:grpSpLocks/>
            </p:cNvGrpSpPr>
            <p:nvPr/>
          </p:nvGrpSpPr>
          <p:grpSpPr bwMode="auto">
            <a:xfrm>
              <a:off x="4224" y="620"/>
              <a:ext cx="1337" cy="530"/>
              <a:chOff x="4224" y="1810"/>
              <a:chExt cx="1337" cy="530"/>
            </a:xfrm>
          </p:grpSpPr>
          <p:sp>
            <p:nvSpPr>
              <p:cNvPr id="620548" name="Rectangle 4"/>
              <p:cNvSpPr>
                <a:spLocks noChangeArrowheads="1"/>
              </p:cNvSpPr>
              <p:nvPr/>
            </p:nvSpPr>
            <p:spPr bwMode="auto">
              <a:xfrm>
                <a:off x="4224" y="1810"/>
                <a:ext cx="672" cy="528"/>
              </a:xfrm>
              <a:prstGeom prst="rect">
                <a:avLst/>
              </a:prstGeom>
              <a:solidFill>
                <a:srgbClr val="660066"/>
              </a:solidFill>
              <a:ln w="9525">
                <a:noFill/>
                <a:miter lim="800000"/>
                <a:headEnd/>
                <a:tailEnd/>
              </a:ln>
              <a:effectLst/>
            </p:spPr>
            <p:txBody>
              <a:bodyPr wrap="none" anchor="ctr"/>
              <a:lstStyle/>
              <a:p>
                <a:endParaRPr lang="en-US"/>
              </a:p>
            </p:txBody>
          </p:sp>
          <p:sp>
            <p:nvSpPr>
              <p:cNvPr id="620549" name="AutoShape 5"/>
              <p:cNvSpPr>
                <a:spLocks noChangeArrowheads="1"/>
              </p:cNvSpPr>
              <p:nvPr/>
            </p:nvSpPr>
            <p:spPr bwMode="auto">
              <a:xfrm rot="5400000">
                <a:off x="4959" y="1738"/>
                <a:ext cx="530" cy="674"/>
              </a:xfrm>
              <a:prstGeom prst="triangle">
                <a:avLst>
                  <a:gd name="adj" fmla="val 50000"/>
                </a:avLst>
              </a:prstGeom>
              <a:solidFill>
                <a:srgbClr val="660066"/>
              </a:solidFill>
              <a:ln w="9525">
                <a:noFill/>
                <a:miter lim="800000"/>
                <a:headEnd/>
                <a:tailEnd/>
              </a:ln>
              <a:effectLst/>
            </p:spPr>
            <p:txBody>
              <a:bodyPr wrap="none" anchor="ctr"/>
              <a:lstStyle/>
              <a:p>
                <a:endParaRPr lang="en-US"/>
              </a:p>
            </p:txBody>
          </p:sp>
        </p:grpSp>
        <p:sp>
          <p:nvSpPr>
            <p:cNvPr id="620550" name="Rectangle 6"/>
            <p:cNvSpPr>
              <a:spLocks noChangeArrowheads="1"/>
            </p:cNvSpPr>
            <p:nvPr/>
          </p:nvSpPr>
          <p:spPr bwMode="auto">
            <a:xfrm>
              <a:off x="3552" y="620"/>
              <a:ext cx="672" cy="528"/>
            </a:xfrm>
            <a:prstGeom prst="rect">
              <a:avLst/>
            </a:prstGeom>
            <a:solidFill>
              <a:srgbClr val="0000CC"/>
            </a:solidFill>
            <a:ln w="9525">
              <a:noFill/>
              <a:miter lim="800000"/>
              <a:headEnd/>
              <a:tailEnd/>
            </a:ln>
            <a:effectLst/>
          </p:spPr>
          <p:txBody>
            <a:bodyPr wrap="none" anchor="ctr"/>
            <a:lstStyle/>
            <a:p>
              <a:endParaRPr lang="en-US"/>
            </a:p>
          </p:txBody>
        </p:sp>
        <p:sp>
          <p:nvSpPr>
            <p:cNvPr id="620551" name="Rectangle 7"/>
            <p:cNvSpPr>
              <a:spLocks noChangeArrowheads="1"/>
            </p:cNvSpPr>
            <p:nvPr/>
          </p:nvSpPr>
          <p:spPr bwMode="auto">
            <a:xfrm>
              <a:off x="2880" y="620"/>
              <a:ext cx="672" cy="528"/>
            </a:xfrm>
            <a:prstGeom prst="rect">
              <a:avLst/>
            </a:prstGeom>
            <a:solidFill>
              <a:srgbClr val="009BE6"/>
            </a:solidFill>
            <a:ln w="9525">
              <a:noFill/>
              <a:miter lim="800000"/>
              <a:headEnd/>
              <a:tailEnd/>
            </a:ln>
            <a:effectLst/>
          </p:spPr>
          <p:txBody>
            <a:bodyPr wrap="none" anchor="ctr"/>
            <a:lstStyle/>
            <a:p>
              <a:endParaRPr lang="en-US"/>
            </a:p>
          </p:txBody>
        </p:sp>
        <p:sp>
          <p:nvSpPr>
            <p:cNvPr id="620552" name="AutoShape 8"/>
            <p:cNvSpPr>
              <a:spLocks noChangeArrowheads="1"/>
            </p:cNvSpPr>
            <p:nvPr/>
          </p:nvSpPr>
          <p:spPr bwMode="auto">
            <a:xfrm>
              <a:off x="2880" y="972"/>
              <a:ext cx="672" cy="173"/>
            </a:xfrm>
            <a:prstGeom prst="rtTriangle">
              <a:avLst/>
            </a:prstGeom>
            <a:gradFill rotWithShape="1">
              <a:gsLst>
                <a:gs pos="0">
                  <a:srgbClr val="009900"/>
                </a:gs>
                <a:gs pos="100000">
                  <a:srgbClr val="009BE6"/>
                </a:gs>
              </a:gsLst>
              <a:lin ang="0" scaled="1"/>
            </a:gradFill>
            <a:ln w="9525">
              <a:noFill/>
              <a:miter lim="800000"/>
              <a:headEnd/>
              <a:tailEnd/>
            </a:ln>
            <a:effectLst/>
          </p:spPr>
          <p:txBody>
            <a:bodyPr wrap="none" anchor="ctr"/>
            <a:lstStyle/>
            <a:p>
              <a:endParaRPr lang="en-US"/>
            </a:p>
          </p:txBody>
        </p:sp>
        <p:sp>
          <p:nvSpPr>
            <p:cNvPr id="620553" name="Rectangle 9"/>
            <p:cNvSpPr>
              <a:spLocks noChangeArrowheads="1"/>
            </p:cNvSpPr>
            <p:nvPr/>
          </p:nvSpPr>
          <p:spPr bwMode="auto">
            <a:xfrm>
              <a:off x="2208" y="620"/>
              <a:ext cx="672" cy="528"/>
            </a:xfrm>
            <a:prstGeom prst="rect">
              <a:avLst/>
            </a:prstGeom>
            <a:solidFill>
              <a:srgbClr val="009900"/>
            </a:solidFill>
            <a:ln w="9525">
              <a:noFill/>
              <a:miter lim="800000"/>
              <a:headEnd/>
              <a:tailEnd/>
            </a:ln>
            <a:effectLst/>
          </p:spPr>
          <p:txBody>
            <a:bodyPr wrap="none" anchor="ctr"/>
            <a:lstStyle/>
            <a:p>
              <a:endParaRPr lang="en-US"/>
            </a:p>
          </p:txBody>
        </p:sp>
        <p:sp>
          <p:nvSpPr>
            <p:cNvPr id="620554" name="AutoShape 10"/>
            <p:cNvSpPr>
              <a:spLocks noChangeArrowheads="1"/>
            </p:cNvSpPr>
            <p:nvPr/>
          </p:nvSpPr>
          <p:spPr bwMode="auto">
            <a:xfrm>
              <a:off x="2208" y="972"/>
              <a:ext cx="672" cy="173"/>
            </a:xfrm>
            <a:prstGeom prst="rtTriangle">
              <a:avLst/>
            </a:prstGeom>
            <a:gradFill rotWithShape="1">
              <a:gsLst>
                <a:gs pos="0">
                  <a:srgbClr val="FFFF00"/>
                </a:gs>
                <a:gs pos="100000">
                  <a:srgbClr val="009900"/>
                </a:gs>
              </a:gsLst>
              <a:lin ang="0" scaled="1"/>
            </a:gradFill>
            <a:ln w="9525">
              <a:noFill/>
              <a:miter lim="800000"/>
              <a:headEnd/>
              <a:tailEnd/>
            </a:ln>
            <a:effectLst/>
          </p:spPr>
          <p:txBody>
            <a:bodyPr wrap="none" anchor="ctr"/>
            <a:lstStyle/>
            <a:p>
              <a:endParaRPr lang="en-US"/>
            </a:p>
          </p:txBody>
        </p:sp>
        <p:sp>
          <p:nvSpPr>
            <p:cNvPr id="620555" name="Rectangle 11"/>
            <p:cNvSpPr>
              <a:spLocks noChangeArrowheads="1"/>
            </p:cNvSpPr>
            <p:nvPr/>
          </p:nvSpPr>
          <p:spPr bwMode="auto">
            <a:xfrm>
              <a:off x="1536" y="620"/>
              <a:ext cx="672" cy="528"/>
            </a:xfrm>
            <a:prstGeom prst="rect">
              <a:avLst/>
            </a:prstGeom>
            <a:solidFill>
              <a:srgbClr val="FFFF00"/>
            </a:solidFill>
            <a:ln w="9525">
              <a:noFill/>
              <a:miter lim="800000"/>
              <a:headEnd/>
              <a:tailEnd/>
            </a:ln>
            <a:effectLst/>
          </p:spPr>
          <p:txBody>
            <a:bodyPr wrap="none" anchor="ctr"/>
            <a:lstStyle/>
            <a:p>
              <a:endParaRPr lang="en-US"/>
            </a:p>
          </p:txBody>
        </p:sp>
        <p:sp>
          <p:nvSpPr>
            <p:cNvPr id="620556" name="AutoShape 12"/>
            <p:cNvSpPr>
              <a:spLocks noChangeArrowheads="1"/>
            </p:cNvSpPr>
            <p:nvPr/>
          </p:nvSpPr>
          <p:spPr bwMode="auto">
            <a:xfrm>
              <a:off x="1536" y="972"/>
              <a:ext cx="672" cy="173"/>
            </a:xfrm>
            <a:prstGeom prst="rtTriangle">
              <a:avLst/>
            </a:prstGeom>
            <a:gradFill rotWithShape="1">
              <a:gsLst>
                <a:gs pos="0">
                  <a:srgbClr val="FF9900"/>
                </a:gs>
                <a:gs pos="100000">
                  <a:srgbClr val="FFFF00"/>
                </a:gs>
              </a:gsLst>
              <a:lin ang="0" scaled="1"/>
            </a:gradFill>
            <a:ln w="9525">
              <a:noFill/>
              <a:miter lim="800000"/>
              <a:headEnd/>
              <a:tailEnd/>
            </a:ln>
            <a:effectLst/>
          </p:spPr>
          <p:txBody>
            <a:bodyPr wrap="none" anchor="ctr"/>
            <a:lstStyle/>
            <a:p>
              <a:endParaRPr lang="en-US"/>
            </a:p>
          </p:txBody>
        </p:sp>
        <p:sp>
          <p:nvSpPr>
            <p:cNvPr id="620557" name="Rectangle 13"/>
            <p:cNvSpPr>
              <a:spLocks noChangeArrowheads="1"/>
            </p:cNvSpPr>
            <p:nvPr/>
          </p:nvSpPr>
          <p:spPr bwMode="auto">
            <a:xfrm>
              <a:off x="864" y="620"/>
              <a:ext cx="672" cy="528"/>
            </a:xfrm>
            <a:prstGeom prst="rect">
              <a:avLst/>
            </a:prstGeom>
            <a:solidFill>
              <a:srgbClr val="FF9900"/>
            </a:solidFill>
            <a:ln w="9525">
              <a:noFill/>
              <a:miter lim="800000"/>
              <a:headEnd/>
              <a:tailEnd/>
            </a:ln>
            <a:effectLst/>
          </p:spPr>
          <p:txBody>
            <a:bodyPr wrap="none" anchor="ctr"/>
            <a:lstStyle/>
            <a:p>
              <a:endParaRPr lang="en-US"/>
            </a:p>
          </p:txBody>
        </p:sp>
        <p:sp>
          <p:nvSpPr>
            <p:cNvPr id="620558" name="AutoShape 14"/>
            <p:cNvSpPr>
              <a:spLocks noChangeArrowheads="1"/>
            </p:cNvSpPr>
            <p:nvPr/>
          </p:nvSpPr>
          <p:spPr bwMode="auto">
            <a:xfrm>
              <a:off x="864" y="972"/>
              <a:ext cx="672" cy="173"/>
            </a:xfrm>
            <a:prstGeom prst="rtTriangle">
              <a:avLst/>
            </a:prstGeom>
            <a:gradFill rotWithShape="1">
              <a:gsLst>
                <a:gs pos="0">
                  <a:srgbClr val="FF0000"/>
                </a:gs>
                <a:gs pos="100000">
                  <a:srgbClr val="FF9900"/>
                </a:gs>
              </a:gsLst>
              <a:lin ang="0" scaled="1"/>
            </a:gradFill>
            <a:ln w="9525">
              <a:noFill/>
              <a:miter lim="800000"/>
              <a:headEnd/>
              <a:tailEnd/>
            </a:ln>
            <a:effectLst/>
          </p:spPr>
          <p:txBody>
            <a:bodyPr wrap="none" anchor="ctr"/>
            <a:lstStyle/>
            <a:p>
              <a:endParaRPr lang="en-US"/>
            </a:p>
          </p:txBody>
        </p:sp>
        <p:sp>
          <p:nvSpPr>
            <p:cNvPr id="620559" name="Rectangle 15"/>
            <p:cNvSpPr>
              <a:spLocks noChangeArrowheads="1"/>
            </p:cNvSpPr>
            <p:nvPr/>
          </p:nvSpPr>
          <p:spPr bwMode="auto">
            <a:xfrm>
              <a:off x="192" y="620"/>
              <a:ext cx="672" cy="528"/>
            </a:xfrm>
            <a:prstGeom prst="rect">
              <a:avLst/>
            </a:prstGeom>
            <a:solidFill>
              <a:srgbClr val="FF0000"/>
            </a:solidFill>
            <a:ln w="9525">
              <a:noFill/>
              <a:miter lim="800000"/>
              <a:headEnd/>
              <a:tailEnd/>
            </a:ln>
            <a:effectLst/>
          </p:spPr>
          <p:txBody>
            <a:bodyPr wrap="none" anchor="ctr"/>
            <a:lstStyle/>
            <a:p>
              <a:endParaRPr lang="en-US"/>
            </a:p>
          </p:txBody>
        </p:sp>
        <p:sp>
          <p:nvSpPr>
            <p:cNvPr id="620560" name="Text Box 16"/>
            <p:cNvSpPr txBox="1">
              <a:spLocks noChangeArrowheads="1"/>
            </p:cNvSpPr>
            <p:nvPr/>
          </p:nvSpPr>
          <p:spPr bwMode="auto">
            <a:xfrm>
              <a:off x="381" y="442"/>
              <a:ext cx="297" cy="192"/>
            </a:xfrm>
            <a:prstGeom prst="rect">
              <a:avLst/>
            </a:prstGeom>
            <a:noFill/>
            <a:ln w="9525">
              <a:noFill/>
              <a:miter lim="800000"/>
              <a:headEnd/>
              <a:tailEnd/>
            </a:ln>
            <a:effectLst/>
          </p:spPr>
          <p:txBody>
            <a:bodyPr wrap="none">
              <a:spAutoFit/>
            </a:bodyPr>
            <a:lstStyle/>
            <a:p>
              <a:pPr algn="ctr"/>
              <a:r>
                <a:rPr lang="en-US" sz="1400" b="1"/>
                <a:t>Pre</a:t>
              </a:r>
            </a:p>
          </p:txBody>
        </p:sp>
        <p:sp>
          <p:nvSpPr>
            <p:cNvPr id="620561" name="Text Box 17"/>
            <p:cNvSpPr txBox="1">
              <a:spLocks noChangeArrowheads="1"/>
            </p:cNvSpPr>
            <p:nvPr/>
          </p:nvSpPr>
          <p:spPr bwMode="auto">
            <a:xfrm>
              <a:off x="945" y="442"/>
              <a:ext cx="516" cy="192"/>
            </a:xfrm>
            <a:prstGeom prst="rect">
              <a:avLst/>
            </a:prstGeom>
            <a:noFill/>
            <a:ln w="9525">
              <a:noFill/>
              <a:miter lim="800000"/>
              <a:headEnd/>
              <a:tailEnd/>
            </a:ln>
            <a:effectLst/>
          </p:spPr>
          <p:txBody>
            <a:bodyPr wrap="none">
              <a:spAutoFit/>
            </a:bodyPr>
            <a:lstStyle/>
            <a:p>
              <a:pPr algn="ctr"/>
              <a:r>
                <a:rPr lang="en-US" sz="1400" b="1"/>
                <a:t>1</a:t>
              </a:r>
              <a:r>
                <a:rPr lang="en-US" sz="1400" b="1" baseline="30000"/>
                <a:t>st</a:t>
              </a:r>
              <a:r>
                <a:rPr lang="en-US" sz="1400" b="1"/>
                <a:t> Year</a:t>
              </a:r>
            </a:p>
          </p:txBody>
        </p:sp>
        <p:sp>
          <p:nvSpPr>
            <p:cNvPr id="620562" name="Text Box 18"/>
            <p:cNvSpPr txBox="1">
              <a:spLocks noChangeArrowheads="1"/>
            </p:cNvSpPr>
            <p:nvPr/>
          </p:nvSpPr>
          <p:spPr bwMode="auto">
            <a:xfrm>
              <a:off x="1602" y="442"/>
              <a:ext cx="540" cy="192"/>
            </a:xfrm>
            <a:prstGeom prst="rect">
              <a:avLst/>
            </a:prstGeom>
            <a:noFill/>
            <a:ln w="9525">
              <a:noFill/>
              <a:miter lim="800000"/>
              <a:headEnd/>
              <a:tailEnd/>
            </a:ln>
            <a:effectLst/>
          </p:spPr>
          <p:txBody>
            <a:bodyPr wrap="none">
              <a:spAutoFit/>
            </a:bodyPr>
            <a:lstStyle/>
            <a:p>
              <a:pPr algn="ctr"/>
              <a:r>
                <a:rPr lang="en-US" sz="1400" b="1"/>
                <a:t>2</a:t>
              </a:r>
              <a:r>
                <a:rPr lang="en-US" sz="1400" b="1" baseline="30000"/>
                <a:t>nd</a:t>
              </a:r>
              <a:r>
                <a:rPr lang="en-US" sz="1400" b="1"/>
                <a:t> Year</a:t>
              </a:r>
            </a:p>
          </p:txBody>
        </p:sp>
        <p:sp>
          <p:nvSpPr>
            <p:cNvPr id="620563" name="Text Box 19"/>
            <p:cNvSpPr txBox="1">
              <a:spLocks noChangeArrowheads="1"/>
            </p:cNvSpPr>
            <p:nvPr/>
          </p:nvSpPr>
          <p:spPr bwMode="auto">
            <a:xfrm>
              <a:off x="2282" y="442"/>
              <a:ext cx="524" cy="192"/>
            </a:xfrm>
            <a:prstGeom prst="rect">
              <a:avLst/>
            </a:prstGeom>
            <a:noFill/>
            <a:ln w="9525">
              <a:noFill/>
              <a:miter lim="800000"/>
              <a:headEnd/>
              <a:tailEnd/>
            </a:ln>
            <a:effectLst/>
          </p:spPr>
          <p:txBody>
            <a:bodyPr wrap="none">
              <a:spAutoFit/>
            </a:bodyPr>
            <a:lstStyle/>
            <a:p>
              <a:pPr algn="ctr"/>
              <a:r>
                <a:rPr lang="en-US" sz="1400" b="1"/>
                <a:t>3</a:t>
              </a:r>
              <a:r>
                <a:rPr lang="en-US" sz="1400" b="1" baseline="30000"/>
                <a:t>rd</a:t>
              </a:r>
              <a:r>
                <a:rPr lang="en-US" sz="1400" b="1"/>
                <a:t> Year</a:t>
              </a:r>
            </a:p>
          </p:txBody>
        </p:sp>
        <p:sp>
          <p:nvSpPr>
            <p:cNvPr id="620564" name="Text Box 20"/>
            <p:cNvSpPr txBox="1">
              <a:spLocks noChangeArrowheads="1"/>
            </p:cNvSpPr>
            <p:nvPr/>
          </p:nvSpPr>
          <p:spPr bwMode="auto">
            <a:xfrm>
              <a:off x="2956" y="442"/>
              <a:ext cx="520" cy="192"/>
            </a:xfrm>
            <a:prstGeom prst="rect">
              <a:avLst/>
            </a:prstGeom>
            <a:noFill/>
            <a:ln w="9525">
              <a:noFill/>
              <a:miter lim="800000"/>
              <a:headEnd/>
              <a:tailEnd/>
            </a:ln>
            <a:effectLst/>
          </p:spPr>
          <p:txBody>
            <a:bodyPr wrap="none">
              <a:spAutoFit/>
            </a:bodyPr>
            <a:lstStyle/>
            <a:p>
              <a:pPr algn="ctr"/>
              <a:r>
                <a:rPr lang="en-US" sz="1400" b="1"/>
                <a:t>4</a:t>
              </a:r>
              <a:r>
                <a:rPr lang="en-US" sz="1400" b="1" baseline="30000"/>
                <a:t>th</a:t>
              </a:r>
              <a:r>
                <a:rPr lang="en-US" sz="1400" b="1"/>
                <a:t> Year</a:t>
              </a:r>
            </a:p>
          </p:txBody>
        </p:sp>
        <p:sp>
          <p:nvSpPr>
            <p:cNvPr id="620565" name="Text Box 21"/>
            <p:cNvSpPr txBox="1">
              <a:spLocks noChangeArrowheads="1"/>
            </p:cNvSpPr>
            <p:nvPr/>
          </p:nvSpPr>
          <p:spPr bwMode="auto">
            <a:xfrm>
              <a:off x="3533" y="442"/>
              <a:ext cx="711" cy="192"/>
            </a:xfrm>
            <a:prstGeom prst="rect">
              <a:avLst/>
            </a:prstGeom>
            <a:noFill/>
            <a:ln w="9525">
              <a:noFill/>
              <a:miter lim="800000"/>
              <a:headEnd/>
              <a:tailEnd/>
            </a:ln>
            <a:effectLst/>
          </p:spPr>
          <p:txBody>
            <a:bodyPr wrap="none">
              <a:spAutoFit/>
            </a:bodyPr>
            <a:lstStyle/>
            <a:p>
              <a:pPr algn="ctr"/>
              <a:r>
                <a:rPr lang="en-US" sz="1400" b="1"/>
                <a:t>Graduation</a:t>
              </a:r>
            </a:p>
          </p:txBody>
        </p:sp>
        <p:sp>
          <p:nvSpPr>
            <p:cNvPr id="620566" name="Text Box 22"/>
            <p:cNvSpPr txBox="1">
              <a:spLocks noChangeArrowheads="1"/>
            </p:cNvSpPr>
            <p:nvPr/>
          </p:nvSpPr>
          <p:spPr bwMode="auto">
            <a:xfrm>
              <a:off x="4668" y="442"/>
              <a:ext cx="358" cy="192"/>
            </a:xfrm>
            <a:prstGeom prst="rect">
              <a:avLst/>
            </a:prstGeom>
            <a:noFill/>
            <a:ln w="9525">
              <a:noFill/>
              <a:miter lim="800000"/>
              <a:headEnd/>
              <a:tailEnd/>
            </a:ln>
            <a:effectLst/>
          </p:spPr>
          <p:txBody>
            <a:bodyPr wrap="none">
              <a:spAutoFit/>
            </a:bodyPr>
            <a:lstStyle/>
            <a:p>
              <a:pPr algn="ctr"/>
              <a:r>
                <a:rPr lang="en-US" sz="1400" b="1"/>
                <a:t>Post</a:t>
              </a:r>
            </a:p>
          </p:txBody>
        </p:sp>
        <p:sp>
          <p:nvSpPr>
            <p:cNvPr id="620567" name="Text Box 23"/>
            <p:cNvSpPr txBox="1">
              <a:spLocks noChangeArrowheads="1"/>
            </p:cNvSpPr>
            <p:nvPr/>
          </p:nvSpPr>
          <p:spPr bwMode="auto">
            <a:xfrm>
              <a:off x="864" y="730"/>
              <a:ext cx="645" cy="173"/>
            </a:xfrm>
            <a:prstGeom prst="rect">
              <a:avLst/>
            </a:prstGeom>
            <a:noFill/>
            <a:ln w="9525">
              <a:noFill/>
              <a:miter lim="800000"/>
              <a:headEnd/>
              <a:tailEnd/>
            </a:ln>
            <a:effectLst/>
          </p:spPr>
          <p:txBody>
            <a:bodyPr wrap="none">
              <a:spAutoFit/>
            </a:bodyPr>
            <a:lstStyle/>
            <a:p>
              <a:pPr algn="ctr"/>
              <a:r>
                <a:rPr lang="en-US" b="1">
                  <a:solidFill>
                    <a:schemeClr val="bg1"/>
                  </a:solidFill>
                </a:rPr>
                <a:t>Exploration</a:t>
              </a:r>
            </a:p>
          </p:txBody>
        </p:sp>
        <p:sp>
          <p:nvSpPr>
            <p:cNvPr id="620568" name="Text Box 24"/>
            <p:cNvSpPr txBox="1">
              <a:spLocks noChangeArrowheads="1"/>
            </p:cNvSpPr>
            <p:nvPr/>
          </p:nvSpPr>
          <p:spPr bwMode="auto">
            <a:xfrm>
              <a:off x="228" y="730"/>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20569" name="Text Box 25"/>
            <p:cNvSpPr txBox="1">
              <a:spLocks noChangeArrowheads="1"/>
            </p:cNvSpPr>
            <p:nvPr/>
          </p:nvSpPr>
          <p:spPr bwMode="auto">
            <a:xfrm>
              <a:off x="1567" y="730"/>
              <a:ext cx="645" cy="173"/>
            </a:xfrm>
            <a:prstGeom prst="rect">
              <a:avLst/>
            </a:prstGeom>
            <a:noFill/>
            <a:ln w="9525">
              <a:noFill/>
              <a:miter lim="800000"/>
              <a:headEnd/>
              <a:tailEnd/>
            </a:ln>
            <a:effectLst/>
          </p:spPr>
          <p:txBody>
            <a:bodyPr wrap="none">
              <a:spAutoFit/>
            </a:bodyPr>
            <a:lstStyle/>
            <a:p>
              <a:pPr algn="ctr"/>
              <a:r>
                <a:rPr lang="en-US" b="1">
                  <a:solidFill>
                    <a:schemeClr val="bg2"/>
                  </a:solidFill>
                </a:rPr>
                <a:t>Connection</a:t>
              </a:r>
            </a:p>
          </p:txBody>
        </p:sp>
        <p:sp>
          <p:nvSpPr>
            <p:cNvPr id="620570" name="Text Box 26"/>
            <p:cNvSpPr txBox="1">
              <a:spLocks noChangeArrowheads="1"/>
            </p:cNvSpPr>
            <p:nvPr/>
          </p:nvSpPr>
          <p:spPr bwMode="auto">
            <a:xfrm>
              <a:off x="2231" y="730"/>
              <a:ext cx="607" cy="173"/>
            </a:xfrm>
            <a:prstGeom prst="rect">
              <a:avLst/>
            </a:prstGeom>
            <a:noFill/>
            <a:ln w="9525">
              <a:noFill/>
              <a:miter lim="800000"/>
              <a:headEnd/>
              <a:tailEnd/>
            </a:ln>
            <a:effectLst/>
          </p:spPr>
          <p:txBody>
            <a:bodyPr wrap="none">
              <a:spAutoFit/>
            </a:bodyPr>
            <a:lstStyle/>
            <a:p>
              <a:pPr algn="ctr"/>
              <a:r>
                <a:rPr lang="en-US" b="1">
                  <a:solidFill>
                    <a:schemeClr val="bg1"/>
                  </a:solidFill>
                </a:rPr>
                <a:t>Interaction</a:t>
              </a:r>
            </a:p>
          </p:txBody>
        </p:sp>
        <p:sp>
          <p:nvSpPr>
            <p:cNvPr id="620571" name="Text Box 27"/>
            <p:cNvSpPr txBox="1">
              <a:spLocks noChangeArrowheads="1"/>
            </p:cNvSpPr>
            <p:nvPr/>
          </p:nvSpPr>
          <p:spPr bwMode="auto">
            <a:xfrm>
              <a:off x="2872" y="730"/>
              <a:ext cx="672" cy="173"/>
            </a:xfrm>
            <a:prstGeom prst="rect">
              <a:avLst/>
            </a:prstGeom>
            <a:noFill/>
            <a:ln w="9525">
              <a:noFill/>
              <a:miter lim="800000"/>
              <a:headEnd/>
              <a:tailEnd/>
            </a:ln>
            <a:effectLst/>
          </p:spPr>
          <p:txBody>
            <a:bodyPr wrap="none">
              <a:spAutoFit/>
            </a:bodyPr>
            <a:lstStyle/>
            <a:p>
              <a:pPr algn="ctr"/>
              <a:r>
                <a:rPr lang="en-US" b="1">
                  <a:solidFill>
                    <a:schemeClr val="bg1"/>
                  </a:solidFill>
                </a:rPr>
                <a:t>Anticipation</a:t>
              </a:r>
            </a:p>
          </p:txBody>
        </p:sp>
        <p:sp>
          <p:nvSpPr>
            <p:cNvPr id="620572" name="Text Box 28"/>
            <p:cNvSpPr txBox="1">
              <a:spLocks noChangeArrowheads="1"/>
            </p:cNvSpPr>
            <p:nvPr/>
          </p:nvSpPr>
          <p:spPr bwMode="auto">
            <a:xfrm>
              <a:off x="4268" y="730"/>
              <a:ext cx="826" cy="173"/>
            </a:xfrm>
            <a:prstGeom prst="rect">
              <a:avLst/>
            </a:prstGeom>
            <a:noFill/>
            <a:ln w="9525">
              <a:noFill/>
              <a:miter lim="800000"/>
              <a:headEnd/>
              <a:tailEnd/>
            </a:ln>
            <a:effectLst/>
          </p:spPr>
          <p:txBody>
            <a:bodyPr wrap="none">
              <a:spAutoFit/>
            </a:bodyPr>
            <a:lstStyle/>
            <a:p>
              <a:pPr algn="ctr"/>
              <a:r>
                <a:rPr lang="en-US" b="1">
                  <a:solidFill>
                    <a:schemeClr val="bg1"/>
                  </a:solidFill>
                </a:rPr>
                <a:t>Implementation</a:t>
              </a:r>
            </a:p>
          </p:txBody>
        </p:sp>
        <p:sp>
          <p:nvSpPr>
            <p:cNvPr id="620573" name="AutoShape 29"/>
            <p:cNvSpPr>
              <a:spLocks noChangeArrowheads="1"/>
            </p:cNvSpPr>
            <p:nvPr/>
          </p:nvSpPr>
          <p:spPr bwMode="auto">
            <a:xfrm flipH="1" flipV="1">
              <a:off x="432" y="618"/>
              <a:ext cx="432" cy="96"/>
            </a:xfrm>
            <a:prstGeom prst="rtTriangle">
              <a:avLst/>
            </a:prstGeom>
            <a:gradFill rotWithShape="1">
              <a:gsLst>
                <a:gs pos="0">
                  <a:srgbClr val="FF9900"/>
                </a:gs>
                <a:gs pos="100000">
                  <a:srgbClr val="FF0000"/>
                </a:gs>
              </a:gsLst>
              <a:lin ang="0" scaled="1"/>
            </a:gradFill>
            <a:ln w="9525">
              <a:noFill/>
              <a:miter lim="800000"/>
              <a:headEnd/>
              <a:tailEnd/>
            </a:ln>
            <a:effectLst/>
          </p:spPr>
          <p:txBody>
            <a:bodyPr wrap="none" anchor="ctr"/>
            <a:lstStyle/>
            <a:p>
              <a:endParaRPr lang="en-US"/>
            </a:p>
          </p:txBody>
        </p:sp>
        <p:sp>
          <p:nvSpPr>
            <p:cNvPr id="620574" name="AutoShape 30"/>
            <p:cNvSpPr>
              <a:spLocks noChangeArrowheads="1"/>
            </p:cNvSpPr>
            <p:nvPr/>
          </p:nvSpPr>
          <p:spPr bwMode="auto">
            <a:xfrm flipH="1" flipV="1">
              <a:off x="1104" y="618"/>
              <a:ext cx="432" cy="96"/>
            </a:xfrm>
            <a:prstGeom prst="rtTriangle">
              <a:avLst/>
            </a:prstGeom>
            <a:gradFill rotWithShape="1">
              <a:gsLst>
                <a:gs pos="0">
                  <a:srgbClr val="FFFF00"/>
                </a:gs>
                <a:gs pos="100000">
                  <a:srgbClr val="FF9900"/>
                </a:gs>
              </a:gsLst>
              <a:lin ang="0" scaled="1"/>
            </a:gradFill>
            <a:ln w="9525">
              <a:noFill/>
              <a:miter lim="800000"/>
              <a:headEnd/>
              <a:tailEnd/>
            </a:ln>
            <a:effectLst/>
          </p:spPr>
          <p:txBody>
            <a:bodyPr wrap="none" anchor="ctr"/>
            <a:lstStyle/>
            <a:p>
              <a:endParaRPr lang="en-US"/>
            </a:p>
          </p:txBody>
        </p:sp>
        <p:sp>
          <p:nvSpPr>
            <p:cNvPr id="620575" name="AutoShape 31"/>
            <p:cNvSpPr>
              <a:spLocks noChangeArrowheads="1"/>
            </p:cNvSpPr>
            <p:nvPr/>
          </p:nvSpPr>
          <p:spPr bwMode="auto">
            <a:xfrm flipH="1" flipV="1">
              <a:off x="1776" y="618"/>
              <a:ext cx="432" cy="96"/>
            </a:xfrm>
            <a:prstGeom prst="rtTriangle">
              <a:avLst/>
            </a:prstGeom>
            <a:gradFill rotWithShape="1">
              <a:gsLst>
                <a:gs pos="0">
                  <a:srgbClr val="009900"/>
                </a:gs>
                <a:gs pos="100000">
                  <a:srgbClr val="FFFF00"/>
                </a:gs>
              </a:gsLst>
              <a:lin ang="0" scaled="1"/>
            </a:gradFill>
            <a:ln w="9525">
              <a:noFill/>
              <a:miter lim="800000"/>
              <a:headEnd/>
              <a:tailEnd/>
            </a:ln>
            <a:effectLst/>
          </p:spPr>
          <p:txBody>
            <a:bodyPr wrap="none" anchor="ctr"/>
            <a:lstStyle/>
            <a:p>
              <a:endParaRPr lang="en-US"/>
            </a:p>
          </p:txBody>
        </p:sp>
        <p:sp>
          <p:nvSpPr>
            <p:cNvPr id="620576" name="AutoShape 32"/>
            <p:cNvSpPr>
              <a:spLocks noChangeArrowheads="1"/>
            </p:cNvSpPr>
            <p:nvPr/>
          </p:nvSpPr>
          <p:spPr bwMode="auto">
            <a:xfrm flipH="1" flipV="1">
              <a:off x="2448" y="618"/>
              <a:ext cx="432" cy="96"/>
            </a:xfrm>
            <a:prstGeom prst="rtTriangle">
              <a:avLst/>
            </a:prstGeom>
            <a:gradFill rotWithShape="1">
              <a:gsLst>
                <a:gs pos="0">
                  <a:srgbClr val="009BE6"/>
                </a:gs>
                <a:gs pos="100000">
                  <a:srgbClr val="009900"/>
                </a:gs>
              </a:gsLst>
              <a:lin ang="0" scaled="1"/>
            </a:gradFill>
            <a:ln w="9525">
              <a:noFill/>
              <a:miter lim="800000"/>
              <a:headEnd/>
              <a:tailEnd/>
            </a:ln>
            <a:effectLst/>
          </p:spPr>
          <p:txBody>
            <a:bodyPr wrap="none" anchor="ctr"/>
            <a:lstStyle/>
            <a:p>
              <a:endParaRPr lang="en-US"/>
            </a:p>
          </p:txBody>
        </p:sp>
        <p:sp>
          <p:nvSpPr>
            <p:cNvPr id="620577" name="AutoShape 33"/>
            <p:cNvSpPr>
              <a:spLocks noChangeArrowheads="1"/>
            </p:cNvSpPr>
            <p:nvPr/>
          </p:nvSpPr>
          <p:spPr bwMode="auto">
            <a:xfrm>
              <a:off x="3552" y="970"/>
              <a:ext cx="1344" cy="173"/>
            </a:xfrm>
            <a:prstGeom prst="rtTriangle">
              <a:avLst/>
            </a:prstGeom>
            <a:gradFill rotWithShape="1">
              <a:gsLst>
                <a:gs pos="0">
                  <a:srgbClr val="009BE6"/>
                </a:gs>
                <a:gs pos="100000">
                  <a:srgbClr val="660066"/>
                </a:gs>
              </a:gsLst>
              <a:lin ang="0" scaled="1"/>
            </a:gradFill>
            <a:ln w="9525">
              <a:noFill/>
              <a:miter lim="800000"/>
              <a:headEnd/>
              <a:tailEnd/>
            </a:ln>
            <a:effectLst/>
          </p:spPr>
          <p:txBody>
            <a:bodyPr wrap="none" anchor="ctr"/>
            <a:lstStyle/>
            <a:p>
              <a:endParaRPr lang="en-US"/>
            </a:p>
          </p:txBody>
        </p:sp>
        <p:grpSp>
          <p:nvGrpSpPr>
            <p:cNvPr id="620578" name="Group 34"/>
            <p:cNvGrpSpPr>
              <a:grpSpLocks/>
            </p:cNvGrpSpPr>
            <p:nvPr/>
          </p:nvGrpSpPr>
          <p:grpSpPr bwMode="auto">
            <a:xfrm>
              <a:off x="192" y="476"/>
              <a:ext cx="5376" cy="672"/>
              <a:chOff x="192" y="958"/>
              <a:chExt cx="5376" cy="672"/>
            </a:xfrm>
          </p:grpSpPr>
          <p:sp>
            <p:nvSpPr>
              <p:cNvPr id="620579" name="Rectangle 35"/>
              <p:cNvSpPr>
                <a:spLocks noChangeArrowheads="1"/>
              </p:cNvSpPr>
              <p:nvPr/>
            </p:nvSpPr>
            <p:spPr bwMode="auto">
              <a:xfrm>
                <a:off x="192"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20580" name="Rectangle 36"/>
              <p:cNvSpPr>
                <a:spLocks noChangeArrowheads="1"/>
              </p:cNvSpPr>
              <p:nvPr/>
            </p:nvSpPr>
            <p:spPr bwMode="auto">
              <a:xfrm>
                <a:off x="864"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20581" name="Rectangle 37"/>
              <p:cNvSpPr>
                <a:spLocks noChangeArrowheads="1"/>
              </p:cNvSpPr>
              <p:nvPr/>
            </p:nvSpPr>
            <p:spPr bwMode="auto">
              <a:xfrm>
                <a:off x="1536"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20582" name="Rectangle 38"/>
              <p:cNvSpPr>
                <a:spLocks noChangeArrowheads="1"/>
              </p:cNvSpPr>
              <p:nvPr/>
            </p:nvSpPr>
            <p:spPr bwMode="auto">
              <a:xfrm>
                <a:off x="2208"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20583" name="Rectangle 39"/>
              <p:cNvSpPr>
                <a:spLocks noChangeArrowheads="1"/>
              </p:cNvSpPr>
              <p:nvPr/>
            </p:nvSpPr>
            <p:spPr bwMode="auto">
              <a:xfrm>
                <a:off x="2880"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20584" name="Rectangle 40"/>
              <p:cNvSpPr>
                <a:spLocks noChangeArrowheads="1"/>
              </p:cNvSpPr>
              <p:nvPr/>
            </p:nvSpPr>
            <p:spPr bwMode="auto">
              <a:xfrm>
                <a:off x="4224" y="958"/>
                <a:ext cx="1344" cy="672"/>
              </a:xfrm>
              <a:prstGeom prst="rect">
                <a:avLst/>
              </a:prstGeom>
              <a:noFill/>
              <a:ln w="9525">
                <a:solidFill>
                  <a:schemeClr val="tx1"/>
                </a:solidFill>
                <a:miter lim="800000"/>
                <a:headEnd/>
                <a:tailEnd/>
              </a:ln>
              <a:effectLst/>
            </p:spPr>
            <p:txBody>
              <a:bodyPr wrap="none" anchor="ctr"/>
              <a:lstStyle/>
              <a:p>
                <a:endParaRPr lang="en-US"/>
              </a:p>
            </p:txBody>
          </p:sp>
          <p:sp>
            <p:nvSpPr>
              <p:cNvPr id="620585" name="Rectangle 41"/>
              <p:cNvSpPr>
                <a:spLocks noChangeArrowheads="1"/>
              </p:cNvSpPr>
              <p:nvPr/>
            </p:nvSpPr>
            <p:spPr bwMode="auto">
              <a:xfrm>
                <a:off x="3552" y="958"/>
                <a:ext cx="672" cy="672"/>
              </a:xfrm>
              <a:prstGeom prst="rect">
                <a:avLst/>
              </a:prstGeom>
              <a:noFill/>
              <a:ln w="9525">
                <a:solidFill>
                  <a:schemeClr val="tx1"/>
                </a:solidFill>
                <a:miter lim="800000"/>
                <a:headEnd/>
                <a:tailEnd/>
              </a:ln>
              <a:effectLst/>
            </p:spPr>
            <p:txBody>
              <a:bodyPr wrap="none" anchor="ctr"/>
              <a:lstStyle/>
              <a:p>
                <a:endParaRPr lang="en-US"/>
              </a:p>
            </p:txBody>
          </p:sp>
        </p:grpSp>
        <p:sp>
          <p:nvSpPr>
            <p:cNvPr id="620586" name="Text Box 42"/>
            <p:cNvSpPr txBox="1">
              <a:spLocks noChangeArrowheads="1"/>
            </p:cNvSpPr>
            <p:nvPr/>
          </p:nvSpPr>
          <p:spPr bwMode="auto">
            <a:xfrm>
              <a:off x="3595" y="737"/>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20587" name="AutoShape 43"/>
            <p:cNvSpPr>
              <a:spLocks noChangeArrowheads="1"/>
            </p:cNvSpPr>
            <p:nvPr/>
          </p:nvSpPr>
          <p:spPr bwMode="auto">
            <a:xfrm flipH="1" flipV="1">
              <a:off x="3120" y="622"/>
              <a:ext cx="432" cy="96"/>
            </a:xfrm>
            <a:prstGeom prst="rtTriangle">
              <a:avLst/>
            </a:prstGeom>
            <a:gradFill rotWithShape="1">
              <a:gsLst>
                <a:gs pos="0">
                  <a:srgbClr val="0000CC"/>
                </a:gs>
                <a:gs pos="100000">
                  <a:srgbClr val="009BE6"/>
                </a:gs>
              </a:gsLst>
              <a:lin ang="0" scaled="1"/>
            </a:gradFill>
            <a:ln w="9525">
              <a:noFill/>
              <a:miter lim="800000"/>
              <a:headEnd/>
              <a:tailEnd/>
            </a:ln>
            <a:effectLst/>
          </p:spPr>
          <p:txBody>
            <a:bodyPr wrap="none" anchor="ctr"/>
            <a:lstStyle/>
            <a:p>
              <a:endParaRPr lang="en-US"/>
            </a:p>
          </p:txBody>
        </p:sp>
      </p:grpSp>
      <p:sp>
        <p:nvSpPr>
          <p:cNvPr id="620588" name="WordArt 44"/>
          <p:cNvSpPr>
            <a:spLocks noChangeArrowheads="1" noChangeShapeType="1" noTextEdit="1"/>
          </p:cNvSpPr>
          <p:nvPr/>
        </p:nvSpPr>
        <p:spPr bwMode="auto">
          <a:xfrm>
            <a:off x="1219200" y="6553200"/>
            <a:ext cx="6705600" cy="152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336699"/>
                </a:solidFill>
                <a:effectLst>
                  <a:outerShdw dist="45791" dir="2021404" algn="ctr" rotWithShape="0">
                    <a:srgbClr val="B2B2B2">
                      <a:alpha val="80000"/>
                    </a:srgbClr>
                  </a:outerShdw>
                </a:effectLst>
                <a:latin typeface="Arial"/>
                <a:cs typeface="Arial"/>
              </a:rPr>
              <a:t>Stage-Appropriate Life Calling Developmental Model</a:t>
            </a:r>
          </a:p>
        </p:txBody>
      </p:sp>
      <p:sp>
        <p:nvSpPr>
          <p:cNvPr id="620589" name="Text Box 45"/>
          <p:cNvSpPr txBox="1">
            <a:spLocks noChangeArrowheads="1"/>
          </p:cNvSpPr>
          <p:nvPr/>
        </p:nvSpPr>
        <p:spPr bwMode="auto">
          <a:xfrm>
            <a:off x="838200" y="2209800"/>
            <a:ext cx="6800850" cy="457200"/>
          </a:xfrm>
          <a:prstGeom prst="rect">
            <a:avLst/>
          </a:prstGeom>
          <a:noFill/>
          <a:ln w="9525">
            <a:noFill/>
            <a:miter lim="800000"/>
            <a:headEnd/>
            <a:tailEnd/>
          </a:ln>
          <a:effectLst/>
        </p:spPr>
        <p:txBody>
          <a:bodyPr wrap="none">
            <a:spAutoFit/>
          </a:bodyPr>
          <a:lstStyle/>
          <a:p>
            <a:r>
              <a:rPr lang="en-US" sz="2400" b="1"/>
              <a:t>Model first developed around years in college</a:t>
            </a:r>
          </a:p>
        </p:txBody>
      </p:sp>
      <p:sp>
        <p:nvSpPr>
          <p:cNvPr id="620590" name="Text Box 46"/>
          <p:cNvSpPr txBox="1">
            <a:spLocks noChangeArrowheads="1"/>
          </p:cNvSpPr>
          <p:nvPr/>
        </p:nvSpPr>
        <p:spPr bwMode="auto">
          <a:xfrm>
            <a:off x="838200" y="2971800"/>
            <a:ext cx="7754938" cy="457200"/>
          </a:xfrm>
          <a:prstGeom prst="rect">
            <a:avLst/>
          </a:prstGeom>
          <a:noFill/>
          <a:ln w="9525">
            <a:noFill/>
            <a:miter lim="800000"/>
            <a:headEnd/>
            <a:tailEnd/>
          </a:ln>
          <a:effectLst/>
        </p:spPr>
        <p:txBody>
          <a:bodyPr wrap="none">
            <a:spAutoFit/>
          </a:bodyPr>
          <a:lstStyle/>
          <a:p>
            <a:r>
              <a:rPr lang="en-US" sz="2400" b="1"/>
              <a:t>Now see it as tied to stages more than precise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0589"/>
                                        </p:tgtEl>
                                        <p:attrNameLst>
                                          <p:attrName>style.visibility</p:attrName>
                                        </p:attrNameLst>
                                      </p:cBhvr>
                                      <p:to>
                                        <p:strVal val="visible"/>
                                      </p:to>
                                    </p:set>
                                    <p:animEffect transition="in" filter="wipe(left)">
                                      <p:cBhvr>
                                        <p:cTn id="7" dur="500"/>
                                        <p:tgtEl>
                                          <p:spTgt spid="6205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0590"/>
                                        </p:tgtEl>
                                        <p:attrNameLst>
                                          <p:attrName>style.visibility</p:attrName>
                                        </p:attrNameLst>
                                      </p:cBhvr>
                                      <p:to>
                                        <p:strVal val="visible"/>
                                      </p:to>
                                    </p:set>
                                    <p:animEffect transition="in" filter="wipe(left)">
                                      <p:cBhvr>
                                        <p:cTn id="12" dur="500"/>
                                        <p:tgtEl>
                                          <p:spTgt spid="620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89" grpId="0"/>
      <p:bldP spid="6205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570" name="Picture 2" descr="lcd circle"/>
          <p:cNvPicPr>
            <a:picLocks noChangeAspect="1" noChangeArrowheads="1"/>
          </p:cNvPicPr>
          <p:nvPr/>
        </p:nvPicPr>
        <p:blipFill>
          <a:blip r:embed="rId2" cstate="print"/>
          <a:srcRect/>
          <a:stretch>
            <a:fillRect/>
          </a:stretch>
        </p:blipFill>
        <p:spPr bwMode="auto">
          <a:xfrm>
            <a:off x="2362200" y="685800"/>
            <a:ext cx="4876800" cy="4830763"/>
          </a:xfrm>
          <a:prstGeom prst="rect">
            <a:avLst/>
          </a:prstGeom>
          <a:noFill/>
        </p:spPr>
      </p:pic>
      <p:sp>
        <p:nvSpPr>
          <p:cNvPr id="621571" name="WordArt 3"/>
          <p:cNvSpPr>
            <a:spLocks noChangeArrowheads="1" noChangeShapeType="1" noTextEdit="1"/>
          </p:cNvSpPr>
          <p:nvPr/>
        </p:nvSpPr>
        <p:spPr bwMode="auto">
          <a:xfrm rot="-332639">
            <a:off x="3659188" y="1981200"/>
            <a:ext cx="2665412" cy="5334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600" b="1" kern="10">
                <a:ln w="9525">
                  <a:round/>
                  <a:headEnd/>
                  <a:tailEnd/>
                </a:ln>
                <a:gradFill rotWithShape="0">
                  <a:gsLst>
                    <a:gs pos="0">
                      <a:srgbClr val="707070"/>
                    </a:gs>
                    <a:gs pos="50000">
                      <a:srgbClr val="FFFFFF"/>
                    </a:gs>
                    <a:gs pos="100000">
                      <a:srgbClr val="707070"/>
                    </a:gs>
                  </a:gsLst>
                  <a:lin ang="3032639" scaled="1"/>
                </a:gradFill>
                <a:latin typeface="Times New Roman"/>
                <a:cs typeface="Times New Roman"/>
              </a:rPr>
              <a:t>TOOLS</a:t>
            </a:r>
          </a:p>
        </p:txBody>
      </p:sp>
      <p:sp>
        <p:nvSpPr>
          <p:cNvPr id="621572" name="Text Box 4"/>
          <p:cNvSpPr txBox="1">
            <a:spLocks noChangeArrowheads="1"/>
          </p:cNvSpPr>
          <p:nvPr/>
        </p:nvSpPr>
        <p:spPr bwMode="auto">
          <a:xfrm>
            <a:off x="2971800" y="3200400"/>
            <a:ext cx="3448050" cy="641350"/>
          </a:xfrm>
          <a:prstGeom prst="rect">
            <a:avLst/>
          </a:prstGeom>
          <a:noFill/>
          <a:ln w="9525">
            <a:noFill/>
            <a:miter lim="800000"/>
            <a:headEnd/>
            <a:tailEnd/>
          </a:ln>
          <a:effectLst/>
        </p:spPr>
        <p:txBody>
          <a:bodyPr wrap="none">
            <a:spAutoFit/>
          </a:bodyPr>
          <a:lstStyle/>
          <a:p>
            <a:pPr algn="ctr"/>
            <a:r>
              <a:rPr lang="en-US" sz="1800" b="1"/>
              <a:t>Discover and develop a sense</a:t>
            </a:r>
          </a:p>
          <a:p>
            <a:pPr algn="ctr"/>
            <a:r>
              <a:rPr lang="en-US" sz="1800" b="1"/>
              <a:t>of purpose…a</a:t>
            </a:r>
            <a:r>
              <a:rPr lang="en-US" sz="1800" b="1" i="1"/>
              <a:t> </a:t>
            </a:r>
            <a:r>
              <a:rPr lang="en-US" sz="1800" b="1" i="1">
                <a:solidFill>
                  <a:srgbClr val="E20000"/>
                </a:solidFill>
              </a:rPr>
              <a:t>Life Calling</a:t>
            </a:r>
          </a:p>
        </p:txBody>
      </p:sp>
      <p:grpSp>
        <p:nvGrpSpPr>
          <p:cNvPr id="621573" name="Group 5"/>
          <p:cNvGrpSpPr>
            <a:grpSpLocks/>
          </p:cNvGrpSpPr>
          <p:nvPr/>
        </p:nvGrpSpPr>
        <p:grpSpPr bwMode="auto">
          <a:xfrm>
            <a:off x="304800" y="152400"/>
            <a:ext cx="8534400" cy="1123950"/>
            <a:chOff x="192" y="442"/>
            <a:chExt cx="5376" cy="708"/>
          </a:xfrm>
        </p:grpSpPr>
        <p:grpSp>
          <p:nvGrpSpPr>
            <p:cNvPr id="621574" name="Group 6"/>
            <p:cNvGrpSpPr>
              <a:grpSpLocks/>
            </p:cNvGrpSpPr>
            <p:nvPr/>
          </p:nvGrpSpPr>
          <p:grpSpPr bwMode="auto">
            <a:xfrm>
              <a:off x="4224" y="620"/>
              <a:ext cx="1337" cy="530"/>
              <a:chOff x="4224" y="1810"/>
              <a:chExt cx="1337" cy="530"/>
            </a:xfrm>
          </p:grpSpPr>
          <p:sp>
            <p:nvSpPr>
              <p:cNvPr id="621575" name="Rectangle 7"/>
              <p:cNvSpPr>
                <a:spLocks noChangeArrowheads="1"/>
              </p:cNvSpPr>
              <p:nvPr/>
            </p:nvSpPr>
            <p:spPr bwMode="auto">
              <a:xfrm>
                <a:off x="4224" y="1810"/>
                <a:ext cx="672" cy="528"/>
              </a:xfrm>
              <a:prstGeom prst="rect">
                <a:avLst/>
              </a:prstGeom>
              <a:solidFill>
                <a:srgbClr val="660066"/>
              </a:solidFill>
              <a:ln w="9525">
                <a:noFill/>
                <a:miter lim="800000"/>
                <a:headEnd/>
                <a:tailEnd/>
              </a:ln>
              <a:effectLst/>
            </p:spPr>
            <p:txBody>
              <a:bodyPr wrap="none" anchor="ctr"/>
              <a:lstStyle/>
              <a:p>
                <a:endParaRPr lang="en-US"/>
              </a:p>
            </p:txBody>
          </p:sp>
          <p:sp>
            <p:nvSpPr>
              <p:cNvPr id="621576" name="AutoShape 8"/>
              <p:cNvSpPr>
                <a:spLocks noChangeArrowheads="1"/>
              </p:cNvSpPr>
              <p:nvPr/>
            </p:nvSpPr>
            <p:spPr bwMode="auto">
              <a:xfrm rot="5400000">
                <a:off x="4959" y="1738"/>
                <a:ext cx="530" cy="674"/>
              </a:xfrm>
              <a:prstGeom prst="triangle">
                <a:avLst>
                  <a:gd name="adj" fmla="val 50000"/>
                </a:avLst>
              </a:prstGeom>
              <a:solidFill>
                <a:srgbClr val="660066"/>
              </a:solidFill>
              <a:ln w="9525">
                <a:noFill/>
                <a:miter lim="800000"/>
                <a:headEnd/>
                <a:tailEnd/>
              </a:ln>
              <a:effectLst/>
            </p:spPr>
            <p:txBody>
              <a:bodyPr wrap="none" anchor="ctr"/>
              <a:lstStyle/>
              <a:p>
                <a:endParaRPr lang="en-US"/>
              </a:p>
            </p:txBody>
          </p:sp>
        </p:grpSp>
        <p:sp>
          <p:nvSpPr>
            <p:cNvPr id="621577" name="Rectangle 9"/>
            <p:cNvSpPr>
              <a:spLocks noChangeArrowheads="1"/>
            </p:cNvSpPr>
            <p:nvPr/>
          </p:nvSpPr>
          <p:spPr bwMode="auto">
            <a:xfrm>
              <a:off x="3552" y="620"/>
              <a:ext cx="672" cy="528"/>
            </a:xfrm>
            <a:prstGeom prst="rect">
              <a:avLst/>
            </a:prstGeom>
            <a:solidFill>
              <a:srgbClr val="0000CC"/>
            </a:solidFill>
            <a:ln w="9525">
              <a:noFill/>
              <a:miter lim="800000"/>
              <a:headEnd/>
              <a:tailEnd/>
            </a:ln>
            <a:effectLst/>
          </p:spPr>
          <p:txBody>
            <a:bodyPr wrap="none" anchor="ctr"/>
            <a:lstStyle/>
            <a:p>
              <a:endParaRPr lang="en-US"/>
            </a:p>
          </p:txBody>
        </p:sp>
        <p:sp>
          <p:nvSpPr>
            <p:cNvPr id="621578" name="Rectangle 10"/>
            <p:cNvSpPr>
              <a:spLocks noChangeArrowheads="1"/>
            </p:cNvSpPr>
            <p:nvPr/>
          </p:nvSpPr>
          <p:spPr bwMode="auto">
            <a:xfrm>
              <a:off x="2880" y="620"/>
              <a:ext cx="672" cy="528"/>
            </a:xfrm>
            <a:prstGeom prst="rect">
              <a:avLst/>
            </a:prstGeom>
            <a:solidFill>
              <a:srgbClr val="009BE6"/>
            </a:solidFill>
            <a:ln w="9525">
              <a:noFill/>
              <a:miter lim="800000"/>
              <a:headEnd/>
              <a:tailEnd/>
            </a:ln>
            <a:effectLst/>
          </p:spPr>
          <p:txBody>
            <a:bodyPr wrap="none" anchor="ctr"/>
            <a:lstStyle/>
            <a:p>
              <a:endParaRPr lang="en-US"/>
            </a:p>
          </p:txBody>
        </p:sp>
        <p:sp>
          <p:nvSpPr>
            <p:cNvPr id="621579" name="AutoShape 11"/>
            <p:cNvSpPr>
              <a:spLocks noChangeArrowheads="1"/>
            </p:cNvSpPr>
            <p:nvPr/>
          </p:nvSpPr>
          <p:spPr bwMode="auto">
            <a:xfrm>
              <a:off x="2880" y="972"/>
              <a:ext cx="672" cy="173"/>
            </a:xfrm>
            <a:prstGeom prst="rtTriangle">
              <a:avLst/>
            </a:prstGeom>
            <a:gradFill rotWithShape="1">
              <a:gsLst>
                <a:gs pos="0">
                  <a:srgbClr val="009900"/>
                </a:gs>
                <a:gs pos="100000">
                  <a:srgbClr val="009BE6"/>
                </a:gs>
              </a:gsLst>
              <a:lin ang="0" scaled="1"/>
            </a:gradFill>
            <a:ln w="9525">
              <a:noFill/>
              <a:miter lim="800000"/>
              <a:headEnd/>
              <a:tailEnd/>
            </a:ln>
            <a:effectLst/>
          </p:spPr>
          <p:txBody>
            <a:bodyPr wrap="none" anchor="ctr"/>
            <a:lstStyle/>
            <a:p>
              <a:endParaRPr lang="en-US"/>
            </a:p>
          </p:txBody>
        </p:sp>
        <p:sp>
          <p:nvSpPr>
            <p:cNvPr id="621580" name="Rectangle 12"/>
            <p:cNvSpPr>
              <a:spLocks noChangeArrowheads="1"/>
            </p:cNvSpPr>
            <p:nvPr/>
          </p:nvSpPr>
          <p:spPr bwMode="auto">
            <a:xfrm>
              <a:off x="2208" y="620"/>
              <a:ext cx="672" cy="528"/>
            </a:xfrm>
            <a:prstGeom prst="rect">
              <a:avLst/>
            </a:prstGeom>
            <a:solidFill>
              <a:srgbClr val="009900"/>
            </a:solidFill>
            <a:ln w="9525">
              <a:noFill/>
              <a:miter lim="800000"/>
              <a:headEnd/>
              <a:tailEnd/>
            </a:ln>
            <a:effectLst/>
          </p:spPr>
          <p:txBody>
            <a:bodyPr wrap="none" anchor="ctr"/>
            <a:lstStyle/>
            <a:p>
              <a:endParaRPr lang="en-US"/>
            </a:p>
          </p:txBody>
        </p:sp>
        <p:sp>
          <p:nvSpPr>
            <p:cNvPr id="621581" name="AutoShape 13"/>
            <p:cNvSpPr>
              <a:spLocks noChangeArrowheads="1"/>
            </p:cNvSpPr>
            <p:nvPr/>
          </p:nvSpPr>
          <p:spPr bwMode="auto">
            <a:xfrm>
              <a:off x="2208" y="972"/>
              <a:ext cx="672" cy="173"/>
            </a:xfrm>
            <a:prstGeom prst="rtTriangle">
              <a:avLst/>
            </a:prstGeom>
            <a:gradFill rotWithShape="1">
              <a:gsLst>
                <a:gs pos="0">
                  <a:srgbClr val="FFFF00"/>
                </a:gs>
                <a:gs pos="100000">
                  <a:srgbClr val="009900"/>
                </a:gs>
              </a:gsLst>
              <a:lin ang="0" scaled="1"/>
            </a:gradFill>
            <a:ln w="9525">
              <a:noFill/>
              <a:miter lim="800000"/>
              <a:headEnd/>
              <a:tailEnd/>
            </a:ln>
            <a:effectLst/>
          </p:spPr>
          <p:txBody>
            <a:bodyPr wrap="none" anchor="ctr"/>
            <a:lstStyle/>
            <a:p>
              <a:endParaRPr lang="en-US"/>
            </a:p>
          </p:txBody>
        </p:sp>
        <p:sp>
          <p:nvSpPr>
            <p:cNvPr id="621582" name="Rectangle 14"/>
            <p:cNvSpPr>
              <a:spLocks noChangeArrowheads="1"/>
            </p:cNvSpPr>
            <p:nvPr/>
          </p:nvSpPr>
          <p:spPr bwMode="auto">
            <a:xfrm>
              <a:off x="1536" y="620"/>
              <a:ext cx="672" cy="528"/>
            </a:xfrm>
            <a:prstGeom prst="rect">
              <a:avLst/>
            </a:prstGeom>
            <a:solidFill>
              <a:srgbClr val="FFFF00"/>
            </a:solidFill>
            <a:ln w="9525">
              <a:noFill/>
              <a:miter lim="800000"/>
              <a:headEnd/>
              <a:tailEnd/>
            </a:ln>
            <a:effectLst/>
          </p:spPr>
          <p:txBody>
            <a:bodyPr wrap="none" anchor="ctr"/>
            <a:lstStyle/>
            <a:p>
              <a:endParaRPr lang="en-US"/>
            </a:p>
          </p:txBody>
        </p:sp>
        <p:sp>
          <p:nvSpPr>
            <p:cNvPr id="621583" name="AutoShape 15"/>
            <p:cNvSpPr>
              <a:spLocks noChangeArrowheads="1"/>
            </p:cNvSpPr>
            <p:nvPr/>
          </p:nvSpPr>
          <p:spPr bwMode="auto">
            <a:xfrm>
              <a:off x="1536" y="972"/>
              <a:ext cx="672" cy="173"/>
            </a:xfrm>
            <a:prstGeom prst="rtTriangle">
              <a:avLst/>
            </a:prstGeom>
            <a:gradFill rotWithShape="1">
              <a:gsLst>
                <a:gs pos="0">
                  <a:srgbClr val="FF9900"/>
                </a:gs>
                <a:gs pos="100000">
                  <a:srgbClr val="FFFF00"/>
                </a:gs>
              </a:gsLst>
              <a:lin ang="0" scaled="1"/>
            </a:gradFill>
            <a:ln w="9525">
              <a:noFill/>
              <a:miter lim="800000"/>
              <a:headEnd/>
              <a:tailEnd/>
            </a:ln>
            <a:effectLst/>
          </p:spPr>
          <p:txBody>
            <a:bodyPr wrap="none" anchor="ctr"/>
            <a:lstStyle/>
            <a:p>
              <a:endParaRPr lang="en-US"/>
            </a:p>
          </p:txBody>
        </p:sp>
        <p:sp>
          <p:nvSpPr>
            <p:cNvPr id="621584" name="Rectangle 16"/>
            <p:cNvSpPr>
              <a:spLocks noChangeArrowheads="1"/>
            </p:cNvSpPr>
            <p:nvPr/>
          </p:nvSpPr>
          <p:spPr bwMode="auto">
            <a:xfrm>
              <a:off x="864" y="620"/>
              <a:ext cx="672" cy="528"/>
            </a:xfrm>
            <a:prstGeom prst="rect">
              <a:avLst/>
            </a:prstGeom>
            <a:solidFill>
              <a:srgbClr val="FF9900"/>
            </a:solidFill>
            <a:ln w="9525">
              <a:noFill/>
              <a:miter lim="800000"/>
              <a:headEnd/>
              <a:tailEnd/>
            </a:ln>
            <a:effectLst/>
          </p:spPr>
          <p:txBody>
            <a:bodyPr wrap="none" anchor="ctr"/>
            <a:lstStyle/>
            <a:p>
              <a:endParaRPr lang="en-US"/>
            </a:p>
          </p:txBody>
        </p:sp>
        <p:sp>
          <p:nvSpPr>
            <p:cNvPr id="621585" name="AutoShape 17"/>
            <p:cNvSpPr>
              <a:spLocks noChangeArrowheads="1"/>
            </p:cNvSpPr>
            <p:nvPr/>
          </p:nvSpPr>
          <p:spPr bwMode="auto">
            <a:xfrm>
              <a:off x="864" y="972"/>
              <a:ext cx="672" cy="173"/>
            </a:xfrm>
            <a:prstGeom prst="rtTriangle">
              <a:avLst/>
            </a:prstGeom>
            <a:gradFill rotWithShape="1">
              <a:gsLst>
                <a:gs pos="0">
                  <a:srgbClr val="FF0000"/>
                </a:gs>
                <a:gs pos="100000">
                  <a:srgbClr val="FF9900"/>
                </a:gs>
              </a:gsLst>
              <a:lin ang="0" scaled="1"/>
            </a:gradFill>
            <a:ln w="9525">
              <a:noFill/>
              <a:miter lim="800000"/>
              <a:headEnd/>
              <a:tailEnd/>
            </a:ln>
            <a:effectLst/>
          </p:spPr>
          <p:txBody>
            <a:bodyPr wrap="none" anchor="ctr"/>
            <a:lstStyle/>
            <a:p>
              <a:endParaRPr lang="en-US"/>
            </a:p>
          </p:txBody>
        </p:sp>
        <p:sp>
          <p:nvSpPr>
            <p:cNvPr id="621586" name="Rectangle 18"/>
            <p:cNvSpPr>
              <a:spLocks noChangeArrowheads="1"/>
            </p:cNvSpPr>
            <p:nvPr/>
          </p:nvSpPr>
          <p:spPr bwMode="auto">
            <a:xfrm>
              <a:off x="192" y="620"/>
              <a:ext cx="672" cy="528"/>
            </a:xfrm>
            <a:prstGeom prst="rect">
              <a:avLst/>
            </a:prstGeom>
            <a:solidFill>
              <a:srgbClr val="FF0000"/>
            </a:solidFill>
            <a:ln w="9525">
              <a:noFill/>
              <a:miter lim="800000"/>
              <a:headEnd/>
              <a:tailEnd/>
            </a:ln>
            <a:effectLst/>
          </p:spPr>
          <p:txBody>
            <a:bodyPr wrap="none" anchor="ctr"/>
            <a:lstStyle/>
            <a:p>
              <a:endParaRPr lang="en-US"/>
            </a:p>
          </p:txBody>
        </p:sp>
        <p:sp>
          <p:nvSpPr>
            <p:cNvPr id="621587" name="Text Box 19"/>
            <p:cNvSpPr txBox="1">
              <a:spLocks noChangeArrowheads="1"/>
            </p:cNvSpPr>
            <p:nvPr/>
          </p:nvSpPr>
          <p:spPr bwMode="auto">
            <a:xfrm>
              <a:off x="381" y="442"/>
              <a:ext cx="297" cy="192"/>
            </a:xfrm>
            <a:prstGeom prst="rect">
              <a:avLst/>
            </a:prstGeom>
            <a:noFill/>
            <a:ln w="9525">
              <a:noFill/>
              <a:miter lim="800000"/>
              <a:headEnd/>
              <a:tailEnd/>
            </a:ln>
            <a:effectLst/>
          </p:spPr>
          <p:txBody>
            <a:bodyPr wrap="none">
              <a:spAutoFit/>
            </a:bodyPr>
            <a:lstStyle/>
            <a:p>
              <a:pPr algn="ctr"/>
              <a:r>
                <a:rPr lang="en-US" sz="1400" b="1"/>
                <a:t>Pre</a:t>
              </a:r>
            </a:p>
          </p:txBody>
        </p:sp>
        <p:sp>
          <p:nvSpPr>
            <p:cNvPr id="621588" name="Text Box 20"/>
            <p:cNvSpPr txBox="1">
              <a:spLocks noChangeArrowheads="1"/>
            </p:cNvSpPr>
            <p:nvPr/>
          </p:nvSpPr>
          <p:spPr bwMode="auto">
            <a:xfrm>
              <a:off x="915" y="442"/>
              <a:ext cx="577" cy="192"/>
            </a:xfrm>
            <a:prstGeom prst="rect">
              <a:avLst/>
            </a:prstGeom>
            <a:noFill/>
            <a:ln w="9525">
              <a:noFill/>
              <a:miter lim="800000"/>
              <a:headEnd/>
              <a:tailEnd/>
            </a:ln>
            <a:effectLst/>
          </p:spPr>
          <p:txBody>
            <a:bodyPr wrap="none">
              <a:spAutoFit/>
            </a:bodyPr>
            <a:lstStyle/>
            <a:p>
              <a:pPr algn="ctr"/>
              <a:r>
                <a:rPr lang="en-US" sz="1400" b="1"/>
                <a:t>1</a:t>
              </a:r>
              <a:r>
                <a:rPr lang="en-US" sz="1400" b="1" baseline="30000"/>
                <a:t>st</a:t>
              </a:r>
              <a:r>
                <a:rPr lang="en-US" sz="1400" b="1"/>
                <a:t> Stage</a:t>
              </a:r>
            </a:p>
          </p:txBody>
        </p:sp>
        <p:sp>
          <p:nvSpPr>
            <p:cNvPr id="621589" name="Text Box 21"/>
            <p:cNvSpPr txBox="1">
              <a:spLocks noChangeArrowheads="1"/>
            </p:cNvSpPr>
            <p:nvPr/>
          </p:nvSpPr>
          <p:spPr bwMode="auto">
            <a:xfrm>
              <a:off x="1572" y="442"/>
              <a:ext cx="601" cy="192"/>
            </a:xfrm>
            <a:prstGeom prst="rect">
              <a:avLst/>
            </a:prstGeom>
            <a:noFill/>
            <a:ln w="9525">
              <a:noFill/>
              <a:miter lim="800000"/>
              <a:headEnd/>
              <a:tailEnd/>
            </a:ln>
            <a:effectLst/>
          </p:spPr>
          <p:txBody>
            <a:bodyPr wrap="none">
              <a:spAutoFit/>
            </a:bodyPr>
            <a:lstStyle/>
            <a:p>
              <a:pPr algn="ctr"/>
              <a:r>
                <a:rPr lang="en-US" sz="1400" b="1"/>
                <a:t>2</a:t>
              </a:r>
              <a:r>
                <a:rPr lang="en-US" sz="1400" b="1" baseline="30000"/>
                <a:t>nd</a:t>
              </a:r>
              <a:r>
                <a:rPr lang="en-US" sz="1400" b="1"/>
                <a:t> Stage</a:t>
              </a:r>
            </a:p>
          </p:txBody>
        </p:sp>
        <p:sp>
          <p:nvSpPr>
            <p:cNvPr id="621590" name="Text Box 22"/>
            <p:cNvSpPr txBox="1">
              <a:spLocks noChangeArrowheads="1"/>
            </p:cNvSpPr>
            <p:nvPr/>
          </p:nvSpPr>
          <p:spPr bwMode="auto">
            <a:xfrm>
              <a:off x="2252" y="442"/>
              <a:ext cx="585" cy="192"/>
            </a:xfrm>
            <a:prstGeom prst="rect">
              <a:avLst/>
            </a:prstGeom>
            <a:noFill/>
            <a:ln w="9525">
              <a:noFill/>
              <a:miter lim="800000"/>
              <a:headEnd/>
              <a:tailEnd/>
            </a:ln>
            <a:effectLst/>
          </p:spPr>
          <p:txBody>
            <a:bodyPr wrap="none">
              <a:spAutoFit/>
            </a:bodyPr>
            <a:lstStyle/>
            <a:p>
              <a:pPr algn="ctr"/>
              <a:r>
                <a:rPr lang="en-US" sz="1400" b="1"/>
                <a:t>3</a:t>
              </a:r>
              <a:r>
                <a:rPr lang="en-US" sz="1400" b="1" baseline="30000"/>
                <a:t>rd</a:t>
              </a:r>
              <a:r>
                <a:rPr lang="en-US" sz="1400" b="1"/>
                <a:t> Stage</a:t>
              </a:r>
            </a:p>
          </p:txBody>
        </p:sp>
        <p:sp>
          <p:nvSpPr>
            <p:cNvPr id="621591" name="Text Box 23"/>
            <p:cNvSpPr txBox="1">
              <a:spLocks noChangeArrowheads="1"/>
            </p:cNvSpPr>
            <p:nvPr/>
          </p:nvSpPr>
          <p:spPr bwMode="auto">
            <a:xfrm>
              <a:off x="2926" y="442"/>
              <a:ext cx="581" cy="192"/>
            </a:xfrm>
            <a:prstGeom prst="rect">
              <a:avLst/>
            </a:prstGeom>
            <a:noFill/>
            <a:ln w="9525">
              <a:noFill/>
              <a:miter lim="800000"/>
              <a:headEnd/>
              <a:tailEnd/>
            </a:ln>
            <a:effectLst/>
          </p:spPr>
          <p:txBody>
            <a:bodyPr wrap="none">
              <a:spAutoFit/>
            </a:bodyPr>
            <a:lstStyle/>
            <a:p>
              <a:pPr algn="ctr"/>
              <a:r>
                <a:rPr lang="en-US" sz="1400" b="1"/>
                <a:t>4</a:t>
              </a:r>
              <a:r>
                <a:rPr lang="en-US" sz="1400" b="1" baseline="30000"/>
                <a:t>th</a:t>
              </a:r>
              <a:r>
                <a:rPr lang="en-US" sz="1400" b="1"/>
                <a:t> Stage</a:t>
              </a:r>
            </a:p>
          </p:txBody>
        </p:sp>
        <p:sp>
          <p:nvSpPr>
            <p:cNvPr id="621592" name="Text Box 24"/>
            <p:cNvSpPr txBox="1">
              <a:spLocks noChangeArrowheads="1"/>
            </p:cNvSpPr>
            <p:nvPr/>
          </p:nvSpPr>
          <p:spPr bwMode="auto">
            <a:xfrm>
              <a:off x="3533" y="442"/>
              <a:ext cx="711" cy="192"/>
            </a:xfrm>
            <a:prstGeom prst="rect">
              <a:avLst/>
            </a:prstGeom>
            <a:noFill/>
            <a:ln w="9525">
              <a:noFill/>
              <a:miter lim="800000"/>
              <a:headEnd/>
              <a:tailEnd/>
            </a:ln>
            <a:effectLst/>
          </p:spPr>
          <p:txBody>
            <a:bodyPr wrap="none">
              <a:spAutoFit/>
            </a:bodyPr>
            <a:lstStyle/>
            <a:p>
              <a:pPr algn="ctr"/>
              <a:r>
                <a:rPr lang="en-US" sz="1400" b="1"/>
                <a:t>Graduation</a:t>
              </a:r>
            </a:p>
          </p:txBody>
        </p:sp>
        <p:sp>
          <p:nvSpPr>
            <p:cNvPr id="621593" name="Text Box 25"/>
            <p:cNvSpPr txBox="1">
              <a:spLocks noChangeArrowheads="1"/>
            </p:cNvSpPr>
            <p:nvPr/>
          </p:nvSpPr>
          <p:spPr bwMode="auto">
            <a:xfrm>
              <a:off x="4668" y="442"/>
              <a:ext cx="358" cy="192"/>
            </a:xfrm>
            <a:prstGeom prst="rect">
              <a:avLst/>
            </a:prstGeom>
            <a:noFill/>
            <a:ln w="9525">
              <a:noFill/>
              <a:miter lim="800000"/>
              <a:headEnd/>
              <a:tailEnd/>
            </a:ln>
            <a:effectLst/>
          </p:spPr>
          <p:txBody>
            <a:bodyPr wrap="none">
              <a:spAutoFit/>
            </a:bodyPr>
            <a:lstStyle/>
            <a:p>
              <a:pPr algn="ctr"/>
              <a:r>
                <a:rPr lang="en-US" sz="1400" b="1"/>
                <a:t>Post</a:t>
              </a:r>
            </a:p>
          </p:txBody>
        </p:sp>
        <p:sp>
          <p:nvSpPr>
            <p:cNvPr id="621594" name="Text Box 26"/>
            <p:cNvSpPr txBox="1">
              <a:spLocks noChangeArrowheads="1"/>
            </p:cNvSpPr>
            <p:nvPr/>
          </p:nvSpPr>
          <p:spPr bwMode="auto">
            <a:xfrm>
              <a:off x="864" y="730"/>
              <a:ext cx="645" cy="173"/>
            </a:xfrm>
            <a:prstGeom prst="rect">
              <a:avLst/>
            </a:prstGeom>
            <a:noFill/>
            <a:ln w="9525">
              <a:noFill/>
              <a:miter lim="800000"/>
              <a:headEnd/>
              <a:tailEnd/>
            </a:ln>
            <a:effectLst/>
          </p:spPr>
          <p:txBody>
            <a:bodyPr wrap="none">
              <a:spAutoFit/>
            </a:bodyPr>
            <a:lstStyle/>
            <a:p>
              <a:pPr algn="ctr"/>
              <a:r>
                <a:rPr lang="en-US" b="1">
                  <a:solidFill>
                    <a:schemeClr val="bg1"/>
                  </a:solidFill>
                </a:rPr>
                <a:t>Exploration</a:t>
              </a:r>
            </a:p>
          </p:txBody>
        </p:sp>
        <p:sp>
          <p:nvSpPr>
            <p:cNvPr id="621595" name="Text Box 27"/>
            <p:cNvSpPr txBox="1">
              <a:spLocks noChangeArrowheads="1"/>
            </p:cNvSpPr>
            <p:nvPr/>
          </p:nvSpPr>
          <p:spPr bwMode="auto">
            <a:xfrm>
              <a:off x="228" y="730"/>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21596" name="Text Box 28"/>
            <p:cNvSpPr txBox="1">
              <a:spLocks noChangeArrowheads="1"/>
            </p:cNvSpPr>
            <p:nvPr/>
          </p:nvSpPr>
          <p:spPr bwMode="auto">
            <a:xfrm>
              <a:off x="1567" y="730"/>
              <a:ext cx="645" cy="173"/>
            </a:xfrm>
            <a:prstGeom prst="rect">
              <a:avLst/>
            </a:prstGeom>
            <a:noFill/>
            <a:ln w="9525">
              <a:noFill/>
              <a:miter lim="800000"/>
              <a:headEnd/>
              <a:tailEnd/>
            </a:ln>
            <a:effectLst/>
          </p:spPr>
          <p:txBody>
            <a:bodyPr wrap="none">
              <a:spAutoFit/>
            </a:bodyPr>
            <a:lstStyle/>
            <a:p>
              <a:pPr algn="ctr"/>
              <a:r>
                <a:rPr lang="en-US" b="1">
                  <a:solidFill>
                    <a:schemeClr val="bg2"/>
                  </a:solidFill>
                </a:rPr>
                <a:t>Connection</a:t>
              </a:r>
            </a:p>
          </p:txBody>
        </p:sp>
        <p:sp>
          <p:nvSpPr>
            <p:cNvPr id="621597" name="Text Box 29"/>
            <p:cNvSpPr txBox="1">
              <a:spLocks noChangeArrowheads="1"/>
            </p:cNvSpPr>
            <p:nvPr/>
          </p:nvSpPr>
          <p:spPr bwMode="auto">
            <a:xfrm>
              <a:off x="2231" y="730"/>
              <a:ext cx="607" cy="173"/>
            </a:xfrm>
            <a:prstGeom prst="rect">
              <a:avLst/>
            </a:prstGeom>
            <a:noFill/>
            <a:ln w="9525">
              <a:noFill/>
              <a:miter lim="800000"/>
              <a:headEnd/>
              <a:tailEnd/>
            </a:ln>
            <a:effectLst/>
          </p:spPr>
          <p:txBody>
            <a:bodyPr wrap="none">
              <a:spAutoFit/>
            </a:bodyPr>
            <a:lstStyle/>
            <a:p>
              <a:pPr algn="ctr"/>
              <a:r>
                <a:rPr lang="en-US" b="1">
                  <a:solidFill>
                    <a:schemeClr val="bg1"/>
                  </a:solidFill>
                </a:rPr>
                <a:t>Interaction</a:t>
              </a:r>
            </a:p>
          </p:txBody>
        </p:sp>
        <p:sp>
          <p:nvSpPr>
            <p:cNvPr id="621598" name="Text Box 30"/>
            <p:cNvSpPr txBox="1">
              <a:spLocks noChangeArrowheads="1"/>
            </p:cNvSpPr>
            <p:nvPr/>
          </p:nvSpPr>
          <p:spPr bwMode="auto">
            <a:xfrm>
              <a:off x="2872" y="730"/>
              <a:ext cx="672" cy="173"/>
            </a:xfrm>
            <a:prstGeom prst="rect">
              <a:avLst/>
            </a:prstGeom>
            <a:noFill/>
            <a:ln w="9525">
              <a:noFill/>
              <a:miter lim="800000"/>
              <a:headEnd/>
              <a:tailEnd/>
            </a:ln>
            <a:effectLst/>
          </p:spPr>
          <p:txBody>
            <a:bodyPr wrap="none">
              <a:spAutoFit/>
            </a:bodyPr>
            <a:lstStyle/>
            <a:p>
              <a:pPr algn="ctr"/>
              <a:r>
                <a:rPr lang="en-US" b="1">
                  <a:solidFill>
                    <a:schemeClr val="bg1"/>
                  </a:solidFill>
                </a:rPr>
                <a:t>Anticipation</a:t>
              </a:r>
            </a:p>
          </p:txBody>
        </p:sp>
        <p:sp>
          <p:nvSpPr>
            <p:cNvPr id="621599" name="Text Box 31"/>
            <p:cNvSpPr txBox="1">
              <a:spLocks noChangeArrowheads="1"/>
            </p:cNvSpPr>
            <p:nvPr/>
          </p:nvSpPr>
          <p:spPr bwMode="auto">
            <a:xfrm>
              <a:off x="4268" y="730"/>
              <a:ext cx="826" cy="173"/>
            </a:xfrm>
            <a:prstGeom prst="rect">
              <a:avLst/>
            </a:prstGeom>
            <a:noFill/>
            <a:ln w="9525">
              <a:noFill/>
              <a:miter lim="800000"/>
              <a:headEnd/>
              <a:tailEnd/>
            </a:ln>
            <a:effectLst/>
          </p:spPr>
          <p:txBody>
            <a:bodyPr wrap="none">
              <a:spAutoFit/>
            </a:bodyPr>
            <a:lstStyle/>
            <a:p>
              <a:pPr algn="ctr"/>
              <a:r>
                <a:rPr lang="en-US" b="1">
                  <a:solidFill>
                    <a:schemeClr val="bg1"/>
                  </a:solidFill>
                </a:rPr>
                <a:t>Implementation</a:t>
              </a:r>
            </a:p>
          </p:txBody>
        </p:sp>
        <p:sp>
          <p:nvSpPr>
            <p:cNvPr id="621600" name="AutoShape 32"/>
            <p:cNvSpPr>
              <a:spLocks noChangeArrowheads="1"/>
            </p:cNvSpPr>
            <p:nvPr/>
          </p:nvSpPr>
          <p:spPr bwMode="auto">
            <a:xfrm flipH="1" flipV="1">
              <a:off x="432" y="618"/>
              <a:ext cx="432" cy="96"/>
            </a:xfrm>
            <a:prstGeom prst="rtTriangle">
              <a:avLst/>
            </a:prstGeom>
            <a:gradFill rotWithShape="1">
              <a:gsLst>
                <a:gs pos="0">
                  <a:srgbClr val="FF9900"/>
                </a:gs>
                <a:gs pos="100000">
                  <a:srgbClr val="FF0000"/>
                </a:gs>
              </a:gsLst>
              <a:lin ang="0" scaled="1"/>
            </a:gradFill>
            <a:ln w="9525">
              <a:noFill/>
              <a:miter lim="800000"/>
              <a:headEnd/>
              <a:tailEnd/>
            </a:ln>
            <a:effectLst/>
          </p:spPr>
          <p:txBody>
            <a:bodyPr wrap="none" anchor="ctr"/>
            <a:lstStyle/>
            <a:p>
              <a:endParaRPr lang="en-US"/>
            </a:p>
          </p:txBody>
        </p:sp>
        <p:sp>
          <p:nvSpPr>
            <p:cNvPr id="621601" name="AutoShape 33"/>
            <p:cNvSpPr>
              <a:spLocks noChangeArrowheads="1"/>
            </p:cNvSpPr>
            <p:nvPr/>
          </p:nvSpPr>
          <p:spPr bwMode="auto">
            <a:xfrm flipH="1" flipV="1">
              <a:off x="1104" y="618"/>
              <a:ext cx="432" cy="96"/>
            </a:xfrm>
            <a:prstGeom prst="rtTriangle">
              <a:avLst/>
            </a:prstGeom>
            <a:gradFill rotWithShape="1">
              <a:gsLst>
                <a:gs pos="0">
                  <a:srgbClr val="FFFF00"/>
                </a:gs>
                <a:gs pos="100000">
                  <a:srgbClr val="FF9900"/>
                </a:gs>
              </a:gsLst>
              <a:lin ang="0" scaled="1"/>
            </a:gradFill>
            <a:ln w="9525">
              <a:noFill/>
              <a:miter lim="800000"/>
              <a:headEnd/>
              <a:tailEnd/>
            </a:ln>
            <a:effectLst/>
          </p:spPr>
          <p:txBody>
            <a:bodyPr wrap="none" anchor="ctr"/>
            <a:lstStyle/>
            <a:p>
              <a:endParaRPr lang="en-US"/>
            </a:p>
          </p:txBody>
        </p:sp>
        <p:sp>
          <p:nvSpPr>
            <p:cNvPr id="621602" name="AutoShape 34"/>
            <p:cNvSpPr>
              <a:spLocks noChangeArrowheads="1"/>
            </p:cNvSpPr>
            <p:nvPr/>
          </p:nvSpPr>
          <p:spPr bwMode="auto">
            <a:xfrm flipH="1" flipV="1">
              <a:off x="1776" y="618"/>
              <a:ext cx="432" cy="96"/>
            </a:xfrm>
            <a:prstGeom prst="rtTriangle">
              <a:avLst/>
            </a:prstGeom>
            <a:gradFill rotWithShape="1">
              <a:gsLst>
                <a:gs pos="0">
                  <a:srgbClr val="009900"/>
                </a:gs>
                <a:gs pos="100000">
                  <a:srgbClr val="FFFF00"/>
                </a:gs>
              </a:gsLst>
              <a:lin ang="0" scaled="1"/>
            </a:gradFill>
            <a:ln w="9525">
              <a:noFill/>
              <a:miter lim="800000"/>
              <a:headEnd/>
              <a:tailEnd/>
            </a:ln>
            <a:effectLst/>
          </p:spPr>
          <p:txBody>
            <a:bodyPr wrap="none" anchor="ctr"/>
            <a:lstStyle/>
            <a:p>
              <a:endParaRPr lang="en-US"/>
            </a:p>
          </p:txBody>
        </p:sp>
        <p:sp>
          <p:nvSpPr>
            <p:cNvPr id="621603" name="AutoShape 35"/>
            <p:cNvSpPr>
              <a:spLocks noChangeArrowheads="1"/>
            </p:cNvSpPr>
            <p:nvPr/>
          </p:nvSpPr>
          <p:spPr bwMode="auto">
            <a:xfrm flipH="1" flipV="1">
              <a:off x="2448" y="618"/>
              <a:ext cx="432" cy="96"/>
            </a:xfrm>
            <a:prstGeom prst="rtTriangle">
              <a:avLst/>
            </a:prstGeom>
            <a:gradFill rotWithShape="1">
              <a:gsLst>
                <a:gs pos="0">
                  <a:srgbClr val="009BE6"/>
                </a:gs>
                <a:gs pos="100000">
                  <a:srgbClr val="009900"/>
                </a:gs>
              </a:gsLst>
              <a:lin ang="0" scaled="1"/>
            </a:gradFill>
            <a:ln w="9525">
              <a:noFill/>
              <a:miter lim="800000"/>
              <a:headEnd/>
              <a:tailEnd/>
            </a:ln>
            <a:effectLst/>
          </p:spPr>
          <p:txBody>
            <a:bodyPr wrap="none" anchor="ctr"/>
            <a:lstStyle/>
            <a:p>
              <a:endParaRPr lang="en-US"/>
            </a:p>
          </p:txBody>
        </p:sp>
        <p:sp>
          <p:nvSpPr>
            <p:cNvPr id="621604" name="AutoShape 36"/>
            <p:cNvSpPr>
              <a:spLocks noChangeArrowheads="1"/>
            </p:cNvSpPr>
            <p:nvPr/>
          </p:nvSpPr>
          <p:spPr bwMode="auto">
            <a:xfrm>
              <a:off x="3552" y="970"/>
              <a:ext cx="1344" cy="173"/>
            </a:xfrm>
            <a:prstGeom prst="rtTriangle">
              <a:avLst/>
            </a:prstGeom>
            <a:gradFill rotWithShape="1">
              <a:gsLst>
                <a:gs pos="0">
                  <a:srgbClr val="009BE6"/>
                </a:gs>
                <a:gs pos="100000">
                  <a:srgbClr val="660066"/>
                </a:gs>
              </a:gsLst>
              <a:lin ang="0" scaled="1"/>
            </a:gradFill>
            <a:ln w="9525">
              <a:noFill/>
              <a:miter lim="800000"/>
              <a:headEnd/>
              <a:tailEnd/>
            </a:ln>
            <a:effectLst/>
          </p:spPr>
          <p:txBody>
            <a:bodyPr wrap="none" anchor="ctr"/>
            <a:lstStyle/>
            <a:p>
              <a:endParaRPr lang="en-US"/>
            </a:p>
          </p:txBody>
        </p:sp>
        <p:grpSp>
          <p:nvGrpSpPr>
            <p:cNvPr id="621605" name="Group 37"/>
            <p:cNvGrpSpPr>
              <a:grpSpLocks/>
            </p:cNvGrpSpPr>
            <p:nvPr/>
          </p:nvGrpSpPr>
          <p:grpSpPr bwMode="auto">
            <a:xfrm>
              <a:off x="192" y="476"/>
              <a:ext cx="5376" cy="672"/>
              <a:chOff x="192" y="958"/>
              <a:chExt cx="5376" cy="672"/>
            </a:xfrm>
          </p:grpSpPr>
          <p:sp>
            <p:nvSpPr>
              <p:cNvPr id="621606" name="Rectangle 38"/>
              <p:cNvSpPr>
                <a:spLocks noChangeArrowheads="1"/>
              </p:cNvSpPr>
              <p:nvPr/>
            </p:nvSpPr>
            <p:spPr bwMode="auto">
              <a:xfrm>
                <a:off x="192"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21607" name="Rectangle 39"/>
              <p:cNvSpPr>
                <a:spLocks noChangeArrowheads="1"/>
              </p:cNvSpPr>
              <p:nvPr/>
            </p:nvSpPr>
            <p:spPr bwMode="auto">
              <a:xfrm>
                <a:off x="864"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21608" name="Rectangle 40"/>
              <p:cNvSpPr>
                <a:spLocks noChangeArrowheads="1"/>
              </p:cNvSpPr>
              <p:nvPr/>
            </p:nvSpPr>
            <p:spPr bwMode="auto">
              <a:xfrm>
                <a:off x="1536"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21609" name="Rectangle 41"/>
              <p:cNvSpPr>
                <a:spLocks noChangeArrowheads="1"/>
              </p:cNvSpPr>
              <p:nvPr/>
            </p:nvSpPr>
            <p:spPr bwMode="auto">
              <a:xfrm>
                <a:off x="2208"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21610" name="Rectangle 42"/>
              <p:cNvSpPr>
                <a:spLocks noChangeArrowheads="1"/>
              </p:cNvSpPr>
              <p:nvPr/>
            </p:nvSpPr>
            <p:spPr bwMode="auto">
              <a:xfrm>
                <a:off x="2880"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21611" name="Rectangle 43"/>
              <p:cNvSpPr>
                <a:spLocks noChangeArrowheads="1"/>
              </p:cNvSpPr>
              <p:nvPr/>
            </p:nvSpPr>
            <p:spPr bwMode="auto">
              <a:xfrm>
                <a:off x="4224" y="958"/>
                <a:ext cx="1344" cy="672"/>
              </a:xfrm>
              <a:prstGeom prst="rect">
                <a:avLst/>
              </a:prstGeom>
              <a:noFill/>
              <a:ln w="9525">
                <a:solidFill>
                  <a:schemeClr val="tx1"/>
                </a:solidFill>
                <a:miter lim="800000"/>
                <a:headEnd/>
                <a:tailEnd/>
              </a:ln>
              <a:effectLst/>
            </p:spPr>
            <p:txBody>
              <a:bodyPr wrap="none" anchor="ctr"/>
              <a:lstStyle/>
              <a:p>
                <a:endParaRPr lang="en-US"/>
              </a:p>
            </p:txBody>
          </p:sp>
          <p:sp>
            <p:nvSpPr>
              <p:cNvPr id="621612" name="Rectangle 44"/>
              <p:cNvSpPr>
                <a:spLocks noChangeArrowheads="1"/>
              </p:cNvSpPr>
              <p:nvPr/>
            </p:nvSpPr>
            <p:spPr bwMode="auto">
              <a:xfrm>
                <a:off x="3552" y="958"/>
                <a:ext cx="672" cy="672"/>
              </a:xfrm>
              <a:prstGeom prst="rect">
                <a:avLst/>
              </a:prstGeom>
              <a:noFill/>
              <a:ln w="9525">
                <a:solidFill>
                  <a:schemeClr val="tx1"/>
                </a:solidFill>
                <a:miter lim="800000"/>
                <a:headEnd/>
                <a:tailEnd/>
              </a:ln>
              <a:effectLst/>
            </p:spPr>
            <p:txBody>
              <a:bodyPr wrap="none" anchor="ctr"/>
              <a:lstStyle/>
              <a:p>
                <a:endParaRPr lang="en-US"/>
              </a:p>
            </p:txBody>
          </p:sp>
        </p:grpSp>
        <p:sp>
          <p:nvSpPr>
            <p:cNvPr id="621613" name="Text Box 45"/>
            <p:cNvSpPr txBox="1">
              <a:spLocks noChangeArrowheads="1"/>
            </p:cNvSpPr>
            <p:nvPr/>
          </p:nvSpPr>
          <p:spPr bwMode="auto">
            <a:xfrm>
              <a:off x="3595" y="737"/>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21614" name="AutoShape 46"/>
            <p:cNvSpPr>
              <a:spLocks noChangeArrowheads="1"/>
            </p:cNvSpPr>
            <p:nvPr/>
          </p:nvSpPr>
          <p:spPr bwMode="auto">
            <a:xfrm flipH="1" flipV="1">
              <a:off x="3120" y="622"/>
              <a:ext cx="432" cy="96"/>
            </a:xfrm>
            <a:prstGeom prst="rtTriangle">
              <a:avLst/>
            </a:prstGeom>
            <a:gradFill rotWithShape="1">
              <a:gsLst>
                <a:gs pos="0">
                  <a:srgbClr val="0000CC"/>
                </a:gs>
                <a:gs pos="100000">
                  <a:srgbClr val="009BE6"/>
                </a:gs>
              </a:gsLst>
              <a:lin ang="0" scaled="1"/>
            </a:gradFill>
            <a:ln w="9525">
              <a:noFill/>
              <a:miter lim="800000"/>
              <a:headEnd/>
              <a:tailEnd/>
            </a:ln>
            <a:effectLst/>
          </p:spPr>
          <p:txBody>
            <a:bodyPr wrap="none" anchor="ctr"/>
            <a:lstStyle/>
            <a:p>
              <a:endParaRPr lang="en-US"/>
            </a:p>
          </p:txBody>
        </p:sp>
      </p:grpSp>
      <p:sp>
        <p:nvSpPr>
          <p:cNvPr id="621615" name="WordArt 47"/>
          <p:cNvSpPr>
            <a:spLocks noChangeArrowheads="1" noChangeShapeType="1" noTextEdit="1"/>
          </p:cNvSpPr>
          <p:nvPr/>
        </p:nvSpPr>
        <p:spPr bwMode="auto">
          <a:xfrm>
            <a:off x="1219200" y="6553200"/>
            <a:ext cx="6705600" cy="152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336699"/>
                </a:solidFill>
                <a:effectLst>
                  <a:outerShdw dist="45791" dir="2021404" algn="ctr" rotWithShape="0">
                    <a:srgbClr val="B2B2B2">
                      <a:alpha val="80000"/>
                    </a:srgbClr>
                  </a:outerShdw>
                </a:effectLst>
                <a:latin typeface="Arial"/>
                <a:cs typeface="Arial"/>
              </a:rPr>
              <a:t>Stage-Appropriate Life Calling Developmental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nodeType="clickEffect">
                                  <p:stCondLst>
                                    <p:cond delay="0"/>
                                  </p:stCondLst>
                                  <p:childTnLst>
                                    <p:animEffect transition="out" filter="fade">
                                      <p:cBhvr>
                                        <p:cTn id="6" dur="800" accel="100000">
                                          <p:stCondLst>
                                            <p:cond delay="200"/>
                                          </p:stCondLst>
                                        </p:cTn>
                                        <p:tgtEl>
                                          <p:spTgt spid="621573"/>
                                        </p:tgtEl>
                                      </p:cBhvr>
                                    </p:animEffect>
                                    <p:anim calcmode="lin" valueType="num">
                                      <p:cBhvr>
                                        <p:cTn id="7" dur="800" accel="100000">
                                          <p:stCondLst>
                                            <p:cond delay="200"/>
                                          </p:stCondLst>
                                        </p:cTn>
                                        <p:tgtEl>
                                          <p:spTgt spid="621573"/>
                                        </p:tgtEl>
                                        <p:attrNameLst>
                                          <p:attrName>style.rotation</p:attrName>
                                        </p:attrNameLst>
                                      </p:cBhvr>
                                      <p:tavLst>
                                        <p:tav tm="0">
                                          <p:val>
                                            <p:fltVal val="0"/>
                                          </p:val>
                                        </p:tav>
                                        <p:tav tm="100000">
                                          <p:val>
                                            <p:fltVal val="-90"/>
                                          </p:val>
                                        </p:tav>
                                      </p:tavLst>
                                    </p:anim>
                                    <p:anim calcmode="lin" valueType="num">
                                      <p:cBhvr>
                                        <p:cTn id="8" dur="200" decel="100000"/>
                                        <p:tgtEl>
                                          <p:spTgt spid="621573"/>
                                        </p:tgtEl>
                                        <p:attrNameLst>
                                          <p:attrName>ppt_x</p:attrName>
                                        </p:attrNameLst>
                                      </p:cBhvr>
                                      <p:tavLst>
                                        <p:tav tm="0">
                                          <p:val>
                                            <p:strVal val="ppt_x"/>
                                          </p:val>
                                        </p:tav>
                                        <p:tav tm="100000">
                                          <p:val>
                                            <p:strVal val="ppt_x-0.05"/>
                                          </p:val>
                                        </p:tav>
                                      </p:tavLst>
                                    </p:anim>
                                    <p:anim calcmode="lin" valueType="num">
                                      <p:cBhvr>
                                        <p:cTn id="9" dur="200" decel="100000"/>
                                        <p:tgtEl>
                                          <p:spTgt spid="621573"/>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621573"/>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621573"/>
                                        </p:tgtEl>
                                        <p:attrNameLst>
                                          <p:attrName>ppt_y</p:attrName>
                                        </p:attrNameLst>
                                      </p:cBhvr>
                                      <p:tavLst>
                                        <p:tav tm="0">
                                          <p:val>
                                            <p:strVal val="ppt_y"/>
                                          </p:val>
                                        </p:tav>
                                        <p:tav tm="100000">
                                          <p:val>
                                            <p:strVal val="ppt_y-0.4-0.1"/>
                                          </p:val>
                                        </p:tav>
                                      </p:tavLst>
                                    </p:anim>
                                    <p:set>
                                      <p:cBhvr>
                                        <p:cTn id="12" dur="1" fill="hold">
                                          <p:stCondLst>
                                            <p:cond delay="999"/>
                                          </p:stCondLst>
                                        </p:cTn>
                                        <p:tgtEl>
                                          <p:spTgt spid="621573"/>
                                        </p:tgtEl>
                                        <p:attrNameLst>
                                          <p:attrName>style.visibility</p:attrName>
                                        </p:attrNameLst>
                                      </p:cBhvr>
                                      <p:to>
                                        <p:strVal val="hidden"/>
                                      </p:to>
                                    </p:set>
                                  </p:childTnLst>
                                </p:cTn>
                              </p:par>
                            </p:childTnLst>
                          </p:cTn>
                        </p:par>
                        <p:par>
                          <p:cTn id="13" fill="hold">
                            <p:stCondLst>
                              <p:cond delay="1000"/>
                            </p:stCondLst>
                            <p:childTnLst>
                              <p:par>
                                <p:cTn id="14" presetID="31" presetClass="entr" presetSubtype="0" fill="hold" nodeType="afterEffect">
                                  <p:stCondLst>
                                    <p:cond delay="0"/>
                                  </p:stCondLst>
                                  <p:iterate type="lt">
                                    <p:tmPct val="5000"/>
                                  </p:iterate>
                                  <p:childTnLst>
                                    <p:set>
                                      <p:cBhvr>
                                        <p:cTn id="15" dur="1" fill="hold">
                                          <p:stCondLst>
                                            <p:cond delay="0"/>
                                          </p:stCondLst>
                                        </p:cTn>
                                        <p:tgtEl>
                                          <p:spTgt spid="621570"/>
                                        </p:tgtEl>
                                        <p:attrNameLst>
                                          <p:attrName>style.visibility</p:attrName>
                                        </p:attrNameLst>
                                      </p:cBhvr>
                                      <p:to>
                                        <p:strVal val="visible"/>
                                      </p:to>
                                    </p:set>
                                    <p:anim calcmode="lin" valueType="num">
                                      <p:cBhvr>
                                        <p:cTn id="16" dur="1000" fill="hold"/>
                                        <p:tgtEl>
                                          <p:spTgt spid="621570"/>
                                        </p:tgtEl>
                                        <p:attrNameLst>
                                          <p:attrName>ppt_w</p:attrName>
                                        </p:attrNameLst>
                                      </p:cBhvr>
                                      <p:tavLst>
                                        <p:tav tm="0">
                                          <p:val>
                                            <p:fltVal val="0"/>
                                          </p:val>
                                        </p:tav>
                                        <p:tav tm="100000">
                                          <p:val>
                                            <p:strVal val="#ppt_w"/>
                                          </p:val>
                                        </p:tav>
                                      </p:tavLst>
                                    </p:anim>
                                    <p:anim calcmode="lin" valueType="num">
                                      <p:cBhvr>
                                        <p:cTn id="17" dur="1000" fill="hold"/>
                                        <p:tgtEl>
                                          <p:spTgt spid="621570"/>
                                        </p:tgtEl>
                                        <p:attrNameLst>
                                          <p:attrName>ppt_h</p:attrName>
                                        </p:attrNameLst>
                                      </p:cBhvr>
                                      <p:tavLst>
                                        <p:tav tm="0">
                                          <p:val>
                                            <p:fltVal val="0"/>
                                          </p:val>
                                        </p:tav>
                                        <p:tav tm="100000">
                                          <p:val>
                                            <p:strVal val="#ppt_h"/>
                                          </p:val>
                                        </p:tav>
                                      </p:tavLst>
                                    </p:anim>
                                    <p:anim calcmode="lin" valueType="num">
                                      <p:cBhvr>
                                        <p:cTn id="18" dur="1000" fill="hold"/>
                                        <p:tgtEl>
                                          <p:spTgt spid="621570"/>
                                        </p:tgtEl>
                                        <p:attrNameLst>
                                          <p:attrName>style.rotation</p:attrName>
                                        </p:attrNameLst>
                                      </p:cBhvr>
                                      <p:tavLst>
                                        <p:tav tm="0">
                                          <p:val>
                                            <p:fltVal val="90"/>
                                          </p:val>
                                        </p:tav>
                                        <p:tav tm="100000">
                                          <p:val>
                                            <p:fltVal val="0"/>
                                          </p:val>
                                        </p:tav>
                                      </p:tavLst>
                                    </p:anim>
                                    <p:animEffect transition="in" filter="fade">
                                      <p:cBhvr>
                                        <p:cTn id="19" dur="1000"/>
                                        <p:tgtEl>
                                          <p:spTgt spid="621570"/>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621571"/>
                                        </p:tgtEl>
                                        <p:attrNameLst>
                                          <p:attrName>style.visibility</p:attrName>
                                        </p:attrNameLst>
                                      </p:cBhvr>
                                      <p:to>
                                        <p:strVal val="visible"/>
                                      </p:to>
                                    </p:set>
                                    <p:anim calcmode="lin" valueType="num">
                                      <p:cBhvr>
                                        <p:cTn id="24" dur="500" fill="hold"/>
                                        <p:tgtEl>
                                          <p:spTgt spid="621571"/>
                                        </p:tgtEl>
                                        <p:attrNameLst>
                                          <p:attrName>ppt_w</p:attrName>
                                        </p:attrNameLst>
                                      </p:cBhvr>
                                      <p:tavLst>
                                        <p:tav tm="0">
                                          <p:val>
                                            <p:fltVal val="0"/>
                                          </p:val>
                                        </p:tav>
                                        <p:tav tm="100000">
                                          <p:val>
                                            <p:strVal val="#ppt_w"/>
                                          </p:val>
                                        </p:tav>
                                      </p:tavLst>
                                    </p:anim>
                                    <p:anim calcmode="lin" valueType="num">
                                      <p:cBhvr>
                                        <p:cTn id="25" dur="500" fill="hold"/>
                                        <p:tgtEl>
                                          <p:spTgt spid="621571"/>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21572"/>
                                        </p:tgtEl>
                                        <p:attrNameLst>
                                          <p:attrName>style.visibility</p:attrName>
                                        </p:attrNameLst>
                                      </p:cBhvr>
                                      <p:to>
                                        <p:strVal val="visible"/>
                                      </p:to>
                                    </p:set>
                                    <p:animEffect transition="in" filter="fade">
                                      <p:cBhvr>
                                        <p:cTn id="29" dur="2000"/>
                                        <p:tgtEl>
                                          <p:spTgt spid="621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animBg="1"/>
      <p:bldP spid="6215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WordArt 2"/>
          <p:cNvSpPr>
            <a:spLocks noChangeArrowheads="1" noChangeShapeType="1" noTextEdit="1"/>
          </p:cNvSpPr>
          <p:nvPr/>
        </p:nvSpPr>
        <p:spPr bwMode="auto">
          <a:xfrm>
            <a:off x="2514600" y="1600200"/>
            <a:ext cx="3810000" cy="533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00CC"/>
                </a:solidFill>
                <a:effectLst>
                  <a:outerShdw dist="45791" dir="2021404" algn="ctr" rotWithShape="0">
                    <a:srgbClr val="B2B2B2">
                      <a:alpha val="80000"/>
                    </a:srgbClr>
                  </a:outerShdw>
                </a:effectLst>
                <a:latin typeface="Arial"/>
                <a:cs typeface="Arial"/>
              </a:rPr>
              <a:t>1.  Conceptual Model</a:t>
            </a:r>
          </a:p>
        </p:txBody>
      </p:sp>
      <p:sp>
        <p:nvSpPr>
          <p:cNvPr id="602115" name="WordArt 3"/>
          <p:cNvSpPr>
            <a:spLocks noChangeArrowheads="1" noChangeShapeType="1" noTextEdit="1"/>
          </p:cNvSpPr>
          <p:nvPr/>
        </p:nvSpPr>
        <p:spPr bwMode="auto">
          <a:xfrm>
            <a:off x="2514600" y="3887788"/>
            <a:ext cx="3962400" cy="411162"/>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00CC"/>
                </a:solidFill>
                <a:effectLst>
                  <a:outerShdw dist="45791" dir="2021404" algn="ctr" rotWithShape="0">
                    <a:srgbClr val="B2B2B2">
                      <a:alpha val="80000"/>
                    </a:srgbClr>
                  </a:outerShdw>
                </a:effectLst>
                <a:latin typeface="Arial"/>
                <a:cs typeface="Arial"/>
              </a:rPr>
              <a:t>4.  Institutional Model</a:t>
            </a:r>
          </a:p>
        </p:txBody>
      </p:sp>
      <p:sp>
        <p:nvSpPr>
          <p:cNvPr id="602116" name="WordArt 4"/>
          <p:cNvSpPr>
            <a:spLocks noChangeArrowheads="1" noChangeShapeType="1" noTextEdit="1"/>
          </p:cNvSpPr>
          <p:nvPr/>
        </p:nvSpPr>
        <p:spPr bwMode="auto">
          <a:xfrm>
            <a:off x="2514600" y="3125788"/>
            <a:ext cx="4419600" cy="533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00CC"/>
                </a:solidFill>
                <a:effectLst>
                  <a:outerShdw dist="45791" dir="2021404" algn="ctr" rotWithShape="0">
                    <a:srgbClr val="B2B2B2">
                      <a:alpha val="80000"/>
                    </a:srgbClr>
                  </a:outerShdw>
                </a:effectLst>
                <a:latin typeface="Arial"/>
                <a:cs typeface="Arial"/>
              </a:rPr>
              <a:t>3.  Developmental Model</a:t>
            </a:r>
          </a:p>
        </p:txBody>
      </p:sp>
      <p:sp>
        <p:nvSpPr>
          <p:cNvPr id="602117" name="WordArt 5"/>
          <p:cNvSpPr>
            <a:spLocks noChangeArrowheads="1" noChangeShapeType="1" noTextEdit="1"/>
          </p:cNvSpPr>
          <p:nvPr/>
        </p:nvSpPr>
        <p:spPr bwMode="auto">
          <a:xfrm>
            <a:off x="2514600" y="2366963"/>
            <a:ext cx="3571875" cy="5238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00CC"/>
                </a:solidFill>
                <a:effectLst>
                  <a:outerShdw dist="45791" dir="2021404" algn="ctr" rotWithShape="0">
                    <a:srgbClr val="B2B2B2">
                      <a:alpha val="80000"/>
                    </a:srgbClr>
                  </a:outerShdw>
                </a:effectLst>
                <a:latin typeface="Arial"/>
                <a:cs typeface="Arial"/>
              </a:rPr>
              <a:t>2.  Discovery Model</a:t>
            </a:r>
          </a:p>
        </p:txBody>
      </p:sp>
      <p:sp>
        <p:nvSpPr>
          <p:cNvPr id="602118" name="WordArt 6"/>
          <p:cNvSpPr>
            <a:spLocks noChangeArrowheads="1" noChangeShapeType="1" noTextEdit="1"/>
          </p:cNvSpPr>
          <p:nvPr/>
        </p:nvSpPr>
        <p:spPr bwMode="auto">
          <a:xfrm>
            <a:off x="1295400" y="762000"/>
            <a:ext cx="6858000" cy="533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8C3D91"/>
                    </a:gs>
                    <a:gs pos="12000">
                      <a:srgbClr val="7005D4"/>
                    </a:gs>
                    <a:gs pos="30000">
                      <a:srgbClr val="181CC7"/>
                    </a:gs>
                    <a:gs pos="60001">
                      <a:srgbClr val="0A128C"/>
                    </a:gs>
                    <a:gs pos="100000">
                      <a:srgbClr val="000000"/>
                    </a:gs>
                  </a:gsLst>
                  <a:lin ang="0" scaled="1"/>
                </a:gradFill>
                <a:effectLst>
                  <a:outerShdw dist="45791" dir="2021404" algn="ctr" rotWithShape="0">
                    <a:srgbClr val="B2B2B2">
                      <a:alpha val="80000"/>
                    </a:srgbClr>
                  </a:outerShdw>
                </a:effectLst>
                <a:latin typeface="Arial Black"/>
              </a:rPr>
              <a:t>LIFE CALLING  MODELS</a:t>
            </a:r>
          </a:p>
        </p:txBody>
      </p:sp>
      <p:grpSp>
        <p:nvGrpSpPr>
          <p:cNvPr id="602119" name="Group 7"/>
          <p:cNvGrpSpPr>
            <a:grpSpLocks/>
          </p:cNvGrpSpPr>
          <p:nvPr/>
        </p:nvGrpSpPr>
        <p:grpSpPr bwMode="auto">
          <a:xfrm>
            <a:off x="0" y="4800600"/>
            <a:ext cx="9144000" cy="2057400"/>
            <a:chOff x="0" y="3024"/>
            <a:chExt cx="5760" cy="1296"/>
          </a:xfrm>
        </p:grpSpPr>
        <p:sp>
          <p:nvSpPr>
            <p:cNvPr id="602120" name="Rectangle 8"/>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602121" name="Rectangle 9"/>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graphicFrame>
        <p:nvGraphicFramePr>
          <p:cNvPr id="602122" name="Object 10"/>
          <p:cNvGraphicFramePr>
            <a:graphicFrameLocks noChangeAspect="1"/>
          </p:cNvGraphicFramePr>
          <p:nvPr/>
        </p:nvGraphicFramePr>
        <p:xfrm>
          <a:off x="1905000" y="1617663"/>
          <a:ext cx="381000" cy="363537"/>
        </p:xfrm>
        <a:graphic>
          <a:graphicData uri="http://schemas.openxmlformats.org/presentationml/2006/ole">
            <p:oleObj spid="_x0000_s602122" name="CorelDRAW" r:id="rId3" imgW="366480" imgH="349200" progId="CorelDraw.Graphic.12">
              <p:embed/>
            </p:oleObj>
          </a:graphicData>
        </a:graphic>
      </p:graphicFrame>
      <p:sp>
        <p:nvSpPr>
          <p:cNvPr id="602123" name="Oval 11"/>
          <p:cNvSpPr>
            <a:spLocks noChangeArrowheads="1"/>
          </p:cNvSpPr>
          <p:nvPr/>
        </p:nvSpPr>
        <p:spPr bwMode="auto">
          <a:xfrm>
            <a:off x="1905000" y="2895600"/>
            <a:ext cx="5562600" cy="914400"/>
          </a:xfrm>
          <a:prstGeom prst="ellipse">
            <a:avLst/>
          </a:prstGeom>
          <a:noFill/>
          <a:ln w="38100">
            <a:solidFill>
              <a:srgbClr val="DA0000"/>
            </a:solidFill>
            <a:round/>
            <a:headEnd/>
            <a:tailEnd/>
          </a:ln>
          <a:effectLst/>
        </p:spPr>
        <p:txBody>
          <a:bodyPr wrap="none" anchor="ctr"/>
          <a:lstStyle/>
          <a:p>
            <a:endParaRPr lang="en-US"/>
          </a:p>
        </p:txBody>
      </p:sp>
      <p:graphicFrame>
        <p:nvGraphicFramePr>
          <p:cNvPr id="602124" name="Object 12"/>
          <p:cNvGraphicFramePr>
            <a:graphicFrameLocks noChangeAspect="1"/>
          </p:cNvGraphicFramePr>
          <p:nvPr/>
        </p:nvGraphicFramePr>
        <p:xfrm>
          <a:off x="1905000" y="2438400"/>
          <a:ext cx="381000" cy="363538"/>
        </p:xfrm>
        <a:graphic>
          <a:graphicData uri="http://schemas.openxmlformats.org/presentationml/2006/ole">
            <p:oleObj spid="_x0000_s602124" name="CorelDRAW" r:id="rId4" imgW="366480" imgH="349200" progId="CorelDraw.Graphic.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2124"/>
                                        </p:tgtEl>
                                        <p:attrNameLst>
                                          <p:attrName>style.visibility</p:attrName>
                                        </p:attrNameLst>
                                      </p:cBhvr>
                                      <p:to>
                                        <p:strVal val="visible"/>
                                      </p:to>
                                    </p:set>
                                    <p:animEffect transition="in" filter="wipe(left)">
                                      <p:cBhvr>
                                        <p:cTn id="7" dur="1000"/>
                                        <p:tgtEl>
                                          <p:spTgt spid="60212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02123"/>
                                        </p:tgtEl>
                                        <p:attrNameLst>
                                          <p:attrName>style.visibility</p:attrName>
                                        </p:attrNameLst>
                                      </p:cBhvr>
                                      <p:to>
                                        <p:strVal val="visible"/>
                                      </p:to>
                                    </p:set>
                                    <p:anim calcmode="lin" valueType="num">
                                      <p:cBhvr>
                                        <p:cTn id="12" dur="500" fill="hold"/>
                                        <p:tgtEl>
                                          <p:spTgt spid="602123"/>
                                        </p:tgtEl>
                                        <p:attrNameLst>
                                          <p:attrName>ppt_w</p:attrName>
                                        </p:attrNameLst>
                                      </p:cBhvr>
                                      <p:tavLst>
                                        <p:tav tm="0">
                                          <p:val>
                                            <p:fltVal val="0"/>
                                          </p:val>
                                        </p:tav>
                                        <p:tav tm="100000">
                                          <p:val>
                                            <p:strVal val="#ppt_w"/>
                                          </p:val>
                                        </p:tav>
                                      </p:tavLst>
                                    </p:anim>
                                    <p:anim calcmode="lin" valueType="num">
                                      <p:cBhvr>
                                        <p:cTn id="13" dur="500" fill="hold"/>
                                        <p:tgtEl>
                                          <p:spTgt spid="6021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WordArt 2"/>
          <p:cNvSpPr>
            <a:spLocks noChangeArrowheads="1" noChangeShapeType="1" noTextEdit="1"/>
          </p:cNvSpPr>
          <p:nvPr/>
        </p:nvSpPr>
        <p:spPr bwMode="auto">
          <a:xfrm>
            <a:off x="2514600" y="1600200"/>
            <a:ext cx="3810000" cy="533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00CC"/>
                </a:solidFill>
                <a:effectLst>
                  <a:outerShdw dist="45791" dir="2021404" algn="ctr" rotWithShape="0">
                    <a:srgbClr val="B2B2B2">
                      <a:alpha val="80000"/>
                    </a:srgbClr>
                  </a:outerShdw>
                </a:effectLst>
                <a:latin typeface="Arial"/>
                <a:cs typeface="Arial"/>
              </a:rPr>
              <a:t>1.  Conceptual Model</a:t>
            </a:r>
          </a:p>
        </p:txBody>
      </p:sp>
      <p:sp>
        <p:nvSpPr>
          <p:cNvPr id="622595" name="WordArt 3"/>
          <p:cNvSpPr>
            <a:spLocks noChangeArrowheads="1" noChangeShapeType="1" noTextEdit="1"/>
          </p:cNvSpPr>
          <p:nvPr/>
        </p:nvSpPr>
        <p:spPr bwMode="auto">
          <a:xfrm>
            <a:off x="2514600" y="3887788"/>
            <a:ext cx="3962400" cy="411162"/>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00CC"/>
                </a:solidFill>
                <a:effectLst>
                  <a:outerShdw dist="45791" dir="2021404" algn="ctr" rotWithShape="0">
                    <a:srgbClr val="B2B2B2">
                      <a:alpha val="80000"/>
                    </a:srgbClr>
                  </a:outerShdw>
                </a:effectLst>
                <a:latin typeface="Arial"/>
                <a:cs typeface="Arial"/>
              </a:rPr>
              <a:t>4.  Institutional Model</a:t>
            </a:r>
          </a:p>
        </p:txBody>
      </p:sp>
      <p:sp>
        <p:nvSpPr>
          <p:cNvPr id="622596" name="WordArt 4"/>
          <p:cNvSpPr>
            <a:spLocks noChangeArrowheads="1" noChangeShapeType="1" noTextEdit="1"/>
          </p:cNvSpPr>
          <p:nvPr/>
        </p:nvSpPr>
        <p:spPr bwMode="auto">
          <a:xfrm>
            <a:off x="2514600" y="3125788"/>
            <a:ext cx="4419600" cy="533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00CC"/>
                </a:solidFill>
                <a:effectLst>
                  <a:outerShdw dist="45791" dir="2021404" algn="ctr" rotWithShape="0">
                    <a:srgbClr val="B2B2B2">
                      <a:alpha val="80000"/>
                    </a:srgbClr>
                  </a:outerShdw>
                </a:effectLst>
                <a:latin typeface="Arial"/>
                <a:cs typeface="Arial"/>
              </a:rPr>
              <a:t>3.  Developmental Model</a:t>
            </a:r>
          </a:p>
        </p:txBody>
      </p:sp>
      <p:sp>
        <p:nvSpPr>
          <p:cNvPr id="622597" name="WordArt 5"/>
          <p:cNvSpPr>
            <a:spLocks noChangeArrowheads="1" noChangeShapeType="1" noTextEdit="1"/>
          </p:cNvSpPr>
          <p:nvPr/>
        </p:nvSpPr>
        <p:spPr bwMode="auto">
          <a:xfrm>
            <a:off x="2514600" y="2366963"/>
            <a:ext cx="3571875" cy="5238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00CC"/>
                </a:solidFill>
                <a:effectLst>
                  <a:outerShdw dist="45791" dir="2021404" algn="ctr" rotWithShape="0">
                    <a:srgbClr val="B2B2B2">
                      <a:alpha val="80000"/>
                    </a:srgbClr>
                  </a:outerShdw>
                </a:effectLst>
                <a:latin typeface="Arial"/>
                <a:cs typeface="Arial"/>
              </a:rPr>
              <a:t>2.  Discovery Model</a:t>
            </a:r>
          </a:p>
        </p:txBody>
      </p:sp>
      <p:sp>
        <p:nvSpPr>
          <p:cNvPr id="622598" name="WordArt 6"/>
          <p:cNvSpPr>
            <a:spLocks noChangeArrowheads="1" noChangeShapeType="1" noTextEdit="1"/>
          </p:cNvSpPr>
          <p:nvPr/>
        </p:nvSpPr>
        <p:spPr bwMode="auto">
          <a:xfrm>
            <a:off x="1295400" y="762000"/>
            <a:ext cx="6858000" cy="533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8C3D91"/>
                    </a:gs>
                    <a:gs pos="12000">
                      <a:srgbClr val="7005D4"/>
                    </a:gs>
                    <a:gs pos="30000">
                      <a:srgbClr val="181CC7"/>
                    </a:gs>
                    <a:gs pos="60001">
                      <a:srgbClr val="0A128C"/>
                    </a:gs>
                    <a:gs pos="100000">
                      <a:srgbClr val="000000"/>
                    </a:gs>
                  </a:gsLst>
                  <a:lin ang="0" scaled="1"/>
                </a:gradFill>
                <a:effectLst>
                  <a:outerShdw dist="45791" dir="2021404" algn="ctr" rotWithShape="0">
                    <a:srgbClr val="B2B2B2">
                      <a:alpha val="80000"/>
                    </a:srgbClr>
                  </a:outerShdw>
                </a:effectLst>
                <a:latin typeface="Arial Black"/>
              </a:rPr>
              <a:t>LIFE CALLING  MODELS</a:t>
            </a:r>
          </a:p>
        </p:txBody>
      </p:sp>
      <p:grpSp>
        <p:nvGrpSpPr>
          <p:cNvPr id="622599" name="Group 7"/>
          <p:cNvGrpSpPr>
            <a:grpSpLocks/>
          </p:cNvGrpSpPr>
          <p:nvPr/>
        </p:nvGrpSpPr>
        <p:grpSpPr bwMode="auto">
          <a:xfrm>
            <a:off x="0" y="4800600"/>
            <a:ext cx="9144000" cy="2057400"/>
            <a:chOff x="0" y="3024"/>
            <a:chExt cx="5760" cy="1296"/>
          </a:xfrm>
        </p:grpSpPr>
        <p:sp>
          <p:nvSpPr>
            <p:cNvPr id="622600" name="Rectangle 8"/>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622601" name="Rectangle 9"/>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graphicFrame>
        <p:nvGraphicFramePr>
          <p:cNvPr id="622602" name="Object 10"/>
          <p:cNvGraphicFramePr>
            <a:graphicFrameLocks noChangeAspect="1"/>
          </p:cNvGraphicFramePr>
          <p:nvPr/>
        </p:nvGraphicFramePr>
        <p:xfrm>
          <a:off x="1905000" y="1617663"/>
          <a:ext cx="381000" cy="363537"/>
        </p:xfrm>
        <a:graphic>
          <a:graphicData uri="http://schemas.openxmlformats.org/presentationml/2006/ole">
            <p:oleObj spid="_x0000_s622602" name="CorelDRAW" r:id="rId3" imgW="366480" imgH="349200" progId="CorelDraw.Graphic.12">
              <p:embed/>
            </p:oleObj>
          </a:graphicData>
        </a:graphic>
      </p:graphicFrame>
      <p:sp>
        <p:nvSpPr>
          <p:cNvPr id="622603" name="Oval 11"/>
          <p:cNvSpPr>
            <a:spLocks noChangeArrowheads="1"/>
          </p:cNvSpPr>
          <p:nvPr/>
        </p:nvSpPr>
        <p:spPr bwMode="auto">
          <a:xfrm>
            <a:off x="1905000" y="3657600"/>
            <a:ext cx="5562600" cy="914400"/>
          </a:xfrm>
          <a:prstGeom prst="ellipse">
            <a:avLst/>
          </a:prstGeom>
          <a:noFill/>
          <a:ln w="38100">
            <a:solidFill>
              <a:srgbClr val="DA0000"/>
            </a:solidFill>
            <a:round/>
            <a:headEnd/>
            <a:tailEnd/>
          </a:ln>
          <a:effectLst/>
        </p:spPr>
        <p:txBody>
          <a:bodyPr wrap="none" anchor="ctr"/>
          <a:lstStyle/>
          <a:p>
            <a:endParaRPr lang="en-US"/>
          </a:p>
        </p:txBody>
      </p:sp>
      <p:graphicFrame>
        <p:nvGraphicFramePr>
          <p:cNvPr id="622604" name="Object 12"/>
          <p:cNvGraphicFramePr>
            <a:graphicFrameLocks noChangeAspect="1"/>
          </p:cNvGraphicFramePr>
          <p:nvPr/>
        </p:nvGraphicFramePr>
        <p:xfrm>
          <a:off x="1905000" y="2438400"/>
          <a:ext cx="381000" cy="363538"/>
        </p:xfrm>
        <a:graphic>
          <a:graphicData uri="http://schemas.openxmlformats.org/presentationml/2006/ole">
            <p:oleObj spid="_x0000_s622604" name="CorelDRAW" r:id="rId4" imgW="366480" imgH="349200" progId="CorelDraw.Graphic.12">
              <p:embed/>
            </p:oleObj>
          </a:graphicData>
        </a:graphic>
      </p:graphicFrame>
      <p:graphicFrame>
        <p:nvGraphicFramePr>
          <p:cNvPr id="622605" name="Object 13"/>
          <p:cNvGraphicFramePr>
            <a:graphicFrameLocks noChangeAspect="1"/>
          </p:cNvGraphicFramePr>
          <p:nvPr/>
        </p:nvGraphicFramePr>
        <p:xfrm>
          <a:off x="1905000" y="3200400"/>
          <a:ext cx="381000" cy="363538"/>
        </p:xfrm>
        <a:graphic>
          <a:graphicData uri="http://schemas.openxmlformats.org/presentationml/2006/ole">
            <p:oleObj spid="_x0000_s622605" name="CorelDRAW" r:id="rId5" imgW="366480" imgH="349200" progId="CorelDraw.Graphic.12">
              <p:embed/>
            </p:oleObj>
          </a:graphicData>
        </a:graphic>
      </p:graphicFrame>
      <p:sp>
        <p:nvSpPr>
          <p:cNvPr id="622606" name="AutoShape 14">
            <a:hlinkClick r:id="rId6" action="ppaction://hlinkpres?slideindex=1&amp;slidetitle="/>
          </p:cNvPr>
          <p:cNvSpPr>
            <a:spLocks noChangeArrowheads="1"/>
          </p:cNvSpPr>
          <p:nvPr/>
        </p:nvSpPr>
        <p:spPr bwMode="auto">
          <a:xfrm>
            <a:off x="3124200" y="5562600"/>
            <a:ext cx="3048000" cy="609600"/>
          </a:xfrm>
          <a:prstGeom prst="rightArrow">
            <a:avLst>
              <a:gd name="adj1" fmla="val 50000"/>
              <a:gd name="adj2" fmla="val 125000"/>
            </a:avLst>
          </a:prstGeom>
          <a:solidFill>
            <a:schemeClr val="bg1"/>
          </a:solidFill>
          <a:ln w="9525">
            <a:solidFill>
              <a:schemeClr val="tx1"/>
            </a:solidFill>
            <a:miter lim="800000"/>
            <a:headEnd/>
            <a:tailEnd/>
          </a:ln>
          <a:effectLst/>
        </p:spPr>
        <p:txBody>
          <a:bodyPr wrap="none" anchor="ctr"/>
          <a:lstStyle/>
          <a:p>
            <a:pPr algn="ctr"/>
            <a:r>
              <a:rPr lang="en-US" sz="1800">
                <a:solidFill>
                  <a:schemeClr val="accent2"/>
                </a:solidFill>
                <a:latin typeface="Arial Black" pitchFamily="34" charset="0"/>
              </a:rPr>
              <a:t>Next Section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2605"/>
                                        </p:tgtEl>
                                        <p:attrNameLst>
                                          <p:attrName>style.visibility</p:attrName>
                                        </p:attrNameLst>
                                      </p:cBhvr>
                                      <p:to>
                                        <p:strVal val="visible"/>
                                      </p:to>
                                    </p:set>
                                    <p:animEffect transition="in" filter="wipe(left)">
                                      <p:cBhvr>
                                        <p:cTn id="7" dur="1000"/>
                                        <p:tgtEl>
                                          <p:spTgt spid="62260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22603"/>
                                        </p:tgtEl>
                                        <p:attrNameLst>
                                          <p:attrName>style.visibility</p:attrName>
                                        </p:attrNameLst>
                                      </p:cBhvr>
                                      <p:to>
                                        <p:strVal val="visible"/>
                                      </p:to>
                                    </p:set>
                                    <p:anim calcmode="lin" valueType="num">
                                      <p:cBhvr>
                                        <p:cTn id="12" dur="500" fill="hold"/>
                                        <p:tgtEl>
                                          <p:spTgt spid="622603"/>
                                        </p:tgtEl>
                                        <p:attrNameLst>
                                          <p:attrName>ppt_w</p:attrName>
                                        </p:attrNameLst>
                                      </p:cBhvr>
                                      <p:tavLst>
                                        <p:tav tm="0">
                                          <p:val>
                                            <p:fltVal val="0"/>
                                          </p:val>
                                        </p:tav>
                                        <p:tav tm="100000">
                                          <p:val>
                                            <p:strVal val="#ppt_w"/>
                                          </p:val>
                                        </p:tav>
                                      </p:tavLst>
                                    </p:anim>
                                    <p:anim calcmode="lin" valueType="num">
                                      <p:cBhvr>
                                        <p:cTn id="13" dur="500" fill="hold"/>
                                        <p:tgtEl>
                                          <p:spTgt spid="62260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22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03" grpId="0" animBg="1"/>
      <p:bldP spid="6226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9170" name="Rectangle 2"/>
          <p:cNvSpPr>
            <a:spLocks noChangeArrowheads="1"/>
          </p:cNvSpPr>
          <p:nvPr/>
        </p:nvSpPr>
        <p:spPr bwMode="auto">
          <a:xfrm>
            <a:off x="0" y="4800600"/>
            <a:ext cx="9144000" cy="2057400"/>
          </a:xfrm>
          <a:prstGeom prst="rect">
            <a:avLst/>
          </a:prstGeom>
          <a:solidFill>
            <a:schemeClr val="tx1"/>
          </a:solidFill>
          <a:ln w="9525">
            <a:noFill/>
            <a:miter lim="800000"/>
            <a:headEnd/>
            <a:tailEnd/>
          </a:ln>
          <a:effectLst/>
        </p:spPr>
        <p:txBody>
          <a:bodyPr wrap="none" anchor="ctr"/>
          <a:lstStyle/>
          <a:p>
            <a:pPr algn="ctr"/>
            <a:endParaRPr lang="en-US" sz="1800">
              <a:cs typeface="Arial" charset="0"/>
            </a:endParaRPr>
          </a:p>
        </p:txBody>
      </p:sp>
      <p:grpSp>
        <p:nvGrpSpPr>
          <p:cNvPr id="519171" name="Group 3"/>
          <p:cNvGrpSpPr>
            <a:grpSpLocks/>
          </p:cNvGrpSpPr>
          <p:nvPr/>
        </p:nvGrpSpPr>
        <p:grpSpPr bwMode="auto">
          <a:xfrm>
            <a:off x="0" y="4800600"/>
            <a:ext cx="9144000" cy="2057400"/>
            <a:chOff x="0" y="3024"/>
            <a:chExt cx="5760" cy="1296"/>
          </a:xfrm>
        </p:grpSpPr>
        <p:sp>
          <p:nvSpPr>
            <p:cNvPr id="519172" name="Rectangle 4"/>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519173" name="Rectangle 5"/>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sp>
        <p:nvSpPr>
          <p:cNvPr id="519174" name="Text Box 6" descr="Parchment"/>
          <p:cNvSpPr txBox="1">
            <a:spLocks noChangeArrowheads="1"/>
          </p:cNvSpPr>
          <p:nvPr/>
        </p:nvSpPr>
        <p:spPr bwMode="auto">
          <a:xfrm>
            <a:off x="685800" y="5365750"/>
            <a:ext cx="7620000" cy="822325"/>
          </a:xfrm>
          <a:prstGeom prst="rect">
            <a:avLst/>
          </a:prstGeom>
          <a:noFill/>
          <a:ln w="9525">
            <a:noFill/>
            <a:miter lim="800000"/>
            <a:headEnd/>
            <a:tailEnd/>
          </a:ln>
          <a:effectLst/>
        </p:spPr>
        <p:txBody>
          <a:bodyPr>
            <a:spAutoFit/>
          </a:bodyPr>
          <a:lstStyle/>
          <a:p>
            <a:pPr algn="ctr"/>
            <a:r>
              <a:rPr lang="en-US" sz="2400" b="1" i="1">
                <a:solidFill>
                  <a:srgbClr val="FFFF00"/>
                </a:solidFill>
              </a:rPr>
              <a:t>Creating a Model for a Life-Calling Discovery Process and Culture on the IWU Campus</a:t>
            </a:r>
            <a:endParaRPr lang="en-US" sz="2400" b="1">
              <a:solidFill>
                <a:srgbClr val="FFFF00"/>
              </a:solidFill>
            </a:endParaRPr>
          </a:p>
        </p:txBody>
      </p:sp>
      <p:sp>
        <p:nvSpPr>
          <p:cNvPr id="519176" name="Text Box 8"/>
          <p:cNvSpPr txBox="1">
            <a:spLocks noChangeArrowheads="1"/>
          </p:cNvSpPr>
          <p:nvPr/>
        </p:nvSpPr>
        <p:spPr bwMode="auto">
          <a:xfrm>
            <a:off x="1752600" y="1447800"/>
            <a:ext cx="5797550" cy="641350"/>
          </a:xfrm>
          <a:prstGeom prst="rect">
            <a:avLst/>
          </a:prstGeom>
          <a:noFill/>
          <a:ln w="9525">
            <a:noFill/>
            <a:miter lim="800000"/>
            <a:headEnd/>
            <a:tailEnd/>
          </a:ln>
          <a:effectLst/>
        </p:spPr>
        <p:txBody>
          <a:bodyPr wrap="none">
            <a:spAutoFit/>
          </a:bodyPr>
          <a:lstStyle/>
          <a:p>
            <a:r>
              <a:rPr lang="en-US" sz="3600" b="1">
                <a:solidFill>
                  <a:schemeClr val="bg1"/>
                </a:solidFill>
              </a:rPr>
              <a:t>LIFE CALLING INITIATIVE</a:t>
            </a:r>
          </a:p>
        </p:txBody>
      </p:sp>
      <p:sp>
        <p:nvSpPr>
          <p:cNvPr id="519177" name="Text Box 9"/>
          <p:cNvSpPr txBox="1">
            <a:spLocks noChangeArrowheads="1"/>
          </p:cNvSpPr>
          <p:nvPr/>
        </p:nvSpPr>
        <p:spPr bwMode="auto">
          <a:xfrm>
            <a:off x="544513" y="3051175"/>
            <a:ext cx="8066087" cy="457200"/>
          </a:xfrm>
          <a:prstGeom prst="rect">
            <a:avLst/>
          </a:prstGeom>
          <a:noFill/>
          <a:ln w="9525">
            <a:noFill/>
            <a:miter lim="800000"/>
            <a:headEnd/>
            <a:tailEnd/>
          </a:ln>
          <a:effectLst/>
        </p:spPr>
        <p:txBody>
          <a:bodyPr wrap="none">
            <a:spAutoFit/>
          </a:bodyPr>
          <a:lstStyle/>
          <a:p>
            <a:r>
              <a:rPr lang="en-US" sz="1800" b="1" i="1">
                <a:solidFill>
                  <a:schemeClr val="bg1"/>
                </a:solidFill>
              </a:rPr>
              <a:t>Lilly Endowment </a:t>
            </a:r>
            <a:r>
              <a:rPr lang="en-US" sz="2400" b="1" i="1">
                <a:solidFill>
                  <a:srgbClr val="FFFF00"/>
                </a:solidFill>
              </a:rPr>
              <a:t>P</a:t>
            </a:r>
            <a:r>
              <a:rPr lang="en-US" sz="1800" b="1" i="1">
                <a:solidFill>
                  <a:schemeClr val="bg1"/>
                </a:solidFill>
              </a:rPr>
              <a:t>rograms for the </a:t>
            </a:r>
            <a:r>
              <a:rPr lang="en-US" sz="2400" b="1" i="1">
                <a:solidFill>
                  <a:srgbClr val="FFFF00"/>
                </a:solidFill>
              </a:rPr>
              <a:t>T</a:t>
            </a:r>
            <a:r>
              <a:rPr lang="en-US" sz="1800" b="1" i="1">
                <a:solidFill>
                  <a:schemeClr val="bg1"/>
                </a:solidFill>
              </a:rPr>
              <a:t>heological </a:t>
            </a:r>
            <a:r>
              <a:rPr lang="en-US" sz="2400" b="1" i="1">
                <a:solidFill>
                  <a:srgbClr val="FFFF00"/>
                </a:solidFill>
              </a:rPr>
              <a:t>E</a:t>
            </a:r>
            <a:r>
              <a:rPr lang="en-US" sz="1800" b="1" i="1">
                <a:solidFill>
                  <a:schemeClr val="bg1"/>
                </a:solidFill>
              </a:rPr>
              <a:t>xploration of </a:t>
            </a:r>
            <a:r>
              <a:rPr lang="en-US" sz="2400" b="1" i="1">
                <a:solidFill>
                  <a:srgbClr val="FFFF00"/>
                </a:solidFill>
              </a:rPr>
              <a:t>V</a:t>
            </a:r>
            <a:r>
              <a:rPr lang="en-US" sz="1800" b="1" i="1">
                <a:solidFill>
                  <a:schemeClr val="bg1"/>
                </a:solidFill>
              </a:rPr>
              <a:t>ocation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9174"/>
                                        </p:tgtEl>
                                        <p:attrNameLst>
                                          <p:attrName>style.visibility</p:attrName>
                                        </p:attrNameLst>
                                      </p:cBhvr>
                                      <p:to>
                                        <p:strVal val="visible"/>
                                      </p:to>
                                    </p:set>
                                    <p:animEffect transition="in" filter="wipe(up)">
                                      <p:cBhvr>
                                        <p:cTn id="7" dur="500"/>
                                        <p:tgtEl>
                                          <p:spTgt spid="519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5442" name="Rectangle 2"/>
          <p:cNvSpPr>
            <a:spLocks noChangeArrowheads="1"/>
          </p:cNvSpPr>
          <p:nvPr/>
        </p:nvSpPr>
        <p:spPr bwMode="auto">
          <a:xfrm>
            <a:off x="0" y="4800600"/>
            <a:ext cx="9144000" cy="2057400"/>
          </a:xfrm>
          <a:prstGeom prst="rect">
            <a:avLst/>
          </a:prstGeom>
          <a:solidFill>
            <a:schemeClr val="tx1"/>
          </a:solidFill>
          <a:ln w="9525">
            <a:noFill/>
            <a:miter lim="800000"/>
            <a:headEnd/>
            <a:tailEnd/>
          </a:ln>
          <a:effectLst/>
        </p:spPr>
        <p:txBody>
          <a:bodyPr wrap="none" anchor="ctr"/>
          <a:lstStyle/>
          <a:p>
            <a:pPr algn="ctr"/>
            <a:endParaRPr lang="en-US" sz="1800">
              <a:cs typeface="Arial" charset="0"/>
            </a:endParaRPr>
          </a:p>
        </p:txBody>
      </p:sp>
      <p:grpSp>
        <p:nvGrpSpPr>
          <p:cNvPr id="445445" name="Group 5"/>
          <p:cNvGrpSpPr>
            <a:grpSpLocks/>
          </p:cNvGrpSpPr>
          <p:nvPr/>
        </p:nvGrpSpPr>
        <p:grpSpPr bwMode="auto">
          <a:xfrm>
            <a:off x="0" y="4800600"/>
            <a:ext cx="9144000" cy="2057400"/>
            <a:chOff x="0" y="3024"/>
            <a:chExt cx="5760" cy="1296"/>
          </a:xfrm>
        </p:grpSpPr>
        <p:sp>
          <p:nvSpPr>
            <p:cNvPr id="445446" name="Rectangle 6"/>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445447" name="Rectangle 7"/>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sp>
        <p:nvSpPr>
          <p:cNvPr id="445448" name="Text Box 8" descr="Parchment"/>
          <p:cNvSpPr txBox="1">
            <a:spLocks noChangeArrowheads="1"/>
          </p:cNvSpPr>
          <p:nvPr/>
        </p:nvSpPr>
        <p:spPr bwMode="auto">
          <a:xfrm>
            <a:off x="685800" y="5029200"/>
            <a:ext cx="7620000" cy="1552575"/>
          </a:xfrm>
          <a:prstGeom prst="rect">
            <a:avLst/>
          </a:prstGeom>
          <a:noFill/>
          <a:ln w="9525">
            <a:noFill/>
            <a:miter lim="800000"/>
            <a:headEnd/>
            <a:tailEnd/>
          </a:ln>
          <a:effectLst/>
        </p:spPr>
        <p:txBody>
          <a:bodyPr>
            <a:spAutoFit/>
          </a:bodyPr>
          <a:lstStyle/>
          <a:p>
            <a:pPr algn="ctr"/>
            <a:r>
              <a:rPr lang="en-US" sz="2400" b="1">
                <a:solidFill>
                  <a:srgbClr val="FFFF00"/>
                </a:solidFill>
              </a:rPr>
              <a:t>Integrating Life Calling across the life of an institution begins by creating a Life Calling atmosphere.  The first step in creating such an atmosphere is a conceptual model.</a:t>
            </a:r>
          </a:p>
        </p:txBody>
      </p:sp>
      <p:graphicFrame>
        <p:nvGraphicFramePr>
          <p:cNvPr id="445450" name="Object 10"/>
          <p:cNvGraphicFramePr>
            <a:graphicFrameLocks noChangeAspect="1"/>
          </p:cNvGraphicFramePr>
          <p:nvPr/>
        </p:nvGraphicFramePr>
        <p:xfrm>
          <a:off x="4186238" y="1982788"/>
          <a:ext cx="596900" cy="723900"/>
        </p:xfrm>
        <a:graphic>
          <a:graphicData uri="http://schemas.openxmlformats.org/presentationml/2006/ole">
            <p:oleObj spid="_x0000_s445450" name="PHOTO-PAINT" r:id="rId3" imgW="596825" imgH="723554" progId="CorelPhotoPaint.Image.12">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45448"/>
                                        </p:tgtEl>
                                        <p:attrNameLst>
                                          <p:attrName>style.visibility</p:attrName>
                                        </p:attrNameLst>
                                      </p:cBhvr>
                                      <p:to>
                                        <p:strVal val="visible"/>
                                      </p:to>
                                    </p:set>
                                    <p:animEffect transition="in" filter="wipe(up)">
                                      <p:cBhvr>
                                        <p:cTn id="7" dur="500"/>
                                        <p:tgtEl>
                                          <p:spTgt spid="445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p:nvPr/>
        </p:nvGrpSpPr>
        <p:grpSpPr>
          <a:xfrm>
            <a:off x="2362200" y="533400"/>
            <a:ext cx="4559301" cy="4371976"/>
            <a:chOff x="2362200" y="352425"/>
            <a:chExt cx="4559301" cy="4371976"/>
          </a:xfrm>
        </p:grpSpPr>
        <p:sp>
          <p:nvSpPr>
            <p:cNvPr id="93" name="Oval 6"/>
            <p:cNvSpPr>
              <a:spLocks noChangeAspect="1" noChangeArrowheads="1"/>
            </p:cNvSpPr>
            <p:nvPr/>
          </p:nvSpPr>
          <p:spPr bwMode="auto">
            <a:xfrm>
              <a:off x="3119438" y="352425"/>
              <a:ext cx="3043238" cy="3043238"/>
            </a:xfrm>
            <a:prstGeom prst="ellipse">
              <a:avLst/>
            </a:prstGeom>
            <a:gradFill rotWithShape="1">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lstStyle/>
            <a:p>
              <a:endParaRPr lang="en-US"/>
            </a:p>
          </p:txBody>
        </p:sp>
        <p:sp>
          <p:nvSpPr>
            <p:cNvPr id="94" name="Oval 7"/>
            <p:cNvSpPr>
              <a:spLocks noChangeAspect="1" noChangeArrowheads="1"/>
            </p:cNvSpPr>
            <p:nvPr/>
          </p:nvSpPr>
          <p:spPr bwMode="auto">
            <a:xfrm>
              <a:off x="3878263" y="1677988"/>
              <a:ext cx="3043238" cy="3043238"/>
            </a:xfrm>
            <a:prstGeom prst="ellipse">
              <a:avLst/>
            </a:prstGeom>
            <a:gradFill rotWithShape="1">
              <a:gsLst>
                <a:gs pos="0">
                  <a:srgbClr val="00CC00"/>
                </a:gs>
                <a:gs pos="100000">
                  <a:srgbClr val="00CC00">
                    <a:gamma/>
                    <a:shade val="46275"/>
                    <a:invGamma/>
                  </a:srgbClr>
                </a:gs>
              </a:gsLst>
              <a:path path="shape">
                <a:fillToRect l="50000" t="50000" r="50000" b="50000"/>
              </a:path>
            </a:gradFill>
            <a:ln w="9525">
              <a:noFill/>
              <a:round/>
              <a:headEnd/>
              <a:tailEnd/>
            </a:ln>
            <a:effectLst/>
          </p:spPr>
          <p:txBody>
            <a:bodyPr wrap="none" anchor="ctr"/>
            <a:lstStyle/>
            <a:p>
              <a:endParaRPr lang="en-US"/>
            </a:p>
          </p:txBody>
        </p:sp>
        <p:sp>
          <p:nvSpPr>
            <p:cNvPr id="95" name="Oval 8"/>
            <p:cNvSpPr>
              <a:spLocks noChangeAspect="1" noChangeArrowheads="1"/>
            </p:cNvSpPr>
            <p:nvPr/>
          </p:nvSpPr>
          <p:spPr bwMode="auto">
            <a:xfrm>
              <a:off x="2362200" y="1681163"/>
              <a:ext cx="3043238" cy="3043238"/>
            </a:xfrm>
            <a:prstGeom prst="ellipse">
              <a:avLst/>
            </a:prstGeom>
            <a:gradFill rotWithShape="1">
              <a:gsLst>
                <a:gs pos="0">
                  <a:srgbClr val="0000FF"/>
                </a:gs>
                <a:gs pos="100000">
                  <a:srgbClr val="0000FF">
                    <a:gamma/>
                    <a:shade val="46275"/>
                    <a:invGamma/>
                  </a:srgbClr>
                </a:gs>
              </a:gsLst>
              <a:path path="shape">
                <a:fillToRect l="50000" t="50000" r="50000" b="50000"/>
              </a:path>
            </a:gradFill>
            <a:ln w="9525">
              <a:noFill/>
              <a:round/>
              <a:headEnd/>
              <a:tailEnd/>
            </a:ln>
            <a:effectLst/>
          </p:spPr>
          <p:txBody>
            <a:bodyPr wrap="none" anchor="ctr"/>
            <a:lstStyle/>
            <a:p>
              <a:endParaRPr lang="en-US"/>
            </a:p>
          </p:txBody>
        </p:sp>
        <p:sp>
          <p:nvSpPr>
            <p:cNvPr id="96" name="Freeform 403"/>
            <p:cNvSpPr>
              <a:spLocks/>
            </p:cNvSpPr>
            <p:nvPr/>
          </p:nvSpPr>
          <p:spPr bwMode="auto">
            <a:xfrm>
              <a:off x="3119565" y="1677416"/>
              <a:ext cx="1524000" cy="1524000"/>
            </a:xfrm>
            <a:custGeom>
              <a:avLst/>
              <a:gdLst/>
              <a:ahLst/>
              <a:cxnLst>
                <a:cxn ang="0">
                  <a:pos x="2833" y="5738"/>
                </a:cxn>
                <a:cxn ang="0">
                  <a:pos x="2740" y="5689"/>
                </a:cxn>
                <a:cxn ang="0">
                  <a:pos x="2604" y="5609"/>
                </a:cxn>
                <a:cxn ang="0">
                  <a:pos x="2433" y="5497"/>
                </a:cxn>
                <a:cxn ang="0">
                  <a:pos x="2230" y="5348"/>
                </a:cxn>
                <a:cxn ang="0">
                  <a:pos x="2002" y="5159"/>
                </a:cxn>
                <a:cxn ang="0">
                  <a:pos x="1756" y="4929"/>
                </a:cxn>
                <a:cxn ang="0">
                  <a:pos x="1496" y="4652"/>
                </a:cxn>
                <a:cxn ang="0">
                  <a:pos x="1229" y="4328"/>
                </a:cxn>
                <a:cxn ang="0">
                  <a:pos x="961" y="3954"/>
                </a:cxn>
                <a:cxn ang="0">
                  <a:pos x="707" y="3538"/>
                </a:cxn>
                <a:cxn ang="0">
                  <a:pos x="501" y="3120"/>
                </a:cxn>
                <a:cxn ang="0">
                  <a:pos x="339" y="2713"/>
                </a:cxn>
                <a:cxn ang="0">
                  <a:pos x="216" y="2323"/>
                </a:cxn>
                <a:cxn ang="0">
                  <a:pos x="126" y="1959"/>
                </a:cxn>
                <a:cxn ang="0">
                  <a:pos x="66" y="1630"/>
                </a:cxn>
                <a:cxn ang="0">
                  <a:pos x="28" y="1341"/>
                </a:cxn>
                <a:cxn ang="0">
                  <a:pos x="9" y="1104"/>
                </a:cxn>
                <a:cxn ang="0">
                  <a:pos x="1" y="925"/>
                </a:cxn>
                <a:cxn ang="0">
                  <a:pos x="1" y="789"/>
                </a:cxn>
                <a:cxn ang="0">
                  <a:pos x="48" y="738"/>
                </a:cxn>
                <a:cxn ang="0">
                  <a:pos x="143" y="676"/>
                </a:cxn>
                <a:cxn ang="0">
                  <a:pos x="288" y="591"/>
                </a:cxn>
                <a:cxn ang="0">
                  <a:pos x="485" y="490"/>
                </a:cxn>
                <a:cxn ang="0">
                  <a:pos x="732" y="384"/>
                </a:cxn>
                <a:cxn ang="0">
                  <a:pos x="1029" y="276"/>
                </a:cxn>
                <a:cxn ang="0">
                  <a:pos x="1374" y="176"/>
                </a:cxn>
                <a:cxn ang="0">
                  <a:pos x="1770" y="92"/>
                </a:cxn>
                <a:cxn ang="0">
                  <a:pos x="2213" y="32"/>
                </a:cxn>
                <a:cxn ang="0">
                  <a:pos x="2706" y="1"/>
                </a:cxn>
                <a:cxn ang="0">
                  <a:pos x="3224" y="10"/>
                </a:cxn>
                <a:cxn ang="0">
                  <a:pos x="3700" y="52"/>
                </a:cxn>
                <a:cxn ang="0">
                  <a:pos x="4129" y="123"/>
                </a:cxn>
                <a:cxn ang="0">
                  <a:pos x="4508" y="213"/>
                </a:cxn>
                <a:cxn ang="0">
                  <a:pos x="4837" y="316"/>
                </a:cxn>
                <a:cxn ang="0">
                  <a:pos x="5116" y="424"/>
                </a:cxn>
                <a:cxn ang="0">
                  <a:pos x="5348" y="528"/>
                </a:cxn>
                <a:cxn ang="0">
                  <a:pos x="5527" y="623"/>
                </a:cxn>
                <a:cxn ang="0">
                  <a:pos x="5656" y="700"/>
                </a:cxn>
                <a:cxn ang="0">
                  <a:pos x="5748" y="763"/>
                </a:cxn>
                <a:cxn ang="0">
                  <a:pos x="5704" y="804"/>
                </a:cxn>
                <a:cxn ang="0">
                  <a:pos x="5501" y="936"/>
                </a:cxn>
                <a:cxn ang="0">
                  <a:pos x="5323" y="1063"/>
                </a:cxn>
                <a:cxn ang="0">
                  <a:pos x="5112" y="1223"/>
                </a:cxn>
                <a:cxn ang="0">
                  <a:pos x="4880" y="1415"/>
                </a:cxn>
                <a:cxn ang="0">
                  <a:pos x="4633" y="1639"/>
                </a:cxn>
                <a:cxn ang="0">
                  <a:pos x="4380" y="1895"/>
                </a:cxn>
                <a:cxn ang="0">
                  <a:pos x="4132" y="2180"/>
                </a:cxn>
                <a:cxn ang="0">
                  <a:pos x="3894" y="2495"/>
                </a:cxn>
                <a:cxn ang="0">
                  <a:pos x="3664" y="2846"/>
                </a:cxn>
                <a:cxn ang="0">
                  <a:pos x="3450" y="3232"/>
                </a:cxn>
                <a:cxn ang="0">
                  <a:pos x="3278" y="3625"/>
                </a:cxn>
                <a:cxn ang="0">
                  <a:pos x="3145" y="4014"/>
                </a:cxn>
                <a:cxn ang="0">
                  <a:pos x="3046" y="4389"/>
                </a:cxn>
                <a:cxn ang="0">
                  <a:pos x="2974" y="4738"/>
                </a:cxn>
                <a:cxn ang="0">
                  <a:pos x="2927" y="5053"/>
                </a:cxn>
                <a:cxn ang="0">
                  <a:pos x="2899" y="5322"/>
                </a:cxn>
                <a:cxn ang="0">
                  <a:pos x="2885" y="5536"/>
                </a:cxn>
                <a:cxn ang="0">
                  <a:pos x="2881" y="5684"/>
                </a:cxn>
              </a:cxnLst>
              <a:rect l="0" t="0" r="r" b="b"/>
              <a:pathLst>
                <a:path w="5760" h="5759">
                  <a:moveTo>
                    <a:pt x="2881" y="5759"/>
                  </a:moveTo>
                  <a:lnTo>
                    <a:pt x="2869" y="5754"/>
                  </a:lnTo>
                  <a:lnTo>
                    <a:pt x="2833" y="5738"/>
                  </a:lnTo>
                  <a:lnTo>
                    <a:pt x="2807" y="5725"/>
                  </a:lnTo>
                  <a:lnTo>
                    <a:pt x="2776" y="5708"/>
                  </a:lnTo>
                  <a:lnTo>
                    <a:pt x="2740" y="5689"/>
                  </a:lnTo>
                  <a:lnTo>
                    <a:pt x="2699" y="5665"/>
                  </a:lnTo>
                  <a:lnTo>
                    <a:pt x="2654" y="5639"/>
                  </a:lnTo>
                  <a:lnTo>
                    <a:pt x="2604" y="5609"/>
                  </a:lnTo>
                  <a:lnTo>
                    <a:pt x="2551" y="5576"/>
                  </a:lnTo>
                  <a:lnTo>
                    <a:pt x="2494" y="5538"/>
                  </a:lnTo>
                  <a:lnTo>
                    <a:pt x="2433" y="5497"/>
                  </a:lnTo>
                  <a:lnTo>
                    <a:pt x="2368" y="5451"/>
                  </a:lnTo>
                  <a:lnTo>
                    <a:pt x="2301" y="5402"/>
                  </a:lnTo>
                  <a:lnTo>
                    <a:pt x="2230" y="5348"/>
                  </a:lnTo>
                  <a:lnTo>
                    <a:pt x="2156" y="5289"/>
                  </a:lnTo>
                  <a:lnTo>
                    <a:pt x="2081" y="5227"/>
                  </a:lnTo>
                  <a:lnTo>
                    <a:pt x="2002" y="5159"/>
                  </a:lnTo>
                  <a:lnTo>
                    <a:pt x="1922" y="5088"/>
                  </a:lnTo>
                  <a:lnTo>
                    <a:pt x="1840" y="5010"/>
                  </a:lnTo>
                  <a:lnTo>
                    <a:pt x="1756" y="4929"/>
                  </a:lnTo>
                  <a:lnTo>
                    <a:pt x="1670" y="4841"/>
                  </a:lnTo>
                  <a:lnTo>
                    <a:pt x="1584" y="4750"/>
                  </a:lnTo>
                  <a:lnTo>
                    <a:pt x="1496" y="4652"/>
                  </a:lnTo>
                  <a:lnTo>
                    <a:pt x="1408" y="4550"/>
                  </a:lnTo>
                  <a:lnTo>
                    <a:pt x="1318" y="4443"/>
                  </a:lnTo>
                  <a:lnTo>
                    <a:pt x="1229" y="4328"/>
                  </a:lnTo>
                  <a:lnTo>
                    <a:pt x="1139" y="4210"/>
                  </a:lnTo>
                  <a:lnTo>
                    <a:pt x="1051" y="4085"/>
                  </a:lnTo>
                  <a:lnTo>
                    <a:pt x="961" y="3954"/>
                  </a:lnTo>
                  <a:lnTo>
                    <a:pt x="872" y="3818"/>
                  </a:lnTo>
                  <a:lnTo>
                    <a:pt x="787" y="3677"/>
                  </a:lnTo>
                  <a:lnTo>
                    <a:pt x="707" y="3538"/>
                  </a:lnTo>
                  <a:lnTo>
                    <a:pt x="633" y="3398"/>
                  </a:lnTo>
                  <a:lnTo>
                    <a:pt x="565" y="3258"/>
                  </a:lnTo>
                  <a:lnTo>
                    <a:pt x="501" y="3120"/>
                  </a:lnTo>
                  <a:lnTo>
                    <a:pt x="442" y="2983"/>
                  </a:lnTo>
                  <a:lnTo>
                    <a:pt x="388" y="2847"/>
                  </a:lnTo>
                  <a:lnTo>
                    <a:pt x="339" y="2713"/>
                  </a:lnTo>
                  <a:lnTo>
                    <a:pt x="294" y="2580"/>
                  </a:lnTo>
                  <a:lnTo>
                    <a:pt x="253" y="2450"/>
                  </a:lnTo>
                  <a:lnTo>
                    <a:pt x="216" y="2323"/>
                  </a:lnTo>
                  <a:lnTo>
                    <a:pt x="183" y="2198"/>
                  </a:lnTo>
                  <a:lnTo>
                    <a:pt x="153" y="2077"/>
                  </a:lnTo>
                  <a:lnTo>
                    <a:pt x="126" y="1959"/>
                  </a:lnTo>
                  <a:lnTo>
                    <a:pt x="104" y="1845"/>
                  </a:lnTo>
                  <a:lnTo>
                    <a:pt x="83" y="1735"/>
                  </a:lnTo>
                  <a:lnTo>
                    <a:pt x="66" y="1630"/>
                  </a:lnTo>
                  <a:lnTo>
                    <a:pt x="51" y="1528"/>
                  </a:lnTo>
                  <a:lnTo>
                    <a:pt x="39" y="1432"/>
                  </a:lnTo>
                  <a:lnTo>
                    <a:pt x="28" y="1341"/>
                  </a:lnTo>
                  <a:lnTo>
                    <a:pt x="21" y="1256"/>
                  </a:lnTo>
                  <a:lnTo>
                    <a:pt x="13" y="1177"/>
                  </a:lnTo>
                  <a:lnTo>
                    <a:pt x="9" y="1104"/>
                  </a:lnTo>
                  <a:lnTo>
                    <a:pt x="4" y="1037"/>
                  </a:lnTo>
                  <a:lnTo>
                    <a:pt x="2" y="978"/>
                  </a:lnTo>
                  <a:lnTo>
                    <a:pt x="1" y="925"/>
                  </a:lnTo>
                  <a:lnTo>
                    <a:pt x="0" y="878"/>
                  </a:lnTo>
                  <a:lnTo>
                    <a:pt x="0" y="840"/>
                  </a:lnTo>
                  <a:lnTo>
                    <a:pt x="1" y="789"/>
                  </a:lnTo>
                  <a:lnTo>
                    <a:pt x="1" y="771"/>
                  </a:lnTo>
                  <a:lnTo>
                    <a:pt x="13" y="763"/>
                  </a:lnTo>
                  <a:lnTo>
                    <a:pt x="48" y="738"/>
                  </a:lnTo>
                  <a:lnTo>
                    <a:pt x="74" y="719"/>
                  </a:lnTo>
                  <a:lnTo>
                    <a:pt x="105" y="699"/>
                  </a:lnTo>
                  <a:lnTo>
                    <a:pt x="143" y="676"/>
                  </a:lnTo>
                  <a:lnTo>
                    <a:pt x="186" y="649"/>
                  </a:lnTo>
                  <a:lnTo>
                    <a:pt x="234" y="621"/>
                  </a:lnTo>
                  <a:lnTo>
                    <a:pt x="288" y="591"/>
                  </a:lnTo>
                  <a:lnTo>
                    <a:pt x="348" y="559"/>
                  </a:lnTo>
                  <a:lnTo>
                    <a:pt x="414" y="525"/>
                  </a:lnTo>
                  <a:lnTo>
                    <a:pt x="485" y="490"/>
                  </a:lnTo>
                  <a:lnTo>
                    <a:pt x="562" y="456"/>
                  </a:lnTo>
                  <a:lnTo>
                    <a:pt x="644" y="419"/>
                  </a:lnTo>
                  <a:lnTo>
                    <a:pt x="732" y="384"/>
                  </a:lnTo>
                  <a:lnTo>
                    <a:pt x="825" y="347"/>
                  </a:lnTo>
                  <a:lnTo>
                    <a:pt x="924" y="311"/>
                  </a:lnTo>
                  <a:lnTo>
                    <a:pt x="1029" y="276"/>
                  </a:lnTo>
                  <a:lnTo>
                    <a:pt x="1138" y="241"/>
                  </a:lnTo>
                  <a:lnTo>
                    <a:pt x="1254" y="209"/>
                  </a:lnTo>
                  <a:lnTo>
                    <a:pt x="1374" y="176"/>
                  </a:lnTo>
                  <a:lnTo>
                    <a:pt x="1501" y="146"/>
                  </a:lnTo>
                  <a:lnTo>
                    <a:pt x="1633" y="118"/>
                  </a:lnTo>
                  <a:lnTo>
                    <a:pt x="1770" y="92"/>
                  </a:lnTo>
                  <a:lnTo>
                    <a:pt x="1912" y="69"/>
                  </a:lnTo>
                  <a:lnTo>
                    <a:pt x="2060" y="49"/>
                  </a:lnTo>
                  <a:lnTo>
                    <a:pt x="2213" y="32"/>
                  </a:lnTo>
                  <a:lnTo>
                    <a:pt x="2372" y="17"/>
                  </a:lnTo>
                  <a:lnTo>
                    <a:pt x="2536" y="8"/>
                  </a:lnTo>
                  <a:lnTo>
                    <a:pt x="2706" y="1"/>
                  </a:lnTo>
                  <a:lnTo>
                    <a:pt x="2881" y="0"/>
                  </a:lnTo>
                  <a:lnTo>
                    <a:pt x="3055" y="2"/>
                  </a:lnTo>
                  <a:lnTo>
                    <a:pt x="3224" y="10"/>
                  </a:lnTo>
                  <a:lnTo>
                    <a:pt x="3388" y="21"/>
                  </a:lnTo>
                  <a:lnTo>
                    <a:pt x="3547" y="35"/>
                  </a:lnTo>
                  <a:lnTo>
                    <a:pt x="3700" y="52"/>
                  </a:lnTo>
                  <a:lnTo>
                    <a:pt x="3848" y="74"/>
                  </a:lnTo>
                  <a:lnTo>
                    <a:pt x="3990" y="96"/>
                  </a:lnTo>
                  <a:lnTo>
                    <a:pt x="4129" y="123"/>
                  </a:lnTo>
                  <a:lnTo>
                    <a:pt x="4260" y="151"/>
                  </a:lnTo>
                  <a:lnTo>
                    <a:pt x="4387" y="182"/>
                  </a:lnTo>
                  <a:lnTo>
                    <a:pt x="4508" y="213"/>
                  </a:lnTo>
                  <a:lnTo>
                    <a:pt x="4622" y="246"/>
                  </a:lnTo>
                  <a:lnTo>
                    <a:pt x="4732" y="281"/>
                  </a:lnTo>
                  <a:lnTo>
                    <a:pt x="4837" y="316"/>
                  </a:lnTo>
                  <a:lnTo>
                    <a:pt x="4936" y="351"/>
                  </a:lnTo>
                  <a:lnTo>
                    <a:pt x="5029" y="388"/>
                  </a:lnTo>
                  <a:lnTo>
                    <a:pt x="5116" y="424"/>
                  </a:lnTo>
                  <a:lnTo>
                    <a:pt x="5200" y="459"/>
                  </a:lnTo>
                  <a:lnTo>
                    <a:pt x="5276" y="494"/>
                  </a:lnTo>
                  <a:lnTo>
                    <a:pt x="5348" y="528"/>
                  </a:lnTo>
                  <a:lnTo>
                    <a:pt x="5412" y="562"/>
                  </a:lnTo>
                  <a:lnTo>
                    <a:pt x="5473" y="593"/>
                  </a:lnTo>
                  <a:lnTo>
                    <a:pt x="5527" y="623"/>
                  </a:lnTo>
                  <a:lnTo>
                    <a:pt x="5575" y="651"/>
                  </a:lnTo>
                  <a:lnTo>
                    <a:pt x="5618" y="677"/>
                  </a:lnTo>
                  <a:lnTo>
                    <a:pt x="5656" y="700"/>
                  </a:lnTo>
                  <a:lnTo>
                    <a:pt x="5688" y="720"/>
                  </a:lnTo>
                  <a:lnTo>
                    <a:pt x="5713" y="738"/>
                  </a:lnTo>
                  <a:lnTo>
                    <a:pt x="5748" y="763"/>
                  </a:lnTo>
                  <a:lnTo>
                    <a:pt x="5760" y="771"/>
                  </a:lnTo>
                  <a:lnTo>
                    <a:pt x="5745" y="779"/>
                  </a:lnTo>
                  <a:lnTo>
                    <a:pt x="5704" y="804"/>
                  </a:lnTo>
                  <a:lnTo>
                    <a:pt x="5639" y="845"/>
                  </a:lnTo>
                  <a:lnTo>
                    <a:pt x="5552" y="902"/>
                  </a:lnTo>
                  <a:lnTo>
                    <a:pt x="5501" y="936"/>
                  </a:lnTo>
                  <a:lnTo>
                    <a:pt x="5445" y="974"/>
                  </a:lnTo>
                  <a:lnTo>
                    <a:pt x="5385" y="1016"/>
                  </a:lnTo>
                  <a:lnTo>
                    <a:pt x="5323" y="1063"/>
                  </a:lnTo>
                  <a:lnTo>
                    <a:pt x="5256" y="1111"/>
                  </a:lnTo>
                  <a:lnTo>
                    <a:pt x="5186" y="1165"/>
                  </a:lnTo>
                  <a:lnTo>
                    <a:pt x="5112" y="1223"/>
                  </a:lnTo>
                  <a:lnTo>
                    <a:pt x="5037" y="1283"/>
                  </a:lnTo>
                  <a:lnTo>
                    <a:pt x="4959" y="1347"/>
                  </a:lnTo>
                  <a:lnTo>
                    <a:pt x="4880" y="1415"/>
                  </a:lnTo>
                  <a:lnTo>
                    <a:pt x="4799" y="1486"/>
                  </a:lnTo>
                  <a:lnTo>
                    <a:pt x="4716" y="1562"/>
                  </a:lnTo>
                  <a:lnTo>
                    <a:pt x="4633" y="1639"/>
                  </a:lnTo>
                  <a:lnTo>
                    <a:pt x="4549" y="1722"/>
                  </a:lnTo>
                  <a:lnTo>
                    <a:pt x="4464" y="1807"/>
                  </a:lnTo>
                  <a:lnTo>
                    <a:pt x="4380" y="1895"/>
                  </a:lnTo>
                  <a:lnTo>
                    <a:pt x="4297" y="1987"/>
                  </a:lnTo>
                  <a:lnTo>
                    <a:pt x="4214" y="2082"/>
                  </a:lnTo>
                  <a:lnTo>
                    <a:pt x="4132" y="2180"/>
                  </a:lnTo>
                  <a:lnTo>
                    <a:pt x="4051" y="2282"/>
                  </a:lnTo>
                  <a:lnTo>
                    <a:pt x="3971" y="2387"/>
                  </a:lnTo>
                  <a:lnTo>
                    <a:pt x="3894" y="2495"/>
                  </a:lnTo>
                  <a:lnTo>
                    <a:pt x="3819" y="2606"/>
                  </a:lnTo>
                  <a:lnTo>
                    <a:pt x="3746" y="2720"/>
                  </a:lnTo>
                  <a:lnTo>
                    <a:pt x="3664" y="2846"/>
                  </a:lnTo>
                  <a:lnTo>
                    <a:pt x="3588" y="2973"/>
                  </a:lnTo>
                  <a:lnTo>
                    <a:pt x="3516" y="3103"/>
                  </a:lnTo>
                  <a:lnTo>
                    <a:pt x="3450" y="3232"/>
                  </a:lnTo>
                  <a:lnTo>
                    <a:pt x="3388" y="3363"/>
                  </a:lnTo>
                  <a:lnTo>
                    <a:pt x="3331" y="3495"/>
                  </a:lnTo>
                  <a:lnTo>
                    <a:pt x="3278" y="3625"/>
                  </a:lnTo>
                  <a:lnTo>
                    <a:pt x="3229" y="3756"/>
                  </a:lnTo>
                  <a:lnTo>
                    <a:pt x="3185" y="3886"/>
                  </a:lnTo>
                  <a:lnTo>
                    <a:pt x="3145" y="4014"/>
                  </a:lnTo>
                  <a:lnTo>
                    <a:pt x="3108" y="4140"/>
                  </a:lnTo>
                  <a:lnTo>
                    <a:pt x="3075" y="4266"/>
                  </a:lnTo>
                  <a:lnTo>
                    <a:pt x="3046" y="4389"/>
                  </a:lnTo>
                  <a:lnTo>
                    <a:pt x="3019" y="4508"/>
                  </a:lnTo>
                  <a:lnTo>
                    <a:pt x="2995" y="4625"/>
                  </a:lnTo>
                  <a:lnTo>
                    <a:pt x="2974" y="4738"/>
                  </a:lnTo>
                  <a:lnTo>
                    <a:pt x="2956" y="4848"/>
                  </a:lnTo>
                  <a:lnTo>
                    <a:pt x="2941" y="4953"/>
                  </a:lnTo>
                  <a:lnTo>
                    <a:pt x="2927" y="5053"/>
                  </a:lnTo>
                  <a:lnTo>
                    <a:pt x="2916" y="5148"/>
                  </a:lnTo>
                  <a:lnTo>
                    <a:pt x="2906" y="5238"/>
                  </a:lnTo>
                  <a:lnTo>
                    <a:pt x="2899" y="5322"/>
                  </a:lnTo>
                  <a:lnTo>
                    <a:pt x="2894" y="5400"/>
                  </a:lnTo>
                  <a:lnTo>
                    <a:pt x="2888" y="5471"/>
                  </a:lnTo>
                  <a:lnTo>
                    <a:pt x="2885" y="5536"/>
                  </a:lnTo>
                  <a:lnTo>
                    <a:pt x="2883" y="5593"/>
                  </a:lnTo>
                  <a:lnTo>
                    <a:pt x="2882" y="5643"/>
                  </a:lnTo>
                  <a:lnTo>
                    <a:pt x="2881" y="5684"/>
                  </a:lnTo>
                  <a:lnTo>
                    <a:pt x="2881" y="5740"/>
                  </a:lnTo>
                  <a:lnTo>
                    <a:pt x="2881" y="5759"/>
                  </a:lnTo>
                  <a:close/>
                </a:path>
              </a:pathLst>
            </a:custGeom>
            <a:gradFill>
              <a:gsLst>
                <a:gs pos="0">
                  <a:srgbClr val="FF85FF"/>
                </a:gs>
                <a:gs pos="100000">
                  <a:srgbClr val="BF00BF"/>
                </a:gs>
              </a:gsLst>
              <a:path path="rect">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404"/>
            <p:cNvSpPr>
              <a:spLocks/>
            </p:cNvSpPr>
            <p:nvPr/>
          </p:nvSpPr>
          <p:spPr bwMode="auto">
            <a:xfrm>
              <a:off x="4643565" y="1677416"/>
              <a:ext cx="1527175" cy="1524000"/>
            </a:xfrm>
            <a:custGeom>
              <a:avLst/>
              <a:gdLst/>
              <a:ahLst/>
              <a:cxnLst>
                <a:cxn ang="0">
                  <a:pos x="43" y="742"/>
                </a:cxn>
                <a:cxn ang="0">
                  <a:pos x="132" y="686"/>
                </a:cxn>
                <a:cxn ang="0">
                  <a:pos x="268" y="609"/>
                </a:cxn>
                <a:cxn ang="0">
                  <a:pos x="452" y="516"/>
                </a:cxn>
                <a:cxn ang="0">
                  <a:pos x="682" y="415"/>
                </a:cxn>
                <a:cxn ang="0">
                  <a:pos x="959" y="312"/>
                </a:cxn>
                <a:cxn ang="0">
                  <a:pos x="1283" y="214"/>
                </a:cxn>
                <a:cxn ang="0">
                  <a:pos x="1651" y="127"/>
                </a:cxn>
                <a:cxn ang="0">
                  <a:pos x="2064" y="57"/>
                </a:cxn>
                <a:cxn ang="0">
                  <a:pos x="2523" y="13"/>
                </a:cxn>
                <a:cxn ang="0">
                  <a:pos x="3011" y="1"/>
                </a:cxn>
                <a:cxn ang="0">
                  <a:pos x="3475" y="32"/>
                </a:cxn>
                <a:cxn ang="0">
                  <a:pos x="3909" y="94"/>
                </a:cxn>
                <a:cxn ang="0">
                  <a:pos x="4309" y="183"/>
                </a:cxn>
                <a:cxn ang="0">
                  <a:pos x="4667" y="287"/>
                </a:cxn>
                <a:cxn ang="0">
                  <a:pos x="4983" y="400"/>
                </a:cxn>
                <a:cxn ang="0">
                  <a:pos x="5251" y="511"/>
                </a:cxn>
                <a:cxn ang="0">
                  <a:pos x="5467" y="613"/>
                </a:cxn>
                <a:cxn ang="0">
                  <a:pos x="5627" y="696"/>
                </a:cxn>
                <a:cxn ang="0">
                  <a:pos x="5744" y="764"/>
                </a:cxn>
                <a:cxn ang="0">
                  <a:pos x="5765" y="830"/>
                </a:cxn>
                <a:cxn ang="0">
                  <a:pos x="5771" y="943"/>
                </a:cxn>
                <a:cxn ang="0">
                  <a:pos x="5772" y="1111"/>
                </a:cxn>
                <a:cxn ang="0">
                  <a:pos x="5760" y="1332"/>
                </a:cxn>
                <a:cxn ang="0">
                  <a:pos x="5729" y="1600"/>
                </a:cxn>
                <a:cxn ang="0">
                  <a:pos x="5674" y="1911"/>
                </a:cxn>
                <a:cxn ang="0">
                  <a:pos x="5587" y="2260"/>
                </a:cxn>
                <a:cxn ang="0">
                  <a:pos x="5463" y="2645"/>
                </a:cxn>
                <a:cxn ang="0">
                  <a:pos x="5293" y="3060"/>
                </a:cxn>
                <a:cxn ang="0">
                  <a:pos x="5073" y="3500"/>
                </a:cxn>
                <a:cxn ang="0">
                  <a:pos x="4806" y="3946"/>
                </a:cxn>
                <a:cxn ang="0">
                  <a:pos x="4531" y="4337"/>
                </a:cxn>
                <a:cxn ang="0">
                  <a:pos x="4257" y="4672"/>
                </a:cxn>
                <a:cxn ang="0">
                  <a:pos x="3989" y="4955"/>
                </a:cxn>
                <a:cxn ang="0">
                  <a:pos x="3735" y="5189"/>
                </a:cxn>
                <a:cxn ang="0">
                  <a:pos x="3502" y="5378"/>
                </a:cxn>
                <a:cxn ang="0">
                  <a:pos x="3296" y="5525"/>
                </a:cxn>
                <a:cxn ang="0">
                  <a:pos x="3124" y="5633"/>
                </a:cxn>
                <a:cxn ang="0">
                  <a:pos x="2993" y="5706"/>
                </a:cxn>
                <a:cxn ang="0">
                  <a:pos x="2893" y="5755"/>
                </a:cxn>
                <a:cxn ang="0">
                  <a:pos x="2879" y="5697"/>
                </a:cxn>
                <a:cxn ang="0">
                  <a:pos x="2866" y="5454"/>
                </a:cxn>
                <a:cxn ang="0">
                  <a:pos x="2846" y="5237"/>
                </a:cxn>
                <a:cxn ang="0">
                  <a:pos x="2812" y="4975"/>
                </a:cxn>
                <a:cxn ang="0">
                  <a:pos x="2763" y="4677"/>
                </a:cxn>
                <a:cxn ang="0">
                  <a:pos x="2691" y="4351"/>
                </a:cxn>
                <a:cxn ang="0">
                  <a:pos x="2596" y="4004"/>
                </a:cxn>
                <a:cxn ang="0">
                  <a:pos x="2473" y="3646"/>
                </a:cxn>
                <a:cxn ang="0">
                  <a:pos x="2320" y="3283"/>
                </a:cxn>
                <a:cxn ang="0">
                  <a:pos x="2131" y="2908"/>
                </a:cxn>
                <a:cxn ang="0">
                  <a:pos x="1903" y="2529"/>
                </a:cxn>
                <a:cxn ang="0">
                  <a:pos x="1650" y="2185"/>
                </a:cxn>
                <a:cxn ang="0">
                  <a:pos x="1380" y="1875"/>
                </a:cxn>
                <a:cxn ang="0">
                  <a:pos x="1105" y="1601"/>
                </a:cxn>
                <a:cxn ang="0">
                  <a:pos x="838" y="1365"/>
                </a:cxn>
                <a:cxn ang="0">
                  <a:pos x="588" y="1166"/>
                </a:cxn>
                <a:cxn ang="0">
                  <a:pos x="369" y="1008"/>
                </a:cxn>
                <a:cxn ang="0">
                  <a:pos x="191" y="889"/>
                </a:cxn>
                <a:cxn ang="0">
                  <a:pos x="66" y="811"/>
                </a:cxn>
              </a:cxnLst>
              <a:rect l="0" t="0" r="r" b="b"/>
              <a:pathLst>
                <a:path w="5773" h="5761">
                  <a:moveTo>
                    <a:pt x="0" y="772"/>
                  </a:moveTo>
                  <a:lnTo>
                    <a:pt x="11" y="765"/>
                  </a:lnTo>
                  <a:lnTo>
                    <a:pt x="43" y="742"/>
                  </a:lnTo>
                  <a:lnTo>
                    <a:pt x="68" y="727"/>
                  </a:lnTo>
                  <a:lnTo>
                    <a:pt x="97" y="708"/>
                  </a:lnTo>
                  <a:lnTo>
                    <a:pt x="132" y="686"/>
                  </a:lnTo>
                  <a:lnTo>
                    <a:pt x="172" y="662"/>
                  </a:lnTo>
                  <a:lnTo>
                    <a:pt x="218" y="636"/>
                  </a:lnTo>
                  <a:lnTo>
                    <a:pt x="268" y="609"/>
                  </a:lnTo>
                  <a:lnTo>
                    <a:pt x="324" y="579"/>
                  </a:lnTo>
                  <a:lnTo>
                    <a:pt x="385" y="549"/>
                  </a:lnTo>
                  <a:lnTo>
                    <a:pt x="452" y="516"/>
                  </a:lnTo>
                  <a:lnTo>
                    <a:pt x="524" y="483"/>
                  </a:lnTo>
                  <a:lnTo>
                    <a:pt x="600" y="449"/>
                  </a:lnTo>
                  <a:lnTo>
                    <a:pt x="682" y="415"/>
                  </a:lnTo>
                  <a:lnTo>
                    <a:pt x="770" y="380"/>
                  </a:lnTo>
                  <a:lnTo>
                    <a:pt x="861" y="346"/>
                  </a:lnTo>
                  <a:lnTo>
                    <a:pt x="959" y="312"/>
                  </a:lnTo>
                  <a:lnTo>
                    <a:pt x="1061" y="279"/>
                  </a:lnTo>
                  <a:lnTo>
                    <a:pt x="1169" y="245"/>
                  </a:lnTo>
                  <a:lnTo>
                    <a:pt x="1283" y="214"/>
                  </a:lnTo>
                  <a:lnTo>
                    <a:pt x="1400" y="184"/>
                  </a:lnTo>
                  <a:lnTo>
                    <a:pt x="1523" y="155"/>
                  </a:lnTo>
                  <a:lnTo>
                    <a:pt x="1651" y="127"/>
                  </a:lnTo>
                  <a:lnTo>
                    <a:pt x="1783" y="102"/>
                  </a:lnTo>
                  <a:lnTo>
                    <a:pt x="1922" y="78"/>
                  </a:lnTo>
                  <a:lnTo>
                    <a:pt x="2064" y="57"/>
                  </a:lnTo>
                  <a:lnTo>
                    <a:pt x="2212" y="40"/>
                  </a:lnTo>
                  <a:lnTo>
                    <a:pt x="2365" y="25"/>
                  </a:lnTo>
                  <a:lnTo>
                    <a:pt x="2523" y="13"/>
                  </a:lnTo>
                  <a:lnTo>
                    <a:pt x="2686" y="5"/>
                  </a:lnTo>
                  <a:lnTo>
                    <a:pt x="2850" y="0"/>
                  </a:lnTo>
                  <a:lnTo>
                    <a:pt x="3011" y="1"/>
                  </a:lnTo>
                  <a:lnTo>
                    <a:pt x="3169" y="7"/>
                  </a:lnTo>
                  <a:lnTo>
                    <a:pt x="3324" y="17"/>
                  </a:lnTo>
                  <a:lnTo>
                    <a:pt x="3475" y="32"/>
                  </a:lnTo>
                  <a:lnTo>
                    <a:pt x="3624" y="49"/>
                  </a:lnTo>
                  <a:lnTo>
                    <a:pt x="3769" y="70"/>
                  </a:lnTo>
                  <a:lnTo>
                    <a:pt x="3909" y="94"/>
                  </a:lnTo>
                  <a:lnTo>
                    <a:pt x="4046" y="121"/>
                  </a:lnTo>
                  <a:lnTo>
                    <a:pt x="4179" y="151"/>
                  </a:lnTo>
                  <a:lnTo>
                    <a:pt x="4309" y="183"/>
                  </a:lnTo>
                  <a:lnTo>
                    <a:pt x="4433" y="216"/>
                  </a:lnTo>
                  <a:lnTo>
                    <a:pt x="4553" y="252"/>
                  </a:lnTo>
                  <a:lnTo>
                    <a:pt x="4667" y="287"/>
                  </a:lnTo>
                  <a:lnTo>
                    <a:pt x="4778" y="324"/>
                  </a:lnTo>
                  <a:lnTo>
                    <a:pt x="4883" y="362"/>
                  </a:lnTo>
                  <a:lnTo>
                    <a:pt x="4983" y="400"/>
                  </a:lnTo>
                  <a:lnTo>
                    <a:pt x="5078" y="438"/>
                  </a:lnTo>
                  <a:lnTo>
                    <a:pt x="5168" y="474"/>
                  </a:lnTo>
                  <a:lnTo>
                    <a:pt x="5251" y="511"/>
                  </a:lnTo>
                  <a:lnTo>
                    <a:pt x="5329" y="547"/>
                  </a:lnTo>
                  <a:lnTo>
                    <a:pt x="5401" y="580"/>
                  </a:lnTo>
                  <a:lnTo>
                    <a:pt x="5467" y="613"/>
                  </a:lnTo>
                  <a:lnTo>
                    <a:pt x="5527" y="643"/>
                  </a:lnTo>
                  <a:lnTo>
                    <a:pt x="5579" y="671"/>
                  </a:lnTo>
                  <a:lnTo>
                    <a:pt x="5627" y="696"/>
                  </a:lnTo>
                  <a:lnTo>
                    <a:pt x="5667" y="718"/>
                  </a:lnTo>
                  <a:lnTo>
                    <a:pt x="5699" y="738"/>
                  </a:lnTo>
                  <a:lnTo>
                    <a:pt x="5744" y="764"/>
                  </a:lnTo>
                  <a:lnTo>
                    <a:pt x="5759" y="773"/>
                  </a:lnTo>
                  <a:lnTo>
                    <a:pt x="5761" y="787"/>
                  </a:lnTo>
                  <a:lnTo>
                    <a:pt x="5765" y="830"/>
                  </a:lnTo>
                  <a:lnTo>
                    <a:pt x="5767" y="861"/>
                  </a:lnTo>
                  <a:lnTo>
                    <a:pt x="5769" y="899"/>
                  </a:lnTo>
                  <a:lnTo>
                    <a:pt x="5771" y="943"/>
                  </a:lnTo>
                  <a:lnTo>
                    <a:pt x="5772" y="993"/>
                  </a:lnTo>
                  <a:lnTo>
                    <a:pt x="5773" y="1050"/>
                  </a:lnTo>
                  <a:lnTo>
                    <a:pt x="5772" y="1111"/>
                  </a:lnTo>
                  <a:lnTo>
                    <a:pt x="5769" y="1179"/>
                  </a:lnTo>
                  <a:lnTo>
                    <a:pt x="5765" y="1253"/>
                  </a:lnTo>
                  <a:lnTo>
                    <a:pt x="5760" y="1332"/>
                  </a:lnTo>
                  <a:lnTo>
                    <a:pt x="5752" y="1416"/>
                  </a:lnTo>
                  <a:lnTo>
                    <a:pt x="5742" y="1506"/>
                  </a:lnTo>
                  <a:lnTo>
                    <a:pt x="5729" y="1600"/>
                  </a:lnTo>
                  <a:lnTo>
                    <a:pt x="5714" y="1699"/>
                  </a:lnTo>
                  <a:lnTo>
                    <a:pt x="5696" y="1803"/>
                  </a:lnTo>
                  <a:lnTo>
                    <a:pt x="5674" y="1911"/>
                  </a:lnTo>
                  <a:lnTo>
                    <a:pt x="5649" y="2023"/>
                  </a:lnTo>
                  <a:lnTo>
                    <a:pt x="5620" y="2139"/>
                  </a:lnTo>
                  <a:lnTo>
                    <a:pt x="5587" y="2260"/>
                  </a:lnTo>
                  <a:lnTo>
                    <a:pt x="5550" y="2385"/>
                  </a:lnTo>
                  <a:lnTo>
                    <a:pt x="5508" y="2513"/>
                  </a:lnTo>
                  <a:lnTo>
                    <a:pt x="5463" y="2645"/>
                  </a:lnTo>
                  <a:lnTo>
                    <a:pt x="5411" y="2780"/>
                  </a:lnTo>
                  <a:lnTo>
                    <a:pt x="5355" y="2918"/>
                  </a:lnTo>
                  <a:lnTo>
                    <a:pt x="5293" y="3060"/>
                  </a:lnTo>
                  <a:lnTo>
                    <a:pt x="5225" y="3203"/>
                  </a:lnTo>
                  <a:lnTo>
                    <a:pt x="5152" y="3351"/>
                  </a:lnTo>
                  <a:lnTo>
                    <a:pt x="5073" y="3500"/>
                  </a:lnTo>
                  <a:lnTo>
                    <a:pt x="4987" y="3652"/>
                  </a:lnTo>
                  <a:lnTo>
                    <a:pt x="4897" y="3802"/>
                  </a:lnTo>
                  <a:lnTo>
                    <a:pt x="4806" y="3946"/>
                  </a:lnTo>
                  <a:lnTo>
                    <a:pt x="4716" y="4082"/>
                  </a:lnTo>
                  <a:lnTo>
                    <a:pt x="4624" y="4213"/>
                  </a:lnTo>
                  <a:lnTo>
                    <a:pt x="4531" y="4337"/>
                  </a:lnTo>
                  <a:lnTo>
                    <a:pt x="4439" y="4455"/>
                  </a:lnTo>
                  <a:lnTo>
                    <a:pt x="4348" y="4566"/>
                  </a:lnTo>
                  <a:lnTo>
                    <a:pt x="4257" y="4672"/>
                  </a:lnTo>
                  <a:lnTo>
                    <a:pt x="4166" y="4772"/>
                  </a:lnTo>
                  <a:lnTo>
                    <a:pt x="4078" y="4866"/>
                  </a:lnTo>
                  <a:lnTo>
                    <a:pt x="3989" y="4955"/>
                  </a:lnTo>
                  <a:lnTo>
                    <a:pt x="3903" y="5038"/>
                  </a:lnTo>
                  <a:lnTo>
                    <a:pt x="3817" y="5117"/>
                  </a:lnTo>
                  <a:lnTo>
                    <a:pt x="3735" y="5189"/>
                  </a:lnTo>
                  <a:lnTo>
                    <a:pt x="3654" y="5257"/>
                  </a:lnTo>
                  <a:lnTo>
                    <a:pt x="3577" y="5320"/>
                  </a:lnTo>
                  <a:lnTo>
                    <a:pt x="3502" y="5378"/>
                  </a:lnTo>
                  <a:lnTo>
                    <a:pt x="3430" y="5432"/>
                  </a:lnTo>
                  <a:lnTo>
                    <a:pt x="3361" y="5481"/>
                  </a:lnTo>
                  <a:lnTo>
                    <a:pt x="3296" y="5525"/>
                  </a:lnTo>
                  <a:lnTo>
                    <a:pt x="3234" y="5565"/>
                  </a:lnTo>
                  <a:lnTo>
                    <a:pt x="3177" y="5602"/>
                  </a:lnTo>
                  <a:lnTo>
                    <a:pt x="3124" y="5633"/>
                  </a:lnTo>
                  <a:lnTo>
                    <a:pt x="3076" y="5661"/>
                  </a:lnTo>
                  <a:lnTo>
                    <a:pt x="3032" y="5686"/>
                  </a:lnTo>
                  <a:lnTo>
                    <a:pt x="2993" y="5706"/>
                  </a:lnTo>
                  <a:lnTo>
                    <a:pt x="2959" y="5724"/>
                  </a:lnTo>
                  <a:lnTo>
                    <a:pt x="2931" y="5738"/>
                  </a:lnTo>
                  <a:lnTo>
                    <a:pt x="2893" y="5755"/>
                  </a:lnTo>
                  <a:lnTo>
                    <a:pt x="2880" y="5761"/>
                  </a:lnTo>
                  <a:lnTo>
                    <a:pt x="2880" y="5744"/>
                  </a:lnTo>
                  <a:lnTo>
                    <a:pt x="2879" y="5697"/>
                  </a:lnTo>
                  <a:lnTo>
                    <a:pt x="2876" y="5619"/>
                  </a:lnTo>
                  <a:lnTo>
                    <a:pt x="2871" y="5515"/>
                  </a:lnTo>
                  <a:lnTo>
                    <a:pt x="2866" y="5454"/>
                  </a:lnTo>
                  <a:lnTo>
                    <a:pt x="2861" y="5387"/>
                  </a:lnTo>
                  <a:lnTo>
                    <a:pt x="2854" y="5314"/>
                  </a:lnTo>
                  <a:lnTo>
                    <a:pt x="2846" y="5237"/>
                  </a:lnTo>
                  <a:lnTo>
                    <a:pt x="2837" y="5153"/>
                  </a:lnTo>
                  <a:lnTo>
                    <a:pt x="2825" y="5066"/>
                  </a:lnTo>
                  <a:lnTo>
                    <a:pt x="2812" y="4975"/>
                  </a:lnTo>
                  <a:lnTo>
                    <a:pt x="2798" y="4879"/>
                  </a:lnTo>
                  <a:lnTo>
                    <a:pt x="2781" y="4780"/>
                  </a:lnTo>
                  <a:lnTo>
                    <a:pt x="2763" y="4677"/>
                  </a:lnTo>
                  <a:lnTo>
                    <a:pt x="2741" y="4571"/>
                  </a:lnTo>
                  <a:lnTo>
                    <a:pt x="2717" y="4462"/>
                  </a:lnTo>
                  <a:lnTo>
                    <a:pt x="2691" y="4351"/>
                  </a:lnTo>
                  <a:lnTo>
                    <a:pt x="2662" y="4237"/>
                  </a:lnTo>
                  <a:lnTo>
                    <a:pt x="2631" y="4121"/>
                  </a:lnTo>
                  <a:lnTo>
                    <a:pt x="2596" y="4004"/>
                  </a:lnTo>
                  <a:lnTo>
                    <a:pt x="2559" y="3886"/>
                  </a:lnTo>
                  <a:lnTo>
                    <a:pt x="2518" y="3766"/>
                  </a:lnTo>
                  <a:lnTo>
                    <a:pt x="2473" y="3646"/>
                  </a:lnTo>
                  <a:lnTo>
                    <a:pt x="2426" y="3525"/>
                  </a:lnTo>
                  <a:lnTo>
                    <a:pt x="2375" y="3404"/>
                  </a:lnTo>
                  <a:lnTo>
                    <a:pt x="2320" y="3283"/>
                  </a:lnTo>
                  <a:lnTo>
                    <a:pt x="2261" y="3162"/>
                  </a:lnTo>
                  <a:lnTo>
                    <a:pt x="2198" y="3042"/>
                  </a:lnTo>
                  <a:lnTo>
                    <a:pt x="2131" y="2908"/>
                  </a:lnTo>
                  <a:lnTo>
                    <a:pt x="2059" y="2779"/>
                  </a:lnTo>
                  <a:lnTo>
                    <a:pt x="1983" y="2652"/>
                  </a:lnTo>
                  <a:lnTo>
                    <a:pt x="1903" y="2529"/>
                  </a:lnTo>
                  <a:lnTo>
                    <a:pt x="1821" y="2411"/>
                  </a:lnTo>
                  <a:lnTo>
                    <a:pt x="1736" y="2295"/>
                  </a:lnTo>
                  <a:lnTo>
                    <a:pt x="1650" y="2185"/>
                  </a:lnTo>
                  <a:lnTo>
                    <a:pt x="1561" y="2077"/>
                  </a:lnTo>
                  <a:lnTo>
                    <a:pt x="1470" y="1974"/>
                  </a:lnTo>
                  <a:lnTo>
                    <a:pt x="1380" y="1875"/>
                  </a:lnTo>
                  <a:lnTo>
                    <a:pt x="1288" y="1779"/>
                  </a:lnTo>
                  <a:lnTo>
                    <a:pt x="1196" y="1688"/>
                  </a:lnTo>
                  <a:lnTo>
                    <a:pt x="1105" y="1601"/>
                  </a:lnTo>
                  <a:lnTo>
                    <a:pt x="1015" y="1519"/>
                  </a:lnTo>
                  <a:lnTo>
                    <a:pt x="925" y="1440"/>
                  </a:lnTo>
                  <a:lnTo>
                    <a:pt x="838" y="1365"/>
                  </a:lnTo>
                  <a:lnTo>
                    <a:pt x="752" y="1294"/>
                  </a:lnTo>
                  <a:lnTo>
                    <a:pt x="669" y="1228"/>
                  </a:lnTo>
                  <a:lnTo>
                    <a:pt x="588" y="1166"/>
                  </a:lnTo>
                  <a:lnTo>
                    <a:pt x="512" y="1109"/>
                  </a:lnTo>
                  <a:lnTo>
                    <a:pt x="438" y="1056"/>
                  </a:lnTo>
                  <a:lnTo>
                    <a:pt x="369" y="1008"/>
                  </a:lnTo>
                  <a:lnTo>
                    <a:pt x="305" y="963"/>
                  </a:lnTo>
                  <a:lnTo>
                    <a:pt x="246" y="924"/>
                  </a:lnTo>
                  <a:lnTo>
                    <a:pt x="191" y="889"/>
                  </a:lnTo>
                  <a:lnTo>
                    <a:pt x="144" y="858"/>
                  </a:lnTo>
                  <a:lnTo>
                    <a:pt x="101" y="832"/>
                  </a:lnTo>
                  <a:lnTo>
                    <a:pt x="66" y="811"/>
                  </a:lnTo>
                  <a:lnTo>
                    <a:pt x="17" y="782"/>
                  </a:lnTo>
                  <a:lnTo>
                    <a:pt x="0" y="772"/>
                  </a:lnTo>
                  <a:close/>
                </a:path>
              </a:pathLst>
            </a:custGeom>
            <a:gradFill>
              <a:gsLst>
                <a:gs pos="0">
                  <a:srgbClr val="FFFF00"/>
                </a:gs>
                <a:gs pos="100000">
                  <a:srgbClr val="FFFF00">
                    <a:gamma/>
                    <a:shade val="46275"/>
                    <a:invGamma/>
                  </a:srgbClr>
                </a:gs>
              </a:gsLst>
              <a:path path="rect">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405"/>
            <p:cNvSpPr>
              <a:spLocks/>
            </p:cNvSpPr>
            <p:nvPr/>
          </p:nvSpPr>
          <p:spPr bwMode="auto">
            <a:xfrm>
              <a:off x="3879977" y="3199829"/>
              <a:ext cx="1528763" cy="1319213"/>
            </a:xfrm>
            <a:custGeom>
              <a:avLst/>
              <a:gdLst/>
              <a:ahLst/>
              <a:cxnLst>
                <a:cxn ang="0">
                  <a:pos x="5775" y="53"/>
                </a:cxn>
                <a:cxn ang="0">
                  <a:pos x="5779" y="158"/>
                </a:cxn>
                <a:cxn ang="0">
                  <a:pos x="5778" y="314"/>
                </a:cxn>
                <a:cxn ang="0">
                  <a:pos x="5766" y="519"/>
                </a:cxn>
                <a:cxn ang="0">
                  <a:pos x="5738" y="770"/>
                </a:cxn>
                <a:cxn ang="0">
                  <a:pos x="5689" y="1061"/>
                </a:cxn>
                <a:cxn ang="0">
                  <a:pos x="5613" y="1390"/>
                </a:cxn>
                <a:cxn ang="0">
                  <a:pos x="5504" y="1753"/>
                </a:cxn>
                <a:cxn ang="0">
                  <a:pos x="5357" y="2146"/>
                </a:cxn>
                <a:cxn ang="0">
                  <a:pos x="5167" y="2566"/>
                </a:cxn>
                <a:cxn ang="0">
                  <a:pos x="4933" y="2993"/>
                </a:cxn>
                <a:cxn ang="0">
                  <a:pos x="4675" y="3381"/>
                </a:cxn>
                <a:cxn ang="0">
                  <a:pos x="4402" y="3726"/>
                </a:cxn>
                <a:cxn ang="0">
                  <a:pos x="4126" y="4027"/>
                </a:cxn>
                <a:cxn ang="0">
                  <a:pos x="3856" y="4286"/>
                </a:cxn>
                <a:cxn ang="0">
                  <a:pos x="3601" y="4503"/>
                </a:cxn>
                <a:cxn ang="0">
                  <a:pos x="3370" y="4679"/>
                </a:cxn>
                <a:cxn ang="0">
                  <a:pos x="3175" y="4815"/>
                </a:cxn>
                <a:cxn ang="0">
                  <a:pos x="3023" y="4912"/>
                </a:cxn>
                <a:cxn ang="0">
                  <a:pos x="2906" y="4980"/>
                </a:cxn>
                <a:cxn ang="0">
                  <a:pos x="2838" y="4965"/>
                </a:cxn>
                <a:cxn ang="0">
                  <a:pos x="2738" y="4913"/>
                </a:cxn>
                <a:cxn ang="0">
                  <a:pos x="2591" y="4830"/>
                </a:cxn>
                <a:cxn ang="0">
                  <a:pos x="2406" y="4709"/>
                </a:cxn>
                <a:cxn ang="0">
                  <a:pos x="2189" y="4549"/>
                </a:cxn>
                <a:cxn ang="0">
                  <a:pos x="1948" y="4346"/>
                </a:cxn>
                <a:cxn ang="0">
                  <a:pos x="1688" y="4096"/>
                </a:cxn>
                <a:cxn ang="0">
                  <a:pos x="1418" y="3796"/>
                </a:cxn>
                <a:cxn ang="0">
                  <a:pos x="1144" y="3441"/>
                </a:cxn>
                <a:cxn ang="0">
                  <a:pos x="872" y="3030"/>
                </a:cxn>
                <a:cxn ang="0">
                  <a:pos x="619" y="2578"/>
                </a:cxn>
                <a:cxn ang="0">
                  <a:pos x="419" y="2143"/>
                </a:cxn>
                <a:cxn ang="0">
                  <a:pos x="265" y="1737"/>
                </a:cxn>
                <a:cxn ang="0">
                  <a:pos x="154" y="1364"/>
                </a:cxn>
                <a:cxn ang="0">
                  <a:pos x="79" y="1027"/>
                </a:cxn>
                <a:cxn ang="0">
                  <a:pos x="31" y="731"/>
                </a:cxn>
                <a:cxn ang="0">
                  <a:pos x="7" y="479"/>
                </a:cxn>
                <a:cxn ang="0">
                  <a:pos x="0" y="276"/>
                </a:cxn>
                <a:cxn ang="0">
                  <a:pos x="2" y="125"/>
                </a:cxn>
                <a:cxn ang="0">
                  <a:pos x="9" y="15"/>
                </a:cxn>
                <a:cxn ang="0">
                  <a:pos x="68" y="32"/>
                </a:cxn>
                <a:cxn ang="0">
                  <a:pos x="284" y="142"/>
                </a:cxn>
                <a:cxn ang="0">
                  <a:pos x="482" y="233"/>
                </a:cxn>
                <a:cxn ang="0">
                  <a:pos x="725" y="336"/>
                </a:cxn>
                <a:cxn ang="0">
                  <a:pos x="1008" y="441"/>
                </a:cxn>
                <a:cxn ang="0">
                  <a:pos x="1327" y="542"/>
                </a:cxn>
                <a:cxn ang="0">
                  <a:pos x="1674" y="633"/>
                </a:cxn>
                <a:cxn ang="0">
                  <a:pos x="2046" y="706"/>
                </a:cxn>
                <a:cxn ang="0">
                  <a:pos x="2436" y="755"/>
                </a:cxn>
                <a:cxn ang="0">
                  <a:pos x="2855" y="777"/>
                </a:cxn>
                <a:cxn ang="0">
                  <a:pos x="3297" y="771"/>
                </a:cxn>
                <a:cxn ang="0">
                  <a:pos x="3723" y="722"/>
                </a:cxn>
                <a:cxn ang="0">
                  <a:pos x="4126" y="644"/>
                </a:cxn>
                <a:cxn ang="0">
                  <a:pos x="4501" y="543"/>
                </a:cxn>
                <a:cxn ang="0">
                  <a:pos x="4839" y="430"/>
                </a:cxn>
                <a:cxn ang="0">
                  <a:pos x="5134" y="313"/>
                </a:cxn>
                <a:cxn ang="0">
                  <a:pos x="5382" y="203"/>
                </a:cxn>
                <a:cxn ang="0">
                  <a:pos x="5574" y="108"/>
                </a:cxn>
                <a:cxn ang="0">
                  <a:pos x="5703" y="38"/>
                </a:cxn>
              </a:cxnLst>
              <a:rect l="0" t="0" r="r" b="b"/>
              <a:pathLst>
                <a:path w="5779" h="4988">
                  <a:moveTo>
                    <a:pt x="5770" y="0"/>
                  </a:moveTo>
                  <a:lnTo>
                    <a:pt x="5771" y="14"/>
                  </a:lnTo>
                  <a:lnTo>
                    <a:pt x="5775" y="53"/>
                  </a:lnTo>
                  <a:lnTo>
                    <a:pt x="5776" y="82"/>
                  </a:lnTo>
                  <a:lnTo>
                    <a:pt x="5778" y="117"/>
                  </a:lnTo>
                  <a:lnTo>
                    <a:pt x="5779" y="158"/>
                  </a:lnTo>
                  <a:lnTo>
                    <a:pt x="5779" y="204"/>
                  </a:lnTo>
                  <a:lnTo>
                    <a:pt x="5779" y="256"/>
                  </a:lnTo>
                  <a:lnTo>
                    <a:pt x="5778" y="314"/>
                  </a:lnTo>
                  <a:lnTo>
                    <a:pt x="5776" y="378"/>
                  </a:lnTo>
                  <a:lnTo>
                    <a:pt x="5771" y="446"/>
                  </a:lnTo>
                  <a:lnTo>
                    <a:pt x="5766" y="519"/>
                  </a:lnTo>
                  <a:lnTo>
                    <a:pt x="5760" y="598"/>
                  </a:lnTo>
                  <a:lnTo>
                    <a:pt x="5750" y="681"/>
                  </a:lnTo>
                  <a:lnTo>
                    <a:pt x="5738" y="770"/>
                  </a:lnTo>
                  <a:lnTo>
                    <a:pt x="5725" y="863"/>
                  </a:lnTo>
                  <a:lnTo>
                    <a:pt x="5709" y="960"/>
                  </a:lnTo>
                  <a:lnTo>
                    <a:pt x="5689" y="1061"/>
                  </a:lnTo>
                  <a:lnTo>
                    <a:pt x="5667" y="1166"/>
                  </a:lnTo>
                  <a:lnTo>
                    <a:pt x="5642" y="1276"/>
                  </a:lnTo>
                  <a:lnTo>
                    <a:pt x="5613" y="1390"/>
                  </a:lnTo>
                  <a:lnTo>
                    <a:pt x="5580" y="1507"/>
                  </a:lnTo>
                  <a:lnTo>
                    <a:pt x="5544" y="1628"/>
                  </a:lnTo>
                  <a:lnTo>
                    <a:pt x="5504" y="1753"/>
                  </a:lnTo>
                  <a:lnTo>
                    <a:pt x="5459" y="1881"/>
                  </a:lnTo>
                  <a:lnTo>
                    <a:pt x="5411" y="2012"/>
                  </a:lnTo>
                  <a:lnTo>
                    <a:pt x="5357" y="2146"/>
                  </a:lnTo>
                  <a:lnTo>
                    <a:pt x="5299" y="2283"/>
                  </a:lnTo>
                  <a:lnTo>
                    <a:pt x="5235" y="2423"/>
                  </a:lnTo>
                  <a:lnTo>
                    <a:pt x="5167" y="2566"/>
                  </a:lnTo>
                  <a:lnTo>
                    <a:pt x="5092" y="2710"/>
                  </a:lnTo>
                  <a:lnTo>
                    <a:pt x="5014" y="2855"/>
                  </a:lnTo>
                  <a:lnTo>
                    <a:pt x="4933" y="2993"/>
                  </a:lnTo>
                  <a:lnTo>
                    <a:pt x="4848" y="3127"/>
                  </a:lnTo>
                  <a:lnTo>
                    <a:pt x="4762" y="3257"/>
                  </a:lnTo>
                  <a:lnTo>
                    <a:pt x="4675" y="3381"/>
                  </a:lnTo>
                  <a:lnTo>
                    <a:pt x="4585" y="3501"/>
                  </a:lnTo>
                  <a:lnTo>
                    <a:pt x="4494" y="3615"/>
                  </a:lnTo>
                  <a:lnTo>
                    <a:pt x="4402" y="3726"/>
                  </a:lnTo>
                  <a:lnTo>
                    <a:pt x="4311" y="3830"/>
                  </a:lnTo>
                  <a:lnTo>
                    <a:pt x="4218" y="3931"/>
                  </a:lnTo>
                  <a:lnTo>
                    <a:pt x="4126" y="4027"/>
                  </a:lnTo>
                  <a:lnTo>
                    <a:pt x="4035" y="4117"/>
                  </a:lnTo>
                  <a:lnTo>
                    <a:pt x="3945" y="4204"/>
                  </a:lnTo>
                  <a:lnTo>
                    <a:pt x="3856" y="4286"/>
                  </a:lnTo>
                  <a:lnTo>
                    <a:pt x="3769" y="4363"/>
                  </a:lnTo>
                  <a:lnTo>
                    <a:pt x="3683" y="4435"/>
                  </a:lnTo>
                  <a:lnTo>
                    <a:pt x="3601" y="4503"/>
                  </a:lnTo>
                  <a:lnTo>
                    <a:pt x="3522" y="4567"/>
                  </a:lnTo>
                  <a:lnTo>
                    <a:pt x="3444" y="4625"/>
                  </a:lnTo>
                  <a:lnTo>
                    <a:pt x="3370" y="4679"/>
                  </a:lnTo>
                  <a:lnTo>
                    <a:pt x="3301" y="4730"/>
                  </a:lnTo>
                  <a:lnTo>
                    <a:pt x="3235" y="4775"/>
                  </a:lnTo>
                  <a:lnTo>
                    <a:pt x="3175" y="4815"/>
                  </a:lnTo>
                  <a:lnTo>
                    <a:pt x="3119" y="4852"/>
                  </a:lnTo>
                  <a:lnTo>
                    <a:pt x="3068" y="4884"/>
                  </a:lnTo>
                  <a:lnTo>
                    <a:pt x="3023" y="4912"/>
                  </a:lnTo>
                  <a:lnTo>
                    <a:pt x="2984" y="4935"/>
                  </a:lnTo>
                  <a:lnTo>
                    <a:pt x="2951" y="4954"/>
                  </a:lnTo>
                  <a:lnTo>
                    <a:pt x="2906" y="4980"/>
                  </a:lnTo>
                  <a:lnTo>
                    <a:pt x="2890" y="4988"/>
                  </a:lnTo>
                  <a:lnTo>
                    <a:pt x="2877" y="4982"/>
                  </a:lnTo>
                  <a:lnTo>
                    <a:pt x="2838" y="4965"/>
                  </a:lnTo>
                  <a:lnTo>
                    <a:pt x="2810" y="4951"/>
                  </a:lnTo>
                  <a:lnTo>
                    <a:pt x="2777" y="4934"/>
                  </a:lnTo>
                  <a:lnTo>
                    <a:pt x="2738" y="4913"/>
                  </a:lnTo>
                  <a:lnTo>
                    <a:pt x="2693" y="4890"/>
                  </a:lnTo>
                  <a:lnTo>
                    <a:pt x="2644" y="4862"/>
                  </a:lnTo>
                  <a:lnTo>
                    <a:pt x="2591" y="4830"/>
                  </a:lnTo>
                  <a:lnTo>
                    <a:pt x="2534" y="4794"/>
                  </a:lnTo>
                  <a:lnTo>
                    <a:pt x="2471" y="4754"/>
                  </a:lnTo>
                  <a:lnTo>
                    <a:pt x="2406" y="4709"/>
                  </a:lnTo>
                  <a:lnTo>
                    <a:pt x="2337" y="4661"/>
                  </a:lnTo>
                  <a:lnTo>
                    <a:pt x="2265" y="4608"/>
                  </a:lnTo>
                  <a:lnTo>
                    <a:pt x="2189" y="4549"/>
                  </a:lnTo>
                  <a:lnTo>
                    <a:pt x="2112" y="4487"/>
                  </a:lnTo>
                  <a:lnTo>
                    <a:pt x="2031" y="4419"/>
                  </a:lnTo>
                  <a:lnTo>
                    <a:pt x="1948" y="4346"/>
                  </a:lnTo>
                  <a:lnTo>
                    <a:pt x="1863" y="4268"/>
                  </a:lnTo>
                  <a:lnTo>
                    <a:pt x="1777" y="4184"/>
                  </a:lnTo>
                  <a:lnTo>
                    <a:pt x="1688" y="4096"/>
                  </a:lnTo>
                  <a:lnTo>
                    <a:pt x="1600" y="4002"/>
                  </a:lnTo>
                  <a:lnTo>
                    <a:pt x="1509" y="3902"/>
                  </a:lnTo>
                  <a:lnTo>
                    <a:pt x="1418" y="3796"/>
                  </a:lnTo>
                  <a:lnTo>
                    <a:pt x="1327" y="3683"/>
                  </a:lnTo>
                  <a:lnTo>
                    <a:pt x="1235" y="3566"/>
                  </a:lnTo>
                  <a:lnTo>
                    <a:pt x="1144" y="3441"/>
                  </a:lnTo>
                  <a:lnTo>
                    <a:pt x="1052" y="3311"/>
                  </a:lnTo>
                  <a:lnTo>
                    <a:pt x="962" y="3174"/>
                  </a:lnTo>
                  <a:lnTo>
                    <a:pt x="872" y="3030"/>
                  </a:lnTo>
                  <a:lnTo>
                    <a:pt x="784" y="2880"/>
                  </a:lnTo>
                  <a:lnTo>
                    <a:pt x="698" y="2728"/>
                  </a:lnTo>
                  <a:lnTo>
                    <a:pt x="619" y="2578"/>
                  </a:lnTo>
                  <a:lnTo>
                    <a:pt x="547" y="2430"/>
                  </a:lnTo>
                  <a:lnTo>
                    <a:pt x="480" y="2285"/>
                  </a:lnTo>
                  <a:lnTo>
                    <a:pt x="419" y="2143"/>
                  </a:lnTo>
                  <a:lnTo>
                    <a:pt x="363" y="2005"/>
                  </a:lnTo>
                  <a:lnTo>
                    <a:pt x="312" y="1869"/>
                  </a:lnTo>
                  <a:lnTo>
                    <a:pt x="265" y="1737"/>
                  </a:lnTo>
                  <a:lnTo>
                    <a:pt x="224" y="1609"/>
                  </a:lnTo>
                  <a:lnTo>
                    <a:pt x="188" y="1485"/>
                  </a:lnTo>
                  <a:lnTo>
                    <a:pt x="154" y="1364"/>
                  </a:lnTo>
                  <a:lnTo>
                    <a:pt x="125" y="1247"/>
                  </a:lnTo>
                  <a:lnTo>
                    <a:pt x="100" y="1135"/>
                  </a:lnTo>
                  <a:lnTo>
                    <a:pt x="79" y="1027"/>
                  </a:lnTo>
                  <a:lnTo>
                    <a:pt x="60" y="923"/>
                  </a:lnTo>
                  <a:lnTo>
                    <a:pt x="44" y="825"/>
                  </a:lnTo>
                  <a:lnTo>
                    <a:pt x="31" y="731"/>
                  </a:lnTo>
                  <a:lnTo>
                    <a:pt x="21" y="641"/>
                  </a:lnTo>
                  <a:lnTo>
                    <a:pt x="13" y="557"/>
                  </a:lnTo>
                  <a:lnTo>
                    <a:pt x="7" y="479"/>
                  </a:lnTo>
                  <a:lnTo>
                    <a:pt x="3" y="406"/>
                  </a:lnTo>
                  <a:lnTo>
                    <a:pt x="1" y="338"/>
                  </a:lnTo>
                  <a:lnTo>
                    <a:pt x="0" y="276"/>
                  </a:lnTo>
                  <a:lnTo>
                    <a:pt x="0" y="220"/>
                  </a:lnTo>
                  <a:lnTo>
                    <a:pt x="0" y="169"/>
                  </a:lnTo>
                  <a:lnTo>
                    <a:pt x="2" y="125"/>
                  </a:lnTo>
                  <a:lnTo>
                    <a:pt x="3" y="88"/>
                  </a:lnTo>
                  <a:lnTo>
                    <a:pt x="5" y="57"/>
                  </a:lnTo>
                  <a:lnTo>
                    <a:pt x="9" y="15"/>
                  </a:lnTo>
                  <a:lnTo>
                    <a:pt x="11" y="1"/>
                  </a:lnTo>
                  <a:lnTo>
                    <a:pt x="26" y="9"/>
                  </a:lnTo>
                  <a:lnTo>
                    <a:pt x="68" y="32"/>
                  </a:lnTo>
                  <a:lnTo>
                    <a:pt x="136" y="68"/>
                  </a:lnTo>
                  <a:lnTo>
                    <a:pt x="229" y="115"/>
                  </a:lnTo>
                  <a:lnTo>
                    <a:pt x="284" y="142"/>
                  </a:lnTo>
                  <a:lnTo>
                    <a:pt x="344" y="172"/>
                  </a:lnTo>
                  <a:lnTo>
                    <a:pt x="411" y="202"/>
                  </a:lnTo>
                  <a:lnTo>
                    <a:pt x="482" y="233"/>
                  </a:lnTo>
                  <a:lnTo>
                    <a:pt x="558" y="267"/>
                  </a:lnTo>
                  <a:lnTo>
                    <a:pt x="640" y="301"/>
                  </a:lnTo>
                  <a:lnTo>
                    <a:pt x="725" y="336"/>
                  </a:lnTo>
                  <a:lnTo>
                    <a:pt x="816" y="370"/>
                  </a:lnTo>
                  <a:lnTo>
                    <a:pt x="910" y="406"/>
                  </a:lnTo>
                  <a:lnTo>
                    <a:pt x="1008" y="441"/>
                  </a:lnTo>
                  <a:lnTo>
                    <a:pt x="1111" y="475"/>
                  </a:lnTo>
                  <a:lnTo>
                    <a:pt x="1217" y="509"/>
                  </a:lnTo>
                  <a:lnTo>
                    <a:pt x="1327" y="542"/>
                  </a:lnTo>
                  <a:lnTo>
                    <a:pt x="1439" y="573"/>
                  </a:lnTo>
                  <a:lnTo>
                    <a:pt x="1556" y="605"/>
                  </a:lnTo>
                  <a:lnTo>
                    <a:pt x="1674" y="633"/>
                  </a:lnTo>
                  <a:lnTo>
                    <a:pt x="1795" y="660"/>
                  </a:lnTo>
                  <a:lnTo>
                    <a:pt x="1919" y="683"/>
                  </a:lnTo>
                  <a:lnTo>
                    <a:pt x="2046" y="706"/>
                  </a:lnTo>
                  <a:lnTo>
                    <a:pt x="2174" y="726"/>
                  </a:lnTo>
                  <a:lnTo>
                    <a:pt x="2305" y="742"/>
                  </a:lnTo>
                  <a:lnTo>
                    <a:pt x="2436" y="755"/>
                  </a:lnTo>
                  <a:lnTo>
                    <a:pt x="2570" y="763"/>
                  </a:lnTo>
                  <a:lnTo>
                    <a:pt x="2705" y="769"/>
                  </a:lnTo>
                  <a:lnTo>
                    <a:pt x="2855" y="777"/>
                  </a:lnTo>
                  <a:lnTo>
                    <a:pt x="3004" y="781"/>
                  </a:lnTo>
                  <a:lnTo>
                    <a:pt x="3151" y="777"/>
                  </a:lnTo>
                  <a:lnTo>
                    <a:pt x="3297" y="771"/>
                  </a:lnTo>
                  <a:lnTo>
                    <a:pt x="3442" y="759"/>
                  </a:lnTo>
                  <a:lnTo>
                    <a:pt x="3583" y="743"/>
                  </a:lnTo>
                  <a:lnTo>
                    <a:pt x="3723" y="722"/>
                  </a:lnTo>
                  <a:lnTo>
                    <a:pt x="3861" y="700"/>
                  </a:lnTo>
                  <a:lnTo>
                    <a:pt x="3994" y="673"/>
                  </a:lnTo>
                  <a:lnTo>
                    <a:pt x="4126" y="644"/>
                  </a:lnTo>
                  <a:lnTo>
                    <a:pt x="4255" y="612"/>
                  </a:lnTo>
                  <a:lnTo>
                    <a:pt x="4379" y="579"/>
                  </a:lnTo>
                  <a:lnTo>
                    <a:pt x="4501" y="543"/>
                  </a:lnTo>
                  <a:lnTo>
                    <a:pt x="4617" y="506"/>
                  </a:lnTo>
                  <a:lnTo>
                    <a:pt x="4731" y="469"/>
                  </a:lnTo>
                  <a:lnTo>
                    <a:pt x="4839" y="430"/>
                  </a:lnTo>
                  <a:lnTo>
                    <a:pt x="4942" y="391"/>
                  </a:lnTo>
                  <a:lnTo>
                    <a:pt x="5041" y="352"/>
                  </a:lnTo>
                  <a:lnTo>
                    <a:pt x="5134" y="313"/>
                  </a:lnTo>
                  <a:lnTo>
                    <a:pt x="5223" y="275"/>
                  </a:lnTo>
                  <a:lnTo>
                    <a:pt x="5305" y="239"/>
                  </a:lnTo>
                  <a:lnTo>
                    <a:pt x="5382" y="203"/>
                  </a:lnTo>
                  <a:lnTo>
                    <a:pt x="5452" y="168"/>
                  </a:lnTo>
                  <a:lnTo>
                    <a:pt x="5517" y="137"/>
                  </a:lnTo>
                  <a:lnTo>
                    <a:pt x="5574" y="108"/>
                  </a:lnTo>
                  <a:lnTo>
                    <a:pt x="5625" y="81"/>
                  </a:lnTo>
                  <a:lnTo>
                    <a:pt x="5668" y="58"/>
                  </a:lnTo>
                  <a:lnTo>
                    <a:pt x="5703" y="38"/>
                  </a:lnTo>
                  <a:lnTo>
                    <a:pt x="5753" y="10"/>
                  </a:lnTo>
                  <a:lnTo>
                    <a:pt x="5770" y="0"/>
                  </a:lnTo>
                  <a:close/>
                </a:path>
              </a:pathLst>
            </a:custGeom>
            <a:gradFill>
              <a:gsLst>
                <a:gs pos="0">
                  <a:srgbClr val="00FFFF"/>
                </a:gs>
                <a:gs pos="100000">
                  <a:srgbClr val="00FFFF">
                    <a:gamma/>
                    <a:shade val="46275"/>
                    <a:invGamma/>
                  </a:srgbClr>
                </a:gs>
              </a:gsLst>
              <a:path path="rect">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406"/>
            <p:cNvSpPr>
              <a:spLocks/>
            </p:cNvSpPr>
            <p:nvPr/>
          </p:nvSpPr>
          <p:spPr bwMode="auto">
            <a:xfrm>
              <a:off x="3881565" y="1879029"/>
              <a:ext cx="1525588" cy="1533525"/>
            </a:xfrm>
            <a:custGeom>
              <a:avLst/>
              <a:gdLst/>
              <a:ahLst/>
              <a:cxnLst>
                <a:cxn ang="0">
                  <a:pos x="2" y="4927"/>
                </a:cxn>
                <a:cxn ang="0">
                  <a:pos x="0" y="4807"/>
                </a:cxn>
                <a:cxn ang="0">
                  <a:pos x="3" y="4630"/>
                </a:cxn>
                <a:cxn ang="0">
                  <a:pos x="17" y="4401"/>
                </a:cxn>
                <a:cxn ang="0">
                  <a:pos x="49" y="4129"/>
                </a:cxn>
                <a:cxn ang="0">
                  <a:pos x="103" y="3817"/>
                </a:cxn>
                <a:cxn ang="0">
                  <a:pos x="183" y="3473"/>
                </a:cxn>
                <a:cxn ang="0">
                  <a:pos x="296" y="3102"/>
                </a:cxn>
                <a:cxn ang="0">
                  <a:pos x="448" y="2712"/>
                </a:cxn>
                <a:cxn ang="0">
                  <a:pos x="644" y="2307"/>
                </a:cxn>
                <a:cxn ang="0">
                  <a:pos x="881" y="1905"/>
                </a:cxn>
                <a:cxn ang="0">
                  <a:pos x="1140" y="1540"/>
                </a:cxn>
                <a:cxn ang="0">
                  <a:pos x="1410" y="1214"/>
                </a:cxn>
                <a:cxn ang="0">
                  <a:pos x="1682" y="927"/>
                </a:cxn>
                <a:cxn ang="0">
                  <a:pos x="1948" y="680"/>
                </a:cxn>
                <a:cxn ang="0">
                  <a:pos x="2196" y="471"/>
                </a:cxn>
                <a:cxn ang="0">
                  <a:pos x="2421" y="301"/>
                </a:cxn>
                <a:cxn ang="0">
                  <a:pos x="2611" y="169"/>
                </a:cxn>
                <a:cxn ang="0">
                  <a:pos x="2827" y="33"/>
                </a:cxn>
                <a:cxn ang="0">
                  <a:pos x="2903" y="9"/>
                </a:cxn>
                <a:cxn ang="0">
                  <a:pos x="3034" y="87"/>
                </a:cxn>
                <a:cxn ang="0">
                  <a:pos x="3201" y="195"/>
                </a:cxn>
                <a:cxn ang="0">
                  <a:pos x="3415" y="344"/>
                </a:cxn>
                <a:cxn ang="0">
                  <a:pos x="3662" y="533"/>
                </a:cxn>
                <a:cxn ang="0">
                  <a:pos x="3933" y="761"/>
                </a:cxn>
                <a:cxn ang="0">
                  <a:pos x="4214" y="1028"/>
                </a:cxn>
                <a:cxn ang="0">
                  <a:pos x="4494" y="1332"/>
                </a:cxn>
                <a:cxn ang="0">
                  <a:pos x="4759" y="1671"/>
                </a:cxn>
                <a:cxn ang="0">
                  <a:pos x="5000" y="2047"/>
                </a:cxn>
                <a:cxn ang="0">
                  <a:pos x="5204" y="2453"/>
                </a:cxn>
                <a:cxn ang="0">
                  <a:pos x="5368" y="2854"/>
                </a:cxn>
                <a:cxn ang="0">
                  <a:pos x="5497" y="3234"/>
                </a:cxn>
                <a:cxn ang="0">
                  <a:pos x="5595" y="3589"/>
                </a:cxn>
                <a:cxn ang="0">
                  <a:pos x="5666" y="3914"/>
                </a:cxn>
                <a:cxn ang="0">
                  <a:pos x="5715" y="4205"/>
                </a:cxn>
                <a:cxn ang="0">
                  <a:pos x="5745" y="4458"/>
                </a:cxn>
                <a:cxn ang="0">
                  <a:pos x="5760" y="4666"/>
                </a:cxn>
                <a:cxn ang="0">
                  <a:pos x="5766" y="4869"/>
                </a:cxn>
                <a:cxn ang="0">
                  <a:pos x="5764" y="4989"/>
                </a:cxn>
                <a:cxn ang="0">
                  <a:pos x="5634" y="5063"/>
                </a:cxn>
                <a:cxn ang="0">
                  <a:pos x="5414" y="5175"/>
                </a:cxn>
                <a:cxn ang="0">
                  <a:pos x="5189" y="5279"/>
                </a:cxn>
                <a:cxn ang="0">
                  <a:pos x="4917" y="5391"/>
                </a:cxn>
                <a:cxn ang="0">
                  <a:pos x="4603" y="5502"/>
                </a:cxn>
                <a:cxn ang="0">
                  <a:pos x="4252" y="5605"/>
                </a:cxn>
                <a:cxn ang="0">
                  <a:pos x="3870" y="5694"/>
                </a:cxn>
                <a:cxn ang="0">
                  <a:pos x="3460" y="5758"/>
                </a:cxn>
                <a:cxn ang="0">
                  <a:pos x="3030" y="5790"/>
                </a:cxn>
                <a:cxn ang="0">
                  <a:pos x="2589" y="5784"/>
                </a:cxn>
                <a:cxn ang="0">
                  <a:pos x="2166" y="5739"/>
                </a:cxn>
                <a:cxn ang="0">
                  <a:pos x="1765" y="5667"/>
                </a:cxn>
                <a:cxn ang="0">
                  <a:pos x="1394" y="5573"/>
                </a:cxn>
                <a:cxn ang="0">
                  <a:pos x="1056" y="5465"/>
                </a:cxn>
                <a:cxn ang="0">
                  <a:pos x="756" y="5353"/>
                </a:cxn>
                <a:cxn ang="0">
                  <a:pos x="499" y="5243"/>
                </a:cxn>
                <a:cxn ang="0">
                  <a:pos x="291" y="5143"/>
                </a:cxn>
                <a:cxn ang="0">
                  <a:pos x="65" y="5023"/>
                </a:cxn>
              </a:cxnLst>
              <a:rect l="0" t="0" r="r" b="b"/>
              <a:pathLst>
                <a:path w="5766" h="5792">
                  <a:moveTo>
                    <a:pt x="7" y="4989"/>
                  </a:moveTo>
                  <a:lnTo>
                    <a:pt x="6" y="4973"/>
                  </a:lnTo>
                  <a:lnTo>
                    <a:pt x="2" y="4927"/>
                  </a:lnTo>
                  <a:lnTo>
                    <a:pt x="1" y="4894"/>
                  </a:lnTo>
                  <a:lnTo>
                    <a:pt x="0" y="4854"/>
                  </a:lnTo>
                  <a:lnTo>
                    <a:pt x="0" y="4807"/>
                  </a:lnTo>
                  <a:lnTo>
                    <a:pt x="0" y="4754"/>
                  </a:lnTo>
                  <a:lnTo>
                    <a:pt x="1" y="4695"/>
                  </a:lnTo>
                  <a:lnTo>
                    <a:pt x="3" y="4630"/>
                  </a:lnTo>
                  <a:lnTo>
                    <a:pt x="7" y="4559"/>
                  </a:lnTo>
                  <a:lnTo>
                    <a:pt x="11" y="4483"/>
                  </a:lnTo>
                  <a:lnTo>
                    <a:pt x="17" y="4401"/>
                  </a:lnTo>
                  <a:lnTo>
                    <a:pt x="26" y="4315"/>
                  </a:lnTo>
                  <a:lnTo>
                    <a:pt x="36" y="4224"/>
                  </a:lnTo>
                  <a:lnTo>
                    <a:pt x="49" y="4129"/>
                  </a:lnTo>
                  <a:lnTo>
                    <a:pt x="64" y="4029"/>
                  </a:lnTo>
                  <a:lnTo>
                    <a:pt x="81" y="3925"/>
                  </a:lnTo>
                  <a:lnTo>
                    <a:pt x="103" y="3817"/>
                  </a:lnTo>
                  <a:lnTo>
                    <a:pt x="125" y="3706"/>
                  </a:lnTo>
                  <a:lnTo>
                    <a:pt x="152" y="3590"/>
                  </a:lnTo>
                  <a:lnTo>
                    <a:pt x="183" y="3473"/>
                  </a:lnTo>
                  <a:lnTo>
                    <a:pt x="217" y="3352"/>
                  </a:lnTo>
                  <a:lnTo>
                    <a:pt x="255" y="3229"/>
                  </a:lnTo>
                  <a:lnTo>
                    <a:pt x="296" y="3102"/>
                  </a:lnTo>
                  <a:lnTo>
                    <a:pt x="342" y="2975"/>
                  </a:lnTo>
                  <a:lnTo>
                    <a:pt x="393" y="2844"/>
                  </a:lnTo>
                  <a:lnTo>
                    <a:pt x="448" y="2712"/>
                  </a:lnTo>
                  <a:lnTo>
                    <a:pt x="508" y="2579"/>
                  </a:lnTo>
                  <a:lnTo>
                    <a:pt x="573" y="2444"/>
                  </a:lnTo>
                  <a:lnTo>
                    <a:pt x="644" y="2307"/>
                  </a:lnTo>
                  <a:lnTo>
                    <a:pt x="719" y="2170"/>
                  </a:lnTo>
                  <a:lnTo>
                    <a:pt x="799" y="2035"/>
                  </a:lnTo>
                  <a:lnTo>
                    <a:pt x="881" y="1905"/>
                  </a:lnTo>
                  <a:lnTo>
                    <a:pt x="965" y="1778"/>
                  </a:lnTo>
                  <a:lnTo>
                    <a:pt x="1052" y="1657"/>
                  </a:lnTo>
                  <a:lnTo>
                    <a:pt x="1140" y="1540"/>
                  </a:lnTo>
                  <a:lnTo>
                    <a:pt x="1229" y="1426"/>
                  </a:lnTo>
                  <a:lnTo>
                    <a:pt x="1319" y="1318"/>
                  </a:lnTo>
                  <a:lnTo>
                    <a:pt x="1410" y="1214"/>
                  </a:lnTo>
                  <a:lnTo>
                    <a:pt x="1501" y="1114"/>
                  </a:lnTo>
                  <a:lnTo>
                    <a:pt x="1592" y="1018"/>
                  </a:lnTo>
                  <a:lnTo>
                    <a:pt x="1682" y="927"/>
                  </a:lnTo>
                  <a:lnTo>
                    <a:pt x="1772" y="841"/>
                  </a:lnTo>
                  <a:lnTo>
                    <a:pt x="1860" y="758"/>
                  </a:lnTo>
                  <a:lnTo>
                    <a:pt x="1948" y="680"/>
                  </a:lnTo>
                  <a:lnTo>
                    <a:pt x="2032" y="606"/>
                  </a:lnTo>
                  <a:lnTo>
                    <a:pt x="2115" y="536"/>
                  </a:lnTo>
                  <a:lnTo>
                    <a:pt x="2196" y="471"/>
                  </a:lnTo>
                  <a:lnTo>
                    <a:pt x="2274" y="410"/>
                  </a:lnTo>
                  <a:lnTo>
                    <a:pt x="2349" y="353"/>
                  </a:lnTo>
                  <a:lnTo>
                    <a:pt x="2421" y="301"/>
                  </a:lnTo>
                  <a:lnTo>
                    <a:pt x="2488" y="252"/>
                  </a:lnTo>
                  <a:lnTo>
                    <a:pt x="2551" y="208"/>
                  </a:lnTo>
                  <a:lnTo>
                    <a:pt x="2611" y="169"/>
                  </a:lnTo>
                  <a:lnTo>
                    <a:pt x="2665" y="134"/>
                  </a:lnTo>
                  <a:lnTo>
                    <a:pt x="2758" y="75"/>
                  </a:lnTo>
                  <a:lnTo>
                    <a:pt x="2827" y="33"/>
                  </a:lnTo>
                  <a:lnTo>
                    <a:pt x="2870" y="8"/>
                  </a:lnTo>
                  <a:lnTo>
                    <a:pt x="2885" y="0"/>
                  </a:lnTo>
                  <a:lnTo>
                    <a:pt x="2903" y="9"/>
                  </a:lnTo>
                  <a:lnTo>
                    <a:pt x="2954" y="39"/>
                  </a:lnTo>
                  <a:lnTo>
                    <a:pt x="2990" y="61"/>
                  </a:lnTo>
                  <a:lnTo>
                    <a:pt x="3034" y="87"/>
                  </a:lnTo>
                  <a:lnTo>
                    <a:pt x="3084" y="119"/>
                  </a:lnTo>
                  <a:lnTo>
                    <a:pt x="3140" y="154"/>
                  </a:lnTo>
                  <a:lnTo>
                    <a:pt x="3201" y="195"/>
                  </a:lnTo>
                  <a:lnTo>
                    <a:pt x="3267" y="241"/>
                  </a:lnTo>
                  <a:lnTo>
                    <a:pt x="3339" y="290"/>
                  </a:lnTo>
                  <a:lnTo>
                    <a:pt x="3415" y="344"/>
                  </a:lnTo>
                  <a:lnTo>
                    <a:pt x="3494" y="403"/>
                  </a:lnTo>
                  <a:lnTo>
                    <a:pt x="3577" y="465"/>
                  </a:lnTo>
                  <a:lnTo>
                    <a:pt x="3662" y="533"/>
                  </a:lnTo>
                  <a:lnTo>
                    <a:pt x="3751" y="605"/>
                  </a:lnTo>
                  <a:lnTo>
                    <a:pt x="3841" y="681"/>
                  </a:lnTo>
                  <a:lnTo>
                    <a:pt x="3933" y="761"/>
                  </a:lnTo>
                  <a:lnTo>
                    <a:pt x="4026" y="846"/>
                  </a:lnTo>
                  <a:lnTo>
                    <a:pt x="4120" y="935"/>
                  </a:lnTo>
                  <a:lnTo>
                    <a:pt x="4214" y="1028"/>
                  </a:lnTo>
                  <a:lnTo>
                    <a:pt x="4308" y="1125"/>
                  </a:lnTo>
                  <a:lnTo>
                    <a:pt x="4401" y="1227"/>
                  </a:lnTo>
                  <a:lnTo>
                    <a:pt x="4494" y="1332"/>
                  </a:lnTo>
                  <a:lnTo>
                    <a:pt x="4584" y="1441"/>
                  </a:lnTo>
                  <a:lnTo>
                    <a:pt x="4673" y="1555"/>
                  </a:lnTo>
                  <a:lnTo>
                    <a:pt x="4759" y="1671"/>
                  </a:lnTo>
                  <a:lnTo>
                    <a:pt x="4842" y="1793"/>
                  </a:lnTo>
                  <a:lnTo>
                    <a:pt x="4923" y="1918"/>
                  </a:lnTo>
                  <a:lnTo>
                    <a:pt x="5000" y="2047"/>
                  </a:lnTo>
                  <a:lnTo>
                    <a:pt x="5072" y="2180"/>
                  </a:lnTo>
                  <a:lnTo>
                    <a:pt x="5140" y="2316"/>
                  </a:lnTo>
                  <a:lnTo>
                    <a:pt x="5204" y="2453"/>
                  </a:lnTo>
                  <a:lnTo>
                    <a:pt x="5262" y="2589"/>
                  </a:lnTo>
                  <a:lnTo>
                    <a:pt x="5317" y="2723"/>
                  </a:lnTo>
                  <a:lnTo>
                    <a:pt x="5368" y="2854"/>
                  </a:lnTo>
                  <a:lnTo>
                    <a:pt x="5414" y="2983"/>
                  </a:lnTo>
                  <a:lnTo>
                    <a:pt x="5458" y="3110"/>
                  </a:lnTo>
                  <a:lnTo>
                    <a:pt x="5497" y="3234"/>
                  </a:lnTo>
                  <a:lnTo>
                    <a:pt x="5532" y="3356"/>
                  </a:lnTo>
                  <a:lnTo>
                    <a:pt x="5565" y="3474"/>
                  </a:lnTo>
                  <a:lnTo>
                    <a:pt x="5595" y="3589"/>
                  </a:lnTo>
                  <a:lnTo>
                    <a:pt x="5621" y="3702"/>
                  </a:lnTo>
                  <a:lnTo>
                    <a:pt x="5644" y="3810"/>
                  </a:lnTo>
                  <a:lnTo>
                    <a:pt x="5666" y="3914"/>
                  </a:lnTo>
                  <a:lnTo>
                    <a:pt x="5684" y="4016"/>
                  </a:lnTo>
                  <a:lnTo>
                    <a:pt x="5701" y="4113"/>
                  </a:lnTo>
                  <a:lnTo>
                    <a:pt x="5715" y="4205"/>
                  </a:lnTo>
                  <a:lnTo>
                    <a:pt x="5726" y="4293"/>
                  </a:lnTo>
                  <a:lnTo>
                    <a:pt x="5736" y="4378"/>
                  </a:lnTo>
                  <a:lnTo>
                    <a:pt x="5745" y="4458"/>
                  </a:lnTo>
                  <a:lnTo>
                    <a:pt x="5751" y="4532"/>
                  </a:lnTo>
                  <a:lnTo>
                    <a:pt x="5757" y="4601"/>
                  </a:lnTo>
                  <a:lnTo>
                    <a:pt x="5760" y="4666"/>
                  </a:lnTo>
                  <a:lnTo>
                    <a:pt x="5763" y="4725"/>
                  </a:lnTo>
                  <a:lnTo>
                    <a:pt x="5765" y="4778"/>
                  </a:lnTo>
                  <a:lnTo>
                    <a:pt x="5766" y="4869"/>
                  </a:lnTo>
                  <a:lnTo>
                    <a:pt x="5766" y="4935"/>
                  </a:lnTo>
                  <a:lnTo>
                    <a:pt x="5765" y="4975"/>
                  </a:lnTo>
                  <a:lnTo>
                    <a:pt x="5764" y="4989"/>
                  </a:lnTo>
                  <a:lnTo>
                    <a:pt x="5749" y="4997"/>
                  </a:lnTo>
                  <a:lnTo>
                    <a:pt x="5706" y="5023"/>
                  </a:lnTo>
                  <a:lnTo>
                    <a:pt x="5634" y="5063"/>
                  </a:lnTo>
                  <a:lnTo>
                    <a:pt x="5536" y="5114"/>
                  </a:lnTo>
                  <a:lnTo>
                    <a:pt x="5478" y="5143"/>
                  </a:lnTo>
                  <a:lnTo>
                    <a:pt x="5414" y="5175"/>
                  </a:lnTo>
                  <a:lnTo>
                    <a:pt x="5344" y="5208"/>
                  </a:lnTo>
                  <a:lnTo>
                    <a:pt x="5270" y="5243"/>
                  </a:lnTo>
                  <a:lnTo>
                    <a:pt x="5189" y="5279"/>
                  </a:lnTo>
                  <a:lnTo>
                    <a:pt x="5104" y="5316"/>
                  </a:lnTo>
                  <a:lnTo>
                    <a:pt x="5012" y="5353"/>
                  </a:lnTo>
                  <a:lnTo>
                    <a:pt x="4917" y="5391"/>
                  </a:lnTo>
                  <a:lnTo>
                    <a:pt x="4816" y="5428"/>
                  </a:lnTo>
                  <a:lnTo>
                    <a:pt x="4712" y="5465"/>
                  </a:lnTo>
                  <a:lnTo>
                    <a:pt x="4603" y="5502"/>
                  </a:lnTo>
                  <a:lnTo>
                    <a:pt x="4489" y="5538"/>
                  </a:lnTo>
                  <a:lnTo>
                    <a:pt x="4373" y="5573"/>
                  </a:lnTo>
                  <a:lnTo>
                    <a:pt x="4252" y="5605"/>
                  </a:lnTo>
                  <a:lnTo>
                    <a:pt x="4128" y="5638"/>
                  </a:lnTo>
                  <a:lnTo>
                    <a:pt x="4000" y="5667"/>
                  </a:lnTo>
                  <a:lnTo>
                    <a:pt x="3870" y="5694"/>
                  </a:lnTo>
                  <a:lnTo>
                    <a:pt x="3736" y="5718"/>
                  </a:lnTo>
                  <a:lnTo>
                    <a:pt x="3600" y="5739"/>
                  </a:lnTo>
                  <a:lnTo>
                    <a:pt x="3460" y="5758"/>
                  </a:lnTo>
                  <a:lnTo>
                    <a:pt x="3319" y="5773"/>
                  </a:lnTo>
                  <a:lnTo>
                    <a:pt x="3175" y="5784"/>
                  </a:lnTo>
                  <a:lnTo>
                    <a:pt x="3030" y="5790"/>
                  </a:lnTo>
                  <a:lnTo>
                    <a:pt x="2883" y="5792"/>
                  </a:lnTo>
                  <a:lnTo>
                    <a:pt x="2735" y="5790"/>
                  </a:lnTo>
                  <a:lnTo>
                    <a:pt x="2589" y="5784"/>
                  </a:lnTo>
                  <a:lnTo>
                    <a:pt x="2446" y="5773"/>
                  </a:lnTo>
                  <a:lnTo>
                    <a:pt x="2305" y="5758"/>
                  </a:lnTo>
                  <a:lnTo>
                    <a:pt x="2166" y="5739"/>
                  </a:lnTo>
                  <a:lnTo>
                    <a:pt x="2030" y="5718"/>
                  </a:lnTo>
                  <a:lnTo>
                    <a:pt x="1896" y="5694"/>
                  </a:lnTo>
                  <a:lnTo>
                    <a:pt x="1765" y="5667"/>
                  </a:lnTo>
                  <a:lnTo>
                    <a:pt x="1638" y="5638"/>
                  </a:lnTo>
                  <a:lnTo>
                    <a:pt x="1515" y="5605"/>
                  </a:lnTo>
                  <a:lnTo>
                    <a:pt x="1394" y="5573"/>
                  </a:lnTo>
                  <a:lnTo>
                    <a:pt x="1277" y="5538"/>
                  </a:lnTo>
                  <a:lnTo>
                    <a:pt x="1164" y="5502"/>
                  </a:lnTo>
                  <a:lnTo>
                    <a:pt x="1056" y="5465"/>
                  </a:lnTo>
                  <a:lnTo>
                    <a:pt x="951" y="5428"/>
                  </a:lnTo>
                  <a:lnTo>
                    <a:pt x="851" y="5391"/>
                  </a:lnTo>
                  <a:lnTo>
                    <a:pt x="756" y="5353"/>
                  </a:lnTo>
                  <a:lnTo>
                    <a:pt x="665" y="5316"/>
                  </a:lnTo>
                  <a:lnTo>
                    <a:pt x="580" y="5279"/>
                  </a:lnTo>
                  <a:lnTo>
                    <a:pt x="499" y="5243"/>
                  </a:lnTo>
                  <a:lnTo>
                    <a:pt x="424" y="5208"/>
                  </a:lnTo>
                  <a:lnTo>
                    <a:pt x="354" y="5175"/>
                  </a:lnTo>
                  <a:lnTo>
                    <a:pt x="291" y="5143"/>
                  </a:lnTo>
                  <a:lnTo>
                    <a:pt x="233" y="5114"/>
                  </a:lnTo>
                  <a:lnTo>
                    <a:pt x="136" y="5063"/>
                  </a:lnTo>
                  <a:lnTo>
                    <a:pt x="65" y="5023"/>
                  </a:lnTo>
                  <a:lnTo>
                    <a:pt x="21" y="4997"/>
                  </a:lnTo>
                  <a:lnTo>
                    <a:pt x="7" y="4989"/>
                  </a:lnTo>
                  <a:close/>
                </a:path>
              </a:pathLst>
            </a:custGeom>
            <a:gradFill>
              <a:gsLst>
                <a:gs pos="0">
                  <a:schemeClr val="bg1"/>
                </a:gs>
                <a:gs pos="100000">
                  <a:srgbClr val="C0C0C0"/>
                </a:gs>
              </a:gsLst>
              <a:path path="rect">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475"/>
            <p:cNvGrpSpPr/>
            <p:nvPr/>
          </p:nvGrpSpPr>
          <p:grpSpPr>
            <a:xfrm>
              <a:off x="2496312" y="3502152"/>
              <a:ext cx="1833563" cy="1177925"/>
              <a:chOff x="419100" y="457201"/>
              <a:chExt cx="1833563" cy="1177925"/>
            </a:xfrm>
          </p:grpSpPr>
          <p:sp>
            <p:nvSpPr>
              <p:cNvPr id="101" name="Rectangle 31"/>
              <p:cNvSpPr>
                <a:spLocks noChangeArrowheads="1"/>
              </p:cNvSpPr>
              <p:nvPr/>
            </p:nvSpPr>
            <p:spPr bwMode="auto">
              <a:xfrm rot="4020000">
                <a:off x="442913" y="433388"/>
                <a:ext cx="255588"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 name="Rectangle 32"/>
              <p:cNvSpPr>
                <a:spLocks noChangeArrowheads="1"/>
              </p:cNvSpPr>
              <p:nvPr/>
            </p:nvSpPr>
            <p:spPr bwMode="auto">
              <a:xfrm rot="3840000">
                <a:off x="512763" y="552450"/>
                <a:ext cx="230188"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 name="Rectangle 33"/>
              <p:cNvSpPr>
                <a:spLocks noChangeArrowheads="1"/>
              </p:cNvSpPr>
              <p:nvPr/>
            </p:nvSpPr>
            <p:spPr bwMode="auto">
              <a:xfrm rot="3600000">
                <a:off x="582613" y="638175"/>
                <a:ext cx="193675"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34"/>
              <p:cNvSpPr>
                <a:spLocks noChangeArrowheads="1"/>
              </p:cNvSpPr>
              <p:nvPr/>
            </p:nvSpPr>
            <p:spPr bwMode="auto">
              <a:xfrm rot="3480000">
                <a:off x="619125" y="727075"/>
                <a:ext cx="230188"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 name="Rectangle 35"/>
              <p:cNvSpPr>
                <a:spLocks noChangeArrowheads="1"/>
              </p:cNvSpPr>
              <p:nvPr/>
            </p:nvSpPr>
            <p:spPr bwMode="auto">
              <a:xfrm rot="3180000">
                <a:off x="685800" y="827088"/>
                <a:ext cx="242888"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36"/>
              <p:cNvSpPr>
                <a:spLocks noChangeArrowheads="1"/>
              </p:cNvSpPr>
              <p:nvPr/>
            </p:nvSpPr>
            <p:spPr bwMode="auto">
              <a:xfrm rot="3000000">
                <a:off x="769938" y="927100"/>
                <a:ext cx="242888"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37"/>
              <p:cNvSpPr>
                <a:spLocks noChangeArrowheads="1"/>
              </p:cNvSpPr>
              <p:nvPr/>
            </p:nvSpPr>
            <p:spPr bwMode="auto">
              <a:xfrm rot="2580000">
                <a:off x="863600" y="1011238"/>
                <a:ext cx="230188"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cs typeface="Arial" pitchFamily="34" charset="0"/>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 name="Rectangle 38"/>
              <p:cNvSpPr>
                <a:spLocks noChangeArrowheads="1"/>
              </p:cNvSpPr>
              <p:nvPr/>
            </p:nvSpPr>
            <p:spPr bwMode="auto">
              <a:xfrm rot="2400000">
                <a:off x="962025" y="1068388"/>
                <a:ext cx="168275"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39"/>
              <p:cNvSpPr>
                <a:spLocks noChangeArrowheads="1"/>
              </p:cNvSpPr>
              <p:nvPr/>
            </p:nvSpPr>
            <p:spPr bwMode="auto">
              <a:xfrm rot="2160000">
                <a:off x="1004888" y="1100138"/>
                <a:ext cx="168275"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40"/>
              <p:cNvSpPr>
                <a:spLocks noChangeArrowheads="1"/>
              </p:cNvSpPr>
              <p:nvPr/>
            </p:nvSpPr>
            <p:spPr bwMode="auto">
              <a:xfrm rot="1920000">
                <a:off x="1049338" y="1154113"/>
                <a:ext cx="242888"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 name="Rectangle 41"/>
              <p:cNvSpPr>
                <a:spLocks noChangeArrowheads="1"/>
              </p:cNvSpPr>
              <p:nvPr/>
            </p:nvSpPr>
            <p:spPr bwMode="auto">
              <a:xfrm rot="1680000">
                <a:off x="1163638" y="1214438"/>
                <a:ext cx="230188"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42"/>
              <p:cNvSpPr>
                <a:spLocks noChangeArrowheads="1"/>
              </p:cNvSpPr>
              <p:nvPr/>
            </p:nvSpPr>
            <p:spPr bwMode="auto">
              <a:xfrm rot="1440000">
                <a:off x="1270000" y="1260475"/>
                <a:ext cx="230188"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43"/>
              <p:cNvSpPr>
                <a:spLocks noChangeArrowheads="1"/>
              </p:cNvSpPr>
              <p:nvPr/>
            </p:nvSpPr>
            <p:spPr bwMode="auto">
              <a:xfrm rot="900000">
                <a:off x="1379538" y="1292225"/>
                <a:ext cx="242888"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44"/>
              <p:cNvSpPr>
                <a:spLocks noChangeArrowheads="1"/>
              </p:cNvSpPr>
              <p:nvPr/>
            </p:nvSpPr>
            <p:spPr bwMode="auto">
              <a:xfrm rot="660000">
                <a:off x="1509713" y="1316038"/>
                <a:ext cx="230188"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45"/>
              <p:cNvSpPr>
                <a:spLocks noChangeArrowheads="1"/>
              </p:cNvSpPr>
              <p:nvPr/>
            </p:nvSpPr>
            <p:spPr bwMode="auto">
              <a:xfrm rot="360000">
                <a:off x="1624013" y="1325563"/>
                <a:ext cx="193675"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46"/>
              <p:cNvSpPr>
                <a:spLocks noChangeArrowheads="1"/>
              </p:cNvSpPr>
              <p:nvPr/>
            </p:nvSpPr>
            <p:spPr bwMode="auto">
              <a:xfrm rot="120000">
                <a:off x="1704975" y="1331913"/>
                <a:ext cx="230188"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47"/>
              <p:cNvSpPr>
                <a:spLocks noChangeArrowheads="1"/>
              </p:cNvSpPr>
              <p:nvPr/>
            </p:nvSpPr>
            <p:spPr bwMode="auto">
              <a:xfrm rot="21480000">
                <a:off x="1825625" y="1325563"/>
                <a:ext cx="242888"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cs typeface="Arial" pitchFamily="34" charset="0"/>
                  </a:rPr>
                  <a:t>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 name="Rectangle 48"/>
              <p:cNvSpPr>
                <a:spLocks noChangeArrowheads="1"/>
              </p:cNvSpPr>
              <p:nvPr/>
            </p:nvSpPr>
            <p:spPr bwMode="auto">
              <a:xfrm rot="21240000">
                <a:off x="1955800" y="1316038"/>
                <a:ext cx="168275"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49"/>
              <p:cNvSpPr>
                <a:spLocks noChangeArrowheads="1"/>
              </p:cNvSpPr>
              <p:nvPr/>
            </p:nvSpPr>
            <p:spPr bwMode="auto">
              <a:xfrm rot="21000000">
                <a:off x="2009775" y="1301750"/>
                <a:ext cx="242888" cy="303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31"/>
            <p:cNvGrpSpPr>
              <a:grpSpLocks/>
            </p:cNvGrpSpPr>
            <p:nvPr/>
          </p:nvGrpSpPr>
          <p:grpSpPr bwMode="auto">
            <a:xfrm>
              <a:off x="5246687" y="3758184"/>
              <a:ext cx="1463675" cy="923925"/>
              <a:chOff x="527" y="1513"/>
              <a:chExt cx="922" cy="582"/>
            </a:xfrm>
          </p:grpSpPr>
          <p:sp>
            <p:nvSpPr>
              <p:cNvPr id="121" name="Rectangle 32"/>
              <p:cNvSpPr>
                <a:spLocks noChangeArrowheads="1"/>
              </p:cNvSpPr>
              <p:nvPr/>
            </p:nvSpPr>
            <p:spPr bwMode="auto">
              <a:xfrm rot="21360000">
                <a:off x="527" y="1921"/>
                <a:ext cx="105"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U</a:t>
                </a:r>
                <a:endParaRPr lang="en-US" sz="1800">
                  <a:latin typeface="Arial" pitchFamily="34" charset="0"/>
                  <a:cs typeface="Arial" pitchFamily="34" charset="0"/>
                </a:endParaRPr>
              </a:p>
            </p:txBody>
          </p:sp>
          <p:sp>
            <p:nvSpPr>
              <p:cNvPr id="122" name="Rectangle 33"/>
              <p:cNvSpPr>
                <a:spLocks noChangeArrowheads="1"/>
              </p:cNvSpPr>
              <p:nvPr/>
            </p:nvSpPr>
            <p:spPr bwMode="auto">
              <a:xfrm rot="21120000">
                <a:off x="638" y="1912"/>
                <a:ext cx="89"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n</a:t>
                </a:r>
                <a:endParaRPr lang="en-US" sz="1800">
                  <a:latin typeface="Arial" pitchFamily="34" charset="0"/>
                  <a:cs typeface="Arial" pitchFamily="34" charset="0"/>
                </a:endParaRPr>
              </a:p>
            </p:txBody>
          </p:sp>
          <p:sp>
            <p:nvSpPr>
              <p:cNvPr id="123" name="Rectangle 34"/>
              <p:cNvSpPr>
                <a:spLocks noChangeArrowheads="1"/>
              </p:cNvSpPr>
              <p:nvPr/>
            </p:nvSpPr>
            <p:spPr bwMode="auto">
              <a:xfrm rot="21000000">
                <a:off x="731" y="1898"/>
                <a:ext cx="40"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i</a:t>
                </a:r>
                <a:endParaRPr lang="en-US" sz="1800">
                  <a:latin typeface="Arial" pitchFamily="34" charset="0"/>
                  <a:cs typeface="Arial" pitchFamily="34" charset="0"/>
                </a:endParaRPr>
              </a:p>
            </p:txBody>
          </p:sp>
          <p:sp>
            <p:nvSpPr>
              <p:cNvPr id="124" name="Rectangle 35"/>
              <p:cNvSpPr>
                <a:spLocks noChangeArrowheads="1"/>
              </p:cNvSpPr>
              <p:nvPr/>
            </p:nvSpPr>
            <p:spPr bwMode="auto">
              <a:xfrm rot="20760000">
                <a:off x="775" y="1885"/>
                <a:ext cx="89"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q</a:t>
                </a:r>
                <a:endParaRPr lang="en-US" sz="1800">
                  <a:latin typeface="Arial" pitchFamily="34" charset="0"/>
                  <a:cs typeface="Arial" pitchFamily="34" charset="0"/>
                </a:endParaRPr>
              </a:p>
            </p:txBody>
          </p:sp>
          <p:sp>
            <p:nvSpPr>
              <p:cNvPr id="125" name="Rectangle 36"/>
              <p:cNvSpPr>
                <a:spLocks noChangeArrowheads="1"/>
              </p:cNvSpPr>
              <p:nvPr/>
            </p:nvSpPr>
            <p:spPr bwMode="auto">
              <a:xfrm rot="20520000">
                <a:off x="859" y="1860"/>
                <a:ext cx="89"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u</a:t>
                </a:r>
                <a:endParaRPr lang="en-US" sz="1800">
                  <a:latin typeface="Arial" pitchFamily="34" charset="0"/>
                  <a:cs typeface="Arial" pitchFamily="34" charset="0"/>
                </a:endParaRPr>
              </a:p>
            </p:txBody>
          </p:sp>
          <p:sp>
            <p:nvSpPr>
              <p:cNvPr id="126" name="Rectangle 37"/>
              <p:cNvSpPr>
                <a:spLocks noChangeArrowheads="1"/>
              </p:cNvSpPr>
              <p:nvPr/>
            </p:nvSpPr>
            <p:spPr bwMode="auto">
              <a:xfrm rot="20280000">
                <a:off x="950" y="1830"/>
                <a:ext cx="81" cy="174"/>
              </a:xfrm>
              <a:prstGeom prst="rect">
                <a:avLst/>
              </a:prstGeom>
              <a:noFill/>
              <a:ln w="9525">
                <a:noFill/>
                <a:miter lim="800000"/>
                <a:headEnd/>
                <a:tailEnd/>
              </a:ln>
            </p:spPr>
            <p:txBody>
              <a:bodyPr wrap="none" lIns="0" tIns="0" rIns="0" bIns="0">
                <a:spAutoFit/>
              </a:bodyPr>
              <a:lstStyle/>
              <a:p>
                <a:r>
                  <a:rPr lang="en-US" sz="1800" b="1" dirty="0">
                    <a:solidFill>
                      <a:srgbClr val="FFFFFF"/>
                    </a:solidFill>
                    <a:latin typeface="Arial" pitchFamily="34" charset="0"/>
                    <a:cs typeface="Arial" pitchFamily="34" charset="0"/>
                  </a:rPr>
                  <a:t>e</a:t>
                </a:r>
                <a:endParaRPr lang="en-US" sz="1800" dirty="0">
                  <a:latin typeface="Arial" pitchFamily="34" charset="0"/>
                  <a:cs typeface="Arial" pitchFamily="34" charset="0"/>
                </a:endParaRPr>
              </a:p>
            </p:txBody>
          </p:sp>
          <p:sp>
            <p:nvSpPr>
              <p:cNvPr id="127" name="Rectangle 38"/>
              <p:cNvSpPr>
                <a:spLocks noChangeArrowheads="1"/>
              </p:cNvSpPr>
              <p:nvPr/>
            </p:nvSpPr>
            <p:spPr bwMode="auto">
              <a:xfrm rot="19260000">
                <a:off x="1039" y="1767"/>
                <a:ext cx="105" cy="174"/>
              </a:xfrm>
              <a:prstGeom prst="rect">
                <a:avLst/>
              </a:prstGeom>
              <a:noFill/>
              <a:ln w="9525">
                <a:noFill/>
                <a:miter lim="800000"/>
                <a:headEnd/>
                <a:tailEnd/>
              </a:ln>
            </p:spPr>
            <p:txBody>
              <a:bodyPr wrap="none" lIns="0" tIns="0" rIns="0" bIns="0">
                <a:spAutoFit/>
              </a:bodyPr>
              <a:lstStyle/>
              <a:p>
                <a:r>
                  <a:rPr lang="en-US" sz="1800" b="1" dirty="0">
                    <a:solidFill>
                      <a:srgbClr val="FFFFFF"/>
                    </a:solidFill>
                    <a:latin typeface="Arial" pitchFamily="34" charset="0"/>
                    <a:cs typeface="Arial" pitchFamily="34" charset="0"/>
                  </a:rPr>
                  <a:t>D</a:t>
                </a:r>
                <a:endParaRPr lang="en-US" sz="1800" dirty="0">
                  <a:latin typeface="Arial" pitchFamily="34" charset="0"/>
                  <a:cs typeface="Arial" pitchFamily="34" charset="0"/>
                </a:endParaRPr>
              </a:p>
            </p:txBody>
          </p:sp>
          <p:sp>
            <p:nvSpPr>
              <p:cNvPr id="128" name="Rectangle 39"/>
              <p:cNvSpPr>
                <a:spLocks noChangeArrowheads="1"/>
              </p:cNvSpPr>
              <p:nvPr/>
            </p:nvSpPr>
            <p:spPr bwMode="auto">
              <a:xfrm rot="19020000">
                <a:off x="1120" y="1704"/>
                <a:ext cx="81"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e</a:t>
                </a:r>
                <a:endParaRPr lang="en-US" sz="1800">
                  <a:latin typeface="Arial" pitchFamily="34" charset="0"/>
                  <a:cs typeface="Arial" pitchFamily="34" charset="0"/>
                </a:endParaRPr>
              </a:p>
            </p:txBody>
          </p:sp>
          <p:sp>
            <p:nvSpPr>
              <p:cNvPr id="129" name="Rectangle 40"/>
              <p:cNvSpPr>
                <a:spLocks noChangeArrowheads="1"/>
              </p:cNvSpPr>
              <p:nvPr/>
            </p:nvSpPr>
            <p:spPr bwMode="auto">
              <a:xfrm rot="18780000">
                <a:off x="1183" y="1643"/>
                <a:ext cx="81" cy="174"/>
              </a:xfrm>
              <a:prstGeom prst="rect">
                <a:avLst/>
              </a:prstGeom>
              <a:noFill/>
              <a:ln w="9525">
                <a:noFill/>
                <a:miter lim="800000"/>
                <a:headEnd/>
                <a:tailEnd/>
              </a:ln>
            </p:spPr>
            <p:txBody>
              <a:bodyPr wrap="none" lIns="0" tIns="0" rIns="0" bIns="0">
                <a:spAutoFit/>
              </a:bodyPr>
              <a:lstStyle/>
              <a:p>
                <a:r>
                  <a:rPr lang="en-US" sz="1800" b="1" dirty="0">
                    <a:solidFill>
                      <a:srgbClr val="FFFFFF"/>
                    </a:solidFill>
                    <a:latin typeface="Arial" pitchFamily="34" charset="0"/>
                    <a:cs typeface="Arial" pitchFamily="34" charset="0"/>
                  </a:rPr>
                  <a:t>s</a:t>
                </a:r>
                <a:endParaRPr lang="en-US" sz="1800" dirty="0">
                  <a:latin typeface="Arial" pitchFamily="34" charset="0"/>
                  <a:cs typeface="Arial" pitchFamily="34" charset="0"/>
                </a:endParaRPr>
              </a:p>
            </p:txBody>
          </p:sp>
          <p:sp>
            <p:nvSpPr>
              <p:cNvPr id="130" name="Rectangle 41"/>
              <p:cNvSpPr>
                <a:spLocks noChangeArrowheads="1"/>
              </p:cNvSpPr>
              <p:nvPr/>
            </p:nvSpPr>
            <p:spPr bwMode="auto">
              <a:xfrm rot="18660000">
                <a:off x="1248" y="1593"/>
                <a:ext cx="40"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i</a:t>
                </a:r>
                <a:endParaRPr lang="en-US" sz="1800">
                  <a:latin typeface="Arial" pitchFamily="34" charset="0"/>
                  <a:cs typeface="Arial" pitchFamily="34" charset="0"/>
                </a:endParaRPr>
              </a:p>
            </p:txBody>
          </p:sp>
          <p:sp>
            <p:nvSpPr>
              <p:cNvPr id="131" name="Rectangle 42"/>
              <p:cNvSpPr>
                <a:spLocks noChangeArrowheads="1"/>
              </p:cNvSpPr>
              <p:nvPr/>
            </p:nvSpPr>
            <p:spPr bwMode="auto">
              <a:xfrm rot="18420000">
                <a:off x="1264" y="1540"/>
                <a:ext cx="89"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g</a:t>
                </a:r>
                <a:endParaRPr lang="en-US" sz="1800">
                  <a:latin typeface="Arial" pitchFamily="34" charset="0"/>
                  <a:cs typeface="Arial" pitchFamily="34" charset="0"/>
                </a:endParaRPr>
              </a:p>
            </p:txBody>
          </p:sp>
          <p:sp>
            <p:nvSpPr>
              <p:cNvPr id="132" name="Rectangle 43"/>
              <p:cNvSpPr>
                <a:spLocks noChangeArrowheads="1"/>
              </p:cNvSpPr>
              <p:nvPr/>
            </p:nvSpPr>
            <p:spPr bwMode="auto">
              <a:xfrm rot="18120000">
                <a:off x="1317" y="1471"/>
                <a:ext cx="89"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n</a:t>
                </a:r>
                <a:endParaRPr lang="en-US" sz="1800">
                  <a:latin typeface="Arial" pitchFamily="34" charset="0"/>
                  <a:cs typeface="Arial" pitchFamily="34" charset="0"/>
                </a:endParaRPr>
              </a:p>
            </p:txBody>
          </p:sp>
        </p:grpSp>
        <p:grpSp>
          <p:nvGrpSpPr>
            <p:cNvPr id="5" name="Group 12"/>
            <p:cNvGrpSpPr>
              <a:grpSpLocks/>
            </p:cNvGrpSpPr>
            <p:nvPr/>
          </p:nvGrpSpPr>
          <p:grpSpPr bwMode="auto">
            <a:xfrm>
              <a:off x="3582988" y="411480"/>
              <a:ext cx="2163763" cy="684214"/>
              <a:chOff x="100" y="289"/>
              <a:chExt cx="1363" cy="431"/>
            </a:xfrm>
          </p:grpSpPr>
          <p:sp>
            <p:nvSpPr>
              <p:cNvPr id="134" name="Rectangle 13"/>
              <p:cNvSpPr>
                <a:spLocks noChangeArrowheads="1"/>
              </p:cNvSpPr>
              <p:nvPr/>
            </p:nvSpPr>
            <p:spPr bwMode="auto">
              <a:xfrm rot="19020000">
                <a:off x="100" y="543"/>
                <a:ext cx="89"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F</a:t>
                </a:r>
                <a:endParaRPr lang="en-US" sz="1800">
                  <a:latin typeface="Arial" pitchFamily="34" charset="0"/>
                  <a:cs typeface="Arial" pitchFamily="34" charset="0"/>
                </a:endParaRPr>
              </a:p>
            </p:txBody>
          </p:sp>
          <p:sp>
            <p:nvSpPr>
              <p:cNvPr id="135" name="Rectangle 14"/>
              <p:cNvSpPr>
                <a:spLocks noChangeArrowheads="1"/>
              </p:cNvSpPr>
              <p:nvPr/>
            </p:nvSpPr>
            <p:spPr bwMode="auto">
              <a:xfrm rot="19380000">
                <a:off x="174" y="482"/>
                <a:ext cx="89"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o</a:t>
                </a:r>
                <a:endParaRPr lang="en-US" sz="1800">
                  <a:latin typeface="Arial" pitchFamily="34" charset="0"/>
                  <a:cs typeface="Arial" pitchFamily="34" charset="0"/>
                </a:endParaRPr>
              </a:p>
            </p:txBody>
          </p:sp>
          <p:sp>
            <p:nvSpPr>
              <p:cNvPr id="136" name="Rectangle 15"/>
              <p:cNvSpPr>
                <a:spLocks noChangeArrowheads="1"/>
              </p:cNvSpPr>
              <p:nvPr/>
            </p:nvSpPr>
            <p:spPr bwMode="auto">
              <a:xfrm rot="19680000">
                <a:off x="246" y="428"/>
                <a:ext cx="89"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u</a:t>
                </a:r>
                <a:endParaRPr lang="en-US" sz="1800">
                  <a:latin typeface="Arial" pitchFamily="34" charset="0"/>
                  <a:cs typeface="Arial" pitchFamily="34" charset="0"/>
                </a:endParaRPr>
              </a:p>
            </p:txBody>
          </p:sp>
          <p:sp>
            <p:nvSpPr>
              <p:cNvPr id="137" name="Rectangle 16"/>
              <p:cNvSpPr>
                <a:spLocks noChangeArrowheads="1"/>
              </p:cNvSpPr>
              <p:nvPr/>
            </p:nvSpPr>
            <p:spPr bwMode="auto">
              <a:xfrm rot="19980000">
                <a:off x="331" y="387"/>
                <a:ext cx="89"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n</a:t>
                </a:r>
                <a:endParaRPr lang="en-US" sz="1800">
                  <a:latin typeface="Arial" pitchFamily="34" charset="0"/>
                  <a:cs typeface="Arial" pitchFamily="34" charset="0"/>
                </a:endParaRPr>
              </a:p>
            </p:txBody>
          </p:sp>
          <p:sp>
            <p:nvSpPr>
              <p:cNvPr id="138" name="Rectangle 17"/>
              <p:cNvSpPr>
                <a:spLocks noChangeArrowheads="1"/>
              </p:cNvSpPr>
              <p:nvPr/>
            </p:nvSpPr>
            <p:spPr bwMode="auto">
              <a:xfrm rot="20340000">
                <a:off x="417" y="347"/>
                <a:ext cx="89"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d</a:t>
                </a:r>
                <a:endParaRPr lang="en-US" sz="1800">
                  <a:latin typeface="Arial" pitchFamily="34" charset="0"/>
                  <a:cs typeface="Arial" pitchFamily="34" charset="0"/>
                </a:endParaRPr>
              </a:p>
            </p:txBody>
          </p:sp>
          <p:sp>
            <p:nvSpPr>
              <p:cNvPr id="139" name="Rectangle 18"/>
              <p:cNvSpPr>
                <a:spLocks noChangeArrowheads="1"/>
              </p:cNvSpPr>
              <p:nvPr/>
            </p:nvSpPr>
            <p:spPr bwMode="auto">
              <a:xfrm rot="20640000">
                <a:off x="507" y="320"/>
                <a:ext cx="81"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a</a:t>
                </a:r>
                <a:endParaRPr lang="en-US" sz="1800">
                  <a:latin typeface="Arial" pitchFamily="34" charset="0"/>
                  <a:cs typeface="Arial" pitchFamily="34" charset="0"/>
                </a:endParaRPr>
              </a:p>
            </p:txBody>
          </p:sp>
          <p:sp>
            <p:nvSpPr>
              <p:cNvPr id="140" name="Rectangle 19"/>
              <p:cNvSpPr>
                <a:spLocks noChangeArrowheads="1"/>
              </p:cNvSpPr>
              <p:nvPr/>
            </p:nvSpPr>
            <p:spPr bwMode="auto">
              <a:xfrm rot="21060000">
                <a:off x="588" y="307"/>
                <a:ext cx="48"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t</a:t>
                </a:r>
                <a:endParaRPr lang="en-US" sz="1800">
                  <a:latin typeface="Arial" pitchFamily="34" charset="0"/>
                  <a:cs typeface="Arial" pitchFamily="34" charset="0"/>
                </a:endParaRPr>
              </a:p>
            </p:txBody>
          </p:sp>
          <p:sp>
            <p:nvSpPr>
              <p:cNvPr id="141" name="Rectangle 20"/>
              <p:cNvSpPr>
                <a:spLocks noChangeArrowheads="1"/>
              </p:cNvSpPr>
              <p:nvPr/>
            </p:nvSpPr>
            <p:spPr bwMode="auto">
              <a:xfrm rot="21180000">
                <a:off x="639" y="296"/>
                <a:ext cx="40"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i</a:t>
                </a:r>
                <a:endParaRPr lang="en-US" sz="1800">
                  <a:latin typeface="Arial" pitchFamily="34" charset="0"/>
                  <a:cs typeface="Arial" pitchFamily="34" charset="0"/>
                </a:endParaRPr>
              </a:p>
            </p:txBody>
          </p:sp>
          <p:sp>
            <p:nvSpPr>
              <p:cNvPr id="142" name="Rectangle 21"/>
              <p:cNvSpPr>
                <a:spLocks noChangeArrowheads="1"/>
              </p:cNvSpPr>
              <p:nvPr/>
            </p:nvSpPr>
            <p:spPr bwMode="auto">
              <a:xfrm rot="21360000">
                <a:off x="684" y="289"/>
                <a:ext cx="89" cy="174"/>
              </a:xfrm>
              <a:prstGeom prst="rect">
                <a:avLst/>
              </a:prstGeom>
              <a:noFill/>
              <a:ln w="9525">
                <a:noFill/>
                <a:miter lim="800000"/>
                <a:headEnd/>
                <a:tailEnd/>
              </a:ln>
            </p:spPr>
            <p:txBody>
              <a:bodyPr wrap="none" lIns="0" tIns="0" rIns="0" bIns="0">
                <a:spAutoFit/>
              </a:bodyPr>
              <a:lstStyle/>
              <a:p>
                <a:r>
                  <a:rPr lang="en-US" sz="1800" b="1" dirty="0">
                    <a:solidFill>
                      <a:srgbClr val="FFFFFF"/>
                    </a:solidFill>
                    <a:latin typeface="Arial" pitchFamily="34" charset="0"/>
                    <a:cs typeface="Arial" pitchFamily="34" charset="0"/>
                  </a:rPr>
                  <a:t>o</a:t>
                </a:r>
                <a:endParaRPr lang="en-US" sz="1800" dirty="0">
                  <a:latin typeface="Arial" pitchFamily="34" charset="0"/>
                  <a:cs typeface="Arial" pitchFamily="34" charset="0"/>
                </a:endParaRPr>
              </a:p>
            </p:txBody>
          </p:sp>
          <p:sp>
            <p:nvSpPr>
              <p:cNvPr id="143" name="Rectangle 22"/>
              <p:cNvSpPr>
                <a:spLocks noChangeArrowheads="1"/>
              </p:cNvSpPr>
              <p:nvPr/>
            </p:nvSpPr>
            <p:spPr bwMode="auto">
              <a:xfrm rot="60000">
                <a:off x="774" y="294"/>
                <a:ext cx="89" cy="174"/>
              </a:xfrm>
              <a:prstGeom prst="rect">
                <a:avLst/>
              </a:prstGeom>
              <a:noFill/>
              <a:ln w="9525">
                <a:noFill/>
                <a:miter lim="800000"/>
                <a:headEnd/>
                <a:tailEnd/>
              </a:ln>
            </p:spPr>
            <p:txBody>
              <a:bodyPr wrap="none" lIns="0" tIns="0" rIns="0" bIns="0">
                <a:spAutoFit/>
              </a:bodyPr>
              <a:lstStyle/>
              <a:p>
                <a:r>
                  <a:rPr lang="en-US" sz="1800" b="1" dirty="0">
                    <a:solidFill>
                      <a:srgbClr val="FFFFFF"/>
                    </a:solidFill>
                    <a:latin typeface="Arial" pitchFamily="34" charset="0"/>
                    <a:cs typeface="Arial" pitchFamily="34" charset="0"/>
                  </a:rPr>
                  <a:t>n</a:t>
                </a:r>
                <a:endParaRPr lang="en-US" sz="1800" dirty="0">
                  <a:latin typeface="Arial" pitchFamily="34" charset="0"/>
                  <a:cs typeface="Arial" pitchFamily="34" charset="0"/>
                </a:endParaRPr>
              </a:p>
            </p:txBody>
          </p:sp>
          <p:sp>
            <p:nvSpPr>
              <p:cNvPr id="144" name="Rectangle 23"/>
              <p:cNvSpPr>
                <a:spLocks noChangeArrowheads="1"/>
              </p:cNvSpPr>
              <p:nvPr/>
            </p:nvSpPr>
            <p:spPr bwMode="auto">
              <a:xfrm rot="420000">
                <a:off x="871" y="298"/>
                <a:ext cx="81"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a</a:t>
                </a:r>
                <a:endParaRPr lang="en-US" sz="1800">
                  <a:latin typeface="Arial" pitchFamily="34" charset="0"/>
                  <a:cs typeface="Arial" pitchFamily="34" charset="0"/>
                </a:endParaRPr>
              </a:p>
            </p:txBody>
          </p:sp>
          <p:sp>
            <p:nvSpPr>
              <p:cNvPr id="145" name="Rectangle 24"/>
              <p:cNvSpPr>
                <a:spLocks noChangeArrowheads="1"/>
              </p:cNvSpPr>
              <p:nvPr/>
            </p:nvSpPr>
            <p:spPr bwMode="auto">
              <a:xfrm rot="720000">
                <a:off x="954" y="310"/>
                <a:ext cx="40"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l</a:t>
                </a:r>
                <a:endParaRPr lang="en-US" sz="1800">
                  <a:latin typeface="Arial" pitchFamily="34" charset="0"/>
                  <a:cs typeface="Arial" pitchFamily="34" charset="0"/>
                </a:endParaRPr>
              </a:p>
            </p:txBody>
          </p:sp>
          <p:sp>
            <p:nvSpPr>
              <p:cNvPr id="146" name="Rectangle 25"/>
              <p:cNvSpPr>
                <a:spLocks noChangeArrowheads="1"/>
              </p:cNvSpPr>
              <p:nvPr/>
            </p:nvSpPr>
            <p:spPr bwMode="auto">
              <a:xfrm rot="1080000">
                <a:off x="1036" y="340"/>
                <a:ext cx="97"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V</a:t>
                </a:r>
                <a:endParaRPr lang="en-US" sz="1800">
                  <a:latin typeface="Arial" pitchFamily="34" charset="0"/>
                  <a:cs typeface="Arial" pitchFamily="34" charset="0"/>
                </a:endParaRPr>
              </a:p>
            </p:txBody>
          </p:sp>
          <p:sp>
            <p:nvSpPr>
              <p:cNvPr id="147" name="Rectangle 26"/>
              <p:cNvSpPr>
                <a:spLocks noChangeArrowheads="1"/>
              </p:cNvSpPr>
              <p:nvPr/>
            </p:nvSpPr>
            <p:spPr bwMode="auto">
              <a:xfrm rot="1440000">
                <a:off x="1126" y="374"/>
                <a:ext cx="81"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a</a:t>
                </a:r>
                <a:endParaRPr lang="en-US" sz="1800">
                  <a:latin typeface="Arial" pitchFamily="34" charset="0"/>
                  <a:cs typeface="Arial" pitchFamily="34" charset="0"/>
                </a:endParaRPr>
              </a:p>
            </p:txBody>
          </p:sp>
          <p:sp>
            <p:nvSpPr>
              <p:cNvPr id="148" name="Rectangle 27"/>
              <p:cNvSpPr>
                <a:spLocks noChangeArrowheads="1"/>
              </p:cNvSpPr>
              <p:nvPr/>
            </p:nvSpPr>
            <p:spPr bwMode="auto">
              <a:xfrm rot="1740000">
                <a:off x="1204" y="406"/>
                <a:ext cx="40"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l</a:t>
                </a:r>
                <a:endParaRPr lang="en-US" sz="1800">
                  <a:latin typeface="Arial" pitchFamily="34" charset="0"/>
                  <a:cs typeface="Arial" pitchFamily="34" charset="0"/>
                </a:endParaRPr>
              </a:p>
            </p:txBody>
          </p:sp>
          <p:sp>
            <p:nvSpPr>
              <p:cNvPr id="149" name="Rectangle 28"/>
              <p:cNvSpPr>
                <a:spLocks noChangeArrowheads="1"/>
              </p:cNvSpPr>
              <p:nvPr/>
            </p:nvSpPr>
            <p:spPr bwMode="auto">
              <a:xfrm rot="1920000">
                <a:off x="1238" y="439"/>
                <a:ext cx="89"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u</a:t>
                </a:r>
                <a:endParaRPr lang="en-US" sz="1800">
                  <a:latin typeface="Arial" pitchFamily="34" charset="0"/>
                  <a:cs typeface="Arial" pitchFamily="34" charset="0"/>
                </a:endParaRPr>
              </a:p>
            </p:txBody>
          </p:sp>
          <p:sp>
            <p:nvSpPr>
              <p:cNvPr id="150" name="Rectangle 29"/>
              <p:cNvSpPr>
                <a:spLocks noChangeArrowheads="1"/>
              </p:cNvSpPr>
              <p:nvPr/>
            </p:nvSpPr>
            <p:spPr bwMode="auto">
              <a:xfrm rot="2280000">
                <a:off x="1314" y="492"/>
                <a:ext cx="81"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e</a:t>
                </a:r>
                <a:endParaRPr lang="en-US" sz="1800">
                  <a:latin typeface="Arial" pitchFamily="34" charset="0"/>
                  <a:cs typeface="Arial" pitchFamily="34" charset="0"/>
                </a:endParaRPr>
              </a:p>
            </p:txBody>
          </p:sp>
          <p:sp>
            <p:nvSpPr>
              <p:cNvPr id="151" name="Rectangle 30"/>
              <p:cNvSpPr>
                <a:spLocks noChangeArrowheads="1"/>
              </p:cNvSpPr>
              <p:nvPr/>
            </p:nvSpPr>
            <p:spPr bwMode="auto">
              <a:xfrm rot="2580000">
                <a:off x="1382" y="546"/>
                <a:ext cx="81" cy="174"/>
              </a:xfrm>
              <a:prstGeom prst="rect">
                <a:avLst/>
              </a:prstGeom>
              <a:noFill/>
              <a:ln w="9525">
                <a:noFill/>
                <a:miter lim="800000"/>
                <a:headEnd/>
                <a:tailEnd/>
              </a:ln>
            </p:spPr>
            <p:txBody>
              <a:bodyPr wrap="none" lIns="0" tIns="0" rIns="0" bIns="0">
                <a:spAutoFit/>
              </a:bodyPr>
              <a:lstStyle/>
              <a:p>
                <a:r>
                  <a:rPr lang="en-US" sz="1800" b="1">
                    <a:solidFill>
                      <a:srgbClr val="FFFFFF"/>
                    </a:solidFill>
                    <a:latin typeface="Arial" pitchFamily="34" charset="0"/>
                    <a:cs typeface="Arial" pitchFamily="34" charset="0"/>
                  </a:rPr>
                  <a:t>s</a:t>
                </a:r>
                <a:endParaRPr lang="en-US" sz="1800">
                  <a:latin typeface="Arial" pitchFamily="34" charset="0"/>
                  <a:cs typeface="Arial" pitchFamily="34" charset="0"/>
                </a:endParaRPr>
              </a:p>
            </p:txBody>
          </p:sp>
        </p:grpSp>
        <p:sp>
          <p:nvSpPr>
            <p:cNvPr id="152" name="Text Box 60"/>
            <p:cNvSpPr txBox="1">
              <a:spLocks noChangeArrowheads="1"/>
            </p:cNvSpPr>
            <p:nvPr/>
          </p:nvSpPr>
          <p:spPr bwMode="auto">
            <a:xfrm>
              <a:off x="2824928" y="3232150"/>
              <a:ext cx="630301" cy="276999"/>
            </a:xfrm>
            <a:prstGeom prst="rect">
              <a:avLst/>
            </a:prstGeom>
            <a:noFill/>
            <a:ln w="9525">
              <a:noFill/>
              <a:miter lim="800000"/>
              <a:headEnd/>
              <a:tailEnd/>
            </a:ln>
            <a:effectLst/>
          </p:spPr>
          <p:txBody>
            <a:bodyPr wrap="none">
              <a:spAutoFit/>
            </a:bodyPr>
            <a:lstStyle/>
            <a:p>
              <a:pPr algn="ctr"/>
              <a:r>
                <a:rPr lang="en-US" sz="1200" b="1" i="1" dirty="0" smtClean="0">
                  <a:solidFill>
                    <a:srgbClr val="FFFF00"/>
                  </a:solidFill>
                  <a:latin typeface="Arial" pitchFamily="34" charset="0"/>
                  <a:cs typeface="Arial" pitchFamily="34" charset="0"/>
                </a:rPr>
                <a:t>vision</a:t>
              </a:r>
              <a:endParaRPr lang="en-US" sz="1200" b="1" i="1" dirty="0">
                <a:solidFill>
                  <a:srgbClr val="FFFF00"/>
                </a:solidFill>
                <a:latin typeface="Arial" pitchFamily="34" charset="0"/>
                <a:cs typeface="Arial" pitchFamily="34" charset="0"/>
              </a:endParaRPr>
            </a:p>
          </p:txBody>
        </p:sp>
        <p:sp>
          <p:nvSpPr>
            <p:cNvPr id="153" name="Text Box 61"/>
            <p:cNvSpPr txBox="1">
              <a:spLocks noChangeArrowheads="1"/>
            </p:cNvSpPr>
            <p:nvPr/>
          </p:nvSpPr>
          <p:spPr bwMode="auto">
            <a:xfrm>
              <a:off x="3130550" y="3630613"/>
              <a:ext cx="633413" cy="274637"/>
            </a:xfrm>
            <a:prstGeom prst="rect">
              <a:avLst/>
            </a:prstGeom>
            <a:noFill/>
            <a:ln w="9525">
              <a:noFill/>
              <a:miter lim="800000"/>
              <a:headEnd/>
              <a:tailEnd/>
            </a:ln>
            <a:effectLst/>
          </p:spPr>
          <p:txBody>
            <a:bodyPr wrap="none">
              <a:spAutoFit/>
            </a:bodyPr>
            <a:lstStyle/>
            <a:p>
              <a:pPr algn="ctr"/>
              <a:r>
                <a:rPr lang="en-US" sz="1200" b="1" i="1">
                  <a:solidFill>
                    <a:srgbClr val="FFFF00"/>
                  </a:solidFill>
                  <a:latin typeface="Arial" pitchFamily="34" charset="0"/>
                  <a:cs typeface="Arial" pitchFamily="34" charset="0"/>
                </a:rPr>
                <a:t>action</a:t>
              </a:r>
            </a:p>
          </p:txBody>
        </p:sp>
        <p:sp>
          <p:nvSpPr>
            <p:cNvPr id="154" name="Text Box 62"/>
            <p:cNvSpPr txBox="1">
              <a:spLocks noChangeArrowheads="1"/>
            </p:cNvSpPr>
            <p:nvPr/>
          </p:nvSpPr>
          <p:spPr bwMode="auto">
            <a:xfrm>
              <a:off x="2550423" y="2841625"/>
              <a:ext cx="766557" cy="276999"/>
            </a:xfrm>
            <a:prstGeom prst="rect">
              <a:avLst/>
            </a:prstGeom>
            <a:noFill/>
            <a:ln w="9525">
              <a:noFill/>
              <a:miter lim="800000"/>
              <a:headEnd/>
              <a:tailEnd/>
            </a:ln>
            <a:effectLst/>
          </p:spPr>
          <p:txBody>
            <a:bodyPr wrap="none">
              <a:spAutoFit/>
            </a:bodyPr>
            <a:lstStyle/>
            <a:p>
              <a:pPr algn="ctr"/>
              <a:r>
                <a:rPr lang="en-US" sz="1200" b="1" i="1" dirty="0" smtClean="0">
                  <a:solidFill>
                    <a:srgbClr val="FFFF00"/>
                  </a:solidFill>
                  <a:latin typeface="Arial" pitchFamily="34" charset="0"/>
                  <a:cs typeface="Arial" pitchFamily="34" charset="0"/>
                </a:rPr>
                <a:t>mission</a:t>
              </a:r>
              <a:endParaRPr lang="en-US" sz="1200" b="1" i="1" dirty="0">
                <a:solidFill>
                  <a:srgbClr val="FFFF00"/>
                </a:solidFill>
                <a:latin typeface="Arial" pitchFamily="34" charset="0"/>
                <a:cs typeface="Arial" pitchFamily="34" charset="0"/>
              </a:endParaRPr>
            </a:p>
          </p:txBody>
        </p:sp>
        <p:sp>
          <p:nvSpPr>
            <p:cNvPr id="155" name="Text Box 63"/>
            <p:cNvSpPr txBox="1">
              <a:spLocks noChangeArrowheads="1"/>
            </p:cNvSpPr>
            <p:nvPr/>
          </p:nvSpPr>
          <p:spPr bwMode="auto">
            <a:xfrm>
              <a:off x="5715000" y="3232150"/>
              <a:ext cx="851515" cy="276999"/>
            </a:xfrm>
            <a:prstGeom prst="rect">
              <a:avLst/>
            </a:prstGeom>
            <a:noFill/>
            <a:ln w="9525">
              <a:noFill/>
              <a:miter lim="800000"/>
              <a:headEnd/>
              <a:tailEnd/>
            </a:ln>
            <a:effectLst/>
          </p:spPr>
          <p:txBody>
            <a:bodyPr wrap="none">
              <a:spAutoFit/>
            </a:bodyPr>
            <a:lstStyle/>
            <a:p>
              <a:pPr algn="ctr"/>
              <a:r>
                <a:rPr lang="en-US" sz="1200" b="1" i="1" dirty="0" smtClean="0">
                  <a:solidFill>
                    <a:srgbClr val="FFFF00"/>
                  </a:solidFill>
                  <a:latin typeface="Arial" pitchFamily="34" charset="0"/>
                  <a:cs typeface="Arial" pitchFamily="34" charset="0"/>
                </a:rPr>
                <a:t>passions</a:t>
              </a:r>
              <a:endParaRPr lang="en-US" sz="1200" b="1" i="1" dirty="0">
                <a:solidFill>
                  <a:srgbClr val="FFFF00"/>
                </a:solidFill>
                <a:latin typeface="Arial" pitchFamily="34" charset="0"/>
                <a:cs typeface="Arial" pitchFamily="34" charset="0"/>
              </a:endParaRPr>
            </a:p>
          </p:txBody>
        </p:sp>
        <p:sp>
          <p:nvSpPr>
            <p:cNvPr id="156" name="Text Box 64"/>
            <p:cNvSpPr txBox="1">
              <a:spLocks noChangeArrowheads="1"/>
            </p:cNvSpPr>
            <p:nvPr/>
          </p:nvSpPr>
          <p:spPr bwMode="auto">
            <a:xfrm>
              <a:off x="5374701" y="3633788"/>
              <a:ext cx="1071127" cy="276999"/>
            </a:xfrm>
            <a:prstGeom prst="rect">
              <a:avLst/>
            </a:prstGeom>
            <a:noFill/>
            <a:ln w="9525">
              <a:noFill/>
              <a:miter lim="800000"/>
              <a:headEnd/>
              <a:tailEnd/>
            </a:ln>
            <a:effectLst/>
          </p:spPr>
          <p:txBody>
            <a:bodyPr wrap="none">
              <a:spAutoFit/>
            </a:bodyPr>
            <a:lstStyle/>
            <a:p>
              <a:pPr algn="ctr"/>
              <a:r>
                <a:rPr lang="en-US" sz="1200" b="1" i="1" dirty="0" smtClean="0">
                  <a:solidFill>
                    <a:srgbClr val="FFFF00"/>
                  </a:solidFill>
                  <a:latin typeface="Arial" pitchFamily="34" charset="0"/>
                  <a:cs typeface="Arial" pitchFamily="34" charset="0"/>
                </a:rPr>
                <a:t>experiences</a:t>
              </a:r>
              <a:endParaRPr lang="en-US" sz="1200" b="1" i="1" dirty="0">
                <a:solidFill>
                  <a:srgbClr val="FFFF00"/>
                </a:solidFill>
                <a:latin typeface="Arial" pitchFamily="34" charset="0"/>
                <a:cs typeface="Arial" pitchFamily="34" charset="0"/>
              </a:endParaRPr>
            </a:p>
          </p:txBody>
        </p:sp>
        <p:sp>
          <p:nvSpPr>
            <p:cNvPr id="157" name="Text Box 65"/>
            <p:cNvSpPr txBox="1">
              <a:spLocks noChangeArrowheads="1"/>
            </p:cNvSpPr>
            <p:nvPr/>
          </p:nvSpPr>
          <p:spPr bwMode="auto">
            <a:xfrm>
              <a:off x="5868988" y="2838450"/>
              <a:ext cx="877887" cy="274638"/>
            </a:xfrm>
            <a:prstGeom prst="rect">
              <a:avLst/>
            </a:prstGeom>
            <a:noFill/>
            <a:ln w="9525">
              <a:noFill/>
              <a:miter lim="800000"/>
              <a:headEnd/>
              <a:tailEnd/>
            </a:ln>
            <a:effectLst/>
          </p:spPr>
          <p:txBody>
            <a:bodyPr wrap="none">
              <a:spAutoFit/>
            </a:bodyPr>
            <a:lstStyle/>
            <a:p>
              <a:pPr algn="ctr"/>
              <a:r>
                <a:rPr lang="en-US" sz="1200" b="1" i="1">
                  <a:solidFill>
                    <a:srgbClr val="FFFF00"/>
                  </a:solidFill>
                  <a:latin typeface="Arial" pitchFamily="34" charset="0"/>
                  <a:cs typeface="Arial" pitchFamily="34" charset="0"/>
                </a:rPr>
                <a:t>strengths</a:t>
              </a:r>
            </a:p>
          </p:txBody>
        </p:sp>
        <p:sp>
          <p:nvSpPr>
            <p:cNvPr id="158" name="Text Box 66"/>
            <p:cNvSpPr txBox="1">
              <a:spLocks noChangeArrowheads="1"/>
            </p:cNvSpPr>
            <p:nvPr/>
          </p:nvSpPr>
          <p:spPr bwMode="auto">
            <a:xfrm>
              <a:off x="3568700" y="1268413"/>
              <a:ext cx="506413" cy="274637"/>
            </a:xfrm>
            <a:prstGeom prst="rect">
              <a:avLst/>
            </a:prstGeom>
            <a:noFill/>
            <a:ln w="9525">
              <a:noFill/>
              <a:miter lim="800000"/>
              <a:headEnd/>
              <a:tailEnd/>
            </a:ln>
            <a:effectLst/>
          </p:spPr>
          <p:txBody>
            <a:bodyPr wrap="none">
              <a:spAutoFit/>
            </a:bodyPr>
            <a:lstStyle/>
            <a:p>
              <a:pPr algn="ctr"/>
              <a:r>
                <a:rPr lang="en-US" sz="1200" b="1" i="1">
                  <a:solidFill>
                    <a:srgbClr val="FFFF00"/>
                  </a:solidFill>
                  <a:latin typeface="Arial" pitchFamily="34" charset="0"/>
                  <a:cs typeface="Arial" pitchFamily="34" charset="0"/>
                </a:rPr>
                <a:t>faith</a:t>
              </a:r>
            </a:p>
          </p:txBody>
        </p:sp>
        <p:sp>
          <p:nvSpPr>
            <p:cNvPr id="159" name="Text Box 67"/>
            <p:cNvSpPr txBox="1">
              <a:spLocks noChangeArrowheads="1"/>
            </p:cNvSpPr>
            <p:nvPr/>
          </p:nvSpPr>
          <p:spPr bwMode="auto">
            <a:xfrm>
              <a:off x="4192588" y="917575"/>
              <a:ext cx="866775" cy="274638"/>
            </a:xfrm>
            <a:prstGeom prst="rect">
              <a:avLst/>
            </a:prstGeom>
            <a:noFill/>
            <a:ln w="9525">
              <a:noFill/>
              <a:miter lim="800000"/>
              <a:headEnd/>
              <a:tailEnd/>
            </a:ln>
            <a:effectLst/>
          </p:spPr>
          <p:txBody>
            <a:bodyPr wrap="none">
              <a:spAutoFit/>
            </a:bodyPr>
            <a:lstStyle/>
            <a:p>
              <a:pPr algn="ctr"/>
              <a:r>
                <a:rPr lang="en-US" sz="1200" b="1" i="1">
                  <a:solidFill>
                    <a:srgbClr val="FFFF00"/>
                  </a:solidFill>
                  <a:latin typeface="Arial" pitchFamily="34" charset="0"/>
                  <a:cs typeface="Arial" pitchFamily="34" charset="0"/>
                </a:rPr>
                <a:t>character</a:t>
              </a:r>
            </a:p>
          </p:txBody>
        </p:sp>
        <p:sp>
          <p:nvSpPr>
            <p:cNvPr id="160" name="Text Box 68"/>
            <p:cNvSpPr txBox="1">
              <a:spLocks noChangeArrowheads="1"/>
            </p:cNvSpPr>
            <p:nvPr/>
          </p:nvSpPr>
          <p:spPr bwMode="auto">
            <a:xfrm>
              <a:off x="4918075" y="1268413"/>
              <a:ext cx="706438" cy="274637"/>
            </a:xfrm>
            <a:prstGeom prst="rect">
              <a:avLst/>
            </a:prstGeom>
            <a:noFill/>
            <a:ln w="9525">
              <a:noFill/>
              <a:miter lim="800000"/>
              <a:headEnd/>
              <a:tailEnd/>
            </a:ln>
            <a:effectLst/>
          </p:spPr>
          <p:txBody>
            <a:bodyPr wrap="none">
              <a:spAutoFit/>
            </a:bodyPr>
            <a:lstStyle/>
            <a:p>
              <a:pPr algn="ctr"/>
              <a:r>
                <a:rPr lang="en-US" sz="1200" b="1" i="1">
                  <a:solidFill>
                    <a:srgbClr val="FFFF00"/>
                  </a:solidFill>
                  <a:latin typeface="Arial" pitchFamily="34" charset="0"/>
                  <a:cs typeface="Arial" pitchFamily="34" charset="0"/>
                </a:rPr>
                <a:t>service</a:t>
              </a:r>
            </a:p>
          </p:txBody>
        </p:sp>
        <p:sp>
          <p:nvSpPr>
            <p:cNvPr id="161" name="AutoShape 74"/>
            <p:cNvSpPr>
              <a:spLocks noChangeAspect="1" noChangeArrowheads="1"/>
            </p:cNvSpPr>
            <p:nvPr/>
          </p:nvSpPr>
          <p:spPr bwMode="auto">
            <a:xfrm rot="3600000">
              <a:off x="5622925" y="2559050"/>
              <a:ext cx="128588" cy="84138"/>
            </a:xfrm>
            <a:prstGeom prst="rightArrow">
              <a:avLst>
                <a:gd name="adj1" fmla="val 56250"/>
                <a:gd name="adj2" fmla="val 60495"/>
              </a:avLst>
            </a:prstGeom>
            <a:solidFill>
              <a:schemeClr val="tx1"/>
            </a:solidFill>
            <a:ln w="9525">
              <a:noFill/>
              <a:miter lim="800000"/>
              <a:headEnd/>
              <a:tailEnd/>
            </a:ln>
            <a:effectLst/>
          </p:spPr>
          <p:txBody>
            <a:bodyPr wrap="none" anchor="ctr"/>
            <a:lstStyle/>
            <a:p>
              <a:endParaRPr lang="en-US">
                <a:latin typeface="Arial" pitchFamily="34" charset="0"/>
                <a:cs typeface="Arial" pitchFamily="34" charset="0"/>
              </a:endParaRPr>
            </a:p>
          </p:txBody>
        </p:sp>
        <p:sp>
          <p:nvSpPr>
            <p:cNvPr id="162" name="Text Box 75"/>
            <p:cNvSpPr txBox="1">
              <a:spLocks noChangeArrowheads="1"/>
            </p:cNvSpPr>
            <p:nvPr/>
          </p:nvSpPr>
          <p:spPr bwMode="auto">
            <a:xfrm rot="3600000">
              <a:off x="4996657" y="2064544"/>
              <a:ext cx="922337" cy="244475"/>
            </a:xfrm>
            <a:prstGeom prst="rect">
              <a:avLst/>
            </a:prstGeom>
            <a:noFill/>
            <a:ln w="9525">
              <a:noFill/>
              <a:miter lim="800000"/>
              <a:headEnd/>
              <a:tailEnd/>
            </a:ln>
            <a:effectLst/>
          </p:spPr>
          <p:txBody>
            <a:bodyPr wrap="none">
              <a:spAutoFit/>
            </a:bodyPr>
            <a:lstStyle/>
            <a:p>
              <a:pPr algn="ctr"/>
              <a:r>
                <a:rPr lang="en-US" sz="1000" b="1">
                  <a:latin typeface="Arial" pitchFamily="34" charset="0"/>
                  <a:cs typeface="Arial" pitchFamily="34" charset="0"/>
                </a:rPr>
                <a:t>stewardship</a:t>
              </a:r>
            </a:p>
          </p:txBody>
        </p:sp>
        <p:sp>
          <p:nvSpPr>
            <p:cNvPr id="163" name="Text Box 76"/>
            <p:cNvSpPr txBox="1">
              <a:spLocks noChangeArrowheads="1"/>
            </p:cNvSpPr>
            <p:nvPr/>
          </p:nvSpPr>
          <p:spPr bwMode="auto">
            <a:xfrm rot="3600000">
              <a:off x="5321301" y="2092325"/>
              <a:ext cx="850900" cy="244475"/>
            </a:xfrm>
            <a:prstGeom prst="rect">
              <a:avLst/>
            </a:prstGeom>
            <a:noFill/>
            <a:ln w="9525">
              <a:noFill/>
              <a:miter lim="800000"/>
              <a:headEnd/>
              <a:tailEnd/>
            </a:ln>
            <a:effectLst/>
          </p:spPr>
          <p:txBody>
            <a:bodyPr wrap="none">
              <a:spAutoFit/>
            </a:bodyPr>
            <a:lstStyle/>
            <a:p>
              <a:pPr algn="ctr"/>
              <a:r>
                <a:rPr lang="en-US" sz="1000" b="1" dirty="0">
                  <a:latin typeface="Arial" pitchFamily="34" charset="0"/>
                  <a:cs typeface="Arial" pitchFamily="34" charset="0"/>
                </a:rPr>
                <a:t>expression</a:t>
              </a:r>
            </a:p>
          </p:txBody>
        </p:sp>
        <p:sp>
          <p:nvSpPr>
            <p:cNvPr id="164" name="AutoShape 77"/>
            <p:cNvSpPr>
              <a:spLocks noChangeAspect="1" noChangeArrowheads="1"/>
            </p:cNvSpPr>
            <p:nvPr/>
          </p:nvSpPr>
          <p:spPr bwMode="auto">
            <a:xfrm rot="14400000">
              <a:off x="5448300" y="1800225"/>
              <a:ext cx="128588" cy="84138"/>
            </a:xfrm>
            <a:prstGeom prst="rightArrow">
              <a:avLst>
                <a:gd name="adj1" fmla="val 56250"/>
                <a:gd name="adj2" fmla="val 60495"/>
              </a:avLst>
            </a:prstGeom>
            <a:solidFill>
              <a:schemeClr val="tx1"/>
            </a:solidFill>
            <a:ln w="9525">
              <a:noFill/>
              <a:miter lim="800000"/>
              <a:headEnd/>
              <a:tailEnd/>
            </a:ln>
            <a:effectLst/>
          </p:spPr>
          <p:txBody>
            <a:bodyPr wrap="none" anchor="ctr"/>
            <a:lstStyle/>
            <a:p>
              <a:endParaRPr lang="en-US">
                <a:latin typeface="Arial" pitchFamily="34" charset="0"/>
                <a:cs typeface="Arial" pitchFamily="34" charset="0"/>
              </a:endParaRPr>
            </a:p>
          </p:txBody>
        </p:sp>
        <p:sp>
          <p:nvSpPr>
            <p:cNvPr id="165" name="Text Box 69"/>
            <p:cNvSpPr txBox="1">
              <a:spLocks noChangeArrowheads="1"/>
            </p:cNvSpPr>
            <p:nvPr/>
          </p:nvSpPr>
          <p:spPr bwMode="auto">
            <a:xfrm rot="18000000">
              <a:off x="3459163" y="2092325"/>
              <a:ext cx="825500" cy="244475"/>
            </a:xfrm>
            <a:prstGeom prst="rect">
              <a:avLst/>
            </a:prstGeom>
            <a:noFill/>
            <a:ln w="9525">
              <a:noFill/>
              <a:miter lim="800000"/>
              <a:headEnd/>
              <a:tailEnd/>
            </a:ln>
            <a:effectLst/>
          </p:spPr>
          <p:txBody>
            <a:bodyPr wrap="none">
              <a:spAutoFit/>
            </a:bodyPr>
            <a:lstStyle/>
            <a:p>
              <a:pPr algn="ctr"/>
              <a:r>
                <a:rPr lang="en-US" sz="1000" b="1" dirty="0">
                  <a:latin typeface="Arial" pitchFamily="34" charset="0"/>
                  <a:cs typeface="Arial" pitchFamily="34" charset="0"/>
                </a:rPr>
                <a:t>motivation</a:t>
              </a:r>
            </a:p>
          </p:txBody>
        </p:sp>
        <p:sp>
          <p:nvSpPr>
            <p:cNvPr id="166" name="Text Box 78"/>
            <p:cNvSpPr txBox="1">
              <a:spLocks noChangeArrowheads="1"/>
            </p:cNvSpPr>
            <p:nvPr/>
          </p:nvSpPr>
          <p:spPr bwMode="auto">
            <a:xfrm rot="18000000">
              <a:off x="3217863" y="2151063"/>
              <a:ext cx="790575" cy="244475"/>
            </a:xfrm>
            <a:prstGeom prst="rect">
              <a:avLst/>
            </a:prstGeom>
            <a:noFill/>
            <a:ln w="9525">
              <a:noFill/>
              <a:miter lim="800000"/>
              <a:headEnd/>
              <a:tailEnd/>
            </a:ln>
            <a:effectLst/>
          </p:spPr>
          <p:txBody>
            <a:bodyPr wrap="none">
              <a:spAutoFit/>
            </a:bodyPr>
            <a:lstStyle/>
            <a:p>
              <a:pPr algn="ctr"/>
              <a:r>
                <a:rPr lang="en-US" sz="1000" b="1" dirty="0">
                  <a:latin typeface="Arial" pitchFamily="34" charset="0"/>
                  <a:cs typeface="Arial" pitchFamily="34" charset="0"/>
                </a:rPr>
                <a:t>fulfillment</a:t>
              </a:r>
            </a:p>
          </p:txBody>
        </p:sp>
        <p:sp>
          <p:nvSpPr>
            <p:cNvPr id="167" name="AutoShape 80"/>
            <p:cNvSpPr>
              <a:spLocks noChangeAspect="1" noChangeArrowheads="1"/>
            </p:cNvSpPr>
            <p:nvPr/>
          </p:nvSpPr>
          <p:spPr bwMode="auto">
            <a:xfrm rot="7200000">
              <a:off x="3605213" y="2546350"/>
              <a:ext cx="128588" cy="84137"/>
            </a:xfrm>
            <a:prstGeom prst="rightArrow">
              <a:avLst>
                <a:gd name="adj1" fmla="val 56250"/>
                <a:gd name="adj2" fmla="val 60496"/>
              </a:avLst>
            </a:prstGeom>
            <a:solidFill>
              <a:schemeClr val="tx1"/>
            </a:solidFill>
            <a:ln w="9525">
              <a:noFill/>
              <a:miter lim="800000"/>
              <a:headEnd/>
              <a:tailEnd/>
            </a:ln>
            <a:effectLst/>
          </p:spPr>
          <p:txBody>
            <a:bodyPr wrap="none" anchor="ctr"/>
            <a:lstStyle/>
            <a:p>
              <a:endParaRPr lang="en-US">
                <a:latin typeface="Arial" pitchFamily="34" charset="0"/>
                <a:cs typeface="Arial" pitchFamily="34" charset="0"/>
              </a:endParaRPr>
            </a:p>
          </p:txBody>
        </p:sp>
        <p:sp>
          <p:nvSpPr>
            <p:cNvPr id="168" name="AutoShape 81"/>
            <p:cNvSpPr>
              <a:spLocks noChangeAspect="1" noChangeArrowheads="1"/>
            </p:cNvSpPr>
            <p:nvPr/>
          </p:nvSpPr>
          <p:spPr bwMode="auto">
            <a:xfrm rot="18000000">
              <a:off x="3770313" y="1889125"/>
              <a:ext cx="128588" cy="84137"/>
            </a:xfrm>
            <a:prstGeom prst="rightArrow">
              <a:avLst>
                <a:gd name="adj1" fmla="val 56250"/>
                <a:gd name="adj2" fmla="val 60496"/>
              </a:avLst>
            </a:prstGeom>
            <a:solidFill>
              <a:schemeClr val="tx1"/>
            </a:solidFill>
            <a:ln w="9525">
              <a:noFill/>
              <a:miter lim="800000"/>
              <a:headEnd/>
              <a:tailEnd/>
            </a:ln>
            <a:effectLst/>
          </p:spPr>
          <p:txBody>
            <a:bodyPr wrap="none" anchor="ctr"/>
            <a:lstStyle/>
            <a:p>
              <a:endParaRPr lang="en-US">
                <a:latin typeface="Arial" pitchFamily="34" charset="0"/>
                <a:cs typeface="Arial" pitchFamily="34" charset="0"/>
              </a:endParaRPr>
            </a:p>
          </p:txBody>
        </p:sp>
        <p:sp>
          <p:nvSpPr>
            <p:cNvPr id="169" name="Text Box 70"/>
            <p:cNvSpPr txBox="1">
              <a:spLocks noChangeArrowheads="1"/>
            </p:cNvSpPr>
            <p:nvPr/>
          </p:nvSpPr>
          <p:spPr bwMode="auto">
            <a:xfrm>
              <a:off x="4432300" y="3597275"/>
              <a:ext cx="522288" cy="244475"/>
            </a:xfrm>
            <a:prstGeom prst="rect">
              <a:avLst/>
            </a:prstGeom>
            <a:noFill/>
            <a:ln w="9525">
              <a:noFill/>
              <a:miter lim="800000"/>
              <a:headEnd/>
              <a:tailEnd/>
            </a:ln>
            <a:effectLst/>
          </p:spPr>
          <p:txBody>
            <a:bodyPr wrap="none">
              <a:spAutoFit/>
            </a:bodyPr>
            <a:lstStyle/>
            <a:p>
              <a:pPr algn="ctr"/>
              <a:r>
                <a:rPr lang="en-US" sz="1000" b="1">
                  <a:latin typeface="Arial" pitchFamily="34" charset="0"/>
                  <a:cs typeface="Arial" pitchFamily="34" charset="0"/>
                </a:rPr>
                <a:t>focus</a:t>
              </a:r>
            </a:p>
          </p:txBody>
        </p:sp>
        <p:sp>
          <p:nvSpPr>
            <p:cNvPr id="170" name="AutoShape 71"/>
            <p:cNvSpPr>
              <a:spLocks noChangeAspect="1" noChangeArrowheads="1"/>
            </p:cNvSpPr>
            <p:nvPr/>
          </p:nvSpPr>
          <p:spPr bwMode="auto">
            <a:xfrm flipH="1">
              <a:off x="4349750" y="3689350"/>
              <a:ext cx="128588" cy="84138"/>
            </a:xfrm>
            <a:prstGeom prst="rightArrow">
              <a:avLst>
                <a:gd name="adj1" fmla="val 56250"/>
                <a:gd name="adj2" fmla="val 60495"/>
              </a:avLst>
            </a:prstGeom>
            <a:solidFill>
              <a:schemeClr val="tx1"/>
            </a:solidFill>
            <a:ln w="9525">
              <a:noFill/>
              <a:miter lim="800000"/>
              <a:headEnd/>
              <a:tailEnd/>
            </a:ln>
            <a:effectLst/>
          </p:spPr>
          <p:txBody>
            <a:bodyPr wrap="none" anchor="ctr"/>
            <a:lstStyle/>
            <a:p>
              <a:endParaRPr lang="en-US">
                <a:latin typeface="Arial" pitchFamily="34" charset="0"/>
                <a:cs typeface="Arial" pitchFamily="34" charset="0"/>
              </a:endParaRPr>
            </a:p>
          </p:txBody>
        </p:sp>
        <p:sp>
          <p:nvSpPr>
            <p:cNvPr id="171" name="Text Box 72"/>
            <p:cNvSpPr txBox="1">
              <a:spLocks noChangeArrowheads="1"/>
            </p:cNvSpPr>
            <p:nvPr/>
          </p:nvSpPr>
          <p:spPr bwMode="auto">
            <a:xfrm>
              <a:off x="4225925" y="3825875"/>
              <a:ext cx="723900" cy="244475"/>
            </a:xfrm>
            <a:prstGeom prst="rect">
              <a:avLst/>
            </a:prstGeom>
            <a:noFill/>
            <a:ln w="9525">
              <a:noFill/>
              <a:miter lim="800000"/>
              <a:headEnd/>
              <a:tailEnd/>
            </a:ln>
            <a:effectLst/>
          </p:spPr>
          <p:txBody>
            <a:bodyPr wrap="none">
              <a:spAutoFit/>
            </a:bodyPr>
            <a:lstStyle/>
            <a:p>
              <a:pPr algn="ctr"/>
              <a:r>
                <a:rPr lang="en-US" sz="1000" b="1" dirty="0">
                  <a:latin typeface="Arial" pitchFamily="34" charset="0"/>
                  <a:cs typeface="Arial" pitchFamily="34" charset="0"/>
                </a:rPr>
                <a:t>evidence</a:t>
              </a:r>
            </a:p>
          </p:txBody>
        </p:sp>
        <p:sp>
          <p:nvSpPr>
            <p:cNvPr id="172" name="AutoShape 73"/>
            <p:cNvSpPr>
              <a:spLocks noChangeAspect="1" noChangeArrowheads="1"/>
            </p:cNvSpPr>
            <p:nvPr/>
          </p:nvSpPr>
          <p:spPr bwMode="auto">
            <a:xfrm>
              <a:off x="4902200" y="3914775"/>
              <a:ext cx="128588" cy="84138"/>
            </a:xfrm>
            <a:prstGeom prst="rightArrow">
              <a:avLst>
                <a:gd name="adj1" fmla="val 56250"/>
                <a:gd name="adj2" fmla="val 60495"/>
              </a:avLst>
            </a:prstGeom>
            <a:solidFill>
              <a:schemeClr val="tx1"/>
            </a:solidFill>
            <a:ln w="9525">
              <a:noFill/>
              <a:miter lim="800000"/>
              <a:headEnd/>
              <a:tailEnd/>
            </a:ln>
            <a:effectLst/>
          </p:spPr>
          <p:txBody>
            <a:bodyPr wrap="none" anchor="ctr"/>
            <a:lstStyle/>
            <a:p>
              <a:endParaRPr lang="en-US">
                <a:latin typeface="Arial" pitchFamily="34" charset="0"/>
                <a:cs typeface="Arial" pitchFamily="34" charset="0"/>
              </a:endParaRPr>
            </a:p>
          </p:txBody>
        </p:sp>
        <p:sp>
          <p:nvSpPr>
            <p:cNvPr id="173" name="Text Box 79"/>
            <p:cNvSpPr txBox="1">
              <a:spLocks noChangeArrowheads="1"/>
            </p:cNvSpPr>
            <p:nvPr/>
          </p:nvSpPr>
          <p:spPr bwMode="auto">
            <a:xfrm>
              <a:off x="4155460" y="2390775"/>
              <a:ext cx="960519" cy="584775"/>
            </a:xfrm>
            <a:prstGeom prst="rect">
              <a:avLst/>
            </a:prstGeom>
            <a:noFill/>
            <a:ln w="9525">
              <a:noFill/>
              <a:miter lim="800000"/>
              <a:headEnd/>
              <a:tailEnd/>
            </a:ln>
            <a:effectLst/>
          </p:spPr>
          <p:txBody>
            <a:bodyPr wrap="none">
              <a:spAutoFit/>
            </a:bodyPr>
            <a:lstStyle/>
            <a:p>
              <a:pPr algn="ctr"/>
              <a:r>
                <a:rPr lang="en-US" sz="1600" i="1" dirty="0">
                  <a:latin typeface="Arial Black" pitchFamily="34" charset="0"/>
                  <a:cs typeface="Arial" pitchFamily="34" charset="0"/>
                </a:rPr>
                <a:t>Life</a:t>
              </a:r>
            </a:p>
            <a:p>
              <a:pPr algn="ctr"/>
              <a:r>
                <a:rPr lang="en-US" sz="1600" i="1" dirty="0" smtClean="0">
                  <a:latin typeface="Arial Black" pitchFamily="34" charset="0"/>
                  <a:cs typeface="Arial" pitchFamily="34" charset="0"/>
                </a:rPr>
                <a:t>Calling</a:t>
              </a:r>
              <a:endParaRPr lang="en-US" sz="1600" i="1" dirty="0">
                <a:latin typeface="Arial Black" pitchFamily="34" charset="0"/>
                <a:cs typeface="Arial" pitchFamily="34" charset="0"/>
              </a:endParaRPr>
            </a:p>
          </p:txBody>
        </p:sp>
      </p:grpSp>
      <p:grpSp>
        <p:nvGrpSpPr>
          <p:cNvPr id="176" name="Group 2"/>
          <p:cNvGrpSpPr>
            <a:grpSpLocks/>
          </p:cNvGrpSpPr>
          <p:nvPr/>
        </p:nvGrpSpPr>
        <p:grpSpPr bwMode="auto">
          <a:xfrm>
            <a:off x="0" y="5029200"/>
            <a:ext cx="9144000" cy="1828800"/>
            <a:chOff x="0" y="3168"/>
            <a:chExt cx="5760" cy="1152"/>
          </a:xfrm>
        </p:grpSpPr>
        <p:sp>
          <p:nvSpPr>
            <p:cNvPr id="180" name="Rectangle 3"/>
            <p:cNvSpPr>
              <a:spLocks noChangeArrowheads="1"/>
            </p:cNvSpPr>
            <p:nvPr/>
          </p:nvSpPr>
          <p:spPr bwMode="auto">
            <a:xfrm>
              <a:off x="0" y="3168"/>
              <a:ext cx="5760" cy="1152"/>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182" name="Rectangle 4"/>
            <p:cNvSpPr>
              <a:spLocks noChangeArrowheads="1"/>
            </p:cNvSpPr>
            <p:nvPr/>
          </p:nvSpPr>
          <p:spPr bwMode="auto">
            <a:xfrm>
              <a:off x="115" y="3312"/>
              <a:ext cx="5528" cy="891"/>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sp>
        <p:nvSpPr>
          <p:cNvPr id="183" name="Text Box 70" descr="Parchment"/>
          <p:cNvSpPr txBox="1">
            <a:spLocks noChangeArrowheads="1"/>
          </p:cNvSpPr>
          <p:nvPr/>
        </p:nvSpPr>
        <p:spPr bwMode="auto">
          <a:xfrm>
            <a:off x="838200" y="5502275"/>
            <a:ext cx="7620000" cy="830993"/>
          </a:xfrm>
          <a:prstGeom prst="rect">
            <a:avLst/>
          </a:prstGeom>
          <a:noFill/>
          <a:ln w="9525">
            <a:noFill/>
            <a:miter lim="800000"/>
            <a:headEnd/>
            <a:tailEnd/>
          </a:ln>
          <a:effectLst/>
        </p:spPr>
        <p:txBody>
          <a:bodyPr wrap="square" lIns="91435" tIns="45718" rIns="91435" bIns="45718">
            <a:spAutoFit/>
          </a:bodyPr>
          <a:lstStyle/>
          <a:p>
            <a:pPr algn="ctr"/>
            <a:r>
              <a:rPr lang="en-US" sz="2400" b="1" dirty="0">
                <a:solidFill>
                  <a:srgbClr val="FFFF00"/>
                </a:solidFill>
              </a:rPr>
              <a:t>Life </a:t>
            </a:r>
            <a:r>
              <a:rPr lang="en-US" sz="2400" b="1" dirty="0" smtClean="0">
                <a:solidFill>
                  <a:srgbClr val="FFFF00"/>
                </a:solidFill>
              </a:rPr>
              <a:t>Calling Model </a:t>
            </a:r>
            <a:r>
              <a:rPr lang="en-US" sz="2400" b="1" dirty="0">
                <a:solidFill>
                  <a:srgbClr val="FFFF00"/>
                </a:solidFill>
              </a:rPr>
              <a:t>built around 3 main </a:t>
            </a:r>
            <a:r>
              <a:rPr lang="en-US" sz="2400" b="1" dirty="0" smtClean="0">
                <a:solidFill>
                  <a:srgbClr val="FFFF00"/>
                </a:solidFill>
              </a:rPr>
              <a:t>components made up of 9 key elements</a:t>
            </a:r>
            <a:endParaRPr lang="en-US" sz="2400" b="1" dirty="0">
              <a:solidFill>
                <a:srgbClr val="FFFF00"/>
              </a:solidFill>
            </a:endParaRPr>
          </a:p>
        </p:txBody>
      </p:sp>
    </p:spTree>
    <p:extLst>
      <p:ext uri="{BB962C8B-B14F-4D97-AF65-F5344CB8AC3E}">
        <p14:creationId xmlns="" xmlns:p14="http://schemas.microsoft.com/office/powerpoint/2010/main" val="157672687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84366" name="Object 14"/>
          <p:cNvGraphicFramePr>
            <a:graphicFrameLocks noChangeAspect="1"/>
          </p:cNvGraphicFramePr>
          <p:nvPr/>
        </p:nvGraphicFramePr>
        <p:xfrm>
          <a:off x="4186238" y="1982788"/>
          <a:ext cx="596900" cy="723900"/>
        </p:xfrm>
        <a:graphic>
          <a:graphicData uri="http://schemas.openxmlformats.org/presentationml/2006/ole">
            <p:oleObj spid="_x0000_s484366" name="PHOTO-PAINT" r:id="rId3" imgW="596825" imgH="723554" progId="CorelPhotoPaint.Image.12">
              <p:embed/>
            </p:oleObj>
          </a:graphicData>
        </a:graphic>
      </p:graphicFrame>
      <p:pic>
        <p:nvPicPr>
          <p:cNvPr id="484354" name="Picture 2" descr="aura4"/>
          <p:cNvPicPr>
            <a:picLocks noChangeArrowheads="1"/>
          </p:cNvPicPr>
          <p:nvPr/>
        </p:nvPicPr>
        <p:blipFill>
          <a:blip r:embed="rId4" cstate="print"/>
          <a:srcRect/>
          <a:stretch>
            <a:fillRect/>
          </a:stretch>
        </p:blipFill>
        <p:spPr bwMode="auto">
          <a:xfrm>
            <a:off x="3175" y="0"/>
            <a:ext cx="9140825" cy="4808538"/>
          </a:xfrm>
          <a:prstGeom prst="rect">
            <a:avLst/>
          </a:prstGeom>
          <a:noFill/>
        </p:spPr>
      </p:pic>
      <p:sp>
        <p:nvSpPr>
          <p:cNvPr id="484355" name="Text Box 3"/>
          <p:cNvSpPr txBox="1">
            <a:spLocks noChangeArrowheads="1"/>
          </p:cNvSpPr>
          <p:nvPr/>
        </p:nvSpPr>
        <p:spPr bwMode="auto">
          <a:xfrm>
            <a:off x="3600450" y="1066800"/>
            <a:ext cx="4654550" cy="641350"/>
          </a:xfrm>
          <a:prstGeom prst="rect">
            <a:avLst/>
          </a:prstGeom>
          <a:noFill/>
          <a:ln w="9525">
            <a:noFill/>
            <a:miter lim="800000"/>
            <a:headEnd/>
            <a:tailEnd/>
          </a:ln>
          <a:effectLst/>
        </p:spPr>
        <p:txBody>
          <a:bodyPr wrap="none">
            <a:spAutoFit/>
          </a:bodyPr>
          <a:lstStyle/>
          <a:p>
            <a:pPr algn="ctr"/>
            <a:r>
              <a:rPr lang="en-US" sz="3600" b="1" dirty="0">
                <a:solidFill>
                  <a:schemeClr val="bg1"/>
                </a:solidFill>
                <a:cs typeface="Arial" charset="0"/>
              </a:rPr>
              <a:t>Foundational Values</a:t>
            </a:r>
          </a:p>
        </p:txBody>
      </p:sp>
      <p:grpSp>
        <p:nvGrpSpPr>
          <p:cNvPr id="484358" name="Group 6"/>
          <p:cNvGrpSpPr>
            <a:grpSpLocks/>
          </p:cNvGrpSpPr>
          <p:nvPr/>
        </p:nvGrpSpPr>
        <p:grpSpPr bwMode="auto">
          <a:xfrm>
            <a:off x="0" y="4800600"/>
            <a:ext cx="9144000" cy="2057400"/>
            <a:chOff x="0" y="3024"/>
            <a:chExt cx="5760" cy="1296"/>
          </a:xfrm>
        </p:grpSpPr>
        <p:sp>
          <p:nvSpPr>
            <p:cNvPr id="484359" name="Rectangle 7"/>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484360" name="Rectangle 8"/>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sp>
        <p:nvSpPr>
          <p:cNvPr id="484361" name="Text Box 9" descr="Parchment"/>
          <p:cNvSpPr txBox="1">
            <a:spLocks noChangeArrowheads="1"/>
          </p:cNvSpPr>
          <p:nvPr/>
        </p:nvSpPr>
        <p:spPr bwMode="auto">
          <a:xfrm>
            <a:off x="533400" y="5325070"/>
            <a:ext cx="8077200" cy="923330"/>
          </a:xfrm>
          <a:prstGeom prst="rect">
            <a:avLst/>
          </a:prstGeom>
          <a:noFill/>
          <a:ln w="9525">
            <a:noFill/>
            <a:miter lim="800000"/>
            <a:headEnd/>
            <a:tailEnd/>
          </a:ln>
          <a:effectLst/>
        </p:spPr>
        <p:txBody>
          <a:bodyPr>
            <a:spAutoFit/>
          </a:bodyPr>
          <a:lstStyle/>
          <a:p>
            <a:pPr algn="ctr"/>
            <a:r>
              <a:rPr lang="en-US" sz="1800" b="1" dirty="0">
                <a:solidFill>
                  <a:srgbClr val="FFFF00"/>
                </a:solidFill>
              </a:rPr>
              <a:t>A Life Calling discovery atmosphere first emerges by creating broad and deep opportunities for students to explore the core </a:t>
            </a:r>
            <a:r>
              <a:rPr lang="en-US" sz="1800" b="1" u="sng" dirty="0">
                <a:solidFill>
                  <a:srgbClr val="FFFF00"/>
                </a:solidFill>
              </a:rPr>
              <a:t>Foundational Values</a:t>
            </a:r>
            <a:r>
              <a:rPr lang="en-US" sz="1800" b="1" dirty="0">
                <a:solidFill>
                  <a:srgbClr val="FFFF00"/>
                </a:solidFill>
              </a:rPr>
              <a:t> that they hold about reality, themselves, and others.</a:t>
            </a:r>
          </a:p>
        </p:txBody>
      </p:sp>
      <p:graphicFrame>
        <p:nvGraphicFramePr>
          <p:cNvPr id="484363" name="Object 11"/>
          <p:cNvGraphicFramePr>
            <a:graphicFrameLocks noChangeAspect="1"/>
          </p:cNvGraphicFramePr>
          <p:nvPr/>
        </p:nvGraphicFramePr>
        <p:xfrm>
          <a:off x="4191000" y="1981200"/>
          <a:ext cx="596900" cy="723900"/>
        </p:xfrm>
        <a:graphic>
          <a:graphicData uri="http://schemas.openxmlformats.org/presentationml/2006/ole">
            <p:oleObj spid="_x0000_s484363" name="PHOTO-PAINT" r:id="rId5" imgW="596825" imgH="723554" progId="CorelPhotoPaint.Image.12">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4354"/>
                                        </p:tgtEl>
                                        <p:attrNameLst>
                                          <p:attrName>style.visibility</p:attrName>
                                        </p:attrNameLst>
                                      </p:cBhvr>
                                      <p:to>
                                        <p:strVal val="visible"/>
                                      </p:to>
                                    </p:set>
                                    <p:animEffect transition="in" filter="fade">
                                      <p:cBhvr>
                                        <p:cTn id="7" dur="500"/>
                                        <p:tgtEl>
                                          <p:spTgt spid="484354"/>
                                        </p:tgtEl>
                                      </p:cBhvr>
                                    </p:animEffect>
                                  </p:childTnLst>
                                </p:cTn>
                              </p:par>
                              <p:par>
                                <p:cTn id="8" presetID="10" presetClass="entr" presetSubtype="0" fill="hold" nodeType="withEffect">
                                  <p:stCondLst>
                                    <p:cond delay="0"/>
                                  </p:stCondLst>
                                  <p:childTnLst>
                                    <p:set>
                                      <p:cBhvr>
                                        <p:cTn id="9" dur="1" fill="hold">
                                          <p:stCondLst>
                                            <p:cond delay="0"/>
                                          </p:stCondLst>
                                        </p:cTn>
                                        <p:tgtEl>
                                          <p:spTgt spid="484363"/>
                                        </p:tgtEl>
                                        <p:attrNameLst>
                                          <p:attrName>style.visibility</p:attrName>
                                        </p:attrNameLst>
                                      </p:cBhvr>
                                      <p:to>
                                        <p:strVal val="visible"/>
                                      </p:to>
                                    </p:set>
                                    <p:animEffect transition="in" filter="fade">
                                      <p:cBhvr>
                                        <p:cTn id="10" dur="2000"/>
                                        <p:tgtEl>
                                          <p:spTgt spid="484363"/>
                                        </p:tgtEl>
                                      </p:cBhvr>
                                    </p:animEffect>
                                  </p:childTnLst>
                                </p:cTn>
                              </p:par>
                            </p:childTnLst>
                          </p:cTn>
                        </p:par>
                        <p:par>
                          <p:cTn id="11" fill="hold">
                            <p:stCondLst>
                              <p:cond delay="2000"/>
                            </p:stCondLst>
                            <p:childTnLst>
                              <p:par>
                                <p:cTn id="12" presetID="25" presetClass="entr" presetSubtype="0" fill="hold" grpId="0" nodeType="afterEffect">
                                  <p:stCondLst>
                                    <p:cond delay="0"/>
                                  </p:stCondLst>
                                  <p:childTnLst>
                                    <p:set>
                                      <p:cBhvr>
                                        <p:cTn id="13" dur="1" fill="hold">
                                          <p:stCondLst>
                                            <p:cond delay="0"/>
                                          </p:stCondLst>
                                        </p:cTn>
                                        <p:tgtEl>
                                          <p:spTgt spid="484355"/>
                                        </p:tgtEl>
                                        <p:attrNameLst>
                                          <p:attrName>style.visibility</p:attrName>
                                        </p:attrNameLst>
                                      </p:cBhvr>
                                      <p:to>
                                        <p:strVal val="visible"/>
                                      </p:to>
                                    </p:set>
                                    <p:anim calcmode="lin" valueType="num">
                                      <p:cBhvr>
                                        <p:cTn id="14" dur="500" decel="50000" fill="hold">
                                          <p:stCondLst>
                                            <p:cond delay="0"/>
                                          </p:stCondLst>
                                        </p:cTn>
                                        <p:tgtEl>
                                          <p:spTgt spid="48435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8435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84355"/>
                                        </p:tgtEl>
                                        <p:attrNameLst>
                                          <p:attrName>ppt_w</p:attrName>
                                        </p:attrNameLst>
                                      </p:cBhvr>
                                      <p:tavLst>
                                        <p:tav tm="0">
                                          <p:val>
                                            <p:strVal val="#ppt_w*.05"/>
                                          </p:val>
                                        </p:tav>
                                        <p:tav tm="100000">
                                          <p:val>
                                            <p:strVal val="#ppt_w"/>
                                          </p:val>
                                        </p:tav>
                                      </p:tavLst>
                                    </p:anim>
                                    <p:anim calcmode="lin" valueType="num">
                                      <p:cBhvr>
                                        <p:cTn id="17" dur="1000" fill="hold"/>
                                        <p:tgtEl>
                                          <p:spTgt spid="48435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8435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8435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8435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84355"/>
                                        </p:tgtEl>
                                      </p:cBhvr>
                                    </p:animEffect>
                                  </p:childTnLst>
                                </p:cTn>
                              </p:par>
                            </p:childTnLst>
                          </p:cTn>
                        </p:par>
                        <p:par>
                          <p:cTn id="22" fill="hold">
                            <p:stCondLst>
                              <p:cond delay="3000"/>
                            </p:stCondLst>
                            <p:childTnLst>
                              <p:par>
                                <p:cTn id="23" presetID="22" presetClass="entr" presetSubtype="1" fill="hold" grpId="0" nodeType="afterEffect">
                                  <p:stCondLst>
                                    <p:cond delay="0"/>
                                  </p:stCondLst>
                                  <p:childTnLst>
                                    <p:set>
                                      <p:cBhvr>
                                        <p:cTn id="24" dur="1" fill="hold">
                                          <p:stCondLst>
                                            <p:cond delay="0"/>
                                          </p:stCondLst>
                                        </p:cTn>
                                        <p:tgtEl>
                                          <p:spTgt spid="484361"/>
                                        </p:tgtEl>
                                        <p:attrNameLst>
                                          <p:attrName>style.visibility</p:attrName>
                                        </p:attrNameLst>
                                      </p:cBhvr>
                                      <p:to>
                                        <p:strVal val="visible"/>
                                      </p:to>
                                    </p:set>
                                    <p:animEffect transition="in" filter="wipe(up)">
                                      <p:cBhvr>
                                        <p:cTn id="25" dur="500"/>
                                        <p:tgtEl>
                                          <p:spTgt spid="484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p:bldP spid="4843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78" name="Picture 2" descr="aura3"/>
          <p:cNvPicPr>
            <a:picLocks noChangeArrowheads="1"/>
          </p:cNvPicPr>
          <p:nvPr/>
        </p:nvPicPr>
        <p:blipFill>
          <a:blip r:embed="rId3" cstate="print"/>
          <a:srcRect/>
          <a:stretch>
            <a:fillRect/>
          </a:stretch>
        </p:blipFill>
        <p:spPr bwMode="auto">
          <a:xfrm>
            <a:off x="0" y="0"/>
            <a:ext cx="9144000" cy="4808538"/>
          </a:xfrm>
          <a:prstGeom prst="rect">
            <a:avLst/>
          </a:prstGeom>
          <a:noFill/>
        </p:spPr>
      </p:pic>
      <p:sp>
        <p:nvSpPr>
          <p:cNvPr id="485379" name="Text Box 3"/>
          <p:cNvSpPr txBox="1">
            <a:spLocks noChangeArrowheads="1"/>
          </p:cNvSpPr>
          <p:nvPr/>
        </p:nvSpPr>
        <p:spPr bwMode="auto">
          <a:xfrm>
            <a:off x="2165350" y="3581400"/>
            <a:ext cx="3384550" cy="641350"/>
          </a:xfrm>
          <a:prstGeom prst="rect">
            <a:avLst/>
          </a:prstGeom>
          <a:noFill/>
          <a:ln w="9525">
            <a:noFill/>
            <a:miter lim="800000"/>
            <a:headEnd/>
            <a:tailEnd/>
          </a:ln>
          <a:effectLst/>
        </p:spPr>
        <p:txBody>
          <a:bodyPr wrap="none">
            <a:spAutoFit/>
          </a:bodyPr>
          <a:lstStyle/>
          <a:p>
            <a:pPr algn="ctr"/>
            <a:r>
              <a:rPr lang="en-US" sz="3600" b="1">
                <a:solidFill>
                  <a:schemeClr val="bg1"/>
                </a:solidFill>
                <a:cs typeface="Arial" charset="0"/>
              </a:rPr>
              <a:t>Unique Design</a:t>
            </a:r>
          </a:p>
        </p:txBody>
      </p:sp>
      <p:sp>
        <p:nvSpPr>
          <p:cNvPr id="485380" name="Text Box 4"/>
          <p:cNvSpPr txBox="1">
            <a:spLocks noChangeArrowheads="1"/>
          </p:cNvSpPr>
          <p:nvPr/>
        </p:nvSpPr>
        <p:spPr bwMode="auto">
          <a:xfrm>
            <a:off x="5008563" y="1295400"/>
            <a:ext cx="1914525" cy="304800"/>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Foundational Values</a:t>
            </a:r>
          </a:p>
        </p:txBody>
      </p:sp>
      <p:grpSp>
        <p:nvGrpSpPr>
          <p:cNvPr id="485383" name="Group 7"/>
          <p:cNvGrpSpPr>
            <a:grpSpLocks/>
          </p:cNvGrpSpPr>
          <p:nvPr/>
        </p:nvGrpSpPr>
        <p:grpSpPr bwMode="auto">
          <a:xfrm>
            <a:off x="0" y="4800600"/>
            <a:ext cx="9144000" cy="2057400"/>
            <a:chOff x="0" y="3024"/>
            <a:chExt cx="5760" cy="1296"/>
          </a:xfrm>
        </p:grpSpPr>
        <p:sp>
          <p:nvSpPr>
            <p:cNvPr id="485384" name="Rectangle 8"/>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485385" name="Rectangle 9"/>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sp>
        <p:nvSpPr>
          <p:cNvPr id="485388" name="Text Box 12" descr="Parchment"/>
          <p:cNvSpPr txBox="1">
            <a:spLocks noChangeArrowheads="1"/>
          </p:cNvSpPr>
          <p:nvPr/>
        </p:nvSpPr>
        <p:spPr bwMode="auto">
          <a:xfrm>
            <a:off x="457200" y="5029200"/>
            <a:ext cx="8153400" cy="1465263"/>
          </a:xfrm>
          <a:prstGeom prst="rect">
            <a:avLst/>
          </a:prstGeom>
          <a:noFill/>
          <a:ln w="9525">
            <a:noFill/>
            <a:miter lim="800000"/>
            <a:headEnd/>
            <a:tailEnd/>
          </a:ln>
          <a:effectLst/>
        </p:spPr>
        <p:txBody>
          <a:bodyPr>
            <a:spAutoFit/>
          </a:bodyPr>
          <a:lstStyle/>
          <a:p>
            <a:pPr algn="ctr"/>
            <a:r>
              <a:rPr lang="en-US" sz="1800" b="1" dirty="0">
                <a:solidFill>
                  <a:srgbClr val="FFFF00"/>
                </a:solidFill>
              </a:rPr>
              <a:t>The second layer of a Life Calling discovery atmosphere emerges by creating opportunities for students to explore their </a:t>
            </a:r>
            <a:r>
              <a:rPr lang="en-US" sz="1800" b="1" u="sng" dirty="0">
                <a:solidFill>
                  <a:srgbClr val="FFFF00"/>
                </a:solidFill>
              </a:rPr>
              <a:t>Unique Design</a:t>
            </a:r>
            <a:r>
              <a:rPr lang="en-US" sz="1800" b="1" dirty="0">
                <a:solidFill>
                  <a:srgbClr val="FFFF00"/>
                </a:solidFill>
              </a:rPr>
              <a:t> found in the distinct strengths that combine to make students who they are, the passions that internally drive students, and how all of these are shaped by experiences the students encounter throughout their lives. </a:t>
            </a:r>
          </a:p>
        </p:txBody>
      </p:sp>
      <p:graphicFrame>
        <p:nvGraphicFramePr>
          <p:cNvPr id="485389" name="Object 13"/>
          <p:cNvGraphicFramePr>
            <a:graphicFrameLocks noChangeAspect="1"/>
          </p:cNvGraphicFramePr>
          <p:nvPr/>
        </p:nvGraphicFramePr>
        <p:xfrm>
          <a:off x="4191000" y="1981200"/>
          <a:ext cx="596900" cy="723900"/>
        </p:xfrm>
        <a:graphic>
          <a:graphicData uri="http://schemas.openxmlformats.org/presentationml/2006/ole">
            <p:oleObj spid="_x0000_s485389" name="PHOTO-PAINT" r:id="rId4" imgW="596825" imgH="723554" progId="CorelPhotoPaint.Image.12">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85380"/>
                                        </p:tgtEl>
                                        <p:attrNameLst>
                                          <p:attrName>style.visibility</p:attrName>
                                        </p:attrNameLst>
                                      </p:cBhvr>
                                      <p:to>
                                        <p:strVal val="visible"/>
                                      </p:to>
                                    </p:set>
                                    <p:anim calcmode="lin" valueType="num">
                                      <p:cBhvr>
                                        <p:cTn id="7" dur="1000" fill="hold"/>
                                        <p:tgtEl>
                                          <p:spTgt spid="485380"/>
                                        </p:tgtEl>
                                        <p:attrNameLst>
                                          <p:attrName>ppt_w</p:attrName>
                                        </p:attrNameLst>
                                      </p:cBhvr>
                                      <p:tavLst>
                                        <p:tav tm="0">
                                          <p:val>
                                            <p:strVal val="#ppt_w+.3"/>
                                          </p:val>
                                        </p:tav>
                                        <p:tav tm="100000">
                                          <p:val>
                                            <p:strVal val="#ppt_w"/>
                                          </p:val>
                                        </p:tav>
                                      </p:tavLst>
                                    </p:anim>
                                    <p:anim calcmode="lin" valueType="num">
                                      <p:cBhvr>
                                        <p:cTn id="8" dur="1000" fill="hold"/>
                                        <p:tgtEl>
                                          <p:spTgt spid="485380"/>
                                        </p:tgtEl>
                                        <p:attrNameLst>
                                          <p:attrName>ppt_h</p:attrName>
                                        </p:attrNameLst>
                                      </p:cBhvr>
                                      <p:tavLst>
                                        <p:tav tm="0">
                                          <p:val>
                                            <p:strVal val="#ppt_h"/>
                                          </p:val>
                                        </p:tav>
                                        <p:tav tm="100000">
                                          <p:val>
                                            <p:strVal val="#ppt_h"/>
                                          </p:val>
                                        </p:tav>
                                      </p:tavLst>
                                    </p:anim>
                                    <p:animEffect transition="in" filter="fade">
                                      <p:cBhvr>
                                        <p:cTn id="9" dur="1000"/>
                                        <p:tgtEl>
                                          <p:spTgt spid="485380"/>
                                        </p:tgtEl>
                                      </p:cBhvr>
                                    </p:animEffect>
                                  </p:childTnLst>
                                </p:cTn>
                              </p:par>
                              <p:par>
                                <p:cTn id="10" presetID="25" presetClass="entr" presetSubtype="0" fill="hold" grpId="0" nodeType="withEffect">
                                  <p:stCondLst>
                                    <p:cond delay="0"/>
                                  </p:stCondLst>
                                  <p:childTnLst>
                                    <p:set>
                                      <p:cBhvr>
                                        <p:cTn id="11" dur="1" fill="hold">
                                          <p:stCondLst>
                                            <p:cond delay="0"/>
                                          </p:stCondLst>
                                        </p:cTn>
                                        <p:tgtEl>
                                          <p:spTgt spid="485379"/>
                                        </p:tgtEl>
                                        <p:attrNameLst>
                                          <p:attrName>style.visibility</p:attrName>
                                        </p:attrNameLst>
                                      </p:cBhvr>
                                      <p:to>
                                        <p:strVal val="visible"/>
                                      </p:to>
                                    </p:set>
                                    <p:anim calcmode="lin" valueType="num">
                                      <p:cBhvr>
                                        <p:cTn id="12" dur="500" decel="50000" fill="hold">
                                          <p:stCondLst>
                                            <p:cond delay="0"/>
                                          </p:stCondLst>
                                        </p:cTn>
                                        <p:tgtEl>
                                          <p:spTgt spid="48537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8537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85379"/>
                                        </p:tgtEl>
                                        <p:attrNameLst>
                                          <p:attrName>ppt_w</p:attrName>
                                        </p:attrNameLst>
                                      </p:cBhvr>
                                      <p:tavLst>
                                        <p:tav tm="0">
                                          <p:val>
                                            <p:strVal val="#ppt_w*.05"/>
                                          </p:val>
                                        </p:tav>
                                        <p:tav tm="100000">
                                          <p:val>
                                            <p:strVal val="#ppt_w"/>
                                          </p:val>
                                        </p:tav>
                                      </p:tavLst>
                                    </p:anim>
                                    <p:anim calcmode="lin" valueType="num">
                                      <p:cBhvr>
                                        <p:cTn id="15" dur="1000" fill="hold"/>
                                        <p:tgtEl>
                                          <p:spTgt spid="48537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8537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8537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8537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85379"/>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85388"/>
                                        </p:tgtEl>
                                        <p:attrNameLst>
                                          <p:attrName>style.visibility</p:attrName>
                                        </p:attrNameLst>
                                      </p:cBhvr>
                                      <p:to>
                                        <p:strVal val="visible"/>
                                      </p:to>
                                    </p:set>
                                    <p:animEffect transition="in" filter="wipe(up)">
                                      <p:cBhvr>
                                        <p:cTn id="23" dur="500"/>
                                        <p:tgtEl>
                                          <p:spTgt spid="485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p:bldP spid="485380" grpId="0"/>
      <p:bldP spid="4853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2" name="Picture 2" descr="aura2"/>
          <p:cNvPicPr>
            <a:picLocks noChangeArrowheads="1"/>
          </p:cNvPicPr>
          <p:nvPr/>
        </p:nvPicPr>
        <p:blipFill>
          <a:blip r:embed="rId3" cstate="print"/>
          <a:srcRect/>
          <a:stretch>
            <a:fillRect/>
          </a:stretch>
        </p:blipFill>
        <p:spPr bwMode="auto">
          <a:xfrm>
            <a:off x="0" y="0"/>
            <a:ext cx="9140825" cy="4808538"/>
          </a:xfrm>
          <a:prstGeom prst="rect">
            <a:avLst/>
          </a:prstGeom>
          <a:noFill/>
        </p:spPr>
      </p:pic>
      <p:sp>
        <p:nvSpPr>
          <p:cNvPr id="486405" name="Text Box 5"/>
          <p:cNvSpPr txBox="1">
            <a:spLocks noChangeArrowheads="1"/>
          </p:cNvSpPr>
          <p:nvPr/>
        </p:nvSpPr>
        <p:spPr bwMode="auto">
          <a:xfrm>
            <a:off x="5008563" y="1295400"/>
            <a:ext cx="1914525" cy="304800"/>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Foundational Values</a:t>
            </a:r>
          </a:p>
        </p:txBody>
      </p:sp>
      <p:sp>
        <p:nvSpPr>
          <p:cNvPr id="486406" name="Text Box 6"/>
          <p:cNvSpPr txBox="1">
            <a:spLocks noChangeArrowheads="1"/>
          </p:cNvSpPr>
          <p:nvPr/>
        </p:nvSpPr>
        <p:spPr bwMode="auto">
          <a:xfrm>
            <a:off x="3248025" y="3778250"/>
            <a:ext cx="1423988" cy="304800"/>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Unique Design</a:t>
            </a:r>
          </a:p>
        </p:txBody>
      </p:sp>
      <p:grpSp>
        <p:nvGrpSpPr>
          <p:cNvPr id="486409" name="Group 9"/>
          <p:cNvGrpSpPr>
            <a:grpSpLocks/>
          </p:cNvGrpSpPr>
          <p:nvPr/>
        </p:nvGrpSpPr>
        <p:grpSpPr bwMode="auto">
          <a:xfrm>
            <a:off x="0" y="4800600"/>
            <a:ext cx="9144000" cy="2057400"/>
            <a:chOff x="0" y="3024"/>
            <a:chExt cx="5760" cy="1296"/>
          </a:xfrm>
        </p:grpSpPr>
        <p:sp>
          <p:nvSpPr>
            <p:cNvPr id="486410" name="Rectangle 10"/>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486411" name="Rectangle 11"/>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sp>
        <p:nvSpPr>
          <p:cNvPr id="486414" name="Text Box 14"/>
          <p:cNvSpPr txBox="1">
            <a:spLocks noChangeArrowheads="1"/>
          </p:cNvSpPr>
          <p:nvPr/>
        </p:nvSpPr>
        <p:spPr bwMode="auto">
          <a:xfrm>
            <a:off x="1209693" y="228600"/>
            <a:ext cx="4724370" cy="646331"/>
          </a:xfrm>
          <a:prstGeom prst="rect">
            <a:avLst/>
          </a:prstGeom>
          <a:noFill/>
          <a:ln w="9525">
            <a:noFill/>
            <a:miter lim="800000"/>
            <a:headEnd/>
            <a:tailEnd/>
          </a:ln>
          <a:effectLst/>
        </p:spPr>
        <p:txBody>
          <a:bodyPr wrap="none">
            <a:spAutoFit/>
          </a:bodyPr>
          <a:lstStyle/>
          <a:p>
            <a:pPr algn="ctr"/>
            <a:r>
              <a:rPr lang="en-US" sz="3600" b="1" dirty="0">
                <a:solidFill>
                  <a:schemeClr val="bg1"/>
                </a:solidFill>
                <a:cs typeface="Arial" charset="0"/>
              </a:rPr>
              <a:t>Personal </a:t>
            </a:r>
            <a:r>
              <a:rPr lang="en-US" sz="3600" b="1" dirty="0" smtClean="0">
                <a:solidFill>
                  <a:schemeClr val="bg1"/>
                </a:solidFill>
                <a:cs typeface="Arial" charset="0"/>
              </a:rPr>
              <a:t>Leadership</a:t>
            </a:r>
            <a:endParaRPr lang="en-US" sz="3600" b="1" dirty="0">
              <a:solidFill>
                <a:schemeClr val="bg1"/>
              </a:solidFill>
              <a:cs typeface="Arial" charset="0"/>
            </a:endParaRPr>
          </a:p>
        </p:txBody>
      </p:sp>
      <p:sp>
        <p:nvSpPr>
          <p:cNvPr id="486415" name="Text Box 15" descr="Parchment"/>
          <p:cNvSpPr txBox="1">
            <a:spLocks noChangeArrowheads="1"/>
          </p:cNvSpPr>
          <p:nvPr/>
        </p:nvSpPr>
        <p:spPr bwMode="auto">
          <a:xfrm>
            <a:off x="685800" y="5029200"/>
            <a:ext cx="7772400" cy="1477328"/>
          </a:xfrm>
          <a:prstGeom prst="rect">
            <a:avLst/>
          </a:prstGeom>
          <a:noFill/>
          <a:ln w="9525">
            <a:noFill/>
            <a:miter lim="800000"/>
            <a:headEnd/>
            <a:tailEnd/>
          </a:ln>
          <a:effectLst/>
        </p:spPr>
        <p:txBody>
          <a:bodyPr>
            <a:spAutoFit/>
          </a:bodyPr>
          <a:lstStyle/>
          <a:p>
            <a:pPr algn="ctr"/>
            <a:r>
              <a:rPr lang="en-US" sz="1800" b="1" dirty="0">
                <a:solidFill>
                  <a:srgbClr val="FFFF00"/>
                </a:solidFill>
              </a:rPr>
              <a:t>The third layer of a Life Calling discovery atmosphere forms by creating opportunities for students to explore how they can begin to incorporate their </a:t>
            </a:r>
            <a:r>
              <a:rPr lang="en-US" sz="1800" b="1" u="sng" dirty="0">
                <a:solidFill>
                  <a:srgbClr val="FFFF00"/>
                </a:solidFill>
              </a:rPr>
              <a:t>Foundational Values</a:t>
            </a:r>
            <a:r>
              <a:rPr lang="en-US" sz="1800" b="1" dirty="0">
                <a:solidFill>
                  <a:srgbClr val="FFFF00"/>
                </a:solidFill>
              </a:rPr>
              <a:t> and </a:t>
            </a:r>
            <a:r>
              <a:rPr lang="en-US" sz="1800" b="1" u="sng" dirty="0">
                <a:solidFill>
                  <a:srgbClr val="FFFF00"/>
                </a:solidFill>
              </a:rPr>
              <a:t>Unique Design</a:t>
            </a:r>
            <a:r>
              <a:rPr lang="en-US" sz="1800" b="1" dirty="0">
                <a:solidFill>
                  <a:srgbClr val="FFFF00"/>
                </a:solidFill>
              </a:rPr>
              <a:t> into a plan of action that </a:t>
            </a:r>
            <a:r>
              <a:rPr lang="en-US" sz="1800" b="1" dirty="0" smtClean="0">
                <a:solidFill>
                  <a:srgbClr val="FFFF00"/>
                </a:solidFill>
              </a:rPr>
              <a:t>can be carried out through </a:t>
            </a:r>
            <a:r>
              <a:rPr lang="en-US" sz="1800" b="1" u="sng" dirty="0" smtClean="0">
                <a:solidFill>
                  <a:srgbClr val="FFFF00"/>
                </a:solidFill>
              </a:rPr>
              <a:t>Personal Leadership</a:t>
            </a:r>
            <a:r>
              <a:rPr lang="en-US" sz="1800" b="1" dirty="0" smtClean="0">
                <a:solidFill>
                  <a:srgbClr val="FFFF00"/>
                </a:solidFill>
              </a:rPr>
              <a:t> as they begin to </a:t>
            </a:r>
            <a:r>
              <a:rPr lang="en-US" sz="1800" b="1" dirty="0">
                <a:solidFill>
                  <a:srgbClr val="FFFF00"/>
                </a:solidFill>
              </a:rPr>
              <a:t>intersect the people and needs of the world. </a:t>
            </a:r>
          </a:p>
        </p:txBody>
      </p:sp>
      <p:graphicFrame>
        <p:nvGraphicFramePr>
          <p:cNvPr id="486416" name="Object 16"/>
          <p:cNvGraphicFramePr>
            <a:graphicFrameLocks noChangeAspect="1"/>
          </p:cNvGraphicFramePr>
          <p:nvPr/>
        </p:nvGraphicFramePr>
        <p:xfrm>
          <a:off x="4191000" y="1981200"/>
          <a:ext cx="596900" cy="723900"/>
        </p:xfrm>
        <a:graphic>
          <a:graphicData uri="http://schemas.openxmlformats.org/presentationml/2006/ole">
            <p:oleObj spid="_x0000_s486416" name="PHOTO-PAINT" r:id="rId4" imgW="596825" imgH="723554" progId="CorelPhotoPaint.Image.12">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86406"/>
                                        </p:tgtEl>
                                        <p:attrNameLst>
                                          <p:attrName>style.visibility</p:attrName>
                                        </p:attrNameLst>
                                      </p:cBhvr>
                                      <p:to>
                                        <p:strVal val="visible"/>
                                      </p:to>
                                    </p:set>
                                    <p:anim calcmode="lin" valueType="num">
                                      <p:cBhvr>
                                        <p:cTn id="7" dur="1000" fill="hold"/>
                                        <p:tgtEl>
                                          <p:spTgt spid="486406"/>
                                        </p:tgtEl>
                                        <p:attrNameLst>
                                          <p:attrName>ppt_w</p:attrName>
                                        </p:attrNameLst>
                                      </p:cBhvr>
                                      <p:tavLst>
                                        <p:tav tm="0">
                                          <p:val>
                                            <p:strVal val="#ppt_w+.3"/>
                                          </p:val>
                                        </p:tav>
                                        <p:tav tm="100000">
                                          <p:val>
                                            <p:strVal val="#ppt_w"/>
                                          </p:val>
                                        </p:tav>
                                      </p:tavLst>
                                    </p:anim>
                                    <p:anim calcmode="lin" valueType="num">
                                      <p:cBhvr>
                                        <p:cTn id="8" dur="1000" fill="hold"/>
                                        <p:tgtEl>
                                          <p:spTgt spid="486406"/>
                                        </p:tgtEl>
                                        <p:attrNameLst>
                                          <p:attrName>ppt_h</p:attrName>
                                        </p:attrNameLst>
                                      </p:cBhvr>
                                      <p:tavLst>
                                        <p:tav tm="0">
                                          <p:val>
                                            <p:strVal val="#ppt_h"/>
                                          </p:val>
                                        </p:tav>
                                        <p:tav tm="100000">
                                          <p:val>
                                            <p:strVal val="#ppt_h"/>
                                          </p:val>
                                        </p:tav>
                                      </p:tavLst>
                                    </p:anim>
                                    <p:animEffect transition="in" filter="fade">
                                      <p:cBhvr>
                                        <p:cTn id="9" dur="1000"/>
                                        <p:tgtEl>
                                          <p:spTgt spid="486406"/>
                                        </p:tgtEl>
                                      </p:cBhvr>
                                    </p:animEffect>
                                  </p:childTnLst>
                                </p:cTn>
                              </p:par>
                              <p:par>
                                <p:cTn id="10" presetID="25" presetClass="entr" presetSubtype="0" fill="hold" grpId="0" nodeType="withEffect">
                                  <p:stCondLst>
                                    <p:cond delay="0"/>
                                  </p:stCondLst>
                                  <p:childTnLst>
                                    <p:set>
                                      <p:cBhvr>
                                        <p:cTn id="11" dur="1" fill="hold">
                                          <p:stCondLst>
                                            <p:cond delay="0"/>
                                          </p:stCondLst>
                                        </p:cTn>
                                        <p:tgtEl>
                                          <p:spTgt spid="486414"/>
                                        </p:tgtEl>
                                        <p:attrNameLst>
                                          <p:attrName>style.visibility</p:attrName>
                                        </p:attrNameLst>
                                      </p:cBhvr>
                                      <p:to>
                                        <p:strVal val="visible"/>
                                      </p:to>
                                    </p:set>
                                    <p:anim calcmode="lin" valueType="num">
                                      <p:cBhvr>
                                        <p:cTn id="12" dur="500" decel="50000" fill="hold">
                                          <p:stCondLst>
                                            <p:cond delay="0"/>
                                          </p:stCondLst>
                                        </p:cTn>
                                        <p:tgtEl>
                                          <p:spTgt spid="48641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8641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86414"/>
                                        </p:tgtEl>
                                        <p:attrNameLst>
                                          <p:attrName>ppt_w</p:attrName>
                                        </p:attrNameLst>
                                      </p:cBhvr>
                                      <p:tavLst>
                                        <p:tav tm="0">
                                          <p:val>
                                            <p:strVal val="#ppt_w*.05"/>
                                          </p:val>
                                        </p:tav>
                                        <p:tav tm="100000">
                                          <p:val>
                                            <p:strVal val="#ppt_w"/>
                                          </p:val>
                                        </p:tav>
                                      </p:tavLst>
                                    </p:anim>
                                    <p:anim calcmode="lin" valueType="num">
                                      <p:cBhvr>
                                        <p:cTn id="15" dur="1000" fill="hold"/>
                                        <p:tgtEl>
                                          <p:spTgt spid="48641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8641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8641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8641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86414"/>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86415"/>
                                        </p:tgtEl>
                                        <p:attrNameLst>
                                          <p:attrName>style.visibility</p:attrName>
                                        </p:attrNameLst>
                                      </p:cBhvr>
                                      <p:to>
                                        <p:strVal val="visible"/>
                                      </p:to>
                                    </p:set>
                                    <p:animEffect transition="in" filter="wipe(up)">
                                      <p:cBhvr>
                                        <p:cTn id="23" dur="500"/>
                                        <p:tgtEl>
                                          <p:spTgt spid="486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6" grpId="0"/>
      <p:bldP spid="486414" grpId="0"/>
      <p:bldP spid="4864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090" name="Picture 2" descr="aura2"/>
          <p:cNvPicPr>
            <a:picLocks noChangeArrowheads="1"/>
          </p:cNvPicPr>
          <p:nvPr/>
        </p:nvPicPr>
        <p:blipFill>
          <a:blip r:embed="rId3" cstate="print"/>
          <a:srcRect/>
          <a:stretch>
            <a:fillRect/>
          </a:stretch>
        </p:blipFill>
        <p:spPr bwMode="auto">
          <a:xfrm>
            <a:off x="0" y="0"/>
            <a:ext cx="9140825" cy="4808538"/>
          </a:xfrm>
          <a:prstGeom prst="rect">
            <a:avLst/>
          </a:prstGeom>
          <a:noFill/>
        </p:spPr>
      </p:pic>
      <p:sp>
        <p:nvSpPr>
          <p:cNvPr id="473094" name="Text Box 6"/>
          <p:cNvSpPr txBox="1">
            <a:spLocks noChangeArrowheads="1"/>
          </p:cNvSpPr>
          <p:nvPr/>
        </p:nvSpPr>
        <p:spPr bwMode="auto">
          <a:xfrm>
            <a:off x="5005388" y="1295400"/>
            <a:ext cx="1914525" cy="304800"/>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Foundational Values</a:t>
            </a:r>
          </a:p>
        </p:txBody>
      </p:sp>
      <p:sp>
        <p:nvSpPr>
          <p:cNvPr id="473102" name="WordArt 14"/>
          <p:cNvSpPr>
            <a:spLocks noChangeArrowheads="1" noChangeShapeType="1" noTextEdit="1"/>
          </p:cNvSpPr>
          <p:nvPr/>
        </p:nvSpPr>
        <p:spPr bwMode="auto">
          <a:xfrm>
            <a:off x="7562850" y="4133850"/>
            <a:ext cx="1200150" cy="36195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Integration</a:t>
            </a:r>
          </a:p>
        </p:txBody>
      </p:sp>
      <p:sp>
        <p:nvSpPr>
          <p:cNvPr id="473103" name="WordArt 15"/>
          <p:cNvSpPr>
            <a:spLocks noChangeArrowheads="1" noChangeShapeType="1" noTextEdit="1"/>
          </p:cNvSpPr>
          <p:nvPr/>
        </p:nvSpPr>
        <p:spPr bwMode="auto">
          <a:xfrm>
            <a:off x="7629525" y="152400"/>
            <a:ext cx="981075" cy="28575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Intention</a:t>
            </a:r>
          </a:p>
        </p:txBody>
      </p:sp>
      <p:sp>
        <p:nvSpPr>
          <p:cNvPr id="473104" name="WordArt 16"/>
          <p:cNvSpPr>
            <a:spLocks noChangeArrowheads="1" noChangeShapeType="1" noTextEdit="1"/>
          </p:cNvSpPr>
          <p:nvPr/>
        </p:nvSpPr>
        <p:spPr bwMode="auto">
          <a:xfrm>
            <a:off x="228600" y="4057650"/>
            <a:ext cx="876300" cy="28575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Infusion</a:t>
            </a:r>
          </a:p>
        </p:txBody>
      </p:sp>
      <p:sp>
        <p:nvSpPr>
          <p:cNvPr id="473105" name="Text Box 17"/>
          <p:cNvSpPr txBox="1">
            <a:spLocks noChangeArrowheads="1"/>
          </p:cNvSpPr>
          <p:nvPr/>
        </p:nvSpPr>
        <p:spPr bwMode="auto">
          <a:xfrm>
            <a:off x="3244850" y="3778250"/>
            <a:ext cx="1423988" cy="304800"/>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Unique Design</a:t>
            </a:r>
          </a:p>
        </p:txBody>
      </p:sp>
      <p:grpSp>
        <p:nvGrpSpPr>
          <p:cNvPr id="473106" name="Group 18"/>
          <p:cNvGrpSpPr>
            <a:grpSpLocks/>
          </p:cNvGrpSpPr>
          <p:nvPr/>
        </p:nvGrpSpPr>
        <p:grpSpPr bwMode="auto">
          <a:xfrm>
            <a:off x="0" y="4800600"/>
            <a:ext cx="9144000" cy="2057400"/>
            <a:chOff x="0" y="3024"/>
            <a:chExt cx="5760" cy="1296"/>
          </a:xfrm>
        </p:grpSpPr>
        <p:sp>
          <p:nvSpPr>
            <p:cNvPr id="473107" name="Rectangle 19"/>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473108" name="Rectangle 20"/>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sp>
        <p:nvSpPr>
          <p:cNvPr id="473135" name="Text Box 47" descr="Parchment"/>
          <p:cNvSpPr txBox="1">
            <a:spLocks noChangeArrowheads="1"/>
          </p:cNvSpPr>
          <p:nvPr/>
        </p:nvSpPr>
        <p:spPr bwMode="auto">
          <a:xfrm>
            <a:off x="685800" y="5181600"/>
            <a:ext cx="7620000" cy="1311275"/>
          </a:xfrm>
          <a:prstGeom prst="rect">
            <a:avLst/>
          </a:prstGeom>
          <a:noFill/>
          <a:ln w="9525">
            <a:noFill/>
            <a:miter lim="800000"/>
            <a:headEnd/>
            <a:tailEnd/>
          </a:ln>
          <a:effectLst/>
        </p:spPr>
        <p:txBody>
          <a:bodyPr>
            <a:spAutoFit/>
          </a:bodyPr>
          <a:lstStyle/>
          <a:p>
            <a:pPr algn="ctr"/>
            <a:r>
              <a:rPr lang="en-US" sz="2000" b="1" u="sng">
                <a:solidFill>
                  <a:srgbClr val="FFFF00"/>
                </a:solidFill>
              </a:rPr>
              <a:t>3 KEY DEVELOPMENTAL QUALITIES</a:t>
            </a:r>
          </a:p>
          <a:p>
            <a:pPr algn="ctr"/>
            <a:r>
              <a:rPr lang="en-US" sz="2000" b="1">
                <a:solidFill>
                  <a:srgbClr val="FFFF00"/>
                </a:solidFill>
              </a:rPr>
              <a:t>Intention = seriousness and strategy</a:t>
            </a:r>
          </a:p>
          <a:p>
            <a:pPr algn="ctr"/>
            <a:r>
              <a:rPr lang="en-US" sz="2000" b="1">
                <a:solidFill>
                  <a:srgbClr val="FFFF00"/>
                </a:solidFill>
              </a:rPr>
              <a:t>Integration = comprehensiveness, collaboration and synergy</a:t>
            </a:r>
          </a:p>
          <a:p>
            <a:pPr algn="ctr"/>
            <a:r>
              <a:rPr lang="en-US" sz="2000" b="1">
                <a:solidFill>
                  <a:srgbClr val="FFFF00"/>
                </a:solidFill>
              </a:rPr>
              <a:t>Infusion = depth, assessment and accountability</a:t>
            </a:r>
          </a:p>
        </p:txBody>
      </p:sp>
      <p:sp>
        <p:nvSpPr>
          <p:cNvPr id="473137" name="Text Box 49"/>
          <p:cNvSpPr txBox="1">
            <a:spLocks noChangeArrowheads="1"/>
          </p:cNvSpPr>
          <p:nvPr/>
        </p:nvSpPr>
        <p:spPr bwMode="auto">
          <a:xfrm>
            <a:off x="2667000" y="381000"/>
            <a:ext cx="1944763" cy="307777"/>
          </a:xfrm>
          <a:prstGeom prst="rect">
            <a:avLst/>
          </a:prstGeom>
          <a:noFill/>
          <a:ln w="9525">
            <a:noFill/>
            <a:miter lim="800000"/>
            <a:headEnd/>
            <a:tailEnd/>
          </a:ln>
          <a:effectLst/>
        </p:spPr>
        <p:txBody>
          <a:bodyPr wrap="none">
            <a:spAutoFit/>
          </a:bodyPr>
          <a:lstStyle/>
          <a:p>
            <a:r>
              <a:rPr lang="en-US" sz="1400" b="1" dirty="0" smtClean="0">
                <a:solidFill>
                  <a:schemeClr val="bg1"/>
                </a:solidFill>
                <a:cs typeface="Arial" charset="0"/>
              </a:rPr>
              <a:t>Personal Leadership</a:t>
            </a:r>
            <a:endParaRPr lang="en-US" sz="1400" b="1" dirty="0">
              <a:solidFill>
                <a:schemeClr val="bg1"/>
              </a:solidFill>
              <a:cs typeface="Arial" charset="0"/>
            </a:endParaRPr>
          </a:p>
        </p:txBody>
      </p:sp>
      <p:graphicFrame>
        <p:nvGraphicFramePr>
          <p:cNvPr id="473139" name="Object 51"/>
          <p:cNvGraphicFramePr>
            <a:graphicFrameLocks noChangeAspect="1"/>
          </p:cNvGraphicFramePr>
          <p:nvPr/>
        </p:nvGraphicFramePr>
        <p:xfrm>
          <a:off x="4191000" y="1981200"/>
          <a:ext cx="596900" cy="723900"/>
        </p:xfrm>
        <a:graphic>
          <a:graphicData uri="http://schemas.openxmlformats.org/presentationml/2006/ole">
            <p:oleObj spid="_x0000_s473139" name="PHOTO-PAINT" r:id="rId4" imgW="596825" imgH="723554" progId="CorelPhotoPaint.Image.12">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73137"/>
                                        </p:tgtEl>
                                        <p:attrNameLst>
                                          <p:attrName>style.visibility</p:attrName>
                                        </p:attrNameLst>
                                      </p:cBhvr>
                                      <p:to>
                                        <p:strVal val="visible"/>
                                      </p:to>
                                    </p:set>
                                    <p:anim calcmode="lin" valueType="num">
                                      <p:cBhvr>
                                        <p:cTn id="7" dur="1000" fill="hold"/>
                                        <p:tgtEl>
                                          <p:spTgt spid="473137"/>
                                        </p:tgtEl>
                                        <p:attrNameLst>
                                          <p:attrName>ppt_w</p:attrName>
                                        </p:attrNameLst>
                                      </p:cBhvr>
                                      <p:tavLst>
                                        <p:tav tm="0">
                                          <p:val>
                                            <p:strVal val="#ppt_w+.3"/>
                                          </p:val>
                                        </p:tav>
                                        <p:tav tm="100000">
                                          <p:val>
                                            <p:strVal val="#ppt_w"/>
                                          </p:val>
                                        </p:tav>
                                      </p:tavLst>
                                    </p:anim>
                                    <p:anim calcmode="lin" valueType="num">
                                      <p:cBhvr>
                                        <p:cTn id="8" dur="1000" fill="hold"/>
                                        <p:tgtEl>
                                          <p:spTgt spid="473137"/>
                                        </p:tgtEl>
                                        <p:attrNameLst>
                                          <p:attrName>ppt_h</p:attrName>
                                        </p:attrNameLst>
                                      </p:cBhvr>
                                      <p:tavLst>
                                        <p:tav tm="0">
                                          <p:val>
                                            <p:strVal val="#ppt_h"/>
                                          </p:val>
                                        </p:tav>
                                        <p:tav tm="100000">
                                          <p:val>
                                            <p:strVal val="#ppt_h"/>
                                          </p:val>
                                        </p:tav>
                                      </p:tavLst>
                                    </p:anim>
                                    <p:animEffect transition="in" filter="fade">
                                      <p:cBhvr>
                                        <p:cTn id="9" dur="1000"/>
                                        <p:tgtEl>
                                          <p:spTgt spid="473137"/>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73135">
                                            <p:txEl>
                                              <p:pRg st="0" end="0"/>
                                            </p:txEl>
                                          </p:spTgt>
                                        </p:tgtEl>
                                        <p:attrNameLst>
                                          <p:attrName>style.visibility</p:attrName>
                                        </p:attrNameLst>
                                      </p:cBhvr>
                                      <p:to>
                                        <p:strVal val="visible"/>
                                      </p:to>
                                    </p:set>
                                    <p:anim calcmode="lin" valueType="num">
                                      <p:cBhvr>
                                        <p:cTn id="13" dur="1000" fill="hold"/>
                                        <p:tgtEl>
                                          <p:spTgt spid="47313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7313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731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73103"/>
                                        </p:tgtEl>
                                        <p:attrNameLst>
                                          <p:attrName>style.visibility</p:attrName>
                                        </p:attrNameLst>
                                      </p:cBhvr>
                                      <p:to>
                                        <p:strVal val="visible"/>
                                      </p:to>
                                    </p:set>
                                    <p:animEffect transition="in" filter="wipe(left)">
                                      <p:cBhvr>
                                        <p:cTn id="20" dur="500"/>
                                        <p:tgtEl>
                                          <p:spTgt spid="473103"/>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73135">
                                            <p:txEl>
                                              <p:pRg st="0" end="0"/>
                                            </p:txEl>
                                          </p:spTgt>
                                        </p:tgtEl>
                                        <p:attrNameLst>
                                          <p:attrName>style.visibility</p:attrName>
                                        </p:attrNameLst>
                                      </p:cBhvr>
                                      <p:to>
                                        <p:strVal val="visible"/>
                                      </p:to>
                                    </p:set>
                                    <p:animEffect transition="in" filter="wipe(left)">
                                      <p:cBhvr>
                                        <p:cTn id="24" dur="500"/>
                                        <p:tgtEl>
                                          <p:spTgt spid="473135">
                                            <p:txEl>
                                              <p:pRg st="0" end="0"/>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73135">
                                            <p:txEl>
                                              <p:pRg st="1" end="1"/>
                                            </p:txEl>
                                          </p:spTgt>
                                        </p:tgtEl>
                                        <p:attrNameLst>
                                          <p:attrName>style.visibility</p:attrName>
                                        </p:attrNameLst>
                                      </p:cBhvr>
                                      <p:to>
                                        <p:strVal val="visible"/>
                                      </p:to>
                                    </p:set>
                                    <p:animEffect transition="in" filter="wipe(left)">
                                      <p:cBhvr>
                                        <p:cTn id="28" dur="500"/>
                                        <p:tgtEl>
                                          <p:spTgt spid="47313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73102"/>
                                        </p:tgtEl>
                                        <p:attrNameLst>
                                          <p:attrName>style.visibility</p:attrName>
                                        </p:attrNameLst>
                                      </p:cBhvr>
                                      <p:to>
                                        <p:strVal val="visible"/>
                                      </p:to>
                                    </p:set>
                                    <p:animEffect transition="in" filter="wipe(left)">
                                      <p:cBhvr>
                                        <p:cTn id="33" dur="500"/>
                                        <p:tgtEl>
                                          <p:spTgt spid="473102"/>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473135">
                                            <p:txEl>
                                              <p:pRg st="2" end="2"/>
                                            </p:txEl>
                                          </p:spTgt>
                                        </p:tgtEl>
                                        <p:attrNameLst>
                                          <p:attrName>style.visibility</p:attrName>
                                        </p:attrNameLst>
                                      </p:cBhvr>
                                      <p:to>
                                        <p:strVal val="visible"/>
                                      </p:to>
                                    </p:set>
                                    <p:animEffect transition="in" filter="wipe(left)">
                                      <p:cBhvr>
                                        <p:cTn id="37" dur="500"/>
                                        <p:tgtEl>
                                          <p:spTgt spid="47313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73104"/>
                                        </p:tgtEl>
                                        <p:attrNameLst>
                                          <p:attrName>style.visibility</p:attrName>
                                        </p:attrNameLst>
                                      </p:cBhvr>
                                      <p:to>
                                        <p:strVal val="visible"/>
                                      </p:to>
                                    </p:set>
                                    <p:animEffect transition="in" filter="wipe(left)">
                                      <p:cBhvr>
                                        <p:cTn id="42" dur="500"/>
                                        <p:tgtEl>
                                          <p:spTgt spid="473104"/>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473135">
                                            <p:txEl>
                                              <p:pRg st="3" end="3"/>
                                            </p:txEl>
                                          </p:spTgt>
                                        </p:tgtEl>
                                        <p:attrNameLst>
                                          <p:attrName>style.visibility</p:attrName>
                                        </p:attrNameLst>
                                      </p:cBhvr>
                                      <p:to>
                                        <p:strVal val="visible"/>
                                      </p:to>
                                    </p:set>
                                    <p:animEffect transition="in" filter="wipe(left)">
                                      <p:cBhvr>
                                        <p:cTn id="46" dur="500"/>
                                        <p:tgtEl>
                                          <p:spTgt spid="4731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02" grpId="0" animBg="1"/>
      <p:bldP spid="473103" grpId="0" animBg="1"/>
      <p:bldP spid="473104" grpId="0" animBg="1"/>
      <p:bldP spid="4731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8694" name="Group 6"/>
          <p:cNvGrpSpPr>
            <a:grpSpLocks/>
          </p:cNvGrpSpPr>
          <p:nvPr/>
        </p:nvGrpSpPr>
        <p:grpSpPr bwMode="auto">
          <a:xfrm>
            <a:off x="0" y="4800600"/>
            <a:ext cx="9144000" cy="2057400"/>
            <a:chOff x="0" y="3024"/>
            <a:chExt cx="5760" cy="1296"/>
          </a:xfrm>
        </p:grpSpPr>
        <p:sp>
          <p:nvSpPr>
            <p:cNvPr id="498695" name="Rectangle 7"/>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498696" name="Rectangle 8"/>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sp>
        <p:nvSpPr>
          <p:cNvPr id="498703" name="AutoShape 15"/>
          <p:cNvSpPr>
            <a:spLocks noChangeArrowheads="1"/>
          </p:cNvSpPr>
          <p:nvPr/>
        </p:nvSpPr>
        <p:spPr bwMode="auto">
          <a:xfrm>
            <a:off x="2286000" y="6096000"/>
            <a:ext cx="4800600" cy="457200"/>
          </a:xfrm>
          <a:prstGeom prst="ribbon">
            <a:avLst>
              <a:gd name="adj1" fmla="val 12500"/>
              <a:gd name="adj2" fmla="val 71991"/>
            </a:avLst>
          </a:prstGeom>
          <a:solidFill>
            <a:srgbClr val="FFFF99"/>
          </a:solidFill>
          <a:ln w="9525">
            <a:solidFill>
              <a:srgbClr val="CCCC00"/>
            </a:solidFill>
            <a:round/>
            <a:headEnd/>
            <a:tailEnd/>
          </a:ln>
          <a:effectLst/>
        </p:spPr>
        <p:txBody>
          <a:bodyPr wrap="none" anchor="ctr"/>
          <a:lstStyle/>
          <a:p>
            <a:endParaRPr lang="en-US"/>
          </a:p>
        </p:txBody>
      </p:sp>
      <p:sp>
        <p:nvSpPr>
          <p:cNvPr id="498704" name="Text Box 16"/>
          <p:cNvSpPr txBox="1">
            <a:spLocks noChangeArrowheads="1"/>
          </p:cNvSpPr>
          <p:nvPr/>
        </p:nvSpPr>
        <p:spPr bwMode="auto">
          <a:xfrm>
            <a:off x="3486150" y="6186488"/>
            <a:ext cx="2330450" cy="366712"/>
          </a:xfrm>
          <a:prstGeom prst="rect">
            <a:avLst/>
          </a:prstGeom>
          <a:noFill/>
          <a:ln w="9525">
            <a:noFill/>
            <a:miter lim="800000"/>
            <a:headEnd/>
            <a:tailEnd/>
          </a:ln>
          <a:effectLst/>
        </p:spPr>
        <p:txBody>
          <a:bodyPr wrap="none">
            <a:spAutoFit/>
          </a:bodyPr>
          <a:lstStyle/>
          <a:p>
            <a:pPr algn="ctr"/>
            <a:r>
              <a:rPr lang="en-US" sz="1800">
                <a:solidFill>
                  <a:schemeClr val="accent2"/>
                </a:solidFill>
                <a:latin typeface="Arial Black" pitchFamily="34" charset="0"/>
              </a:rPr>
              <a:t>Academic Affairs</a:t>
            </a:r>
          </a:p>
        </p:txBody>
      </p:sp>
      <p:grpSp>
        <p:nvGrpSpPr>
          <p:cNvPr id="498741" name="Group 53"/>
          <p:cNvGrpSpPr>
            <a:grpSpLocks/>
          </p:cNvGrpSpPr>
          <p:nvPr/>
        </p:nvGrpSpPr>
        <p:grpSpPr bwMode="auto">
          <a:xfrm>
            <a:off x="0" y="0"/>
            <a:ext cx="9140825" cy="4808538"/>
            <a:chOff x="0" y="0"/>
            <a:chExt cx="5758" cy="3029"/>
          </a:xfrm>
        </p:grpSpPr>
        <p:pic>
          <p:nvPicPr>
            <p:cNvPr id="498690" name="Picture 2" descr="aura2"/>
            <p:cNvPicPr>
              <a:picLocks noChangeArrowheads="1"/>
            </p:cNvPicPr>
            <p:nvPr/>
          </p:nvPicPr>
          <p:blipFill>
            <a:blip r:embed="rId3" cstate="print"/>
            <a:srcRect/>
            <a:stretch>
              <a:fillRect/>
            </a:stretch>
          </p:blipFill>
          <p:spPr bwMode="auto">
            <a:xfrm>
              <a:off x="0" y="0"/>
              <a:ext cx="5758" cy="3029"/>
            </a:xfrm>
            <a:prstGeom prst="rect">
              <a:avLst/>
            </a:prstGeom>
            <a:noFill/>
          </p:spPr>
        </p:pic>
        <p:sp>
          <p:nvSpPr>
            <p:cNvPr id="498691" name="Text Box 3"/>
            <p:cNvSpPr txBox="1">
              <a:spLocks noChangeArrowheads="1"/>
            </p:cNvSpPr>
            <p:nvPr/>
          </p:nvSpPr>
          <p:spPr bwMode="auto">
            <a:xfrm>
              <a:off x="3153" y="816"/>
              <a:ext cx="1206" cy="192"/>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Foundational Values</a:t>
              </a:r>
            </a:p>
          </p:txBody>
        </p:sp>
        <p:sp>
          <p:nvSpPr>
            <p:cNvPr id="498692" name="WordArt 4"/>
            <p:cNvSpPr>
              <a:spLocks noChangeArrowheads="1" noChangeShapeType="1" noTextEdit="1"/>
            </p:cNvSpPr>
            <p:nvPr/>
          </p:nvSpPr>
          <p:spPr bwMode="auto">
            <a:xfrm>
              <a:off x="144" y="2556"/>
              <a:ext cx="552" cy="18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Infusion</a:t>
              </a:r>
            </a:p>
          </p:txBody>
        </p:sp>
        <p:sp>
          <p:nvSpPr>
            <p:cNvPr id="498693" name="Text Box 5"/>
            <p:cNvSpPr txBox="1">
              <a:spLocks noChangeArrowheads="1"/>
            </p:cNvSpPr>
            <p:nvPr/>
          </p:nvSpPr>
          <p:spPr bwMode="auto">
            <a:xfrm>
              <a:off x="2044" y="2380"/>
              <a:ext cx="897" cy="192"/>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Unique Design</a:t>
              </a:r>
            </a:p>
          </p:txBody>
        </p:sp>
        <p:sp>
          <p:nvSpPr>
            <p:cNvPr id="498697" name="WordArt 9"/>
            <p:cNvSpPr>
              <a:spLocks noChangeArrowheads="1" noChangeShapeType="1" noTextEdit="1"/>
            </p:cNvSpPr>
            <p:nvPr/>
          </p:nvSpPr>
          <p:spPr bwMode="auto">
            <a:xfrm>
              <a:off x="4764" y="2604"/>
              <a:ext cx="756" cy="228"/>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Integration</a:t>
              </a:r>
            </a:p>
          </p:txBody>
        </p:sp>
        <p:sp>
          <p:nvSpPr>
            <p:cNvPr id="498698" name="WordArt 10"/>
            <p:cNvSpPr>
              <a:spLocks noChangeArrowheads="1" noChangeShapeType="1" noTextEdit="1"/>
            </p:cNvSpPr>
            <p:nvPr/>
          </p:nvSpPr>
          <p:spPr bwMode="auto">
            <a:xfrm>
              <a:off x="4806" y="96"/>
              <a:ext cx="618" cy="18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Intention</a:t>
              </a:r>
            </a:p>
          </p:txBody>
        </p:sp>
        <p:graphicFrame>
          <p:nvGraphicFramePr>
            <p:cNvPr id="498699" name="Object 11"/>
            <p:cNvGraphicFramePr>
              <a:graphicFrameLocks noChangeAspect="1"/>
            </p:cNvGraphicFramePr>
            <p:nvPr/>
          </p:nvGraphicFramePr>
          <p:xfrm>
            <a:off x="2139" y="864"/>
            <a:ext cx="1482" cy="1505"/>
          </p:xfrm>
          <a:graphic>
            <a:graphicData uri="http://schemas.openxmlformats.org/presentationml/2006/ole">
              <p:oleObj spid="_x0000_s498699" name="CorelDRAW" r:id="rId4" imgW="2778120" imgH="2820960" progId="CorelDraw.Graphic.12">
                <p:embed/>
              </p:oleObj>
            </a:graphicData>
          </a:graphic>
        </p:graphicFrame>
        <p:sp>
          <p:nvSpPr>
            <p:cNvPr id="498700" name="WordArt 12"/>
            <p:cNvSpPr>
              <a:spLocks noChangeArrowheads="1" noChangeShapeType="1" noTextEdit="1"/>
            </p:cNvSpPr>
            <p:nvPr/>
          </p:nvSpPr>
          <p:spPr bwMode="auto">
            <a:xfrm>
              <a:off x="2880" y="960"/>
              <a:ext cx="216"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AA</a:t>
              </a:r>
            </a:p>
          </p:txBody>
        </p:sp>
        <p:sp>
          <p:nvSpPr>
            <p:cNvPr id="498705" name="Text Box 17"/>
            <p:cNvSpPr txBox="1">
              <a:spLocks noChangeArrowheads="1"/>
            </p:cNvSpPr>
            <p:nvPr/>
          </p:nvSpPr>
          <p:spPr bwMode="auto">
            <a:xfrm>
              <a:off x="1680" y="240"/>
              <a:ext cx="1034" cy="192"/>
            </a:xfrm>
            <a:prstGeom prst="rect">
              <a:avLst/>
            </a:prstGeom>
            <a:noFill/>
            <a:ln w="9525">
              <a:noFill/>
              <a:miter lim="800000"/>
              <a:headEnd/>
              <a:tailEnd/>
            </a:ln>
            <a:effectLst/>
          </p:spPr>
          <p:txBody>
            <a:bodyPr wrap="none">
              <a:spAutoFit/>
            </a:bodyPr>
            <a:lstStyle/>
            <a:p>
              <a:r>
                <a:rPr lang="en-US" sz="1400" b="1">
                  <a:solidFill>
                    <a:schemeClr val="bg1"/>
                  </a:solidFill>
                  <a:cs typeface="Arial" charset="0"/>
                </a:rPr>
                <a:t>Personal Mission</a:t>
              </a:r>
            </a:p>
          </p:txBody>
        </p:sp>
      </p:grpSp>
      <p:sp>
        <p:nvSpPr>
          <p:cNvPr id="498706" name="Text Box 18" descr="Parchment"/>
          <p:cNvSpPr txBox="1">
            <a:spLocks noChangeArrowheads="1"/>
          </p:cNvSpPr>
          <p:nvPr/>
        </p:nvSpPr>
        <p:spPr bwMode="auto">
          <a:xfrm>
            <a:off x="381000" y="5105400"/>
            <a:ext cx="8229600" cy="915988"/>
          </a:xfrm>
          <a:prstGeom prst="rect">
            <a:avLst/>
          </a:prstGeom>
          <a:noFill/>
          <a:ln w="9525">
            <a:noFill/>
            <a:miter lim="800000"/>
            <a:headEnd/>
            <a:tailEnd/>
          </a:ln>
          <a:effectLst/>
        </p:spPr>
        <p:txBody>
          <a:bodyPr>
            <a:spAutoFit/>
          </a:bodyPr>
          <a:lstStyle/>
          <a:p>
            <a:pPr algn="ctr"/>
            <a:r>
              <a:rPr lang="en-US" sz="1800" b="1">
                <a:solidFill>
                  <a:srgbClr val="FFFF00"/>
                </a:solidFill>
              </a:rPr>
              <a:t>There are four major arenas on our campus that are crucial to supporting the students’ discovery process  and intentionally integrating and infusing Life Calling throughout the institution.</a:t>
            </a:r>
          </a:p>
        </p:txBody>
      </p:sp>
      <p:graphicFrame>
        <p:nvGraphicFramePr>
          <p:cNvPr id="498768" name="Object 80"/>
          <p:cNvGraphicFramePr>
            <a:graphicFrameLocks noChangeAspect="1"/>
          </p:cNvGraphicFramePr>
          <p:nvPr/>
        </p:nvGraphicFramePr>
        <p:xfrm>
          <a:off x="3048000" y="2457450"/>
          <a:ext cx="596900" cy="723900"/>
        </p:xfrm>
        <a:graphic>
          <a:graphicData uri="http://schemas.openxmlformats.org/presentationml/2006/ole">
            <p:oleObj spid="_x0000_s498768" name="PHOTO-PAINT" r:id="rId5" imgW="596825" imgH="723554" progId="CorelPhotoPaint.Image.12">
              <p:embed/>
            </p:oleObj>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8937" name="Rectangle 9"/>
          <p:cNvSpPr>
            <a:spLocks noChangeArrowheads="1"/>
          </p:cNvSpPr>
          <p:nvPr/>
        </p:nvSpPr>
        <p:spPr bwMode="auto">
          <a:xfrm>
            <a:off x="685800" y="4267200"/>
            <a:ext cx="7620000" cy="381000"/>
          </a:xfrm>
          <a:prstGeom prst="rect">
            <a:avLst/>
          </a:prstGeom>
          <a:noFill/>
          <a:ln w="9525">
            <a:noFill/>
            <a:miter lim="800000"/>
            <a:headEnd/>
            <a:tailEnd/>
          </a:ln>
          <a:effectLst/>
        </p:spPr>
        <p:txBody>
          <a:bodyPr/>
          <a:lstStyle/>
          <a:p>
            <a:pPr marL="342900" indent="-342900" algn="ctr">
              <a:lnSpc>
                <a:spcPct val="80000"/>
              </a:lnSpc>
              <a:spcBef>
                <a:spcPct val="20000"/>
              </a:spcBef>
            </a:pPr>
            <a:r>
              <a:rPr lang="en-US" sz="2000" b="1">
                <a:solidFill>
                  <a:schemeClr val="bg1"/>
                </a:solidFill>
              </a:rPr>
              <a:t>Exploration Academic Department for Pre-declared Students</a:t>
            </a:r>
          </a:p>
        </p:txBody>
      </p:sp>
      <p:sp>
        <p:nvSpPr>
          <p:cNvPr id="508938" name="AutoShape 10"/>
          <p:cNvSpPr>
            <a:spLocks noChangeArrowheads="1"/>
          </p:cNvSpPr>
          <p:nvPr/>
        </p:nvSpPr>
        <p:spPr bwMode="auto">
          <a:xfrm flipH="1">
            <a:off x="2438400" y="2211388"/>
            <a:ext cx="852488" cy="485775"/>
          </a:xfrm>
          <a:prstGeom prst="leftArrow">
            <a:avLst>
              <a:gd name="adj1" fmla="val 50000"/>
              <a:gd name="adj2" fmla="val 43873"/>
            </a:avLst>
          </a:prstGeom>
          <a:solidFill>
            <a:srgbClr val="800080"/>
          </a:solidFill>
          <a:ln w="9525">
            <a:solidFill>
              <a:schemeClr val="tx1"/>
            </a:solidFill>
            <a:miter lim="800000"/>
            <a:headEnd/>
            <a:tailEnd/>
          </a:ln>
          <a:effectLst/>
        </p:spPr>
        <p:txBody>
          <a:bodyPr wrap="none" anchor="ctr"/>
          <a:lstStyle/>
          <a:p>
            <a:endParaRPr lang="en-US"/>
          </a:p>
        </p:txBody>
      </p:sp>
      <p:sp>
        <p:nvSpPr>
          <p:cNvPr id="508939" name="Text Box 11"/>
          <p:cNvSpPr txBox="1">
            <a:spLocks noChangeArrowheads="1"/>
          </p:cNvSpPr>
          <p:nvPr/>
        </p:nvSpPr>
        <p:spPr bwMode="auto">
          <a:xfrm>
            <a:off x="3581400" y="420688"/>
            <a:ext cx="1828800" cy="366712"/>
          </a:xfrm>
          <a:prstGeom prst="rect">
            <a:avLst/>
          </a:prstGeom>
          <a:noFill/>
          <a:ln w="9525">
            <a:noFill/>
            <a:miter lim="800000"/>
            <a:headEnd/>
            <a:tailEnd/>
          </a:ln>
          <a:effectLst/>
        </p:spPr>
        <p:txBody>
          <a:bodyPr>
            <a:spAutoFit/>
          </a:bodyPr>
          <a:lstStyle/>
          <a:p>
            <a:endParaRPr lang="en-US" sz="1800" b="1"/>
          </a:p>
        </p:txBody>
      </p:sp>
      <p:sp>
        <p:nvSpPr>
          <p:cNvPr id="508940" name="Text Box 12"/>
          <p:cNvSpPr txBox="1">
            <a:spLocks noChangeArrowheads="1"/>
          </p:cNvSpPr>
          <p:nvPr/>
        </p:nvSpPr>
        <p:spPr bwMode="auto">
          <a:xfrm>
            <a:off x="3505200" y="381000"/>
            <a:ext cx="1981200" cy="366713"/>
          </a:xfrm>
          <a:prstGeom prst="rect">
            <a:avLst/>
          </a:prstGeom>
          <a:noFill/>
          <a:ln w="9525">
            <a:noFill/>
            <a:miter lim="800000"/>
            <a:headEnd/>
            <a:tailEnd/>
          </a:ln>
          <a:effectLst/>
        </p:spPr>
        <p:txBody>
          <a:bodyPr>
            <a:spAutoFit/>
          </a:bodyPr>
          <a:lstStyle/>
          <a:p>
            <a:endParaRPr lang="en-US" sz="1800" b="1"/>
          </a:p>
        </p:txBody>
      </p:sp>
      <p:sp>
        <p:nvSpPr>
          <p:cNvPr id="508941" name="Text Box 13"/>
          <p:cNvSpPr txBox="1">
            <a:spLocks noChangeArrowheads="1"/>
          </p:cNvSpPr>
          <p:nvPr/>
        </p:nvSpPr>
        <p:spPr bwMode="auto">
          <a:xfrm>
            <a:off x="3048000" y="319088"/>
            <a:ext cx="2895600" cy="366712"/>
          </a:xfrm>
          <a:prstGeom prst="rect">
            <a:avLst/>
          </a:prstGeom>
          <a:noFill/>
          <a:ln w="9525">
            <a:noFill/>
            <a:miter lim="800000"/>
            <a:headEnd/>
            <a:tailEnd/>
          </a:ln>
          <a:effectLst/>
        </p:spPr>
        <p:txBody>
          <a:bodyPr>
            <a:spAutoFit/>
          </a:bodyPr>
          <a:lstStyle/>
          <a:p>
            <a:pPr algn="ctr"/>
            <a:r>
              <a:rPr lang="en-US" sz="1800" b="1">
                <a:solidFill>
                  <a:schemeClr val="bg1"/>
                </a:solidFill>
              </a:rPr>
              <a:t>First Year Course</a:t>
            </a:r>
          </a:p>
        </p:txBody>
      </p:sp>
      <p:sp>
        <p:nvSpPr>
          <p:cNvPr id="508942" name="Text Box 14"/>
          <p:cNvSpPr txBox="1">
            <a:spLocks noChangeArrowheads="1"/>
          </p:cNvSpPr>
          <p:nvPr/>
        </p:nvSpPr>
        <p:spPr bwMode="auto">
          <a:xfrm>
            <a:off x="6172200" y="2173288"/>
            <a:ext cx="2209800" cy="366712"/>
          </a:xfrm>
          <a:prstGeom prst="rect">
            <a:avLst/>
          </a:prstGeom>
          <a:noFill/>
          <a:ln w="9525">
            <a:noFill/>
            <a:miter lim="800000"/>
            <a:headEnd/>
            <a:tailEnd/>
          </a:ln>
          <a:effectLst/>
        </p:spPr>
        <p:txBody>
          <a:bodyPr>
            <a:spAutoFit/>
          </a:bodyPr>
          <a:lstStyle/>
          <a:p>
            <a:endParaRPr lang="en-US" sz="1800" b="1"/>
          </a:p>
        </p:txBody>
      </p:sp>
      <p:sp>
        <p:nvSpPr>
          <p:cNvPr id="508943" name="Text Box 15"/>
          <p:cNvSpPr txBox="1">
            <a:spLocks noChangeArrowheads="1"/>
          </p:cNvSpPr>
          <p:nvPr/>
        </p:nvSpPr>
        <p:spPr bwMode="auto">
          <a:xfrm>
            <a:off x="6858000" y="2286000"/>
            <a:ext cx="2438400" cy="366713"/>
          </a:xfrm>
          <a:prstGeom prst="rect">
            <a:avLst/>
          </a:prstGeom>
          <a:noFill/>
          <a:ln w="9525">
            <a:noFill/>
            <a:miter lim="800000"/>
            <a:headEnd/>
            <a:tailEnd/>
          </a:ln>
          <a:effectLst/>
        </p:spPr>
        <p:txBody>
          <a:bodyPr>
            <a:spAutoFit/>
          </a:bodyPr>
          <a:lstStyle/>
          <a:p>
            <a:r>
              <a:rPr lang="en-US" sz="1800" b="1">
                <a:solidFill>
                  <a:schemeClr val="bg1"/>
                </a:solidFill>
              </a:rPr>
              <a:t>Bookend Courses</a:t>
            </a:r>
          </a:p>
        </p:txBody>
      </p:sp>
      <p:sp>
        <p:nvSpPr>
          <p:cNvPr id="508944" name="Text Box 16"/>
          <p:cNvSpPr txBox="1">
            <a:spLocks noChangeArrowheads="1"/>
          </p:cNvSpPr>
          <p:nvPr/>
        </p:nvSpPr>
        <p:spPr bwMode="auto">
          <a:xfrm>
            <a:off x="1143000" y="2057400"/>
            <a:ext cx="1692275" cy="366713"/>
          </a:xfrm>
          <a:prstGeom prst="rect">
            <a:avLst/>
          </a:prstGeom>
          <a:noFill/>
          <a:ln w="9525">
            <a:noFill/>
            <a:miter lim="800000"/>
            <a:headEnd/>
            <a:tailEnd/>
          </a:ln>
          <a:effectLst/>
        </p:spPr>
        <p:txBody>
          <a:bodyPr>
            <a:spAutoFit/>
          </a:bodyPr>
          <a:lstStyle/>
          <a:p>
            <a:endParaRPr lang="en-US" sz="1800" b="1"/>
          </a:p>
        </p:txBody>
      </p:sp>
      <p:sp>
        <p:nvSpPr>
          <p:cNvPr id="508945" name="Text Box 17"/>
          <p:cNvSpPr txBox="1">
            <a:spLocks noChangeArrowheads="1"/>
          </p:cNvSpPr>
          <p:nvPr/>
        </p:nvSpPr>
        <p:spPr bwMode="auto">
          <a:xfrm>
            <a:off x="152400" y="2284413"/>
            <a:ext cx="2133600" cy="366712"/>
          </a:xfrm>
          <a:prstGeom prst="rect">
            <a:avLst/>
          </a:prstGeom>
          <a:noFill/>
          <a:ln w="9525">
            <a:noFill/>
            <a:miter lim="800000"/>
            <a:headEnd/>
            <a:tailEnd/>
          </a:ln>
          <a:effectLst/>
        </p:spPr>
        <p:txBody>
          <a:bodyPr>
            <a:spAutoFit/>
          </a:bodyPr>
          <a:lstStyle/>
          <a:p>
            <a:pPr algn="r"/>
            <a:r>
              <a:rPr lang="en-US" sz="1800" b="1">
                <a:solidFill>
                  <a:schemeClr val="bg1"/>
                </a:solidFill>
              </a:rPr>
              <a:t>Faculty Training</a:t>
            </a:r>
          </a:p>
        </p:txBody>
      </p:sp>
      <p:grpSp>
        <p:nvGrpSpPr>
          <p:cNvPr id="508946" name="Group 18"/>
          <p:cNvGrpSpPr>
            <a:grpSpLocks/>
          </p:cNvGrpSpPr>
          <p:nvPr/>
        </p:nvGrpSpPr>
        <p:grpSpPr bwMode="auto">
          <a:xfrm>
            <a:off x="3429000" y="1524000"/>
            <a:ext cx="2133600" cy="1905000"/>
            <a:chOff x="2160" y="1248"/>
            <a:chExt cx="1344" cy="1200"/>
          </a:xfrm>
        </p:grpSpPr>
        <p:sp>
          <p:nvSpPr>
            <p:cNvPr id="508947" name="Oval 19"/>
            <p:cNvSpPr>
              <a:spLocks noChangeArrowheads="1"/>
            </p:cNvSpPr>
            <p:nvPr/>
          </p:nvSpPr>
          <p:spPr bwMode="auto">
            <a:xfrm>
              <a:off x="2160" y="1248"/>
              <a:ext cx="1344" cy="1200"/>
            </a:xfrm>
            <a:prstGeom prst="ellipse">
              <a:avLst/>
            </a:prstGeom>
            <a:solidFill>
              <a:srgbClr val="77C4F2"/>
            </a:solidFill>
            <a:ln w="9525">
              <a:noFill/>
              <a:round/>
              <a:headEnd/>
              <a:tailEnd/>
            </a:ln>
            <a:effectLst/>
          </p:spPr>
          <p:txBody>
            <a:bodyPr wrap="none" anchor="ctr"/>
            <a:lstStyle/>
            <a:p>
              <a:endParaRPr lang="en-US"/>
            </a:p>
          </p:txBody>
        </p:sp>
        <p:graphicFrame>
          <p:nvGraphicFramePr>
            <p:cNvPr id="508948" name="Object 20"/>
            <p:cNvGraphicFramePr>
              <a:graphicFrameLocks noChangeAspect="1"/>
            </p:cNvGraphicFramePr>
            <p:nvPr/>
          </p:nvGraphicFramePr>
          <p:xfrm>
            <a:off x="2448" y="1392"/>
            <a:ext cx="752" cy="912"/>
          </p:xfrm>
          <a:graphic>
            <a:graphicData uri="http://schemas.openxmlformats.org/presentationml/2006/ole">
              <p:oleObj spid="_x0000_s508948" name="PHOTO-PAINT" r:id="rId3" imgW="1193651" imgH="1447619" progId="CorelPhotoPaint.Image.12">
                <p:embed/>
              </p:oleObj>
            </a:graphicData>
          </a:graphic>
        </p:graphicFrame>
      </p:grpSp>
      <p:sp>
        <p:nvSpPr>
          <p:cNvPr id="508949" name="AutoShape 21"/>
          <p:cNvSpPr>
            <a:spLocks noChangeArrowheads="1"/>
          </p:cNvSpPr>
          <p:nvPr/>
        </p:nvSpPr>
        <p:spPr bwMode="auto">
          <a:xfrm>
            <a:off x="4267200" y="762000"/>
            <a:ext cx="485775" cy="685800"/>
          </a:xfrm>
          <a:prstGeom prst="downArrow">
            <a:avLst>
              <a:gd name="adj1" fmla="val 50000"/>
              <a:gd name="adj2" fmla="val 35294"/>
            </a:avLst>
          </a:prstGeom>
          <a:solidFill>
            <a:srgbClr val="FF0000"/>
          </a:solidFill>
          <a:ln w="9525">
            <a:solidFill>
              <a:schemeClr val="tx1"/>
            </a:solidFill>
            <a:miter lim="800000"/>
            <a:headEnd/>
            <a:tailEnd/>
          </a:ln>
          <a:effectLst/>
        </p:spPr>
        <p:txBody>
          <a:bodyPr vert="eaVert" wrap="none" anchor="ctr"/>
          <a:lstStyle/>
          <a:p>
            <a:endParaRPr lang="en-US"/>
          </a:p>
        </p:txBody>
      </p:sp>
      <p:sp>
        <p:nvSpPr>
          <p:cNvPr id="508950" name="AutoShape 22"/>
          <p:cNvSpPr>
            <a:spLocks noChangeArrowheads="1"/>
          </p:cNvSpPr>
          <p:nvPr/>
        </p:nvSpPr>
        <p:spPr bwMode="auto">
          <a:xfrm flipV="1">
            <a:off x="4267200" y="3505200"/>
            <a:ext cx="485775" cy="685800"/>
          </a:xfrm>
          <a:prstGeom prst="downArrow">
            <a:avLst>
              <a:gd name="adj1" fmla="val 50000"/>
              <a:gd name="adj2" fmla="val 35294"/>
            </a:avLst>
          </a:prstGeom>
          <a:solidFill>
            <a:srgbClr val="0000CC"/>
          </a:solidFill>
          <a:ln w="9525">
            <a:solidFill>
              <a:schemeClr val="tx1"/>
            </a:solidFill>
            <a:miter lim="800000"/>
            <a:headEnd/>
            <a:tailEnd/>
          </a:ln>
          <a:effectLst/>
        </p:spPr>
        <p:txBody>
          <a:bodyPr vert="eaVert" wrap="none" anchor="ctr"/>
          <a:lstStyle/>
          <a:p>
            <a:endParaRPr lang="en-US"/>
          </a:p>
        </p:txBody>
      </p:sp>
      <p:sp>
        <p:nvSpPr>
          <p:cNvPr id="508951" name="AutoShape 23"/>
          <p:cNvSpPr>
            <a:spLocks noChangeArrowheads="1"/>
          </p:cNvSpPr>
          <p:nvPr/>
        </p:nvSpPr>
        <p:spPr bwMode="auto">
          <a:xfrm>
            <a:off x="5715000" y="2209800"/>
            <a:ext cx="852488" cy="485775"/>
          </a:xfrm>
          <a:prstGeom prst="leftArrow">
            <a:avLst>
              <a:gd name="adj1" fmla="val 50000"/>
              <a:gd name="adj2" fmla="val 43873"/>
            </a:avLst>
          </a:prstGeom>
          <a:solidFill>
            <a:srgbClr val="009900"/>
          </a:solidFill>
          <a:ln w="9525">
            <a:solidFill>
              <a:schemeClr val="tx1"/>
            </a:solidFill>
            <a:miter lim="800000"/>
            <a:headEnd/>
            <a:tailEnd/>
          </a:ln>
          <a:effectLst/>
        </p:spPr>
        <p:txBody>
          <a:bodyPr wrap="none" anchor="ctr"/>
          <a:lstStyle/>
          <a:p>
            <a:endParaRPr lang="en-US"/>
          </a:p>
        </p:txBody>
      </p:sp>
      <p:sp>
        <p:nvSpPr>
          <p:cNvPr id="508952" name="WordArt 24"/>
          <p:cNvSpPr>
            <a:spLocks noChangeArrowheads="1" noChangeShapeType="1" noTextEdit="1"/>
          </p:cNvSpPr>
          <p:nvPr/>
        </p:nvSpPr>
        <p:spPr bwMode="auto">
          <a:xfrm>
            <a:off x="6038850" y="1066800"/>
            <a:ext cx="1657350" cy="428625"/>
          </a:xfrm>
          <a:prstGeom prst="rect">
            <a:avLst/>
          </a:prstGeom>
        </p:spPr>
        <p:txBody>
          <a:bodyPr wrap="none" fromWordArt="1">
            <a:prstTxWarp prst="textPlain">
              <a:avLst>
                <a:gd name="adj" fmla="val 50000"/>
              </a:avLst>
            </a:prstTxWarp>
          </a:bodyPr>
          <a:lstStyle/>
          <a:p>
            <a:pPr algn="ctr"/>
            <a:r>
              <a:rPr lang="en-US" sz="2400" kern="10">
                <a:ln w="12700">
                  <a:noFill/>
                  <a:round/>
                  <a:headEnd/>
                  <a:tailEnd/>
                </a:ln>
                <a:solidFill>
                  <a:srgbClr val="FFFF00"/>
                </a:solidFill>
                <a:effectLst>
                  <a:outerShdw dist="35921" dir="2700000" sy="50000" kx="2115830" algn="bl" rotWithShape="0">
                    <a:srgbClr val="C0C0C0">
                      <a:alpha val="80000"/>
                    </a:srgbClr>
                  </a:outerShdw>
                </a:effectLst>
                <a:latin typeface="Arial Black"/>
              </a:rPr>
              <a:t>Learning</a:t>
            </a:r>
          </a:p>
        </p:txBody>
      </p:sp>
      <p:grpSp>
        <p:nvGrpSpPr>
          <p:cNvPr id="508957" name="Group 29"/>
          <p:cNvGrpSpPr>
            <a:grpSpLocks/>
          </p:cNvGrpSpPr>
          <p:nvPr/>
        </p:nvGrpSpPr>
        <p:grpSpPr bwMode="auto">
          <a:xfrm>
            <a:off x="0" y="4800600"/>
            <a:ext cx="9144000" cy="2057400"/>
            <a:chOff x="0" y="3024"/>
            <a:chExt cx="5760" cy="1296"/>
          </a:xfrm>
        </p:grpSpPr>
        <p:sp>
          <p:nvSpPr>
            <p:cNvPr id="508958" name="Rectangle 30"/>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508959" name="Rectangle 31"/>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grpSp>
        <p:nvGrpSpPr>
          <p:cNvPr id="508960" name="Group 32"/>
          <p:cNvGrpSpPr>
            <a:grpSpLocks/>
          </p:cNvGrpSpPr>
          <p:nvPr/>
        </p:nvGrpSpPr>
        <p:grpSpPr bwMode="auto">
          <a:xfrm>
            <a:off x="2286000" y="6096000"/>
            <a:ext cx="4800600" cy="457200"/>
            <a:chOff x="1440" y="3840"/>
            <a:chExt cx="3024" cy="288"/>
          </a:xfrm>
        </p:grpSpPr>
        <p:sp>
          <p:nvSpPr>
            <p:cNvPr id="508961" name="AutoShape 33"/>
            <p:cNvSpPr>
              <a:spLocks noChangeArrowheads="1"/>
            </p:cNvSpPr>
            <p:nvPr/>
          </p:nvSpPr>
          <p:spPr bwMode="auto">
            <a:xfrm>
              <a:off x="1440" y="3840"/>
              <a:ext cx="3024" cy="288"/>
            </a:xfrm>
            <a:prstGeom prst="ribbon">
              <a:avLst>
                <a:gd name="adj1" fmla="val 12500"/>
                <a:gd name="adj2" fmla="val 71991"/>
              </a:avLst>
            </a:prstGeom>
            <a:solidFill>
              <a:srgbClr val="FFFF99"/>
            </a:solidFill>
            <a:ln w="9525">
              <a:solidFill>
                <a:srgbClr val="CCCC00"/>
              </a:solidFill>
              <a:round/>
              <a:headEnd/>
              <a:tailEnd/>
            </a:ln>
            <a:effectLst/>
          </p:spPr>
          <p:txBody>
            <a:bodyPr wrap="none" anchor="ctr"/>
            <a:lstStyle/>
            <a:p>
              <a:endParaRPr lang="en-US"/>
            </a:p>
          </p:txBody>
        </p:sp>
        <p:sp>
          <p:nvSpPr>
            <p:cNvPr id="508962" name="Text Box 34"/>
            <p:cNvSpPr txBox="1">
              <a:spLocks noChangeArrowheads="1"/>
            </p:cNvSpPr>
            <p:nvPr/>
          </p:nvSpPr>
          <p:spPr bwMode="auto">
            <a:xfrm>
              <a:off x="2196" y="3897"/>
              <a:ext cx="1468" cy="231"/>
            </a:xfrm>
            <a:prstGeom prst="rect">
              <a:avLst/>
            </a:prstGeom>
            <a:noFill/>
            <a:ln w="9525">
              <a:noFill/>
              <a:miter lim="800000"/>
              <a:headEnd/>
              <a:tailEnd/>
            </a:ln>
            <a:effectLst/>
          </p:spPr>
          <p:txBody>
            <a:bodyPr wrap="none">
              <a:spAutoFit/>
            </a:bodyPr>
            <a:lstStyle/>
            <a:p>
              <a:pPr algn="ctr"/>
              <a:r>
                <a:rPr lang="en-US" sz="1800">
                  <a:solidFill>
                    <a:schemeClr val="accent2"/>
                  </a:solidFill>
                  <a:latin typeface="Arial Black" pitchFamily="34" charset="0"/>
                </a:rPr>
                <a:t>Academic Affairs</a:t>
              </a:r>
            </a:p>
          </p:txBody>
        </p:sp>
      </p:grpSp>
      <p:sp>
        <p:nvSpPr>
          <p:cNvPr id="508963" name="Rectangle 35"/>
          <p:cNvSpPr>
            <a:spLocks noChangeArrowheads="1"/>
          </p:cNvSpPr>
          <p:nvPr/>
        </p:nvSpPr>
        <p:spPr bwMode="auto">
          <a:xfrm>
            <a:off x="1600200" y="5867400"/>
            <a:ext cx="6096000" cy="609600"/>
          </a:xfrm>
          <a:prstGeom prst="rect">
            <a:avLst/>
          </a:prstGeom>
          <a:noFill/>
          <a:ln w="9525">
            <a:noFill/>
            <a:miter lim="800000"/>
            <a:headEnd/>
            <a:tailEnd/>
          </a:ln>
          <a:effectLst/>
        </p:spPr>
        <p:txBody>
          <a:bodyPr anchor="ctr"/>
          <a:lstStyle/>
          <a:p>
            <a:pPr algn="ctr"/>
            <a:r>
              <a:rPr lang="en-US" sz="2400" b="1">
                <a:solidFill>
                  <a:srgbClr val="FAFA19"/>
                </a:solidFill>
              </a:rPr>
              <a:t>Life Calling Integration/Infusion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508946"/>
                                        </p:tgtEl>
                                        <p:attrNameLst>
                                          <p:attrName>style.visibility</p:attrName>
                                        </p:attrNameLst>
                                      </p:cBhvr>
                                      <p:to>
                                        <p:strVal val="visible"/>
                                      </p:to>
                                    </p:set>
                                    <p:anim calcmode="lin" valueType="num">
                                      <p:cBhvr>
                                        <p:cTn id="7" dur="500" fill="hold"/>
                                        <p:tgtEl>
                                          <p:spTgt spid="508946"/>
                                        </p:tgtEl>
                                        <p:attrNameLst>
                                          <p:attrName>ppt_w</p:attrName>
                                        </p:attrNameLst>
                                      </p:cBhvr>
                                      <p:tavLst>
                                        <p:tav tm="0">
                                          <p:val>
                                            <p:strVal val="2/3*#ppt_w"/>
                                          </p:val>
                                        </p:tav>
                                        <p:tav tm="100000">
                                          <p:val>
                                            <p:strVal val="#ppt_w"/>
                                          </p:val>
                                        </p:tav>
                                      </p:tavLst>
                                    </p:anim>
                                    <p:anim calcmode="lin" valueType="num">
                                      <p:cBhvr>
                                        <p:cTn id="8" dur="500" fill="hold"/>
                                        <p:tgtEl>
                                          <p:spTgt spid="508946"/>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64" presetClass="path" presetSubtype="0" accel="50000" decel="50000" fill="hold" nodeType="afterEffect">
                                  <p:stCondLst>
                                    <p:cond delay="0"/>
                                  </p:stCondLst>
                                  <p:childTnLst>
                                    <p:animMotion origin="layout" path="M -1.11022E-16 -2.22222E-6 L -1.11022E-16 -0.13333 " pathEditMode="relative" rAng="0" ptsTypes="AA">
                                      <p:cBhvr>
                                        <p:cTn id="11" dur="2000" fill="hold"/>
                                        <p:tgtEl>
                                          <p:spTgt spid="508960"/>
                                        </p:tgtEl>
                                        <p:attrNameLst>
                                          <p:attrName>ppt_x</p:attrName>
                                          <p:attrName>ppt_y</p:attrName>
                                        </p:attrNameLst>
                                      </p:cBhvr>
                                      <p:rCtr x="0" y="-67"/>
                                    </p:animMotion>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508963"/>
                                        </p:tgtEl>
                                        <p:attrNameLst>
                                          <p:attrName>style.visibility</p:attrName>
                                        </p:attrNameLst>
                                      </p:cBhvr>
                                      <p:to>
                                        <p:strVal val="visible"/>
                                      </p:to>
                                    </p:set>
                                    <p:animEffect transition="in" filter="wipe(left)">
                                      <p:cBhvr>
                                        <p:cTn id="15" dur="500"/>
                                        <p:tgtEl>
                                          <p:spTgt spid="508963"/>
                                        </p:tgtEl>
                                      </p:cBhvr>
                                    </p:animEffect>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508952"/>
                                        </p:tgtEl>
                                        <p:attrNameLst>
                                          <p:attrName>style.visibility</p:attrName>
                                        </p:attrNameLst>
                                      </p:cBhvr>
                                      <p:to>
                                        <p:strVal val="visible"/>
                                      </p:to>
                                    </p:set>
                                    <p:animEffect transition="in" filter="fade">
                                      <p:cBhvr>
                                        <p:cTn id="19" dur="1000"/>
                                        <p:tgtEl>
                                          <p:spTgt spid="508952"/>
                                        </p:tgtEl>
                                      </p:cBhvr>
                                    </p:animEffect>
                                    <p:anim calcmode="lin" valueType="num">
                                      <p:cBhvr>
                                        <p:cTn id="20" dur="1000" fill="hold"/>
                                        <p:tgtEl>
                                          <p:spTgt spid="508952"/>
                                        </p:tgtEl>
                                        <p:attrNameLst>
                                          <p:attrName>ppt_x</p:attrName>
                                        </p:attrNameLst>
                                      </p:cBhvr>
                                      <p:tavLst>
                                        <p:tav tm="0">
                                          <p:val>
                                            <p:strVal val="#ppt_x"/>
                                          </p:val>
                                        </p:tav>
                                        <p:tav tm="100000">
                                          <p:val>
                                            <p:strVal val="#ppt_x"/>
                                          </p:val>
                                        </p:tav>
                                      </p:tavLst>
                                    </p:anim>
                                    <p:anim calcmode="lin" valueType="num">
                                      <p:cBhvr>
                                        <p:cTn id="21" dur="1000" fill="hold"/>
                                        <p:tgtEl>
                                          <p:spTgt spid="50895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08941"/>
                                        </p:tgtEl>
                                        <p:attrNameLst>
                                          <p:attrName>style.visibility</p:attrName>
                                        </p:attrNameLst>
                                      </p:cBhvr>
                                      <p:to>
                                        <p:strVal val="visible"/>
                                      </p:to>
                                    </p:set>
                                    <p:animEffect transition="in" filter="wipe(left)">
                                      <p:cBhvr>
                                        <p:cTn id="26" dur="500"/>
                                        <p:tgtEl>
                                          <p:spTgt spid="508941"/>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508949"/>
                                        </p:tgtEl>
                                        <p:attrNameLst>
                                          <p:attrName>style.visibility</p:attrName>
                                        </p:attrNameLst>
                                      </p:cBhvr>
                                      <p:to>
                                        <p:strVal val="visible"/>
                                      </p:to>
                                    </p:set>
                                    <p:animEffect transition="in" filter="wipe(up)">
                                      <p:cBhvr>
                                        <p:cTn id="30" dur="500"/>
                                        <p:tgtEl>
                                          <p:spTgt spid="5089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08943"/>
                                        </p:tgtEl>
                                        <p:attrNameLst>
                                          <p:attrName>style.visibility</p:attrName>
                                        </p:attrNameLst>
                                      </p:cBhvr>
                                      <p:to>
                                        <p:strVal val="visible"/>
                                      </p:to>
                                    </p:set>
                                    <p:animEffect transition="in" filter="wipe(left)">
                                      <p:cBhvr>
                                        <p:cTn id="35" dur="500"/>
                                        <p:tgtEl>
                                          <p:spTgt spid="508943"/>
                                        </p:tgtEl>
                                      </p:cBhvr>
                                    </p:animEffec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508951"/>
                                        </p:tgtEl>
                                        <p:attrNameLst>
                                          <p:attrName>style.visibility</p:attrName>
                                        </p:attrNameLst>
                                      </p:cBhvr>
                                      <p:to>
                                        <p:strVal val="visible"/>
                                      </p:to>
                                    </p:set>
                                    <p:animEffect transition="in" filter="wipe(right)">
                                      <p:cBhvr>
                                        <p:cTn id="39" dur="500"/>
                                        <p:tgtEl>
                                          <p:spTgt spid="50895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08937"/>
                                        </p:tgtEl>
                                        <p:attrNameLst>
                                          <p:attrName>style.visibility</p:attrName>
                                        </p:attrNameLst>
                                      </p:cBhvr>
                                      <p:to>
                                        <p:strVal val="visible"/>
                                      </p:to>
                                    </p:set>
                                    <p:animEffect transition="in" filter="wipe(left)">
                                      <p:cBhvr>
                                        <p:cTn id="44" dur="500"/>
                                        <p:tgtEl>
                                          <p:spTgt spid="508937"/>
                                        </p:tgtEl>
                                      </p:cBhvr>
                                    </p:animEffect>
                                  </p:childTnLst>
                                </p:cTn>
                              </p:par>
                            </p:childTnLst>
                          </p:cTn>
                        </p:par>
                        <p:par>
                          <p:cTn id="45" fill="hold">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508950"/>
                                        </p:tgtEl>
                                        <p:attrNameLst>
                                          <p:attrName>style.visibility</p:attrName>
                                        </p:attrNameLst>
                                      </p:cBhvr>
                                      <p:to>
                                        <p:strVal val="visible"/>
                                      </p:to>
                                    </p:set>
                                    <p:animEffect transition="in" filter="wipe(down)">
                                      <p:cBhvr>
                                        <p:cTn id="48" dur="500"/>
                                        <p:tgtEl>
                                          <p:spTgt spid="50895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08945"/>
                                        </p:tgtEl>
                                        <p:attrNameLst>
                                          <p:attrName>style.visibility</p:attrName>
                                        </p:attrNameLst>
                                      </p:cBhvr>
                                      <p:to>
                                        <p:strVal val="visible"/>
                                      </p:to>
                                    </p:set>
                                    <p:animEffect transition="in" filter="wipe(left)">
                                      <p:cBhvr>
                                        <p:cTn id="53" dur="500"/>
                                        <p:tgtEl>
                                          <p:spTgt spid="508945"/>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508938"/>
                                        </p:tgtEl>
                                        <p:attrNameLst>
                                          <p:attrName>style.visibility</p:attrName>
                                        </p:attrNameLst>
                                      </p:cBhvr>
                                      <p:to>
                                        <p:strVal val="visible"/>
                                      </p:to>
                                    </p:set>
                                    <p:animEffect transition="in" filter="wipe(left)">
                                      <p:cBhvr>
                                        <p:cTn id="57" dur="500"/>
                                        <p:tgtEl>
                                          <p:spTgt spid="508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7" grpId="0"/>
      <p:bldP spid="508938" grpId="0" animBg="1"/>
      <p:bldP spid="508941" grpId="0"/>
      <p:bldP spid="508943" grpId="0"/>
      <p:bldP spid="508945" grpId="0"/>
      <p:bldP spid="508949" grpId="0" animBg="1"/>
      <p:bldP spid="508950" grpId="0" animBg="1"/>
      <p:bldP spid="508951" grpId="0" animBg="1"/>
      <p:bldP spid="508952" grpId="0" animBg="1"/>
      <p:bldP spid="5089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3138" name="Group 2"/>
          <p:cNvGrpSpPr>
            <a:grpSpLocks/>
          </p:cNvGrpSpPr>
          <p:nvPr/>
        </p:nvGrpSpPr>
        <p:grpSpPr bwMode="auto">
          <a:xfrm>
            <a:off x="6705600" y="434975"/>
            <a:ext cx="2122488" cy="841375"/>
            <a:chOff x="4224" y="1810"/>
            <a:chExt cx="1337" cy="530"/>
          </a:xfrm>
        </p:grpSpPr>
        <p:sp>
          <p:nvSpPr>
            <p:cNvPr id="603139" name="Rectangle 3"/>
            <p:cNvSpPr>
              <a:spLocks noChangeArrowheads="1"/>
            </p:cNvSpPr>
            <p:nvPr/>
          </p:nvSpPr>
          <p:spPr bwMode="auto">
            <a:xfrm>
              <a:off x="4224" y="1810"/>
              <a:ext cx="672" cy="528"/>
            </a:xfrm>
            <a:prstGeom prst="rect">
              <a:avLst/>
            </a:prstGeom>
            <a:solidFill>
              <a:srgbClr val="660066"/>
            </a:solidFill>
            <a:ln w="9525">
              <a:noFill/>
              <a:miter lim="800000"/>
              <a:headEnd/>
              <a:tailEnd/>
            </a:ln>
            <a:effectLst/>
          </p:spPr>
          <p:txBody>
            <a:bodyPr wrap="none" anchor="ctr"/>
            <a:lstStyle/>
            <a:p>
              <a:endParaRPr lang="en-US"/>
            </a:p>
          </p:txBody>
        </p:sp>
        <p:sp>
          <p:nvSpPr>
            <p:cNvPr id="603140" name="AutoShape 4"/>
            <p:cNvSpPr>
              <a:spLocks noChangeArrowheads="1"/>
            </p:cNvSpPr>
            <p:nvPr/>
          </p:nvSpPr>
          <p:spPr bwMode="auto">
            <a:xfrm rot="5400000">
              <a:off x="4959" y="1738"/>
              <a:ext cx="530" cy="674"/>
            </a:xfrm>
            <a:prstGeom prst="triangle">
              <a:avLst>
                <a:gd name="adj" fmla="val 50000"/>
              </a:avLst>
            </a:prstGeom>
            <a:solidFill>
              <a:srgbClr val="660066"/>
            </a:solidFill>
            <a:ln w="9525">
              <a:noFill/>
              <a:miter lim="800000"/>
              <a:headEnd/>
              <a:tailEnd/>
            </a:ln>
            <a:effectLst/>
          </p:spPr>
          <p:txBody>
            <a:bodyPr wrap="none" anchor="ctr"/>
            <a:lstStyle/>
            <a:p>
              <a:endParaRPr lang="en-US"/>
            </a:p>
          </p:txBody>
        </p:sp>
      </p:grpSp>
      <p:sp>
        <p:nvSpPr>
          <p:cNvPr id="603141" name="Rectangle 5"/>
          <p:cNvSpPr>
            <a:spLocks noChangeArrowheads="1"/>
          </p:cNvSpPr>
          <p:nvPr/>
        </p:nvSpPr>
        <p:spPr bwMode="auto">
          <a:xfrm>
            <a:off x="5638800" y="434975"/>
            <a:ext cx="1066800" cy="838200"/>
          </a:xfrm>
          <a:prstGeom prst="rect">
            <a:avLst/>
          </a:prstGeom>
          <a:solidFill>
            <a:srgbClr val="0000CC"/>
          </a:solidFill>
          <a:ln w="9525">
            <a:noFill/>
            <a:miter lim="800000"/>
            <a:headEnd/>
            <a:tailEnd/>
          </a:ln>
          <a:effectLst/>
        </p:spPr>
        <p:txBody>
          <a:bodyPr wrap="none" anchor="ctr"/>
          <a:lstStyle/>
          <a:p>
            <a:endParaRPr lang="en-US"/>
          </a:p>
        </p:txBody>
      </p:sp>
      <p:sp>
        <p:nvSpPr>
          <p:cNvPr id="603142" name="Rectangle 6"/>
          <p:cNvSpPr>
            <a:spLocks noChangeArrowheads="1"/>
          </p:cNvSpPr>
          <p:nvPr/>
        </p:nvSpPr>
        <p:spPr bwMode="auto">
          <a:xfrm>
            <a:off x="4572000" y="434975"/>
            <a:ext cx="1066800" cy="838200"/>
          </a:xfrm>
          <a:prstGeom prst="rect">
            <a:avLst/>
          </a:prstGeom>
          <a:solidFill>
            <a:srgbClr val="009BE6"/>
          </a:solidFill>
          <a:ln w="9525">
            <a:noFill/>
            <a:miter lim="800000"/>
            <a:headEnd/>
            <a:tailEnd/>
          </a:ln>
          <a:effectLst/>
        </p:spPr>
        <p:txBody>
          <a:bodyPr wrap="none" anchor="ctr"/>
          <a:lstStyle/>
          <a:p>
            <a:endParaRPr lang="en-US"/>
          </a:p>
        </p:txBody>
      </p:sp>
      <p:sp>
        <p:nvSpPr>
          <p:cNvPr id="603143" name="AutoShape 7"/>
          <p:cNvSpPr>
            <a:spLocks noChangeArrowheads="1"/>
          </p:cNvSpPr>
          <p:nvPr/>
        </p:nvSpPr>
        <p:spPr bwMode="auto">
          <a:xfrm>
            <a:off x="4572000" y="993775"/>
            <a:ext cx="1066800" cy="274638"/>
          </a:xfrm>
          <a:prstGeom prst="rtTriangle">
            <a:avLst/>
          </a:prstGeom>
          <a:gradFill rotWithShape="1">
            <a:gsLst>
              <a:gs pos="0">
                <a:srgbClr val="009900"/>
              </a:gs>
              <a:gs pos="100000">
                <a:srgbClr val="009BE6"/>
              </a:gs>
            </a:gsLst>
            <a:lin ang="0" scaled="1"/>
          </a:gradFill>
          <a:ln w="9525">
            <a:noFill/>
            <a:miter lim="800000"/>
            <a:headEnd/>
            <a:tailEnd/>
          </a:ln>
          <a:effectLst/>
        </p:spPr>
        <p:txBody>
          <a:bodyPr wrap="none" anchor="ctr"/>
          <a:lstStyle/>
          <a:p>
            <a:endParaRPr lang="en-US"/>
          </a:p>
        </p:txBody>
      </p:sp>
      <p:sp>
        <p:nvSpPr>
          <p:cNvPr id="603144" name="Rectangle 8"/>
          <p:cNvSpPr>
            <a:spLocks noChangeArrowheads="1"/>
          </p:cNvSpPr>
          <p:nvPr/>
        </p:nvSpPr>
        <p:spPr bwMode="auto">
          <a:xfrm>
            <a:off x="3505200" y="434975"/>
            <a:ext cx="1066800" cy="838200"/>
          </a:xfrm>
          <a:prstGeom prst="rect">
            <a:avLst/>
          </a:prstGeom>
          <a:solidFill>
            <a:srgbClr val="009900"/>
          </a:solidFill>
          <a:ln w="9525">
            <a:noFill/>
            <a:miter lim="800000"/>
            <a:headEnd/>
            <a:tailEnd/>
          </a:ln>
          <a:effectLst/>
        </p:spPr>
        <p:txBody>
          <a:bodyPr wrap="none" anchor="ctr"/>
          <a:lstStyle/>
          <a:p>
            <a:endParaRPr lang="en-US"/>
          </a:p>
        </p:txBody>
      </p:sp>
      <p:sp>
        <p:nvSpPr>
          <p:cNvPr id="603145" name="AutoShape 9"/>
          <p:cNvSpPr>
            <a:spLocks noChangeArrowheads="1"/>
          </p:cNvSpPr>
          <p:nvPr/>
        </p:nvSpPr>
        <p:spPr bwMode="auto">
          <a:xfrm>
            <a:off x="3505200" y="993775"/>
            <a:ext cx="1066800" cy="274638"/>
          </a:xfrm>
          <a:prstGeom prst="rtTriangle">
            <a:avLst/>
          </a:prstGeom>
          <a:gradFill rotWithShape="1">
            <a:gsLst>
              <a:gs pos="0">
                <a:srgbClr val="FFFF00"/>
              </a:gs>
              <a:gs pos="100000">
                <a:srgbClr val="009900"/>
              </a:gs>
            </a:gsLst>
            <a:lin ang="0" scaled="1"/>
          </a:gradFill>
          <a:ln w="9525">
            <a:noFill/>
            <a:miter lim="800000"/>
            <a:headEnd/>
            <a:tailEnd/>
          </a:ln>
          <a:effectLst/>
        </p:spPr>
        <p:txBody>
          <a:bodyPr wrap="none" anchor="ctr"/>
          <a:lstStyle/>
          <a:p>
            <a:endParaRPr lang="en-US"/>
          </a:p>
        </p:txBody>
      </p:sp>
      <p:sp>
        <p:nvSpPr>
          <p:cNvPr id="603146" name="Rectangle 10"/>
          <p:cNvSpPr>
            <a:spLocks noChangeArrowheads="1"/>
          </p:cNvSpPr>
          <p:nvPr/>
        </p:nvSpPr>
        <p:spPr bwMode="auto">
          <a:xfrm>
            <a:off x="2438400" y="434975"/>
            <a:ext cx="1066800" cy="838200"/>
          </a:xfrm>
          <a:prstGeom prst="rect">
            <a:avLst/>
          </a:prstGeom>
          <a:solidFill>
            <a:srgbClr val="FFFF00"/>
          </a:solidFill>
          <a:ln w="9525">
            <a:noFill/>
            <a:miter lim="800000"/>
            <a:headEnd/>
            <a:tailEnd/>
          </a:ln>
          <a:effectLst/>
        </p:spPr>
        <p:txBody>
          <a:bodyPr wrap="none" anchor="ctr"/>
          <a:lstStyle/>
          <a:p>
            <a:endParaRPr lang="en-US"/>
          </a:p>
        </p:txBody>
      </p:sp>
      <p:sp>
        <p:nvSpPr>
          <p:cNvPr id="603147" name="AutoShape 11"/>
          <p:cNvSpPr>
            <a:spLocks noChangeArrowheads="1"/>
          </p:cNvSpPr>
          <p:nvPr/>
        </p:nvSpPr>
        <p:spPr bwMode="auto">
          <a:xfrm>
            <a:off x="2438400" y="993775"/>
            <a:ext cx="1066800" cy="274638"/>
          </a:xfrm>
          <a:prstGeom prst="rtTriangle">
            <a:avLst/>
          </a:prstGeom>
          <a:gradFill rotWithShape="1">
            <a:gsLst>
              <a:gs pos="0">
                <a:srgbClr val="FF9900"/>
              </a:gs>
              <a:gs pos="100000">
                <a:srgbClr val="FFFF00"/>
              </a:gs>
            </a:gsLst>
            <a:lin ang="0" scaled="1"/>
          </a:gradFill>
          <a:ln w="9525">
            <a:noFill/>
            <a:miter lim="800000"/>
            <a:headEnd/>
            <a:tailEnd/>
          </a:ln>
          <a:effectLst/>
        </p:spPr>
        <p:txBody>
          <a:bodyPr wrap="none" anchor="ctr"/>
          <a:lstStyle/>
          <a:p>
            <a:endParaRPr lang="en-US"/>
          </a:p>
        </p:txBody>
      </p:sp>
      <p:sp>
        <p:nvSpPr>
          <p:cNvPr id="603148" name="Rectangle 12"/>
          <p:cNvSpPr>
            <a:spLocks noChangeArrowheads="1"/>
          </p:cNvSpPr>
          <p:nvPr/>
        </p:nvSpPr>
        <p:spPr bwMode="auto">
          <a:xfrm>
            <a:off x="1371600" y="434975"/>
            <a:ext cx="1066800" cy="838200"/>
          </a:xfrm>
          <a:prstGeom prst="rect">
            <a:avLst/>
          </a:prstGeom>
          <a:solidFill>
            <a:srgbClr val="FF9900"/>
          </a:solidFill>
          <a:ln w="9525">
            <a:noFill/>
            <a:miter lim="800000"/>
            <a:headEnd/>
            <a:tailEnd/>
          </a:ln>
          <a:effectLst/>
        </p:spPr>
        <p:txBody>
          <a:bodyPr wrap="none" anchor="ctr"/>
          <a:lstStyle/>
          <a:p>
            <a:endParaRPr lang="en-US"/>
          </a:p>
        </p:txBody>
      </p:sp>
      <p:sp>
        <p:nvSpPr>
          <p:cNvPr id="603149" name="AutoShape 13"/>
          <p:cNvSpPr>
            <a:spLocks noChangeArrowheads="1"/>
          </p:cNvSpPr>
          <p:nvPr/>
        </p:nvSpPr>
        <p:spPr bwMode="auto">
          <a:xfrm>
            <a:off x="1371600" y="993775"/>
            <a:ext cx="1066800" cy="274638"/>
          </a:xfrm>
          <a:prstGeom prst="rtTriangle">
            <a:avLst/>
          </a:prstGeom>
          <a:gradFill rotWithShape="1">
            <a:gsLst>
              <a:gs pos="0">
                <a:srgbClr val="FF0000"/>
              </a:gs>
              <a:gs pos="100000">
                <a:srgbClr val="FF9900"/>
              </a:gs>
            </a:gsLst>
            <a:lin ang="0" scaled="1"/>
          </a:gradFill>
          <a:ln w="9525">
            <a:noFill/>
            <a:miter lim="800000"/>
            <a:headEnd/>
            <a:tailEnd/>
          </a:ln>
          <a:effectLst/>
        </p:spPr>
        <p:txBody>
          <a:bodyPr wrap="none" anchor="ctr"/>
          <a:lstStyle/>
          <a:p>
            <a:endParaRPr lang="en-US"/>
          </a:p>
        </p:txBody>
      </p:sp>
      <p:sp>
        <p:nvSpPr>
          <p:cNvPr id="603150" name="Rectangle 14"/>
          <p:cNvSpPr>
            <a:spLocks noChangeArrowheads="1"/>
          </p:cNvSpPr>
          <p:nvPr/>
        </p:nvSpPr>
        <p:spPr bwMode="auto">
          <a:xfrm>
            <a:off x="304800" y="434975"/>
            <a:ext cx="1066800" cy="838200"/>
          </a:xfrm>
          <a:prstGeom prst="rect">
            <a:avLst/>
          </a:prstGeom>
          <a:solidFill>
            <a:srgbClr val="FF0000"/>
          </a:solidFill>
          <a:ln w="9525">
            <a:noFill/>
            <a:miter lim="800000"/>
            <a:headEnd/>
            <a:tailEnd/>
          </a:ln>
          <a:effectLst/>
        </p:spPr>
        <p:txBody>
          <a:bodyPr wrap="none" anchor="ctr"/>
          <a:lstStyle/>
          <a:p>
            <a:endParaRPr lang="en-US"/>
          </a:p>
        </p:txBody>
      </p:sp>
      <p:sp>
        <p:nvSpPr>
          <p:cNvPr id="603151" name="Text Box 15"/>
          <p:cNvSpPr txBox="1">
            <a:spLocks noChangeArrowheads="1"/>
          </p:cNvSpPr>
          <p:nvPr/>
        </p:nvSpPr>
        <p:spPr bwMode="auto">
          <a:xfrm>
            <a:off x="604838" y="152400"/>
            <a:ext cx="471487" cy="304800"/>
          </a:xfrm>
          <a:prstGeom prst="rect">
            <a:avLst/>
          </a:prstGeom>
          <a:noFill/>
          <a:ln w="9525">
            <a:noFill/>
            <a:miter lim="800000"/>
            <a:headEnd/>
            <a:tailEnd/>
          </a:ln>
          <a:effectLst/>
        </p:spPr>
        <p:txBody>
          <a:bodyPr wrap="none">
            <a:spAutoFit/>
          </a:bodyPr>
          <a:lstStyle/>
          <a:p>
            <a:pPr algn="ctr"/>
            <a:r>
              <a:rPr lang="en-US" sz="1400" b="1"/>
              <a:t>Pre</a:t>
            </a:r>
          </a:p>
        </p:txBody>
      </p:sp>
      <p:sp>
        <p:nvSpPr>
          <p:cNvPr id="603152" name="Text Box 16"/>
          <p:cNvSpPr txBox="1">
            <a:spLocks noChangeArrowheads="1"/>
          </p:cNvSpPr>
          <p:nvPr/>
        </p:nvSpPr>
        <p:spPr bwMode="auto">
          <a:xfrm>
            <a:off x="1500188" y="152400"/>
            <a:ext cx="819150" cy="304800"/>
          </a:xfrm>
          <a:prstGeom prst="rect">
            <a:avLst/>
          </a:prstGeom>
          <a:noFill/>
          <a:ln w="9525">
            <a:noFill/>
            <a:miter lim="800000"/>
            <a:headEnd/>
            <a:tailEnd/>
          </a:ln>
          <a:effectLst/>
        </p:spPr>
        <p:txBody>
          <a:bodyPr wrap="none">
            <a:spAutoFit/>
          </a:bodyPr>
          <a:lstStyle/>
          <a:p>
            <a:pPr algn="ctr"/>
            <a:r>
              <a:rPr lang="en-US" sz="1400" b="1"/>
              <a:t>1</a:t>
            </a:r>
            <a:r>
              <a:rPr lang="en-US" sz="1400" b="1" baseline="30000"/>
              <a:t>st</a:t>
            </a:r>
            <a:r>
              <a:rPr lang="en-US" sz="1400" b="1"/>
              <a:t> Year</a:t>
            </a:r>
          </a:p>
        </p:txBody>
      </p:sp>
      <p:sp>
        <p:nvSpPr>
          <p:cNvPr id="603153" name="Text Box 17"/>
          <p:cNvSpPr txBox="1">
            <a:spLocks noChangeArrowheads="1"/>
          </p:cNvSpPr>
          <p:nvPr/>
        </p:nvSpPr>
        <p:spPr bwMode="auto">
          <a:xfrm>
            <a:off x="2543175" y="152400"/>
            <a:ext cx="857250" cy="304800"/>
          </a:xfrm>
          <a:prstGeom prst="rect">
            <a:avLst/>
          </a:prstGeom>
          <a:noFill/>
          <a:ln w="9525">
            <a:noFill/>
            <a:miter lim="800000"/>
            <a:headEnd/>
            <a:tailEnd/>
          </a:ln>
          <a:effectLst/>
        </p:spPr>
        <p:txBody>
          <a:bodyPr wrap="none">
            <a:spAutoFit/>
          </a:bodyPr>
          <a:lstStyle/>
          <a:p>
            <a:pPr algn="ctr"/>
            <a:r>
              <a:rPr lang="en-US" sz="1400" b="1"/>
              <a:t>2</a:t>
            </a:r>
            <a:r>
              <a:rPr lang="en-US" sz="1400" b="1" baseline="30000"/>
              <a:t>nd</a:t>
            </a:r>
            <a:r>
              <a:rPr lang="en-US" sz="1400" b="1"/>
              <a:t> Year</a:t>
            </a:r>
          </a:p>
        </p:txBody>
      </p:sp>
      <p:sp>
        <p:nvSpPr>
          <p:cNvPr id="603154" name="Text Box 18"/>
          <p:cNvSpPr txBox="1">
            <a:spLocks noChangeArrowheads="1"/>
          </p:cNvSpPr>
          <p:nvPr/>
        </p:nvSpPr>
        <p:spPr bwMode="auto">
          <a:xfrm>
            <a:off x="3622675" y="152400"/>
            <a:ext cx="831850" cy="304800"/>
          </a:xfrm>
          <a:prstGeom prst="rect">
            <a:avLst/>
          </a:prstGeom>
          <a:noFill/>
          <a:ln w="9525">
            <a:noFill/>
            <a:miter lim="800000"/>
            <a:headEnd/>
            <a:tailEnd/>
          </a:ln>
          <a:effectLst/>
        </p:spPr>
        <p:txBody>
          <a:bodyPr wrap="none">
            <a:spAutoFit/>
          </a:bodyPr>
          <a:lstStyle/>
          <a:p>
            <a:pPr algn="ctr"/>
            <a:r>
              <a:rPr lang="en-US" sz="1400" b="1"/>
              <a:t>3</a:t>
            </a:r>
            <a:r>
              <a:rPr lang="en-US" sz="1400" b="1" baseline="30000"/>
              <a:t>rd</a:t>
            </a:r>
            <a:r>
              <a:rPr lang="en-US" sz="1400" b="1"/>
              <a:t> Year</a:t>
            </a:r>
          </a:p>
        </p:txBody>
      </p:sp>
      <p:sp>
        <p:nvSpPr>
          <p:cNvPr id="603155" name="Text Box 19"/>
          <p:cNvSpPr txBox="1">
            <a:spLocks noChangeArrowheads="1"/>
          </p:cNvSpPr>
          <p:nvPr/>
        </p:nvSpPr>
        <p:spPr bwMode="auto">
          <a:xfrm>
            <a:off x="4692650" y="152400"/>
            <a:ext cx="825500" cy="304800"/>
          </a:xfrm>
          <a:prstGeom prst="rect">
            <a:avLst/>
          </a:prstGeom>
          <a:noFill/>
          <a:ln w="9525">
            <a:noFill/>
            <a:miter lim="800000"/>
            <a:headEnd/>
            <a:tailEnd/>
          </a:ln>
          <a:effectLst/>
        </p:spPr>
        <p:txBody>
          <a:bodyPr wrap="none">
            <a:spAutoFit/>
          </a:bodyPr>
          <a:lstStyle/>
          <a:p>
            <a:pPr algn="ctr"/>
            <a:r>
              <a:rPr lang="en-US" sz="1400" b="1"/>
              <a:t>4</a:t>
            </a:r>
            <a:r>
              <a:rPr lang="en-US" sz="1400" b="1" baseline="30000"/>
              <a:t>th</a:t>
            </a:r>
            <a:r>
              <a:rPr lang="en-US" sz="1400" b="1"/>
              <a:t> Year</a:t>
            </a:r>
          </a:p>
        </p:txBody>
      </p:sp>
      <p:sp>
        <p:nvSpPr>
          <p:cNvPr id="603156" name="Text Box 20"/>
          <p:cNvSpPr txBox="1">
            <a:spLocks noChangeArrowheads="1"/>
          </p:cNvSpPr>
          <p:nvPr/>
        </p:nvSpPr>
        <p:spPr bwMode="auto">
          <a:xfrm>
            <a:off x="5608638" y="152400"/>
            <a:ext cx="1128712" cy="304800"/>
          </a:xfrm>
          <a:prstGeom prst="rect">
            <a:avLst/>
          </a:prstGeom>
          <a:noFill/>
          <a:ln w="9525">
            <a:noFill/>
            <a:miter lim="800000"/>
            <a:headEnd/>
            <a:tailEnd/>
          </a:ln>
          <a:effectLst/>
        </p:spPr>
        <p:txBody>
          <a:bodyPr wrap="none">
            <a:spAutoFit/>
          </a:bodyPr>
          <a:lstStyle/>
          <a:p>
            <a:pPr algn="ctr"/>
            <a:r>
              <a:rPr lang="en-US" sz="1400" b="1"/>
              <a:t>Graduation</a:t>
            </a:r>
          </a:p>
        </p:txBody>
      </p:sp>
      <p:sp>
        <p:nvSpPr>
          <p:cNvPr id="603157" name="Text Box 21"/>
          <p:cNvSpPr txBox="1">
            <a:spLocks noChangeArrowheads="1"/>
          </p:cNvSpPr>
          <p:nvPr/>
        </p:nvSpPr>
        <p:spPr bwMode="auto">
          <a:xfrm>
            <a:off x="7410450" y="152400"/>
            <a:ext cx="568325" cy="304800"/>
          </a:xfrm>
          <a:prstGeom prst="rect">
            <a:avLst/>
          </a:prstGeom>
          <a:noFill/>
          <a:ln w="9525">
            <a:noFill/>
            <a:miter lim="800000"/>
            <a:headEnd/>
            <a:tailEnd/>
          </a:ln>
          <a:effectLst/>
        </p:spPr>
        <p:txBody>
          <a:bodyPr wrap="none">
            <a:spAutoFit/>
          </a:bodyPr>
          <a:lstStyle/>
          <a:p>
            <a:pPr algn="ctr"/>
            <a:r>
              <a:rPr lang="en-US" sz="1400" b="1"/>
              <a:t>Post</a:t>
            </a:r>
          </a:p>
        </p:txBody>
      </p:sp>
      <p:sp>
        <p:nvSpPr>
          <p:cNvPr id="603158" name="Text Box 22"/>
          <p:cNvSpPr txBox="1">
            <a:spLocks noChangeArrowheads="1"/>
          </p:cNvSpPr>
          <p:nvPr/>
        </p:nvSpPr>
        <p:spPr bwMode="auto">
          <a:xfrm>
            <a:off x="1371600" y="609600"/>
            <a:ext cx="1023938" cy="274638"/>
          </a:xfrm>
          <a:prstGeom prst="rect">
            <a:avLst/>
          </a:prstGeom>
          <a:noFill/>
          <a:ln w="9525">
            <a:noFill/>
            <a:miter lim="800000"/>
            <a:headEnd/>
            <a:tailEnd/>
          </a:ln>
          <a:effectLst/>
        </p:spPr>
        <p:txBody>
          <a:bodyPr wrap="none">
            <a:spAutoFit/>
          </a:bodyPr>
          <a:lstStyle/>
          <a:p>
            <a:pPr algn="ctr"/>
            <a:r>
              <a:rPr lang="en-US" b="1">
                <a:solidFill>
                  <a:schemeClr val="bg1"/>
                </a:solidFill>
              </a:rPr>
              <a:t>Exploration</a:t>
            </a:r>
          </a:p>
        </p:txBody>
      </p:sp>
      <p:sp>
        <p:nvSpPr>
          <p:cNvPr id="603159" name="Text Box 23"/>
          <p:cNvSpPr txBox="1">
            <a:spLocks noChangeArrowheads="1"/>
          </p:cNvSpPr>
          <p:nvPr/>
        </p:nvSpPr>
        <p:spPr bwMode="auto">
          <a:xfrm>
            <a:off x="361950" y="609600"/>
            <a:ext cx="922338" cy="274638"/>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03160" name="Text Box 24"/>
          <p:cNvSpPr txBox="1">
            <a:spLocks noChangeArrowheads="1"/>
          </p:cNvSpPr>
          <p:nvPr/>
        </p:nvSpPr>
        <p:spPr bwMode="auto">
          <a:xfrm>
            <a:off x="2487613" y="609600"/>
            <a:ext cx="1023937" cy="274638"/>
          </a:xfrm>
          <a:prstGeom prst="rect">
            <a:avLst/>
          </a:prstGeom>
          <a:noFill/>
          <a:ln w="9525">
            <a:noFill/>
            <a:miter lim="800000"/>
            <a:headEnd/>
            <a:tailEnd/>
          </a:ln>
          <a:effectLst/>
        </p:spPr>
        <p:txBody>
          <a:bodyPr wrap="none">
            <a:spAutoFit/>
          </a:bodyPr>
          <a:lstStyle/>
          <a:p>
            <a:pPr algn="ctr"/>
            <a:r>
              <a:rPr lang="en-US" b="1">
                <a:solidFill>
                  <a:schemeClr val="bg2"/>
                </a:solidFill>
              </a:rPr>
              <a:t>Connection</a:t>
            </a:r>
          </a:p>
        </p:txBody>
      </p:sp>
      <p:sp>
        <p:nvSpPr>
          <p:cNvPr id="603161" name="Text Box 25"/>
          <p:cNvSpPr txBox="1">
            <a:spLocks noChangeArrowheads="1"/>
          </p:cNvSpPr>
          <p:nvPr/>
        </p:nvSpPr>
        <p:spPr bwMode="auto">
          <a:xfrm>
            <a:off x="3541713" y="609600"/>
            <a:ext cx="963612" cy="274638"/>
          </a:xfrm>
          <a:prstGeom prst="rect">
            <a:avLst/>
          </a:prstGeom>
          <a:noFill/>
          <a:ln w="9525">
            <a:noFill/>
            <a:miter lim="800000"/>
            <a:headEnd/>
            <a:tailEnd/>
          </a:ln>
          <a:effectLst/>
        </p:spPr>
        <p:txBody>
          <a:bodyPr wrap="none">
            <a:spAutoFit/>
          </a:bodyPr>
          <a:lstStyle/>
          <a:p>
            <a:pPr algn="ctr"/>
            <a:r>
              <a:rPr lang="en-US" b="1">
                <a:solidFill>
                  <a:schemeClr val="bg1"/>
                </a:solidFill>
              </a:rPr>
              <a:t>Interaction</a:t>
            </a:r>
          </a:p>
        </p:txBody>
      </p:sp>
      <p:sp>
        <p:nvSpPr>
          <p:cNvPr id="603162" name="Text Box 26"/>
          <p:cNvSpPr txBox="1">
            <a:spLocks noChangeArrowheads="1"/>
          </p:cNvSpPr>
          <p:nvPr/>
        </p:nvSpPr>
        <p:spPr bwMode="auto">
          <a:xfrm>
            <a:off x="4559300" y="609600"/>
            <a:ext cx="1066800" cy="274638"/>
          </a:xfrm>
          <a:prstGeom prst="rect">
            <a:avLst/>
          </a:prstGeom>
          <a:noFill/>
          <a:ln w="9525">
            <a:noFill/>
            <a:miter lim="800000"/>
            <a:headEnd/>
            <a:tailEnd/>
          </a:ln>
          <a:effectLst/>
        </p:spPr>
        <p:txBody>
          <a:bodyPr wrap="none">
            <a:spAutoFit/>
          </a:bodyPr>
          <a:lstStyle/>
          <a:p>
            <a:pPr algn="ctr"/>
            <a:r>
              <a:rPr lang="en-US" b="1">
                <a:solidFill>
                  <a:schemeClr val="bg1"/>
                </a:solidFill>
              </a:rPr>
              <a:t>Anticipation</a:t>
            </a:r>
          </a:p>
        </p:txBody>
      </p:sp>
      <p:sp>
        <p:nvSpPr>
          <p:cNvPr id="603163" name="Text Box 27"/>
          <p:cNvSpPr txBox="1">
            <a:spLocks noChangeArrowheads="1"/>
          </p:cNvSpPr>
          <p:nvPr/>
        </p:nvSpPr>
        <p:spPr bwMode="auto">
          <a:xfrm>
            <a:off x="6775450" y="609600"/>
            <a:ext cx="1311275" cy="274638"/>
          </a:xfrm>
          <a:prstGeom prst="rect">
            <a:avLst/>
          </a:prstGeom>
          <a:noFill/>
          <a:ln w="9525">
            <a:noFill/>
            <a:miter lim="800000"/>
            <a:headEnd/>
            <a:tailEnd/>
          </a:ln>
          <a:effectLst/>
        </p:spPr>
        <p:txBody>
          <a:bodyPr wrap="none">
            <a:spAutoFit/>
          </a:bodyPr>
          <a:lstStyle/>
          <a:p>
            <a:pPr algn="ctr"/>
            <a:r>
              <a:rPr lang="en-US" b="1">
                <a:solidFill>
                  <a:schemeClr val="bg1"/>
                </a:solidFill>
              </a:rPr>
              <a:t>Implementation</a:t>
            </a:r>
          </a:p>
        </p:txBody>
      </p:sp>
      <p:sp>
        <p:nvSpPr>
          <p:cNvPr id="603164" name="AutoShape 28"/>
          <p:cNvSpPr>
            <a:spLocks noChangeArrowheads="1"/>
          </p:cNvSpPr>
          <p:nvPr/>
        </p:nvSpPr>
        <p:spPr bwMode="auto">
          <a:xfrm flipH="1" flipV="1">
            <a:off x="685800" y="431800"/>
            <a:ext cx="685800" cy="152400"/>
          </a:xfrm>
          <a:prstGeom prst="rtTriangle">
            <a:avLst/>
          </a:prstGeom>
          <a:gradFill rotWithShape="1">
            <a:gsLst>
              <a:gs pos="0">
                <a:srgbClr val="FF9900"/>
              </a:gs>
              <a:gs pos="100000">
                <a:srgbClr val="FF0000"/>
              </a:gs>
            </a:gsLst>
            <a:lin ang="0" scaled="1"/>
          </a:gradFill>
          <a:ln w="9525">
            <a:noFill/>
            <a:miter lim="800000"/>
            <a:headEnd/>
            <a:tailEnd/>
          </a:ln>
          <a:effectLst/>
        </p:spPr>
        <p:txBody>
          <a:bodyPr wrap="none" anchor="ctr"/>
          <a:lstStyle/>
          <a:p>
            <a:endParaRPr lang="en-US"/>
          </a:p>
        </p:txBody>
      </p:sp>
      <p:sp>
        <p:nvSpPr>
          <p:cNvPr id="603165" name="AutoShape 29"/>
          <p:cNvSpPr>
            <a:spLocks noChangeArrowheads="1"/>
          </p:cNvSpPr>
          <p:nvPr/>
        </p:nvSpPr>
        <p:spPr bwMode="auto">
          <a:xfrm flipH="1" flipV="1">
            <a:off x="1752600" y="431800"/>
            <a:ext cx="685800" cy="152400"/>
          </a:xfrm>
          <a:prstGeom prst="rtTriangle">
            <a:avLst/>
          </a:prstGeom>
          <a:gradFill rotWithShape="1">
            <a:gsLst>
              <a:gs pos="0">
                <a:srgbClr val="FFFF00"/>
              </a:gs>
              <a:gs pos="100000">
                <a:srgbClr val="FF9900"/>
              </a:gs>
            </a:gsLst>
            <a:lin ang="0" scaled="1"/>
          </a:gradFill>
          <a:ln w="9525">
            <a:noFill/>
            <a:miter lim="800000"/>
            <a:headEnd/>
            <a:tailEnd/>
          </a:ln>
          <a:effectLst/>
        </p:spPr>
        <p:txBody>
          <a:bodyPr wrap="none" anchor="ctr"/>
          <a:lstStyle/>
          <a:p>
            <a:endParaRPr lang="en-US"/>
          </a:p>
        </p:txBody>
      </p:sp>
      <p:sp>
        <p:nvSpPr>
          <p:cNvPr id="603166" name="AutoShape 30"/>
          <p:cNvSpPr>
            <a:spLocks noChangeArrowheads="1"/>
          </p:cNvSpPr>
          <p:nvPr/>
        </p:nvSpPr>
        <p:spPr bwMode="auto">
          <a:xfrm flipH="1" flipV="1">
            <a:off x="2819400" y="431800"/>
            <a:ext cx="685800" cy="152400"/>
          </a:xfrm>
          <a:prstGeom prst="rtTriangle">
            <a:avLst/>
          </a:prstGeom>
          <a:gradFill rotWithShape="1">
            <a:gsLst>
              <a:gs pos="0">
                <a:srgbClr val="009900"/>
              </a:gs>
              <a:gs pos="100000">
                <a:srgbClr val="FFFF00"/>
              </a:gs>
            </a:gsLst>
            <a:lin ang="0" scaled="1"/>
          </a:gradFill>
          <a:ln w="9525">
            <a:noFill/>
            <a:miter lim="800000"/>
            <a:headEnd/>
            <a:tailEnd/>
          </a:ln>
          <a:effectLst/>
        </p:spPr>
        <p:txBody>
          <a:bodyPr wrap="none" anchor="ctr"/>
          <a:lstStyle/>
          <a:p>
            <a:endParaRPr lang="en-US"/>
          </a:p>
        </p:txBody>
      </p:sp>
      <p:sp>
        <p:nvSpPr>
          <p:cNvPr id="603167" name="AutoShape 31"/>
          <p:cNvSpPr>
            <a:spLocks noChangeArrowheads="1"/>
          </p:cNvSpPr>
          <p:nvPr/>
        </p:nvSpPr>
        <p:spPr bwMode="auto">
          <a:xfrm flipH="1" flipV="1">
            <a:off x="3886200" y="431800"/>
            <a:ext cx="685800" cy="152400"/>
          </a:xfrm>
          <a:prstGeom prst="rtTriangle">
            <a:avLst/>
          </a:prstGeom>
          <a:gradFill rotWithShape="1">
            <a:gsLst>
              <a:gs pos="0">
                <a:srgbClr val="009BE6"/>
              </a:gs>
              <a:gs pos="100000">
                <a:srgbClr val="009900"/>
              </a:gs>
            </a:gsLst>
            <a:lin ang="0" scaled="1"/>
          </a:gradFill>
          <a:ln w="9525">
            <a:noFill/>
            <a:miter lim="800000"/>
            <a:headEnd/>
            <a:tailEnd/>
          </a:ln>
          <a:effectLst/>
        </p:spPr>
        <p:txBody>
          <a:bodyPr wrap="none" anchor="ctr"/>
          <a:lstStyle/>
          <a:p>
            <a:endParaRPr lang="en-US"/>
          </a:p>
        </p:txBody>
      </p:sp>
      <p:sp>
        <p:nvSpPr>
          <p:cNvPr id="603168" name="AutoShape 32"/>
          <p:cNvSpPr>
            <a:spLocks noChangeArrowheads="1"/>
          </p:cNvSpPr>
          <p:nvPr/>
        </p:nvSpPr>
        <p:spPr bwMode="auto">
          <a:xfrm>
            <a:off x="5638800" y="990600"/>
            <a:ext cx="2133600" cy="274638"/>
          </a:xfrm>
          <a:prstGeom prst="rtTriangle">
            <a:avLst/>
          </a:prstGeom>
          <a:gradFill rotWithShape="1">
            <a:gsLst>
              <a:gs pos="0">
                <a:srgbClr val="009BE6"/>
              </a:gs>
              <a:gs pos="100000">
                <a:srgbClr val="660066"/>
              </a:gs>
            </a:gsLst>
            <a:lin ang="0" scaled="1"/>
          </a:gradFill>
          <a:ln w="9525">
            <a:noFill/>
            <a:miter lim="800000"/>
            <a:headEnd/>
            <a:tailEnd/>
          </a:ln>
          <a:effectLst/>
        </p:spPr>
        <p:txBody>
          <a:bodyPr wrap="none" anchor="ctr"/>
          <a:lstStyle/>
          <a:p>
            <a:endParaRPr lang="en-US"/>
          </a:p>
        </p:txBody>
      </p:sp>
      <p:grpSp>
        <p:nvGrpSpPr>
          <p:cNvPr id="603169" name="Group 33"/>
          <p:cNvGrpSpPr>
            <a:grpSpLocks/>
          </p:cNvGrpSpPr>
          <p:nvPr/>
        </p:nvGrpSpPr>
        <p:grpSpPr bwMode="auto">
          <a:xfrm>
            <a:off x="304800" y="206375"/>
            <a:ext cx="8534400" cy="1066800"/>
            <a:chOff x="192" y="958"/>
            <a:chExt cx="5376" cy="672"/>
          </a:xfrm>
        </p:grpSpPr>
        <p:sp>
          <p:nvSpPr>
            <p:cNvPr id="603170" name="Rectangle 34"/>
            <p:cNvSpPr>
              <a:spLocks noChangeArrowheads="1"/>
            </p:cNvSpPr>
            <p:nvPr/>
          </p:nvSpPr>
          <p:spPr bwMode="auto">
            <a:xfrm>
              <a:off x="192"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3171" name="Rectangle 35"/>
            <p:cNvSpPr>
              <a:spLocks noChangeArrowheads="1"/>
            </p:cNvSpPr>
            <p:nvPr/>
          </p:nvSpPr>
          <p:spPr bwMode="auto">
            <a:xfrm>
              <a:off x="864"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3172" name="Rectangle 36"/>
            <p:cNvSpPr>
              <a:spLocks noChangeArrowheads="1"/>
            </p:cNvSpPr>
            <p:nvPr/>
          </p:nvSpPr>
          <p:spPr bwMode="auto">
            <a:xfrm>
              <a:off x="1536"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3173" name="Rectangle 37"/>
            <p:cNvSpPr>
              <a:spLocks noChangeArrowheads="1"/>
            </p:cNvSpPr>
            <p:nvPr/>
          </p:nvSpPr>
          <p:spPr bwMode="auto">
            <a:xfrm>
              <a:off x="2208"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3174" name="Rectangle 38"/>
            <p:cNvSpPr>
              <a:spLocks noChangeArrowheads="1"/>
            </p:cNvSpPr>
            <p:nvPr/>
          </p:nvSpPr>
          <p:spPr bwMode="auto">
            <a:xfrm>
              <a:off x="2880"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3175" name="Rectangle 39"/>
            <p:cNvSpPr>
              <a:spLocks noChangeArrowheads="1"/>
            </p:cNvSpPr>
            <p:nvPr/>
          </p:nvSpPr>
          <p:spPr bwMode="auto">
            <a:xfrm>
              <a:off x="4224" y="958"/>
              <a:ext cx="1344" cy="672"/>
            </a:xfrm>
            <a:prstGeom prst="rect">
              <a:avLst/>
            </a:prstGeom>
            <a:noFill/>
            <a:ln w="9525">
              <a:solidFill>
                <a:schemeClr val="tx1"/>
              </a:solidFill>
              <a:miter lim="800000"/>
              <a:headEnd/>
              <a:tailEnd/>
            </a:ln>
            <a:effectLst/>
          </p:spPr>
          <p:txBody>
            <a:bodyPr wrap="none" anchor="ctr"/>
            <a:lstStyle/>
            <a:p>
              <a:endParaRPr lang="en-US"/>
            </a:p>
          </p:txBody>
        </p:sp>
        <p:sp>
          <p:nvSpPr>
            <p:cNvPr id="603176" name="Rectangle 40"/>
            <p:cNvSpPr>
              <a:spLocks noChangeArrowheads="1"/>
            </p:cNvSpPr>
            <p:nvPr/>
          </p:nvSpPr>
          <p:spPr bwMode="auto">
            <a:xfrm>
              <a:off x="3552" y="958"/>
              <a:ext cx="672" cy="672"/>
            </a:xfrm>
            <a:prstGeom prst="rect">
              <a:avLst/>
            </a:prstGeom>
            <a:noFill/>
            <a:ln w="9525">
              <a:solidFill>
                <a:schemeClr val="tx1"/>
              </a:solidFill>
              <a:miter lim="800000"/>
              <a:headEnd/>
              <a:tailEnd/>
            </a:ln>
            <a:effectLst/>
          </p:spPr>
          <p:txBody>
            <a:bodyPr wrap="none" anchor="ctr"/>
            <a:lstStyle/>
            <a:p>
              <a:endParaRPr lang="en-US"/>
            </a:p>
          </p:txBody>
        </p:sp>
      </p:grpSp>
      <p:sp>
        <p:nvSpPr>
          <p:cNvPr id="603177" name="Text Box 41"/>
          <p:cNvSpPr txBox="1">
            <a:spLocks noChangeArrowheads="1"/>
          </p:cNvSpPr>
          <p:nvPr/>
        </p:nvSpPr>
        <p:spPr bwMode="auto">
          <a:xfrm>
            <a:off x="5707063" y="620713"/>
            <a:ext cx="922337" cy="274637"/>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03178" name="AutoShape 42"/>
          <p:cNvSpPr>
            <a:spLocks noChangeArrowheads="1"/>
          </p:cNvSpPr>
          <p:nvPr/>
        </p:nvSpPr>
        <p:spPr bwMode="auto">
          <a:xfrm flipH="1" flipV="1">
            <a:off x="4953000" y="438150"/>
            <a:ext cx="685800" cy="152400"/>
          </a:xfrm>
          <a:prstGeom prst="rtTriangle">
            <a:avLst/>
          </a:prstGeom>
          <a:gradFill rotWithShape="1">
            <a:gsLst>
              <a:gs pos="0">
                <a:srgbClr val="0000CC"/>
              </a:gs>
              <a:gs pos="100000">
                <a:srgbClr val="009BE6"/>
              </a:gs>
            </a:gsLst>
            <a:lin ang="0" scaled="1"/>
          </a:gradFill>
          <a:ln w="9525">
            <a:noFill/>
            <a:miter lim="800000"/>
            <a:headEnd/>
            <a:tailEnd/>
          </a:ln>
          <a:effectLst/>
        </p:spPr>
        <p:txBody>
          <a:bodyPr wrap="none" anchor="ctr"/>
          <a:lstStyle/>
          <a:p>
            <a:endParaRPr lang="en-US"/>
          </a:p>
        </p:txBody>
      </p:sp>
      <p:sp>
        <p:nvSpPr>
          <p:cNvPr id="603179" name="WordArt 43"/>
          <p:cNvSpPr>
            <a:spLocks noChangeArrowheads="1" noChangeShapeType="1" noTextEdit="1"/>
          </p:cNvSpPr>
          <p:nvPr/>
        </p:nvSpPr>
        <p:spPr bwMode="auto">
          <a:xfrm>
            <a:off x="1219200" y="6553200"/>
            <a:ext cx="6705600" cy="152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336699"/>
                </a:solidFill>
                <a:effectLst>
                  <a:outerShdw dist="45791" dir="2021404" algn="ctr" rotWithShape="0">
                    <a:srgbClr val="B2B2B2">
                      <a:alpha val="80000"/>
                    </a:srgbClr>
                  </a:outerShdw>
                </a:effectLst>
                <a:latin typeface="Arial"/>
                <a:cs typeface="Arial"/>
              </a:rPr>
              <a:t>Stage-Appropriate Life Calling Developmental Model</a:t>
            </a:r>
          </a:p>
        </p:txBody>
      </p:sp>
      <p:sp>
        <p:nvSpPr>
          <p:cNvPr id="603180" name="WordArt 44"/>
          <p:cNvSpPr>
            <a:spLocks noChangeArrowheads="1" noChangeShapeType="1" noTextEdit="1"/>
          </p:cNvSpPr>
          <p:nvPr/>
        </p:nvSpPr>
        <p:spPr bwMode="auto">
          <a:xfrm>
            <a:off x="2514600" y="3125788"/>
            <a:ext cx="4419600" cy="533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00CC"/>
                </a:solidFill>
                <a:effectLst>
                  <a:outerShdw dist="45791" dir="2021404" algn="ctr" rotWithShape="0">
                    <a:srgbClr val="B2B2B2">
                      <a:alpha val="80000"/>
                    </a:srgbClr>
                  </a:outerShdw>
                </a:effectLst>
                <a:latin typeface="Arial"/>
                <a:cs typeface="Arial"/>
              </a:rPr>
              <a:t>3.  Developmental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 -4.04624E-6 L 0 0.41596 " pathEditMode="relative" rAng="0" ptsTypes="AA">
                                      <p:cBhvr>
                                        <p:cTn id="6" dur="2000" fill="hold"/>
                                        <p:tgtEl>
                                          <p:spTgt spid="603180"/>
                                        </p:tgtEl>
                                        <p:attrNameLst>
                                          <p:attrName>ppt_x</p:attrName>
                                          <p:attrName>ppt_y</p:attrName>
                                        </p:attrNameLst>
                                      </p:cBhvr>
                                      <p:rCtr x="0" y="208"/>
                                    </p:animMotion>
                                  </p:childTnLst>
                                </p:cTn>
                              </p:par>
                              <p:par>
                                <p:cTn id="7" presetID="10" presetClass="exit" presetSubtype="0" fill="hold" grpId="1" nodeType="withEffect">
                                  <p:stCondLst>
                                    <p:cond delay="500"/>
                                  </p:stCondLst>
                                  <p:childTnLst>
                                    <p:animEffect transition="out" filter="fade">
                                      <p:cBhvr>
                                        <p:cTn id="8" dur="2000"/>
                                        <p:tgtEl>
                                          <p:spTgt spid="603180"/>
                                        </p:tgtEl>
                                      </p:cBhvr>
                                    </p:animEffect>
                                    <p:set>
                                      <p:cBhvr>
                                        <p:cTn id="9" dur="1" fill="hold">
                                          <p:stCondLst>
                                            <p:cond delay="1999"/>
                                          </p:stCondLst>
                                        </p:cTn>
                                        <p:tgtEl>
                                          <p:spTgt spid="603180"/>
                                        </p:tgtEl>
                                        <p:attrNameLst>
                                          <p:attrName>style.visibility</p:attrName>
                                        </p:attrNameLst>
                                      </p:cBhvr>
                                      <p:to>
                                        <p:strVal val="hidden"/>
                                      </p:to>
                                    </p:set>
                                  </p:childTnLst>
                                </p:cTn>
                              </p:par>
                              <p:par>
                                <p:cTn id="10" presetID="47" presetClass="entr" presetSubtype="0" fill="hold" grpId="0" nodeType="withEffect">
                                  <p:stCondLst>
                                    <p:cond delay="1000"/>
                                  </p:stCondLst>
                                  <p:childTnLst>
                                    <p:set>
                                      <p:cBhvr>
                                        <p:cTn id="11" dur="1" fill="hold">
                                          <p:stCondLst>
                                            <p:cond delay="0"/>
                                          </p:stCondLst>
                                        </p:cTn>
                                        <p:tgtEl>
                                          <p:spTgt spid="603179"/>
                                        </p:tgtEl>
                                        <p:attrNameLst>
                                          <p:attrName>style.visibility</p:attrName>
                                        </p:attrNameLst>
                                      </p:cBhvr>
                                      <p:to>
                                        <p:strVal val="visible"/>
                                      </p:to>
                                    </p:set>
                                    <p:animEffect transition="in" filter="fade">
                                      <p:cBhvr>
                                        <p:cTn id="12" dur="1000"/>
                                        <p:tgtEl>
                                          <p:spTgt spid="603179"/>
                                        </p:tgtEl>
                                      </p:cBhvr>
                                    </p:animEffect>
                                    <p:anim calcmode="lin" valueType="num">
                                      <p:cBhvr>
                                        <p:cTn id="13" dur="1000" fill="hold"/>
                                        <p:tgtEl>
                                          <p:spTgt spid="603179"/>
                                        </p:tgtEl>
                                        <p:attrNameLst>
                                          <p:attrName>ppt_x</p:attrName>
                                        </p:attrNameLst>
                                      </p:cBhvr>
                                      <p:tavLst>
                                        <p:tav tm="0">
                                          <p:val>
                                            <p:strVal val="#ppt_x"/>
                                          </p:val>
                                        </p:tav>
                                        <p:tav tm="100000">
                                          <p:val>
                                            <p:strVal val="#ppt_x"/>
                                          </p:val>
                                        </p:tav>
                                      </p:tavLst>
                                    </p:anim>
                                    <p:anim calcmode="lin" valueType="num">
                                      <p:cBhvr>
                                        <p:cTn id="14" dur="1000" fill="hold"/>
                                        <p:tgtEl>
                                          <p:spTgt spid="603179"/>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7" presetClass="entr" presetSubtype="10" fill="hold" nodeType="afterEffect">
                                  <p:stCondLst>
                                    <p:cond delay="0"/>
                                  </p:stCondLst>
                                  <p:childTnLst>
                                    <p:set>
                                      <p:cBhvr>
                                        <p:cTn id="17" dur="1" fill="hold">
                                          <p:stCondLst>
                                            <p:cond delay="0"/>
                                          </p:stCondLst>
                                        </p:cTn>
                                        <p:tgtEl>
                                          <p:spTgt spid="603169"/>
                                        </p:tgtEl>
                                        <p:attrNameLst>
                                          <p:attrName>style.visibility</p:attrName>
                                        </p:attrNameLst>
                                      </p:cBhvr>
                                      <p:to>
                                        <p:strVal val="visible"/>
                                      </p:to>
                                    </p:set>
                                    <p:anim calcmode="lin" valueType="num">
                                      <p:cBhvr>
                                        <p:cTn id="18" dur="500" fill="hold"/>
                                        <p:tgtEl>
                                          <p:spTgt spid="603169"/>
                                        </p:tgtEl>
                                        <p:attrNameLst>
                                          <p:attrName>ppt_w</p:attrName>
                                        </p:attrNameLst>
                                      </p:cBhvr>
                                      <p:tavLst>
                                        <p:tav tm="0">
                                          <p:val>
                                            <p:fltVal val="0"/>
                                          </p:val>
                                        </p:tav>
                                        <p:tav tm="100000">
                                          <p:val>
                                            <p:strVal val="#ppt_w"/>
                                          </p:val>
                                        </p:tav>
                                      </p:tavLst>
                                    </p:anim>
                                    <p:anim calcmode="lin" valueType="num">
                                      <p:cBhvr>
                                        <p:cTn id="19" dur="500" fill="hold"/>
                                        <p:tgtEl>
                                          <p:spTgt spid="603169"/>
                                        </p:tgtEl>
                                        <p:attrNameLst>
                                          <p:attrName>ppt_h</p:attrName>
                                        </p:attrNameLst>
                                      </p:cBhvr>
                                      <p:tavLst>
                                        <p:tav tm="0">
                                          <p:val>
                                            <p:strVal val="#ppt_h"/>
                                          </p:val>
                                        </p:tav>
                                        <p:tav tm="100000">
                                          <p:val>
                                            <p:strVal val="#ppt_h"/>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603151"/>
                                        </p:tgtEl>
                                        <p:attrNameLst>
                                          <p:attrName>style.visibility</p:attrName>
                                        </p:attrNameLst>
                                      </p:cBhvr>
                                      <p:to>
                                        <p:strVal val="visible"/>
                                      </p:to>
                                    </p:set>
                                    <p:animEffect transition="in" filter="wipe(left)">
                                      <p:cBhvr>
                                        <p:cTn id="23" dur="500"/>
                                        <p:tgtEl>
                                          <p:spTgt spid="603151"/>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603152"/>
                                        </p:tgtEl>
                                        <p:attrNameLst>
                                          <p:attrName>style.visibility</p:attrName>
                                        </p:attrNameLst>
                                      </p:cBhvr>
                                      <p:to>
                                        <p:strVal val="visible"/>
                                      </p:to>
                                    </p:set>
                                    <p:animEffect transition="in" filter="wipe(left)">
                                      <p:cBhvr>
                                        <p:cTn id="27" dur="500"/>
                                        <p:tgtEl>
                                          <p:spTgt spid="603152"/>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603153"/>
                                        </p:tgtEl>
                                        <p:attrNameLst>
                                          <p:attrName>style.visibility</p:attrName>
                                        </p:attrNameLst>
                                      </p:cBhvr>
                                      <p:to>
                                        <p:strVal val="visible"/>
                                      </p:to>
                                    </p:set>
                                    <p:animEffect transition="in" filter="wipe(left)">
                                      <p:cBhvr>
                                        <p:cTn id="31" dur="500"/>
                                        <p:tgtEl>
                                          <p:spTgt spid="603153"/>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603154"/>
                                        </p:tgtEl>
                                        <p:attrNameLst>
                                          <p:attrName>style.visibility</p:attrName>
                                        </p:attrNameLst>
                                      </p:cBhvr>
                                      <p:to>
                                        <p:strVal val="visible"/>
                                      </p:to>
                                    </p:set>
                                    <p:animEffect transition="in" filter="wipe(left)">
                                      <p:cBhvr>
                                        <p:cTn id="35" dur="500"/>
                                        <p:tgtEl>
                                          <p:spTgt spid="603154"/>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03155"/>
                                        </p:tgtEl>
                                        <p:attrNameLst>
                                          <p:attrName>style.visibility</p:attrName>
                                        </p:attrNameLst>
                                      </p:cBhvr>
                                      <p:to>
                                        <p:strVal val="visible"/>
                                      </p:to>
                                    </p:set>
                                    <p:animEffect transition="in" filter="wipe(left)">
                                      <p:cBhvr>
                                        <p:cTn id="39" dur="500"/>
                                        <p:tgtEl>
                                          <p:spTgt spid="603155"/>
                                        </p:tgtEl>
                                      </p:cBhvr>
                                    </p:animEffect>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603156"/>
                                        </p:tgtEl>
                                        <p:attrNameLst>
                                          <p:attrName>style.visibility</p:attrName>
                                        </p:attrNameLst>
                                      </p:cBhvr>
                                      <p:to>
                                        <p:strVal val="visible"/>
                                      </p:to>
                                    </p:set>
                                    <p:animEffect transition="in" filter="wipe(left)">
                                      <p:cBhvr>
                                        <p:cTn id="43" dur="500"/>
                                        <p:tgtEl>
                                          <p:spTgt spid="60315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603157"/>
                                        </p:tgtEl>
                                        <p:attrNameLst>
                                          <p:attrName>style.visibility</p:attrName>
                                        </p:attrNameLst>
                                      </p:cBhvr>
                                      <p:to>
                                        <p:strVal val="visible"/>
                                      </p:to>
                                    </p:set>
                                    <p:animEffect transition="in" filter="wipe(left)">
                                      <p:cBhvr>
                                        <p:cTn id="47" dur="500"/>
                                        <p:tgtEl>
                                          <p:spTgt spid="60315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603150"/>
                                        </p:tgtEl>
                                        <p:attrNameLst>
                                          <p:attrName>style.visibility</p:attrName>
                                        </p:attrNameLst>
                                      </p:cBhvr>
                                      <p:to>
                                        <p:strVal val="visible"/>
                                      </p:to>
                                    </p:set>
                                    <p:animEffect transition="in" filter="wipe(up)">
                                      <p:cBhvr>
                                        <p:cTn id="52" dur="500"/>
                                        <p:tgtEl>
                                          <p:spTgt spid="603150"/>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603159"/>
                                        </p:tgtEl>
                                        <p:attrNameLst>
                                          <p:attrName>style.visibility</p:attrName>
                                        </p:attrNameLst>
                                      </p:cBhvr>
                                      <p:to>
                                        <p:strVal val="visible"/>
                                      </p:to>
                                    </p:set>
                                    <p:animEffect transition="in" filter="wipe(left)">
                                      <p:cBhvr>
                                        <p:cTn id="56" dur="500"/>
                                        <p:tgtEl>
                                          <p:spTgt spid="60315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603148"/>
                                        </p:tgtEl>
                                        <p:attrNameLst>
                                          <p:attrName>style.visibility</p:attrName>
                                        </p:attrNameLst>
                                      </p:cBhvr>
                                      <p:to>
                                        <p:strVal val="visible"/>
                                      </p:to>
                                    </p:set>
                                    <p:animEffect transition="in" filter="wipe(up)">
                                      <p:cBhvr>
                                        <p:cTn id="61" dur="500"/>
                                        <p:tgtEl>
                                          <p:spTgt spid="603148"/>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603158"/>
                                        </p:tgtEl>
                                        <p:attrNameLst>
                                          <p:attrName>style.visibility</p:attrName>
                                        </p:attrNameLst>
                                      </p:cBhvr>
                                      <p:to>
                                        <p:strVal val="visible"/>
                                      </p:to>
                                    </p:set>
                                    <p:animEffect transition="in" filter="wipe(left)">
                                      <p:cBhvr>
                                        <p:cTn id="65" dur="500"/>
                                        <p:tgtEl>
                                          <p:spTgt spid="60315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03149"/>
                                        </p:tgtEl>
                                        <p:attrNameLst>
                                          <p:attrName>style.visibility</p:attrName>
                                        </p:attrNameLst>
                                      </p:cBhvr>
                                      <p:to>
                                        <p:strVal val="visible"/>
                                      </p:to>
                                    </p:set>
                                    <p:animEffect transition="in" filter="wipe(left)">
                                      <p:cBhvr>
                                        <p:cTn id="70" dur="500"/>
                                        <p:tgtEl>
                                          <p:spTgt spid="60314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603164"/>
                                        </p:tgtEl>
                                        <p:attrNameLst>
                                          <p:attrName>style.visibility</p:attrName>
                                        </p:attrNameLst>
                                      </p:cBhvr>
                                      <p:to>
                                        <p:strVal val="visible"/>
                                      </p:to>
                                    </p:set>
                                    <p:animEffect transition="in" filter="wipe(left)">
                                      <p:cBhvr>
                                        <p:cTn id="75" dur="500"/>
                                        <p:tgtEl>
                                          <p:spTgt spid="60316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03165"/>
                                        </p:tgtEl>
                                        <p:attrNameLst>
                                          <p:attrName>style.visibility</p:attrName>
                                        </p:attrNameLst>
                                      </p:cBhvr>
                                      <p:to>
                                        <p:strVal val="visible"/>
                                      </p:to>
                                    </p:set>
                                    <p:animEffect transition="in" filter="wipe(left)">
                                      <p:cBhvr>
                                        <p:cTn id="80" dur="500"/>
                                        <p:tgtEl>
                                          <p:spTgt spid="603165"/>
                                        </p:tgtEl>
                                      </p:cBhvr>
                                    </p:animEffect>
                                  </p:childTnLst>
                                </p:cTn>
                              </p:par>
                            </p:childTnLst>
                          </p:cTn>
                        </p:par>
                        <p:par>
                          <p:cTn id="81" fill="hold">
                            <p:stCondLst>
                              <p:cond delay="500"/>
                            </p:stCondLst>
                            <p:childTnLst>
                              <p:par>
                                <p:cTn id="82" presetID="22" presetClass="entr" presetSubtype="1" fill="hold" grpId="0" nodeType="afterEffect">
                                  <p:stCondLst>
                                    <p:cond delay="0"/>
                                  </p:stCondLst>
                                  <p:childTnLst>
                                    <p:set>
                                      <p:cBhvr>
                                        <p:cTn id="83" dur="1" fill="hold">
                                          <p:stCondLst>
                                            <p:cond delay="0"/>
                                          </p:stCondLst>
                                        </p:cTn>
                                        <p:tgtEl>
                                          <p:spTgt spid="603146"/>
                                        </p:tgtEl>
                                        <p:attrNameLst>
                                          <p:attrName>style.visibility</p:attrName>
                                        </p:attrNameLst>
                                      </p:cBhvr>
                                      <p:to>
                                        <p:strVal val="visible"/>
                                      </p:to>
                                    </p:set>
                                    <p:animEffect transition="in" filter="wipe(up)">
                                      <p:cBhvr>
                                        <p:cTn id="84" dur="500"/>
                                        <p:tgtEl>
                                          <p:spTgt spid="603146"/>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603147"/>
                                        </p:tgtEl>
                                        <p:attrNameLst>
                                          <p:attrName>style.visibility</p:attrName>
                                        </p:attrNameLst>
                                      </p:cBhvr>
                                      <p:to>
                                        <p:strVal val="visible"/>
                                      </p:to>
                                    </p:set>
                                    <p:animEffect transition="in" filter="wipe(left)">
                                      <p:cBhvr>
                                        <p:cTn id="88" dur="500"/>
                                        <p:tgtEl>
                                          <p:spTgt spid="603147"/>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603160"/>
                                        </p:tgtEl>
                                        <p:attrNameLst>
                                          <p:attrName>style.visibility</p:attrName>
                                        </p:attrNameLst>
                                      </p:cBhvr>
                                      <p:to>
                                        <p:strVal val="visible"/>
                                      </p:to>
                                    </p:set>
                                    <p:animEffect transition="in" filter="wipe(left)">
                                      <p:cBhvr>
                                        <p:cTn id="92" dur="500"/>
                                        <p:tgtEl>
                                          <p:spTgt spid="60316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03166"/>
                                        </p:tgtEl>
                                        <p:attrNameLst>
                                          <p:attrName>style.visibility</p:attrName>
                                        </p:attrNameLst>
                                      </p:cBhvr>
                                      <p:to>
                                        <p:strVal val="visible"/>
                                      </p:to>
                                    </p:set>
                                    <p:animEffect transition="in" filter="wipe(left)">
                                      <p:cBhvr>
                                        <p:cTn id="97" dur="500"/>
                                        <p:tgtEl>
                                          <p:spTgt spid="603166"/>
                                        </p:tgtEl>
                                      </p:cBhvr>
                                    </p:animEffect>
                                  </p:childTnLst>
                                </p:cTn>
                              </p:par>
                            </p:childTnLst>
                          </p:cTn>
                        </p:par>
                        <p:par>
                          <p:cTn id="98" fill="hold">
                            <p:stCondLst>
                              <p:cond delay="500"/>
                            </p:stCondLst>
                            <p:childTnLst>
                              <p:par>
                                <p:cTn id="99" presetID="22" presetClass="entr" presetSubtype="1" fill="hold" grpId="0" nodeType="afterEffect">
                                  <p:stCondLst>
                                    <p:cond delay="0"/>
                                  </p:stCondLst>
                                  <p:childTnLst>
                                    <p:set>
                                      <p:cBhvr>
                                        <p:cTn id="100" dur="1" fill="hold">
                                          <p:stCondLst>
                                            <p:cond delay="0"/>
                                          </p:stCondLst>
                                        </p:cTn>
                                        <p:tgtEl>
                                          <p:spTgt spid="603144"/>
                                        </p:tgtEl>
                                        <p:attrNameLst>
                                          <p:attrName>style.visibility</p:attrName>
                                        </p:attrNameLst>
                                      </p:cBhvr>
                                      <p:to>
                                        <p:strVal val="visible"/>
                                      </p:to>
                                    </p:set>
                                    <p:animEffect transition="in" filter="wipe(up)">
                                      <p:cBhvr>
                                        <p:cTn id="101" dur="500"/>
                                        <p:tgtEl>
                                          <p:spTgt spid="603144"/>
                                        </p:tgtEl>
                                      </p:cBhvr>
                                    </p:animEffect>
                                  </p:childTnLst>
                                </p:cTn>
                              </p:par>
                            </p:childTnLst>
                          </p:cTn>
                        </p:par>
                        <p:par>
                          <p:cTn id="102" fill="hold">
                            <p:stCondLst>
                              <p:cond delay="1000"/>
                            </p:stCondLst>
                            <p:childTnLst>
                              <p:par>
                                <p:cTn id="103" presetID="22" presetClass="entr" presetSubtype="8" fill="hold" grpId="0" nodeType="afterEffect">
                                  <p:stCondLst>
                                    <p:cond delay="0"/>
                                  </p:stCondLst>
                                  <p:childTnLst>
                                    <p:set>
                                      <p:cBhvr>
                                        <p:cTn id="104" dur="1" fill="hold">
                                          <p:stCondLst>
                                            <p:cond delay="0"/>
                                          </p:stCondLst>
                                        </p:cTn>
                                        <p:tgtEl>
                                          <p:spTgt spid="603145"/>
                                        </p:tgtEl>
                                        <p:attrNameLst>
                                          <p:attrName>style.visibility</p:attrName>
                                        </p:attrNameLst>
                                      </p:cBhvr>
                                      <p:to>
                                        <p:strVal val="visible"/>
                                      </p:to>
                                    </p:set>
                                    <p:animEffect transition="in" filter="wipe(left)">
                                      <p:cBhvr>
                                        <p:cTn id="105" dur="500"/>
                                        <p:tgtEl>
                                          <p:spTgt spid="603145"/>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603167"/>
                                        </p:tgtEl>
                                        <p:attrNameLst>
                                          <p:attrName>style.visibility</p:attrName>
                                        </p:attrNameLst>
                                      </p:cBhvr>
                                      <p:to>
                                        <p:strVal val="visible"/>
                                      </p:to>
                                    </p:set>
                                    <p:animEffect transition="in" filter="wipe(left)">
                                      <p:cBhvr>
                                        <p:cTn id="110" dur="500"/>
                                        <p:tgtEl>
                                          <p:spTgt spid="603167"/>
                                        </p:tgtEl>
                                      </p:cBhvr>
                                    </p:animEffect>
                                  </p:childTnLst>
                                </p:cTn>
                              </p:par>
                            </p:childTnLst>
                          </p:cTn>
                        </p:par>
                        <p:par>
                          <p:cTn id="111" fill="hold">
                            <p:stCondLst>
                              <p:cond delay="500"/>
                            </p:stCondLst>
                            <p:childTnLst>
                              <p:par>
                                <p:cTn id="112" presetID="22" presetClass="entr" presetSubtype="1" fill="hold" grpId="0" nodeType="afterEffect">
                                  <p:stCondLst>
                                    <p:cond delay="0"/>
                                  </p:stCondLst>
                                  <p:childTnLst>
                                    <p:set>
                                      <p:cBhvr>
                                        <p:cTn id="113" dur="1" fill="hold">
                                          <p:stCondLst>
                                            <p:cond delay="0"/>
                                          </p:stCondLst>
                                        </p:cTn>
                                        <p:tgtEl>
                                          <p:spTgt spid="603142"/>
                                        </p:tgtEl>
                                        <p:attrNameLst>
                                          <p:attrName>style.visibility</p:attrName>
                                        </p:attrNameLst>
                                      </p:cBhvr>
                                      <p:to>
                                        <p:strVal val="visible"/>
                                      </p:to>
                                    </p:set>
                                    <p:animEffect transition="in" filter="wipe(up)">
                                      <p:cBhvr>
                                        <p:cTn id="114" dur="500"/>
                                        <p:tgtEl>
                                          <p:spTgt spid="603142"/>
                                        </p:tgtEl>
                                      </p:cBhvr>
                                    </p:animEffect>
                                  </p:childTnLst>
                                </p:cTn>
                              </p:par>
                            </p:childTnLst>
                          </p:cTn>
                        </p:par>
                        <p:par>
                          <p:cTn id="115" fill="hold">
                            <p:stCondLst>
                              <p:cond delay="1000"/>
                            </p:stCondLst>
                            <p:childTnLst>
                              <p:par>
                                <p:cTn id="116" presetID="22" presetClass="entr" presetSubtype="8" fill="hold" grpId="0" nodeType="afterEffect">
                                  <p:stCondLst>
                                    <p:cond delay="0"/>
                                  </p:stCondLst>
                                  <p:childTnLst>
                                    <p:set>
                                      <p:cBhvr>
                                        <p:cTn id="117" dur="1" fill="hold">
                                          <p:stCondLst>
                                            <p:cond delay="0"/>
                                          </p:stCondLst>
                                        </p:cTn>
                                        <p:tgtEl>
                                          <p:spTgt spid="603143"/>
                                        </p:tgtEl>
                                        <p:attrNameLst>
                                          <p:attrName>style.visibility</p:attrName>
                                        </p:attrNameLst>
                                      </p:cBhvr>
                                      <p:to>
                                        <p:strVal val="visible"/>
                                      </p:to>
                                    </p:set>
                                    <p:animEffect transition="in" filter="wipe(left)">
                                      <p:cBhvr>
                                        <p:cTn id="118" dur="500"/>
                                        <p:tgtEl>
                                          <p:spTgt spid="603143"/>
                                        </p:tgtEl>
                                      </p:cBhvr>
                                    </p:animEffect>
                                  </p:childTnLst>
                                </p:cTn>
                              </p:par>
                            </p:childTnLst>
                          </p:cTn>
                        </p:par>
                        <p:par>
                          <p:cTn id="119" fill="hold">
                            <p:stCondLst>
                              <p:cond delay="1500"/>
                            </p:stCondLst>
                            <p:childTnLst>
                              <p:par>
                                <p:cTn id="120" presetID="22" presetClass="entr" presetSubtype="8" fill="hold" grpId="0" nodeType="afterEffect">
                                  <p:stCondLst>
                                    <p:cond delay="0"/>
                                  </p:stCondLst>
                                  <p:childTnLst>
                                    <p:set>
                                      <p:cBhvr>
                                        <p:cTn id="121" dur="1" fill="hold">
                                          <p:stCondLst>
                                            <p:cond delay="0"/>
                                          </p:stCondLst>
                                        </p:cTn>
                                        <p:tgtEl>
                                          <p:spTgt spid="603162"/>
                                        </p:tgtEl>
                                        <p:attrNameLst>
                                          <p:attrName>style.visibility</p:attrName>
                                        </p:attrNameLst>
                                      </p:cBhvr>
                                      <p:to>
                                        <p:strVal val="visible"/>
                                      </p:to>
                                    </p:set>
                                    <p:animEffect transition="in" filter="wipe(left)">
                                      <p:cBhvr>
                                        <p:cTn id="122" dur="500"/>
                                        <p:tgtEl>
                                          <p:spTgt spid="60316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03178"/>
                                        </p:tgtEl>
                                        <p:attrNameLst>
                                          <p:attrName>style.visibility</p:attrName>
                                        </p:attrNameLst>
                                      </p:cBhvr>
                                      <p:to>
                                        <p:strVal val="visible"/>
                                      </p:to>
                                    </p:set>
                                    <p:animEffect transition="in" filter="wipe(left)">
                                      <p:cBhvr>
                                        <p:cTn id="127" dur="500"/>
                                        <p:tgtEl>
                                          <p:spTgt spid="603178"/>
                                        </p:tgtEl>
                                      </p:cBhvr>
                                    </p:animEffect>
                                  </p:childTnLst>
                                </p:cTn>
                              </p:par>
                            </p:childTnLst>
                          </p:cTn>
                        </p:par>
                        <p:par>
                          <p:cTn id="128" fill="hold">
                            <p:stCondLst>
                              <p:cond delay="500"/>
                            </p:stCondLst>
                            <p:childTnLst>
                              <p:par>
                                <p:cTn id="129" presetID="22" presetClass="entr" presetSubtype="1" fill="hold" grpId="0" nodeType="afterEffect">
                                  <p:stCondLst>
                                    <p:cond delay="0"/>
                                  </p:stCondLst>
                                  <p:childTnLst>
                                    <p:set>
                                      <p:cBhvr>
                                        <p:cTn id="130" dur="1" fill="hold">
                                          <p:stCondLst>
                                            <p:cond delay="0"/>
                                          </p:stCondLst>
                                        </p:cTn>
                                        <p:tgtEl>
                                          <p:spTgt spid="603141"/>
                                        </p:tgtEl>
                                        <p:attrNameLst>
                                          <p:attrName>style.visibility</p:attrName>
                                        </p:attrNameLst>
                                      </p:cBhvr>
                                      <p:to>
                                        <p:strVal val="visible"/>
                                      </p:to>
                                    </p:set>
                                    <p:animEffect transition="in" filter="wipe(up)">
                                      <p:cBhvr>
                                        <p:cTn id="131" dur="500"/>
                                        <p:tgtEl>
                                          <p:spTgt spid="603141"/>
                                        </p:tgtEl>
                                      </p:cBhvr>
                                    </p:animEffect>
                                  </p:childTnLst>
                                </p:cTn>
                              </p:par>
                            </p:childTnLst>
                          </p:cTn>
                        </p:par>
                        <p:par>
                          <p:cTn id="132" fill="hold">
                            <p:stCondLst>
                              <p:cond delay="1000"/>
                            </p:stCondLst>
                            <p:childTnLst>
                              <p:par>
                                <p:cTn id="133" presetID="22" presetClass="entr" presetSubtype="8" fill="hold" grpId="0" nodeType="afterEffect">
                                  <p:stCondLst>
                                    <p:cond delay="0"/>
                                  </p:stCondLst>
                                  <p:childTnLst>
                                    <p:set>
                                      <p:cBhvr>
                                        <p:cTn id="134" dur="1" fill="hold">
                                          <p:stCondLst>
                                            <p:cond delay="0"/>
                                          </p:stCondLst>
                                        </p:cTn>
                                        <p:tgtEl>
                                          <p:spTgt spid="603177"/>
                                        </p:tgtEl>
                                        <p:attrNameLst>
                                          <p:attrName>style.visibility</p:attrName>
                                        </p:attrNameLst>
                                      </p:cBhvr>
                                      <p:to>
                                        <p:strVal val="visible"/>
                                      </p:to>
                                    </p:set>
                                    <p:animEffect transition="in" filter="wipe(left)">
                                      <p:cBhvr>
                                        <p:cTn id="135" dur="500"/>
                                        <p:tgtEl>
                                          <p:spTgt spid="603177"/>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603138"/>
                                        </p:tgtEl>
                                        <p:attrNameLst>
                                          <p:attrName>style.visibility</p:attrName>
                                        </p:attrNameLst>
                                      </p:cBhvr>
                                      <p:to>
                                        <p:strVal val="visible"/>
                                      </p:to>
                                    </p:set>
                                    <p:animEffect transition="in" filter="wipe(left)">
                                      <p:cBhvr>
                                        <p:cTn id="140" dur="500"/>
                                        <p:tgtEl>
                                          <p:spTgt spid="603138"/>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603163"/>
                                        </p:tgtEl>
                                        <p:attrNameLst>
                                          <p:attrName>style.visibility</p:attrName>
                                        </p:attrNameLst>
                                      </p:cBhvr>
                                      <p:to>
                                        <p:strVal val="visible"/>
                                      </p:to>
                                    </p:set>
                                    <p:animEffect transition="in" filter="wipe(left)">
                                      <p:cBhvr>
                                        <p:cTn id="144" dur="500"/>
                                        <p:tgtEl>
                                          <p:spTgt spid="603163"/>
                                        </p:tgtEl>
                                      </p:cBhvr>
                                    </p:animEffect>
                                  </p:childTnLst>
                                </p:cTn>
                              </p:par>
                            </p:childTnLst>
                          </p:cTn>
                        </p:par>
                        <p:par>
                          <p:cTn id="145" fill="hold">
                            <p:stCondLst>
                              <p:cond delay="1000"/>
                            </p:stCondLst>
                            <p:childTnLst>
                              <p:par>
                                <p:cTn id="146" presetID="22" presetClass="entr" presetSubtype="8" fill="hold" grpId="0" nodeType="afterEffect">
                                  <p:stCondLst>
                                    <p:cond delay="0"/>
                                  </p:stCondLst>
                                  <p:childTnLst>
                                    <p:set>
                                      <p:cBhvr>
                                        <p:cTn id="147" dur="1" fill="hold">
                                          <p:stCondLst>
                                            <p:cond delay="0"/>
                                          </p:stCondLst>
                                        </p:cTn>
                                        <p:tgtEl>
                                          <p:spTgt spid="603168"/>
                                        </p:tgtEl>
                                        <p:attrNameLst>
                                          <p:attrName>style.visibility</p:attrName>
                                        </p:attrNameLst>
                                      </p:cBhvr>
                                      <p:to>
                                        <p:strVal val="visible"/>
                                      </p:to>
                                    </p:set>
                                    <p:animEffect transition="in" filter="wipe(left)">
                                      <p:cBhvr>
                                        <p:cTn id="148" dur="500"/>
                                        <p:tgtEl>
                                          <p:spTgt spid="603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1" grpId="0" animBg="1"/>
      <p:bldP spid="603142" grpId="0" animBg="1"/>
      <p:bldP spid="603143" grpId="0" animBg="1"/>
      <p:bldP spid="603144" grpId="0" animBg="1"/>
      <p:bldP spid="603145" grpId="0" animBg="1"/>
      <p:bldP spid="603146" grpId="0" animBg="1"/>
      <p:bldP spid="603147" grpId="0" animBg="1"/>
      <p:bldP spid="603148" grpId="0" animBg="1"/>
      <p:bldP spid="603149" grpId="0" animBg="1"/>
      <p:bldP spid="603150" grpId="0" animBg="1"/>
      <p:bldP spid="603151" grpId="0"/>
      <p:bldP spid="603153" grpId="0"/>
      <p:bldP spid="603154" grpId="0"/>
      <p:bldP spid="603155" grpId="0"/>
      <p:bldP spid="603156" grpId="0"/>
      <p:bldP spid="603157" grpId="0"/>
      <p:bldP spid="603158" grpId="0"/>
      <p:bldP spid="603159" grpId="0"/>
      <p:bldP spid="603160" grpId="0"/>
      <p:bldP spid="603162" grpId="0"/>
      <p:bldP spid="603163" grpId="0"/>
      <p:bldP spid="603164" grpId="0" animBg="1"/>
      <p:bldP spid="603165" grpId="0" animBg="1"/>
      <p:bldP spid="603166" grpId="0" animBg="1"/>
      <p:bldP spid="603167" grpId="0" animBg="1"/>
      <p:bldP spid="603168" grpId="0" animBg="1"/>
      <p:bldP spid="603177" grpId="0"/>
      <p:bldP spid="603178" grpId="0" animBg="1"/>
      <p:bldP spid="603179" grpId="0" animBg="1"/>
      <p:bldP spid="603180" grpId="0" animBg="1"/>
      <p:bldP spid="603180"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9718" name="Group 6"/>
          <p:cNvGrpSpPr>
            <a:grpSpLocks/>
          </p:cNvGrpSpPr>
          <p:nvPr/>
        </p:nvGrpSpPr>
        <p:grpSpPr bwMode="auto">
          <a:xfrm>
            <a:off x="0" y="4800600"/>
            <a:ext cx="9144000" cy="2057400"/>
            <a:chOff x="0" y="3024"/>
            <a:chExt cx="5760" cy="1296"/>
          </a:xfrm>
        </p:grpSpPr>
        <p:sp>
          <p:nvSpPr>
            <p:cNvPr id="499719" name="Rectangle 7"/>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499720" name="Rectangle 8"/>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sp>
        <p:nvSpPr>
          <p:cNvPr id="499729" name="AutoShape 17"/>
          <p:cNvSpPr>
            <a:spLocks noChangeArrowheads="1"/>
          </p:cNvSpPr>
          <p:nvPr/>
        </p:nvSpPr>
        <p:spPr bwMode="auto">
          <a:xfrm>
            <a:off x="2286000" y="6096000"/>
            <a:ext cx="4800600" cy="457200"/>
          </a:xfrm>
          <a:prstGeom prst="ribbon">
            <a:avLst>
              <a:gd name="adj1" fmla="val 12500"/>
              <a:gd name="adj2" fmla="val 71991"/>
            </a:avLst>
          </a:prstGeom>
          <a:solidFill>
            <a:srgbClr val="FFFF99"/>
          </a:solidFill>
          <a:ln w="9525">
            <a:solidFill>
              <a:srgbClr val="CCCC00"/>
            </a:solidFill>
            <a:round/>
            <a:headEnd/>
            <a:tailEnd/>
          </a:ln>
          <a:effectLst/>
        </p:spPr>
        <p:txBody>
          <a:bodyPr wrap="none" anchor="ctr"/>
          <a:lstStyle/>
          <a:p>
            <a:endParaRPr lang="en-US"/>
          </a:p>
        </p:txBody>
      </p:sp>
      <p:sp>
        <p:nvSpPr>
          <p:cNvPr id="499730" name="Text Box 18"/>
          <p:cNvSpPr txBox="1">
            <a:spLocks noChangeArrowheads="1"/>
          </p:cNvSpPr>
          <p:nvPr/>
        </p:nvSpPr>
        <p:spPr bwMode="auto">
          <a:xfrm>
            <a:off x="3213100" y="6186488"/>
            <a:ext cx="2876550" cy="366712"/>
          </a:xfrm>
          <a:prstGeom prst="rect">
            <a:avLst/>
          </a:prstGeom>
          <a:noFill/>
          <a:ln w="9525">
            <a:noFill/>
            <a:miter lim="800000"/>
            <a:headEnd/>
            <a:tailEnd/>
          </a:ln>
          <a:effectLst/>
        </p:spPr>
        <p:txBody>
          <a:bodyPr wrap="none">
            <a:spAutoFit/>
          </a:bodyPr>
          <a:lstStyle/>
          <a:p>
            <a:pPr algn="ctr"/>
            <a:r>
              <a:rPr lang="en-US" sz="1800">
                <a:solidFill>
                  <a:schemeClr val="accent2"/>
                </a:solidFill>
                <a:latin typeface="Arial Black" pitchFamily="34" charset="0"/>
              </a:rPr>
              <a:t>Student Development</a:t>
            </a:r>
          </a:p>
        </p:txBody>
      </p:sp>
      <p:pic>
        <p:nvPicPr>
          <p:cNvPr id="499714" name="Picture 2" descr="aura2"/>
          <p:cNvPicPr>
            <a:picLocks noChangeArrowheads="1"/>
          </p:cNvPicPr>
          <p:nvPr/>
        </p:nvPicPr>
        <p:blipFill>
          <a:blip r:embed="rId3" cstate="print"/>
          <a:srcRect/>
          <a:stretch>
            <a:fillRect/>
          </a:stretch>
        </p:blipFill>
        <p:spPr bwMode="auto">
          <a:xfrm>
            <a:off x="0" y="0"/>
            <a:ext cx="9140825" cy="4808538"/>
          </a:xfrm>
          <a:prstGeom prst="rect">
            <a:avLst/>
          </a:prstGeom>
          <a:noFill/>
        </p:spPr>
      </p:pic>
      <p:sp>
        <p:nvSpPr>
          <p:cNvPr id="499715" name="Text Box 3"/>
          <p:cNvSpPr txBox="1">
            <a:spLocks noChangeArrowheads="1"/>
          </p:cNvSpPr>
          <p:nvPr/>
        </p:nvSpPr>
        <p:spPr bwMode="auto">
          <a:xfrm>
            <a:off x="5005388" y="1295400"/>
            <a:ext cx="1914525" cy="304800"/>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Foundational Values</a:t>
            </a:r>
          </a:p>
        </p:txBody>
      </p:sp>
      <p:sp>
        <p:nvSpPr>
          <p:cNvPr id="499716" name="WordArt 4"/>
          <p:cNvSpPr>
            <a:spLocks noChangeArrowheads="1" noChangeShapeType="1" noTextEdit="1"/>
          </p:cNvSpPr>
          <p:nvPr/>
        </p:nvSpPr>
        <p:spPr bwMode="auto">
          <a:xfrm>
            <a:off x="228600" y="4057650"/>
            <a:ext cx="876300" cy="28575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Infusion</a:t>
            </a:r>
          </a:p>
        </p:txBody>
      </p:sp>
      <p:sp>
        <p:nvSpPr>
          <p:cNvPr id="499717" name="Text Box 5"/>
          <p:cNvSpPr txBox="1">
            <a:spLocks noChangeArrowheads="1"/>
          </p:cNvSpPr>
          <p:nvPr/>
        </p:nvSpPr>
        <p:spPr bwMode="auto">
          <a:xfrm>
            <a:off x="3244850" y="3778250"/>
            <a:ext cx="1423988" cy="304800"/>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Unique Design</a:t>
            </a:r>
          </a:p>
        </p:txBody>
      </p:sp>
      <p:sp>
        <p:nvSpPr>
          <p:cNvPr id="499721" name="WordArt 9"/>
          <p:cNvSpPr>
            <a:spLocks noChangeArrowheads="1" noChangeShapeType="1" noTextEdit="1"/>
          </p:cNvSpPr>
          <p:nvPr/>
        </p:nvSpPr>
        <p:spPr bwMode="auto">
          <a:xfrm>
            <a:off x="7562850" y="4133850"/>
            <a:ext cx="1200150" cy="36195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Integration</a:t>
            </a:r>
          </a:p>
        </p:txBody>
      </p:sp>
      <p:sp>
        <p:nvSpPr>
          <p:cNvPr id="499722" name="WordArt 10"/>
          <p:cNvSpPr>
            <a:spLocks noChangeArrowheads="1" noChangeShapeType="1" noTextEdit="1"/>
          </p:cNvSpPr>
          <p:nvPr/>
        </p:nvSpPr>
        <p:spPr bwMode="auto">
          <a:xfrm>
            <a:off x="7629525" y="152400"/>
            <a:ext cx="981075" cy="28575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Intention</a:t>
            </a:r>
          </a:p>
        </p:txBody>
      </p:sp>
      <p:graphicFrame>
        <p:nvGraphicFramePr>
          <p:cNvPr id="499723" name="Object 11"/>
          <p:cNvGraphicFramePr>
            <a:graphicFrameLocks noChangeAspect="1"/>
          </p:cNvGraphicFramePr>
          <p:nvPr/>
        </p:nvGraphicFramePr>
        <p:xfrm>
          <a:off x="3395663" y="1371600"/>
          <a:ext cx="2352675" cy="2389188"/>
        </p:xfrm>
        <a:graphic>
          <a:graphicData uri="http://schemas.openxmlformats.org/presentationml/2006/ole">
            <p:oleObj spid="_x0000_s499723" name="CorelDRAW" r:id="rId4" imgW="2778120" imgH="2820960" progId="CorelDraw.Graphic.12">
              <p:embed/>
            </p:oleObj>
          </a:graphicData>
        </a:graphic>
      </p:graphicFrame>
      <p:sp>
        <p:nvSpPr>
          <p:cNvPr id="499724" name="WordArt 12"/>
          <p:cNvSpPr>
            <a:spLocks noChangeArrowheads="1" noChangeShapeType="1" noTextEdit="1"/>
          </p:cNvSpPr>
          <p:nvPr/>
        </p:nvSpPr>
        <p:spPr bwMode="auto">
          <a:xfrm>
            <a:off x="4572000" y="1524000"/>
            <a:ext cx="342900" cy="314325"/>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AA</a:t>
            </a:r>
          </a:p>
        </p:txBody>
      </p:sp>
      <p:grpSp>
        <p:nvGrpSpPr>
          <p:cNvPr id="499725" name="Group 13"/>
          <p:cNvGrpSpPr>
            <a:grpSpLocks/>
          </p:cNvGrpSpPr>
          <p:nvPr/>
        </p:nvGrpSpPr>
        <p:grpSpPr bwMode="auto">
          <a:xfrm>
            <a:off x="5076825" y="1981200"/>
            <a:ext cx="180975" cy="685800"/>
            <a:chOff x="2784" y="912"/>
            <a:chExt cx="114" cy="432"/>
          </a:xfrm>
        </p:grpSpPr>
        <p:sp>
          <p:nvSpPr>
            <p:cNvPr id="499726" name="WordArt 14"/>
            <p:cNvSpPr>
              <a:spLocks noChangeArrowheads="1" noChangeShapeType="1" noTextEdit="1"/>
            </p:cNvSpPr>
            <p:nvPr/>
          </p:nvSpPr>
          <p:spPr bwMode="auto">
            <a:xfrm>
              <a:off x="2784" y="912"/>
              <a:ext cx="114"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S</a:t>
              </a:r>
            </a:p>
          </p:txBody>
        </p:sp>
        <p:sp>
          <p:nvSpPr>
            <p:cNvPr id="499727" name="WordArt 15"/>
            <p:cNvSpPr>
              <a:spLocks noChangeArrowheads="1" noChangeShapeType="1" noTextEdit="1"/>
            </p:cNvSpPr>
            <p:nvPr/>
          </p:nvSpPr>
          <p:spPr bwMode="auto">
            <a:xfrm>
              <a:off x="2784" y="1146"/>
              <a:ext cx="114"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D</a:t>
              </a:r>
            </a:p>
          </p:txBody>
        </p:sp>
      </p:grpSp>
      <p:sp>
        <p:nvSpPr>
          <p:cNvPr id="499732" name="Text Box 20"/>
          <p:cNvSpPr txBox="1">
            <a:spLocks noChangeArrowheads="1"/>
          </p:cNvSpPr>
          <p:nvPr/>
        </p:nvSpPr>
        <p:spPr bwMode="auto">
          <a:xfrm>
            <a:off x="2667000" y="381000"/>
            <a:ext cx="1641475" cy="304800"/>
          </a:xfrm>
          <a:prstGeom prst="rect">
            <a:avLst/>
          </a:prstGeom>
          <a:noFill/>
          <a:ln w="9525">
            <a:noFill/>
            <a:miter lim="800000"/>
            <a:headEnd/>
            <a:tailEnd/>
          </a:ln>
          <a:effectLst/>
        </p:spPr>
        <p:txBody>
          <a:bodyPr wrap="none">
            <a:spAutoFit/>
          </a:bodyPr>
          <a:lstStyle/>
          <a:p>
            <a:r>
              <a:rPr lang="en-US" sz="1400" b="1">
                <a:solidFill>
                  <a:schemeClr val="bg1"/>
                </a:solidFill>
                <a:cs typeface="Arial" charset="0"/>
              </a:rPr>
              <a:t>Personal Mission</a:t>
            </a:r>
          </a:p>
        </p:txBody>
      </p:sp>
      <p:sp>
        <p:nvSpPr>
          <p:cNvPr id="499733" name="Text Box 21" descr="Parchment"/>
          <p:cNvSpPr txBox="1">
            <a:spLocks noChangeArrowheads="1"/>
          </p:cNvSpPr>
          <p:nvPr/>
        </p:nvSpPr>
        <p:spPr bwMode="auto">
          <a:xfrm>
            <a:off x="381000" y="5105400"/>
            <a:ext cx="8229600" cy="915988"/>
          </a:xfrm>
          <a:prstGeom prst="rect">
            <a:avLst/>
          </a:prstGeom>
          <a:noFill/>
          <a:ln w="9525">
            <a:noFill/>
            <a:miter lim="800000"/>
            <a:headEnd/>
            <a:tailEnd/>
          </a:ln>
          <a:effectLst/>
        </p:spPr>
        <p:txBody>
          <a:bodyPr>
            <a:spAutoFit/>
          </a:bodyPr>
          <a:lstStyle/>
          <a:p>
            <a:pPr algn="ctr"/>
            <a:r>
              <a:rPr lang="en-US" sz="1800" b="1">
                <a:solidFill>
                  <a:srgbClr val="FFFF00"/>
                </a:solidFill>
              </a:rPr>
              <a:t>There are four major arenas on our campus that are crucial to supporting the students’ discovery process  and intentionally integrating and infusing Life Calling throughout the institution.</a:t>
            </a:r>
          </a:p>
        </p:txBody>
      </p:sp>
      <p:graphicFrame>
        <p:nvGraphicFramePr>
          <p:cNvPr id="499761" name="Object 49"/>
          <p:cNvGraphicFramePr>
            <a:graphicFrameLocks noChangeAspect="1"/>
          </p:cNvGraphicFramePr>
          <p:nvPr/>
        </p:nvGraphicFramePr>
        <p:xfrm>
          <a:off x="3048000" y="2457450"/>
          <a:ext cx="596900" cy="723900"/>
        </p:xfrm>
        <a:graphic>
          <a:graphicData uri="http://schemas.openxmlformats.org/presentationml/2006/ole">
            <p:oleObj spid="_x0000_s499761" name="PHOTO-PAINT" r:id="rId5" imgW="596825" imgH="723554" progId="CorelPhotoPaint.Image.12">
              <p:embed/>
            </p:oleObj>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05858" name="Group 2"/>
          <p:cNvGrpSpPr>
            <a:grpSpLocks/>
          </p:cNvGrpSpPr>
          <p:nvPr/>
        </p:nvGrpSpPr>
        <p:grpSpPr bwMode="auto">
          <a:xfrm>
            <a:off x="0" y="4800600"/>
            <a:ext cx="9144000" cy="2057400"/>
            <a:chOff x="0" y="3024"/>
            <a:chExt cx="5760" cy="1296"/>
          </a:xfrm>
        </p:grpSpPr>
        <p:sp>
          <p:nvSpPr>
            <p:cNvPr id="505859" name="Rectangle 3"/>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505860" name="Rectangle 4"/>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grpSp>
        <p:nvGrpSpPr>
          <p:cNvPr id="505899" name="Group 43"/>
          <p:cNvGrpSpPr>
            <a:grpSpLocks/>
          </p:cNvGrpSpPr>
          <p:nvPr/>
        </p:nvGrpSpPr>
        <p:grpSpPr bwMode="auto">
          <a:xfrm>
            <a:off x="2286000" y="6096000"/>
            <a:ext cx="4800600" cy="457200"/>
            <a:chOff x="1440" y="3840"/>
            <a:chExt cx="3024" cy="288"/>
          </a:xfrm>
        </p:grpSpPr>
        <p:sp>
          <p:nvSpPr>
            <p:cNvPr id="505861" name="AutoShape 5"/>
            <p:cNvSpPr>
              <a:spLocks noChangeArrowheads="1"/>
            </p:cNvSpPr>
            <p:nvPr/>
          </p:nvSpPr>
          <p:spPr bwMode="auto">
            <a:xfrm>
              <a:off x="1440" y="3840"/>
              <a:ext cx="3024" cy="288"/>
            </a:xfrm>
            <a:prstGeom prst="ribbon">
              <a:avLst>
                <a:gd name="adj1" fmla="val 12500"/>
                <a:gd name="adj2" fmla="val 71991"/>
              </a:avLst>
            </a:prstGeom>
            <a:solidFill>
              <a:srgbClr val="FFFF99"/>
            </a:solidFill>
            <a:ln w="9525">
              <a:solidFill>
                <a:srgbClr val="CCCC00"/>
              </a:solidFill>
              <a:round/>
              <a:headEnd/>
              <a:tailEnd/>
            </a:ln>
            <a:effectLst/>
          </p:spPr>
          <p:txBody>
            <a:bodyPr wrap="none" anchor="ctr"/>
            <a:lstStyle/>
            <a:p>
              <a:endParaRPr lang="en-US"/>
            </a:p>
          </p:txBody>
        </p:sp>
        <p:sp>
          <p:nvSpPr>
            <p:cNvPr id="505862" name="Text Box 6"/>
            <p:cNvSpPr txBox="1">
              <a:spLocks noChangeArrowheads="1"/>
            </p:cNvSpPr>
            <p:nvPr/>
          </p:nvSpPr>
          <p:spPr bwMode="auto">
            <a:xfrm>
              <a:off x="2024" y="3897"/>
              <a:ext cx="1812" cy="231"/>
            </a:xfrm>
            <a:prstGeom prst="rect">
              <a:avLst/>
            </a:prstGeom>
            <a:noFill/>
            <a:ln w="9525">
              <a:noFill/>
              <a:miter lim="800000"/>
              <a:headEnd/>
              <a:tailEnd/>
            </a:ln>
            <a:effectLst/>
          </p:spPr>
          <p:txBody>
            <a:bodyPr wrap="none">
              <a:spAutoFit/>
            </a:bodyPr>
            <a:lstStyle/>
            <a:p>
              <a:pPr algn="ctr"/>
              <a:r>
                <a:rPr lang="en-US" sz="1800">
                  <a:solidFill>
                    <a:schemeClr val="accent2"/>
                  </a:solidFill>
                  <a:latin typeface="Arial Black" pitchFamily="34" charset="0"/>
                </a:rPr>
                <a:t>Student Development</a:t>
              </a:r>
            </a:p>
          </p:txBody>
        </p:sp>
      </p:grpSp>
      <p:sp>
        <p:nvSpPr>
          <p:cNvPr id="505900" name="Rectangle 44"/>
          <p:cNvSpPr>
            <a:spLocks noChangeArrowheads="1"/>
          </p:cNvSpPr>
          <p:nvPr/>
        </p:nvSpPr>
        <p:spPr bwMode="auto">
          <a:xfrm>
            <a:off x="1600200" y="5867400"/>
            <a:ext cx="6096000" cy="609600"/>
          </a:xfrm>
          <a:prstGeom prst="rect">
            <a:avLst/>
          </a:prstGeom>
          <a:noFill/>
          <a:ln w="9525">
            <a:noFill/>
            <a:miter lim="800000"/>
            <a:headEnd/>
            <a:tailEnd/>
          </a:ln>
          <a:effectLst/>
        </p:spPr>
        <p:txBody>
          <a:bodyPr anchor="ctr"/>
          <a:lstStyle/>
          <a:p>
            <a:pPr algn="ctr"/>
            <a:r>
              <a:rPr lang="en-US" sz="2400" b="1">
                <a:solidFill>
                  <a:srgbClr val="FAFA19"/>
                </a:solidFill>
              </a:rPr>
              <a:t>Life Calling Operational Model</a:t>
            </a:r>
          </a:p>
        </p:txBody>
      </p:sp>
      <p:sp>
        <p:nvSpPr>
          <p:cNvPr id="505901" name="Rectangle 45"/>
          <p:cNvSpPr>
            <a:spLocks noChangeArrowheads="1"/>
          </p:cNvSpPr>
          <p:nvPr/>
        </p:nvSpPr>
        <p:spPr bwMode="auto">
          <a:xfrm>
            <a:off x="1295400" y="4267200"/>
            <a:ext cx="6400800" cy="381000"/>
          </a:xfrm>
          <a:prstGeom prst="rect">
            <a:avLst/>
          </a:prstGeom>
          <a:noFill/>
          <a:ln w="9525">
            <a:noFill/>
            <a:miter lim="800000"/>
            <a:headEnd/>
            <a:tailEnd/>
          </a:ln>
          <a:effectLst/>
        </p:spPr>
        <p:txBody>
          <a:bodyPr/>
          <a:lstStyle/>
          <a:p>
            <a:pPr marL="342900" indent="-342900" algn="ctr">
              <a:lnSpc>
                <a:spcPct val="80000"/>
              </a:lnSpc>
              <a:spcBef>
                <a:spcPct val="20000"/>
              </a:spcBef>
            </a:pPr>
            <a:r>
              <a:rPr lang="en-US" sz="2000" b="1">
                <a:solidFill>
                  <a:schemeClr val="bg1"/>
                </a:solidFill>
              </a:rPr>
              <a:t>Student Leadership Roles</a:t>
            </a:r>
          </a:p>
        </p:txBody>
      </p:sp>
      <p:sp>
        <p:nvSpPr>
          <p:cNvPr id="505906" name="AutoShape 50"/>
          <p:cNvSpPr>
            <a:spLocks noChangeArrowheads="1"/>
          </p:cNvSpPr>
          <p:nvPr/>
        </p:nvSpPr>
        <p:spPr bwMode="auto">
          <a:xfrm flipH="1">
            <a:off x="2438400" y="2211388"/>
            <a:ext cx="852488" cy="485775"/>
          </a:xfrm>
          <a:prstGeom prst="leftArrow">
            <a:avLst>
              <a:gd name="adj1" fmla="val 50000"/>
              <a:gd name="adj2" fmla="val 43873"/>
            </a:avLst>
          </a:prstGeom>
          <a:solidFill>
            <a:srgbClr val="800080"/>
          </a:solidFill>
          <a:ln w="9525">
            <a:solidFill>
              <a:schemeClr val="tx1"/>
            </a:solidFill>
            <a:miter lim="800000"/>
            <a:headEnd/>
            <a:tailEnd/>
          </a:ln>
          <a:effectLst/>
        </p:spPr>
        <p:txBody>
          <a:bodyPr wrap="none" anchor="ctr"/>
          <a:lstStyle/>
          <a:p>
            <a:endParaRPr lang="en-US"/>
          </a:p>
        </p:txBody>
      </p:sp>
      <p:sp>
        <p:nvSpPr>
          <p:cNvPr id="505907" name="Text Box 51"/>
          <p:cNvSpPr txBox="1">
            <a:spLocks noChangeArrowheads="1"/>
          </p:cNvSpPr>
          <p:nvPr/>
        </p:nvSpPr>
        <p:spPr bwMode="auto">
          <a:xfrm>
            <a:off x="3581400" y="420688"/>
            <a:ext cx="1828800" cy="366712"/>
          </a:xfrm>
          <a:prstGeom prst="rect">
            <a:avLst/>
          </a:prstGeom>
          <a:noFill/>
          <a:ln w="9525">
            <a:noFill/>
            <a:miter lim="800000"/>
            <a:headEnd/>
            <a:tailEnd/>
          </a:ln>
          <a:effectLst/>
        </p:spPr>
        <p:txBody>
          <a:bodyPr>
            <a:spAutoFit/>
          </a:bodyPr>
          <a:lstStyle/>
          <a:p>
            <a:endParaRPr lang="en-US" sz="1800" b="1"/>
          </a:p>
        </p:txBody>
      </p:sp>
      <p:sp>
        <p:nvSpPr>
          <p:cNvPr id="505908" name="Text Box 52"/>
          <p:cNvSpPr txBox="1">
            <a:spLocks noChangeArrowheads="1"/>
          </p:cNvSpPr>
          <p:nvPr/>
        </p:nvSpPr>
        <p:spPr bwMode="auto">
          <a:xfrm>
            <a:off x="3505200" y="381000"/>
            <a:ext cx="1981200" cy="366713"/>
          </a:xfrm>
          <a:prstGeom prst="rect">
            <a:avLst/>
          </a:prstGeom>
          <a:noFill/>
          <a:ln w="9525">
            <a:noFill/>
            <a:miter lim="800000"/>
            <a:headEnd/>
            <a:tailEnd/>
          </a:ln>
          <a:effectLst/>
        </p:spPr>
        <p:txBody>
          <a:bodyPr>
            <a:spAutoFit/>
          </a:bodyPr>
          <a:lstStyle/>
          <a:p>
            <a:endParaRPr lang="en-US" sz="1800" b="1"/>
          </a:p>
        </p:txBody>
      </p:sp>
      <p:sp>
        <p:nvSpPr>
          <p:cNvPr id="505909" name="Text Box 53"/>
          <p:cNvSpPr txBox="1">
            <a:spLocks noChangeArrowheads="1"/>
          </p:cNvSpPr>
          <p:nvPr/>
        </p:nvSpPr>
        <p:spPr bwMode="auto">
          <a:xfrm>
            <a:off x="3048000" y="319088"/>
            <a:ext cx="2895600" cy="366712"/>
          </a:xfrm>
          <a:prstGeom prst="rect">
            <a:avLst/>
          </a:prstGeom>
          <a:noFill/>
          <a:ln w="9525">
            <a:noFill/>
            <a:miter lim="800000"/>
            <a:headEnd/>
            <a:tailEnd/>
          </a:ln>
          <a:effectLst/>
        </p:spPr>
        <p:txBody>
          <a:bodyPr>
            <a:spAutoFit/>
          </a:bodyPr>
          <a:lstStyle/>
          <a:p>
            <a:pPr algn="ctr"/>
            <a:r>
              <a:rPr lang="en-US" sz="1800" b="1">
                <a:solidFill>
                  <a:schemeClr val="bg1"/>
                </a:solidFill>
              </a:rPr>
              <a:t>New Student Orientation</a:t>
            </a:r>
          </a:p>
        </p:txBody>
      </p:sp>
      <p:sp>
        <p:nvSpPr>
          <p:cNvPr id="505910" name="Text Box 54"/>
          <p:cNvSpPr txBox="1">
            <a:spLocks noChangeArrowheads="1"/>
          </p:cNvSpPr>
          <p:nvPr/>
        </p:nvSpPr>
        <p:spPr bwMode="auto">
          <a:xfrm>
            <a:off x="6172200" y="2173288"/>
            <a:ext cx="2209800" cy="366712"/>
          </a:xfrm>
          <a:prstGeom prst="rect">
            <a:avLst/>
          </a:prstGeom>
          <a:noFill/>
          <a:ln w="9525">
            <a:noFill/>
            <a:miter lim="800000"/>
            <a:headEnd/>
            <a:tailEnd/>
          </a:ln>
          <a:effectLst/>
        </p:spPr>
        <p:txBody>
          <a:bodyPr>
            <a:spAutoFit/>
          </a:bodyPr>
          <a:lstStyle/>
          <a:p>
            <a:endParaRPr lang="en-US" sz="1800" b="1"/>
          </a:p>
        </p:txBody>
      </p:sp>
      <p:sp>
        <p:nvSpPr>
          <p:cNvPr id="505911" name="Text Box 55"/>
          <p:cNvSpPr txBox="1">
            <a:spLocks noChangeArrowheads="1"/>
          </p:cNvSpPr>
          <p:nvPr/>
        </p:nvSpPr>
        <p:spPr bwMode="auto">
          <a:xfrm>
            <a:off x="7010400" y="2286000"/>
            <a:ext cx="1997075" cy="366713"/>
          </a:xfrm>
          <a:prstGeom prst="rect">
            <a:avLst/>
          </a:prstGeom>
          <a:noFill/>
          <a:ln w="9525">
            <a:noFill/>
            <a:miter lim="800000"/>
            <a:headEnd/>
            <a:tailEnd/>
          </a:ln>
          <a:effectLst/>
        </p:spPr>
        <p:txBody>
          <a:bodyPr>
            <a:spAutoFit/>
          </a:bodyPr>
          <a:lstStyle/>
          <a:p>
            <a:r>
              <a:rPr lang="en-US" sz="1800" b="1">
                <a:solidFill>
                  <a:schemeClr val="bg1"/>
                </a:solidFill>
              </a:rPr>
              <a:t>Residence Life</a:t>
            </a:r>
          </a:p>
        </p:txBody>
      </p:sp>
      <p:sp>
        <p:nvSpPr>
          <p:cNvPr id="505912" name="Text Box 56"/>
          <p:cNvSpPr txBox="1">
            <a:spLocks noChangeArrowheads="1"/>
          </p:cNvSpPr>
          <p:nvPr/>
        </p:nvSpPr>
        <p:spPr bwMode="auto">
          <a:xfrm>
            <a:off x="1143000" y="2057400"/>
            <a:ext cx="1692275" cy="366713"/>
          </a:xfrm>
          <a:prstGeom prst="rect">
            <a:avLst/>
          </a:prstGeom>
          <a:noFill/>
          <a:ln w="9525">
            <a:noFill/>
            <a:miter lim="800000"/>
            <a:headEnd/>
            <a:tailEnd/>
          </a:ln>
          <a:effectLst/>
        </p:spPr>
        <p:txBody>
          <a:bodyPr>
            <a:spAutoFit/>
          </a:bodyPr>
          <a:lstStyle/>
          <a:p>
            <a:endParaRPr lang="en-US" sz="1800" b="1"/>
          </a:p>
        </p:txBody>
      </p:sp>
      <p:sp>
        <p:nvSpPr>
          <p:cNvPr id="505913" name="Text Box 57"/>
          <p:cNvSpPr txBox="1">
            <a:spLocks noChangeArrowheads="1"/>
          </p:cNvSpPr>
          <p:nvPr/>
        </p:nvSpPr>
        <p:spPr bwMode="auto">
          <a:xfrm>
            <a:off x="365125" y="2284413"/>
            <a:ext cx="1768475" cy="646331"/>
          </a:xfrm>
          <a:prstGeom prst="rect">
            <a:avLst/>
          </a:prstGeom>
          <a:noFill/>
          <a:ln w="9525">
            <a:noFill/>
            <a:miter lim="800000"/>
            <a:headEnd/>
            <a:tailEnd/>
          </a:ln>
          <a:effectLst/>
        </p:spPr>
        <p:txBody>
          <a:bodyPr>
            <a:spAutoFit/>
          </a:bodyPr>
          <a:lstStyle/>
          <a:p>
            <a:r>
              <a:rPr lang="en-US" sz="1800" b="1" dirty="0" smtClean="0">
                <a:solidFill>
                  <a:schemeClr val="bg1"/>
                </a:solidFill>
              </a:rPr>
              <a:t>Co-curricular</a:t>
            </a:r>
          </a:p>
          <a:p>
            <a:r>
              <a:rPr lang="en-US" sz="1800" b="1" dirty="0" smtClean="0">
                <a:solidFill>
                  <a:schemeClr val="bg1"/>
                </a:solidFill>
              </a:rPr>
              <a:t>Programs</a:t>
            </a:r>
            <a:endParaRPr lang="en-US" sz="1800" b="1" dirty="0">
              <a:solidFill>
                <a:schemeClr val="bg1"/>
              </a:solidFill>
            </a:endParaRPr>
          </a:p>
        </p:txBody>
      </p:sp>
      <p:grpSp>
        <p:nvGrpSpPr>
          <p:cNvPr id="505916" name="Group 60"/>
          <p:cNvGrpSpPr>
            <a:grpSpLocks/>
          </p:cNvGrpSpPr>
          <p:nvPr/>
        </p:nvGrpSpPr>
        <p:grpSpPr bwMode="auto">
          <a:xfrm>
            <a:off x="3429000" y="1524000"/>
            <a:ext cx="2133600" cy="1905000"/>
            <a:chOff x="2160" y="1248"/>
            <a:chExt cx="1344" cy="1200"/>
          </a:xfrm>
        </p:grpSpPr>
        <p:sp>
          <p:nvSpPr>
            <p:cNvPr id="505917" name="Oval 61"/>
            <p:cNvSpPr>
              <a:spLocks noChangeArrowheads="1"/>
            </p:cNvSpPr>
            <p:nvPr/>
          </p:nvSpPr>
          <p:spPr bwMode="auto">
            <a:xfrm>
              <a:off x="2160" y="1248"/>
              <a:ext cx="1344" cy="1200"/>
            </a:xfrm>
            <a:prstGeom prst="ellipse">
              <a:avLst/>
            </a:prstGeom>
            <a:solidFill>
              <a:srgbClr val="77C4F2"/>
            </a:solidFill>
            <a:ln w="9525">
              <a:noFill/>
              <a:round/>
              <a:headEnd/>
              <a:tailEnd/>
            </a:ln>
            <a:effectLst/>
          </p:spPr>
          <p:txBody>
            <a:bodyPr wrap="none" anchor="ctr"/>
            <a:lstStyle/>
            <a:p>
              <a:endParaRPr lang="en-US"/>
            </a:p>
          </p:txBody>
        </p:sp>
        <p:graphicFrame>
          <p:nvGraphicFramePr>
            <p:cNvPr id="505918" name="Object 62"/>
            <p:cNvGraphicFramePr>
              <a:graphicFrameLocks noChangeAspect="1"/>
            </p:cNvGraphicFramePr>
            <p:nvPr/>
          </p:nvGraphicFramePr>
          <p:xfrm>
            <a:off x="2448" y="1392"/>
            <a:ext cx="752" cy="912"/>
          </p:xfrm>
          <a:graphic>
            <a:graphicData uri="http://schemas.openxmlformats.org/presentationml/2006/ole">
              <p:oleObj spid="_x0000_s505918" name="PHOTO-PAINT" r:id="rId3" imgW="1193651" imgH="1447619" progId="CorelPhotoPaint.Image.12">
                <p:embed/>
              </p:oleObj>
            </a:graphicData>
          </a:graphic>
        </p:graphicFrame>
      </p:grpSp>
      <p:sp>
        <p:nvSpPr>
          <p:cNvPr id="505920" name="AutoShape 64"/>
          <p:cNvSpPr>
            <a:spLocks noChangeArrowheads="1"/>
          </p:cNvSpPr>
          <p:nvPr/>
        </p:nvSpPr>
        <p:spPr bwMode="auto">
          <a:xfrm>
            <a:off x="4267200" y="762000"/>
            <a:ext cx="485775" cy="685800"/>
          </a:xfrm>
          <a:prstGeom prst="downArrow">
            <a:avLst>
              <a:gd name="adj1" fmla="val 50000"/>
              <a:gd name="adj2" fmla="val 35294"/>
            </a:avLst>
          </a:prstGeom>
          <a:solidFill>
            <a:srgbClr val="FF0000"/>
          </a:solidFill>
          <a:ln w="9525">
            <a:solidFill>
              <a:schemeClr val="tx1"/>
            </a:solidFill>
            <a:miter lim="800000"/>
            <a:headEnd/>
            <a:tailEnd/>
          </a:ln>
          <a:effectLst/>
        </p:spPr>
        <p:txBody>
          <a:bodyPr vert="eaVert" wrap="none" anchor="ctr"/>
          <a:lstStyle/>
          <a:p>
            <a:endParaRPr lang="en-US"/>
          </a:p>
        </p:txBody>
      </p:sp>
      <p:sp>
        <p:nvSpPr>
          <p:cNvPr id="505921" name="AutoShape 65"/>
          <p:cNvSpPr>
            <a:spLocks noChangeArrowheads="1"/>
          </p:cNvSpPr>
          <p:nvPr/>
        </p:nvSpPr>
        <p:spPr bwMode="auto">
          <a:xfrm flipV="1">
            <a:off x="4267200" y="3505200"/>
            <a:ext cx="485775" cy="685800"/>
          </a:xfrm>
          <a:prstGeom prst="downArrow">
            <a:avLst>
              <a:gd name="adj1" fmla="val 50000"/>
              <a:gd name="adj2" fmla="val 35294"/>
            </a:avLst>
          </a:prstGeom>
          <a:solidFill>
            <a:srgbClr val="0000CC"/>
          </a:solidFill>
          <a:ln w="9525">
            <a:solidFill>
              <a:schemeClr val="tx1"/>
            </a:solidFill>
            <a:miter lim="800000"/>
            <a:headEnd/>
            <a:tailEnd/>
          </a:ln>
          <a:effectLst/>
        </p:spPr>
        <p:txBody>
          <a:bodyPr vert="eaVert" wrap="none" anchor="ctr"/>
          <a:lstStyle/>
          <a:p>
            <a:endParaRPr lang="en-US"/>
          </a:p>
        </p:txBody>
      </p:sp>
      <p:sp>
        <p:nvSpPr>
          <p:cNvPr id="505922" name="AutoShape 66"/>
          <p:cNvSpPr>
            <a:spLocks noChangeArrowheads="1"/>
          </p:cNvSpPr>
          <p:nvPr/>
        </p:nvSpPr>
        <p:spPr bwMode="auto">
          <a:xfrm>
            <a:off x="5715000" y="2209800"/>
            <a:ext cx="852488" cy="485775"/>
          </a:xfrm>
          <a:prstGeom prst="leftArrow">
            <a:avLst>
              <a:gd name="adj1" fmla="val 50000"/>
              <a:gd name="adj2" fmla="val 43873"/>
            </a:avLst>
          </a:prstGeom>
          <a:solidFill>
            <a:srgbClr val="009900"/>
          </a:solidFill>
          <a:ln w="9525">
            <a:solidFill>
              <a:schemeClr val="tx1"/>
            </a:solidFill>
            <a:miter lim="800000"/>
            <a:headEnd/>
            <a:tailEnd/>
          </a:ln>
          <a:effectLst/>
        </p:spPr>
        <p:txBody>
          <a:bodyPr wrap="none" anchor="ctr"/>
          <a:lstStyle/>
          <a:p>
            <a:endParaRPr lang="en-US"/>
          </a:p>
        </p:txBody>
      </p:sp>
      <p:sp>
        <p:nvSpPr>
          <p:cNvPr id="505924" name="WordArt 68"/>
          <p:cNvSpPr>
            <a:spLocks noChangeArrowheads="1" noChangeShapeType="1" noTextEdit="1"/>
          </p:cNvSpPr>
          <p:nvPr/>
        </p:nvSpPr>
        <p:spPr bwMode="auto">
          <a:xfrm>
            <a:off x="6038850" y="1066800"/>
            <a:ext cx="1657350" cy="428625"/>
          </a:xfrm>
          <a:prstGeom prst="rect">
            <a:avLst/>
          </a:prstGeom>
        </p:spPr>
        <p:txBody>
          <a:bodyPr wrap="none" fromWordArt="1">
            <a:prstTxWarp prst="textPlain">
              <a:avLst>
                <a:gd name="adj" fmla="val 50000"/>
              </a:avLst>
            </a:prstTxWarp>
          </a:bodyPr>
          <a:lstStyle/>
          <a:p>
            <a:pPr algn="ctr"/>
            <a:r>
              <a:rPr lang="en-US" sz="2400" kern="10">
                <a:ln w="12700">
                  <a:noFill/>
                  <a:round/>
                  <a:headEnd/>
                  <a:tailEnd/>
                </a:ln>
                <a:solidFill>
                  <a:srgbClr val="FFFF00"/>
                </a:solidFill>
                <a:effectLst>
                  <a:outerShdw dist="35921" dir="2700000" sy="50000" kx="2115830" algn="bl" rotWithShape="0">
                    <a:srgbClr val="C0C0C0">
                      <a:alpha val="80000"/>
                    </a:srgbClr>
                  </a:outerShdw>
                </a:effectLst>
                <a:latin typeface="Arial Black"/>
              </a:rPr>
              <a:t>Mentoring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505916"/>
                                        </p:tgtEl>
                                        <p:attrNameLst>
                                          <p:attrName>style.visibility</p:attrName>
                                        </p:attrNameLst>
                                      </p:cBhvr>
                                      <p:to>
                                        <p:strVal val="visible"/>
                                      </p:to>
                                    </p:set>
                                    <p:anim calcmode="lin" valueType="num">
                                      <p:cBhvr>
                                        <p:cTn id="7" dur="500" fill="hold"/>
                                        <p:tgtEl>
                                          <p:spTgt spid="505916"/>
                                        </p:tgtEl>
                                        <p:attrNameLst>
                                          <p:attrName>ppt_w</p:attrName>
                                        </p:attrNameLst>
                                      </p:cBhvr>
                                      <p:tavLst>
                                        <p:tav tm="0">
                                          <p:val>
                                            <p:strVal val="2/3*#ppt_w"/>
                                          </p:val>
                                        </p:tav>
                                        <p:tav tm="100000">
                                          <p:val>
                                            <p:strVal val="#ppt_w"/>
                                          </p:val>
                                        </p:tav>
                                      </p:tavLst>
                                    </p:anim>
                                    <p:anim calcmode="lin" valueType="num">
                                      <p:cBhvr>
                                        <p:cTn id="8" dur="500" fill="hold"/>
                                        <p:tgtEl>
                                          <p:spTgt spid="505916"/>
                                        </p:tgtEl>
                                        <p:attrNameLst>
                                          <p:attrName>ppt_h</p:attrName>
                                        </p:attrNameLst>
                                      </p:cBhvr>
                                      <p:tavLst>
                                        <p:tav tm="0">
                                          <p:val>
                                            <p:strVal val="2/3*#ppt_h"/>
                                          </p:val>
                                        </p:tav>
                                        <p:tav tm="100000">
                                          <p:val>
                                            <p:strVal val="#ppt_h"/>
                                          </p:val>
                                        </p:tav>
                                      </p:tavLst>
                                    </p:anim>
                                  </p:childTnLst>
                                </p:cTn>
                              </p:par>
                            </p:childTnLst>
                          </p:cTn>
                        </p:par>
                        <p:par>
                          <p:cTn id="9" fill="hold">
                            <p:stCondLst>
                              <p:cond delay="1500"/>
                            </p:stCondLst>
                            <p:childTnLst>
                              <p:par>
                                <p:cTn id="10" presetID="64" presetClass="path" presetSubtype="0" accel="50000" decel="50000" fill="hold" nodeType="afterEffect">
                                  <p:stCondLst>
                                    <p:cond delay="0"/>
                                  </p:stCondLst>
                                  <p:childTnLst>
                                    <p:animMotion origin="layout" path="M -1.11022E-16 -2.22222E-6 L -1.11022E-16 -0.13333 " pathEditMode="relative" rAng="0" ptsTypes="AA">
                                      <p:cBhvr>
                                        <p:cTn id="11" dur="2000" fill="hold"/>
                                        <p:tgtEl>
                                          <p:spTgt spid="505899"/>
                                        </p:tgtEl>
                                        <p:attrNameLst>
                                          <p:attrName>ppt_x</p:attrName>
                                          <p:attrName>ppt_y</p:attrName>
                                        </p:attrNameLst>
                                      </p:cBhvr>
                                      <p:rCtr x="0" y="-67"/>
                                    </p:animMotion>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505900"/>
                                        </p:tgtEl>
                                        <p:attrNameLst>
                                          <p:attrName>style.visibility</p:attrName>
                                        </p:attrNameLst>
                                      </p:cBhvr>
                                      <p:to>
                                        <p:strVal val="visible"/>
                                      </p:to>
                                    </p:set>
                                    <p:animEffect transition="in" filter="wipe(left)">
                                      <p:cBhvr>
                                        <p:cTn id="15" dur="500"/>
                                        <p:tgtEl>
                                          <p:spTgt spid="505900"/>
                                        </p:tgtEl>
                                      </p:cBhvr>
                                    </p:animEffect>
                                  </p:childTnLst>
                                </p:cTn>
                              </p:par>
                            </p:childTnLst>
                          </p:cTn>
                        </p:par>
                        <p:par>
                          <p:cTn id="16" fill="hold">
                            <p:stCondLst>
                              <p:cond delay="4000"/>
                            </p:stCondLst>
                            <p:childTnLst>
                              <p:par>
                                <p:cTn id="17" presetID="47" presetClass="entr" presetSubtype="0" fill="hold" grpId="0" nodeType="afterEffect">
                                  <p:stCondLst>
                                    <p:cond delay="0"/>
                                  </p:stCondLst>
                                  <p:childTnLst>
                                    <p:set>
                                      <p:cBhvr>
                                        <p:cTn id="18" dur="1" fill="hold">
                                          <p:stCondLst>
                                            <p:cond delay="0"/>
                                          </p:stCondLst>
                                        </p:cTn>
                                        <p:tgtEl>
                                          <p:spTgt spid="505924"/>
                                        </p:tgtEl>
                                        <p:attrNameLst>
                                          <p:attrName>style.visibility</p:attrName>
                                        </p:attrNameLst>
                                      </p:cBhvr>
                                      <p:to>
                                        <p:strVal val="visible"/>
                                      </p:to>
                                    </p:set>
                                    <p:animEffect transition="in" filter="fade">
                                      <p:cBhvr>
                                        <p:cTn id="19" dur="1000"/>
                                        <p:tgtEl>
                                          <p:spTgt spid="505924"/>
                                        </p:tgtEl>
                                      </p:cBhvr>
                                    </p:animEffect>
                                    <p:anim calcmode="lin" valueType="num">
                                      <p:cBhvr>
                                        <p:cTn id="20" dur="1000" fill="hold"/>
                                        <p:tgtEl>
                                          <p:spTgt spid="505924"/>
                                        </p:tgtEl>
                                        <p:attrNameLst>
                                          <p:attrName>ppt_x</p:attrName>
                                        </p:attrNameLst>
                                      </p:cBhvr>
                                      <p:tavLst>
                                        <p:tav tm="0">
                                          <p:val>
                                            <p:strVal val="#ppt_x"/>
                                          </p:val>
                                        </p:tav>
                                        <p:tav tm="100000">
                                          <p:val>
                                            <p:strVal val="#ppt_x"/>
                                          </p:val>
                                        </p:tav>
                                      </p:tavLst>
                                    </p:anim>
                                    <p:anim calcmode="lin" valueType="num">
                                      <p:cBhvr>
                                        <p:cTn id="21" dur="1000" fill="hold"/>
                                        <p:tgtEl>
                                          <p:spTgt spid="5059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05909"/>
                                        </p:tgtEl>
                                        <p:attrNameLst>
                                          <p:attrName>style.visibility</p:attrName>
                                        </p:attrNameLst>
                                      </p:cBhvr>
                                      <p:to>
                                        <p:strVal val="visible"/>
                                      </p:to>
                                    </p:set>
                                    <p:animEffect transition="in" filter="wipe(left)">
                                      <p:cBhvr>
                                        <p:cTn id="26" dur="500"/>
                                        <p:tgtEl>
                                          <p:spTgt spid="505909"/>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505920"/>
                                        </p:tgtEl>
                                        <p:attrNameLst>
                                          <p:attrName>style.visibility</p:attrName>
                                        </p:attrNameLst>
                                      </p:cBhvr>
                                      <p:to>
                                        <p:strVal val="visible"/>
                                      </p:to>
                                    </p:set>
                                    <p:animEffect transition="in" filter="wipe(up)">
                                      <p:cBhvr>
                                        <p:cTn id="30" dur="500"/>
                                        <p:tgtEl>
                                          <p:spTgt spid="5059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05911"/>
                                        </p:tgtEl>
                                        <p:attrNameLst>
                                          <p:attrName>style.visibility</p:attrName>
                                        </p:attrNameLst>
                                      </p:cBhvr>
                                      <p:to>
                                        <p:strVal val="visible"/>
                                      </p:to>
                                    </p:set>
                                    <p:animEffect transition="in" filter="wipe(left)">
                                      <p:cBhvr>
                                        <p:cTn id="35" dur="500"/>
                                        <p:tgtEl>
                                          <p:spTgt spid="505911"/>
                                        </p:tgtEl>
                                      </p:cBhvr>
                                    </p:animEffec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505922"/>
                                        </p:tgtEl>
                                        <p:attrNameLst>
                                          <p:attrName>style.visibility</p:attrName>
                                        </p:attrNameLst>
                                      </p:cBhvr>
                                      <p:to>
                                        <p:strVal val="visible"/>
                                      </p:to>
                                    </p:set>
                                    <p:animEffect transition="in" filter="wipe(right)">
                                      <p:cBhvr>
                                        <p:cTn id="39" dur="500"/>
                                        <p:tgtEl>
                                          <p:spTgt spid="5059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05901"/>
                                        </p:tgtEl>
                                        <p:attrNameLst>
                                          <p:attrName>style.visibility</p:attrName>
                                        </p:attrNameLst>
                                      </p:cBhvr>
                                      <p:to>
                                        <p:strVal val="visible"/>
                                      </p:to>
                                    </p:set>
                                    <p:animEffect transition="in" filter="wipe(left)">
                                      <p:cBhvr>
                                        <p:cTn id="44" dur="500"/>
                                        <p:tgtEl>
                                          <p:spTgt spid="505901"/>
                                        </p:tgtEl>
                                      </p:cBhvr>
                                    </p:animEffect>
                                  </p:childTnLst>
                                </p:cTn>
                              </p:par>
                            </p:childTnLst>
                          </p:cTn>
                        </p:par>
                        <p:par>
                          <p:cTn id="45" fill="hold">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505921"/>
                                        </p:tgtEl>
                                        <p:attrNameLst>
                                          <p:attrName>style.visibility</p:attrName>
                                        </p:attrNameLst>
                                      </p:cBhvr>
                                      <p:to>
                                        <p:strVal val="visible"/>
                                      </p:to>
                                    </p:set>
                                    <p:animEffect transition="in" filter="wipe(down)">
                                      <p:cBhvr>
                                        <p:cTn id="48" dur="500"/>
                                        <p:tgtEl>
                                          <p:spTgt spid="5059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05913"/>
                                        </p:tgtEl>
                                        <p:attrNameLst>
                                          <p:attrName>style.visibility</p:attrName>
                                        </p:attrNameLst>
                                      </p:cBhvr>
                                      <p:to>
                                        <p:strVal val="visible"/>
                                      </p:to>
                                    </p:set>
                                    <p:animEffect transition="in" filter="wipe(left)">
                                      <p:cBhvr>
                                        <p:cTn id="53" dur="500"/>
                                        <p:tgtEl>
                                          <p:spTgt spid="5059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505906"/>
                                        </p:tgtEl>
                                        <p:attrNameLst>
                                          <p:attrName>style.visibility</p:attrName>
                                        </p:attrNameLst>
                                      </p:cBhvr>
                                      <p:to>
                                        <p:strVal val="visible"/>
                                      </p:to>
                                    </p:set>
                                    <p:animEffect transition="in" filter="wipe(left)">
                                      <p:cBhvr>
                                        <p:cTn id="57" dur="500"/>
                                        <p:tgtEl>
                                          <p:spTgt spid="505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900" grpId="0"/>
      <p:bldP spid="505901" grpId="0"/>
      <p:bldP spid="505906" grpId="0" animBg="1"/>
      <p:bldP spid="505909" grpId="0"/>
      <p:bldP spid="505911" grpId="0"/>
      <p:bldP spid="505913" grpId="0"/>
      <p:bldP spid="505920" grpId="0" animBg="1"/>
      <p:bldP spid="505921" grpId="0" animBg="1"/>
      <p:bldP spid="505922" grpId="0" animBg="1"/>
      <p:bldP spid="5059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742" name="Group 6"/>
          <p:cNvGrpSpPr>
            <a:grpSpLocks/>
          </p:cNvGrpSpPr>
          <p:nvPr/>
        </p:nvGrpSpPr>
        <p:grpSpPr bwMode="auto">
          <a:xfrm>
            <a:off x="0" y="4800600"/>
            <a:ext cx="9144000" cy="2057400"/>
            <a:chOff x="0" y="3024"/>
            <a:chExt cx="5760" cy="1296"/>
          </a:xfrm>
        </p:grpSpPr>
        <p:sp>
          <p:nvSpPr>
            <p:cNvPr id="500743" name="Rectangle 7"/>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500744" name="Rectangle 8"/>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sp>
        <p:nvSpPr>
          <p:cNvPr id="500757" name="AutoShape 21"/>
          <p:cNvSpPr>
            <a:spLocks noChangeArrowheads="1"/>
          </p:cNvSpPr>
          <p:nvPr/>
        </p:nvSpPr>
        <p:spPr bwMode="auto">
          <a:xfrm>
            <a:off x="2286000" y="6096000"/>
            <a:ext cx="4800600" cy="457200"/>
          </a:xfrm>
          <a:prstGeom prst="ribbon">
            <a:avLst>
              <a:gd name="adj1" fmla="val 12500"/>
              <a:gd name="adj2" fmla="val 71991"/>
            </a:avLst>
          </a:prstGeom>
          <a:solidFill>
            <a:srgbClr val="FFFF99"/>
          </a:solidFill>
          <a:ln w="9525">
            <a:solidFill>
              <a:srgbClr val="CCCC00"/>
            </a:solidFill>
            <a:round/>
            <a:headEnd/>
            <a:tailEnd/>
          </a:ln>
          <a:effectLst/>
        </p:spPr>
        <p:txBody>
          <a:bodyPr wrap="none" anchor="ctr"/>
          <a:lstStyle/>
          <a:p>
            <a:endParaRPr lang="en-US"/>
          </a:p>
        </p:txBody>
      </p:sp>
      <p:sp>
        <p:nvSpPr>
          <p:cNvPr id="500758" name="Text Box 22"/>
          <p:cNvSpPr txBox="1">
            <a:spLocks noChangeArrowheads="1"/>
          </p:cNvSpPr>
          <p:nvPr/>
        </p:nvSpPr>
        <p:spPr bwMode="auto">
          <a:xfrm>
            <a:off x="3359150" y="6186488"/>
            <a:ext cx="2584450" cy="366712"/>
          </a:xfrm>
          <a:prstGeom prst="rect">
            <a:avLst/>
          </a:prstGeom>
          <a:noFill/>
          <a:ln w="9525">
            <a:noFill/>
            <a:miter lim="800000"/>
            <a:headEnd/>
            <a:tailEnd/>
          </a:ln>
          <a:effectLst/>
        </p:spPr>
        <p:txBody>
          <a:bodyPr wrap="none">
            <a:spAutoFit/>
          </a:bodyPr>
          <a:lstStyle/>
          <a:p>
            <a:pPr algn="ctr"/>
            <a:r>
              <a:rPr lang="en-US" sz="1800">
                <a:solidFill>
                  <a:schemeClr val="accent2"/>
                </a:solidFill>
                <a:latin typeface="Arial Black" pitchFamily="34" charset="0"/>
              </a:rPr>
              <a:t>Spiritual Formation</a:t>
            </a:r>
          </a:p>
        </p:txBody>
      </p:sp>
      <p:pic>
        <p:nvPicPr>
          <p:cNvPr id="500738" name="Picture 2" descr="aura2"/>
          <p:cNvPicPr>
            <a:picLocks noChangeArrowheads="1"/>
          </p:cNvPicPr>
          <p:nvPr/>
        </p:nvPicPr>
        <p:blipFill>
          <a:blip r:embed="rId3" cstate="print"/>
          <a:srcRect/>
          <a:stretch>
            <a:fillRect/>
          </a:stretch>
        </p:blipFill>
        <p:spPr bwMode="auto">
          <a:xfrm>
            <a:off x="0" y="0"/>
            <a:ext cx="9140825" cy="4808538"/>
          </a:xfrm>
          <a:prstGeom prst="rect">
            <a:avLst/>
          </a:prstGeom>
          <a:noFill/>
        </p:spPr>
      </p:pic>
      <p:sp>
        <p:nvSpPr>
          <p:cNvPr id="500739" name="Text Box 3"/>
          <p:cNvSpPr txBox="1">
            <a:spLocks noChangeArrowheads="1"/>
          </p:cNvSpPr>
          <p:nvPr/>
        </p:nvSpPr>
        <p:spPr bwMode="auto">
          <a:xfrm>
            <a:off x="5005388" y="1295400"/>
            <a:ext cx="1914525" cy="304800"/>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Foundational Values</a:t>
            </a:r>
          </a:p>
        </p:txBody>
      </p:sp>
      <p:sp>
        <p:nvSpPr>
          <p:cNvPr id="500740" name="WordArt 4"/>
          <p:cNvSpPr>
            <a:spLocks noChangeArrowheads="1" noChangeShapeType="1" noTextEdit="1"/>
          </p:cNvSpPr>
          <p:nvPr/>
        </p:nvSpPr>
        <p:spPr bwMode="auto">
          <a:xfrm>
            <a:off x="228600" y="4057650"/>
            <a:ext cx="876300" cy="28575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Infusion</a:t>
            </a:r>
          </a:p>
        </p:txBody>
      </p:sp>
      <p:sp>
        <p:nvSpPr>
          <p:cNvPr id="500741" name="Text Box 5"/>
          <p:cNvSpPr txBox="1">
            <a:spLocks noChangeArrowheads="1"/>
          </p:cNvSpPr>
          <p:nvPr/>
        </p:nvSpPr>
        <p:spPr bwMode="auto">
          <a:xfrm>
            <a:off x="3244850" y="3778250"/>
            <a:ext cx="1423988" cy="304800"/>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Unique Design</a:t>
            </a:r>
          </a:p>
        </p:txBody>
      </p:sp>
      <p:sp>
        <p:nvSpPr>
          <p:cNvPr id="500745" name="WordArt 9"/>
          <p:cNvSpPr>
            <a:spLocks noChangeArrowheads="1" noChangeShapeType="1" noTextEdit="1"/>
          </p:cNvSpPr>
          <p:nvPr/>
        </p:nvSpPr>
        <p:spPr bwMode="auto">
          <a:xfrm>
            <a:off x="7562850" y="4133850"/>
            <a:ext cx="1200150" cy="36195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Integration</a:t>
            </a:r>
          </a:p>
        </p:txBody>
      </p:sp>
      <p:sp>
        <p:nvSpPr>
          <p:cNvPr id="500746" name="WordArt 10"/>
          <p:cNvSpPr>
            <a:spLocks noChangeArrowheads="1" noChangeShapeType="1" noTextEdit="1"/>
          </p:cNvSpPr>
          <p:nvPr/>
        </p:nvSpPr>
        <p:spPr bwMode="auto">
          <a:xfrm>
            <a:off x="7629525" y="152400"/>
            <a:ext cx="981075" cy="28575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Intention</a:t>
            </a:r>
          </a:p>
        </p:txBody>
      </p:sp>
      <p:graphicFrame>
        <p:nvGraphicFramePr>
          <p:cNvPr id="500747" name="Object 11"/>
          <p:cNvGraphicFramePr>
            <a:graphicFrameLocks noChangeAspect="1"/>
          </p:cNvGraphicFramePr>
          <p:nvPr/>
        </p:nvGraphicFramePr>
        <p:xfrm>
          <a:off x="3395663" y="1371600"/>
          <a:ext cx="2352675" cy="2389188"/>
        </p:xfrm>
        <a:graphic>
          <a:graphicData uri="http://schemas.openxmlformats.org/presentationml/2006/ole">
            <p:oleObj spid="_x0000_s500747" name="CorelDRAW" r:id="rId4" imgW="2778120" imgH="2820960" progId="CorelDraw.Graphic.12">
              <p:embed/>
            </p:oleObj>
          </a:graphicData>
        </a:graphic>
      </p:graphicFrame>
      <p:grpSp>
        <p:nvGrpSpPr>
          <p:cNvPr id="500748" name="Group 12"/>
          <p:cNvGrpSpPr>
            <a:grpSpLocks/>
          </p:cNvGrpSpPr>
          <p:nvPr/>
        </p:nvGrpSpPr>
        <p:grpSpPr bwMode="auto">
          <a:xfrm>
            <a:off x="3962400" y="1752600"/>
            <a:ext cx="161925" cy="698500"/>
            <a:chOff x="2784" y="1710"/>
            <a:chExt cx="102" cy="440"/>
          </a:xfrm>
        </p:grpSpPr>
        <p:sp>
          <p:nvSpPr>
            <p:cNvPr id="500749" name="WordArt 13"/>
            <p:cNvSpPr>
              <a:spLocks noChangeArrowheads="1" noChangeShapeType="1" noTextEdit="1"/>
            </p:cNvSpPr>
            <p:nvPr/>
          </p:nvSpPr>
          <p:spPr bwMode="auto">
            <a:xfrm>
              <a:off x="2784" y="1710"/>
              <a:ext cx="102"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S</a:t>
              </a:r>
            </a:p>
          </p:txBody>
        </p:sp>
        <p:sp>
          <p:nvSpPr>
            <p:cNvPr id="500750" name="WordArt 14"/>
            <p:cNvSpPr>
              <a:spLocks noChangeArrowheads="1" noChangeShapeType="1" noTextEdit="1"/>
            </p:cNvSpPr>
            <p:nvPr/>
          </p:nvSpPr>
          <p:spPr bwMode="auto">
            <a:xfrm>
              <a:off x="2784" y="1952"/>
              <a:ext cx="96"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F</a:t>
              </a:r>
            </a:p>
          </p:txBody>
        </p:sp>
      </p:grpSp>
      <p:sp>
        <p:nvSpPr>
          <p:cNvPr id="500751" name="WordArt 15"/>
          <p:cNvSpPr>
            <a:spLocks noChangeArrowheads="1" noChangeShapeType="1" noTextEdit="1"/>
          </p:cNvSpPr>
          <p:nvPr/>
        </p:nvSpPr>
        <p:spPr bwMode="auto">
          <a:xfrm>
            <a:off x="4572000" y="1524000"/>
            <a:ext cx="342900" cy="314325"/>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AA</a:t>
            </a:r>
          </a:p>
        </p:txBody>
      </p:sp>
      <p:grpSp>
        <p:nvGrpSpPr>
          <p:cNvPr id="500752" name="Group 16"/>
          <p:cNvGrpSpPr>
            <a:grpSpLocks/>
          </p:cNvGrpSpPr>
          <p:nvPr/>
        </p:nvGrpSpPr>
        <p:grpSpPr bwMode="auto">
          <a:xfrm>
            <a:off x="5076825" y="1981200"/>
            <a:ext cx="180975" cy="685800"/>
            <a:chOff x="2784" y="912"/>
            <a:chExt cx="114" cy="432"/>
          </a:xfrm>
        </p:grpSpPr>
        <p:sp>
          <p:nvSpPr>
            <p:cNvPr id="500753" name="WordArt 17"/>
            <p:cNvSpPr>
              <a:spLocks noChangeArrowheads="1" noChangeShapeType="1" noTextEdit="1"/>
            </p:cNvSpPr>
            <p:nvPr/>
          </p:nvSpPr>
          <p:spPr bwMode="auto">
            <a:xfrm>
              <a:off x="2784" y="912"/>
              <a:ext cx="114"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S</a:t>
              </a:r>
            </a:p>
          </p:txBody>
        </p:sp>
        <p:sp>
          <p:nvSpPr>
            <p:cNvPr id="500754" name="WordArt 18"/>
            <p:cNvSpPr>
              <a:spLocks noChangeArrowheads="1" noChangeShapeType="1" noTextEdit="1"/>
            </p:cNvSpPr>
            <p:nvPr/>
          </p:nvSpPr>
          <p:spPr bwMode="auto">
            <a:xfrm>
              <a:off x="2784" y="1146"/>
              <a:ext cx="114"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D</a:t>
              </a:r>
            </a:p>
          </p:txBody>
        </p:sp>
      </p:grpSp>
      <p:sp>
        <p:nvSpPr>
          <p:cNvPr id="500760" name="Text Box 24"/>
          <p:cNvSpPr txBox="1">
            <a:spLocks noChangeArrowheads="1"/>
          </p:cNvSpPr>
          <p:nvPr/>
        </p:nvSpPr>
        <p:spPr bwMode="auto">
          <a:xfrm>
            <a:off x="2667000" y="381000"/>
            <a:ext cx="1641475" cy="304800"/>
          </a:xfrm>
          <a:prstGeom prst="rect">
            <a:avLst/>
          </a:prstGeom>
          <a:noFill/>
          <a:ln w="9525">
            <a:noFill/>
            <a:miter lim="800000"/>
            <a:headEnd/>
            <a:tailEnd/>
          </a:ln>
          <a:effectLst/>
        </p:spPr>
        <p:txBody>
          <a:bodyPr wrap="none">
            <a:spAutoFit/>
          </a:bodyPr>
          <a:lstStyle/>
          <a:p>
            <a:r>
              <a:rPr lang="en-US" sz="1400" b="1">
                <a:solidFill>
                  <a:schemeClr val="bg1"/>
                </a:solidFill>
                <a:cs typeface="Arial" charset="0"/>
              </a:rPr>
              <a:t>Personal Mission</a:t>
            </a:r>
          </a:p>
        </p:txBody>
      </p:sp>
      <p:sp>
        <p:nvSpPr>
          <p:cNvPr id="500761" name="Text Box 25" descr="Parchment"/>
          <p:cNvSpPr txBox="1">
            <a:spLocks noChangeArrowheads="1"/>
          </p:cNvSpPr>
          <p:nvPr/>
        </p:nvSpPr>
        <p:spPr bwMode="auto">
          <a:xfrm>
            <a:off x="381000" y="5105400"/>
            <a:ext cx="8229600" cy="915988"/>
          </a:xfrm>
          <a:prstGeom prst="rect">
            <a:avLst/>
          </a:prstGeom>
          <a:noFill/>
          <a:ln w="9525">
            <a:noFill/>
            <a:miter lim="800000"/>
            <a:headEnd/>
            <a:tailEnd/>
          </a:ln>
          <a:effectLst/>
        </p:spPr>
        <p:txBody>
          <a:bodyPr>
            <a:spAutoFit/>
          </a:bodyPr>
          <a:lstStyle/>
          <a:p>
            <a:pPr algn="ctr"/>
            <a:r>
              <a:rPr lang="en-US" sz="1800" b="1">
                <a:solidFill>
                  <a:srgbClr val="FFFF00"/>
                </a:solidFill>
              </a:rPr>
              <a:t>There are four major arenas on our campus that are crucial to supporting the students’ discovery process  and intentionally integrating and infusing Life Calling throughout the institution.</a:t>
            </a:r>
          </a:p>
        </p:txBody>
      </p:sp>
      <p:graphicFrame>
        <p:nvGraphicFramePr>
          <p:cNvPr id="500788" name="Object 52"/>
          <p:cNvGraphicFramePr>
            <a:graphicFrameLocks noChangeAspect="1"/>
          </p:cNvGraphicFramePr>
          <p:nvPr/>
        </p:nvGraphicFramePr>
        <p:xfrm>
          <a:off x="3048000" y="2457450"/>
          <a:ext cx="596900" cy="723900"/>
        </p:xfrm>
        <a:graphic>
          <a:graphicData uri="http://schemas.openxmlformats.org/presentationml/2006/ole">
            <p:oleObj spid="_x0000_s500788" name="PHOTO-PAINT" r:id="rId5" imgW="596825" imgH="723554" progId="CorelPhotoPaint.Image.12">
              <p:embed/>
            </p:oleObj>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9954" name="Rectangle 2"/>
          <p:cNvSpPr>
            <a:spLocks noChangeArrowheads="1"/>
          </p:cNvSpPr>
          <p:nvPr/>
        </p:nvSpPr>
        <p:spPr bwMode="auto">
          <a:xfrm>
            <a:off x="685800" y="4267200"/>
            <a:ext cx="7620000" cy="381000"/>
          </a:xfrm>
          <a:prstGeom prst="rect">
            <a:avLst/>
          </a:prstGeom>
          <a:noFill/>
          <a:ln w="9525">
            <a:noFill/>
            <a:miter lim="800000"/>
            <a:headEnd/>
            <a:tailEnd/>
          </a:ln>
          <a:effectLst/>
        </p:spPr>
        <p:txBody>
          <a:bodyPr/>
          <a:lstStyle/>
          <a:p>
            <a:pPr marL="342900" indent="-342900" algn="ctr">
              <a:lnSpc>
                <a:spcPct val="80000"/>
              </a:lnSpc>
              <a:spcBef>
                <a:spcPct val="20000"/>
              </a:spcBef>
            </a:pPr>
            <a:r>
              <a:rPr lang="en-US" sz="2000" b="1">
                <a:solidFill>
                  <a:schemeClr val="bg1"/>
                </a:solidFill>
              </a:rPr>
              <a:t>Compassion &amp; Community Service</a:t>
            </a:r>
          </a:p>
        </p:txBody>
      </p:sp>
      <p:sp>
        <p:nvSpPr>
          <p:cNvPr id="509955" name="AutoShape 3"/>
          <p:cNvSpPr>
            <a:spLocks noChangeArrowheads="1"/>
          </p:cNvSpPr>
          <p:nvPr/>
        </p:nvSpPr>
        <p:spPr bwMode="auto">
          <a:xfrm flipH="1">
            <a:off x="2438400" y="2211388"/>
            <a:ext cx="852488" cy="485775"/>
          </a:xfrm>
          <a:prstGeom prst="leftArrow">
            <a:avLst>
              <a:gd name="adj1" fmla="val 50000"/>
              <a:gd name="adj2" fmla="val 43873"/>
            </a:avLst>
          </a:prstGeom>
          <a:solidFill>
            <a:srgbClr val="800080"/>
          </a:solidFill>
          <a:ln w="9525">
            <a:solidFill>
              <a:schemeClr val="tx1"/>
            </a:solidFill>
            <a:miter lim="800000"/>
            <a:headEnd/>
            <a:tailEnd/>
          </a:ln>
          <a:effectLst/>
        </p:spPr>
        <p:txBody>
          <a:bodyPr wrap="none" anchor="ctr"/>
          <a:lstStyle/>
          <a:p>
            <a:endParaRPr lang="en-US"/>
          </a:p>
        </p:txBody>
      </p:sp>
      <p:sp>
        <p:nvSpPr>
          <p:cNvPr id="509956" name="Text Box 4"/>
          <p:cNvSpPr txBox="1">
            <a:spLocks noChangeArrowheads="1"/>
          </p:cNvSpPr>
          <p:nvPr/>
        </p:nvSpPr>
        <p:spPr bwMode="auto">
          <a:xfrm>
            <a:off x="3581400" y="420688"/>
            <a:ext cx="1828800" cy="366712"/>
          </a:xfrm>
          <a:prstGeom prst="rect">
            <a:avLst/>
          </a:prstGeom>
          <a:noFill/>
          <a:ln w="9525">
            <a:noFill/>
            <a:miter lim="800000"/>
            <a:headEnd/>
            <a:tailEnd/>
          </a:ln>
          <a:effectLst/>
        </p:spPr>
        <p:txBody>
          <a:bodyPr>
            <a:spAutoFit/>
          </a:bodyPr>
          <a:lstStyle/>
          <a:p>
            <a:endParaRPr lang="en-US" sz="1800" b="1"/>
          </a:p>
        </p:txBody>
      </p:sp>
      <p:sp>
        <p:nvSpPr>
          <p:cNvPr id="509957" name="Text Box 5"/>
          <p:cNvSpPr txBox="1">
            <a:spLocks noChangeArrowheads="1"/>
          </p:cNvSpPr>
          <p:nvPr/>
        </p:nvSpPr>
        <p:spPr bwMode="auto">
          <a:xfrm>
            <a:off x="3505200" y="381000"/>
            <a:ext cx="1981200" cy="366713"/>
          </a:xfrm>
          <a:prstGeom prst="rect">
            <a:avLst/>
          </a:prstGeom>
          <a:noFill/>
          <a:ln w="9525">
            <a:noFill/>
            <a:miter lim="800000"/>
            <a:headEnd/>
            <a:tailEnd/>
          </a:ln>
          <a:effectLst/>
        </p:spPr>
        <p:txBody>
          <a:bodyPr>
            <a:spAutoFit/>
          </a:bodyPr>
          <a:lstStyle/>
          <a:p>
            <a:endParaRPr lang="en-US" sz="1800" b="1"/>
          </a:p>
        </p:txBody>
      </p:sp>
      <p:sp>
        <p:nvSpPr>
          <p:cNvPr id="509958" name="Text Box 6"/>
          <p:cNvSpPr txBox="1">
            <a:spLocks noChangeArrowheads="1"/>
          </p:cNvSpPr>
          <p:nvPr/>
        </p:nvSpPr>
        <p:spPr bwMode="auto">
          <a:xfrm>
            <a:off x="3048000" y="319088"/>
            <a:ext cx="2895600" cy="366712"/>
          </a:xfrm>
          <a:prstGeom prst="rect">
            <a:avLst/>
          </a:prstGeom>
          <a:noFill/>
          <a:ln w="9525">
            <a:noFill/>
            <a:miter lim="800000"/>
            <a:headEnd/>
            <a:tailEnd/>
          </a:ln>
          <a:effectLst/>
        </p:spPr>
        <p:txBody>
          <a:bodyPr>
            <a:spAutoFit/>
          </a:bodyPr>
          <a:lstStyle/>
          <a:p>
            <a:pPr algn="ctr"/>
            <a:r>
              <a:rPr lang="en-US" sz="1800" b="1">
                <a:solidFill>
                  <a:schemeClr val="bg1"/>
                </a:solidFill>
              </a:rPr>
              <a:t>Residence Life</a:t>
            </a:r>
          </a:p>
        </p:txBody>
      </p:sp>
      <p:sp>
        <p:nvSpPr>
          <p:cNvPr id="509959" name="Text Box 7"/>
          <p:cNvSpPr txBox="1">
            <a:spLocks noChangeArrowheads="1"/>
          </p:cNvSpPr>
          <p:nvPr/>
        </p:nvSpPr>
        <p:spPr bwMode="auto">
          <a:xfrm>
            <a:off x="6172200" y="2173288"/>
            <a:ext cx="2209800" cy="366712"/>
          </a:xfrm>
          <a:prstGeom prst="rect">
            <a:avLst/>
          </a:prstGeom>
          <a:noFill/>
          <a:ln w="9525">
            <a:noFill/>
            <a:miter lim="800000"/>
            <a:headEnd/>
            <a:tailEnd/>
          </a:ln>
          <a:effectLst/>
        </p:spPr>
        <p:txBody>
          <a:bodyPr>
            <a:spAutoFit/>
          </a:bodyPr>
          <a:lstStyle/>
          <a:p>
            <a:endParaRPr lang="en-US" sz="1800" b="1"/>
          </a:p>
        </p:txBody>
      </p:sp>
      <p:sp>
        <p:nvSpPr>
          <p:cNvPr id="509960" name="Text Box 8"/>
          <p:cNvSpPr txBox="1">
            <a:spLocks noChangeArrowheads="1"/>
          </p:cNvSpPr>
          <p:nvPr/>
        </p:nvSpPr>
        <p:spPr bwMode="auto">
          <a:xfrm>
            <a:off x="6858000" y="2286000"/>
            <a:ext cx="2438400" cy="366713"/>
          </a:xfrm>
          <a:prstGeom prst="rect">
            <a:avLst/>
          </a:prstGeom>
          <a:noFill/>
          <a:ln w="9525">
            <a:noFill/>
            <a:miter lim="800000"/>
            <a:headEnd/>
            <a:tailEnd/>
          </a:ln>
          <a:effectLst/>
        </p:spPr>
        <p:txBody>
          <a:bodyPr>
            <a:spAutoFit/>
          </a:bodyPr>
          <a:lstStyle/>
          <a:p>
            <a:r>
              <a:rPr lang="en-US" sz="1800" b="1">
                <a:solidFill>
                  <a:schemeClr val="bg1"/>
                </a:solidFill>
              </a:rPr>
              <a:t>Faculty Hiring</a:t>
            </a:r>
          </a:p>
        </p:txBody>
      </p:sp>
      <p:sp>
        <p:nvSpPr>
          <p:cNvPr id="509961" name="Text Box 9"/>
          <p:cNvSpPr txBox="1">
            <a:spLocks noChangeArrowheads="1"/>
          </p:cNvSpPr>
          <p:nvPr/>
        </p:nvSpPr>
        <p:spPr bwMode="auto">
          <a:xfrm>
            <a:off x="1143000" y="2057400"/>
            <a:ext cx="1692275" cy="366713"/>
          </a:xfrm>
          <a:prstGeom prst="rect">
            <a:avLst/>
          </a:prstGeom>
          <a:noFill/>
          <a:ln w="9525">
            <a:noFill/>
            <a:miter lim="800000"/>
            <a:headEnd/>
            <a:tailEnd/>
          </a:ln>
          <a:effectLst/>
        </p:spPr>
        <p:txBody>
          <a:bodyPr>
            <a:spAutoFit/>
          </a:bodyPr>
          <a:lstStyle/>
          <a:p>
            <a:endParaRPr lang="en-US" sz="1800" b="1"/>
          </a:p>
        </p:txBody>
      </p:sp>
      <p:sp>
        <p:nvSpPr>
          <p:cNvPr id="509962" name="Text Box 10"/>
          <p:cNvSpPr txBox="1">
            <a:spLocks noChangeArrowheads="1"/>
          </p:cNvSpPr>
          <p:nvPr/>
        </p:nvSpPr>
        <p:spPr bwMode="auto">
          <a:xfrm>
            <a:off x="152400" y="2284413"/>
            <a:ext cx="2133600" cy="366712"/>
          </a:xfrm>
          <a:prstGeom prst="rect">
            <a:avLst/>
          </a:prstGeom>
          <a:noFill/>
          <a:ln w="9525">
            <a:noFill/>
            <a:miter lim="800000"/>
            <a:headEnd/>
            <a:tailEnd/>
          </a:ln>
          <a:effectLst/>
        </p:spPr>
        <p:txBody>
          <a:bodyPr>
            <a:spAutoFit/>
          </a:bodyPr>
          <a:lstStyle/>
          <a:p>
            <a:pPr algn="r"/>
            <a:r>
              <a:rPr lang="en-US" sz="1800" b="1">
                <a:solidFill>
                  <a:schemeClr val="bg1"/>
                </a:solidFill>
              </a:rPr>
              <a:t>Chapel</a:t>
            </a:r>
          </a:p>
        </p:txBody>
      </p:sp>
      <p:grpSp>
        <p:nvGrpSpPr>
          <p:cNvPr id="509963" name="Group 11"/>
          <p:cNvGrpSpPr>
            <a:grpSpLocks/>
          </p:cNvGrpSpPr>
          <p:nvPr/>
        </p:nvGrpSpPr>
        <p:grpSpPr bwMode="auto">
          <a:xfrm>
            <a:off x="3429000" y="1524000"/>
            <a:ext cx="2133600" cy="1905000"/>
            <a:chOff x="2160" y="1248"/>
            <a:chExt cx="1344" cy="1200"/>
          </a:xfrm>
        </p:grpSpPr>
        <p:sp>
          <p:nvSpPr>
            <p:cNvPr id="509964" name="Oval 12"/>
            <p:cNvSpPr>
              <a:spLocks noChangeArrowheads="1"/>
            </p:cNvSpPr>
            <p:nvPr/>
          </p:nvSpPr>
          <p:spPr bwMode="auto">
            <a:xfrm>
              <a:off x="2160" y="1248"/>
              <a:ext cx="1344" cy="1200"/>
            </a:xfrm>
            <a:prstGeom prst="ellipse">
              <a:avLst/>
            </a:prstGeom>
            <a:solidFill>
              <a:srgbClr val="77C4F2"/>
            </a:solidFill>
            <a:ln w="9525">
              <a:noFill/>
              <a:round/>
              <a:headEnd/>
              <a:tailEnd/>
            </a:ln>
            <a:effectLst/>
          </p:spPr>
          <p:txBody>
            <a:bodyPr wrap="none" anchor="ctr"/>
            <a:lstStyle/>
            <a:p>
              <a:endParaRPr lang="en-US"/>
            </a:p>
          </p:txBody>
        </p:sp>
        <p:graphicFrame>
          <p:nvGraphicFramePr>
            <p:cNvPr id="509965" name="Object 13"/>
            <p:cNvGraphicFramePr>
              <a:graphicFrameLocks noChangeAspect="1"/>
            </p:cNvGraphicFramePr>
            <p:nvPr/>
          </p:nvGraphicFramePr>
          <p:xfrm>
            <a:off x="2448" y="1392"/>
            <a:ext cx="752" cy="912"/>
          </p:xfrm>
          <a:graphic>
            <a:graphicData uri="http://schemas.openxmlformats.org/presentationml/2006/ole">
              <p:oleObj spid="_x0000_s509965" name="PHOTO-PAINT" r:id="rId3" imgW="1193651" imgH="1447619" progId="CorelPhotoPaint.Image.12">
                <p:embed/>
              </p:oleObj>
            </a:graphicData>
          </a:graphic>
        </p:graphicFrame>
      </p:grpSp>
      <p:sp>
        <p:nvSpPr>
          <p:cNvPr id="509966" name="AutoShape 14"/>
          <p:cNvSpPr>
            <a:spLocks noChangeArrowheads="1"/>
          </p:cNvSpPr>
          <p:nvPr/>
        </p:nvSpPr>
        <p:spPr bwMode="auto">
          <a:xfrm>
            <a:off x="4267200" y="762000"/>
            <a:ext cx="485775" cy="685800"/>
          </a:xfrm>
          <a:prstGeom prst="downArrow">
            <a:avLst>
              <a:gd name="adj1" fmla="val 50000"/>
              <a:gd name="adj2" fmla="val 35294"/>
            </a:avLst>
          </a:prstGeom>
          <a:solidFill>
            <a:srgbClr val="FF0000"/>
          </a:solidFill>
          <a:ln w="9525">
            <a:solidFill>
              <a:schemeClr val="tx1"/>
            </a:solidFill>
            <a:miter lim="800000"/>
            <a:headEnd/>
            <a:tailEnd/>
          </a:ln>
          <a:effectLst/>
        </p:spPr>
        <p:txBody>
          <a:bodyPr vert="eaVert" wrap="none" anchor="ctr"/>
          <a:lstStyle/>
          <a:p>
            <a:endParaRPr lang="en-US"/>
          </a:p>
        </p:txBody>
      </p:sp>
      <p:sp>
        <p:nvSpPr>
          <p:cNvPr id="509967" name="AutoShape 15"/>
          <p:cNvSpPr>
            <a:spLocks noChangeArrowheads="1"/>
          </p:cNvSpPr>
          <p:nvPr/>
        </p:nvSpPr>
        <p:spPr bwMode="auto">
          <a:xfrm flipV="1">
            <a:off x="4267200" y="3505200"/>
            <a:ext cx="485775" cy="685800"/>
          </a:xfrm>
          <a:prstGeom prst="downArrow">
            <a:avLst>
              <a:gd name="adj1" fmla="val 50000"/>
              <a:gd name="adj2" fmla="val 35294"/>
            </a:avLst>
          </a:prstGeom>
          <a:solidFill>
            <a:srgbClr val="0000CC"/>
          </a:solidFill>
          <a:ln w="9525">
            <a:solidFill>
              <a:schemeClr val="tx1"/>
            </a:solidFill>
            <a:miter lim="800000"/>
            <a:headEnd/>
            <a:tailEnd/>
          </a:ln>
          <a:effectLst/>
        </p:spPr>
        <p:txBody>
          <a:bodyPr vert="eaVert" wrap="none" anchor="ctr"/>
          <a:lstStyle/>
          <a:p>
            <a:endParaRPr lang="en-US"/>
          </a:p>
        </p:txBody>
      </p:sp>
      <p:sp>
        <p:nvSpPr>
          <p:cNvPr id="509968" name="AutoShape 16"/>
          <p:cNvSpPr>
            <a:spLocks noChangeArrowheads="1"/>
          </p:cNvSpPr>
          <p:nvPr/>
        </p:nvSpPr>
        <p:spPr bwMode="auto">
          <a:xfrm>
            <a:off x="5715000" y="2209800"/>
            <a:ext cx="852488" cy="485775"/>
          </a:xfrm>
          <a:prstGeom prst="leftArrow">
            <a:avLst>
              <a:gd name="adj1" fmla="val 50000"/>
              <a:gd name="adj2" fmla="val 43873"/>
            </a:avLst>
          </a:prstGeom>
          <a:solidFill>
            <a:srgbClr val="009900"/>
          </a:solidFill>
          <a:ln w="9525">
            <a:solidFill>
              <a:schemeClr val="tx1"/>
            </a:solidFill>
            <a:miter lim="800000"/>
            <a:headEnd/>
            <a:tailEnd/>
          </a:ln>
          <a:effectLst/>
        </p:spPr>
        <p:txBody>
          <a:bodyPr wrap="none" anchor="ctr"/>
          <a:lstStyle/>
          <a:p>
            <a:endParaRPr lang="en-US"/>
          </a:p>
        </p:txBody>
      </p:sp>
      <p:sp>
        <p:nvSpPr>
          <p:cNvPr id="509969" name="WordArt 17"/>
          <p:cNvSpPr>
            <a:spLocks noChangeArrowheads="1" noChangeShapeType="1" noTextEdit="1"/>
          </p:cNvSpPr>
          <p:nvPr/>
        </p:nvSpPr>
        <p:spPr bwMode="auto">
          <a:xfrm>
            <a:off x="4953000" y="1066800"/>
            <a:ext cx="3886200" cy="428625"/>
          </a:xfrm>
          <a:prstGeom prst="rect">
            <a:avLst/>
          </a:prstGeom>
        </p:spPr>
        <p:txBody>
          <a:bodyPr wrap="none" fromWordArt="1">
            <a:prstTxWarp prst="textPlain">
              <a:avLst>
                <a:gd name="adj" fmla="val 50000"/>
              </a:avLst>
            </a:prstTxWarp>
          </a:bodyPr>
          <a:lstStyle/>
          <a:p>
            <a:pPr algn="ctr"/>
            <a:r>
              <a:rPr lang="en-US" sz="2400" kern="10">
                <a:ln w="12700">
                  <a:noFill/>
                  <a:round/>
                  <a:headEnd/>
                  <a:tailEnd/>
                </a:ln>
                <a:solidFill>
                  <a:srgbClr val="FFFF00"/>
                </a:solidFill>
                <a:effectLst>
                  <a:outerShdw dist="35921" dir="2700000" sy="50000" kx="2115830" algn="bl" rotWithShape="0">
                    <a:srgbClr val="C0C0C0">
                      <a:alpha val="80000"/>
                    </a:srgbClr>
                  </a:outerShdw>
                </a:effectLst>
                <a:latin typeface="Arial Black"/>
              </a:rPr>
              <a:t>Spiritual Values Development</a:t>
            </a:r>
          </a:p>
        </p:txBody>
      </p:sp>
      <p:grpSp>
        <p:nvGrpSpPr>
          <p:cNvPr id="509970" name="Group 18"/>
          <p:cNvGrpSpPr>
            <a:grpSpLocks/>
          </p:cNvGrpSpPr>
          <p:nvPr/>
        </p:nvGrpSpPr>
        <p:grpSpPr bwMode="auto">
          <a:xfrm>
            <a:off x="0" y="4800600"/>
            <a:ext cx="9144000" cy="2057400"/>
            <a:chOff x="0" y="3024"/>
            <a:chExt cx="5760" cy="1296"/>
          </a:xfrm>
        </p:grpSpPr>
        <p:sp>
          <p:nvSpPr>
            <p:cNvPr id="509971" name="Rectangle 19"/>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509972" name="Rectangle 20"/>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grpSp>
        <p:nvGrpSpPr>
          <p:cNvPr id="509973" name="Group 21"/>
          <p:cNvGrpSpPr>
            <a:grpSpLocks/>
          </p:cNvGrpSpPr>
          <p:nvPr/>
        </p:nvGrpSpPr>
        <p:grpSpPr bwMode="auto">
          <a:xfrm>
            <a:off x="2286000" y="6096000"/>
            <a:ext cx="4800600" cy="457200"/>
            <a:chOff x="1440" y="3840"/>
            <a:chExt cx="3024" cy="288"/>
          </a:xfrm>
        </p:grpSpPr>
        <p:sp>
          <p:nvSpPr>
            <p:cNvPr id="509974" name="AutoShape 22"/>
            <p:cNvSpPr>
              <a:spLocks noChangeArrowheads="1"/>
            </p:cNvSpPr>
            <p:nvPr/>
          </p:nvSpPr>
          <p:spPr bwMode="auto">
            <a:xfrm>
              <a:off x="1440" y="3840"/>
              <a:ext cx="3024" cy="288"/>
            </a:xfrm>
            <a:prstGeom prst="ribbon">
              <a:avLst>
                <a:gd name="adj1" fmla="val 12500"/>
                <a:gd name="adj2" fmla="val 71991"/>
              </a:avLst>
            </a:prstGeom>
            <a:solidFill>
              <a:srgbClr val="FFFF99"/>
            </a:solidFill>
            <a:ln w="9525">
              <a:solidFill>
                <a:srgbClr val="CCCC00"/>
              </a:solidFill>
              <a:round/>
              <a:headEnd/>
              <a:tailEnd/>
            </a:ln>
            <a:effectLst/>
          </p:spPr>
          <p:txBody>
            <a:bodyPr wrap="none" anchor="ctr"/>
            <a:lstStyle/>
            <a:p>
              <a:endParaRPr lang="en-US"/>
            </a:p>
          </p:txBody>
        </p:sp>
        <p:sp>
          <p:nvSpPr>
            <p:cNvPr id="509975" name="Text Box 23"/>
            <p:cNvSpPr txBox="1">
              <a:spLocks noChangeArrowheads="1"/>
            </p:cNvSpPr>
            <p:nvPr/>
          </p:nvSpPr>
          <p:spPr bwMode="auto">
            <a:xfrm>
              <a:off x="2116" y="3897"/>
              <a:ext cx="1628" cy="231"/>
            </a:xfrm>
            <a:prstGeom prst="rect">
              <a:avLst/>
            </a:prstGeom>
            <a:noFill/>
            <a:ln w="9525">
              <a:noFill/>
              <a:miter lim="800000"/>
              <a:headEnd/>
              <a:tailEnd/>
            </a:ln>
            <a:effectLst/>
          </p:spPr>
          <p:txBody>
            <a:bodyPr wrap="none">
              <a:spAutoFit/>
            </a:bodyPr>
            <a:lstStyle/>
            <a:p>
              <a:pPr algn="ctr"/>
              <a:r>
                <a:rPr lang="en-US" sz="1800">
                  <a:solidFill>
                    <a:schemeClr val="accent2"/>
                  </a:solidFill>
                  <a:latin typeface="Arial Black" pitchFamily="34" charset="0"/>
                </a:rPr>
                <a:t>Spiritual Formation</a:t>
              </a:r>
            </a:p>
          </p:txBody>
        </p:sp>
      </p:grpSp>
      <p:sp>
        <p:nvSpPr>
          <p:cNvPr id="509977" name="Rectangle 25"/>
          <p:cNvSpPr>
            <a:spLocks noChangeArrowheads="1"/>
          </p:cNvSpPr>
          <p:nvPr/>
        </p:nvSpPr>
        <p:spPr bwMode="auto">
          <a:xfrm>
            <a:off x="1600200" y="5867400"/>
            <a:ext cx="6096000" cy="609600"/>
          </a:xfrm>
          <a:prstGeom prst="rect">
            <a:avLst/>
          </a:prstGeom>
          <a:noFill/>
          <a:ln w="9525">
            <a:noFill/>
            <a:miter lim="800000"/>
            <a:headEnd/>
            <a:tailEnd/>
          </a:ln>
          <a:effectLst/>
        </p:spPr>
        <p:txBody>
          <a:bodyPr anchor="ctr"/>
          <a:lstStyle/>
          <a:p>
            <a:pPr algn="ctr"/>
            <a:r>
              <a:rPr lang="en-US" sz="2400" b="1">
                <a:solidFill>
                  <a:srgbClr val="FAFA19"/>
                </a:solidFill>
              </a:rPr>
              <a:t>Life Calling Values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509963"/>
                                        </p:tgtEl>
                                        <p:attrNameLst>
                                          <p:attrName>style.visibility</p:attrName>
                                        </p:attrNameLst>
                                      </p:cBhvr>
                                      <p:to>
                                        <p:strVal val="visible"/>
                                      </p:to>
                                    </p:set>
                                    <p:anim calcmode="lin" valueType="num">
                                      <p:cBhvr>
                                        <p:cTn id="7" dur="500" fill="hold"/>
                                        <p:tgtEl>
                                          <p:spTgt spid="509963"/>
                                        </p:tgtEl>
                                        <p:attrNameLst>
                                          <p:attrName>ppt_w</p:attrName>
                                        </p:attrNameLst>
                                      </p:cBhvr>
                                      <p:tavLst>
                                        <p:tav tm="0">
                                          <p:val>
                                            <p:strVal val="2/3*#ppt_w"/>
                                          </p:val>
                                        </p:tav>
                                        <p:tav tm="100000">
                                          <p:val>
                                            <p:strVal val="#ppt_w"/>
                                          </p:val>
                                        </p:tav>
                                      </p:tavLst>
                                    </p:anim>
                                    <p:anim calcmode="lin" valueType="num">
                                      <p:cBhvr>
                                        <p:cTn id="8" dur="500" fill="hold"/>
                                        <p:tgtEl>
                                          <p:spTgt spid="509963"/>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64" presetClass="path" presetSubtype="0" accel="50000" decel="50000" fill="hold" nodeType="afterEffect">
                                  <p:stCondLst>
                                    <p:cond delay="0"/>
                                  </p:stCondLst>
                                  <p:childTnLst>
                                    <p:animMotion origin="layout" path="M -1.11022E-16 -2.22222E-6 L -1.11022E-16 -0.13333 " pathEditMode="relative" rAng="0" ptsTypes="AA">
                                      <p:cBhvr>
                                        <p:cTn id="11" dur="2000" fill="hold"/>
                                        <p:tgtEl>
                                          <p:spTgt spid="509973"/>
                                        </p:tgtEl>
                                        <p:attrNameLst>
                                          <p:attrName>ppt_x</p:attrName>
                                          <p:attrName>ppt_y</p:attrName>
                                        </p:attrNameLst>
                                      </p:cBhvr>
                                      <p:rCtr x="0" y="-67"/>
                                    </p:animMotion>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509977"/>
                                        </p:tgtEl>
                                        <p:attrNameLst>
                                          <p:attrName>style.visibility</p:attrName>
                                        </p:attrNameLst>
                                      </p:cBhvr>
                                      <p:to>
                                        <p:strVal val="visible"/>
                                      </p:to>
                                    </p:set>
                                    <p:animEffect transition="in" filter="wipe(left)">
                                      <p:cBhvr>
                                        <p:cTn id="15" dur="500"/>
                                        <p:tgtEl>
                                          <p:spTgt spid="509977"/>
                                        </p:tgtEl>
                                      </p:cBhvr>
                                    </p:animEffect>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509969"/>
                                        </p:tgtEl>
                                        <p:attrNameLst>
                                          <p:attrName>style.visibility</p:attrName>
                                        </p:attrNameLst>
                                      </p:cBhvr>
                                      <p:to>
                                        <p:strVal val="visible"/>
                                      </p:to>
                                    </p:set>
                                    <p:animEffect transition="in" filter="fade">
                                      <p:cBhvr>
                                        <p:cTn id="19" dur="1000"/>
                                        <p:tgtEl>
                                          <p:spTgt spid="509969"/>
                                        </p:tgtEl>
                                      </p:cBhvr>
                                    </p:animEffect>
                                    <p:anim calcmode="lin" valueType="num">
                                      <p:cBhvr>
                                        <p:cTn id="20" dur="1000" fill="hold"/>
                                        <p:tgtEl>
                                          <p:spTgt spid="509969"/>
                                        </p:tgtEl>
                                        <p:attrNameLst>
                                          <p:attrName>ppt_x</p:attrName>
                                        </p:attrNameLst>
                                      </p:cBhvr>
                                      <p:tavLst>
                                        <p:tav tm="0">
                                          <p:val>
                                            <p:strVal val="#ppt_x"/>
                                          </p:val>
                                        </p:tav>
                                        <p:tav tm="100000">
                                          <p:val>
                                            <p:strVal val="#ppt_x"/>
                                          </p:val>
                                        </p:tav>
                                      </p:tavLst>
                                    </p:anim>
                                    <p:anim calcmode="lin" valueType="num">
                                      <p:cBhvr>
                                        <p:cTn id="21" dur="1000" fill="hold"/>
                                        <p:tgtEl>
                                          <p:spTgt spid="50996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09958"/>
                                        </p:tgtEl>
                                        <p:attrNameLst>
                                          <p:attrName>style.visibility</p:attrName>
                                        </p:attrNameLst>
                                      </p:cBhvr>
                                      <p:to>
                                        <p:strVal val="visible"/>
                                      </p:to>
                                    </p:set>
                                    <p:animEffect transition="in" filter="wipe(left)">
                                      <p:cBhvr>
                                        <p:cTn id="26" dur="500"/>
                                        <p:tgtEl>
                                          <p:spTgt spid="509958"/>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509966"/>
                                        </p:tgtEl>
                                        <p:attrNameLst>
                                          <p:attrName>style.visibility</p:attrName>
                                        </p:attrNameLst>
                                      </p:cBhvr>
                                      <p:to>
                                        <p:strVal val="visible"/>
                                      </p:to>
                                    </p:set>
                                    <p:animEffect transition="in" filter="wipe(up)">
                                      <p:cBhvr>
                                        <p:cTn id="30" dur="500"/>
                                        <p:tgtEl>
                                          <p:spTgt spid="5099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09960"/>
                                        </p:tgtEl>
                                        <p:attrNameLst>
                                          <p:attrName>style.visibility</p:attrName>
                                        </p:attrNameLst>
                                      </p:cBhvr>
                                      <p:to>
                                        <p:strVal val="visible"/>
                                      </p:to>
                                    </p:set>
                                    <p:animEffect transition="in" filter="wipe(left)">
                                      <p:cBhvr>
                                        <p:cTn id="35" dur="500"/>
                                        <p:tgtEl>
                                          <p:spTgt spid="509960"/>
                                        </p:tgtEl>
                                      </p:cBhvr>
                                    </p:animEffec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509968"/>
                                        </p:tgtEl>
                                        <p:attrNameLst>
                                          <p:attrName>style.visibility</p:attrName>
                                        </p:attrNameLst>
                                      </p:cBhvr>
                                      <p:to>
                                        <p:strVal val="visible"/>
                                      </p:to>
                                    </p:set>
                                    <p:animEffect transition="in" filter="wipe(right)">
                                      <p:cBhvr>
                                        <p:cTn id="39" dur="500"/>
                                        <p:tgtEl>
                                          <p:spTgt spid="50996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09962"/>
                                        </p:tgtEl>
                                        <p:attrNameLst>
                                          <p:attrName>style.visibility</p:attrName>
                                        </p:attrNameLst>
                                      </p:cBhvr>
                                      <p:to>
                                        <p:strVal val="visible"/>
                                      </p:to>
                                    </p:set>
                                    <p:animEffect transition="in" filter="wipe(left)">
                                      <p:cBhvr>
                                        <p:cTn id="44" dur="500"/>
                                        <p:tgtEl>
                                          <p:spTgt spid="509962"/>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509955"/>
                                        </p:tgtEl>
                                        <p:attrNameLst>
                                          <p:attrName>style.visibility</p:attrName>
                                        </p:attrNameLst>
                                      </p:cBhvr>
                                      <p:to>
                                        <p:strVal val="visible"/>
                                      </p:to>
                                    </p:set>
                                    <p:animEffect transition="in" filter="wipe(left)">
                                      <p:cBhvr>
                                        <p:cTn id="48" dur="500"/>
                                        <p:tgtEl>
                                          <p:spTgt spid="50995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09954"/>
                                        </p:tgtEl>
                                        <p:attrNameLst>
                                          <p:attrName>style.visibility</p:attrName>
                                        </p:attrNameLst>
                                      </p:cBhvr>
                                      <p:to>
                                        <p:strVal val="visible"/>
                                      </p:to>
                                    </p:set>
                                    <p:animEffect transition="in" filter="wipe(left)">
                                      <p:cBhvr>
                                        <p:cTn id="53" dur="500"/>
                                        <p:tgtEl>
                                          <p:spTgt spid="509954"/>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509967"/>
                                        </p:tgtEl>
                                        <p:attrNameLst>
                                          <p:attrName>style.visibility</p:attrName>
                                        </p:attrNameLst>
                                      </p:cBhvr>
                                      <p:to>
                                        <p:strVal val="visible"/>
                                      </p:to>
                                    </p:set>
                                    <p:animEffect transition="in" filter="wipe(down)">
                                      <p:cBhvr>
                                        <p:cTn id="57" dur="500"/>
                                        <p:tgtEl>
                                          <p:spTgt spid="509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4" grpId="0"/>
      <p:bldP spid="509955" grpId="0" animBg="1"/>
      <p:bldP spid="509958" grpId="0"/>
      <p:bldP spid="509960" grpId="0"/>
      <p:bldP spid="509962" grpId="0"/>
      <p:bldP spid="509966" grpId="0" animBg="1"/>
      <p:bldP spid="509967" grpId="0" animBg="1"/>
      <p:bldP spid="509968" grpId="0" animBg="1"/>
      <p:bldP spid="509969" grpId="0" animBg="1"/>
      <p:bldP spid="50997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66" name="Group 6"/>
          <p:cNvGrpSpPr>
            <a:grpSpLocks/>
          </p:cNvGrpSpPr>
          <p:nvPr/>
        </p:nvGrpSpPr>
        <p:grpSpPr bwMode="auto">
          <a:xfrm>
            <a:off x="0" y="4800600"/>
            <a:ext cx="9144000" cy="2057400"/>
            <a:chOff x="0" y="3024"/>
            <a:chExt cx="5760" cy="1296"/>
          </a:xfrm>
        </p:grpSpPr>
        <p:sp>
          <p:nvSpPr>
            <p:cNvPr id="501767" name="Rectangle 7"/>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501768" name="Rectangle 8"/>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sp>
        <p:nvSpPr>
          <p:cNvPr id="501781" name="AutoShape 21"/>
          <p:cNvSpPr>
            <a:spLocks noChangeArrowheads="1"/>
          </p:cNvSpPr>
          <p:nvPr/>
        </p:nvSpPr>
        <p:spPr bwMode="auto">
          <a:xfrm>
            <a:off x="2286000" y="6096000"/>
            <a:ext cx="4800600" cy="457200"/>
          </a:xfrm>
          <a:prstGeom prst="ribbon">
            <a:avLst>
              <a:gd name="adj1" fmla="val 12500"/>
              <a:gd name="adj2" fmla="val 71991"/>
            </a:avLst>
          </a:prstGeom>
          <a:solidFill>
            <a:srgbClr val="FFFF99"/>
          </a:solidFill>
          <a:ln w="9525">
            <a:solidFill>
              <a:srgbClr val="CCCC00"/>
            </a:solidFill>
            <a:round/>
            <a:headEnd/>
            <a:tailEnd/>
          </a:ln>
          <a:effectLst/>
        </p:spPr>
        <p:txBody>
          <a:bodyPr wrap="none" anchor="ctr"/>
          <a:lstStyle/>
          <a:p>
            <a:endParaRPr lang="en-US"/>
          </a:p>
        </p:txBody>
      </p:sp>
      <p:sp>
        <p:nvSpPr>
          <p:cNvPr id="501782" name="Text Box 22"/>
          <p:cNvSpPr txBox="1">
            <a:spLocks noChangeArrowheads="1"/>
          </p:cNvSpPr>
          <p:nvPr/>
        </p:nvSpPr>
        <p:spPr bwMode="auto">
          <a:xfrm>
            <a:off x="3689350" y="6186488"/>
            <a:ext cx="1924050" cy="366712"/>
          </a:xfrm>
          <a:prstGeom prst="rect">
            <a:avLst/>
          </a:prstGeom>
          <a:noFill/>
          <a:ln w="9525">
            <a:noFill/>
            <a:miter lim="800000"/>
            <a:headEnd/>
            <a:tailEnd/>
          </a:ln>
          <a:effectLst/>
        </p:spPr>
        <p:txBody>
          <a:bodyPr wrap="none">
            <a:spAutoFit/>
          </a:bodyPr>
          <a:lstStyle/>
          <a:p>
            <a:pPr algn="ctr"/>
            <a:r>
              <a:rPr lang="en-US" sz="1800">
                <a:solidFill>
                  <a:schemeClr val="accent2"/>
                </a:solidFill>
                <a:latin typeface="Arial Black" pitchFamily="34" charset="0"/>
              </a:rPr>
              <a:t>Faculty / Staff</a:t>
            </a:r>
          </a:p>
        </p:txBody>
      </p:sp>
      <p:pic>
        <p:nvPicPr>
          <p:cNvPr id="501762" name="Picture 2" descr="aura2"/>
          <p:cNvPicPr>
            <a:picLocks noChangeArrowheads="1"/>
          </p:cNvPicPr>
          <p:nvPr/>
        </p:nvPicPr>
        <p:blipFill>
          <a:blip r:embed="rId3" cstate="print"/>
          <a:srcRect/>
          <a:stretch>
            <a:fillRect/>
          </a:stretch>
        </p:blipFill>
        <p:spPr bwMode="auto">
          <a:xfrm>
            <a:off x="0" y="0"/>
            <a:ext cx="9140825" cy="4808538"/>
          </a:xfrm>
          <a:prstGeom prst="rect">
            <a:avLst/>
          </a:prstGeom>
          <a:noFill/>
        </p:spPr>
      </p:pic>
      <p:sp>
        <p:nvSpPr>
          <p:cNvPr id="501763" name="Text Box 3"/>
          <p:cNvSpPr txBox="1">
            <a:spLocks noChangeArrowheads="1"/>
          </p:cNvSpPr>
          <p:nvPr/>
        </p:nvSpPr>
        <p:spPr bwMode="auto">
          <a:xfrm>
            <a:off x="5005388" y="1295400"/>
            <a:ext cx="1914525" cy="304800"/>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Foundational Values</a:t>
            </a:r>
          </a:p>
        </p:txBody>
      </p:sp>
      <p:sp>
        <p:nvSpPr>
          <p:cNvPr id="501764" name="WordArt 4"/>
          <p:cNvSpPr>
            <a:spLocks noChangeArrowheads="1" noChangeShapeType="1" noTextEdit="1"/>
          </p:cNvSpPr>
          <p:nvPr/>
        </p:nvSpPr>
        <p:spPr bwMode="auto">
          <a:xfrm>
            <a:off x="228600" y="4057650"/>
            <a:ext cx="876300" cy="28575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Infusion</a:t>
            </a:r>
          </a:p>
        </p:txBody>
      </p:sp>
      <p:sp>
        <p:nvSpPr>
          <p:cNvPr id="501765" name="Text Box 5"/>
          <p:cNvSpPr txBox="1">
            <a:spLocks noChangeArrowheads="1"/>
          </p:cNvSpPr>
          <p:nvPr/>
        </p:nvSpPr>
        <p:spPr bwMode="auto">
          <a:xfrm>
            <a:off x="3244850" y="3778250"/>
            <a:ext cx="1423988" cy="304800"/>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Unique Design</a:t>
            </a:r>
          </a:p>
        </p:txBody>
      </p:sp>
      <p:sp>
        <p:nvSpPr>
          <p:cNvPr id="501769" name="WordArt 9"/>
          <p:cNvSpPr>
            <a:spLocks noChangeArrowheads="1" noChangeShapeType="1" noTextEdit="1"/>
          </p:cNvSpPr>
          <p:nvPr/>
        </p:nvSpPr>
        <p:spPr bwMode="auto">
          <a:xfrm>
            <a:off x="7562850" y="4133850"/>
            <a:ext cx="1200150" cy="36195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Integration</a:t>
            </a:r>
          </a:p>
        </p:txBody>
      </p:sp>
      <p:sp>
        <p:nvSpPr>
          <p:cNvPr id="501770" name="WordArt 10"/>
          <p:cNvSpPr>
            <a:spLocks noChangeArrowheads="1" noChangeShapeType="1" noTextEdit="1"/>
          </p:cNvSpPr>
          <p:nvPr/>
        </p:nvSpPr>
        <p:spPr bwMode="auto">
          <a:xfrm>
            <a:off x="7629525" y="152400"/>
            <a:ext cx="981075" cy="28575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Intention</a:t>
            </a:r>
          </a:p>
        </p:txBody>
      </p:sp>
      <p:graphicFrame>
        <p:nvGraphicFramePr>
          <p:cNvPr id="501771" name="Object 11"/>
          <p:cNvGraphicFramePr>
            <a:graphicFrameLocks noChangeAspect="1"/>
          </p:cNvGraphicFramePr>
          <p:nvPr/>
        </p:nvGraphicFramePr>
        <p:xfrm>
          <a:off x="3395663" y="1371600"/>
          <a:ext cx="2352675" cy="2389188"/>
        </p:xfrm>
        <a:graphic>
          <a:graphicData uri="http://schemas.openxmlformats.org/presentationml/2006/ole">
            <p:oleObj spid="_x0000_s501771" name="CorelDRAW" r:id="rId4" imgW="2778120" imgH="2820960" progId="CorelDraw.Graphic.12">
              <p:embed/>
            </p:oleObj>
          </a:graphicData>
        </a:graphic>
      </p:graphicFrame>
      <p:sp>
        <p:nvSpPr>
          <p:cNvPr id="501772" name="WordArt 12"/>
          <p:cNvSpPr>
            <a:spLocks noChangeArrowheads="1" noChangeShapeType="1" noTextEdit="1"/>
          </p:cNvSpPr>
          <p:nvPr/>
        </p:nvSpPr>
        <p:spPr bwMode="auto">
          <a:xfrm>
            <a:off x="4419600" y="2733675"/>
            <a:ext cx="457200" cy="314325"/>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F S</a:t>
            </a:r>
          </a:p>
        </p:txBody>
      </p:sp>
      <p:grpSp>
        <p:nvGrpSpPr>
          <p:cNvPr id="501773" name="Group 13"/>
          <p:cNvGrpSpPr>
            <a:grpSpLocks/>
          </p:cNvGrpSpPr>
          <p:nvPr/>
        </p:nvGrpSpPr>
        <p:grpSpPr bwMode="auto">
          <a:xfrm>
            <a:off x="3962400" y="1752600"/>
            <a:ext cx="161925" cy="698500"/>
            <a:chOff x="2784" y="1710"/>
            <a:chExt cx="102" cy="440"/>
          </a:xfrm>
        </p:grpSpPr>
        <p:sp>
          <p:nvSpPr>
            <p:cNvPr id="501774" name="WordArt 14"/>
            <p:cNvSpPr>
              <a:spLocks noChangeArrowheads="1" noChangeShapeType="1" noTextEdit="1"/>
            </p:cNvSpPr>
            <p:nvPr/>
          </p:nvSpPr>
          <p:spPr bwMode="auto">
            <a:xfrm>
              <a:off x="2784" y="1710"/>
              <a:ext cx="102"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S</a:t>
              </a:r>
            </a:p>
          </p:txBody>
        </p:sp>
        <p:sp>
          <p:nvSpPr>
            <p:cNvPr id="501775" name="WordArt 15"/>
            <p:cNvSpPr>
              <a:spLocks noChangeArrowheads="1" noChangeShapeType="1" noTextEdit="1"/>
            </p:cNvSpPr>
            <p:nvPr/>
          </p:nvSpPr>
          <p:spPr bwMode="auto">
            <a:xfrm>
              <a:off x="2784" y="1952"/>
              <a:ext cx="96"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F</a:t>
              </a:r>
            </a:p>
          </p:txBody>
        </p:sp>
      </p:grpSp>
      <p:sp>
        <p:nvSpPr>
          <p:cNvPr id="501776" name="WordArt 16"/>
          <p:cNvSpPr>
            <a:spLocks noChangeArrowheads="1" noChangeShapeType="1" noTextEdit="1"/>
          </p:cNvSpPr>
          <p:nvPr/>
        </p:nvSpPr>
        <p:spPr bwMode="auto">
          <a:xfrm>
            <a:off x="4572000" y="1524000"/>
            <a:ext cx="342900" cy="314325"/>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AA</a:t>
            </a:r>
          </a:p>
        </p:txBody>
      </p:sp>
      <p:grpSp>
        <p:nvGrpSpPr>
          <p:cNvPr id="501777" name="Group 17"/>
          <p:cNvGrpSpPr>
            <a:grpSpLocks/>
          </p:cNvGrpSpPr>
          <p:nvPr/>
        </p:nvGrpSpPr>
        <p:grpSpPr bwMode="auto">
          <a:xfrm>
            <a:off x="5076825" y="1981200"/>
            <a:ext cx="180975" cy="685800"/>
            <a:chOff x="2784" y="912"/>
            <a:chExt cx="114" cy="432"/>
          </a:xfrm>
        </p:grpSpPr>
        <p:sp>
          <p:nvSpPr>
            <p:cNvPr id="501778" name="WordArt 18"/>
            <p:cNvSpPr>
              <a:spLocks noChangeArrowheads="1" noChangeShapeType="1" noTextEdit="1"/>
            </p:cNvSpPr>
            <p:nvPr/>
          </p:nvSpPr>
          <p:spPr bwMode="auto">
            <a:xfrm>
              <a:off x="2784" y="912"/>
              <a:ext cx="114"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S</a:t>
              </a:r>
            </a:p>
          </p:txBody>
        </p:sp>
        <p:sp>
          <p:nvSpPr>
            <p:cNvPr id="501779" name="WordArt 19"/>
            <p:cNvSpPr>
              <a:spLocks noChangeArrowheads="1" noChangeShapeType="1" noTextEdit="1"/>
            </p:cNvSpPr>
            <p:nvPr/>
          </p:nvSpPr>
          <p:spPr bwMode="auto">
            <a:xfrm>
              <a:off x="2784" y="1146"/>
              <a:ext cx="114"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D</a:t>
              </a:r>
            </a:p>
          </p:txBody>
        </p:sp>
      </p:grpSp>
      <p:sp>
        <p:nvSpPr>
          <p:cNvPr id="501784" name="Text Box 24"/>
          <p:cNvSpPr txBox="1">
            <a:spLocks noChangeArrowheads="1"/>
          </p:cNvSpPr>
          <p:nvPr/>
        </p:nvSpPr>
        <p:spPr bwMode="auto">
          <a:xfrm>
            <a:off x="2667000" y="381000"/>
            <a:ext cx="1641475" cy="304800"/>
          </a:xfrm>
          <a:prstGeom prst="rect">
            <a:avLst/>
          </a:prstGeom>
          <a:noFill/>
          <a:ln w="9525">
            <a:noFill/>
            <a:miter lim="800000"/>
            <a:headEnd/>
            <a:tailEnd/>
          </a:ln>
          <a:effectLst/>
        </p:spPr>
        <p:txBody>
          <a:bodyPr wrap="none">
            <a:spAutoFit/>
          </a:bodyPr>
          <a:lstStyle/>
          <a:p>
            <a:r>
              <a:rPr lang="en-US" sz="1400" b="1">
                <a:solidFill>
                  <a:schemeClr val="bg1"/>
                </a:solidFill>
                <a:cs typeface="Arial" charset="0"/>
              </a:rPr>
              <a:t>Personal Mission</a:t>
            </a:r>
          </a:p>
        </p:txBody>
      </p:sp>
      <p:sp>
        <p:nvSpPr>
          <p:cNvPr id="501785" name="Text Box 25" descr="Parchment"/>
          <p:cNvSpPr txBox="1">
            <a:spLocks noChangeArrowheads="1"/>
          </p:cNvSpPr>
          <p:nvPr/>
        </p:nvSpPr>
        <p:spPr bwMode="auto">
          <a:xfrm>
            <a:off x="381000" y="5105400"/>
            <a:ext cx="8229600" cy="915988"/>
          </a:xfrm>
          <a:prstGeom prst="rect">
            <a:avLst/>
          </a:prstGeom>
          <a:noFill/>
          <a:ln w="9525">
            <a:noFill/>
            <a:miter lim="800000"/>
            <a:headEnd/>
            <a:tailEnd/>
          </a:ln>
          <a:effectLst/>
        </p:spPr>
        <p:txBody>
          <a:bodyPr>
            <a:spAutoFit/>
          </a:bodyPr>
          <a:lstStyle/>
          <a:p>
            <a:pPr algn="ctr"/>
            <a:r>
              <a:rPr lang="en-US" sz="1800" b="1">
                <a:solidFill>
                  <a:srgbClr val="FFFF00"/>
                </a:solidFill>
              </a:rPr>
              <a:t>There are four major arenas on our campus that are crucial to supporting the students’ discovery process  and intentionally integrating and infusing Life Calling throughout the institution.</a:t>
            </a:r>
          </a:p>
        </p:txBody>
      </p:sp>
      <p:sp>
        <p:nvSpPr>
          <p:cNvPr id="501806" name="Text Box 46"/>
          <p:cNvSpPr txBox="1">
            <a:spLocks noChangeArrowheads="1"/>
          </p:cNvSpPr>
          <p:nvPr/>
        </p:nvSpPr>
        <p:spPr bwMode="auto">
          <a:xfrm>
            <a:off x="1870075" y="2057400"/>
            <a:ext cx="1482725" cy="366713"/>
          </a:xfrm>
          <a:prstGeom prst="rect">
            <a:avLst/>
          </a:prstGeom>
          <a:noFill/>
          <a:ln w="9525">
            <a:noFill/>
            <a:miter lim="800000"/>
            <a:headEnd/>
            <a:tailEnd/>
          </a:ln>
          <a:effectLst/>
        </p:spPr>
        <p:txBody>
          <a:bodyPr wrap="none">
            <a:spAutoFit/>
          </a:bodyPr>
          <a:lstStyle/>
          <a:p>
            <a:pPr>
              <a:buFontTx/>
              <a:buChar char="•"/>
            </a:pPr>
            <a:r>
              <a:rPr lang="en-US" sz="1800" b="1" i="1">
                <a:solidFill>
                  <a:srgbClr val="000099"/>
                </a:solidFill>
                <a:cs typeface="Arial" charset="0"/>
              </a:rPr>
              <a:t> Exemplars</a:t>
            </a:r>
          </a:p>
        </p:txBody>
      </p:sp>
      <p:sp>
        <p:nvSpPr>
          <p:cNvPr id="501807" name="Text Box 47"/>
          <p:cNvSpPr txBox="1">
            <a:spLocks noChangeArrowheads="1"/>
          </p:cNvSpPr>
          <p:nvPr/>
        </p:nvSpPr>
        <p:spPr bwMode="auto">
          <a:xfrm>
            <a:off x="2819400" y="3200400"/>
            <a:ext cx="1216025" cy="366713"/>
          </a:xfrm>
          <a:prstGeom prst="rect">
            <a:avLst/>
          </a:prstGeom>
          <a:noFill/>
          <a:ln w="9525">
            <a:noFill/>
            <a:miter lim="800000"/>
            <a:headEnd/>
            <a:tailEnd/>
          </a:ln>
          <a:effectLst/>
        </p:spPr>
        <p:txBody>
          <a:bodyPr wrap="none">
            <a:spAutoFit/>
          </a:bodyPr>
          <a:lstStyle/>
          <a:p>
            <a:pPr>
              <a:buFontTx/>
              <a:buChar char="•"/>
            </a:pPr>
            <a:r>
              <a:rPr lang="en-US" sz="1800" b="1" i="1">
                <a:solidFill>
                  <a:srgbClr val="000099"/>
                </a:solidFill>
                <a:cs typeface="Arial" charset="0"/>
              </a:rPr>
              <a:t> Mentors</a:t>
            </a:r>
          </a:p>
        </p:txBody>
      </p:sp>
      <p:graphicFrame>
        <p:nvGraphicFramePr>
          <p:cNvPr id="501808" name="Object 48"/>
          <p:cNvGraphicFramePr>
            <a:graphicFrameLocks noChangeAspect="1"/>
          </p:cNvGraphicFramePr>
          <p:nvPr/>
        </p:nvGraphicFramePr>
        <p:xfrm>
          <a:off x="3048000" y="2457450"/>
          <a:ext cx="596900" cy="723900"/>
        </p:xfrm>
        <a:graphic>
          <a:graphicData uri="http://schemas.openxmlformats.org/presentationml/2006/ole">
            <p:oleObj spid="_x0000_s501808" name="PHOTO-PAINT" r:id="rId5" imgW="596825" imgH="723554" progId="CorelPhotoPaint.Image.12">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01806"/>
                                        </p:tgtEl>
                                        <p:attrNameLst>
                                          <p:attrName>style.visibility</p:attrName>
                                        </p:attrNameLst>
                                      </p:cBhvr>
                                      <p:to>
                                        <p:strVal val="visible"/>
                                      </p:to>
                                    </p:set>
                                    <p:anim calcmode="discrete" valueType="clr">
                                      <p:cBhvr override="childStyle">
                                        <p:cTn id="7" dur="80"/>
                                        <p:tgtEl>
                                          <p:spTgt spid="5018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806"/>
                                        </p:tgtEl>
                                        <p:attrNameLst>
                                          <p:attrName>fillcolor</p:attrName>
                                        </p:attrNameLst>
                                      </p:cBhvr>
                                      <p:tavLst>
                                        <p:tav tm="0">
                                          <p:val>
                                            <p:clrVal>
                                              <a:schemeClr val="accent2"/>
                                            </p:clrVal>
                                          </p:val>
                                        </p:tav>
                                        <p:tav tm="50000">
                                          <p:val>
                                            <p:clrVal>
                                              <a:schemeClr val="hlink"/>
                                            </p:clrVal>
                                          </p:val>
                                        </p:tav>
                                      </p:tavLst>
                                    </p:anim>
                                    <p:set>
                                      <p:cBhvr>
                                        <p:cTn id="9" dur="80"/>
                                        <p:tgtEl>
                                          <p:spTgt spid="50180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01807"/>
                                        </p:tgtEl>
                                        <p:attrNameLst>
                                          <p:attrName>style.visibility</p:attrName>
                                        </p:attrNameLst>
                                      </p:cBhvr>
                                      <p:to>
                                        <p:strVal val="visible"/>
                                      </p:to>
                                    </p:set>
                                    <p:anim calcmode="discrete" valueType="clr">
                                      <p:cBhvr override="childStyle">
                                        <p:cTn id="14" dur="80"/>
                                        <p:tgtEl>
                                          <p:spTgt spid="50180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01807"/>
                                        </p:tgtEl>
                                        <p:attrNameLst>
                                          <p:attrName>fillcolor</p:attrName>
                                        </p:attrNameLst>
                                      </p:cBhvr>
                                      <p:tavLst>
                                        <p:tav tm="0">
                                          <p:val>
                                            <p:clrVal>
                                              <a:schemeClr val="accent2"/>
                                            </p:clrVal>
                                          </p:val>
                                        </p:tav>
                                        <p:tav tm="50000">
                                          <p:val>
                                            <p:clrVal>
                                              <a:schemeClr val="hlink"/>
                                            </p:clrVal>
                                          </p:val>
                                        </p:tav>
                                      </p:tavLst>
                                    </p:anim>
                                    <p:set>
                                      <p:cBhvr>
                                        <p:cTn id="16" dur="80"/>
                                        <p:tgtEl>
                                          <p:spTgt spid="5018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6" grpId="0"/>
      <p:bldP spid="50180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2790" name="Group 6"/>
          <p:cNvGrpSpPr>
            <a:grpSpLocks/>
          </p:cNvGrpSpPr>
          <p:nvPr/>
        </p:nvGrpSpPr>
        <p:grpSpPr bwMode="auto">
          <a:xfrm>
            <a:off x="0" y="4800600"/>
            <a:ext cx="9144000" cy="2057400"/>
            <a:chOff x="0" y="3024"/>
            <a:chExt cx="5760" cy="1296"/>
          </a:xfrm>
        </p:grpSpPr>
        <p:sp>
          <p:nvSpPr>
            <p:cNvPr id="502791" name="Rectangle 7"/>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502792" name="Rectangle 8"/>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sp>
        <p:nvSpPr>
          <p:cNvPr id="502805" name="AutoShape 21"/>
          <p:cNvSpPr>
            <a:spLocks noChangeArrowheads="1"/>
          </p:cNvSpPr>
          <p:nvPr/>
        </p:nvSpPr>
        <p:spPr bwMode="auto">
          <a:xfrm>
            <a:off x="1143000" y="6096000"/>
            <a:ext cx="6934200" cy="457200"/>
          </a:xfrm>
          <a:prstGeom prst="ribbon">
            <a:avLst>
              <a:gd name="adj1" fmla="val 12500"/>
              <a:gd name="adj2" fmla="val 71991"/>
            </a:avLst>
          </a:prstGeom>
          <a:solidFill>
            <a:srgbClr val="FFFF99"/>
          </a:solidFill>
          <a:ln w="9525">
            <a:solidFill>
              <a:srgbClr val="CCCC00"/>
            </a:solidFill>
            <a:round/>
            <a:headEnd/>
            <a:tailEnd/>
          </a:ln>
          <a:effectLst/>
        </p:spPr>
        <p:txBody>
          <a:bodyPr wrap="none" anchor="ctr"/>
          <a:lstStyle/>
          <a:p>
            <a:endParaRPr lang="en-US"/>
          </a:p>
        </p:txBody>
      </p:sp>
      <p:sp>
        <p:nvSpPr>
          <p:cNvPr id="502806" name="Text Box 22"/>
          <p:cNvSpPr txBox="1">
            <a:spLocks noChangeArrowheads="1"/>
          </p:cNvSpPr>
          <p:nvPr/>
        </p:nvSpPr>
        <p:spPr bwMode="auto">
          <a:xfrm>
            <a:off x="2317750" y="6186488"/>
            <a:ext cx="4667250" cy="366712"/>
          </a:xfrm>
          <a:prstGeom prst="rect">
            <a:avLst/>
          </a:prstGeom>
          <a:noFill/>
          <a:ln w="9525">
            <a:noFill/>
            <a:miter lim="800000"/>
            <a:headEnd/>
            <a:tailEnd/>
          </a:ln>
          <a:effectLst/>
        </p:spPr>
        <p:txBody>
          <a:bodyPr wrap="none">
            <a:spAutoFit/>
          </a:bodyPr>
          <a:lstStyle/>
          <a:p>
            <a:pPr algn="ctr"/>
            <a:r>
              <a:rPr lang="en-US" sz="1800">
                <a:solidFill>
                  <a:schemeClr val="accent2"/>
                </a:solidFill>
                <a:latin typeface="Arial Black" pitchFamily="34" charset="0"/>
              </a:rPr>
              <a:t>Center for Life Calling &amp; Leadership</a:t>
            </a:r>
          </a:p>
        </p:txBody>
      </p:sp>
      <p:sp>
        <p:nvSpPr>
          <p:cNvPr id="502816" name="Text Box 32" descr="Parchment"/>
          <p:cNvSpPr txBox="1">
            <a:spLocks noChangeArrowheads="1"/>
          </p:cNvSpPr>
          <p:nvPr/>
        </p:nvSpPr>
        <p:spPr bwMode="auto">
          <a:xfrm>
            <a:off x="381000" y="5105400"/>
            <a:ext cx="8229600" cy="915988"/>
          </a:xfrm>
          <a:prstGeom prst="rect">
            <a:avLst/>
          </a:prstGeom>
          <a:noFill/>
          <a:ln w="9525">
            <a:noFill/>
            <a:miter lim="800000"/>
            <a:headEnd/>
            <a:tailEnd/>
          </a:ln>
          <a:effectLst/>
        </p:spPr>
        <p:txBody>
          <a:bodyPr>
            <a:spAutoFit/>
          </a:bodyPr>
          <a:lstStyle/>
          <a:p>
            <a:pPr algn="ctr"/>
            <a:r>
              <a:rPr lang="en-US" sz="1800" b="1">
                <a:solidFill>
                  <a:srgbClr val="FFFF00"/>
                </a:solidFill>
              </a:rPr>
              <a:t>IWU has gone to the level of establishing a comprehensive center for coordinating and supporting the efforts of the four arenas in the institutionalization of Life Calling.</a:t>
            </a:r>
          </a:p>
        </p:txBody>
      </p:sp>
      <p:grpSp>
        <p:nvGrpSpPr>
          <p:cNvPr id="502846" name="Group 62"/>
          <p:cNvGrpSpPr>
            <a:grpSpLocks/>
          </p:cNvGrpSpPr>
          <p:nvPr/>
        </p:nvGrpSpPr>
        <p:grpSpPr bwMode="auto">
          <a:xfrm>
            <a:off x="0" y="0"/>
            <a:ext cx="9140825" cy="4808538"/>
            <a:chOff x="0" y="0"/>
            <a:chExt cx="5758" cy="3029"/>
          </a:xfrm>
        </p:grpSpPr>
        <p:pic>
          <p:nvPicPr>
            <p:cNvPr id="502786" name="Picture 2" descr="aura2">
              <a:hlinkClick r:id="rId3" action="ppaction://hlinkfile"/>
            </p:cNvPr>
            <p:cNvPicPr>
              <a:picLocks noChangeArrowheads="1"/>
            </p:cNvPicPr>
            <p:nvPr/>
          </p:nvPicPr>
          <p:blipFill>
            <a:blip r:embed="rId4" cstate="print"/>
            <a:srcRect/>
            <a:stretch>
              <a:fillRect/>
            </a:stretch>
          </p:blipFill>
          <p:spPr bwMode="auto">
            <a:xfrm>
              <a:off x="0" y="0"/>
              <a:ext cx="5758" cy="3029"/>
            </a:xfrm>
            <a:prstGeom prst="rect">
              <a:avLst/>
            </a:prstGeom>
            <a:noFill/>
          </p:spPr>
        </p:pic>
        <p:sp>
          <p:nvSpPr>
            <p:cNvPr id="502787" name="Text Box 3"/>
            <p:cNvSpPr txBox="1">
              <a:spLocks noChangeArrowheads="1"/>
            </p:cNvSpPr>
            <p:nvPr/>
          </p:nvSpPr>
          <p:spPr bwMode="auto">
            <a:xfrm>
              <a:off x="3153" y="816"/>
              <a:ext cx="1206" cy="192"/>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Foundational Values</a:t>
              </a:r>
            </a:p>
          </p:txBody>
        </p:sp>
        <p:sp>
          <p:nvSpPr>
            <p:cNvPr id="502788" name="WordArt 4"/>
            <p:cNvSpPr>
              <a:spLocks noChangeArrowheads="1" noChangeShapeType="1" noTextEdit="1"/>
            </p:cNvSpPr>
            <p:nvPr/>
          </p:nvSpPr>
          <p:spPr bwMode="auto">
            <a:xfrm>
              <a:off x="144" y="2556"/>
              <a:ext cx="552" cy="18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Infusion</a:t>
              </a:r>
            </a:p>
          </p:txBody>
        </p:sp>
        <p:sp>
          <p:nvSpPr>
            <p:cNvPr id="502789" name="Text Box 5"/>
            <p:cNvSpPr txBox="1">
              <a:spLocks noChangeArrowheads="1"/>
            </p:cNvSpPr>
            <p:nvPr/>
          </p:nvSpPr>
          <p:spPr bwMode="auto">
            <a:xfrm>
              <a:off x="2044" y="2380"/>
              <a:ext cx="897" cy="192"/>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Unique Design</a:t>
              </a:r>
            </a:p>
          </p:txBody>
        </p:sp>
        <p:sp>
          <p:nvSpPr>
            <p:cNvPr id="502793" name="WordArt 9"/>
            <p:cNvSpPr>
              <a:spLocks noChangeArrowheads="1" noChangeShapeType="1" noTextEdit="1"/>
            </p:cNvSpPr>
            <p:nvPr/>
          </p:nvSpPr>
          <p:spPr bwMode="auto">
            <a:xfrm>
              <a:off x="4764" y="2604"/>
              <a:ext cx="756" cy="228"/>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Integration</a:t>
              </a:r>
            </a:p>
          </p:txBody>
        </p:sp>
        <p:sp>
          <p:nvSpPr>
            <p:cNvPr id="502794" name="WordArt 10"/>
            <p:cNvSpPr>
              <a:spLocks noChangeArrowheads="1" noChangeShapeType="1" noTextEdit="1"/>
            </p:cNvSpPr>
            <p:nvPr/>
          </p:nvSpPr>
          <p:spPr bwMode="auto">
            <a:xfrm>
              <a:off x="4806" y="96"/>
              <a:ext cx="618" cy="18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Intention</a:t>
              </a:r>
            </a:p>
          </p:txBody>
        </p:sp>
        <p:graphicFrame>
          <p:nvGraphicFramePr>
            <p:cNvPr id="502795" name="Object 11"/>
            <p:cNvGraphicFramePr>
              <a:graphicFrameLocks noChangeAspect="1"/>
            </p:cNvGraphicFramePr>
            <p:nvPr/>
          </p:nvGraphicFramePr>
          <p:xfrm>
            <a:off x="2139" y="864"/>
            <a:ext cx="1482" cy="1505"/>
          </p:xfrm>
          <a:graphic>
            <a:graphicData uri="http://schemas.openxmlformats.org/presentationml/2006/ole">
              <p:oleObj spid="_x0000_s502795" name="CorelDRAW" r:id="rId5" imgW="2778120" imgH="2820960" progId="CorelDraw.Graphic.12">
                <p:embed/>
              </p:oleObj>
            </a:graphicData>
          </a:graphic>
        </p:graphicFrame>
        <p:sp>
          <p:nvSpPr>
            <p:cNvPr id="502796" name="WordArt 12"/>
            <p:cNvSpPr>
              <a:spLocks noChangeArrowheads="1" noChangeShapeType="1" noTextEdit="1"/>
            </p:cNvSpPr>
            <p:nvPr/>
          </p:nvSpPr>
          <p:spPr bwMode="auto">
            <a:xfrm>
              <a:off x="2784" y="1722"/>
              <a:ext cx="288"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F S</a:t>
              </a:r>
            </a:p>
          </p:txBody>
        </p:sp>
        <p:grpSp>
          <p:nvGrpSpPr>
            <p:cNvPr id="502797" name="Group 13"/>
            <p:cNvGrpSpPr>
              <a:grpSpLocks/>
            </p:cNvGrpSpPr>
            <p:nvPr/>
          </p:nvGrpSpPr>
          <p:grpSpPr bwMode="auto">
            <a:xfrm>
              <a:off x="2496" y="1104"/>
              <a:ext cx="102" cy="440"/>
              <a:chOff x="2784" y="1710"/>
              <a:chExt cx="102" cy="440"/>
            </a:xfrm>
          </p:grpSpPr>
          <p:sp>
            <p:nvSpPr>
              <p:cNvPr id="502798" name="WordArt 14"/>
              <p:cNvSpPr>
                <a:spLocks noChangeArrowheads="1" noChangeShapeType="1" noTextEdit="1"/>
              </p:cNvSpPr>
              <p:nvPr/>
            </p:nvSpPr>
            <p:spPr bwMode="auto">
              <a:xfrm>
                <a:off x="2784" y="1710"/>
                <a:ext cx="102"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S</a:t>
                </a:r>
              </a:p>
            </p:txBody>
          </p:sp>
          <p:sp>
            <p:nvSpPr>
              <p:cNvPr id="502799" name="WordArt 15"/>
              <p:cNvSpPr>
                <a:spLocks noChangeArrowheads="1" noChangeShapeType="1" noTextEdit="1"/>
              </p:cNvSpPr>
              <p:nvPr/>
            </p:nvSpPr>
            <p:spPr bwMode="auto">
              <a:xfrm>
                <a:off x="2784" y="1952"/>
                <a:ext cx="96"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F</a:t>
                </a:r>
              </a:p>
            </p:txBody>
          </p:sp>
        </p:grpSp>
        <p:sp>
          <p:nvSpPr>
            <p:cNvPr id="502800" name="WordArt 16"/>
            <p:cNvSpPr>
              <a:spLocks noChangeArrowheads="1" noChangeShapeType="1" noTextEdit="1"/>
            </p:cNvSpPr>
            <p:nvPr/>
          </p:nvSpPr>
          <p:spPr bwMode="auto">
            <a:xfrm>
              <a:off x="2880" y="960"/>
              <a:ext cx="216"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AA</a:t>
              </a:r>
            </a:p>
          </p:txBody>
        </p:sp>
        <p:grpSp>
          <p:nvGrpSpPr>
            <p:cNvPr id="502801" name="Group 17"/>
            <p:cNvGrpSpPr>
              <a:grpSpLocks/>
            </p:cNvGrpSpPr>
            <p:nvPr/>
          </p:nvGrpSpPr>
          <p:grpSpPr bwMode="auto">
            <a:xfrm>
              <a:off x="3198" y="1248"/>
              <a:ext cx="114" cy="432"/>
              <a:chOff x="2784" y="912"/>
              <a:chExt cx="114" cy="432"/>
            </a:xfrm>
          </p:grpSpPr>
          <p:sp>
            <p:nvSpPr>
              <p:cNvPr id="502802" name="WordArt 18"/>
              <p:cNvSpPr>
                <a:spLocks noChangeArrowheads="1" noChangeShapeType="1" noTextEdit="1"/>
              </p:cNvSpPr>
              <p:nvPr/>
            </p:nvSpPr>
            <p:spPr bwMode="auto">
              <a:xfrm>
                <a:off x="2784" y="912"/>
                <a:ext cx="114"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S</a:t>
                </a:r>
              </a:p>
            </p:txBody>
          </p:sp>
          <p:sp>
            <p:nvSpPr>
              <p:cNvPr id="502803" name="WordArt 19"/>
              <p:cNvSpPr>
                <a:spLocks noChangeArrowheads="1" noChangeShapeType="1" noTextEdit="1"/>
              </p:cNvSpPr>
              <p:nvPr/>
            </p:nvSpPr>
            <p:spPr bwMode="auto">
              <a:xfrm>
                <a:off x="2784" y="1146"/>
                <a:ext cx="114"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D</a:t>
                </a:r>
              </a:p>
            </p:txBody>
          </p:sp>
        </p:grpSp>
        <p:grpSp>
          <p:nvGrpSpPr>
            <p:cNvPr id="502808" name="Group 24"/>
            <p:cNvGrpSpPr>
              <a:grpSpLocks/>
            </p:cNvGrpSpPr>
            <p:nvPr/>
          </p:nvGrpSpPr>
          <p:grpSpPr bwMode="auto">
            <a:xfrm>
              <a:off x="2706" y="1324"/>
              <a:ext cx="336" cy="240"/>
              <a:chOff x="2706" y="1324"/>
              <a:chExt cx="336" cy="240"/>
            </a:xfrm>
          </p:grpSpPr>
          <p:sp>
            <p:nvSpPr>
              <p:cNvPr id="502809" name="Oval 25"/>
              <p:cNvSpPr>
                <a:spLocks noChangeArrowheads="1"/>
              </p:cNvSpPr>
              <p:nvPr/>
            </p:nvSpPr>
            <p:spPr bwMode="auto">
              <a:xfrm>
                <a:off x="2706" y="1324"/>
                <a:ext cx="336" cy="240"/>
              </a:xfrm>
              <a:prstGeom prst="ellipse">
                <a:avLst/>
              </a:prstGeom>
              <a:solidFill>
                <a:srgbClr val="FFFF00"/>
              </a:solidFill>
              <a:ln w="9525">
                <a:noFill/>
                <a:round/>
                <a:headEnd/>
                <a:tailEnd/>
              </a:ln>
              <a:effectLst/>
            </p:spPr>
            <p:txBody>
              <a:bodyPr wrap="none" anchor="ctr"/>
              <a:lstStyle/>
              <a:p>
                <a:endParaRPr lang="en-US"/>
              </a:p>
            </p:txBody>
          </p:sp>
          <p:grpSp>
            <p:nvGrpSpPr>
              <p:cNvPr id="502810" name="Group 26"/>
              <p:cNvGrpSpPr>
                <a:grpSpLocks noChangeAspect="1"/>
              </p:cNvGrpSpPr>
              <p:nvPr/>
            </p:nvGrpSpPr>
            <p:grpSpPr bwMode="auto">
              <a:xfrm>
                <a:off x="2769" y="1389"/>
                <a:ext cx="213" cy="99"/>
                <a:chOff x="1940" y="954"/>
                <a:chExt cx="592" cy="276"/>
              </a:xfrm>
            </p:grpSpPr>
            <p:sp>
              <p:nvSpPr>
                <p:cNvPr id="502811" name="WordArt 27"/>
                <p:cNvSpPr>
                  <a:spLocks noChangeAspect="1" noChangeArrowheads="1" noChangeShapeType="1" noTextEdit="1"/>
                </p:cNvSpPr>
                <p:nvPr/>
              </p:nvSpPr>
              <p:spPr bwMode="auto">
                <a:xfrm>
                  <a:off x="1940" y="1002"/>
                  <a:ext cx="114" cy="198"/>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000000"/>
                      </a:solidFill>
                      <a:latin typeface="Arial Black"/>
                    </a:rPr>
                    <a:t>C</a:t>
                  </a:r>
                </a:p>
              </p:txBody>
            </p:sp>
            <p:sp>
              <p:nvSpPr>
                <p:cNvPr id="502812" name="WordArt 28"/>
                <p:cNvSpPr>
                  <a:spLocks noChangeAspect="1" noChangeArrowheads="1" noChangeShapeType="1" noTextEdit="1"/>
                </p:cNvSpPr>
                <p:nvPr/>
              </p:nvSpPr>
              <p:spPr bwMode="auto">
                <a:xfrm>
                  <a:off x="2418" y="1002"/>
                  <a:ext cx="114" cy="198"/>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000000"/>
                      </a:solidFill>
                      <a:latin typeface="Arial Black"/>
                    </a:rPr>
                    <a:t>L</a:t>
                  </a:r>
                </a:p>
              </p:txBody>
            </p:sp>
            <p:sp>
              <p:nvSpPr>
                <p:cNvPr id="502813" name="WordArt 29"/>
                <p:cNvSpPr>
                  <a:spLocks noChangeAspect="1" noChangeArrowheads="1" noChangeShapeType="1" noTextEdit="1"/>
                </p:cNvSpPr>
                <p:nvPr/>
              </p:nvSpPr>
              <p:spPr bwMode="auto">
                <a:xfrm>
                  <a:off x="2082" y="954"/>
                  <a:ext cx="126" cy="270"/>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000000"/>
                      </a:solidFill>
                      <a:latin typeface="Arial Black"/>
                    </a:rPr>
                    <a:t>L</a:t>
                  </a:r>
                </a:p>
              </p:txBody>
            </p:sp>
            <p:sp>
              <p:nvSpPr>
                <p:cNvPr id="502814" name="WordArt 30"/>
                <p:cNvSpPr>
                  <a:spLocks noChangeAspect="1" noChangeArrowheads="1" noChangeShapeType="1" noTextEdit="1"/>
                </p:cNvSpPr>
                <p:nvPr/>
              </p:nvSpPr>
              <p:spPr bwMode="auto">
                <a:xfrm>
                  <a:off x="2238" y="960"/>
                  <a:ext cx="150" cy="270"/>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000000"/>
                      </a:solidFill>
                      <a:latin typeface="Arial Black"/>
                    </a:rPr>
                    <a:t>C</a:t>
                  </a:r>
                </a:p>
              </p:txBody>
            </p:sp>
          </p:grpSp>
        </p:grpSp>
        <p:sp>
          <p:nvSpPr>
            <p:cNvPr id="502815" name="Text Box 31"/>
            <p:cNvSpPr txBox="1">
              <a:spLocks noChangeArrowheads="1"/>
            </p:cNvSpPr>
            <p:nvPr/>
          </p:nvSpPr>
          <p:spPr bwMode="auto">
            <a:xfrm>
              <a:off x="1680" y="240"/>
              <a:ext cx="1034" cy="192"/>
            </a:xfrm>
            <a:prstGeom prst="rect">
              <a:avLst/>
            </a:prstGeom>
            <a:noFill/>
            <a:ln w="9525">
              <a:noFill/>
              <a:miter lim="800000"/>
              <a:headEnd/>
              <a:tailEnd/>
            </a:ln>
            <a:effectLst/>
          </p:spPr>
          <p:txBody>
            <a:bodyPr wrap="none">
              <a:spAutoFit/>
            </a:bodyPr>
            <a:lstStyle/>
            <a:p>
              <a:r>
                <a:rPr lang="en-US" sz="1400" b="1">
                  <a:solidFill>
                    <a:schemeClr val="bg1"/>
                  </a:solidFill>
                  <a:cs typeface="Arial" charset="0"/>
                </a:rPr>
                <a:t>Personal Mission</a:t>
              </a:r>
            </a:p>
          </p:txBody>
        </p:sp>
        <p:graphicFrame>
          <p:nvGraphicFramePr>
            <p:cNvPr id="502845" name="Object 61"/>
            <p:cNvGraphicFramePr>
              <a:graphicFrameLocks noChangeAspect="1"/>
            </p:cNvGraphicFramePr>
            <p:nvPr/>
          </p:nvGraphicFramePr>
          <p:xfrm>
            <a:off x="1920" y="1548"/>
            <a:ext cx="376" cy="456"/>
          </p:xfrm>
          <a:graphic>
            <a:graphicData uri="http://schemas.openxmlformats.org/presentationml/2006/ole">
              <p:oleObj spid="_x0000_s502845" name="PHOTO-PAINT" r:id="rId6" imgW="596825" imgH="723554" progId="CorelPhotoPaint.Image.12">
                <p:embed/>
              </p:oleObj>
            </a:graphicData>
          </a:graphic>
        </p:graphicFrame>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1249" name="Picture 33" descr="Center5"/>
          <p:cNvPicPr>
            <a:picLocks noChangeAspect="1" noChangeArrowheads="1"/>
          </p:cNvPicPr>
          <p:nvPr/>
        </p:nvPicPr>
        <p:blipFill>
          <a:blip r:embed="rId2" cstate="print"/>
          <a:srcRect/>
          <a:stretch>
            <a:fillRect/>
          </a:stretch>
        </p:blipFill>
        <p:spPr bwMode="auto">
          <a:xfrm>
            <a:off x="0" y="0"/>
            <a:ext cx="6858000" cy="4572000"/>
          </a:xfrm>
          <a:prstGeom prst="rect">
            <a:avLst/>
          </a:prstGeom>
          <a:noFill/>
        </p:spPr>
      </p:pic>
      <p:pic>
        <p:nvPicPr>
          <p:cNvPr id="521251" name="Picture 35" descr="Center4 001"/>
          <p:cNvPicPr>
            <a:picLocks noChangeAspect="1" noChangeArrowheads="1"/>
          </p:cNvPicPr>
          <p:nvPr/>
        </p:nvPicPr>
        <p:blipFill>
          <a:blip r:embed="rId3" cstate="print"/>
          <a:srcRect/>
          <a:stretch>
            <a:fillRect/>
          </a:stretch>
        </p:blipFill>
        <p:spPr bwMode="auto">
          <a:xfrm>
            <a:off x="6858000" y="3200400"/>
            <a:ext cx="2286000" cy="1714500"/>
          </a:xfrm>
          <a:prstGeom prst="rect">
            <a:avLst/>
          </a:prstGeom>
          <a:noFill/>
        </p:spPr>
      </p:pic>
      <p:grpSp>
        <p:nvGrpSpPr>
          <p:cNvPr id="521218" name="Group 2"/>
          <p:cNvGrpSpPr>
            <a:grpSpLocks/>
          </p:cNvGrpSpPr>
          <p:nvPr/>
        </p:nvGrpSpPr>
        <p:grpSpPr bwMode="auto">
          <a:xfrm>
            <a:off x="0" y="4800600"/>
            <a:ext cx="9144000" cy="2057400"/>
            <a:chOff x="0" y="3024"/>
            <a:chExt cx="5760" cy="1296"/>
          </a:xfrm>
        </p:grpSpPr>
        <p:sp>
          <p:nvSpPr>
            <p:cNvPr id="521219" name="Rectangle 3"/>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521220" name="Rectangle 4"/>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pic>
        <p:nvPicPr>
          <p:cNvPr id="521250" name="Picture 34" descr="Center 003"/>
          <p:cNvPicPr>
            <a:picLocks noChangeAspect="1" noChangeArrowheads="1"/>
          </p:cNvPicPr>
          <p:nvPr/>
        </p:nvPicPr>
        <p:blipFill>
          <a:blip r:embed="rId4" cstate="print"/>
          <a:srcRect/>
          <a:stretch>
            <a:fillRect/>
          </a:stretch>
        </p:blipFill>
        <p:spPr bwMode="auto">
          <a:xfrm>
            <a:off x="6858000" y="1600200"/>
            <a:ext cx="2286000" cy="1714500"/>
          </a:xfrm>
          <a:prstGeom prst="rect">
            <a:avLst/>
          </a:prstGeom>
          <a:noFill/>
        </p:spPr>
      </p:pic>
      <p:pic>
        <p:nvPicPr>
          <p:cNvPr id="521253" name="Picture 37" descr="Center3 CLCLSmall 2"/>
          <p:cNvPicPr>
            <a:picLocks noChangeAspect="1" noChangeArrowheads="1"/>
          </p:cNvPicPr>
          <p:nvPr/>
        </p:nvPicPr>
        <p:blipFill>
          <a:blip r:embed="rId5" cstate="print"/>
          <a:srcRect/>
          <a:stretch>
            <a:fillRect/>
          </a:stretch>
        </p:blipFill>
        <p:spPr bwMode="auto">
          <a:xfrm>
            <a:off x="6858000" y="0"/>
            <a:ext cx="2286000" cy="1714500"/>
          </a:xfrm>
          <a:prstGeom prst="rect">
            <a:avLst/>
          </a:prstGeom>
          <a:noFill/>
        </p:spPr>
      </p:pic>
      <p:grpSp>
        <p:nvGrpSpPr>
          <p:cNvPr id="521254" name="Group 38"/>
          <p:cNvGrpSpPr>
            <a:grpSpLocks/>
          </p:cNvGrpSpPr>
          <p:nvPr/>
        </p:nvGrpSpPr>
        <p:grpSpPr bwMode="auto">
          <a:xfrm>
            <a:off x="1143000" y="6096000"/>
            <a:ext cx="6934200" cy="457200"/>
            <a:chOff x="720" y="3840"/>
            <a:chExt cx="4368" cy="288"/>
          </a:xfrm>
        </p:grpSpPr>
        <p:sp>
          <p:nvSpPr>
            <p:cNvPr id="521255" name="AutoShape 39"/>
            <p:cNvSpPr>
              <a:spLocks noChangeArrowheads="1"/>
            </p:cNvSpPr>
            <p:nvPr/>
          </p:nvSpPr>
          <p:spPr bwMode="auto">
            <a:xfrm>
              <a:off x="720" y="3840"/>
              <a:ext cx="4368" cy="288"/>
            </a:xfrm>
            <a:prstGeom prst="ribbon">
              <a:avLst>
                <a:gd name="adj1" fmla="val 12500"/>
                <a:gd name="adj2" fmla="val 71991"/>
              </a:avLst>
            </a:prstGeom>
            <a:solidFill>
              <a:srgbClr val="FFFF99"/>
            </a:solidFill>
            <a:ln w="9525">
              <a:solidFill>
                <a:srgbClr val="CCCC00"/>
              </a:solidFill>
              <a:round/>
              <a:headEnd/>
              <a:tailEnd/>
            </a:ln>
            <a:effectLst/>
          </p:spPr>
          <p:txBody>
            <a:bodyPr wrap="none" anchor="ctr"/>
            <a:lstStyle/>
            <a:p>
              <a:endParaRPr lang="en-US"/>
            </a:p>
          </p:txBody>
        </p:sp>
        <p:sp>
          <p:nvSpPr>
            <p:cNvPr id="521256" name="Text Box 40"/>
            <p:cNvSpPr txBox="1">
              <a:spLocks noChangeArrowheads="1"/>
            </p:cNvSpPr>
            <p:nvPr/>
          </p:nvSpPr>
          <p:spPr bwMode="auto">
            <a:xfrm>
              <a:off x="1460" y="3897"/>
              <a:ext cx="2940" cy="231"/>
            </a:xfrm>
            <a:prstGeom prst="rect">
              <a:avLst/>
            </a:prstGeom>
            <a:noFill/>
            <a:ln w="9525">
              <a:noFill/>
              <a:miter lim="800000"/>
              <a:headEnd/>
              <a:tailEnd/>
            </a:ln>
            <a:effectLst/>
          </p:spPr>
          <p:txBody>
            <a:bodyPr wrap="none">
              <a:spAutoFit/>
            </a:bodyPr>
            <a:lstStyle/>
            <a:p>
              <a:pPr algn="ctr"/>
              <a:r>
                <a:rPr lang="en-US" sz="1800">
                  <a:solidFill>
                    <a:schemeClr val="accent2"/>
                  </a:solidFill>
                  <a:latin typeface="Arial Black" pitchFamily="34" charset="0"/>
                </a:rPr>
                <a:t>Center for Life Calling &amp; Leadership</a:t>
              </a:r>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33333E-6 -2.22222E-6 L 3.33333E-6 -0.13333 " pathEditMode="relative" rAng="0" ptsTypes="AA">
                                      <p:cBhvr>
                                        <p:cTn id="6" dur="2000" fill="hold"/>
                                        <p:tgtEl>
                                          <p:spTgt spid="521254"/>
                                        </p:tgtEl>
                                        <p:attrNameLst>
                                          <p:attrName>ppt_x</p:attrName>
                                          <p:attrName>ppt_y</p:attrName>
                                        </p:attrNameLst>
                                      </p:cBhvr>
                                      <p:rCtr x="0" y="-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2242" name="Picture 2" descr="Center5"/>
          <p:cNvPicPr>
            <a:picLocks noChangeAspect="1" noChangeArrowheads="1"/>
          </p:cNvPicPr>
          <p:nvPr/>
        </p:nvPicPr>
        <p:blipFill>
          <a:blip r:embed="rId2" cstate="print"/>
          <a:srcRect/>
          <a:stretch>
            <a:fillRect/>
          </a:stretch>
        </p:blipFill>
        <p:spPr bwMode="auto">
          <a:xfrm>
            <a:off x="0" y="0"/>
            <a:ext cx="6858000" cy="4572000"/>
          </a:xfrm>
          <a:prstGeom prst="rect">
            <a:avLst/>
          </a:prstGeom>
          <a:noFill/>
        </p:spPr>
      </p:pic>
      <p:pic>
        <p:nvPicPr>
          <p:cNvPr id="522243" name="Picture 3" descr="Center4 001"/>
          <p:cNvPicPr>
            <a:picLocks noChangeAspect="1" noChangeArrowheads="1"/>
          </p:cNvPicPr>
          <p:nvPr/>
        </p:nvPicPr>
        <p:blipFill>
          <a:blip r:embed="rId3" cstate="print"/>
          <a:srcRect/>
          <a:stretch>
            <a:fillRect/>
          </a:stretch>
        </p:blipFill>
        <p:spPr bwMode="auto">
          <a:xfrm>
            <a:off x="6858000" y="3200400"/>
            <a:ext cx="2286000" cy="1714500"/>
          </a:xfrm>
          <a:prstGeom prst="rect">
            <a:avLst/>
          </a:prstGeom>
          <a:noFill/>
        </p:spPr>
      </p:pic>
      <p:grpSp>
        <p:nvGrpSpPr>
          <p:cNvPr id="522244" name="Group 4"/>
          <p:cNvGrpSpPr>
            <a:grpSpLocks/>
          </p:cNvGrpSpPr>
          <p:nvPr/>
        </p:nvGrpSpPr>
        <p:grpSpPr bwMode="auto">
          <a:xfrm>
            <a:off x="0" y="4800600"/>
            <a:ext cx="9144000" cy="2057400"/>
            <a:chOff x="0" y="3024"/>
            <a:chExt cx="5760" cy="1296"/>
          </a:xfrm>
        </p:grpSpPr>
        <p:sp>
          <p:nvSpPr>
            <p:cNvPr id="522245" name="Rectangle 5"/>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522246" name="Rectangle 6"/>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pic>
        <p:nvPicPr>
          <p:cNvPr id="522247" name="Picture 7" descr="Center 003"/>
          <p:cNvPicPr>
            <a:picLocks noChangeAspect="1" noChangeArrowheads="1"/>
          </p:cNvPicPr>
          <p:nvPr/>
        </p:nvPicPr>
        <p:blipFill>
          <a:blip r:embed="rId4" cstate="print"/>
          <a:srcRect/>
          <a:stretch>
            <a:fillRect/>
          </a:stretch>
        </p:blipFill>
        <p:spPr bwMode="auto">
          <a:xfrm>
            <a:off x="6858000" y="1600200"/>
            <a:ext cx="2286000" cy="1714500"/>
          </a:xfrm>
          <a:prstGeom prst="rect">
            <a:avLst/>
          </a:prstGeom>
          <a:noFill/>
        </p:spPr>
      </p:pic>
      <p:pic>
        <p:nvPicPr>
          <p:cNvPr id="522248" name="Picture 8" descr="Center3 CLCLSmall 2"/>
          <p:cNvPicPr>
            <a:picLocks noChangeAspect="1" noChangeArrowheads="1"/>
          </p:cNvPicPr>
          <p:nvPr/>
        </p:nvPicPr>
        <p:blipFill>
          <a:blip r:embed="rId5" cstate="print"/>
          <a:srcRect/>
          <a:stretch>
            <a:fillRect/>
          </a:stretch>
        </p:blipFill>
        <p:spPr bwMode="auto">
          <a:xfrm>
            <a:off x="6858000" y="0"/>
            <a:ext cx="2286000" cy="1714500"/>
          </a:xfrm>
          <a:prstGeom prst="rect">
            <a:avLst/>
          </a:prstGeom>
          <a:noFill/>
        </p:spPr>
      </p:pic>
      <p:grpSp>
        <p:nvGrpSpPr>
          <p:cNvPr id="522252" name="Group 12"/>
          <p:cNvGrpSpPr>
            <a:grpSpLocks/>
          </p:cNvGrpSpPr>
          <p:nvPr/>
        </p:nvGrpSpPr>
        <p:grpSpPr bwMode="auto">
          <a:xfrm>
            <a:off x="1143000" y="5181600"/>
            <a:ext cx="6934200" cy="457200"/>
            <a:chOff x="720" y="3840"/>
            <a:chExt cx="4368" cy="288"/>
          </a:xfrm>
        </p:grpSpPr>
        <p:sp>
          <p:nvSpPr>
            <p:cNvPr id="522253" name="AutoShape 13"/>
            <p:cNvSpPr>
              <a:spLocks noChangeArrowheads="1"/>
            </p:cNvSpPr>
            <p:nvPr/>
          </p:nvSpPr>
          <p:spPr bwMode="auto">
            <a:xfrm>
              <a:off x="720" y="3840"/>
              <a:ext cx="4368" cy="288"/>
            </a:xfrm>
            <a:prstGeom prst="ribbon">
              <a:avLst>
                <a:gd name="adj1" fmla="val 12500"/>
                <a:gd name="adj2" fmla="val 71991"/>
              </a:avLst>
            </a:prstGeom>
            <a:solidFill>
              <a:srgbClr val="FFFF99"/>
            </a:solidFill>
            <a:ln w="9525">
              <a:solidFill>
                <a:srgbClr val="CCCC00"/>
              </a:solidFill>
              <a:round/>
              <a:headEnd/>
              <a:tailEnd/>
            </a:ln>
            <a:effectLst/>
          </p:spPr>
          <p:txBody>
            <a:bodyPr wrap="none" anchor="ctr"/>
            <a:lstStyle/>
            <a:p>
              <a:endParaRPr lang="en-US"/>
            </a:p>
          </p:txBody>
        </p:sp>
        <p:sp>
          <p:nvSpPr>
            <p:cNvPr id="522254" name="Text Box 14"/>
            <p:cNvSpPr txBox="1">
              <a:spLocks noChangeArrowheads="1"/>
            </p:cNvSpPr>
            <p:nvPr/>
          </p:nvSpPr>
          <p:spPr bwMode="auto">
            <a:xfrm>
              <a:off x="1460" y="3897"/>
              <a:ext cx="2940" cy="231"/>
            </a:xfrm>
            <a:prstGeom prst="rect">
              <a:avLst/>
            </a:prstGeom>
            <a:noFill/>
            <a:ln w="9525">
              <a:noFill/>
              <a:miter lim="800000"/>
              <a:headEnd/>
              <a:tailEnd/>
            </a:ln>
            <a:effectLst/>
          </p:spPr>
          <p:txBody>
            <a:bodyPr wrap="none">
              <a:spAutoFit/>
            </a:bodyPr>
            <a:lstStyle/>
            <a:p>
              <a:pPr algn="ctr"/>
              <a:r>
                <a:rPr lang="en-US" sz="1800">
                  <a:solidFill>
                    <a:schemeClr val="accent2"/>
                  </a:solidFill>
                  <a:latin typeface="Arial Black" pitchFamily="34" charset="0"/>
                </a:rPr>
                <a:t>Center for Life Calling &amp; Leadership</a:t>
              </a:r>
            </a:p>
          </p:txBody>
        </p:sp>
      </p:grpSp>
      <p:sp>
        <p:nvSpPr>
          <p:cNvPr id="522255" name="Text Box 15" descr="Parchment"/>
          <p:cNvSpPr txBox="1">
            <a:spLocks noChangeArrowheads="1"/>
          </p:cNvSpPr>
          <p:nvPr/>
        </p:nvSpPr>
        <p:spPr bwMode="auto">
          <a:xfrm>
            <a:off x="381000" y="5955268"/>
            <a:ext cx="8229600" cy="369332"/>
          </a:xfrm>
          <a:prstGeom prst="rect">
            <a:avLst/>
          </a:prstGeom>
          <a:noFill/>
          <a:ln w="9525">
            <a:noFill/>
            <a:miter lim="800000"/>
            <a:headEnd/>
            <a:tailEnd/>
          </a:ln>
          <a:effectLst/>
        </p:spPr>
        <p:txBody>
          <a:bodyPr>
            <a:spAutoFit/>
          </a:bodyPr>
          <a:lstStyle/>
          <a:p>
            <a:pPr algn="ctr"/>
            <a:r>
              <a:rPr lang="en-US" sz="1800" b="1" dirty="0" smtClean="0">
                <a:solidFill>
                  <a:srgbClr val="FFFF00"/>
                </a:solidFill>
              </a:rPr>
              <a:t>Structurally </a:t>
            </a:r>
            <a:r>
              <a:rPr lang="en-US" sz="1800" b="1" dirty="0">
                <a:solidFill>
                  <a:srgbClr val="FFFF00"/>
                </a:solidFill>
              </a:rPr>
              <a:t>in Academic Affairs/Physically in Student Development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2255">
                                            <p:txEl>
                                              <p:pRg st="0" end="0"/>
                                            </p:txEl>
                                          </p:spTgt>
                                        </p:tgtEl>
                                        <p:attrNameLst>
                                          <p:attrName>style.visibility</p:attrName>
                                        </p:attrNameLst>
                                      </p:cBhvr>
                                      <p:to>
                                        <p:strVal val="visible"/>
                                      </p:to>
                                    </p:set>
                                    <p:animEffect transition="in" filter="wipe(left)">
                                      <p:cBhvr>
                                        <p:cTn id="7" dur="500"/>
                                        <p:tgtEl>
                                          <p:spTgt spid="5222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0" y="4800600"/>
            <a:ext cx="9144000" cy="2057400"/>
            <a:chOff x="0" y="3024"/>
            <a:chExt cx="5760" cy="1296"/>
          </a:xfrm>
        </p:grpSpPr>
        <p:sp>
          <p:nvSpPr>
            <p:cNvPr id="502791" name="Rectangle 7"/>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502792" name="Rectangle 8"/>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sp>
        <p:nvSpPr>
          <p:cNvPr id="502805" name="AutoShape 21"/>
          <p:cNvSpPr>
            <a:spLocks noChangeArrowheads="1"/>
          </p:cNvSpPr>
          <p:nvPr/>
        </p:nvSpPr>
        <p:spPr bwMode="auto">
          <a:xfrm>
            <a:off x="457200" y="6096000"/>
            <a:ext cx="8305800" cy="457200"/>
          </a:xfrm>
          <a:prstGeom prst="ribbon">
            <a:avLst>
              <a:gd name="adj1" fmla="val 12500"/>
              <a:gd name="adj2" fmla="val 71991"/>
            </a:avLst>
          </a:prstGeom>
          <a:solidFill>
            <a:srgbClr val="FFFF99"/>
          </a:solidFill>
          <a:ln w="9525">
            <a:solidFill>
              <a:srgbClr val="CCCC00"/>
            </a:solidFill>
            <a:round/>
            <a:headEnd/>
            <a:tailEnd/>
          </a:ln>
          <a:effectLst/>
        </p:spPr>
        <p:txBody>
          <a:bodyPr wrap="none" anchor="ctr"/>
          <a:lstStyle/>
          <a:p>
            <a:endParaRPr lang="en-US"/>
          </a:p>
        </p:txBody>
      </p:sp>
      <p:sp>
        <p:nvSpPr>
          <p:cNvPr id="502806" name="Text Box 22"/>
          <p:cNvSpPr txBox="1">
            <a:spLocks noChangeArrowheads="1"/>
          </p:cNvSpPr>
          <p:nvPr/>
        </p:nvSpPr>
        <p:spPr bwMode="auto">
          <a:xfrm>
            <a:off x="1746546" y="6186488"/>
            <a:ext cx="5809668" cy="369332"/>
          </a:xfrm>
          <a:prstGeom prst="rect">
            <a:avLst/>
          </a:prstGeom>
          <a:noFill/>
          <a:ln w="9525">
            <a:noFill/>
            <a:miter lim="800000"/>
            <a:headEnd/>
            <a:tailEnd/>
          </a:ln>
          <a:effectLst/>
        </p:spPr>
        <p:txBody>
          <a:bodyPr wrap="none">
            <a:spAutoFit/>
          </a:bodyPr>
          <a:lstStyle/>
          <a:p>
            <a:pPr algn="ctr"/>
            <a:r>
              <a:rPr lang="en-US" sz="1800" dirty="0" smtClean="0">
                <a:solidFill>
                  <a:schemeClr val="accent2"/>
                </a:solidFill>
                <a:latin typeface="Arial Black" pitchFamily="34" charset="0"/>
              </a:rPr>
              <a:t>School of </a:t>
            </a:r>
            <a:r>
              <a:rPr lang="en-US" sz="1800" dirty="0">
                <a:solidFill>
                  <a:schemeClr val="accent2"/>
                </a:solidFill>
                <a:latin typeface="Arial Black" pitchFamily="34" charset="0"/>
              </a:rPr>
              <a:t>Life Calling &amp; </a:t>
            </a:r>
            <a:r>
              <a:rPr lang="en-US" sz="1800" dirty="0" smtClean="0">
                <a:solidFill>
                  <a:schemeClr val="accent2"/>
                </a:solidFill>
                <a:latin typeface="Arial Black" pitchFamily="34" charset="0"/>
              </a:rPr>
              <a:t>Integrative Learning</a:t>
            </a:r>
            <a:endParaRPr lang="en-US" sz="1800" dirty="0">
              <a:solidFill>
                <a:schemeClr val="accent2"/>
              </a:solidFill>
              <a:latin typeface="Arial Black" pitchFamily="34" charset="0"/>
            </a:endParaRPr>
          </a:p>
        </p:txBody>
      </p:sp>
      <p:sp>
        <p:nvSpPr>
          <p:cNvPr id="502816" name="Text Box 32" descr="Parchment"/>
          <p:cNvSpPr txBox="1">
            <a:spLocks noChangeArrowheads="1"/>
          </p:cNvSpPr>
          <p:nvPr/>
        </p:nvSpPr>
        <p:spPr bwMode="auto">
          <a:xfrm>
            <a:off x="381000" y="5105400"/>
            <a:ext cx="8229600" cy="923330"/>
          </a:xfrm>
          <a:prstGeom prst="rect">
            <a:avLst/>
          </a:prstGeom>
          <a:noFill/>
          <a:ln w="9525">
            <a:noFill/>
            <a:miter lim="800000"/>
            <a:headEnd/>
            <a:tailEnd/>
          </a:ln>
          <a:effectLst/>
        </p:spPr>
        <p:txBody>
          <a:bodyPr>
            <a:spAutoFit/>
          </a:bodyPr>
          <a:lstStyle/>
          <a:p>
            <a:pPr algn="ctr"/>
            <a:r>
              <a:rPr lang="en-US" sz="1800" b="1" dirty="0">
                <a:solidFill>
                  <a:srgbClr val="FFFF00"/>
                </a:solidFill>
              </a:rPr>
              <a:t>IWU has </a:t>
            </a:r>
            <a:r>
              <a:rPr lang="en-US" sz="1800" b="1" dirty="0" smtClean="0">
                <a:solidFill>
                  <a:srgbClr val="FFFF00"/>
                </a:solidFill>
              </a:rPr>
              <a:t>now gone even further </a:t>
            </a:r>
            <a:r>
              <a:rPr lang="en-US" sz="1800" b="1" dirty="0">
                <a:solidFill>
                  <a:srgbClr val="FFFF00"/>
                </a:solidFill>
              </a:rPr>
              <a:t>in the institutionalization of Life </a:t>
            </a:r>
            <a:r>
              <a:rPr lang="en-US" sz="1800" b="1" dirty="0" smtClean="0">
                <a:solidFill>
                  <a:srgbClr val="FFFF00"/>
                </a:solidFill>
              </a:rPr>
              <a:t>Calling by establishing a School of Life Calling and Integrative Learning for all incoming students.</a:t>
            </a:r>
            <a:endParaRPr lang="en-US" sz="1800" b="1" dirty="0">
              <a:solidFill>
                <a:srgbClr val="FFFF00"/>
              </a:solidFill>
            </a:endParaRPr>
          </a:p>
        </p:txBody>
      </p:sp>
      <p:grpSp>
        <p:nvGrpSpPr>
          <p:cNvPr id="3" name="Group 62"/>
          <p:cNvGrpSpPr>
            <a:grpSpLocks/>
          </p:cNvGrpSpPr>
          <p:nvPr/>
        </p:nvGrpSpPr>
        <p:grpSpPr bwMode="auto">
          <a:xfrm>
            <a:off x="0" y="0"/>
            <a:ext cx="9140825" cy="4808538"/>
            <a:chOff x="0" y="0"/>
            <a:chExt cx="5758" cy="3029"/>
          </a:xfrm>
        </p:grpSpPr>
        <p:pic>
          <p:nvPicPr>
            <p:cNvPr id="502786" name="Picture 2" descr="aura2">
              <a:hlinkClick r:id="rId3" action="ppaction://hlinkfile"/>
            </p:cNvPr>
            <p:cNvPicPr>
              <a:picLocks noChangeArrowheads="1"/>
            </p:cNvPicPr>
            <p:nvPr/>
          </p:nvPicPr>
          <p:blipFill>
            <a:blip r:embed="rId4" cstate="print"/>
            <a:srcRect/>
            <a:stretch>
              <a:fillRect/>
            </a:stretch>
          </p:blipFill>
          <p:spPr bwMode="auto">
            <a:xfrm>
              <a:off x="0" y="0"/>
              <a:ext cx="5758" cy="3029"/>
            </a:xfrm>
            <a:prstGeom prst="rect">
              <a:avLst/>
            </a:prstGeom>
            <a:noFill/>
          </p:spPr>
        </p:pic>
        <p:sp>
          <p:nvSpPr>
            <p:cNvPr id="502787" name="Text Box 3"/>
            <p:cNvSpPr txBox="1">
              <a:spLocks noChangeArrowheads="1"/>
            </p:cNvSpPr>
            <p:nvPr/>
          </p:nvSpPr>
          <p:spPr bwMode="auto">
            <a:xfrm>
              <a:off x="3153" y="816"/>
              <a:ext cx="1206" cy="192"/>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Foundational Values</a:t>
              </a:r>
            </a:p>
          </p:txBody>
        </p:sp>
        <p:sp>
          <p:nvSpPr>
            <p:cNvPr id="502788" name="WordArt 4"/>
            <p:cNvSpPr>
              <a:spLocks noChangeArrowheads="1" noChangeShapeType="1" noTextEdit="1"/>
            </p:cNvSpPr>
            <p:nvPr/>
          </p:nvSpPr>
          <p:spPr bwMode="auto">
            <a:xfrm>
              <a:off x="144" y="2556"/>
              <a:ext cx="552" cy="18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Infusion</a:t>
              </a:r>
            </a:p>
          </p:txBody>
        </p:sp>
        <p:sp>
          <p:nvSpPr>
            <p:cNvPr id="502789" name="Text Box 5"/>
            <p:cNvSpPr txBox="1">
              <a:spLocks noChangeArrowheads="1"/>
            </p:cNvSpPr>
            <p:nvPr/>
          </p:nvSpPr>
          <p:spPr bwMode="auto">
            <a:xfrm>
              <a:off x="2044" y="2380"/>
              <a:ext cx="897" cy="192"/>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Unique Design</a:t>
              </a:r>
            </a:p>
          </p:txBody>
        </p:sp>
        <p:sp>
          <p:nvSpPr>
            <p:cNvPr id="502793" name="WordArt 9"/>
            <p:cNvSpPr>
              <a:spLocks noChangeArrowheads="1" noChangeShapeType="1" noTextEdit="1"/>
            </p:cNvSpPr>
            <p:nvPr/>
          </p:nvSpPr>
          <p:spPr bwMode="auto">
            <a:xfrm>
              <a:off x="4764" y="2604"/>
              <a:ext cx="756" cy="228"/>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Integration</a:t>
              </a:r>
            </a:p>
          </p:txBody>
        </p:sp>
        <p:sp>
          <p:nvSpPr>
            <p:cNvPr id="502794" name="WordArt 10"/>
            <p:cNvSpPr>
              <a:spLocks noChangeArrowheads="1" noChangeShapeType="1" noTextEdit="1"/>
            </p:cNvSpPr>
            <p:nvPr/>
          </p:nvSpPr>
          <p:spPr bwMode="auto">
            <a:xfrm>
              <a:off x="4806" y="96"/>
              <a:ext cx="618" cy="18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Intention</a:t>
              </a:r>
            </a:p>
          </p:txBody>
        </p:sp>
        <p:graphicFrame>
          <p:nvGraphicFramePr>
            <p:cNvPr id="502795" name="Object 11"/>
            <p:cNvGraphicFramePr>
              <a:graphicFrameLocks noChangeAspect="1"/>
            </p:cNvGraphicFramePr>
            <p:nvPr/>
          </p:nvGraphicFramePr>
          <p:xfrm>
            <a:off x="2139" y="864"/>
            <a:ext cx="1482" cy="1505"/>
          </p:xfrm>
          <a:graphic>
            <a:graphicData uri="http://schemas.openxmlformats.org/presentationml/2006/ole">
              <p:oleObj spid="_x0000_s647170" name="CorelDRAW" r:id="rId5" imgW="2778120" imgH="2820960" progId="CorelDraw.Graphic.12">
                <p:embed/>
              </p:oleObj>
            </a:graphicData>
          </a:graphic>
        </p:graphicFrame>
        <p:sp>
          <p:nvSpPr>
            <p:cNvPr id="502796" name="WordArt 12"/>
            <p:cNvSpPr>
              <a:spLocks noChangeArrowheads="1" noChangeShapeType="1" noTextEdit="1"/>
            </p:cNvSpPr>
            <p:nvPr/>
          </p:nvSpPr>
          <p:spPr bwMode="auto">
            <a:xfrm>
              <a:off x="2784" y="1722"/>
              <a:ext cx="288"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F S</a:t>
              </a:r>
            </a:p>
          </p:txBody>
        </p:sp>
        <p:grpSp>
          <p:nvGrpSpPr>
            <p:cNvPr id="4" name="Group 13"/>
            <p:cNvGrpSpPr>
              <a:grpSpLocks/>
            </p:cNvGrpSpPr>
            <p:nvPr/>
          </p:nvGrpSpPr>
          <p:grpSpPr bwMode="auto">
            <a:xfrm>
              <a:off x="2496" y="1104"/>
              <a:ext cx="102" cy="440"/>
              <a:chOff x="2784" y="1710"/>
              <a:chExt cx="102" cy="440"/>
            </a:xfrm>
          </p:grpSpPr>
          <p:sp>
            <p:nvSpPr>
              <p:cNvPr id="502798" name="WordArt 14"/>
              <p:cNvSpPr>
                <a:spLocks noChangeArrowheads="1" noChangeShapeType="1" noTextEdit="1"/>
              </p:cNvSpPr>
              <p:nvPr/>
            </p:nvSpPr>
            <p:spPr bwMode="auto">
              <a:xfrm>
                <a:off x="2784" y="1710"/>
                <a:ext cx="102"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S</a:t>
                </a:r>
              </a:p>
            </p:txBody>
          </p:sp>
          <p:sp>
            <p:nvSpPr>
              <p:cNvPr id="502799" name="WordArt 15"/>
              <p:cNvSpPr>
                <a:spLocks noChangeArrowheads="1" noChangeShapeType="1" noTextEdit="1"/>
              </p:cNvSpPr>
              <p:nvPr/>
            </p:nvSpPr>
            <p:spPr bwMode="auto">
              <a:xfrm>
                <a:off x="2784" y="1952"/>
                <a:ext cx="96"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F</a:t>
                </a:r>
              </a:p>
            </p:txBody>
          </p:sp>
        </p:grpSp>
        <p:sp>
          <p:nvSpPr>
            <p:cNvPr id="502800" name="WordArt 16"/>
            <p:cNvSpPr>
              <a:spLocks noChangeArrowheads="1" noChangeShapeType="1" noTextEdit="1"/>
            </p:cNvSpPr>
            <p:nvPr/>
          </p:nvSpPr>
          <p:spPr bwMode="auto">
            <a:xfrm>
              <a:off x="2880" y="960"/>
              <a:ext cx="216"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AA</a:t>
              </a:r>
            </a:p>
          </p:txBody>
        </p:sp>
        <p:grpSp>
          <p:nvGrpSpPr>
            <p:cNvPr id="5" name="Group 17"/>
            <p:cNvGrpSpPr>
              <a:grpSpLocks/>
            </p:cNvGrpSpPr>
            <p:nvPr/>
          </p:nvGrpSpPr>
          <p:grpSpPr bwMode="auto">
            <a:xfrm>
              <a:off x="3198" y="1248"/>
              <a:ext cx="114" cy="432"/>
              <a:chOff x="2784" y="912"/>
              <a:chExt cx="114" cy="432"/>
            </a:xfrm>
          </p:grpSpPr>
          <p:sp>
            <p:nvSpPr>
              <p:cNvPr id="502802" name="WordArt 18"/>
              <p:cNvSpPr>
                <a:spLocks noChangeArrowheads="1" noChangeShapeType="1" noTextEdit="1"/>
              </p:cNvSpPr>
              <p:nvPr/>
            </p:nvSpPr>
            <p:spPr bwMode="auto">
              <a:xfrm>
                <a:off x="2784" y="912"/>
                <a:ext cx="114"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S</a:t>
                </a:r>
              </a:p>
            </p:txBody>
          </p:sp>
          <p:sp>
            <p:nvSpPr>
              <p:cNvPr id="502803" name="WordArt 19"/>
              <p:cNvSpPr>
                <a:spLocks noChangeArrowheads="1" noChangeShapeType="1" noTextEdit="1"/>
              </p:cNvSpPr>
              <p:nvPr/>
            </p:nvSpPr>
            <p:spPr bwMode="auto">
              <a:xfrm>
                <a:off x="2784" y="1146"/>
                <a:ext cx="114"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D</a:t>
                </a:r>
              </a:p>
            </p:txBody>
          </p:sp>
        </p:grpSp>
        <p:grpSp>
          <p:nvGrpSpPr>
            <p:cNvPr id="6" name="Group 24"/>
            <p:cNvGrpSpPr>
              <a:grpSpLocks/>
            </p:cNvGrpSpPr>
            <p:nvPr/>
          </p:nvGrpSpPr>
          <p:grpSpPr bwMode="auto">
            <a:xfrm>
              <a:off x="2706" y="1324"/>
              <a:ext cx="336" cy="240"/>
              <a:chOff x="2706" y="1324"/>
              <a:chExt cx="336" cy="240"/>
            </a:xfrm>
          </p:grpSpPr>
          <p:sp>
            <p:nvSpPr>
              <p:cNvPr id="502809" name="Oval 25"/>
              <p:cNvSpPr>
                <a:spLocks noChangeArrowheads="1"/>
              </p:cNvSpPr>
              <p:nvPr/>
            </p:nvSpPr>
            <p:spPr bwMode="auto">
              <a:xfrm>
                <a:off x="2706" y="1324"/>
                <a:ext cx="336" cy="240"/>
              </a:xfrm>
              <a:prstGeom prst="ellipse">
                <a:avLst/>
              </a:prstGeom>
              <a:solidFill>
                <a:srgbClr val="FFFF00"/>
              </a:solidFill>
              <a:ln w="9525">
                <a:noFill/>
                <a:round/>
                <a:headEnd/>
                <a:tailEnd/>
              </a:ln>
              <a:effectLst/>
            </p:spPr>
            <p:txBody>
              <a:bodyPr wrap="none" anchor="ctr"/>
              <a:lstStyle/>
              <a:p>
                <a:endParaRPr lang="en-US"/>
              </a:p>
            </p:txBody>
          </p:sp>
          <p:grpSp>
            <p:nvGrpSpPr>
              <p:cNvPr id="7" name="Group 26"/>
              <p:cNvGrpSpPr>
                <a:grpSpLocks noChangeAspect="1"/>
              </p:cNvGrpSpPr>
              <p:nvPr/>
            </p:nvGrpSpPr>
            <p:grpSpPr bwMode="auto">
              <a:xfrm>
                <a:off x="2769" y="1389"/>
                <a:ext cx="213" cy="99"/>
                <a:chOff x="1940" y="954"/>
                <a:chExt cx="592" cy="276"/>
              </a:xfrm>
            </p:grpSpPr>
            <p:sp>
              <p:nvSpPr>
                <p:cNvPr id="502811" name="WordArt 27"/>
                <p:cNvSpPr>
                  <a:spLocks noChangeAspect="1" noChangeArrowheads="1" noChangeShapeType="1" noTextEdit="1"/>
                </p:cNvSpPr>
                <p:nvPr/>
              </p:nvSpPr>
              <p:spPr bwMode="auto">
                <a:xfrm>
                  <a:off x="1940" y="1002"/>
                  <a:ext cx="114" cy="198"/>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000000"/>
                      </a:solidFill>
                      <a:latin typeface="Arial Black"/>
                    </a:rPr>
                    <a:t>C</a:t>
                  </a:r>
                </a:p>
              </p:txBody>
            </p:sp>
            <p:sp>
              <p:nvSpPr>
                <p:cNvPr id="502812" name="WordArt 28"/>
                <p:cNvSpPr>
                  <a:spLocks noChangeAspect="1" noChangeArrowheads="1" noChangeShapeType="1" noTextEdit="1"/>
                </p:cNvSpPr>
                <p:nvPr/>
              </p:nvSpPr>
              <p:spPr bwMode="auto">
                <a:xfrm>
                  <a:off x="2418" y="1002"/>
                  <a:ext cx="114" cy="198"/>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000000"/>
                      </a:solidFill>
                      <a:latin typeface="Arial Black"/>
                    </a:rPr>
                    <a:t>L</a:t>
                  </a:r>
                </a:p>
              </p:txBody>
            </p:sp>
            <p:sp>
              <p:nvSpPr>
                <p:cNvPr id="502813" name="WordArt 29"/>
                <p:cNvSpPr>
                  <a:spLocks noChangeAspect="1" noChangeArrowheads="1" noChangeShapeType="1" noTextEdit="1"/>
                </p:cNvSpPr>
                <p:nvPr/>
              </p:nvSpPr>
              <p:spPr bwMode="auto">
                <a:xfrm>
                  <a:off x="2082" y="954"/>
                  <a:ext cx="126" cy="270"/>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000000"/>
                      </a:solidFill>
                      <a:latin typeface="Arial Black"/>
                    </a:rPr>
                    <a:t>L</a:t>
                  </a:r>
                </a:p>
              </p:txBody>
            </p:sp>
            <p:sp>
              <p:nvSpPr>
                <p:cNvPr id="502814" name="WordArt 30"/>
                <p:cNvSpPr>
                  <a:spLocks noChangeAspect="1" noChangeArrowheads="1" noChangeShapeType="1" noTextEdit="1"/>
                </p:cNvSpPr>
                <p:nvPr/>
              </p:nvSpPr>
              <p:spPr bwMode="auto">
                <a:xfrm>
                  <a:off x="2238" y="960"/>
                  <a:ext cx="150" cy="270"/>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000000"/>
                      </a:solidFill>
                      <a:latin typeface="Arial Black"/>
                    </a:rPr>
                    <a:t>C</a:t>
                  </a:r>
                </a:p>
              </p:txBody>
            </p:sp>
          </p:grpSp>
        </p:grpSp>
        <p:sp>
          <p:nvSpPr>
            <p:cNvPr id="502815" name="Text Box 31"/>
            <p:cNvSpPr txBox="1">
              <a:spLocks noChangeArrowheads="1"/>
            </p:cNvSpPr>
            <p:nvPr/>
          </p:nvSpPr>
          <p:spPr bwMode="auto">
            <a:xfrm>
              <a:off x="1680" y="240"/>
              <a:ext cx="1034" cy="192"/>
            </a:xfrm>
            <a:prstGeom prst="rect">
              <a:avLst/>
            </a:prstGeom>
            <a:noFill/>
            <a:ln w="9525">
              <a:noFill/>
              <a:miter lim="800000"/>
              <a:headEnd/>
              <a:tailEnd/>
            </a:ln>
            <a:effectLst/>
          </p:spPr>
          <p:txBody>
            <a:bodyPr wrap="none">
              <a:spAutoFit/>
            </a:bodyPr>
            <a:lstStyle/>
            <a:p>
              <a:r>
                <a:rPr lang="en-US" sz="1400" b="1">
                  <a:solidFill>
                    <a:schemeClr val="bg1"/>
                  </a:solidFill>
                  <a:cs typeface="Arial" charset="0"/>
                </a:rPr>
                <a:t>Personal Mission</a:t>
              </a:r>
            </a:p>
          </p:txBody>
        </p:sp>
        <p:graphicFrame>
          <p:nvGraphicFramePr>
            <p:cNvPr id="502845" name="Object 61"/>
            <p:cNvGraphicFramePr>
              <a:graphicFrameLocks noChangeAspect="1"/>
            </p:cNvGraphicFramePr>
            <p:nvPr/>
          </p:nvGraphicFramePr>
          <p:xfrm>
            <a:off x="1920" y="1548"/>
            <a:ext cx="376" cy="456"/>
          </p:xfrm>
          <a:graphic>
            <a:graphicData uri="http://schemas.openxmlformats.org/presentationml/2006/ole">
              <p:oleObj spid="_x0000_s647171" name="PHOTO-PAINT" r:id="rId6" imgW="596825" imgH="723554" progId="CorelPhotoPaint.Image.12">
                <p:embed/>
              </p:oleObj>
            </a:graphicData>
          </a:graphic>
        </p:graphicFrame>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8146" name="Group 2"/>
          <p:cNvGrpSpPr>
            <a:grpSpLocks/>
          </p:cNvGrpSpPr>
          <p:nvPr/>
        </p:nvGrpSpPr>
        <p:grpSpPr bwMode="auto">
          <a:xfrm>
            <a:off x="0" y="4800600"/>
            <a:ext cx="9144000" cy="2057400"/>
            <a:chOff x="0" y="3024"/>
            <a:chExt cx="5760" cy="1296"/>
          </a:xfrm>
        </p:grpSpPr>
        <p:sp>
          <p:nvSpPr>
            <p:cNvPr id="518147" name="Rectangle 3"/>
            <p:cNvSpPr>
              <a:spLocks noChangeArrowheads="1"/>
            </p:cNvSpPr>
            <p:nvPr/>
          </p:nvSpPr>
          <p:spPr bwMode="auto">
            <a:xfrm>
              <a:off x="0" y="3024"/>
              <a:ext cx="5760" cy="1296"/>
            </a:xfrm>
            <a:prstGeom prst="rect">
              <a:avLst/>
            </a:prstGeom>
            <a:gradFill rotWithShape="1">
              <a:gsLst>
                <a:gs pos="0">
                  <a:schemeClr val="bg2"/>
                </a:gs>
                <a:gs pos="50000">
                  <a:srgbClr val="EAEAEA"/>
                </a:gs>
                <a:gs pos="100000">
                  <a:schemeClr val="bg2"/>
                </a:gs>
              </a:gsLst>
              <a:lin ang="5400000" scaled="1"/>
            </a:gradFill>
            <a:ln w="9525">
              <a:noFill/>
              <a:miter lim="800000"/>
              <a:headEnd/>
              <a:tailEnd/>
            </a:ln>
            <a:effectLst/>
          </p:spPr>
          <p:txBody>
            <a:bodyPr wrap="none" anchor="ctr"/>
            <a:lstStyle/>
            <a:p>
              <a:endParaRPr lang="en-US"/>
            </a:p>
          </p:txBody>
        </p:sp>
        <p:sp>
          <p:nvSpPr>
            <p:cNvPr id="518148" name="Rectangle 4"/>
            <p:cNvSpPr>
              <a:spLocks noChangeArrowheads="1"/>
            </p:cNvSpPr>
            <p:nvPr/>
          </p:nvSpPr>
          <p:spPr bwMode="auto">
            <a:xfrm>
              <a:off x="115" y="3138"/>
              <a:ext cx="5528" cy="1065"/>
            </a:xfrm>
            <a:prstGeom prst="rect">
              <a:avLst/>
            </a:prstGeom>
            <a:gradFill rotWithShape="1">
              <a:gsLst>
                <a:gs pos="0">
                  <a:srgbClr val="000099">
                    <a:gamma/>
                    <a:shade val="46275"/>
                    <a:invGamma/>
                  </a:srgbClr>
                </a:gs>
                <a:gs pos="100000">
                  <a:srgbClr val="000099"/>
                </a:gs>
              </a:gsLst>
              <a:lin ang="5400000" scaled="1"/>
            </a:gradFill>
            <a:ln w="9525">
              <a:noFill/>
              <a:miter lim="800000"/>
              <a:headEnd/>
              <a:tailEnd/>
            </a:ln>
            <a:effectLst/>
          </p:spPr>
          <p:txBody>
            <a:bodyPr wrap="none" anchor="ctr"/>
            <a:lstStyle/>
            <a:p>
              <a:endParaRPr lang="en-US"/>
            </a:p>
          </p:txBody>
        </p:sp>
      </p:grpSp>
      <p:sp>
        <p:nvSpPr>
          <p:cNvPr id="518149" name="AutoShape 5"/>
          <p:cNvSpPr>
            <a:spLocks noChangeArrowheads="1"/>
          </p:cNvSpPr>
          <p:nvPr/>
        </p:nvSpPr>
        <p:spPr bwMode="auto">
          <a:xfrm>
            <a:off x="1143000" y="6096000"/>
            <a:ext cx="6934200" cy="457200"/>
          </a:xfrm>
          <a:prstGeom prst="ribbon">
            <a:avLst>
              <a:gd name="adj1" fmla="val 12500"/>
              <a:gd name="adj2" fmla="val 71991"/>
            </a:avLst>
          </a:prstGeom>
          <a:solidFill>
            <a:srgbClr val="FFFF99"/>
          </a:solidFill>
          <a:ln w="9525">
            <a:solidFill>
              <a:srgbClr val="CCCC00"/>
            </a:solidFill>
            <a:round/>
            <a:headEnd/>
            <a:tailEnd/>
          </a:ln>
          <a:effectLst/>
        </p:spPr>
        <p:txBody>
          <a:bodyPr wrap="none" anchor="ctr"/>
          <a:lstStyle/>
          <a:p>
            <a:endParaRPr lang="en-US"/>
          </a:p>
        </p:txBody>
      </p:sp>
      <p:sp>
        <p:nvSpPr>
          <p:cNvPr id="518150" name="Text Box 6"/>
          <p:cNvSpPr txBox="1">
            <a:spLocks noChangeArrowheads="1"/>
          </p:cNvSpPr>
          <p:nvPr/>
        </p:nvSpPr>
        <p:spPr bwMode="auto">
          <a:xfrm>
            <a:off x="4305300" y="6186488"/>
            <a:ext cx="692150" cy="366712"/>
          </a:xfrm>
          <a:prstGeom prst="rect">
            <a:avLst/>
          </a:prstGeom>
          <a:noFill/>
          <a:ln w="9525">
            <a:noFill/>
            <a:miter lim="800000"/>
            <a:headEnd/>
            <a:tailEnd/>
          </a:ln>
          <a:effectLst/>
        </p:spPr>
        <p:txBody>
          <a:bodyPr wrap="none">
            <a:spAutoFit/>
          </a:bodyPr>
          <a:lstStyle/>
          <a:p>
            <a:pPr algn="ctr"/>
            <a:r>
              <a:rPr lang="en-US" sz="1800">
                <a:solidFill>
                  <a:schemeClr val="accent2"/>
                </a:solidFill>
                <a:latin typeface="Arial Black" pitchFamily="34" charset="0"/>
              </a:rPr>
              <a:t>IWU</a:t>
            </a:r>
          </a:p>
        </p:txBody>
      </p:sp>
      <p:grpSp>
        <p:nvGrpSpPr>
          <p:cNvPr id="518152" name="Group 8"/>
          <p:cNvGrpSpPr>
            <a:grpSpLocks/>
          </p:cNvGrpSpPr>
          <p:nvPr/>
        </p:nvGrpSpPr>
        <p:grpSpPr bwMode="auto">
          <a:xfrm>
            <a:off x="0" y="0"/>
            <a:ext cx="9140825" cy="4808538"/>
            <a:chOff x="0" y="0"/>
            <a:chExt cx="5758" cy="3029"/>
          </a:xfrm>
        </p:grpSpPr>
        <p:pic>
          <p:nvPicPr>
            <p:cNvPr id="518153" name="Picture 9" descr="aura2"/>
            <p:cNvPicPr>
              <a:picLocks noChangeArrowheads="1"/>
            </p:cNvPicPr>
            <p:nvPr/>
          </p:nvPicPr>
          <p:blipFill>
            <a:blip r:embed="rId3" cstate="print"/>
            <a:srcRect/>
            <a:stretch>
              <a:fillRect/>
            </a:stretch>
          </p:blipFill>
          <p:spPr bwMode="auto">
            <a:xfrm>
              <a:off x="0" y="0"/>
              <a:ext cx="5758" cy="3029"/>
            </a:xfrm>
            <a:prstGeom prst="rect">
              <a:avLst/>
            </a:prstGeom>
            <a:noFill/>
          </p:spPr>
        </p:pic>
        <p:sp>
          <p:nvSpPr>
            <p:cNvPr id="518154" name="Text Box 10"/>
            <p:cNvSpPr txBox="1">
              <a:spLocks noChangeArrowheads="1"/>
            </p:cNvSpPr>
            <p:nvPr/>
          </p:nvSpPr>
          <p:spPr bwMode="auto">
            <a:xfrm>
              <a:off x="3153" y="816"/>
              <a:ext cx="1206" cy="192"/>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Foundational Values</a:t>
              </a:r>
            </a:p>
          </p:txBody>
        </p:sp>
        <p:sp>
          <p:nvSpPr>
            <p:cNvPr id="518155" name="WordArt 11"/>
            <p:cNvSpPr>
              <a:spLocks noChangeArrowheads="1" noChangeShapeType="1" noTextEdit="1"/>
            </p:cNvSpPr>
            <p:nvPr/>
          </p:nvSpPr>
          <p:spPr bwMode="auto">
            <a:xfrm>
              <a:off x="144" y="2556"/>
              <a:ext cx="552" cy="18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Infusion</a:t>
              </a:r>
            </a:p>
          </p:txBody>
        </p:sp>
        <p:sp>
          <p:nvSpPr>
            <p:cNvPr id="518156" name="Text Box 12"/>
            <p:cNvSpPr txBox="1">
              <a:spLocks noChangeArrowheads="1"/>
            </p:cNvSpPr>
            <p:nvPr/>
          </p:nvSpPr>
          <p:spPr bwMode="auto">
            <a:xfrm>
              <a:off x="2044" y="2380"/>
              <a:ext cx="897" cy="192"/>
            </a:xfrm>
            <a:prstGeom prst="rect">
              <a:avLst/>
            </a:prstGeom>
            <a:noFill/>
            <a:ln w="9525">
              <a:noFill/>
              <a:miter lim="800000"/>
              <a:headEnd/>
              <a:tailEnd/>
            </a:ln>
            <a:effectLst/>
          </p:spPr>
          <p:txBody>
            <a:bodyPr wrap="none">
              <a:spAutoFit/>
            </a:bodyPr>
            <a:lstStyle/>
            <a:p>
              <a:pPr algn="ctr"/>
              <a:r>
                <a:rPr lang="en-US" sz="1400" b="1">
                  <a:solidFill>
                    <a:schemeClr val="bg1"/>
                  </a:solidFill>
                  <a:cs typeface="Arial" charset="0"/>
                </a:rPr>
                <a:t>Unique Design</a:t>
              </a:r>
            </a:p>
          </p:txBody>
        </p:sp>
        <p:sp>
          <p:nvSpPr>
            <p:cNvPr id="518157" name="WordArt 13"/>
            <p:cNvSpPr>
              <a:spLocks noChangeArrowheads="1" noChangeShapeType="1" noTextEdit="1"/>
            </p:cNvSpPr>
            <p:nvPr/>
          </p:nvSpPr>
          <p:spPr bwMode="auto">
            <a:xfrm>
              <a:off x="4764" y="2604"/>
              <a:ext cx="756" cy="228"/>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Integration</a:t>
              </a:r>
            </a:p>
          </p:txBody>
        </p:sp>
        <p:sp>
          <p:nvSpPr>
            <p:cNvPr id="518158" name="WordArt 14"/>
            <p:cNvSpPr>
              <a:spLocks noChangeArrowheads="1" noChangeShapeType="1" noTextEdit="1"/>
            </p:cNvSpPr>
            <p:nvPr/>
          </p:nvSpPr>
          <p:spPr bwMode="auto">
            <a:xfrm>
              <a:off x="4806" y="96"/>
              <a:ext cx="618" cy="180"/>
            </a:xfrm>
            <a:prstGeom prst="rect">
              <a:avLst/>
            </a:prstGeom>
          </p:spPr>
          <p:txBody>
            <a:bodyPr wrap="none" fromWordArt="1">
              <a:prstTxWarp prst="textPlain">
                <a:avLst>
                  <a:gd name="adj" fmla="val 50000"/>
                </a:avLst>
              </a:prstTxWarp>
            </a:bodyPr>
            <a:lstStyle/>
            <a:p>
              <a:pPr algn="ctr"/>
              <a:r>
                <a:rPr lang="en-US" sz="1600" kern="10">
                  <a:ln w="12700">
                    <a:noFill/>
                    <a:round/>
                    <a:headEnd/>
                    <a:tailEnd/>
                  </a:ln>
                  <a:solidFill>
                    <a:schemeClr val="bg1"/>
                  </a:solidFill>
                  <a:effectLst>
                    <a:outerShdw dist="35921" dir="2700000" sy="50000" kx="2115830" algn="bl" rotWithShape="0">
                      <a:srgbClr val="C0C0C0">
                        <a:alpha val="80000"/>
                      </a:srgbClr>
                    </a:outerShdw>
                  </a:effectLst>
                  <a:latin typeface="Arial Black"/>
                </a:rPr>
                <a:t>Intention</a:t>
              </a:r>
            </a:p>
          </p:txBody>
        </p:sp>
        <p:graphicFrame>
          <p:nvGraphicFramePr>
            <p:cNvPr id="518159" name="Object 15"/>
            <p:cNvGraphicFramePr>
              <a:graphicFrameLocks noChangeAspect="1"/>
            </p:cNvGraphicFramePr>
            <p:nvPr/>
          </p:nvGraphicFramePr>
          <p:xfrm>
            <a:off x="2139" y="864"/>
            <a:ext cx="1482" cy="1505"/>
          </p:xfrm>
          <a:graphic>
            <a:graphicData uri="http://schemas.openxmlformats.org/presentationml/2006/ole">
              <p:oleObj spid="_x0000_s518159" name="CorelDRAW" r:id="rId4" imgW="2778120" imgH="2820960" progId="CorelDraw.Graphic.12">
                <p:embed/>
              </p:oleObj>
            </a:graphicData>
          </a:graphic>
        </p:graphicFrame>
        <p:sp>
          <p:nvSpPr>
            <p:cNvPr id="518160" name="WordArt 16"/>
            <p:cNvSpPr>
              <a:spLocks noChangeArrowheads="1" noChangeShapeType="1" noTextEdit="1"/>
            </p:cNvSpPr>
            <p:nvPr/>
          </p:nvSpPr>
          <p:spPr bwMode="auto">
            <a:xfrm>
              <a:off x="2784" y="1722"/>
              <a:ext cx="288"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F S</a:t>
              </a:r>
            </a:p>
          </p:txBody>
        </p:sp>
        <p:grpSp>
          <p:nvGrpSpPr>
            <p:cNvPr id="518161" name="Group 17"/>
            <p:cNvGrpSpPr>
              <a:grpSpLocks/>
            </p:cNvGrpSpPr>
            <p:nvPr/>
          </p:nvGrpSpPr>
          <p:grpSpPr bwMode="auto">
            <a:xfrm>
              <a:off x="2496" y="1104"/>
              <a:ext cx="102" cy="440"/>
              <a:chOff x="2784" y="1710"/>
              <a:chExt cx="102" cy="440"/>
            </a:xfrm>
          </p:grpSpPr>
          <p:sp>
            <p:nvSpPr>
              <p:cNvPr id="518162" name="WordArt 18"/>
              <p:cNvSpPr>
                <a:spLocks noChangeArrowheads="1" noChangeShapeType="1" noTextEdit="1"/>
              </p:cNvSpPr>
              <p:nvPr/>
            </p:nvSpPr>
            <p:spPr bwMode="auto">
              <a:xfrm>
                <a:off x="2784" y="1710"/>
                <a:ext cx="102"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S</a:t>
                </a:r>
              </a:p>
            </p:txBody>
          </p:sp>
          <p:sp>
            <p:nvSpPr>
              <p:cNvPr id="518163" name="WordArt 19"/>
              <p:cNvSpPr>
                <a:spLocks noChangeArrowheads="1" noChangeShapeType="1" noTextEdit="1"/>
              </p:cNvSpPr>
              <p:nvPr/>
            </p:nvSpPr>
            <p:spPr bwMode="auto">
              <a:xfrm>
                <a:off x="2784" y="1952"/>
                <a:ext cx="96"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F</a:t>
                </a:r>
              </a:p>
            </p:txBody>
          </p:sp>
        </p:grpSp>
        <p:sp>
          <p:nvSpPr>
            <p:cNvPr id="518164" name="WordArt 20"/>
            <p:cNvSpPr>
              <a:spLocks noChangeArrowheads="1" noChangeShapeType="1" noTextEdit="1"/>
            </p:cNvSpPr>
            <p:nvPr/>
          </p:nvSpPr>
          <p:spPr bwMode="auto">
            <a:xfrm>
              <a:off x="2880" y="960"/>
              <a:ext cx="216"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AA</a:t>
              </a:r>
            </a:p>
          </p:txBody>
        </p:sp>
        <p:grpSp>
          <p:nvGrpSpPr>
            <p:cNvPr id="518165" name="Group 21"/>
            <p:cNvGrpSpPr>
              <a:grpSpLocks/>
            </p:cNvGrpSpPr>
            <p:nvPr/>
          </p:nvGrpSpPr>
          <p:grpSpPr bwMode="auto">
            <a:xfrm>
              <a:off x="3198" y="1248"/>
              <a:ext cx="114" cy="432"/>
              <a:chOff x="2784" y="912"/>
              <a:chExt cx="114" cy="432"/>
            </a:xfrm>
          </p:grpSpPr>
          <p:sp>
            <p:nvSpPr>
              <p:cNvPr id="518166" name="WordArt 22"/>
              <p:cNvSpPr>
                <a:spLocks noChangeArrowheads="1" noChangeShapeType="1" noTextEdit="1"/>
              </p:cNvSpPr>
              <p:nvPr/>
            </p:nvSpPr>
            <p:spPr bwMode="auto">
              <a:xfrm>
                <a:off x="2784" y="912"/>
                <a:ext cx="114"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S</a:t>
                </a:r>
              </a:p>
            </p:txBody>
          </p:sp>
          <p:sp>
            <p:nvSpPr>
              <p:cNvPr id="518167" name="WordArt 23"/>
              <p:cNvSpPr>
                <a:spLocks noChangeArrowheads="1" noChangeShapeType="1" noTextEdit="1"/>
              </p:cNvSpPr>
              <p:nvPr/>
            </p:nvSpPr>
            <p:spPr bwMode="auto">
              <a:xfrm>
                <a:off x="2784" y="1146"/>
                <a:ext cx="114" cy="198"/>
              </a:xfrm>
              <a:prstGeom prst="rect">
                <a:avLst/>
              </a:prstGeom>
            </p:spPr>
            <p:txBody>
              <a:bodyPr wrap="none" fromWordArt="1">
                <a:prstTxWarp prst="textPlain">
                  <a:avLst>
                    <a:gd name="adj" fmla="val 50000"/>
                  </a:avLst>
                </a:prstTxWarp>
              </a:bodyPr>
              <a:lstStyle/>
              <a:p>
                <a:pPr algn="ctr"/>
                <a:r>
                  <a:rPr lang="en-US" sz="1800" kern="10" spc="360">
                    <a:ln w="9525">
                      <a:noFill/>
                      <a:round/>
                      <a:headEnd/>
                      <a:tailEnd/>
                    </a:ln>
                    <a:solidFill>
                      <a:schemeClr val="bg1"/>
                    </a:solidFill>
                    <a:effectLst>
                      <a:outerShdw dist="45791" dir="3378596" algn="ctr" rotWithShape="0">
                        <a:srgbClr val="4D4D4D">
                          <a:alpha val="80000"/>
                        </a:srgbClr>
                      </a:outerShdw>
                    </a:effectLst>
                    <a:latin typeface="Arial Black"/>
                  </a:rPr>
                  <a:t>D</a:t>
                </a:r>
              </a:p>
            </p:txBody>
          </p:sp>
        </p:grpSp>
        <p:grpSp>
          <p:nvGrpSpPr>
            <p:cNvPr id="518168" name="Group 24"/>
            <p:cNvGrpSpPr>
              <a:grpSpLocks/>
            </p:cNvGrpSpPr>
            <p:nvPr/>
          </p:nvGrpSpPr>
          <p:grpSpPr bwMode="auto">
            <a:xfrm>
              <a:off x="2706" y="1324"/>
              <a:ext cx="336" cy="240"/>
              <a:chOff x="2706" y="1324"/>
              <a:chExt cx="336" cy="240"/>
            </a:xfrm>
          </p:grpSpPr>
          <p:sp>
            <p:nvSpPr>
              <p:cNvPr id="518169" name="Oval 25"/>
              <p:cNvSpPr>
                <a:spLocks noChangeArrowheads="1"/>
              </p:cNvSpPr>
              <p:nvPr/>
            </p:nvSpPr>
            <p:spPr bwMode="auto">
              <a:xfrm>
                <a:off x="2706" y="1324"/>
                <a:ext cx="336" cy="240"/>
              </a:xfrm>
              <a:prstGeom prst="ellipse">
                <a:avLst/>
              </a:prstGeom>
              <a:solidFill>
                <a:srgbClr val="FFFF00"/>
              </a:solidFill>
              <a:ln w="9525">
                <a:noFill/>
                <a:round/>
                <a:headEnd/>
                <a:tailEnd/>
              </a:ln>
              <a:effectLst/>
            </p:spPr>
            <p:txBody>
              <a:bodyPr wrap="none" anchor="ctr"/>
              <a:lstStyle/>
              <a:p>
                <a:endParaRPr lang="en-US"/>
              </a:p>
            </p:txBody>
          </p:sp>
          <p:grpSp>
            <p:nvGrpSpPr>
              <p:cNvPr id="518170" name="Group 26"/>
              <p:cNvGrpSpPr>
                <a:grpSpLocks noChangeAspect="1"/>
              </p:cNvGrpSpPr>
              <p:nvPr/>
            </p:nvGrpSpPr>
            <p:grpSpPr bwMode="auto">
              <a:xfrm>
                <a:off x="2769" y="1389"/>
                <a:ext cx="213" cy="99"/>
                <a:chOff x="1940" y="954"/>
                <a:chExt cx="592" cy="276"/>
              </a:xfrm>
            </p:grpSpPr>
            <p:sp>
              <p:nvSpPr>
                <p:cNvPr id="518171" name="WordArt 27"/>
                <p:cNvSpPr>
                  <a:spLocks noChangeAspect="1" noChangeArrowheads="1" noChangeShapeType="1" noTextEdit="1"/>
                </p:cNvSpPr>
                <p:nvPr/>
              </p:nvSpPr>
              <p:spPr bwMode="auto">
                <a:xfrm>
                  <a:off x="1940" y="1002"/>
                  <a:ext cx="114" cy="198"/>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000000"/>
                      </a:solidFill>
                      <a:latin typeface="Arial Black"/>
                    </a:rPr>
                    <a:t>C</a:t>
                  </a:r>
                </a:p>
              </p:txBody>
            </p:sp>
            <p:sp>
              <p:nvSpPr>
                <p:cNvPr id="518172" name="WordArt 28"/>
                <p:cNvSpPr>
                  <a:spLocks noChangeAspect="1" noChangeArrowheads="1" noChangeShapeType="1" noTextEdit="1"/>
                </p:cNvSpPr>
                <p:nvPr/>
              </p:nvSpPr>
              <p:spPr bwMode="auto">
                <a:xfrm>
                  <a:off x="2418" y="1002"/>
                  <a:ext cx="114" cy="198"/>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000000"/>
                      </a:solidFill>
                      <a:latin typeface="Arial Black"/>
                    </a:rPr>
                    <a:t>L</a:t>
                  </a:r>
                </a:p>
              </p:txBody>
            </p:sp>
            <p:sp>
              <p:nvSpPr>
                <p:cNvPr id="518173" name="WordArt 29"/>
                <p:cNvSpPr>
                  <a:spLocks noChangeAspect="1" noChangeArrowheads="1" noChangeShapeType="1" noTextEdit="1"/>
                </p:cNvSpPr>
                <p:nvPr/>
              </p:nvSpPr>
              <p:spPr bwMode="auto">
                <a:xfrm>
                  <a:off x="2082" y="954"/>
                  <a:ext cx="126" cy="270"/>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000000"/>
                      </a:solidFill>
                      <a:latin typeface="Arial Black"/>
                    </a:rPr>
                    <a:t>L</a:t>
                  </a:r>
                </a:p>
              </p:txBody>
            </p:sp>
            <p:sp>
              <p:nvSpPr>
                <p:cNvPr id="518174" name="WordArt 30"/>
                <p:cNvSpPr>
                  <a:spLocks noChangeAspect="1" noChangeArrowheads="1" noChangeShapeType="1" noTextEdit="1"/>
                </p:cNvSpPr>
                <p:nvPr/>
              </p:nvSpPr>
              <p:spPr bwMode="auto">
                <a:xfrm>
                  <a:off x="2238" y="960"/>
                  <a:ext cx="150" cy="270"/>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000000"/>
                      </a:solidFill>
                      <a:latin typeface="Arial Black"/>
                    </a:rPr>
                    <a:t>C</a:t>
                  </a:r>
                </a:p>
              </p:txBody>
            </p:sp>
          </p:grpSp>
        </p:grpSp>
        <p:sp>
          <p:nvSpPr>
            <p:cNvPr id="518175" name="Text Box 31"/>
            <p:cNvSpPr txBox="1">
              <a:spLocks noChangeArrowheads="1"/>
            </p:cNvSpPr>
            <p:nvPr/>
          </p:nvSpPr>
          <p:spPr bwMode="auto">
            <a:xfrm>
              <a:off x="1680" y="240"/>
              <a:ext cx="1225" cy="194"/>
            </a:xfrm>
            <a:prstGeom prst="rect">
              <a:avLst/>
            </a:prstGeom>
            <a:noFill/>
            <a:ln w="9525">
              <a:noFill/>
              <a:miter lim="800000"/>
              <a:headEnd/>
              <a:tailEnd/>
            </a:ln>
            <a:effectLst/>
          </p:spPr>
          <p:txBody>
            <a:bodyPr wrap="none">
              <a:spAutoFit/>
            </a:bodyPr>
            <a:lstStyle/>
            <a:p>
              <a:r>
                <a:rPr lang="en-US" sz="1400" b="1" dirty="0">
                  <a:solidFill>
                    <a:schemeClr val="bg1"/>
                  </a:solidFill>
                  <a:cs typeface="Arial" charset="0"/>
                </a:rPr>
                <a:t>Personal </a:t>
              </a:r>
              <a:r>
                <a:rPr lang="en-US" sz="1400" b="1" dirty="0" smtClean="0">
                  <a:solidFill>
                    <a:schemeClr val="bg1"/>
                  </a:solidFill>
                  <a:cs typeface="Arial" charset="0"/>
                </a:rPr>
                <a:t>Leadership</a:t>
              </a:r>
              <a:endParaRPr lang="en-US" sz="1400" b="1" dirty="0">
                <a:solidFill>
                  <a:schemeClr val="bg1"/>
                </a:solidFill>
                <a:cs typeface="Arial" charset="0"/>
              </a:endParaRPr>
            </a:p>
          </p:txBody>
        </p:sp>
        <p:graphicFrame>
          <p:nvGraphicFramePr>
            <p:cNvPr id="518176" name="Object 32"/>
            <p:cNvGraphicFramePr>
              <a:graphicFrameLocks noChangeAspect="1"/>
            </p:cNvGraphicFramePr>
            <p:nvPr/>
          </p:nvGraphicFramePr>
          <p:xfrm>
            <a:off x="1920" y="1548"/>
            <a:ext cx="376" cy="456"/>
          </p:xfrm>
          <a:graphic>
            <a:graphicData uri="http://schemas.openxmlformats.org/presentationml/2006/ole">
              <p:oleObj spid="_x0000_s518176" name="PHOTO-PAINT" r:id="rId5" imgW="596825" imgH="723554" progId="CorelPhotoPaint.Image.12">
                <p:embed/>
              </p:oleObj>
            </a:graphicData>
          </a:graphic>
        </p:graphicFrame>
      </p:grpSp>
      <p:sp>
        <p:nvSpPr>
          <p:cNvPr id="518177" name="Rectangle 33"/>
          <p:cNvSpPr>
            <a:spLocks noChangeArrowheads="1"/>
          </p:cNvSpPr>
          <p:nvPr/>
        </p:nvSpPr>
        <p:spPr bwMode="auto">
          <a:xfrm>
            <a:off x="533400" y="5218113"/>
            <a:ext cx="8115300" cy="457200"/>
          </a:xfrm>
          <a:prstGeom prst="rect">
            <a:avLst/>
          </a:prstGeom>
          <a:noFill/>
          <a:ln w="9525">
            <a:noFill/>
            <a:miter lim="800000"/>
            <a:headEnd/>
            <a:tailEnd/>
          </a:ln>
          <a:effectLst/>
        </p:spPr>
        <p:txBody>
          <a:bodyPr wrap="none">
            <a:spAutoFit/>
          </a:bodyPr>
          <a:lstStyle/>
          <a:p>
            <a:pPr algn="ctr"/>
            <a:r>
              <a:rPr lang="en-US" sz="2400" b="1">
                <a:solidFill>
                  <a:srgbClr val="FFFF00"/>
                </a:solidFill>
              </a:rPr>
              <a:t>Integrating Life Calling across the life of our institution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62" name="Group 2"/>
          <p:cNvGrpSpPr>
            <a:grpSpLocks/>
          </p:cNvGrpSpPr>
          <p:nvPr/>
        </p:nvGrpSpPr>
        <p:grpSpPr bwMode="auto">
          <a:xfrm>
            <a:off x="304800" y="1482725"/>
            <a:ext cx="8534400" cy="274638"/>
            <a:chOff x="192" y="2133"/>
            <a:chExt cx="5376" cy="231"/>
          </a:xfrm>
        </p:grpSpPr>
        <p:sp>
          <p:nvSpPr>
            <p:cNvPr id="604163" name="AutoShape 3"/>
            <p:cNvSpPr>
              <a:spLocks noChangeArrowheads="1"/>
            </p:cNvSpPr>
            <p:nvPr/>
          </p:nvSpPr>
          <p:spPr bwMode="auto">
            <a:xfrm flipH="1">
              <a:off x="192" y="2133"/>
              <a:ext cx="4224" cy="230"/>
            </a:xfrm>
            <a:prstGeom prst="rtTriangle">
              <a:avLst/>
            </a:prstGeom>
            <a:solidFill>
              <a:schemeClr val="bg2"/>
            </a:solidFill>
            <a:ln w="9525">
              <a:noFill/>
              <a:miter lim="800000"/>
              <a:headEnd/>
              <a:tailEnd/>
            </a:ln>
            <a:effectLst/>
          </p:spPr>
          <p:txBody>
            <a:bodyPr wrap="none" anchor="ctr"/>
            <a:lstStyle/>
            <a:p>
              <a:endParaRPr lang="en-US"/>
            </a:p>
          </p:txBody>
        </p:sp>
        <p:sp>
          <p:nvSpPr>
            <p:cNvPr id="604164" name="Rectangle 4"/>
            <p:cNvSpPr>
              <a:spLocks noChangeArrowheads="1"/>
            </p:cNvSpPr>
            <p:nvPr/>
          </p:nvSpPr>
          <p:spPr bwMode="auto">
            <a:xfrm>
              <a:off x="4416" y="2134"/>
              <a:ext cx="1152" cy="230"/>
            </a:xfrm>
            <a:prstGeom prst="rect">
              <a:avLst/>
            </a:prstGeom>
            <a:solidFill>
              <a:schemeClr val="bg2"/>
            </a:solidFill>
            <a:ln w="9525">
              <a:noFill/>
              <a:miter lim="800000"/>
              <a:headEnd/>
              <a:tailEnd/>
            </a:ln>
            <a:effectLst/>
          </p:spPr>
          <p:txBody>
            <a:bodyPr wrap="none" anchor="ctr"/>
            <a:lstStyle/>
            <a:p>
              <a:endParaRPr lang="en-US"/>
            </a:p>
          </p:txBody>
        </p:sp>
      </p:grpSp>
      <p:grpSp>
        <p:nvGrpSpPr>
          <p:cNvPr id="604165" name="Group 5"/>
          <p:cNvGrpSpPr>
            <a:grpSpLocks/>
          </p:cNvGrpSpPr>
          <p:nvPr/>
        </p:nvGrpSpPr>
        <p:grpSpPr bwMode="auto">
          <a:xfrm>
            <a:off x="3733800" y="1482725"/>
            <a:ext cx="5105400" cy="274638"/>
            <a:chOff x="2352" y="3034"/>
            <a:chExt cx="3216" cy="230"/>
          </a:xfrm>
        </p:grpSpPr>
        <p:sp>
          <p:nvSpPr>
            <p:cNvPr id="604166" name="Rectangle 6" descr="Dark upward diagonal"/>
            <p:cNvSpPr>
              <a:spLocks noChangeArrowheads="1"/>
            </p:cNvSpPr>
            <p:nvPr/>
          </p:nvSpPr>
          <p:spPr bwMode="auto">
            <a:xfrm>
              <a:off x="4608" y="3034"/>
              <a:ext cx="960" cy="230"/>
            </a:xfrm>
            <a:prstGeom prst="rect">
              <a:avLst/>
            </a:prstGeom>
            <a:pattFill prst="dkUpDiag">
              <a:fgClr>
                <a:schemeClr val="bg2"/>
              </a:fgClr>
              <a:bgClr>
                <a:srgbClr val="FFFFFF"/>
              </a:bgClr>
            </a:pattFill>
            <a:ln w="9525">
              <a:noFill/>
              <a:miter lim="800000"/>
              <a:headEnd/>
              <a:tailEnd/>
            </a:ln>
            <a:effectLst/>
          </p:spPr>
          <p:txBody>
            <a:bodyPr wrap="none" anchor="ctr"/>
            <a:lstStyle/>
            <a:p>
              <a:endParaRPr lang="en-US"/>
            </a:p>
          </p:txBody>
        </p:sp>
        <p:sp>
          <p:nvSpPr>
            <p:cNvPr id="604167" name="AutoShape 7" descr="Dark upward diagonal"/>
            <p:cNvSpPr>
              <a:spLocks noChangeArrowheads="1"/>
            </p:cNvSpPr>
            <p:nvPr/>
          </p:nvSpPr>
          <p:spPr bwMode="auto">
            <a:xfrm flipH="1">
              <a:off x="2352" y="3034"/>
              <a:ext cx="2256" cy="230"/>
            </a:xfrm>
            <a:prstGeom prst="rtTriangle">
              <a:avLst/>
            </a:prstGeom>
            <a:pattFill prst="dkUpDiag">
              <a:fgClr>
                <a:schemeClr val="bg2"/>
              </a:fgClr>
              <a:bgClr>
                <a:srgbClr val="FFFFFF"/>
              </a:bgClr>
            </a:pattFill>
            <a:ln w="9525">
              <a:noFill/>
              <a:miter lim="800000"/>
              <a:headEnd/>
              <a:tailEnd/>
            </a:ln>
            <a:effectLst/>
          </p:spPr>
          <p:txBody>
            <a:bodyPr wrap="none" anchor="ctr"/>
            <a:lstStyle/>
            <a:p>
              <a:endParaRPr lang="en-US"/>
            </a:p>
          </p:txBody>
        </p:sp>
      </p:grpSp>
      <p:sp>
        <p:nvSpPr>
          <p:cNvPr id="604168" name="Text Box 8"/>
          <p:cNvSpPr txBox="1">
            <a:spLocks noChangeArrowheads="1"/>
          </p:cNvSpPr>
          <p:nvPr/>
        </p:nvSpPr>
        <p:spPr bwMode="auto">
          <a:xfrm>
            <a:off x="8455025" y="1317625"/>
            <a:ext cx="438150" cy="214313"/>
          </a:xfrm>
          <a:prstGeom prst="rect">
            <a:avLst/>
          </a:prstGeom>
          <a:noFill/>
          <a:ln w="9525">
            <a:noFill/>
            <a:miter lim="800000"/>
            <a:headEnd/>
            <a:tailEnd/>
          </a:ln>
          <a:effectLst/>
        </p:spPr>
        <p:txBody>
          <a:bodyPr wrap="none">
            <a:spAutoFit/>
          </a:bodyPr>
          <a:lstStyle/>
          <a:p>
            <a:r>
              <a:rPr lang="en-US" sz="800" b="1"/>
              <a:t>HIGH</a:t>
            </a:r>
          </a:p>
        </p:txBody>
      </p:sp>
      <p:sp>
        <p:nvSpPr>
          <p:cNvPr id="604169" name="AutoShape 9"/>
          <p:cNvSpPr>
            <a:spLocks noChangeArrowheads="1"/>
          </p:cNvSpPr>
          <p:nvPr/>
        </p:nvSpPr>
        <p:spPr bwMode="auto">
          <a:xfrm flipH="1">
            <a:off x="304800" y="1598613"/>
            <a:ext cx="4267200" cy="165100"/>
          </a:xfrm>
          <a:prstGeom prst="rtTriangle">
            <a:avLst/>
          </a:prstGeom>
          <a:solidFill>
            <a:schemeClr val="bg2"/>
          </a:solidFill>
          <a:ln w="9525">
            <a:noFill/>
            <a:miter lim="800000"/>
            <a:headEnd/>
            <a:tailEnd/>
          </a:ln>
          <a:effectLst/>
        </p:spPr>
        <p:txBody>
          <a:bodyPr wrap="none" anchor="ctr"/>
          <a:lstStyle/>
          <a:p>
            <a:endParaRPr lang="en-US"/>
          </a:p>
        </p:txBody>
      </p:sp>
      <p:sp>
        <p:nvSpPr>
          <p:cNvPr id="604170" name="Rectangle 10"/>
          <p:cNvSpPr>
            <a:spLocks noChangeArrowheads="1"/>
          </p:cNvSpPr>
          <p:nvPr/>
        </p:nvSpPr>
        <p:spPr bwMode="auto">
          <a:xfrm>
            <a:off x="304800" y="1482725"/>
            <a:ext cx="8534400" cy="274638"/>
          </a:xfrm>
          <a:prstGeom prst="rect">
            <a:avLst/>
          </a:prstGeom>
          <a:noFill/>
          <a:ln w="12700">
            <a:solidFill>
              <a:schemeClr val="tx1"/>
            </a:solidFill>
            <a:miter lim="800000"/>
            <a:headEnd/>
            <a:tailEnd/>
          </a:ln>
          <a:effectLst/>
        </p:spPr>
        <p:txBody>
          <a:bodyPr wrap="none" anchor="ctr"/>
          <a:lstStyle/>
          <a:p>
            <a:endParaRPr lang="en-US"/>
          </a:p>
        </p:txBody>
      </p:sp>
      <p:sp>
        <p:nvSpPr>
          <p:cNvPr id="604171" name="Text Box 11"/>
          <p:cNvSpPr txBox="1">
            <a:spLocks noChangeArrowheads="1"/>
          </p:cNvSpPr>
          <p:nvPr/>
        </p:nvSpPr>
        <p:spPr bwMode="auto">
          <a:xfrm>
            <a:off x="228600" y="1727200"/>
            <a:ext cx="609600" cy="214313"/>
          </a:xfrm>
          <a:prstGeom prst="rect">
            <a:avLst/>
          </a:prstGeom>
          <a:noFill/>
          <a:ln w="9525">
            <a:noFill/>
            <a:miter lim="800000"/>
            <a:headEnd/>
            <a:tailEnd/>
          </a:ln>
          <a:effectLst/>
        </p:spPr>
        <p:txBody>
          <a:bodyPr>
            <a:spAutoFit/>
          </a:bodyPr>
          <a:lstStyle/>
          <a:p>
            <a:r>
              <a:rPr lang="en-US" sz="800" b="1"/>
              <a:t>LOW</a:t>
            </a:r>
          </a:p>
        </p:txBody>
      </p:sp>
      <p:sp>
        <p:nvSpPr>
          <p:cNvPr id="604172" name="Text Box 12"/>
          <p:cNvSpPr txBox="1">
            <a:spLocks noChangeArrowheads="1"/>
          </p:cNvSpPr>
          <p:nvPr/>
        </p:nvSpPr>
        <p:spPr bwMode="auto">
          <a:xfrm>
            <a:off x="3498850" y="1752600"/>
            <a:ext cx="2193925" cy="304800"/>
          </a:xfrm>
          <a:prstGeom prst="rect">
            <a:avLst/>
          </a:prstGeom>
          <a:noFill/>
          <a:ln w="9525">
            <a:noFill/>
            <a:miter lim="800000"/>
            <a:headEnd/>
            <a:tailEnd/>
          </a:ln>
          <a:effectLst/>
        </p:spPr>
        <p:txBody>
          <a:bodyPr wrap="none">
            <a:spAutoFit/>
          </a:bodyPr>
          <a:lstStyle/>
          <a:p>
            <a:pPr algn="ctr"/>
            <a:r>
              <a:rPr lang="en-US" sz="1400" b="1"/>
              <a:t>Self-Directedness Scale</a:t>
            </a:r>
          </a:p>
        </p:txBody>
      </p:sp>
      <p:sp>
        <p:nvSpPr>
          <p:cNvPr id="604173" name="WordArt 13"/>
          <p:cNvSpPr>
            <a:spLocks noChangeArrowheads="1" noChangeShapeType="1" noTextEdit="1"/>
          </p:cNvSpPr>
          <p:nvPr/>
        </p:nvSpPr>
        <p:spPr bwMode="auto">
          <a:xfrm>
            <a:off x="1219200" y="6553200"/>
            <a:ext cx="6705600" cy="152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336699"/>
                </a:solidFill>
                <a:effectLst>
                  <a:outerShdw dist="45791" dir="2021404" algn="ctr" rotWithShape="0">
                    <a:srgbClr val="B2B2B2">
                      <a:alpha val="80000"/>
                    </a:srgbClr>
                  </a:outerShdw>
                </a:effectLst>
                <a:latin typeface="Arial"/>
                <a:cs typeface="Arial"/>
              </a:rPr>
              <a:t>Stage-Appropriate Life Calling Developmental Model</a:t>
            </a:r>
          </a:p>
        </p:txBody>
      </p:sp>
      <p:grpSp>
        <p:nvGrpSpPr>
          <p:cNvPr id="604174" name="Group 14"/>
          <p:cNvGrpSpPr>
            <a:grpSpLocks/>
          </p:cNvGrpSpPr>
          <p:nvPr/>
        </p:nvGrpSpPr>
        <p:grpSpPr bwMode="auto">
          <a:xfrm>
            <a:off x="304800" y="152400"/>
            <a:ext cx="8534400" cy="1123950"/>
            <a:chOff x="192" y="442"/>
            <a:chExt cx="5376" cy="708"/>
          </a:xfrm>
        </p:grpSpPr>
        <p:grpSp>
          <p:nvGrpSpPr>
            <p:cNvPr id="604175" name="Group 15"/>
            <p:cNvGrpSpPr>
              <a:grpSpLocks/>
            </p:cNvGrpSpPr>
            <p:nvPr/>
          </p:nvGrpSpPr>
          <p:grpSpPr bwMode="auto">
            <a:xfrm>
              <a:off x="4224" y="620"/>
              <a:ext cx="1337" cy="530"/>
              <a:chOff x="4224" y="1810"/>
              <a:chExt cx="1337" cy="530"/>
            </a:xfrm>
          </p:grpSpPr>
          <p:sp>
            <p:nvSpPr>
              <p:cNvPr id="604176" name="Rectangle 16"/>
              <p:cNvSpPr>
                <a:spLocks noChangeArrowheads="1"/>
              </p:cNvSpPr>
              <p:nvPr/>
            </p:nvSpPr>
            <p:spPr bwMode="auto">
              <a:xfrm>
                <a:off x="4224" y="1810"/>
                <a:ext cx="672" cy="528"/>
              </a:xfrm>
              <a:prstGeom prst="rect">
                <a:avLst/>
              </a:prstGeom>
              <a:solidFill>
                <a:srgbClr val="660066"/>
              </a:solidFill>
              <a:ln w="9525">
                <a:noFill/>
                <a:miter lim="800000"/>
                <a:headEnd/>
                <a:tailEnd/>
              </a:ln>
              <a:effectLst/>
            </p:spPr>
            <p:txBody>
              <a:bodyPr wrap="none" anchor="ctr"/>
              <a:lstStyle/>
              <a:p>
                <a:endParaRPr lang="en-US"/>
              </a:p>
            </p:txBody>
          </p:sp>
          <p:sp>
            <p:nvSpPr>
              <p:cNvPr id="604177" name="AutoShape 17"/>
              <p:cNvSpPr>
                <a:spLocks noChangeArrowheads="1"/>
              </p:cNvSpPr>
              <p:nvPr/>
            </p:nvSpPr>
            <p:spPr bwMode="auto">
              <a:xfrm rot="5400000">
                <a:off x="4959" y="1738"/>
                <a:ext cx="530" cy="674"/>
              </a:xfrm>
              <a:prstGeom prst="triangle">
                <a:avLst>
                  <a:gd name="adj" fmla="val 50000"/>
                </a:avLst>
              </a:prstGeom>
              <a:solidFill>
                <a:srgbClr val="660066"/>
              </a:solidFill>
              <a:ln w="9525">
                <a:noFill/>
                <a:miter lim="800000"/>
                <a:headEnd/>
                <a:tailEnd/>
              </a:ln>
              <a:effectLst/>
            </p:spPr>
            <p:txBody>
              <a:bodyPr wrap="none" anchor="ctr"/>
              <a:lstStyle/>
              <a:p>
                <a:endParaRPr lang="en-US"/>
              </a:p>
            </p:txBody>
          </p:sp>
        </p:grpSp>
        <p:sp>
          <p:nvSpPr>
            <p:cNvPr id="604178" name="Rectangle 18"/>
            <p:cNvSpPr>
              <a:spLocks noChangeArrowheads="1"/>
            </p:cNvSpPr>
            <p:nvPr/>
          </p:nvSpPr>
          <p:spPr bwMode="auto">
            <a:xfrm>
              <a:off x="3552" y="620"/>
              <a:ext cx="672" cy="528"/>
            </a:xfrm>
            <a:prstGeom prst="rect">
              <a:avLst/>
            </a:prstGeom>
            <a:solidFill>
              <a:srgbClr val="0000CC"/>
            </a:solidFill>
            <a:ln w="9525">
              <a:noFill/>
              <a:miter lim="800000"/>
              <a:headEnd/>
              <a:tailEnd/>
            </a:ln>
            <a:effectLst/>
          </p:spPr>
          <p:txBody>
            <a:bodyPr wrap="none" anchor="ctr"/>
            <a:lstStyle/>
            <a:p>
              <a:endParaRPr lang="en-US"/>
            </a:p>
          </p:txBody>
        </p:sp>
        <p:sp>
          <p:nvSpPr>
            <p:cNvPr id="604179" name="Rectangle 19"/>
            <p:cNvSpPr>
              <a:spLocks noChangeArrowheads="1"/>
            </p:cNvSpPr>
            <p:nvPr/>
          </p:nvSpPr>
          <p:spPr bwMode="auto">
            <a:xfrm>
              <a:off x="2880" y="620"/>
              <a:ext cx="672" cy="528"/>
            </a:xfrm>
            <a:prstGeom prst="rect">
              <a:avLst/>
            </a:prstGeom>
            <a:solidFill>
              <a:srgbClr val="009BE6"/>
            </a:solidFill>
            <a:ln w="9525">
              <a:noFill/>
              <a:miter lim="800000"/>
              <a:headEnd/>
              <a:tailEnd/>
            </a:ln>
            <a:effectLst/>
          </p:spPr>
          <p:txBody>
            <a:bodyPr wrap="none" anchor="ctr"/>
            <a:lstStyle/>
            <a:p>
              <a:endParaRPr lang="en-US"/>
            </a:p>
          </p:txBody>
        </p:sp>
        <p:sp>
          <p:nvSpPr>
            <p:cNvPr id="604180" name="AutoShape 20"/>
            <p:cNvSpPr>
              <a:spLocks noChangeArrowheads="1"/>
            </p:cNvSpPr>
            <p:nvPr/>
          </p:nvSpPr>
          <p:spPr bwMode="auto">
            <a:xfrm>
              <a:off x="2880" y="972"/>
              <a:ext cx="672" cy="173"/>
            </a:xfrm>
            <a:prstGeom prst="rtTriangle">
              <a:avLst/>
            </a:prstGeom>
            <a:gradFill rotWithShape="1">
              <a:gsLst>
                <a:gs pos="0">
                  <a:srgbClr val="009900"/>
                </a:gs>
                <a:gs pos="100000">
                  <a:srgbClr val="009BE6"/>
                </a:gs>
              </a:gsLst>
              <a:lin ang="0" scaled="1"/>
            </a:gradFill>
            <a:ln w="9525">
              <a:noFill/>
              <a:miter lim="800000"/>
              <a:headEnd/>
              <a:tailEnd/>
            </a:ln>
            <a:effectLst/>
          </p:spPr>
          <p:txBody>
            <a:bodyPr wrap="none" anchor="ctr"/>
            <a:lstStyle/>
            <a:p>
              <a:endParaRPr lang="en-US"/>
            </a:p>
          </p:txBody>
        </p:sp>
        <p:sp>
          <p:nvSpPr>
            <p:cNvPr id="604181" name="Rectangle 21"/>
            <p:cNvSpPr>
              <a:spLocks noChangeArrowheads="1"/>
            </p:cNvSpPr>
            <p:nvPr/>
          </p:nvSpPr>
          <p:spPr bwMode="auto">
            <a:xfrm>
              <a:off x="2208" y="620"/>
              <a:ext cx="672" cy="528"/>
            </a:xfrm>
            <a:prstGeom prst="rect">
              <a:avLst/>
            </a:prstGeom>
            <a:solidFill>
              <a:srgbClr val="009900"/>
            </a:solidFill>
            <a:ln w="9525">
              <a:noFill/>
              <a:miter lim="800000"/>
              <a:headEnd/>
              <a:tailEnd/>
            </a:ln>
            <a:effectLst/>
          </p:spPr>
          <p:txBody>
            <a:bodyPr wrap="none" anchor="ctr"/>
            <a:lstStyle/>
            <a:p>
              <a:endParaRPr lang="en-US"/>
            </a:p>
          </p:txBody>
        </p:sp>
        <p:sp>
          <p:nvSpPr>
            <p:cNvPr id="604182" name="AutoShape 22"/>
            <p:cNvSpPr>
              <a:spLocks noChangeArrowheads="1"/>
            </p:cNvSpPr>
            <p:nvPr/>
          </p:nvSpPr>
          <p:spPr bwMode="auto">
            <a:xfrm>
              <a:off x="2208" y="972"/>
              <a:ext cx="672" cy="173"/>
            </a:xfrm>
            <a:prstGeom prst="rtTriangle">
              <a:avLst/>
            </a:prstGeom>
            <a:gradFill rotWithShape="1">
              <a:gsLst>
                <a:gs pos="0">
                  <a:srgbClr val="FFFF00"/>
                </a:gs>
                <a:gs pos="100000">
                  <a:srgbClr val="009900"/>
                </a:gs>
              </a:gsLst>
              <a:lin ang="0" scaled="1"/>
            </a:gradFill>
            <a:ln w="9525">
              <a:noFill/>
              <a:miter lim="800000"/>
              <a:headEnd/>
              <a:tailEnd/>
            </a:ln>
            <a:effectLst/>
          </p:spPr>
          <p:txBody>
            <a:bodyPr wrap="none" anchor="ctr"/>
            <a:lstStyle/>
            <a:p>
              <a:endParaRPr lang="en-US"/>
            </a:p>
          </p:txBody>
        </p:sp>
        <p:sp>
          <p:nvSpPr>
            <p:cNvPr id="604183" name="Rectangle 23"/>
            <p:cNvSpPr>
              <a:spLocks noChangeArrowheads="1"/>
            </p:cNvSpPr>
            <p:nvPr/>
          </p:nvSpPr>
          <p:spPr bwMode="auto">
            <a:xfrm>
              <a:off x="1536" y="620"/>
              <a:ext cx="672" cy="528"/>
            </a:xfrm>
            <a:prstGeom prst="rect">
              <a:avLst/>
            </a:prstGeom>
            <a:solidFill>
              <a:srgbClr val="FFFF00"/>
            </a:solidFill>
            <a:ln w="9525">
              <a:noFill/>
              <a:miter lim="800000"/>
              <a:headEnd/>
              <a:tailEnd/>
            </a:ln>
            <a:effectLst/>
          </p:spPr>
          <p:txBody>
            <a:bodyPr wrap="none" anchor="ctr"/>
            <a:lstStyle/>
            <a:p>
              <a:endParaRPr lang="en-US"/>
            </a:p>
          </p:txBody>
        </p:sp>
        <p:sp>
          <p:nvSpPr>
            <p:cNvPr id="604184" name="AutoShape 24"/>
            <p:cNvSpPr>
              <a:spLocks noChangeArrowheads="1"/>
            </p:cNvSpPr>
            <p:nvPr/>
          </p:nvSpPr>
          <p:spPr bwMode="auto">
            <a:xfrm>
              <a:off x="1536" y="972"/>
              <a:ext cx="672" cy="173"/>
            </a:xfrm>
            <a:prstGeom prst="rtTriangle">
              <a:avLst/>
            </a:prstGeom>
            <a:gradFill rotWithShape="1">
              <a:gsLst>
                <a:gs pos="0">
                  <a:srgbClr val="FF9900"/>
                </a:gs>
                <a:gs pos="100000">
                  <a:srgbClr val="FFFF00"/>
                </a:gs>
              </a:gsLst>
              <a:lin ang="0" scaled="1"/>
            </a:gradFill>
            <a:ln w="9525">
              <a:noFill/>
              <a:miter lim="800000"/>
              <a:headEnd/>
              <a:tailEnd/>
            </a:ln>
            <a:effectLst/>
          </p:spPr>
          <p:txBody>
            <a:bodyPr wrap="none" anchor="ctr"/>
            <a:lstStyle/>
            <a:p>
              <a:endParaRPr lang="en-US"/>
            </a:p>
          </p:txBody>
        </p:sp>
        <p:sp>
          <p:nvSpPr>
            <p:cNvPr id="604185" name="Rectangle 25"/>
            <p:cNvSpPr>
              <a:spLocks noChangeArrowheads="1"/>
            </p:cNvSpPr>
            <p:nvPr/>
          </p:nvSpPr>
          <p:spPr bwMode="auto">
            <a:xfrm>
              <a:off x="864" y="620"/>
              <a:ext cx="672" cy="528"/>
            </a:xfrm>
            <a:prstGeom prst="rect">
              <a:avLst/>
            </a:prstGeom>
            <a:solidFill>
              <a:srgbClr val="FF9900"/>
            </a:solidFill>
            <a:ln w="9525">
              <a:noFill/>
              <a:miter lim="800000"/>
              <a:headEnd/>
              <a:tailEnd/>
            </a:ln>
            <a:effectLst/>
          </p:spPr>
          <p:txBody>
            <a:bodyPr wrap="none" anchor="ctr"/>
            <a:lstStyle/>
            <a:p>
              <a:endParaRPr lang="en-US"/>
            </a:p>
          </p:txBody>
        </p:sp>
        <p:sp>
          <p:nvSpPr>
            <p:cNvPr id="604186" name="AutoShape 26"/>
            <p:cNvSpPr>
              <a:spLocks noChangeArrowheads="1"/>
            </p:cNvSpPr>
            <p:nvPr/>
          </p:nvSpPr>
          <p:spPr bwMode="auto">
            <a:xfrm>
              <a:off x="864" y="972"/>
              <a:ext cx="672" cy="173"/>
            </a:xfrm>
            <a:prstGeom prst="rtTriangle">
              <a:avLst/>
            </a:prstGeom>
            <a:gradFill rotWithShape="1">
              <a:gsLst>
                <a:gs pos="0">
                  <a:srgbClr val="FF0000"/>
                </a:gs>
                <a:gs pos="100000">
                  <a:srgbClr val="FF9900"/>
                </a:gs>
              </a:gsLst>
              <a:lin ang="0" scaled="1"/>
            </a:gradFill>
            <a:ln w="9525">
              <a:noFill/>
              <a:miter lim="800000"/>
              <a:headEnd/>
              <a:tailEnd/>
            </a:ln>
            <a:effectLst/>
          </p:spPr>
          <p:txBody>
            <a:bodyPr wrap="none" anchor="ctr"/>
            <a:lstStyle/>
            <a:p>
              <a:endParaRPr lang="en-US"/>
            </a:p>
          </p:txBody>
        </p:sp>
        <p:sp>
          <p:nvSpPr>
            <p:cNvPr id="604187" name="Rectangle 27"/>
            <p:cNvSpPr>
              <a:spLocks noChangeArrowheads="1"/>
            </p:cNvSpPr>
            <p:nvPr/>
          </p:nvSpPr>
          <p:spPr bwMode="auto">
            <a:xfrm>
              <a:off x="192" y="620"/>
              <a:ext cx="672" cy="528"/>
            </a:xfrm>
            <a:prstGeom prst="rect">
              <a:avLst/>
            </a:prstGeom>
            <a:solidFill>
              <a:srgbClr val="FF0000"/>
            </a:solidFill>
            <a:ln w="9525">
              <a:noFill/>
              <a:miter lim="800000"/>
              <a:headEnd/>
              <a:tailEnd/>
            </a:ln>
            <a:effectLst/>
          </p:spPr>
          <p:txBody>
            <a:bodyPr wrap="none" anchor="ctr"/>
            <a:lstStyle/>
            <a:p>
              <a:endParaRPr lang="en-US"/>
            </a:p>
          </p:txBody>
        </p:sp>
        <p:sp>
          <p:nvSpPr>
            <p:cNvPr id="604188" name="Text Box 28"/>
            <p:cNvSpPr txBox="1">
              <a:spLocks noChangeArrowheads="1"/>
            </p:cNvSpPr>
            <p:nvPr/>
          </p:nvSpPr>
          <p:spPr bwMode="auto">
            <a:xfrm>
              <a:off x="381" y="442"/>
              <a:ext cx="297" cy="192"/>
            </a:xfrm>
            <a:prstGeom prst="rect">
              <a:avLst/>
            </a:prstGeom>
            <a:noFill/>
            <a:ln w="9525">
              <a:noFill/>
              <a:miter lim="800000"/>
              <a:headEnd/>
              <a:tailEnd/>
            </a:ln>
            <a:effectLst/>
          </p:spPr>
          <p:txBody>
            <a:bodyPr wrap="none">
              <a:spAutoFit/>
            </a:bodyPr>
            <a:lstStyle/>
            <a:p>
              <a:pPr algn="ctr"/>
              <a:r>
                <a:rPr lang="en-US" sz="1400" b="1"/>
                <a:t>Pre</a:t>
              </a:r>
            </a:p>
          </p:txBody>
        </p:sp>
        <p:sp>
          <p:nvSpPr>
            <p:cNvPr id="604189" name="Text Box 29"/>
            <p:cNvSpPr txBox="1">
              <a:spLocks noChangeArrowheads="1"/>
            </p:cNvSpPr>
            <p:nvPr/>
          </p:nvSpPr>
          <p:spPr bwMode="auto">
            <a:xfrm>
              <a:off x="945" y="442"/>
              <a:ext cx="516" cy="192"/>
            </a:xfrm>
            <a:prstGeom prst="rect">
              <a:avLst/>
            </a:prstGeom>
            <a:noFill/>
            <a:ln w="9525">
              <a:noFill/>
              <a:miter lim="800000"/>
              <a:headEnd/>
              <a:tailEnd/>
            </a:ln>
            <a:effectLst/>
          </p:spPr>
          <p:txBody>
            <a:bodyPr wrap="none">
              <a:spAutoFit/>
            </a:bodyPr>
            <a:lstStyle/>
            <a:p>
              <a:pPr algn="ctr"/>
              <a:r>
                <a:rPr lang="en-US" sz="1400" b="1"/>
                <a:t>1</a:t>
              </a:r>
              <a:r>
                <a:rPr lang="en-US" sz="1400" b="1" baseline="30000"/>
                <a:t>st</a:t>
              </a:r>
              <a:r>
                <a:rPr lang="en-US" sz="1400" b="1"/>
                <a:t> Year</a:t>
              </a:r>
            </a:p>
          </p:txBody>
        </p:sp>
        <p:sp>
          <p:nvSpPr>
            <p:cNvPr id="604190" name="Text Box 30"/>
            <p:cNvSpPr txBox="1">
              <a:spLocks noChangeArrowheads="1"/>
            </p:cNvSpPr>
            <p:nvPr/>
          </p:nvSpPr>
          <p:spPr bwMode="auto">
            <a:xfrm>
              <a:off x="1602" y="442"/>
              <a:ext cx="540" cy="192"/>
            </a:xfrm>
            <a:prstGeom prst="rect">
              <a:avLst/>
            </a:prstGeom>
            <a:noFill/>
            <a:ln w="9525">
              <a:noFill/>
              <a:miter lim="800000"/>
              <a:headEnd/>
              <a:tailEnd/>
            </a:ln>
            <a:effectLst/>
          </p:spPr>
          <p:txBody>
            <a:bodyPr wrap="none">
              <a:spAutoFit/>
            </a:bodyPr>
            <a:lstStyle/>
            <a:p>
              <a:pPr algn="ctr"/>
              <a:r>
                <a:rPr lang="en-US" sz="1400" b="1"/>
                <a:t>2</a:t>
              </a:r>
              <a:r>
                <a:rPr lang="en-US" sz="1400" b="1" baseline="30000"/>
                <a:t>nd</a:t>
              </a:r>
              <a:r>
                <a:rPr lang="en-US" sz="1400" b="1"/>
                <a:t> Year</a:t>
              </a:r>
            </a:p>
          </p:txBody>
        </p:sp>
        <p:sp>
          <p:nvSpPr>
            <p:cNvPr id="604191" name="Text Box 31"/>
            <p:cNvSpPr txBox="1">
              <a:spLocks noChangeArrowheads="1"/>
            </p:cNvSpPr>
            <p:nvPr/>
          </p:nvSpPr>
          <p:spPr bwMode="auto">
            <a:xfrm>
              <a:off x="2282" y="442"/>
              <a:ext cx="524" cy="192"/>
            </a:xfrm>
            <a:prstGeom prst="rect">
              <a:avLst/>
            </a:prstGeom>
            <a:noFill/>
            <a:ln w="9525">
              <a:noFill/>
              <a:miter lim="800000"/>
              <a:headEnd/>
              <a:tailEnd/>
            </a:ln>
            <a:effectLst/>
          </p:spPr>
          <p:txBody>
            <a:bodyPr wrap="none">
              <a:spAutoFit/>
            </a:bodyPr>
            <a:lstStyle/>
            <a:p>
              <a:pPr algn="ctr"/>
              <a:r>
                <a:rPr lang="en-US" sz="1400" b="1"/>
                <a:t>3</a:t>
              </a:r>
              <a:r>
                <a:rPr lang="en-US" sz="1400" b="1" baseline="30000"/>
                <a:t>rd</a:t>
              </a:r>
              <a:r>
                <a:rPr lang="en-US" sz="1400" b="1"/>
                <a:t> Year</a:t>
              </a:r>
            </a:p>
          </p:txBody>
        </p:sp>
        <p:sp>
          <p:nvSpPr>
            <p:cNvPr id="604192" name="Text Box 32"/>
            <p:cNvSpPr txBox="1">
              <a:spLocks noChangeArrowheads="1"/>
            </p:cNvSpPr>
            <p:nvPr/>
          </p:nvSpPr>
          <p:spPr bwMode="auto">
            <a:xfrm>
              <a:off x="2956" y="442"/>
              <a:ext cx="520" cy="192"/>
            </a:xfrm>
            <a:prstGeom prst="rect">
              <a:avLst/>
            </a:prstGeom>
            <a:noFill/>
            <a:ln w="9525">
              <a:noFill/>
              <a:miter lim="800000"/>
              <a:headEnd/>
              <a:tailEnd/>
            </a:ln>
            <a:effectLst/>
          </p:spPr>
          <p:txBody>
            <a:bodyPr wrap="none">
              <a:spAutoFit/>
            </a:bodyPr>
            <a:lstStyle/>
            <a:p>
              <a:pPr algn="ctr"/>
              <a:r>
                <a:rPr lang="en-US" sz="1400" b="1"/>
                <a:t>4</a:t>
              </a:r>
              <a:r>
                <a:rPr lang="en-US" sz="1400" b="1" baseline="30000"/>
                <a:t>th</a:t>
              </a:r>
              <a:r>
                <a:rPr lang="en-US" sz="1400" b="1"/>
                <a:t> Year</a:t>
              </a:r>
            </a:p>
          </p:txBody>
        </p:sp>
        <p:sp>
          <p:nvSpPr>
            <p:cNvPr id="604193" name="Text Box 33"/>
            <p:cNvSpPr txBox="1">
              <a:spLocks noChangeArrowheads="1"/>
            </p:cNvSpPr>
            <p:nvPr/>
          </p:nvSpPr>
          <p:spPr bwMode="auto">
            <a:xfrm>
              <a:off x="3533" y="442"/>
              <a:ext cx="711" cy="192"/>
            </a:xfrm>
            <a:prstGeom prst="rect">
              <a:avLst/>
            </a:prstGeom>
            <a:noFill/>
            <a:ln w="9525">
              <a:noFill/>
              <a:miter lim="800000"/>
              <a:headEnd/>
              <a:tailEnd/>
            </a:ln>
            <a:effectLst/>
          </p:spPr>
          <p:txBody>
            <a:bodyPr wrap="none">
              <a:spAutoFit/>
            </a:bodyPr>
            <a:lstStyle/>
            <a:p>
              <a:pPr algn="ctr"/>
              <a:r>
                <a:rPr lang="en-US" sz="1400" b="1"/>
                <a:t>Graduation</a:t>
              </a:r>
            </a:p>
          </p:txBody>
        </p:sp>
        <p:sp>
          <p:nvSpPr>
            <p:cNvPr id="604194" name="Text Box 34"/>
            <p:cNvSpPr txBox="1">
              <a:spLocks noChangeArrowheads="1"/>
            </p:cNvSpPr>
            <p:nvPr/>
          </p:nvSpPr>
          <p:spPr bwMode="auto">
            <a:xfrm>
              <a:off x="4668" y="442"/>
              <a:ext cx="358" cy="192"/>
            </a:xfrm>
            <a:prstGeom prst="rect">
              <a:avLst/>
            </a:prstGeom>
            <a:noFill/>
            <a:ln w="9525">
              <a:noFill/>
              <a:miter lim="800000"/>
              <a:headEnd/>
              <a:tailEnd/>
            </a:ln>
            <a:effectLst/>
          </p:spPr>
          <p:txBody>
            <a:bodyPr wrap="none">
              <a:spAutoFit/>
            </a:bodyPr>
            <a:lstStyle/>
            <a:p>
              <a:pPr algn="ctr"/>
              <a:r>
                <a:rPr lang="en-US" sz="1400" b="1"/>
                <a:t>Post</a:t>
              </a:r>
            </a:p>
          </p:txBody>
        </p:sp>
        <p:sp>
          <p:nvSpPr>
            <p:cNvPr id="604195" name="Text Box 35"/>
            <p:cNvSpPr txBox="1">
              <a:spLocks noChangeArrowheads="1"/>
            </p:cNvSpPr>
            <p:nvPr/>
          </p:nvSpPr>
          <p:spPr bwMode="auto">
            <a:xfrm>
              <a:off x="864" y="730"/>
              <a:ext cx="645" cy="173"/>
            </a:xfrm>
            <a:prstGeom prst="rect">
              <a:avLst/>
            </a:prstGeom>
            <a:noFill/>
            <a:ln w="9525">
              <a:noFill/>
              <a:miter lim="800000"/>
              <a:headEnd/>
              <a:tailEnd/>
            </a:ln>
            <a:effectLst/>
          </p:spPr>
          <p:txBody>
            <a:bodyPr wrap="none">
              <a:spAutoFit/>
            </a:bodyPr>
            <a:lstStyle/>
            <a:p>
              <a:pPr algn="ctr"/>
              <a:r>
                <a:rPr lang="en-US" b="1">
                  <a:solidFill>
                    <a:schemeClr val="bg1"/>
                  </a:solidFill>
                </a:rPr>
                <a:t>Exploration</a:t>
              </a:r>
            </a:p>
          </p:txBody>
        </p:sp>
        <p:sp>
          <p:nvSpPr>
            <p:cNvPr id="604196" name="Text Box 36"/>
            <p:cNvSpPr txBox="1">
              <a:spLocks noChangeArrowheads="1"/>
            </p:cNvSpPr>
            <p:nvPr/>
          </p:nvSpPr>
          <p:spPr bwMode="auto">
            <a:xfrm>
              <a:off x="228" y="730"/>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04197" name="Text Box 37"/>
            <p:cNvSpPr txBox="1">
              <a:spLocks noChangeArrowheads="1"/>
            </p:cNvSpPr>
            <p:nvPr/>
          </p:nvSpPr>
          <p:spPr bwMode="auto">
            <a:xfrm>
              <a:off x="1567" y="730"/>
              <a:ext cx="645" cy="173"/>
            </a:xfrm>
            <a:prstGeom prst="rect">
              <a:avLst/>
            </a:prstGeom>
            <a:noFill/>
            <a:ln w="9525">
              <a:noFill/>
              <a:miter lim="800000"/>
              <a:headEnd/>
              <a:tailEnd/>
            </a:ln>
            <a:effectLst/>
          </p:spPr>
          <p:txBody>
            <a:bodyPr wrap="none">
              <a:spAutoFit/>
            </a:bodyPr>
            <a:lstStyle/>
            <a:p>
              <a:pPr algn="ctr"/>
              <a:r>
                <a:rPr lang="en-US" b="1">
                  <a:solidFill>
                    <a:schemeClr val="bg2"/>
                  </a:solidFill>
                </a:rPr>
                <a:t>Connection</a:t>
              </a:r>
            </a:p>
          </p:txBody>
        </p:sp>
        <p:sp>
          <p:nvSpPr>
            <p:cNvPr id="604198" name="Text Box 38"/>
            <p:cNvSpPr txBox="1">
              <a:spLocks noChangeArrowheads="1"/>
            </p:cNvSpPr>
            <p:nvPr/>
          </p:nvSpPr>
          <p:spPr bwMode="auto">
            <a:xfrm>
              <a:off x="2231" y="730"/>
              <a:ext cx="607" cy="173"/>
            </a:xfrm>
            <a:prstGeom prst="rect">
              <a:avLst/>
            </a:prstGeom>
            <a:noFill/>
            <a:ln w="9525">
              <a:noFill/>
              <a:miter lim="800000"/>
              <a:headEnd/>
              <a:tailEnd/>
            </a:ln>
            <a:effectLst/>
          </p:spPr>
          <p:txBody>
            <a:bodyPr wrap="none">
              <a:spAutoFit/>
            </a:bodyPr>
            <a:lstStyle/>
            <a:p>
              <a:pPr algn="ctr"/>
              <a:r>
                <a:rPr lang="en-US" b="1">
                  <a:solidFill>
                    <a:schemeClr val="bg1"/>
                  </a:solidFill>
                </a:rPr>
                <a:t>Interaction</a:t>
              </a:r>
            </a:p>
          </p:txBody>
        </p:sp>
        <p:sp>
          <p:nvSpPr>
            <p:cNvPr id="604199" name="Text Box 39"/>
            <p:cNvSpPr txBox="1">
              <a:spLocks noChangeArrowheads="1"/>
            </p:cNvSpPr>
            <p:nvPr/>
          </p:nvSpPr>
          <p:spPr bwMode="auto">
            <a:xfrm>
              <a:off x="2872" y="730"/>
              <a:ext cx="672" cy="173"/>
            </a:xfrm>
            <a:prstGeom prst="rect">
              <a:avLst/>
            </a:prstGeom>
            <a:noFill/>
            <a:ln w="9525">
              <a:noFill/>
              <a:miter lim="800000"/>
              <a:headEnd/>
              <a:tailEnd/>
            </a:ln>
            <a:effectLst/>
          </p:spPr>
          <p:txBody>
            <a:bodyPr wrap="none">
              <a:spAutoFit/>
            </a:bodyPr>
            <a:lstStyle/>
            <a:p>
              <a:pPr algn="ctr"/>
              <a:r>
                <a:rPr lang="en-US" b="1">
                  <a:solidFill>
                    <a:schemeClr val="bg1"/>
                  </a:solidFill>
                </a:rPr>
                <a:t>Anticipation</a:t>
              </a:r>
            </a:p>
          </p:txBody>
        </p:sp>
        <p:sp>
          <p:nvSpPr>
            <p:cNvPr id="604200" name="Text Box 40"/>
            <p:cNvSpPr txBox="1">
              <a:spLocks noChangeArrowheads="1"/>
            </p:cNvSpPr>
            <p:nvPr/>
          </p:nvSpPr>
          <p:spPr bwMode="auto">
            <a:xfrm>
              <a:off x="4268" y="730"/>
              <a:ext cx="826" cy="173"/>
            </a:xfrm>
            <a:prstGeom prst="rect">
              <a:avLst/>
            </a:prstGeom>
            <a:noFill/>
            <a:ln w="9525">
              <a:noFill/>
              <a:miter lim="800000"/>
              <a:headEnd/>
              <a:tailEnd/>
            </a:ln>
            <a:effectLst/>
          </p:spPr>
          <p:txBody>
            <a:bodyPr wrap="none">
              <a:spAutoFit/>
            </a:bodyPr>
            <a:lstStyle/>
            <a:p>
              <a:pPr algn="ctr"/>
              <a:r>
                <a:rPr lang="en-US" b="1">
                  <a:solidFill>
                    <a:schemeClr val="bg1"/>
                  </a:solidFill>
                </a:rPr>
                <a:t>Implementation</a:t>
              </a:r>
            </a:p>
          </p:txBody>
        </p:sp>
        <p:sp>
          <p:nvSpPr>
            <p:cNvPr id="604201" name="AutoShape 41"/>
            <p:cNvSpPr>
              <a:spLocks noChangeArrowheads="1"/>
            </p:cNvSpPr>
            <p:nvPr/>
          </p:nvSpPr>
          <p:spPr bwMode="auto">
            <a:xfrm flipH="1" flipV="1">
              <a:off x="432" y="618"/>
              <a:ext cx="432" cy="96"/>
            </a:xfrm>
            <a:prstGeom prst="rtTriangle">
              <a:avLst/>
            </a:prstGeom>
            <a:gradFill rotWithShape="1">
              <a:gsLst>
                <a:gs pos="0">
                  <a:srgbClr val="FF9900"/>
                </a:gs>
                <a:gs pos="100000">
                  <a:srgbClr val="FF0000"/>
                </a:gs>
              </a:gsLst>
              <a:lin ang="0" scaled="1"/>
            </a:gradFill>
            <a:ln w="9525">
              <a:noFill/>
              <a:miter lim="800000"/>
              <a:headEnd/>
              <a:tailEnd/>
            </a:ln>
            <a:effectLst/>
          </p:spPr>
          <p:txBody>
            <a:bodyPr wrap="none" anchor="ctr"/>
            <a:lstStyle/>
            <a:p>
              <a:endParaRPr lang="en-US"/>
            </a:p>
          </p:txBody>
        </p:sp>
        <p:sp>
          <p:nvSpPr>
            <p:cNvPr id="604202" name="AutoShape 42"/>
            <p:cNvSpPr>
              <a:spLocks noChangeArrowheads="1"/>
            </p:cNvSpPr>
            <p:nvPr/>
          </p:nvSpPr>
          <p:spPr bwMode="auto">
            <a:xfrm flipH="1" flipV="1">
              <a:off x="1104" y="618"/>
              <a:ext cx="432" cy="96"/>
            </a:xfrm>
            <a:prstGeom prst="rtTriangle">
              <a:avLst/>
            </a:prstGeom>
            <a:gradFill rotWithShape="1">
              <a:gsLst>
                <a:gs pos="0">
                  <a:srgbClr val="FFFF00"/>
                </a:gs>
                <a:gs pos="100000">
                  <a:srgbClr val="FF9900"/>
                </a:gs>
              </a:gsLst>
              <a:lin ang="0" scaled="1"/>
            </a:gradFill>
            <a:ln w="9525">
              <a:noFill/>
              <a:miter lim="800000"/>
              <a:headEnd/>
              <a:tailEnd/>
            </a:ln>
            <a:effectLst/>
          </p:spPr>
          <p:txBody>
            <a:bodyPr wrap="none" anchor="ctr"/>
            <a:lstStyle/>
            <a:p>
              <a:endParaRPr lang="en-US"/>
            </a:p>
          </p:txBody>
        </p:sp>
        <p:sp>
          <p:nvSpPr>
            <p:cNvPr id="604203" name="AutoShape 43"/>
            <p:cNvSpPr>
              <a:spLocks noChangeArrowheads="1"/>
            </p:cNvSpPr>
            <p:nvPr/>
          </p:nvSpPr>
          <p:spPr bwMode="auto">
            <a:xfrm flipH="1" flipV="1">
              <a:off x="1776" y="618"/>
              <a:ext cx="432" cy="96"/>
            </a:xfrm>
            <a:prstGeom prst="rtTriangle">
              <a:avLst/>
            </a:prstGeom>
            <a:gradFill rotWithShape="1">
              <a:gsLst>
                <a:gs pos="0">
                  <a:srgbClr val="009900"/>
                </a:gs>
                <a:gs pos="100000">
                  <a:srgbClr val="FFFF00"/>
                </a:gs>
              </a:gsLst>
              <a:lin ang="0" scaled="1"/>
            </a:gradFill>
            <a:ln w="9525">
              <a:noFill/>
              <a:miter lim="800000"/>
              <a:headEnd/>
              <a:tailEnd/>
            </a:ln>
            <a:effectLst/>
          </p:spPr>
          <p:txBody>
            <a:bodyPr wrap="none" anchor="ctr"/>
            <a:lstStyle/>
            <a:p>
              <a:endParaRPr lang="en-US"/>
            </a:p>
          </p:txBody>
        </p:sp>
        <p:sp>
          <p:nvSpPr>
            <p:cNvPr id="604204" name="AutoShape 44"/>
            <p:cNvSpPr>
              <a:spLocks noChangeArrowheads="1"/>
            </p:cNvSpPr>
            <p:nvPr/>
          </p:nvSpPr>
          <p:spPr bwMode="auto">
            <a:xfrm flipH="1" flipV="1">
              <a:off x="2448" y="618"/>
              <a:ext cx="432" cy="96"/>
            </a:xfrm>
            <a:prstGeom prst="rtTriangle">
              <a:avLst/>
            </a:prstGeom>
            <a:gradFill rotWithShape="1">
              <a:gsLst>
                <a:gs pos="0">
                  <a:srgbClr val="009BE6"/>
                </a:gs>
                <a:gs pos="100000">
                  <a:srgbClr val="009900"/>
                </a:gs>
              </a:gsLst>
              <a:lin ang="0" scaled="1"/>
            </a:gradFill>
            <a:ln w="9525">
              <a:noFill/>
              <a:miter lim="800000"/>
              <a:headEnd/>
              <a:tailEnd/>
            </a:ln>
            <a:effectLst/>
          </p:spPr>
          <p:txBody>
            <a:bodyPr wrap="none" anchor="ctr"/>
            <a:lstStyle/>
            <a:p>
              <a:endParaRPr lang="en-US"/>
            </a:p>
          </p:txBody>
        </p:sp>
        <p:sp>
          <p:nvSpPr>
            <p:cNvPr id="604205" name="AutoShape 45"/>
            <p:cNvSpPr>
              <a:spLocks noChangeArrowheads="1"/>
            </p:cNvSpPr>
            <p:nvPr/>
          </p:nvSpPr>
          <p:spPr bwMode="auto">
            <a:xfrm>
              <a:off x="3552" y="970"/>
              <a:ext cx="1344" cy="173"/>
            </a:xfrm>
            <a:prstGeom prst="rtTriangle">
              <a:avLst/>
            </a:prstGeom>
            <a:gradFill rotWithShape="1">
              <a:gsLst>
                <a:gs pos="0">
                  <a:srgbClr val="009BE6"/>
                </a:gs>
                <a:gs pos="100000">
                  <a:srgbClr val="660066"/>
                </a:gs>
              </a:gsLst>
              <a:lin ang="0" scaled="1"/>
            </a:gradFill>
            <a:ln w="9525">
              <a:noFill/>
              <a:miter lim="800000"/>
              <a:headEnd/>
              <a:tailEnd/>
            </a:ln>
            <a:effectLst/>
          </p:spPr>
          <p:txBody>
            <a:bodyPr wrap="none" anchor="ctr"/>
            <a:lstStyle/>
            <a:p>
              <a:endParaRPr lang="en-US"/>
            </a:p>
          </p:txBody>
        </p:sp>
        <p:grpSp>
          <p:nvGrpSpPr>
            <p:cNvPr id="604206" name="Group 46"/>
            <p:cNvGrpSpPr>
              <a:grpSpLocks/>
            </p:cNvGrpSpPr>
            <p:nvPr/>
          </p:nvGrpSpPr>
          <p:grpSpPr bwMode="auto">
            <a:xfrm>
              <a:off x="192" y="476"/>
              <a:ext cx="5376" cy="672"/>
              <a:chOff x="192" y="958"/>
              <a:chExt cx="5376" cy="672"/>
            </a:xfrm>
          </p:grpSpPr>
          <p:sp>
            <p:nvSpPr>
              <p:cNvPr id="604207" name="Rectangle 47"/>
              <p:cNvSpPr>
                <a:spLocks noChangeArrowheads="1"/>
              </p:cNvSpPr>
              <p:nvPr/>
            </p:nvSpPr>
            <p:spPr bwMode="auto">
              <a:xfrm>
                <a:off x="192"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4208" name="Rectangle 48"/>
              <p:cNvSpPr>
                <a:spLocks noChangeArrowheads="1"/>
              </p:cNvSpPr>
              <p:nvPr/>
            </p:nvSpPr>
            <p:spPr bwMode="auto">
              <a:xfrm>
                <a:off x="864"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4209" name="Rectangle 49"/>
              <p:cNvSpPr>
                <a:spLocks noChangeArrowheads="1"/>
              </p:cNvSpPr>
              <p:nvPr/>
            </p:nvSpPr>
            <p:spPr bwMode="auto">
              <a:xfrm>
                <a:off x="1536"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4210" name="Rectangle 50"/>
              <p:cNvSpPr>
                <a:spLocks noChangeArrowheads="1"/>
              </p:cNvSpPr>
              <p:nvPr/>
            </p:nvSpPr>
            <p:spPr bwMode="auto">
              <a:xfrm>
                <a:off x="2208"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4211" name="Rectangle 51"/>
              <p:cNvSpPr>
                <a:spLocks noChangeArrowheads="1"/>
              </p:cNvSpPr>
              <p:nvPr/>
            </p:nvSpPr>
            <p:spPr bwMode="auto">
              <a:xfrm>
                <a:off x="2880"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4212" name="Rectangle 52"/>
              <p:cNvSpPr>
                <a:spLocks noChangeArrowheads="1"/>
              </p:cNvSpPr>
              <p:nvPr/>
            </p:nvSpPr>
            <p:spPr bwMode="auto">
              <a:xfrm>
                <a:off x="4224" y="958"/>
                <a:ext cx="1344" cy="672"/>
              </a:xfrm>
              <a:prstGeom prst="rect">
                <a:avLst/>
              </a:prstGeom>
              <a:noFill/>
              <a:ln w="9525">
                <a:solidFill>
                  <a:schemeClr val="tx1"/>
                </a:solidFill>
                <a:miter lim="800000"/>
                <a:headEnd/>
                <a:tailEnd/>
              </a:ln>
              <a:effectLst/>
            </p:spPr>
            <p:txBody>
              <a:bodyPr wrap="none" anchor="ctr"/>
              <a:lstStyle/>
              <a:p>
                <a:endParaRPr lang="en-US"/>
              </a:p>
            </p:txBody>
          </p:sp>
          <p:sp>
            <p:nvSpPr>
              <p:cNvPr id="604213" name="Rectangle 53"/>
              <p:cNvSpPr>
                <a:spLocks noChangeArrowheads="1"/>
              </p:cNvSpPr>
              <p:nvPr/>
            </p:nvSpPr>
            <p:spPr bwMode="auto">
              <a:xfrm>
                <a:off x="3552" y="958"/>
                <a:ext cx="672" cy="672"/>
              </a:xfrm>
              <a:prstGeom prst="rect">
                <a:avLst/>
              </a:prstGeom>
              <a:noFill/>
              <a:ln w="9525">
                <a:solidFill>
                  <a:schemeClr val="tx1"/>
                </a:solidFill>
                <a:miter lim="800000"/>
                <a:headEnd/>
                <a:tailEnd/>
              </a:ln>
              <a:effectLst/>
            </p:spPr>
            <p:txBody>
              <a:bodyPr wrap="none" anchor="ctr"/>
              <a:lstStyle/>
              <a:p>
                <a:endParaRPr lang="en-US"/>
              </a:p>
            </p:txBody>
          </p:sp>
        </p:grpSp>
        <p:sp>
          <p:nvSpPr>
            <p:cNvPr id="604214" name="Text Box 54"/>
            <p:cNvSpPr txBox="1">
              <a:spLocks noChangeArrowheads="1"/>
            </p:cNvSpPr>
            <p:nvPr/>
          </p:nvSpPr>
          <p:spPr bwMode="auto">
            <a:xfrm>
              <a:off x="3595" y="737"/>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04215" name="AutoShape 55"/>
            <p:cNvSpPr>
              <a:spLocks noChangeArrowheads="1"/>
            </p:cNvSpPr>
            <p:nvPr/>
          </p:nvSpPr>
          <p:spPr bwMode="auto">
            <a:xfrm flipH="1" flipV="1">
              <a:off x="3120" y="622"/>
              <a:ext cx="432" cy="96"/>
            </a:xfrm>
            <a:prstGeom prst="rtTriangle">
              <a:avLst/>
            </a:prstGeom>
            <a:gradFill rotWithShape="1">
              <a:gsLst>
                <a:gs pos="0">
                  <a:srgbClr val="0000CC"/>
                </a:gs>
                <a:gs pos="100000">
                  <a:srgbClr val="009BE6"/>
                </a:gs>
              </a:gsLst>
              <a:lin ang="0" scaled="1"/>
            </a:gra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04170"/>
                                        </p:tgtEl>
                                        <p:attrNameLst>
                                          <p:attrName>style.visibility</p:attrName>
                                        </p:attrNameLst>
                                      </p:cBhvr>
                                      <p:to>
                                        <p:strVal val="visible"/>
                                      </p:to>
                                    </p:set>
                                    <p:anim calcmode="lin" valueType="num">
                                      <p:cBhvr>
                                        <p:cTn id="7" dur="500" fill="hold"/>
                                        <p:tgtEl>
                                          <p:spTgt spid="604170"/>
                                        </p:tgtEl>
                                        <p:attrNameLst>
                                          <p:attrName>ppt_w</p:attrName>
                                        </p:attrNameLst>
                                      </p:cBhvr>
                                      <p:tavLst>
                                        <p:tav tm="0">
                                          <p:val>
                                            <p:fltVal val="0"/>
                                          </p:val>
                                        </p:tav>
                                        <p:tav tm="100000">
                                          <p:val>
                                            <p:strVal val="#ppt_w"/>
                                          </p:val>
                                        </p:tav>
                                      </p:tavLst>
                                    </p:anim>
                                    <p:anim calcmode="lin" valueType="num">
                                      <p:cBhvr>
                                        <p:cTn id="8" dur="500" fill="hold"/>
                                        <p:tgtEl>
                                          <p:spTgt spid="60417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604172"/>
                                        </p:tgtEl>
                                        <p:attrNameLst>
                                          <p:attrName>style.visibility</p:attrName>
                                        </p:attrNameLst>
                                      </p:cBhvr>
                                      <p:to>
                                        <p:strVal val="visible"/>
                                      </p:to>
                                    </p:set>
                                    <p:anim calcmode="lin" valueType="num">
                                      <p:cBhvr>
                                        <p:cTn id="12" dur="1000" fill="hold"/>
                                        <p:tgtEl>
                                          <p:spTgt spid="604172"/>
                                        </p:tgtEl>
                                        <p:attrNameLst>
                                          <p:attrName>ppt_x</p:attrName>
                                        </p:attrNameLst>
                                      </p:cBhvr>
                                      <p:tavLst>
                                        <p:tav tm="0">
                                          <p:val>
                                            <p:strVal val="#ppt_x-.2"/>
                                          </p:val>
                                        </p:tav>
                                        <p:tav tm="100000">
                                          <p:val>
                                            <p:strVal val="#ppt_x"/>
                                          </p:val>
                                        </p:tav>
                                      </p:tavLst>
                                    </p:anim>
                                    <p:anim calcmode="lin" valueType="num">
                                      <p:cBhvr>
                                        <p:cTn id="13" dur="1000" fill="hold"/>
                                        <p:tgtEl>
                                          <p:spTgt spid="60417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0417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7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500"/>
                                  </p:stCondLst>
                                  <p:childTnLst>
                                    <p:set>
                                      <p:cBhvr>
                                        <p:cTn id="21" dur="1" fill="hold">
                                          <p:stCondLst>
                                            <p:cond delay="0"/>
                                          </p:stCondLst>
                                        </p:cTn>
                                        <p:tgtEl>
                                          <p:spTgt spid="60416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04162"/>
                                        </p:tgtEl>
                                        <p:attrNameLst>
                                          <p:attrName>style.visibility</p:attrName>
                                        </p:attrNameLst>
                                      </p:cBhvr>
                                      <p:to>
                                        <p:strVal val="visible"/>
                                      </p:to>
                                    </p:set>
                                    <p:animEffect transition="in" filter="wipe(left)">
                                      <p:cBhvr>
                                        <p:cTn id="26" dur="3000"/>
                                        <p:tgtEl>
                                          <p:spTgt spid="604162"/>
                                        </p:tgtEl>
                                      </p:cBhvr>
                                    </p:animEffect>
                                  </p:childTnLst>
                                  <p:subTnLst>
                                    <p:set>
                                      <p:cBhvr override="childStyle">
                                        <p:cTn dur="1" fill="hold" display="0" masterRel="nextClick" afterEffect="1"/>
                                        <p:tgtEl>
                                          <p:spTgt spid="60416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04169"/>
                                        </p:tgtEl>
                                        <p:attrNameLst>
                                          <p:attrName>style.visibility</p:attrName>
                                        </p:attrNameLst>
                                      </p:cBhvr>
                                      <p:to>
                                        <p:strVal val="visible"/>
                                      </p:to>
                                    </p:set>
                                    <p:animEffect transition="in" filter="wipe(left)">
                                      <p:cBhvr>
                                        <p:cTn id="31" dur="3000"/>
                                        <p:tgtEl>
                                          <p:spTgt spid="60416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04165"/>
                                        </p:tgtEl>
                                        <p:attrNameLst>
                                          <p:attrName>style.visibility</p:attrName>
                                        </p:attrNameLst>
                                      </p:cBhvr>
                                      <p:to>
                                        <p:strVal val="visible"/>
                                      </p:to>
                                    </p:set>
                                    <p:animEffect transition="in" filter="wipe(left)">
                                      <p:cBhvr>
                                        <p:cTn id="36" dur="3000"/>
                                        <p:tgtEl>
                                          <p:spTgt spid="604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8" grpId="0"/>
      <p:bldP spid="604169" grpId="0" animBg="1"/>
      <p:bldP spid="604170" grpId="0" animBg="1"/>
      <p:bldP spid="604171" grpId="0"/>
      <p:bldP spid="6041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5186" name="Picture 2" descr="waves2"/>
          <p:cNvPicPr>
            <a:picLocks noChangeArrowheads="1"/>
          </p:cNvPicPr>
          <p:nvPr/>
        </p:nvPicPr>
        <p:blipFill>
          <a:blip r:embed="rId2" cstate="print"/>
          <a:srcRect/>
          <a:stretch>
            <a:fillRect/>
          </a:stretch>
        </p:blipFill>
        <p:spPr bwMode="auto">
          <a:xfrm>
            <a:off x="301625" y="1479550"/>
            <a:ext cx="8547100" cy="274638"/>
          </a:xfrm>
          <a:prstGeom prst="rect">
            <a:avLst/>
          </a:prstGeom>
          <a:noFill/>
        </p:spPr>
      </p:pic>
      <p:sp>
        <p:nvSpPr>
          <p:cNvPr id="605187" name="Text Box 3"/>
          <p:cNvSpPr txBox="1">
            <a:spLocks noChangeArrowheads="1"/>
          </p:cNvSpPr>
          <p:nvPr/>
        </p:nvSpPr>
        <p:spPr bwMode="auto">
          <a:xfrm>
            <a:off x="8455025" y="1317625"/>
            <a:ext cx="438150" cy="214313"/>
          </a:xfrm>
          <a:prstGeom prst="rect">
            <a:avLst/>
          </a:prstGeom>
          <a:noFill/>
          <a:ln w="9525">
            <a:noFill/>
            <a:miter lim="800000"/>
            <a:headEnd/>
            <a:tailEnd/>
          </a:ln>
          <a:effectLst/>
        </p:spPr>
        <p:txBody>
          <a:bodyPr wrap="none">
            <a:spAutoFit/>
          </a:bodyPr>
          <a:lstStyle/>
          <a:p>
            <a:r>
              <a:rPr lang="en-US" sz="800" b="1"/>
              <a:t>HIGH</a:t>
            </a:r>
          </a:p>
        </p:txBody>
      </p:sp>
      <p:sp>
        <p:nvSpPr>
          <p:cNvPr id="605188" name="Rectangle 4"/>
          <p:cNvSpPr>
            <a:spLocks noChangeArrowheads="1"/>
          </p:cNvSpPr>
          <p:nvPr/>
        </p:nvSpPr>
        <p:spPr bwMode="auto">
          <a:xfrm>
            <a:off x="304800" y="1482725"/>
            <a:ext cx="8534400" cy="274638"/>
          </a:xfrm>
          <a:prstGeom prst="rect">
            <a:avLst/>
          </a:prstGeom>
          <a:noFill/>
          <a:ln w="12700">
            <a:solidFill>
              <a:schemeClr val="tx1"/>
            </a:solidFill>
            <a:miter lim="800000"/>
            <a:headEnd/>
            <a:tailEnd/>
          </a:ln>
          <a:effectLst/>
        </p:spPr>
        <p:txBody>
          <a:bodyPr wrap="none" anchor="ctr"/>
          <a:lstStyle/>
          <a:p>
            <a:endParaRPr lang="en-US"/>
          </a:p>
        </p:txBody>
      </p:sp>
      <p:sp>
        <p:nvSpPr>
          <p:cNvPr id="605189" name="Text Box 5"/>
          <p:cNvSpPr txBox="1">
            <a:spLocks noChangeArrowheads="1"/>
          </p:cNvSpPr>
          <p:nvPr/>
        </p:nvSpPr>
        <p:spPr bwMode="auto">
          <a:xfrm>
            <a:off x="228600" y="1727200"/>
            <a:ext cx="609600" cy="214313"/>
          </a:xfrm>
          <a:prstGeom prst="rect">
            <a:avLst/>
          </a:prstGeom>
          <a:noFill/>
          <a:ln w="9525">
            <a:noFill/>
            <a:miter lim="800000"/>
            <a:headEnd/>
            <a:tailEnd/>
          </a:ln>
          <a:effectLst/>
        </p:spPr>
        <p:txBody>
          <a:bodyPr>
            <a:spAutoFit/>
          </a:bodyPr>
          <a:lstStyle/>
          <a:p>
            <a:r>
              <a:rPr lang="en-US" sz="800" b="1"/>
              <a:t>LOW</a:t>
            </a:r>
          </a:p>
        </p:txBody>
      </p:sp>
      <p:sp>
        <p:nvSpPr>
          <p:cNvPr id="605190" name="Text Box 6"/>
          <p:cNvSpPr txBox="1">
            <a:spLocks noChangeArrowheads="1"/>
          </p:cNvSpPr>
          <p:nvPr/>
        </p:nvSpPr>
        <p:spPr bwMode="auto">
          <a:xfrm>
            <a:off x="3498850" y="1752600"/>
            <a:ext cx="2193925" cy="304800"/>
          </a:xfrm>
          <a:prstGeom prst="rect">
            <a:avLst/>
          </a:prstGeom>
          <a:noFill/>
          <a:ln w="9525">
            <a:noFill/>
            <a:miter lim="800000"/>
            <a:headEnd/>
            <a:tailEnd/>
          </a:ln>
          <a:effectLst/>
        </p:spPr>
        <p:txBody>
          <a:bodyPr wrap="none">
            <a:spAutoFit/>
          </a:bodyPr>
          <a:lstStyle/>
          <a:p>
            <a:pPr algn="ctr"/>
            <a:r>
              <a:rPr lang="en-US" sz="1400" b="1"/>
              <a:t>Self-Directedness Scale</a:t>
            </a:r>
          </a:p>
        </p:txBody>
      </p:sp>
      <p:grpSp>
        <p:nvGrpSpPr>
          <p:cNvPr id="605191" name="Group 7"/>
          <p:cNvGrpSpPr>
            <a:grpSpLocks/>
          </p:cNvGrpSpPr>
          <p:nvPr/>
        </p:nvGrpSpPr>
        <p:grpSpPr bwMode="auto">
          <a:xfrm>
            <a:off x="304800" y="3000375"/>
            <a:ext cx="8534400" cy="457200"/>
            <a:chOff x="192" y="2736"/>
            <a:chExt cx="5376" cy="384"/>
          </a:xfrm>
        </p:grpSpPr>
        <p:sp>
          <p:nvSpPr>
            <p:cNvPr id="605192" name="Rectangle 8"/>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5193" name="Rectangle 9"/>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5194" name="Rectangle 10"/>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05195" name="Rectangle 11"/>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5196" name="Rectangle 12"/>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5197" name="Rectangle 13"/>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5198" name="Rectangle 14"/>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5199" name="Text Box 15"/>
          <p:cNvSpPr txBox="1">
            <a:spLocks noChangeArrowheads="1"/>
          </p:cNvSpPr>
          <p:nvPr/>
        </p:nvSpPr>
        <p:spPr bwMode="auto">
          <a:xfrm>
            <a:off x="1498600" y="2987675"/>
            <a:ext cx="781050" cy="396875"/>
          </a:xfrm>
          <a:prstGeom prst="rect">
            <a:avLst/>
          </a:prstGeom>
          <a:noFill/>
          <a:ln w="9525">
            <a:noFill/>
            <a:miter lim="800000"/>
            <a:headEnd/>
            <a:tailEnd/>
          </a:ln>
          <a:effectLst/>
        </p:spPr>
        <p:txBody>
          <a:bodyPr wrap="none">
            <a:spAutoFit/>
          </a:bodyPr>
          <a:lstStyle/>
          <a:p>
            <a:pPr algn="ctr"/>
            <a:r>
              <a:rPr lang="en-US" sz="1000" b="1"/>
              <a:t>Academic</a:t>
            </a:r>
            <a:br>
              <a:rPr lang="en-US" sz="1000" b="1"/>
            </a:br>
            <a:r>
              <a:rPr lang="en-US" sz="1000" b="1"/>
              <a:t> Skills</a:t>
            </a:r>
          </a:p>
        </p:txBody>
      </p:sp>
      <p:sp>
        <p:nvSpPr>
          <p:cNvPr id="605200" name="Text Box 16"/>
          <p:cNvSpPr txBox="1">
            <a:spLocks noChangeArrowheads="1"/>
          </p:cNvSpPr>
          <p:nvPr/>
        </p:nvSpPr>
        <p:spPr bwMode="auto">
          <a:xfrm>
            <a:off x="2430463" y="3000375"/>
            <a:ext cx="1154112" cy="396875"/>
          </a:xfrm>
          <a:prstGeom prst="rect">
            <a:avLst/>
          </a:prstGeom>
          <a:noFill/>
          <a:ln w="9525">
            <a:noFill/>
            <a:miter lim="800000"/>
            <a:headEnd/>
            <a:tailEnd/>
          </a:ln>
          <a:effectLst/>
        </p:spPr>
        <p:txBody>
          <a:bodyPr wrap="none">
            <a:spAutoFit/>
          </a:bodyPr>
          <a:lstStyle/>
          <a:p>
            <a:pPr algn="ctr"/>
            <a:r>
              <a:rPr lang="en-US" sz="1000" b="1"/>
              <a:t>Major Selection/</a:t>
            </a:r>
            <a:br>
              <a:rPr lang="en-US" sz="1000" b="1"/>
            </a:br>
            <a:r>
              <a:rPr lang="en-US" sz="1000" b="1"/>
              <a:t>Entrance</a:t>
            </a:r>
          </a:p>
        </p:txBody>
      </p:sp>
      <p:sp>
        <p:nvSpPr>
          <p:cNvPr id="605201" name="Text Box 17"/>
          <p:cNvSpPr txBox="1">
            <a:spLocks noChangeArrowheads="1"/>
          </p:cNvSpPr>
          <p:nvPr/>
        </p:nvSpPr>
        <p:spPr bwMode="auto">
          <a:xfrm>
            <a:off x="3586163" y="3000375"/>
            <a:ext cx="900112" cy="396875"/>
          </a:xfrm>
          <a:prstGeom prst="rect">
            <a:avLst/>
          </a:prstGeom>
          <a:noFill/>
          <a:ln w="9525">
            <a:noFill/>
            <a:miter lim="800000"/>
            <a:headEnd/>
            <a:tailEnd/>
          </a:ln>
          <a:effectLst/>
        </p:spPr>
        <p:txBody>
          <a:bodyPr wrap="none">
            <a:spAutoFit/>
          </a:bodyPr>
          <a:lstStyle/>
          <a:p>
            <a:pPr algn="ctr"/>
            <a:r>
              <a:rPr lang="en-US" sz="1000" b="1"/>
              <a:t>Experiential</a:t>
            </a:r>
            <a:br>
              <a:rPr lang="en-US" sz="1000" b="1"/>
            </a:br>
            <a:r>
              <a:rPr lang="en-US" sz="1000" b="1"/>
              <a:t>Learning</a:t>
            </a:r>
          </a:p>
        </p:txBody>
      </p:sp>
      <p:sp>
        <p:nvSpPr>
          <p:cNvPr id="605202" name="Text Box 18"/>
          <p:cNvSpPr txBox="1">
            <a:spLocks noChangeArrowheads="1"/>
          </p:cNvSpPr>
          <p:nvPr/>
        </p:nvSpPr>
        <p:spPr bwMode="auto">
          <a:xfrm>
            <a:off x="4568825" y="2947988"/>
            <a:ext cx="1076325" cy="549275"/>
          </a:xfrm>
          <a:prstGeom prst="rect">
            <a:avLst/>
          </a:prstGeom>
          <a:noFill/>
          <a:ln w="9525">
            <a:noFill/>
            <a:miter lim="800000"/>
            <a:headEnd/>
            <a:tailEnd/>
          </a:ln>
          <a:effectLst/>
        </p:spPr>
        <p:txBody>
          <a:bodyPr wrap="none">
            <a:spAutoFit/>
          </a:bodyPr>
          <a:lstStyle/>
          <a:p>
            <a:pPr algn="ctr"/>
            <a:r>
              <a:rPr lang="en-US" sz="1000" b="1"/>
              <a:t>Degree</a:t>
            </a:r>
            <a:br>
              <a:rPr lang="en-US" sz="1000" b="1"/>
            </a:br>
            <a:r>
              <a:rPr lang="en-US" sz="1000" b="1"/>
              <a:t>Completion/</a:t>
            </a:r>
            <a:br>
              <a:rPr lang="en-US" sz="1000" b="1"/>
            </a:br>
            <a:r>
              <a:rPr lang="en-US" sz="1000" b="1"/>
              <a:t>Life Readiness</a:t>
            </a:r>
          </a:p>
        </p:txBody>
      </p:sp>
      <p:sp>
        <p:nvSpPr>
          <p:cNvPr id="605203" name="Text Box 19"/>
          <p:cNvSpPr txBox="1">
            <a:spLocks noChangeArrowheads="1"/>
          </p:cNvSpPr>
          <p:nvPr/>
        </p:nvSpPr>
        <p:spPr bwMode="auto">
          <a:xfrm>
            <a:off x="388938" y="3000375"/>
            <a:ext cx="928687" cy="396875"/>
          </a:xfrm>
          <a:prstGeom prst="rect">
            <a:avLst/>
          </a:prstGeom>
          <a:noFill/>
          <a:ln w="9525">
            <a:noFill/>
            <a:miter lim="800000"/>
            <a:headEnd/>
            <a:tailEnd/>
          </a:ln>
          <a:effectLst/>
        </p:spPr>
        <p:txBody>
          <a:bodyPr wrap="none">
            <a:spAutoFit/>
          </a:bodyPr>
          <a:lstStyle/>
          <a:p>
            <a:pPr algn="ctr"/>
            <a:r>
              <a:rPr lang="en-US" sz="1000" b="1"/>
              <a:t>Capabilities</a:t>
            </a:r>
            <a:br>
              <a:rPr lang="en-US" sz="1000" b="1"/>
            </a:br>
            <a:r>
              <a:rPr lang="en-US" sz="1000" b="1"/>
              <a:t>Assessment</a:t>
            </a:r>
          </a:p>
        </p:txBody>
      </p:sp>
      <p:sp>
        <p:nvSpPr>
          <p:cNvPr id="605204" name="Text Box 20"/>
          <p:cNvSpPr txBox="1">
            <a:spLocks noChangeArrowheads="1"/>
          </p:cNvSpPr>
          <p:nvPr/>
        </p:nvSpPr>
        <p:spPr bwMode="auto">
          <a:xfrm>
            <a:off x="7073900" y="3000375"/>
            <a:ext cx="1387475" cy="396875"/>
          </a:xfrm>
          <a:prstGeom prst="rect">
            <a:avLst/>
          </a:prstGeom>
          <a:noFill/>
          <a:ln w="9525">
            <a:noFill/>
            <a:miter lim="800000"/>
            <a:headEnd/>
            <a:tailEnd/>
          </a:ln>
          <a:effectLst/>
        </p:spPr>
        <p:txBody>
          <a:bodyPr wrap="none">
            <a:spAutoFit/>
          </a:bodyPr>
          <a:lstStyle/>
          <a:p>
            <a:pPr algn="ctr"/>
            <a:r>
              <a:rPr lang="en-US" sz="1000" b="1"/>
              <a:t>Graduate Education</a:t>
            </a:r>
            <a:br>
              <a:rPr lang="en-US" sz="1000" b="1"/>
            </a:br>
            <a:r>
              <a:rPr lang="en-US" sz="1000" b="1"/>
              <a:t>Preparation</a:t>
            </a:r>
          </a:p>
        </p:txBody>
      </p:sp>
      <p:sp>
        <p:nvSpPr>
          <p:cNvPr id="605205" name="Text Box 21"/>
          <p:cNvSpPr txBox="1">
            <a:spLocks noChangeArrowheads="1"/>
          </p:cNvSpPr>
          <p:nvPr/>
        </p:nvSpPr>
        <p:spPr bwMode="auto">
          <a:xfrm>
            <a:off x="3352800" y="3444875"/>
            <a:ext cx="2419350" cy="304800"/>
          </a:xfrm>
          <a:prstGeom prst="rect">
            <a:avLst/>
          </a:prstGeom>
          <a:noFill/>
          <a:ln w="9525">
            <a:noFill/>
            <a:miter lim="800000"/>
            <a:headEnd/>
            <a:tailEnd/>
          </a:ln>
          <a:effectLst/>
        </p:spPr>
        <p:txBody>
          <a:bodyPr wrap="none">
            <a:spAutoFit/>
          </a:bodyPr>
          <a:lstStyle/>
          <a:p>
            <a:pPr algn="ctr"/>
            <a:r>
              <a:rPr lang="en-US" sz="1400" b="1"/>
              <a:t>Academic Advising Issues</a:t>
            </a:r>
          </a:p>
        </p:txBody>
      </p:sp>
      <p:sp>
        <p:nvSpPr>
          <p:cNvPr id="605206" name="Text Box 22"/>
          <p:cNvSpPr txBox="1">
            <a:spLocks noChangeArrowheads="1"/>
          </p:cNvSpPr>
          <p:nvPr/>
        </p:nvSpPr>
        <p:spPr bwMode="auto">
          <a:xfrm>
            <a:off x="5684838" y="3098800"/>
            <a:ext cx="993775" cy="244475"/>
          </a:xfrm>
          <a:prstGeom prst="rect">
            <a:avLst/>
          </a:prstGeom>
          <a:noFill/>
          <a:ln w="9525">
            <a:noFill/>
            <a:miter lim="800000"/>
            <a:headEnd/>
            <a:tailEnd/>
          </a:ln>
          <a:effectLst/>
        </p:spPr>
        <p:txBody>
          <a:bodyPr wrap="none">
            <a:spAutoFit/>
          </a:bodyPr>
          <a:lstStyle/>
          <a:p>
            <a:pPr algn="ctr"/>
            <a:r>
              <a:rPr lang="en-US" sz="1000" b="1"/>
              <a:t>Credentialing</a:t>
            </a:r>
          </a:p>
        </p:txBody>
      </p:sp>
      <p:grpSp>
        <p:nvGrpSpPr>
          <p:cNvPr id="605207" name="Group 23"/>
          <p:cNvGrpSpPr>
            <a:grpSpLocks/>
          </p:cNvGrpSpPr>
          <p:nvPr/>
        </p:nvGrpSpPr>
        <p:grpSpPr bwMode="auto">
          <a:xfrm>
            <a:off x="304800" y="2133600"/>
            <a:ext cx="8534400" cy="457200"/>
            <a:chOff x="192" y="2736"/>
            <a:chExt cx="5376" cy="384"/>
          </a:xfrm>
        </p:grpSpPr>
        <p:sp>
          <p:nvSpPr>
            <p:cNvPr id="605208" name="Rectangle 24"/>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5209" name="Rectangle 25"/>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5210" name="Rectangle 26"/>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05211" name="Rectangle 27"/>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5212" name="Rectangle 28"/>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5213" name="Rectangle 29"/>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5214" name="Rectangle 30"/>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5215" name="Text Box 31"/>
          <p:cNvSpPr txBox="1">
            <a:spLocks noChangeArrowheads="1"/>
          </p:cNvSpPr>
          <p:nvPr/>
        </p:nvSpPr>
        <p:spPr bwMode="auto">
          <a:xfrm>
            <a:off x="1463675" y="2133600"/>
            <a:ext cx="850900" cy="396875"/>
          </a:xfrm>
          <a:prstGeom prst="rect">
            <a:avLst/>
          </a:prstGeom>
          <a:noFill/>
          <a:ln w="9525">
            <a:noFill/>
            <a:miter lim="800000"/>
            <a:headEnd/>
            <a:tailEnd/>
          </a:ln>
          <a:effectLst/>
        </p:spPr>
        <p:txBody>
          <a:bodyPr wrap="none">
            <a:spAutoFit/>
          </a:bodyPr>
          <a:lstStyle/>
          <a:p>
            <a:pPr algn="ctr"/>
            <a:r>
              <a:rPr lang="en-US" sz="1000" b="1"/>
              <a:t>Personal</a:t>
            </a:r>
          </a:p>
          <a:p>
            <a:pPr algn="ctr"/>
            <a:r>
              <a:rPr lang="en-US" sz="1000" b="1"/>
              <a:t>Awareness</a:t>
            </a:r>
          </a:p>
        </p:txBody>
      </p:sp>
      <p:sp>
        <p:nvSpPr>
          <p:cNvPr id="605216" name="Text Box 32"/>
          <p:cNvSpPr txBox="1">
            <a:spLocks noChangeArrowheads="1"/>
          </p:cNvSpPr>
          <p:nvPr/>
        </p:nvSpPr>
        <p:spPr bwMode="auto">
          <a:xfrm>
            <a:off x="2613025" y="2133600"/>
            <a:ext cx="788988" cy="396875"/>
          </a:xfrm>
          <a:prstGeom prst="rect">
            <a:avLst/>
          </a:prstGeom>
          <a:noFill/>
          <a:ln w="9525">
            <a:noFill/>
            <a:miter lim="800000"/>
            <a:headEnd/>
            <a:tailEnd/>
          </a:ln>
          <a:effectLst/>
        </p:spPr>
        <p:txBody>
          <a:bodyPr wrap="none">
            <a:spAutoFit/>
          </a:bodyPr>
          <a:lstStyle/>
          <a:p>
            <a:pPr algn="ctr"/>
            <a:r>
              <a:rPr lang="en-US" sz="1000" b="1"/>
              <a:t>Relational</a:t>
            </a:r>
          </a:p>
          <a:p>
            <a:pPr algn="ctr"/>
            <a:r>
              <a:rPr lang="en-US" sz="1000" b="1"/>
              <a:t>Dynamics</a:t>
            </a:r>
          </a:p>
        </p:txBody>
      </p:sp>
      <p:sp>
        <p:nvSpPr>
          <p:cNvPr id="605217" name="Text Box 33"/>
          <p:cNvSpPr txBox="1">
            <a:spLocks noChangeArrowheads="1"/>
          </p:cNvSpPr>
          <p:nvPr/>
        </p:nvSpPr>
        <p:spPr bwMode="auto">
          <a:xfrm>
            <a:off x="3587750" y="2133600"/>
            <a:ext cx="882650" cy="396875"/>
          </a:xfrm>
          <a:prstGeom prst="rect">
            <a:avLst/>
          </a:prstGeom>
          <a:noFill/>
          <a:ln w="9525">
            <a:noFill/>
            <a:miter lim="800000"/>
            <a:headEnd/>
            <a:tailEnd/>
          </a:ln>
          <a:effectLst/>
        </p:spPr>
        <p:txBody>
          <a:bodyPr wrap="none">
            <a:spAutoFit/>
          </a:bodyPr>
          <a:lstStyle/>
          <a:p>
            <a:pPr algn="ctr"/>
            <a:r>
              <a:rPr lang="en-US" sz="1000" b="1"/>
              <a:t>Community</a:t>
            </a:r>
          </a:p>
          <a:p>
            <a:pPr algn="ctr"/>
            <a:r>
              <a:rPr lang="en-US" sz="1000" b="1"/>
              <a:t>Service</a:t>
            </a:r>
          </a:p>
        </p:txBody>
      </p:sp>
      <p:sp>
        <p:nvSpPr>
          <p:cNvPr id="605218" name="Text Box 34"/>
          <p:cNvSpPr txBox="1">
            <a:spLocks noChangeArrowheads="1"/>
          </p:cNvSpPr>
          <p:nvPr/>
        </p:nvSpPr>
        <p:spPr bwMode="auto">
          <a:xfrm>
            <a:off x="4587875" y="2133600"/>
            <a:ext cx="1014413" cy="396875"/>
          </a:xfrm>
          <a:prstGeom prst="rect">
            <a:avLst/>
          </a:prstGeom>
          <a:noFill/>
          <a:ln w="9525">
            <a:noFill/>
            <a:miter lim="800000"/>
            <a:headEnd/>
            <a:tailEnd/>
          </a:ln>
          <a:effectLst/>
        </p:spPr>
        <p:txBody>
          <a:bodyPr wrap="none">
            <a:spAutoFit/>
          </a:bodyPr>
          <a:lstStyle/>
          <a:p>
            <a:pPr algn="ctr"/>
            <a:r>
              <a:rPr lang="en-US" sz="1000" b="1"/>
              <a:t>Career Skills</a:t>
            </a:r>
          </a:p>
          <a:p>
            <a:pPr algn="ctr"/>
            <a:r>
              <a:rPr lang="en-US" sz="1000" b="1"/>
              <a:t>Enhancement</a:t>
            </a:r>
          </a:p>
        </p:txBody>
      </p:sp>
      <p:sp>
        <p:nvSpPr>
          <p:cNvPr id="605219" name="Text Box 35"/>
          <p:cNvSpPr txBox="1">
            <a:spLocks noChangeArrowheads="1"/>
          </p:cNvSpPr>
          <p:nvPr/>
        </p:nvSpPr>
        <p:spPr bwMode="auto">
          <a:xfrm>
            <a:off x="322263" y="2244725"/>
            <a:ext cx="1044575" cy="244475"/>
          </a:xfrm>
          <a:prstGeom prst="rect">
            <a:avLst/>
          </a:prstGeom>
          <a:noFill/>
          <a:ln w="9525">
            <a:noFill/>
            <a:miter lim="800000"/>
            <a:headEnd/>
            <a:tailEnd/>
          </a:ln>
          <a:effectLst/>
        </p:spPr>
        <p:txBody>
          <a:bodyPr wrap="none">
            <a:spAutoFit/>
          </a:bodyPr>
          <a:lstStyle/>
          <a:p>
            <a:pPr algn="ctr"/>
            <a:r>
              <a:rPr lang="en-US" sz="1000" b="1"/>
              <a:t>Differentiation</a:t>
            </a:r>
          </a:p>
        </p:txBody>
      </p:sp>
      <p:sp>
        <p:nvSpPr>
          <p:cNvPr id="605220" name="Text Box 36"/>
          <p:cNvSpPr txBox="1">
            <a:spLocks noChangeArrowheads="1"/>
          </p:cNvSpPr>
          <p:nvPr/>
        </p:nvSpPr>
        <p:spPr bwMode="auto">
          <a:xfrm>
            <a:off x="7185025" y="2133600"/>
            <a:ext cx="1146175" cy="396875"/>
          </a:xfrm>
          <a:prstGeom prst="rect">
            <a:avLst/>
          </a:prstGeom>
          <a:noFill/>
          <a:ln w="9525">
            <a:noFill/>
            <a:miter lim="800000"/>
            <a:headEnd/>
            <a:tailEnd/>
          </a:ln>
          <a:effectLst/>
        </p:spPr>
        <p:txBody>
          <a:bodyPr wrap="none">
            <a:spAutoFit/>
          </a:bodyPr>
          <a:lstStyle/>
          <a:p>
            <a:pPr algn="ctr"/>
            <a:r>
              <a:rPr lang="en-US" sz="1000" b="1"/>
              <a:t>Advanced Level</a:t>
            </a:r>
          </a:p>
          <a:p>
            <a:pPr algn="ctr"/>
            <a:r>
              <a:rPr lang="en-US" sz="1000" b="1"/>
              <a:t>of Previous</a:t>
            </a:r>
          </a:p>
        </p:txBody>
      </p:sp>
      <p:sp>
        <p:nvSpPr>
          <p:cNvPr id="605221" name="Text Box 37"/>
          <p:cNvSpPr txBox="1">
            <a:spLocks noChangeArrowheads="1"/>
          </p:cNvSpPr>
          <p:nvPr/>
        </p:nvSpPr>
        <p:spPr bwMode="auto">
          <a:xfrm>
            <a:off x="3624263" y="2590800"/>
            <a:ext cx="1954212" cy="304800"/>
          </a:xfrm>
          <a:prstGeom prst="rect">
            <a:avLst/>
          </a:prstGeom>
          <a:noFill/>
          <a:ln w="9525">
            <a:noFill/>
            <a:miter lim="800000"/>
            <a:headEnd/>
            <a:tailEnd/>
          </a:ln>
          <a:effectLst/>
        </p:spPr>
        <p:txBody>
          <a:bodyPr wrap="none">
            <a:spAutoFit/>
          </a:bodyPr>
          <a:lstStyle/>
          <a:p>
            <a:pPr algn="ctr"/>
            <a:r>
              <a:rPr lang="en-US" sz="1400" b="1"/>
              <a:t>Life Coaching Issues</a:t>
            </a:r>
          </a:p>
        </p:txBody>
      </p:sp>
      <p:sp>
        <p:nvSpPr>
          <p:cNvPr id="605222" name="Text Box 38"/>
          <p:cNvSpPr txBox="1">
            <a:spLocks noChangeArrowheads="1"/>
          </p:cNvSpPr>
          <p:nvPr/>
        </p:nvSpPr>
        <p:spPr bwMode="auto">
          <a:xfrm>
            <a:off x="5849938" y="2244725"/>
            <a:ext cx="655637" cy="244475"/>
          </a:xfrm>
          <a:prstGeom prst="rect">
            <a:avLst/>
          </a:prstGeom>
          <a:noFill/>
          <a:ln w="9525">
            <a:noFill/>
            <a:miter lim="800000"/>
            <a:headEnd/>
            <a:tailEnd/>
          </a:ln>
          <a:effectLst/>
        </p:spPr>
        <p:txBody>
          <a:bodyPr wrap="none">
            <a:spAutoFit/>
          </a:bodyPr>
          <a:lstStyle/>
          <a:p>
            <a:pPr algn="ctr"/>
            <a:r>
              <a:rPr lang="en-US" sz="1000" b="1"/>
              <a:t>Closure</a:t>
            </a:r>
          </a:p>
        </p:txBody>
      </p:sp>
      <p:grpSp>
        <p:nvGrpSpPr>
          <p:cNvPr id="605223" name="Group 39"/>
          <p:cNvGrpSpPr>
            <a:grpSpLocks/>
          </p:cNvGrpSpPr>
          <p:nvPr/>
        </p:nvGrpSpPr>
        <p:grpSpPr bwMode="auto">
          <a:xfrm>
            <a:off x="304800" y="3898900"/>
            <a:ext cx="8534400" cy="457200"/>
            <a:chOff x="192" y="2736"/>
            <a:chExt cx="5376" cy="384"/>
          </a:xfrm>
        </p:grpSpPr>
        <p:sp>
          <p:nvSpPr>
            <p:cNvPr id="605224" name="Rectangle 40"/>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5225" name="Rectangle 41"/>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5226" name="Rectangle 42"/>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05227" name="Rectangle 43"/>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5228" name="Rectangle 44"/>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5229" name="Rectangle 45"/>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5230" name="Rectangle 46"/>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5231" name="Text Box 47"/>
          <p:cNvSpPr txBox="1">
            <a:spLocks noChangeArrowheads="1"/>
          </p:cNvSpPr>
          <p:nvPr/>
        </p:nvSpPr>
        <p:spPr bwMode="auto">
          <a:xfrm>
            <a:off x="1446213" y="3994150"/>
            <a:ext cx="887412" cy="244475"/>
          </a:xfrm>
          <a:prstGeom prst="rect">
            <a:avLst/>
          </a:prstGeom>
          <a:noFill/>
          <a:ln w="9525">
            <a:noFill/>
            <a:miter lim="800000"/>
            <a:headEnd/>
            <a:tailEnd/>
          </a:ln>
          <a:effectLst/>
        </p:spPr>
        <p:txBody>
          <a:bodyPr wrap="none">
            <a:spAutoFit/>
          </a:bodyPr>
          <a:lstStyle/>
          <a:p>
            <a:pPr algn="ctr"/>
            <a:r>
              <a:rPr lang="en-US" sz="1000" b="1"/>
              <a:t>Liberal Arts</a:t>
            </a:r>
          </a:p>
        </p:txBody>
      </p:sp>
      <p:sp>
        <p:nvSpPr>
          <p:cNvPr id="605232" name="Text Box 48"/>
          <p:cNvSpPr txBox="1">
            <a:spLocks noChangeArrowheads="1"/>
          </p:cNvSpPr>
          <p:nvPr/>
        </p:nvSpPr>
        <p:spPr bwMode="auto">
          <a:xfrm>
            <a:off x="2655888" y="3898900"/>
            <a:ext cx="703262" cy="396875"/>
          </a:xfrm>
          <a:prstGeom prst="rect">
            <a:avLst/>
          </a:prstGeom>
          <a:noFill/>
          <a:ln w="9525">
            <a:noFill/>
            <a:miter lim="800000"/>
            <a:headEnd/>
            <a:tailEnd/>
          </a:ln>
          <a:effectLst/>
        </p:spPr>
        <p:txBody>
          <a:bodyPr wrap="none">
            <a:spAutoFit/>
          </a:bodyPr>
          <a:lstStyle/>
          <a:p>
            <a:pPr algn="ctr"/>
            <a:r>
              <a:rPr lang="en-US" sz="1000" b="1"/>
              <a:t>Gateway</a:t>
            </a:r>
            <a:br>
              <a:rPr lang="en-US" sz="1000" b="1"/>
            </a:br>
            <a:r>
              <a:rPr lang="en-US" sz="1000" b="1"/>
              <a:t>Courses</a:t>
            </a:r>
          </a:p>
        </p:txBody>
      </p:sp>
      <p:sp>
        <p:nvSpPr>
          <p:cNvPr id="605233" name="Text Box 49"/>
          <p:cNvSpPr txBox="1">
            <a:spLocks noChangeArrowheads="1"/>
          </p:cNvSpPr>
          <p:nvPr/>
        </p:nvSpPr>
        <p:spPr bwMode="auto">
          <a:xfrm>
            <a:off x="3676650" y="3898900"/>
            <a:ext cx="719138" cy="396875"/>
          </a:xfrm>
          <a:prstGeom prst="rect">
            <a:avLst/>
          </a:prstGeom>
          <a:noFill/>
          <a:ln w="9525">
            <a:noFill/>
            <a:miter lim="800000"/>
            <a:headEnd/>
            <a:tailEnd/>
          </a:ln>
          <a:effectLst/>
        </p:spPr>
        <p:txBody>
          <a:bodyPr wrap="none">
            <a:spAutoFit/>
          </a:bodyPr>
          <a:lstStyle/>
          <a:p>
            <a:pPr algn="ctr"/>
            <a:r>
              <a:rPr lang="en-US" sz="1000" b="1"/>
              <a:t>Service</a:t>
            </a:r>
            <a:br>
              <a:rPr lang="en-US" sz="1000" b="1"/>
            </a:br>
            <a:r>
              <a:rPr lang="en-US" sz="1000" b="1"/>
              <a:t>Learning</a:t>
            </a:r>
          </a:p>
        </p:txBody>
      </p:sp>
      <p:sp>
        <p:nvSpPr>
          <p:cNvPr id="605234" name="Text Box 50"/>
          <p:cNvSpPr txBox="1">
            <a:spLocks noChangeArrowheads="1"/>
          </p:cNvSpPr>
          <p:nvPr/>
        </p:nvSpPr>
        <p:spPr bwMode="auto">
          <a:xfrm>
            <a:off x="4681538" y="3902075"/>
            <a:ext cx="857250" cy="396875"/>
          </a:xfrm>
          <a:prstGeom prst="rect">
            <a:avLst/>
          </a:prstGeom>
          <a:noFill/>
          <a:ln w="9525">
            <a:noFill/>
            <a:miter lim="800000"/>
            <a:headEnd/>
            <a:tailEnd/>
          </a:ln>
          <a:effectLst/>
        </p:spPr>
        <p:txBody>
          <a:bodyPr wrap="none">
            <a:spAutoFit/>
          </a:bodyPr>
          <a:lstStyle/>
          <a:p>
            <a:pPr algn="ctr"/>
            <a:r>
              <a:rPr lang="en-US" sz="1000" b="1"/>
              <a:t>Capstone</a:t>
            </a:r>
            <a:br>
              <a:rPr lang="en-US" sz="1000" b="1"/>
            </a:br>
            <a:r>
              <a:rPr lang="en-US" sz="1000" b="1"/>
              <a:t>Experience</a:t>
            </a:r>
          </a:p>
        </p:txBody>
      </p:sp>
      <p:sp>
        <p:nvSpPr>
          <p:cNvPr id="605235" name="Text Box 51"/>
          <p:cNvSpPr txBox="1">
            <a:spLocks noChangeArrowheads="1"/>
          </p:cNvSpPr>
          <p:nvPr/>
        </p:nvSpPr>
        <p:spPr bwMode="auto">
          <a:xfrm>
            <a:off x="447675" y="3994150"/>
            <a:ext cx="815975" cy="244475"/>
          </a:xfrm>
          <a:prstGeom prst="rect">
            <a:avLst/>
          </a:prstGeom>
          <a:noFill/>
          <a:ln w="9525">
            <a:noFill/>
            <a:miter lim="800000"/>
            <a:headEnd/>
            <a:tailEnd/>
          </a:ln>
          <a:effectLst/>
        </p:spPr>
        <p:txBody>
          <a:bodyPr wrap="none">
            <a:spAutoFit/>
          </a:bodyPr>
          <a:lstStyle/>
          <a:p>
            <a:pPr algn="ctr"/>
            <a:r>
              <a:rPr lang="en-US" sz="1000" b="1"/>
              <a:t>Placement</a:t>
            </a:r>
          </a:p>
        </p:txBody>
      </p:sp>
      <p:sp>
        <p:nvSpPr>
          <p:cNvPr id="605236" name="Text Box 52"/>
          <p:cNvSpPr txBox="1">
            <a:spLocks noChangeArrowheads="1"/>
          </p:cNvSpPr>
          <p:nvPr/>
        </p:nvSpPr>
        <p:spPr bwMode="auto">
          <a:xfrm>
            <a:off x="7402513" y="3898900"/>
            <a:ext cx="719137" cy="396875"/>
          </a:xfrm>
          <a:prstGeom prst="rect">
            <a:avLst/>
          </a:prstGeom>
          <a:noFill/>
          <a:ln w="9525">
            <a:noFill/>
            <a:miter lim="800000"/>
            <a:headEnd/>
            <a:tailEnd/>
          </a:ln>
          <a:effectLst/>
        </p:spPr>
        <p:txBody>
          <a:bodyPr wrap="none">
            <a:spAutoFit/>
          </a:bodyPr>
          <a:lstStyle/>
          <a:p>
            <a:pPr algn="ctr"/>
            <a:r>
              <a:rPr lang="en-US" sz="1000" b="1"/>
              <a:t>Lifelong</a:t>
            </a:r>
            <a:br>
              <a:rPr lang="en-US" sz="1000" b="1"/>
            </a:br>
            <a:r>
              <a:rPr lang="en-US" sz="1000" b="1"/>
              <a:t>Learning</a:t>
            </a:r>
          </a:p>
        </p:txBody>
      </p:sp>
      <p:sp>
        <p:nvSpPr>
          <p:cNvPr id="605237" name="Text Box 53"/>
          <p:cNvSpPr txBox="1">
            <a:spLocks noChangeArrowheads="1"/>
          </p:cNvSpPr>
          <p:nvPr/>
        </p:nvSpPr>
        <p:spPr bwMode="auto">
          <a:xfrm>
            <a:off x="3254375" y="4343400"/>
            <a:ext cx="2619375" cy="304800"/>
          </a:xfrm>
          <a:prstGeom prst="rect">
            <a:avLst/>
          </a:prstGeom>
          <a:noFill/>
          <a:ln w="9525">
            <a:noFill/>
            <a:miter lim="800000"/>
            <a:headEnd/>
            <a:tailEnd/>
          </a:ln>
          <a:effectLst/>
        </p:spPr>
        <p:txBody>
          <a:bodyPr wrap="none">
            <a:spAutoFit/>
          </a:bodyPr>
          <a:lstStyle/>
          <a:p>
            <a:pPr algn="ctr"/>
            <a:r>
              <a:rPr lang="en-US" sz="1400" b="1"/>
              <a:t>Academic Curriculum Issues</a:t>
            </a:r>
          </a:p>
        </p:txBody>
      </p:sp>
      <p:sp>
        <p:nvSpPr>
          <p:cNvPr id="605238" name="Text Box 54"/>
          <p:cNvSpPr txBox="1">
            <a:spLocks noChangeArrowheads="1"/>
          </p:cNvSpPr>
          <p:nvPr/>
        </p:nvSpPr>
        <p:spPr bwMode="auto">
          <a:xfrm>
            <a:off x="5756275" y="3997325"/>
            <a:ext cx="860425" cy="244475"/>
          </a:xfrm>
          <a:prstGeom prst="rect">
            <a:avLst/>
          </a:prstGeom>
          <a:noFill/>
          <a:ln w="9525">
            <a:noFill/>
            <a:miter lim="800000"/>
            <a:headEnd/>
            <a:tailEnd/>
          </a:ln>
          <a:effectLst/>
        </p:spPr>
        <p:txBody>
          <a:bodyPr wrap="none">
            <a:spAutoFit/>
          </a:bodyPr>
          <a:lstStyle/>
          <a:p>
            <a:pPr algn="ctr"/>
            <a:r>
              <a:rPr lang="en-US" sz="1000" b="1"/>
              <a:t>Graduation</a:t>
            </a:r>
          </a:p>
        </p:txBody>
      </p:sp>
      <p:grpSp>
        <p:nvGrpSpPr>
          <p:cNvPr id="605239" name="Group 55"/>
          <p:cNvGrpSpPr>
            <a:grpSpLocks/>
          </p:cNvGrpSpPr>
          <p:nvPr/>
        </p:nvGrpSpPr>
        <p:grpSpPr bwMode="auto">
          <a:xfrm>
            <a:off x="304800" y="4816475"/>
            <a:ext cx="8534400" cy="457200"/>
            <a:chOff x="192" y="2736"/>
            <a:chExt cx="5376" cy="384"/>
          </a:xfrm>
        </p:grpSpPr>
        <p:sp>
          <p:nvSpPr>
            <p:cNvPr id="605240" name="Rectangle 56"/>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5241" name="Rectangle 57"/>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5242" name="Rectangle 58"/>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05243" name="Rectangle 59"/>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5244" name="Rectangle 60"/>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5245" name="Rectangle 61"/>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5246" name="Rectangle 62"/>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5247" name="Text Box 63"/>
          <p:cNvSpPr txBox="1">
            <a:spLocks noChangeArrowheads="1"/>
          </p:cNvSpPr>
          <p:nvPr/>
        </p:nvSpPr>
        <p:spPr bwMode="auto">
          <a:xfrm>
            <a:off x="1504950" y="4876800"/>
            <a:ext cx="776288" cy="396875"/>
          </a:xfrm>
          <a:prstGeom prst="rect">
            <a:avLst/>
          </a:prstGeom>
          <a:noFill/>
          <a:ln w="9525">
            <a:noFill/>
            <a:miter lim="800000"/>
            <a:headEnd/>
            <a:tailEnd/>
          </a:ln>
          <a:effectLst/>
        </p:spPr>
        <p:txBody>
          <a:bodyPr wrap="none">
            <a:spAutoFit/>
          </a:bodyPr>
          <a:lstStyle/>
          <a:p>
            <a:pPr algn="ctr"/>
            <a:r>
              <a:rPr lang="en-US" sz="1000" b="1"/>
              <a:t>Strengths</a:t>
            </a:r>
          </a:p>
          <a:p>
            <a:pPr algn="ctr"/>
            <a:r>
              <a:rPr lang="en-US" sz="1000" b="1"/>
              <a:t>Analysis</a:t>
            </a:r>
          </a:p>
        </p:txBody>
      </p:sp>
      <p:sp>
        <p:nvSpPr>
          <p:cNvPr id="605248" name="Text Box 64"/>
          <p:cNvSpPr txBox="1">
            <a:spLocks noChangeArrowheads="1"/>
          </p:cNvSpPr>
          <p:nvPr/>
        </p:nvSpPr>
        <p:spPr bwMode="auto">
          <a:xfrm>
            <a:off x="2673350" y="4876800"/>
            <a:ext cx="684213" cy="396875"/>
          </a:xfrm>
          <a:prstGeom prst="rect">
            <a:avLst/>
          </a:prstGeom>
          <a:noFill/>
          <a:ln w="9525">
            <a:noFill/>
            <a:miter lim="800000"/>
            <a:headEnd/>
            <a:tailEnd/>
          </a:ln>
          <a:effectLst/>
        </p:spPr>
        <p:txBody>
          <a:bodyPr wrap="none">
            <a:spAutoFit/>
          </a:bodyPr>
          <a:lstStyle/>
          <a:p>
            <a:pPr algn="ctr"/>
            <a:r>
              <a:rPr lang="en-US" sz="1000" b="1"/>
              <a:t>Job</a:t>
            </a:r>
            <a:br>
              <a:rPr lang="en-US" sz="1000" b="1"/>
            </a:br>
            <a:r>
              <a:rPr lang="en-US" sz="1000" b="1"/>
              <a:t>Scoping</a:t>
            </a:r>
          </a:p>
        </p:txBody>
      </p:sp>
      <p:sp>
        <p:nvSpPr>
          <p:cNvPr id="605249" name="Text Box 65"/>
          <p:cNvSpPr txBox="1">
            <a:spLocks noChangeArrowheads="1"/>
          </p:cNvSpPr>
          <p:nvPr/>
        </p:nvSpPr>
        <p:spPr bwMode="auto">
          <a:xfrm>
            <a:off x="3602038" y="4973638"/>
            <a:ext cx="866775" cy="244475"/>
          </a:xfrm>
          <a:prstGeom prst="rect">
            <a:avLst/>
          </a:prstGeom>
          <a:noFill/>
          <a:ln w="9525">
            <a:noFill/>
            <a:miter lim="800000"/>
            <a:headEnd/>
            <a:tailEnd/>
          </a:ln>
          <a:effectLst/>
        </p:spPr>
        <p:txBody>
          <a:bodyPr wrap="none">
            <a:spAutoFit/>
          </a:bodyPr>
          <a:lstStyle/>
          <a:p>
            <a:pPr algn="ctr"/>
            <a:r>
              <a:rPr lang="en-US" sz="1000" b="1"/>
              <a:t>Internships</a:t>
            </a:r>
          </a:p>
        </p:txBody>
      </p:sp>
      <p:sp>
        <p:nvSpPr>
          <p:cNvPr id="605250" name="Text Box 66"/>
          <p:cNvSpPr txBox="1">
            <a:spLocks noChangeArrowheads="1"/>
          </p:cNvSpPr>
          <p:nvPr/>
        </p:nvSpPr>
        <p:spPr bwMode="auto">
          <a:xfrm>
            <a:off x="4557713" y="4876800"/>
            <a:ext cx="1090612" cy="396875"/>
          </a:xfrm>
          <a:prstGeom prst="rect">
            <a:avLst/>
          </a:prstGeom>
          <a:noFill/>
          <a:ln w="9525">
            <a:noFill/>
            <a:miter lim="800000"/>
            <a:headEnd/>
            <a:tailEnd/>
          </a:ln>
          <a:effectLst/>
        </p:spPr>
        <p:txBody>
          <a:bodyPr wrap="none">
            <a:spAutoFit/>
          </a:bodyPr>
          <a:lstStyle/>
          <a:p>
            <a:pPr algn="ctr"/>
            <a:r>
              <a:rPr lang="en-US" sz="1000" b="1"/>
              <a:t>Job Search/</a:t>
            </a:r>
            <a:br>
              <a:rPr lang="en-US" sz="1000" b="1"/>
            </a:br>
            <a:r>
              <a:rPr lang="en-US" sz="1000" b="1"/>
              <a:t>Self-Placement</a:t>
            </a:r>
          </a:p>
        </p:txBody>
      </p:sp>
      <p:sp>
        <p:nvSpPr>
          <p:cNvPr id="605251" name="Text Box 67"/>
          <p:cNvSpPr txBox="1">
            <a:spLocks noChangeArrowheads="1"/>
          </p:cNvSpPr>
          <p:nvPr/>
        </p:nvSpPr>
        <p:spPr bwMode="auto">
          <a:xfrm>
            <a:off x="382588" y="4876800"/>
            <a:ext cx="928687" cy="396875"/>
          </a:xfrm>
          <a:prstGeom prst="rect">
            <a:avLst/>
          </a:prstGeom>
          <a:noFill/>
          <a:ln w="9525">
            <a:noFill/>
            <a:miter lim="800000"/>
            <a:headEnd/>
            <a:tailEnd/>
          </a:ln>
          <a:effectLst/>
        </p:spPr>
        <p:txBody>
          <a:bodyPr wrap="none">
            <a:spAutoFit/>
          </a:bodyPr>
          <a:lstStyle/>
          <a:p>
            <a:pPr algn="ctr"/>
            <a:r>
              <a:rPr lang="en-US" sz="1000" b="1"/>
              <a:t>Readiness</a:t>
            </a:r>
            <a:br>
              <a:rPr lang="en-US" sz="1000" b="1"/>
            </a:br>
            <a:r>
              <a:rPr lang="en-US" sz="1000" b="1"/>
              <a:t>Assessment</a:t>
            </a:r>
          </a:p>
        </p:txBody>
      </p:sp>
      <p:sp>
        <p:nvSpPr>
          <p:cNvPr id="605252" name="Text Box 68"/>
          <p:cNvSpPr txBox="1">
            <a:spLocks noChangeArrowheads="1"/>
          </p:cNvSpPr>
          <p:nvPr/>
        </p:nvSpPr>
        <p:spPr bwMode="auto">
          <a:xfrm>
            <a:off x="7261225" y="4876800"/>
            <a:ext cx="1014413" cy="396875"/>
          </a:xfrm>
          <a:prstGeom prst="rect">
            <a:avLst/>
          </a:prstGeom>
          <a:noFill/>
          <a:ln w="9525">
            <a:noFill/>
            <a:miter lim="800000"/>
            <a:headEnd/>
            <a:tailEnd/>
          </a:ln>
          <a:effectLst/>
        </p:spPr>
        <p:txBody>
          <a:bodyPr wrap="none">
            <a:spAutoFit/>
          </a:bodyPr>
          <a:lstStyle/>
          <a:p>
            <a:pPr algn="ctr"/>
            <a:r>
              <a:rPr lang="en-US" sz="1000" b="1"/>
              <a:t>Continuous</a:t>
            </a:r>
            <a:br>
              <a:rPr lang="en-US" sz="1000" b="1"/>
            </a:br>
            <a:r>
              <a:rPr lang="en-US" sz="1000" b="1"/>
              <a:t> Improvement</a:t>
            </a:r>
          </a:p>
        </p:txBody>
      </p:sp>
      <p:sp>
        <p:nvSpPr>
          <p:cNvPr id="605253" name="Text Box 69"/>
          <p:cNvSpPr txBox="1">
            <a:spLocks noChangeArrowheads="1"/>
          </p:cNvSpPr>
          <p:nvPr/>
        </p:nvSpPr>
        <p:spPr bwMode="auto">
          <a:xfrm>
            <a:off x="3289300" y="5257800"/>
            <a:ext cx="2509838" cy="304800"/>
          </a:xfrm>
          <a:prstGeom prst="rect">
            <a:avLst/>
          </a:prstGeom>
          <a:noFill/>
          <a:ln w="9525">
            <a:noFill/>
            <a:miter lim="800000"/>
            <a:headEnd/>
            <a:tailEnd/>
          </a:ln>
          <a:effectLst/>
        </p:spPr>
        <p:txBody>
          <a:bodyPr wrap="none">
            <a:spAutoFit/>
          </a:bodyPr>
          <a:lstStyle/>
          <a:p>
            <a:pPr algn="ctr"/>
            <a:r>
              <a:rPr lang="en-US" sz="1400" b="1"/>
              <a:t>Career Development Issues</a:t>
            </a:r>
          </a:p>
        </p:txBody>
      </p:sp>
      <p:sp>
        <p:nvSpPr>
          <p:cNvPr id="605254" name="Text Box 70"/>
          <p:cNvSpPr txBox="1">
            <a:spLocks noChangeArrowheads="1"/>
          </p:cNvSpPr>
          <p:nvPr/>
        </p:nvSpPr>
        <p:spPr bwMode="auto">
          <a:xfrm>
            <a:off x="5743575" y="4973638"/>
            <a:ext cx="881063" cy="244475"/>
          </a:xfrm>
          <a:prstGeom prst="rect">
            <a:avLst/>
          </a:prstGeom>
          <a:noFill/>
          <a:ln w="9525">
            <a:noFill/>
            <a:miter lim="800000"/>
            <a:headEnd/>
            <a:tailEnd/>
          </a:ln>
          <a:effectLst/>
        </p:spPr>
        <p:txBody>
          <a:bodyPr wrap="none">
            <a:spAutoFit/>
          </a:bodyPr>
          <a:lstStyle/>
          <a:p>
            <a:pPr algn="ctr"/>
            <a:r>
              <a:rPr lang="en-US" sz="1000" b="1"/>
              <a:t>Finalization</a:t>
            </a:r>
          </a:p>
        </p:txBody>
      </p:sp>
      <p:grpSp>
        <p:nvGrpSpPr>
          <p:cNvPr id="605255" name="Group 71"/>
          <p:cNvGrpSpPr>
            <a:grpSpLocks/>
          </p:cNvGrpSpPr>
          <p:nvPr/>
        </p:nvGrpSpPr>
        <p:grpSpPr bwMode="auto">
          <a:xfrm>
            <a:off x="304800" y="152400"/>
            <a:ext cx="8534400" cy="1123950"/>
            <a:chOff x="192" y="442"/>
            <a:chExt cx="5376" cy="708"/>
          </a:xfrm>
        </p:grpSpPr>
        <p:grpSp>
          <p:nvGrpSpPr>
            <p:cNvPr id="605256" name="Group 72"/>
            <p:cNvGrpSpPr>
              <a:grpSpLocks/>
            </p:cNvGrpSpPr>
            <p:nvPr/>
          </p:nvGrpSpPr>
          <p:grpSpPr bwMode="auto">
            <a:xfrm>
              <a:off x="4224" y="620"/>
              <a:ext cx="1337" cy="530"/>
              <a:chOff x="4224" y="1810"/>
              <a:chExt cx="1337" cy="530"/>
            </a:xfrm>
          </p:grpSpPr>
          <p:sp>
            <p:nvSpPr>
              <p:cNvPr id="605257" name="Rectangle 73"/>
              <p:cNvSpPr>
                <a:spLocks noChangeArrowheads="1"/>
              </p:cNvSpPr>
              <p:nvPr/>
            </p:nvSpPr>
            <p:spPr bwMode="auto">
              <a:xfrm>
                <a:off x="4224" y="1810"/>
                <a:ext cx="672" cy="528"/>
              </a:xfrm>
              <a:prstGeom prst="rect">
                <a:avLst/>
              </a:prstGeom>
              <a:solidFill>
                <a:srgbClr val="660066"/>
              </a:solidFill>
              <a:ln w="9525">
                <a:noFill/>
                <a:miter lim="800000"/>
                <a:headEnd/>
                <a:tailEnd/>
              </a:ln>
              <a:effectLst/>
            </p:spPr>
            <p:txBody>
              <a:bodyPr wrap="none" anchor="ctr"/>
              <a:lstStyle/>
              <a:p>
                <a:endParaRPr lang="en-US"/>
              </a:p>
            </p:txBody>
          </p:sp>
          <p:sp>
            <p:nvSpPr>
              <p:cNvPr id="605258" name="AutoShape 74"/>
              <p:cNvSpPr>
                <a:spLocks noChangeArrowheads="1"/>
              </p:cNvSpPr>
              <p:nvPr/>
            </p:nvSpPr>
            <p:spPr bwMode="auto">
              <a:xfrm rot="5400000">
                <a:off x="4959" y="1738"/>
                <a:ext cx="530" cy="674"/>
              </a:xfrm>
              <a:prstGeom prst="triangle">
                <a:avLst>
                  <a:gd name="adj" fmla="val 50000"/>
                </a:avLst>
              </a:prstGeom>
              <a:solidFill>
                <a:srgbClr val="660066"/>
              </a:solidFill>
              <a:ln w="9525">
                <a:noFill/>
                <a:miter lim="800000"/>
                <a:headEnd/>
                <a:tailEnd/>
              </a:ln>
              <a:effectLst/>
            </p:spPr>
            <p:txBody>
              <a:bodyPr wrap="none" anchor="ctr"/>
              <a:lstStyle/>
              <a:p>
                <a:endParaRPr lang="en-US"/>
              </a:p>
            </p:txBody>
          </p:sp>
        </p:grpSp>
        <p:sp>
          <p:nvSpPr>
            <p:cNvPr id="605259" name="Rectangle 75"/>
            <p:cNvSpPr>
              <a:spLocks noChangeArrowheads="1"/>
            </p:cNvSpPr>
            <p:nvPr/>
          </p:nvSpPr>
          <p:spPr bwMode="auto">
            <a:xfrm>
              <a:off x="3552" y="620"/>
              <a:ext cx="672" cy="528"/>
            </a:xfrm>
            <a:prstGeom prst="rect">
              <a:avLst/>
            </a:prstGeom>
            <a:solidFill>
              <a:srgbClr val="0000CC"/>
            </a:solidFill>
            <a:ln w="9525">
              <a:noFill/>
              <a:miter lim="800000"/>
              <a:headEnd/>
              <a:tailEnd/>
            </a:ln>
            <a:effectLst/>
          </p:spPr>
          <p:txBody>
            <a:bodyPr wrap="none" anchor="ctr"/>
            <a:lstStyle/>
            <a:p>
              <a:endParaRPr lang="en-US"/>
            </a:p>
          </p:txBody>
        </p:sp>
        <p:sp>
          <p:nvSpPr>
            <p:cNvPr id="605260" name="Rectangle 76"/>
            <p:cNvSpPr>
              <a:spLocks noChangeArrowheads="1"/>
            </p:cNvSpPr>
            <p:nvPr/>
          </p:nvSpPr>
          <p:spPr bwMode="auto">
            <a:xfrm>
              <a:off x="2880" y="620"/>
              <a:ext cx="672" cy="528"/>
            </a:xfrm>
            <a:prstGeom prst="rect">
              <a:avLst/>
            </a:prstGeom>
            <a:solidFill>
              <a:srgbClr val="009BE6"/>
            </a:solidFill>
            <a:ln w="9525">
              <a:noFill/>
              <a:miter lim="800000"/>
              <a:headEnd/>
              <a:tailEnd/>
            </a:ln>
            <a:effectLst/>
          </p:spPr>
          <p:txBody>
            <a:bodyPr wrap="none" anchor="ctr"/>
            <a:lstStyle/>
            <a:p>
              <a:endParaRPr lang="en-US"/>
            </a:p>
          </p:txBody>
        </p:sp>
        <p:sp>
          <p:nvSpPr>
            <p:cNvPr id="605261" name="AutoShape 77"/>
            <p:cNvSpPr>
              <a:spLocks noChangeArrowheads="1"/>
            </p:cNvSpPr>
            <p:nvPr/>
          </p:nvSpPr>
          <p:spPr bwMode="auto">
            <a:xfrm>
              <a:off x="2880" y="972"/>
              <a:ext cx="672" cy="173"/>
            </a:xfrm>
            <a:prstGeom prst="rtTriangle">
              <a:avLst/>
            </a:prstGeom>
            <a:gradFill rotWithShape="1">
              <a:gsLst>
                <a:gs pos="0">
                  <a:srgbClr val="009900"/>
                </a:gs>
                <a:gs pos="100000">
                  <a:srgbClr val="009BE6"/>
                </a:gs>
              </a:gsLst>
              <a:lin ang="0" scaled="1"/>
            </a:gradFill>
            <a:ln w="9525">
              <a:noFill/>
              <a:miter lim="800000"/>
              <a:headEnd/>
              <a:tailEnd/>
            </a:ln>
            <a:effectLst/>
          </p:spPr>
          <p:txBody>
            <a:bodyPr wrap="none" anchor="ctr"/>
            <a:lstStyle/>
            <a:p>
              <a:endParaRPr lang="en-US"/>
            </a:p>
          </p:txBody>
        </p:sp>
        <p:sp>
          <p:nvSpPr>
            <p:cNvPr id="605262" name="Rectangle 78"/>
            <p:cNvSpPr>
              <a:spLocks noChangeArrowheads="1"/>
            </p:cNvSpPr>
            <p:nvPr/>
          </p:nvSpPr>
          <p:spPr bwMode="auto">
            <a:xfrm>
              <a:off x="2208" y="620"/>
              <a:ext cx="672" cy="528"/>
            </a:xfrm>
            <a:prstGeom prst="rect">
              <a:avLst/>
            </a:prstGeom>
            <a:solidFill>
              <a:srgbClr val="009900"/>
            </a:solidFill>
            <a:ln w="9525">
              <a:noFill/>
              <a:miter lim="800000"/>
              <a:headEnd/>
              <a:tailEnd/>
            </a:ln>
            <a:effectLst/>
          </p:spPr>
          <p:txBody>
            <a:bodyPr wrap="none" anchor="ctr"/>
            <a:lstStyle/>
            <a:p>
              <a:endParaRPr lang="en-US"/>
            </a:p>
          </p:txBody>
        </p:sp>
        <p:sp>
          <p:nvSpPr>
            <p:cNvPr id="605263" name="AutoShape 79"/>
            <p:cNvSpPr>
              <a:spLocks noChangeArrowheads="1"/>
            </p:cNvSpPr>
            <p:nvPr/>
          </p:nvSpPr>
          <p:spPr bwMode="auto">
            <a:xfrm>
              <a:off x="2208" y="972"/>
              <a:ext cx="672" cy="173"/>
            </a:xfrm>
            <a:prstGeom prst="rtTriangle">
              <a:avLst/>
            </a:prstGeom>
            <a:gradFill rotWithShape="1">
              <a:gsLst>
                <a:gs pos="0">
                  <a:srgbClr val="FFFF00"/>
                </a:gs>
                <a:gs pos="100000">
                  <a:srgbClr val="009900"/>
                </a:gs>
              </a:gsLst>
              <a:lin ang="0" scaled="1"/>
            </a:gradFill>
            <a:ln w="9525">
              <a:noFill/>
              <a:miter lim="800000"/>
              <a:headEnd/>
              <a:tailEnd/>
            </a:ln>
            <a:effectLst/>
          </p:spPr>
          <p:txBody>
            <a:bodyPr wrap="none" anchor="ctr"/>
            <a:lstStyle/>
            <a:p>
              <a:endParaRPr lang="en-US"/>
            </a:p>
          </p:txBody>
        </p:sp>
        <p:sp>
          <p:nvSpPr>
            <p:cNvPr id="605264" name="Rectangle 80"/>
            <p:cNvSpPr>
              <a:spLocks noChangeArrowheads="1"/>
            </p:cNvSpPr>
            <p:nvPr/>
          </p:nvSpPr>
          <p:spPr bwMode="auto">
            <a:xfrm>
              <a:off x="1536" y="620"/>
              <a:ext cx="672" cy="528"/>
            </a:xfrm>
            <a:prstGeom prst="rect">
              <a:avLst/>
            </a:prstGeom>
            <a:solidFill>
              <a:srgbClr val="FFFF00"/>
            </a:solidFill>
            <a:ln w="9525">
              <a:noFill/>
              <a:miter lim="800000"/>
              <a:headEnd/>
              <a:tailEnd/>
            </a:ln>
            <a:effectLst/>
          </p:spPr>
          <p:txBody>
            <a:bodyPr wrap="none" anchor="ctr"/>
            <a:lstStyle/>
            <a:p>
              <a:endParaRPr lang="en-US"/>
            </a:p>
          </p:txBody>
        </p:sp>
        <p:sp>
          <p:nvSpPr>
            <p:cNvPr id="605265" name="AutoShape 81"/>
            <p:cNvSpPr>
              <a:spLocks noChangeArrowheads="1"/>
            </p:cNvSpPr>
            <p:nvPr/>
          </p:nvSpPr>
          <p:spPr bwMode="auto">
            <a:xfrm>
              <a:off x="1536" y="972"/>
              <a:ext cx="672" cy="173"/>
            </a:xfrm>
            <a:prstGeom prst="rtTriangle">
              <a:avLst/>
            </a:prstGeom>
            <a:gradFill rotWithShape="1">
              <a:gsLst>
                <a:gs pos="0">
                  <a:srgbClr val="FF9900"/>
                </a:gs>
                <a:gs pos="100000">
                  <a:srgbClr val="FFFF00"/>
                </a:gs>
              </a:gsLst>
              <a:lin ang="0" scaled="1"/>
            </a:gradFill>
            <a:ln w="9525">
              <a:noFill/>
              <a:miter lim="800000"/>
              <a:headEnd/>
              <a:tailEnd/>
            </a:ln>
            <a:effectLst/>
          </p:spPr>
          <p:txBody>
            <a:bodyPr wrap="none" anchor="ctr"/>
            <a:lstStyle/>
            <a:p>
              <a:endParaRPr lang="en-US"/>
            </a:p>
          </p:txBody>
        </p:sp>
        <p:sp>
          <p:nvSpPr>
            <p:cNvPr id="605266" name="Rectangle 82"/>
            <p:cNvSpPr>
              <a:spLocks noChangeArrowheads="1"/>
            </p:cNvSpPr>
            <p:nvPr/>
          </p:nvSpPr>
          <p:spPr bwMode="auto">
            <a:xfrm>
              <a:off x="864" y="620"/>
              <a:ext cx="672" cy="528"/>
            </a:xfrm>
            <a:prstGeom prst="rect">
              <a:avLst/>
            </a:prstGeom>
            <a:solidFill>
              <a:srgbClr val="FF9900"/>
            </a:solidFill>
            <a:ln w="9525">
              <a:noFill/>
              <a:miter lim="800000"/>
              <a:headEnd/>
              <a:tailEnd/>
            </a:ln>
            <a:effectLst/>
          </p:spPr>
          <p:txBody>
            <a:bodyPr wrap="none" anchor="ctr"/>
            <a:lstStyle/>
            <a:p>
              <a:endParaRPr lang="en-US"/>
            </a:p>
          </p:txBody>
        </p:sp>
        <p:sp>
          <p:nvSpPr>
            <p:cNvPr id="605267" name="AutoShape 83"/>
            <p:cNvSpPr>
              <a:spLocks noChangeArrowheads="1"/>
            </p:cNvSpPr>
            <p:nvPr/>
          </p:nvSpPr>
          <p:spPr bwMode="auto">
            <a:xfrm>
              <a:off x="864" y="972"/>
              <a:ext cx="672" cy="173"/>
            </a:xfrm>
            <a:prstGeom prst="rtTriangle">
              <a:avLst/>
            </a:prstGeom>
            <a:gradFill rotWithShape="1">
              <a:gsLst>
                <a:gs pos="0">
                  <a:srgbClr val="FF0000"/>
                </a:gs>
                <a:gs pos="100000">
                  <a:srgbClr val="FF9900"/>
                </a:gs>
              </a:gsLst>
              <a:lin ang="0" scaled="1"/>
            </a:gradFill>
            <a:ln w="9525">
              <a:noFill/>
              <a:miter lim="800000"/>
              <a:headEnd/>
              <a:tailEnd/>
            </a:ln>
            <a:effectLst/>
          </p:spPr>
          <p:txBody>
            <a:bodyPr wrap="none" anchor="ctr"/>
            <a:lstStyle/>
            <a:p>
              <a:endParaRPr lang="en-US"/>
            </a:p>
          </p:txBody>
        </p:sp>
        <p:sp>
          <p:nvSpPr>
            <p:cNvPr id="605268" name="Rectangle 84"/>
            <p:cNvSpPr>
              <a:spLocks noChangeArrowheads="1"/>
            </p:cNvSpPr>
            <p:nvPr/>
          </p:nvSpPr>
          <p:spPr bwMode="auto">
            <a:xfrm>
              <a:off x="192" y="620"/>
              <a:ext cx="672" cy="528"/>
            </a:xfrm>
            <a:prstGeom prst="rect">
              <a:avLst/>
            </a:prstGeom>
            <a:solidFill>
              <a:srgbClr val="FF0000"/>
            </a:solidFill>
            <a:ln w="9525">
              <a:noFill/>
              <a:miter lim="800000"/>
              <a:headEnd/>
              <a:tailEnd/>
            </a:ln>
            <a:effectLst/>
          </p:spPr>
          <p:txBody>
            <a:bodyPr wrap="none" anchor="ctr"/>
            <a:lstStyle/>
            <a:p>
              <a:endParaRPr lang="en-US"/>
            </a:p>
          </p:txBody>
        </p:sp>
        <p:sp>
          <p:nvSpPr>
            <p:cNvPr id="605269" name="Text Box 85"/>
            <p:cNvSpPr txBox="1">
              <a:spLocks noChangeArrowheads="1"/>
            </p:cNvSpPr>
            <p:nvPr/>
          </p:nvSpPr>
          <p:spPr bwMode="auto">
            <a:xfrm>
              <a:off x="381" y="442"/>
              <a:ext cx="297" cy="192"/>
            </a:xfrm>
            <a:prstGeom prst="rect">
              <a:avLst/>
            </a:prstGeom>
            <a:noFill/>
            <a:ln w="9525">
              <a:noFill/>
              <a:miter lim="800000"/>
              <a:headEnd/>
              <a:tailEnd/>
            </a:ln>
            <a:effectLst/>
          </p:spPr>
          <p:txBody>
            <a:bodyPr wrap="none">
              <a:spAutoFit/>
            </a:bodyPr>
            <a:lstStyle/>
            <a:p>
              <a:pPr algn="ctr"/>
              <a:r>
                <a:rPr lang="en-US" sz="1400" b="1"/>
                <a:t>Pre</a:t>
              </a:r>
            </a:p>
          </p:txBody>
        </p:sp>
        <p:sp>
          <p:nvSpPr>
            <p:cNvPr id="605270" name="Text Box 86"/>
            <p:cNvSpPr txBox="1">
              <a:spLocks noChangeArrowheads="1"/>
            </p:cNvSpPr>
            <p:nvPr/>
          </p:nvSpPr>
          <p:spPr bwMode="auto">
            <a:xfrm>
              <a:off x="945" y="442"/>
              <a:ext cx="516" cy="192"/>
            </a:xfrm>
            <a:prstGeom prst="rect">
              <a:avLst/>
            </a:prstGeom>
            <a:noFill/>
            <a:ln w="9525">
              <a:noFill/>
              <a:miter lim="800000"/>
              <a:headEnd/>
              <a:tailEnd/>
            </a:ln>
            <a:effectLst/>
          </p:spPr>
          <p:txBody>
            <a:bodyPr wrap="none">
              <a:spAutoFit/>
            </a:bodyPr>
            <a:lstStyle/>
            <a:p>
              <a:pPr algn="ctr"/>
              <a:r>
                <a:rPr lang="en-US" sz="1400" b="1"/>
                <a:t>1</a:t>
              </a:r>
              <a:r>
                <a:rPr lang="en-US" sz="1400" b="1" baseline="30000"/>
                <a:t>st</a:t>
              </a:r>
              <a:r>
                <a:rPr lang="en-US" sz="1400" b="1"/>
                <a:t> Year</a:t>
              </a:r>
            </a:p>
          </p:txBody>
        </p:sp>
        <p:sp>
          <p:nvSpPr>
            <p:cNvPr id="605271" name="Text Box 87"/>
            <p:cNvSpPr txBox="1">
              <a:spLocks noChangeArrowheads="1"/>
            </p:cNvSpPr>
            <p:nvPr/>
          </p:nvSpPr>
          <p:spPr bwMode="auto">
            <a:xfrm>
              <a:off x="1602" y="442"/>
              <a:ext cx="540" cy="192"/>
            </a:xfrm>
            <a:prstGeom prst="rect">
              <a:avLst/>
            </a:prstGeom>
            <a:noFill/>
            <a:ln w="9525">
              <a:noFill/>
              <a:miter lim="800000"/>
              <a:headEnd/>
              <a:tailEnd/>
            </a:ln>
            <a:effectLst/>
          </p:spPr>
          <p:txBody>
            <a:bodyPr wrap="none">
              <a:spAutoFit/>
            </a:bodyPr>
            <a:lstStyle/>
            <a:p>
              <a:pPr algn="ctr"/>
              <a:r>
                <a:rPr lang="en-US" sz="1400" b="1"/>
                <a:t>2</a:t>
              </a:r>
              <a:r>
                <a:rPr lang="en-US" sz="1400" b="1" baseline="30000"/>
                <a:t>nd</a:t>
              </a:r>
              <a:r>
                <a:rPr lang="en-US" sz="1400" b="1"/>
                <a:t> Year</a:t>
              </a:r>
            </a:p>
          </p:txBody>
        </p:sp>
        <p:sp>
          <p:nvSpPr>
            <p:cNvPr id="605272" name="Text Box 88"/>
            <p:cNvSpPr txBox="1">
              <a:spLocks noChangeArrowheads="1"/>
            </p:cNvSpPr>
            <p:nvPr/>
          </p:nvSpPr>
          <p:spPr bwMode="auto">
            <a:xfrm>
              <a:off x="2282" y="442"/>
              <a:ext cx="524" cy="192"/>
            </a:xfrm>
            <a:prstGeom prst="rect">
              <a:avLst/>
            </a:prstGeom>
            <a:noFill/>
            <a:ln w="9525">
              <a:noFill/>
              <a:miter lim="800000"/>
              <a:headEnd/>
              <a:tailEnd/>
            </a:ln>
            <a:effectLst/>
          </p:spPr>
          <p:txBody>
            <a:bodyPr wrap="none">
              <a:spAutoFit/>
            </a:bodyPr>
            <a:lstStyle/>
            <a:p>
              <a:pPr algn="ctr"/>
              <a:r>
                <a:rPr lang="en-US" sz="1400" b="1"/>
                <a:t>3</a:t>
              </a:r>
              <a:r>
                <a:rPr lang="en-US" sz="1400" b="1" baseline="30000"/>
                <a:t>rd</a:t>
              </a:r>
              <a:r>
                <a:rPr lang="en-US" sz="1400" b="1"/>
                <a:t> Year</a:t>
              </a:r>
            </a:p>
          </p:txBody>
        </p:sp>
        <p:sp>
          <p:nvSpPr>
            <p:cNvPr id="605273" name="Text Box 89"/>
            <p:cNvSpPr txBox="1">
              <a:spLocks noChangeArrowheads="1"/>
            </p:cNvSpPr>
            <p:nvPr/>
          </p:nvSpPr>
          <p:spPr bwMode="auto">
            <a:xfrm>
              <a:off x="2956" y="442"/>
              <a:ext cx="520" cy="192"/>
            </a:xfrm>
            <a:prstGeom prst="rect">
              <a:avLst/>
            </a:prstGeom>
            <a:noFill/>
            <a:ln w="9525">
              <a:noFill/>
              <a:miter lim="800000"/>
              <a:headEnd/>
              <a:tailEnd/>
            </a:ln>
            <a:effectLst/>
          </p:spPr>
          <p:txBody>
            <a:bodyPr wrap="none">
              <a:spAutoFit/>
            </a:bodyPr>
            <a:lstStyle/>
            <a:p>
              <a:pPr algn="ctr"/>
              <a:r>
                <a:rPr lang="en-US" sz="1400" b="1"/>
                <a:t>4</a:t>
              </a:r>
              <a:r>
                <a:rPr lang="en-US" sz="1400" b="1" baseline="30000"/>
                <a:t>th</a:t>
              </a:r>
              <a:r>
                <a:rPr lang="en-US" sz="1400" b="1"/>
                <a:t> Year</a:t>
              </a:r>
            </a:p>
          </p:txBody>
        </p:sp>
        <p:sp>
          <p:nvSpPr>
            <p:cNvPr id="605274" name="Text Box 90"/>
            <p:cNvSpPr txBox="1">
              <a:spLocks noChangeArrowheads="1"/>
            </p:cNvSpPr>
            <p:nvPr/>
          </p:nvSpPr>
          <p:spPr bwMode="auto">
            <a:xfrm>
              <a:off x="3533" y="442"/>
              <a:ext cx="711" cy="192"/>
            </a:xfrm>
            <a:prstGeom prst="rect">
              <a:avLst/>
            </a:prstGeom>
            <a:noFill/>
            <a:ln w="9525">
              <a:noFill/>
              <a:miter lim="800000"/>
              <a:headEnd/>
              <a:tailEnd/>
            </a:ln>
            <a:effectLst/>
          </p:spPr>
          <p:txBody>
            <a:bodyPr wrap="none">
              <a:spAutoFit/>
            </a:bodyPr>
            <a:lstStyle/>
            <a:p>
              <a:pPr algn="ctr"/>
              <a:r>
                <a:rPr lang="en-US" sz="1400" b="1"/>
                <a:t>Graduation</a:t>
              </a:r>
            </a:p>
          </p:txBody>
        </p:sp>
        <p:sp>
          <p:nvSpPr>
            <p:cNvPr id="605275" name="Text Box 91"/>
            <p:cNvSpPr txBox="1">
              <a:spLocks noChangeArrowheads="1"/>
            </p:cNvSpPr>
            <p:nvPr/>
          </p:nvSpPr>
          <p:spPr bwMode="auto">
            <a:xfrm>
              <a:off x="4668" y="442"/>
              <a:ext cx="358" cy="192"/>
            </a:xfrm>
            <a:prstGeom prst="rect">
              <a:avLst/>
            </a:prstGeom>
            <a:noFill/>
            <a:ln w="9525">
              <a:noFill/>
              <a:miter lim="800000"/>
              <a:headEnd/>
              <a:tailEnd/>
            </a:ln>
            <a:effectLst/>
          </p:spPr>
          <p:txBody>
            <a:bodyPr wrap="none">
              <a:spAutoFit/>
            </a:bodyPr>
            <a:lstStyle/>
            <a:p>
              <a:pPr algn="ctr"/>
              <a:r>
                <a:rPr lang="en-US" sz="1400" b="1"/>
                <a:t>Post</a:t>
              </a:r>
            </a:p>
          </p:txBody>
        </p:sp>
        <p:sp>
          <p:nvSpPr>
            <p:cNvPr id="605276" name="Text Box 92"/>
            <p:cNvSpPr txBox="1">
              <a:spLocks noChangeArrowheads="1"/>
            </p:cNvSpPr>
            <p:nvPr/>
          </p:nvSpPr>
          <p:spPr bwMode="auto">
            <a:xfrm>
              <a:off x="864" y="730"/>
              <a:ext cx="645" cy="173"/>
            </a:xfrm>
            <a:prstGeom prst="rect">
              <a:avLst/>
            </a:prstGeom>
            <a:noFill/>
            <a:ln w="9525">
              <a:noFill/>
              <a:miter lim="800000"/>
              <a:headEnd/>
              <a:tailEnd/>
            </a:ln>
            <a:effectLst/>
          </p:spPr>
          <p:txBody>
            <a:bodyPr wrap="none">
              <a:spAutoFit/>
            </a:bodyPr>
            <a:lstStyle/>
            <a:p>
              <a:pPr algn="ctr"/>
              <a:r>
                <a:rPr lang="en-US" b="1">
                  <a:solidFill>
                    <a:schemeClr val="bg1"/>
                  </a:solidFill>
                </a:rPr>
                <a:t>Exploration</a:t>
              </a:r>
            </a:p>
          </p:txBody>
        </p:sp>
        <p:sp>
          <p:nvSpPr>
            <p:cNvPr id="605277" name="Text Box 93"/>
            <p:cNvSpPr txBox="1">
              <a:spLocks noChangeArrowheads="1"/>
            </p:cNvSpPr>
            <p:nvPr/>
          </p:nvSpPr>
          <p:spPr bwMode="auto">
            <a:xfrm>
              <a:off x="228" y="730"/>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05278" name="Text Box 94"/>
            <p:cNvSpPr txBox="1">
              <a:spLocks noChangeArrowheads="1"/>
            </p:cNvSpPr>
            <p:nvPr/>
          </p:nvSpPr>
          <p:spPr bwMode="auto">
            <a:xfrm>
              <a:off x="1567" y="730"/>
              <a:ext cx="645" cy="173"/>
            </a:xfrm>
            <a:prstGeom prst="rect">
              <a:avLst/>
            </a:prstGeom>
            <a:noFill/>
            <a:ln w="9525">
              <a:noFill/>
              <a:miter lim="800000"/>
              <a:headEnd/>
              <a:tailEnd/>
            </a:ln>
            <a:effectLst/>
          </p:spPr>
          <p:txBody>
            <a:bodyPr wrap="none">
              <a:spAutoFit/>
            </a:bodyPr>
            <a:lstStyle/>
            <a:p>
              <a:pPr algn="ctr"/>
              <a:r>
                <a:rPr lang="en-US" b="1">
                  <a:solidFill>
                    <a:schemeClr val="bg2"/>
                  </a:solidFill>
                </a:rPr>
                <a:t>Connection</a:t>
              </a:r>
            </a:p>
          </p:txBody>
        </p:sp>
        <p:sp>
          <p:nvSpPr>
            <p:cNvPr id="605279" name="Text Box 95"/>
            <p:cNvSpPr txBox="1">
              <a:spLocks noChangeArrowheads="1"/>
            </p:cNvSpPr>
            <p:nvPr/>
          </p:nvSpPr>
          <p:spPr bwMode="auto">
            <a:xfrm>
              <a:off x="2231" y="730"/>
              <a:ext cx="607" cy="173"/>
            </a:xfrm>
            <a:prstGeom prst="rect">
              <a:avLst/>
            </a:prstGeom>
            <a:noFill/>
            <a:ln w="9525">
              <a:noFill/>
              <a:miter lim="800000"/>
              <a:headEnd/>
              <a:tailEnd/>
            </a:ln>
            <a:effectLst/>
          </p:spPr>
          <p:txBody>
            <a:bodyPr wrap="none">
              <a:spAutoFit/>
            </a:bodyPr>
            <a:lstStyle/>
            <a:p>
              <a:pPr algn="ctr"/>
              <a:r>
                <a:rPr lang="en-US" b="1">
                  <a:solidFill>
                    <a:schemeClr val="bg1"/>
                  </a:solidFill>
                </a:rPr>
                <a:t>Interaction</a:t>
              </a:r>
            </a:p>
          </p:txBody>
        </p:sp>
        <p:sp>
          <p:nvSpPr>
            <p:cNvPr id="605280" name="Text Box 96"/>
            <p:cNvSpPr txBox="1">
              <a:spLocks noChangeArrowheads="1"/>
            </p:cNvSpPr>
            <p:nvPr/>
          </p:nvSpPr>
          <p:spPr bwMode="auto">
            <a:xfrm>
              <a:off x="2872" y="730"/>
              <a:ext cx="672" cy="173"/>
            </a:xfrm>
            <a:prstGeom prst="rect">
              <a:avLst/>
            </a:prstGeom>
            <a:noFill/>
            <a:ln w="9525">
              <a:noFill/>
              <a:miter lim="800000"/>
              <a:headEnd/>
              <a:tailEnd/>
            </a:ln>
            <a:effectLst/>
          </p:spPr>
          <p:txBody>
            <a:bodyPr wrap="none">
              <a:spAutoFit/>
            </a:bodyPr>
            <a:lstStyle/>
            <a:p>
              <a:pPr algn="ctr"/>
              <a:r>
                <a:rPr lang="en-US" b="1">
                  <a:solidFill>
                    <a:schemeClr val="bg1"/>
                  </a:solidFill>
                </a:rPr>
                <a:t>Anticipation</a:t>
              </a:r>
            </a:p>
          </p:txBody>
        </p:sp>
        <p:sp>
          <p:nvSpPr>
            <p:cNvPr id="605281" name="Text Box 97"/>
            <p:cNvSpPr txBox="1">
              <a:spLocks noChangeArrowheads="1"/>
            </p:cNvSpPr>
            <p:nvPr/>
          </p:nvSpPr>
          <p:spPr bwMode="auto">
            <a:xfrm>
              <a:off x="4268" y="730"/>
              <a:ext cx="826" cy="173"/>
            </a:xfrm>
            <a:prstGeom prst="rect">
              <a:avLst/>
            </a:prstGeom>
            <a:noFill/>
            <a:ln w="9525">
              <a:noFill/>
              <a:miter lim="800000"/>
              <a:headEnd/>
              <a:tailEnd/>
            </a:ln>
            <a:effectLst/>
          </p:spPr>
          <p:txBody>
            <a:bodyPr wrap="none">
              <a:spAutoFit/>
            </a:bodyPr>
            <a:lstStyle/>
            <a:p>
              <a:pPr algn="ctr"/>
              <a:r>
                <a:rPr lang="en-US" b="1">
                  <a:solidFill>
                    <a:schemeClr val="bg1"/>
                  </a:solidFill>
                </a:rPr>
                <a:t>Implementation</a:t>
              </a:r>
            </a:p>
          </p:txBody>
        </p:sp>
        <p:sp>
          <p:nvSpPr>
            <p:cNvPr id="605282" name="AutoShape 98"/>
            <p:cNvSpPr>
              <a:spLocks noChangeArrowheads="1"/>
            </p:cNvSpPr>
            <p:nvPr/>
          </p:nvSpPr>
          <p:spPr bwMode="auto">
            <a:xfrm flipH="1" flipV="1">
              <a:off x="432" y="618"/>
              <a:ext cx="432" cy="96"/>
            </a:xfrm>
            <a:prstGeom prst="rtTriangle">
              <a:avLst/>
            </a:prstGeom>
            <a:gradFill rotWithShape="1">
              <a:gsLst>
                <a:gs pos="0">
                  <a:srgbClr val="FF9900"/>
                </a:gs>
                <a:gs pos="100000">
                  <a:srgbClr val="FF0000"/>
                </a:gs>
              </a:gsLst>
              <a:lin ang="0" scaled="1"/>
            </a:gradFill>
            <a:ln w="9525">
              <a:noFill/>
              <a:miter lim="800000"/>
              <a:headEnd/>
              <a:tailEnd/>
            </a:ln>
            <a:effectLst/>
          </p:spPr>
          <p:txBody>
            <a:bodyPr wrap="none" anchor="ctr"/>
            <a:lstStyle/>
            <a:p>
              <a:endParaRPr lang="en-US"/>
            </a:p>
          </p:txBody>
        </p:sp>
        <p:sp>
          <p:nvSpPr>
            <p:cNvPr id="605283" name="AutoShape 99"/>
            <p:cNvSpPr>
              <a:spLocks noChangeArrowheads="1"/>
            </p:cNvSpPr>
            <p:nvPr/>
          </p:nvSpPr>
          <p:spPr bwMode="auto">
            <a:xfrm flipH="1" flipV="1">
              <a:off x="1104" y="618"/>
              <a:ext cx="432" cy="96"/>
            </a:xfrm>
            <a:prstGeom prst="rtTriangle">
              <a:avLst/>
            </a:prstGeom>
            <a:gradFill rotWithShape="1">
              <a:gsLst>
                <a:gs pos="0">
                  <a:srgbClr val="FFFF00"/>
                </a:gs>
                <a:gs pos="100000">
                  <a:srgbClr val="FF9900"/>
                </a:gs>
              </a:gsLst>
              <a:lin ang="0" scaled="1"/>
            </a:gradFill>
            <a:ln w="9525">
              <a:noFill/>
              <a:miter lim="800000"/>
              <a:headEnd/>
              <a:tailEnd/>
            </a:ln>
            <a:effectLst/>
          </p:spPr>
          <p:txBody>
            <a:bodyPr wrap="none" anchor="ctr"/>
            <a:lstStyle/>
            <a:p>
              <a:endParaRPr lang="en-US"/>
            </a:p>
          </p:txBody>
        </p:sp>
        <p:sp>
          <p:nvSpPr>
            <p:cNvPr id="605284" name="AutoShape 100"/>
            <p:cNvSpPr>
              <a:spLocks noChangeArrowheads="1"/>
            </p:cNvSpPr>
            <p:nvPr/>
          </p:nvSpPr>
          <p:spPr bwMode="auto">
            <a:xfrm flipH="1" flipV="1">
              <a:off x="1776" y="618"/>
              <a:ext cx="432" cy="96"/>
            </a:xfrm>
            <a:prstGeom prst="rtTriangle">
              <a:avLst/>
            </a:prstGeom>
            <a:gradFill rotWithShape="1">
              <a:gsLst>
                <a:gs pos="0">
                  <a:srgbClr val="009900"/>
                </a:gs>
                <a:gs pos="100000">
                  <a:srgbClr val="FFFF00"/>
                </a:gs>
              </a:gsLst>
              <a:lin ang="0" scaled="1"/>
            </a:gradFill>
            <a:ln w="9525">
              <a:noFill/>
              <a:miter lim="800000"/>
              <a:headEnd/>
              <a:tailEnd/>
            </a:ln>
            <a:effectLst/>
          </p:spPr>
          <p:txBody>
            <a:bodyPr wrap="none" anchor="ctr"/>
            <a:lstStyle/>
            <a:p>
              <a:endParaRPr lang="en-US"/>
            </a:p>
          </p:txBody>
        </p:sp>
        <p:sp>
          <p:nvSpPr>
            <p:cNvPr id="605285" name="AutoShape 101"/>
            <p:cNvSpPr>
              <a:spLocks noChangeArrowheads="1"/>
            </p:cNvSpPr>
            <p:nvPr/>
          </p:nvSpPr>
          <p:spPr bwMode="auto">
            <a:xfrm flipH="1" flipV="1">
              <a:off x="2448" y="618"/>
              <a:ext cx="432" cy="96"/>
            </a:xfrm>
            <a:prstGeom prst="rtTriangle">
              <a:avLst/>
            </a:prstGeom>
            <a:gradFill rotWithShape="1">
              <a:gsLst>
                <a:gs pos="0">
                  <a:srgbClr val="009BE6"/>
                </a:gs>
                <a:gs pos="100000">
                  <a:srgbClr val="009900"/>
                </a:gs>
              </a:gsLst>
              <a:lin ang="0" scaled="1"/>
            </a:gradFill>
            <a:ln w="9525">
              <a:noFill/>
              <a:miter lim="800000"/>
              <a:headEnd/>
              <a:tailEnd/>
            </a:ln>
            <a:effectLst/>
          </p:spPr>
          <p:txBody>
            <a:bodyPr wrap="none" anchor="ctr"/>
            <a:lstStyle/>
            <a:p>
              <a:endParaRPr lang="en-US"/>
            </a:p>
          </p:txBody>
        </p:sp>
        <p:sp>
          <p:nvSpPr>
            <p:cNvPr id="605286" name="AutoShape 102"/>
            <p:cNvSpPr>
              <a:spLocks noChangeArrowheads="1"/>
            </p:cNvSpPr>
            <p:nvPr/>
          </p:nvSpPr>
          <p:spPr bwMode="auto">
            <a:xfrm>
              <a:off x="3552" y="970"/>
              <a:ext cx="1344" cy="173"/>
            </a:xfrm>
            <a:prstGeom prst="rtTriangle">
              <a:avLst/>
            </a:prstGeom>
            <a:gradFill rotWithShape="1">
              <a:gsLst>
                <a:gs pos="0">
                  <a:srgbClr val="009BE6"/>
                </a:gs>
                <a:gs pos="100000">
                  <a:srgbClr val="660066"/>
                </a:gs>
              </a:gsLst>
              <a:lin ang="0" scaled="1"/>
            </a:gradFill>
            <a:ln w="9525">
              <a:noFill/>
              <a:miter lim="800000"/>
              <a:headEnd/>
              <a:tailEnd/>
            </a:ln>
            <a:effectLst/>
          </p:spPr>
          <p:txBody>
            <a:bodyPr wrap="none" anchor="ctr"/>
            <a:lstStyle/>
            <a:p>
              <a:endParaRPr lang="en-US"/>
            </a:p>
          </p:txBody>
        </p:sp>
        <p:grpSp>
          <p:nvGrpSpPr>
            <p:cNvPr id="605287" name="Group 103"/>
            <p:cNvGrpSpPr>
              <a:grpSpLocks/>
            </p:cNvGrpSpPr>
            <p:nvPr/>
          </p:nvGrpSpPr>
          <p:grpSpPr bwMode="auto">
            <a:xfrm>
              <a:off x="192" y="476"/>
              <a:ext cx="5376" cy="672"/>
              <a:chOff x="192" y="958"/>
              <a:chExt cx="5376" cy="672"/>
            </a:xfrm>
          </p:grpSpPr>
          <p:sp>
            <p:nvSpPr>
              <p:cNvPr id="605288" name="Rectangle 104"/>
              <p:cNvSpPr>
                <a:spLocks noChangeArrowheads="1"/>
              </p:cNvSpPr>
              <p:nvPr/>
            </p:nvSpPr>
            <p:spPr bwMode="auto">
              <a:xfrm>
                <a:off x="192"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5289" name="Rectangle 105"/>
              <p:cNvSpPr>
                <a:spLocks noChangeArrowheads="1"/>
              </p:cNvSpPr>
              <p:nvPr/>
            </p:nvSpPr>
            <p:spPr bwMode="auto">
              <a:xfrm>
                <a:off x="864"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5290" name="Rectangle 106"/>
              <p:cNvSpPr>
                <a:spLocks noChangeArrowheads="1"/>
              </p:cNvSpPr>
              <p:nvPr/>
            </p:nvSpPr>
            <p:spPr bwMode="auto">
              <a:xfrm>
                <a:off x="1536"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5291" name="Rectangle 107"/>
              <p:cNvSpPr>
                <a:spLocks noChangeArrowheads="1"/>
              </p:cNvSpPr>
              <p:nvPr/>
            </p:nvSpPr>
            <p:spPr bwMode="auto">
              <a:xfrm>
                <a:off x="2208"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5292" name="Rectangle 108"/>
              <p:cNvSpPr>
                <a:spLocks noChangeArrowheads="1"/>
              </p:cNvSpPr>
              <p:nvPr/>
            </p:nvSpPr>
            <p:spPr bwMode="auto">
              <a:xfrm>
                <a:off x="2880"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5293" name="Rectangle 109"/>
              <p:cNvSpPr>
                <a:spLocks noChangeArrowheads="1"/>
              </p:cNvSpPr>
              <p:nvPr/>
            </p:nvSpPr>
            <p:spPr bwMode="auto">
              <a:xfrm>
                <a:off x="4224" y="958"/>
                <a:ext cx="1344" cy="672"/>
              </a:xfrm>
              <a:prstGeom prst="rect">
                <a:avLst/>
              </a:prstGeom>
              <a:noFill/>
              <a:ln w="9525">
                <a:solidFill>
                  <a:schemeClr val="tx1"/>
                </a:solidFill>
                <a:miter lim="800000"/>
                <a:headEnd/>
                <a:tailEnd/>
              </a:ln>
              <a:effectLst/>
            </p:spPr>
            <p:txBody>
              <a:bodyPr wrap="none" anchor="ctr"/>
              <a:lstStyle/>
              <a:p>
                <a:endParaRPr lang="en-US"/>
              </a:p>
            </p:txBody>
          </p:sp>
          <p:sp>
            <p:nvSpPr>
              <p:cNvPr id="605294" name="Rectangle 110"/>
              <p:cNvSpPr>
                <a:spLocks noChangeArrowheads="1"/>
              </p:cNvSpPr>
              <p:nvPr/>
            </p:nvSpPr>
            <p:spPr bwMode="auto">
              <a:xfrm>
                <a:off x="3552" y="958"/>
                <a:ext cx="672" cy="672"/>
              </a:xfrm>
              <a:prstGeom prst="rect">
                <a:avLst/>
              </a:prstGeom>
              <a:noFill/>
              <a:ln w="9525">
                <a:solidFill>
                  <a:schemeClr val="tx1"/>
                </a:solidFill>
                <a:miter lim="800000"/>
                <a:headEnd/>
                <a:tailEnd/>
              </a:ln>
              <a:effectLst/>
            </p:spPr>
            <p:txBody>
              <a:bodyPr wrap="none" anchor="ctr"/>
              <a:lstStyle/>
              <a:p>
                <a:endParaRPr lang="en-US"/>
              </a:p>
            </p:txBody>
          </p:sp>
        </p:grpSp>
        <p:sp>
          <p:nvSpPr>
            <p:cNvPr id="605295" name="Text Box 111"/>
            <p:cNvSpPr txBox="1">
              <a:spLocks noChangeArrowheads="1"/>
            </p:cNvSpPr>
            <p:nvPr/>
          </p:nvSpPr>
          <p:spPr bwMode="auto">
            <a:xfrm>
              <a:off x="3595" y="737"/>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05296" name="AutoShape 112"/>
            <p:cNvSpPr>
              <a:spLocks noChangeArrowheads="1"/>
            </p:cNvSpPr>
            <p:nvPr/>
          </p:nvSpPr>
          <p:spPr bwMode="auto">
            <a:xfrm flipH="1" flipV="1">
              <a:off x="3120" y="622"/>
              <a:ext cx="432" cy="96"/>
            </a:xfrm>
            <a:prstGeom prst="rtTriangle">
              <a:avLst/>
            </a:prstGeom>
            <a:gradFill rotWithShape="1">
              <a:gsLst>
                <a:gs pos="0">
                  <a:srgbClr val="0000CC"/>
                </a:gs>
                <a:gs pos="100000">
                  <a:srgbClr val="009BE6"/>
                </a:gs>
              </a:gsLst>
              <a:lin ang="0" scaled="1"/>
            </a:gradFill>
            <a:ln w="9525">
              <a:noFill/>
              <a:miter lim="800000"/>
              <a:headEnd/>
              <a:tailEnd/>
            </a:ln>
            <a:effectLst/>
          </p:spPr>
          <p:txBody>
            <a:bodyPr wrap="none" anchor="ctr"/>
            <a:lstStyle/>
            <a:p>
              <a:endParaRPr lang="en-US"/>
            </a:p>
          </p:txBody>
        </p:sp>
      </p:grpSp>
      <p:grpSp>
        <p:nvGrpSpPr>
          <p:cNvPr id="605297" name="Group 113"/>
          <p:cNvGrpSpPr>
            <a:grpSpLocks/>
          </p:cNvGrpSpPr>
          <p:nvPr/>
        </p:nvGrpSpPr>
        <p:grpSpPr bwMode="auto">
          <a:xfrm>
            <a:off x="304800" y="5715000"/>
            <a:ext cx="8534400" cy="457200"/>
            <a:chOff x="192" y="2736"/>
            <a:chExt cx="5376" cy="384"/>
          </a:xfrm>
        </p:grpSpPr>
        <p:sp>
          <p:nvSpPr>
            <p:cNvPr id="605298" name="Rectangle 114"/>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5299" name="Rectangle 115"/>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5300" name="Rectangle 116"/>
            <p:cNvSpPr>
              <a:spLocks noChangeArrowheads="1"/>
            </p:cNvSpPr>
            <p:nvPr/>
          </p:nvSpPr>
          <p:spPr bwMode="auto">
            <a:xfrm>
              <a:off x="1536" y="2736"/>
              <a:ext cx="672" cy="384"/>
            </a:xfrm>
            <a:prstGeom prst="rect">
              <a:avLst/>
            </a:prstGeom>
            <a:solidFill>
              <a:srgbClr val="FFFF81"/>
            </a:solidFill>
            <a:ln w="12700">
              <a:solidFill>
                <a:schemeClr val="tx1"/>
              </a:solidFill>
              <a:miter lim="800000"/>
              <a:headEnd/>
              <a:tailEnd/>
            </a:ln>
            <a:effectLst/>
          </p:spPr>
          <p:txBody>
            <a:bodyPr wrap="none" anchor="ctr"/>
            <a:lstStyle/>
            <a:p>
              <a:endParaRPr lang="en-US"/>
            </a:p>
          </p:txBody>
        </p:sp>
        <p:sp>
          <p:nvSpPr>
            <p:cNvPr id="605301" name="Rectangle 117"/>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5302" name="Rectangle 118"/>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5303" name="Rectangle 119"/>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5304" name="Rectangle 120"/>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5305" name="Text Box 121"/>
          <p:cNvSpPr txBox="1">
            <a:spLocks noChangeArrowheads="1"/>
          </p:cNvSpPr>
          <p:nvPr/>
        </p:nvSpPr>
        <p:spPr bwMode="auto">
          <a:xfrm>
            <a:off x="200025" y="5486400"/>
            <a:ext cx="735013" cy="244475"/>
          </a:xfrm>
          <a:prstGeom prst="rect">
            <a:avLst/>
          </a:prstGeom>
          <a:noFill/>
          <a:ln w="9525">
            <a:noFill/>
            <a:miter lim="800000"/>
            <a:headEnd/>
            <a:tailEnd/>
          </a:ln>
          <a:effectLst/>
        </p:spPr>
        <p:txBody>
          <a:bodyPr wrap="none">
            <a:spAutoFit/>
          </a:bodyPr>
          <a:lstStyle/>
          <a:p>
            <a:r>
              <a:rPr lang="en-US" sz="1000" b="1"/>
              <a:t>MENTOR</a:t>
            </a:r>
          </a:p>
        </p:txBody>
      </p:sp>
      <p:sp>
        <p:nvSpPr>
          <p:cNvPr id="605306" name="Text Box 122"/>
          <p:cNvSpPr txBox="1">
            <a:spLocks noChangeArrowheads="1"/>
          </p:cNvSpPr>
          <p:nvPr/>
        </p:nvSpPr>
        <p:spPr bwMode="auto">
          <a:xfrm>
            <a:off x="201613" y="6156325"/>
            <a:ext cx="712787" cy="244475"/>
          </a:xfrm>
          <a:prstGeom prst="rect">
            <a:avLst/>
          </a:prstGeom>
          <a:noFill/>
          <a:ln w="9525">
            <a:noFill/>
            <a:miter lim="800000"/>
            <a:headEnd/>
            <a:tailEnd/>
          </a:ln>
          <a:effectLst/>
        </p:spPr>
        <p:txBody>
          <a:bodyPr wrap="none">
            <a:spAutoFit/>
          </a:bodyPr>
          <a:lstStyle/>
          <a:p>
            <a:r>
              <a:rPr lang="en-US" sz="1000" b="1"/>
              <a:t>MENTEE</a:t>
            </a:r>
          </a:p>
        </p:txBody>
      </p:sp>
      <p:sp>
        <p:nvSpPr>
          <p:cNvPr id="605307" name="WordArt 123"/>
          <p:cNvSpPr>
            <a:spLocks noChangeArrowheads="1" noChangeShapeType="1" noTextEdit="1"/>
          </p:cNvSpPr>
          <p:nvPr/>
        </p:nvSpPr>
        <p:spPr bwMode="auto">
          <a:xfrm rot="5400000">
            <a:off x="7938" y="5926137"/>
            <a:ext cx="419100" cy="73025"/>
          </a:xfrm>
          <a:prstGeom prst="rect">
            <a:avLst/>
          </a:prstGeom>
        </p:spPr>
        <p:txBody>
          <a:bodyPr vert="wordArtVert" wrap="none" fromWordArt="1">
            <a:prstTxWarp prst="textPlain">
              <a:avLst>
                <a:gd name="adj" fmla="val 50000"/>
              </a:avLst>
            </a:prstTxWarp>
          </a:bodyPr>
          <a:lstStyle/>
          <a:p>
            <a:pPr algn="ctr" fontAlgn="auto"/>
            <a:r>
              <a:rPr lang="en-US" sz="1000" kern="10">
                <a:ln w="9525">
                  <a:solidFill>
                    <a:srgbClr val="000000"/>
                  </a:solidFill>
                  <a:round/>
                  <a:headEnd/>
                  <a:tailEnd/>
                </a:ln>
                <a:solidFill>
                  <a:srgbClr val="000000"/>
                </a:solidFill>
                <a:latin typeface="Arial"/>
                <a:cs typeface="Arial"/>
              </a:rPr>
              <a:t>PEER</a:t>
            </a:r>
          </a:p>
        </p:txBody>
      </p:sp>
      <p:sp>
        <p:nvSpPr>
          <p:cNvPr id="605308" name="AutoShape 124"/>
          <p:cNvSpPr>
            <a:spLocks noChangeAspect="1" noChangeArrowheads="1"/>
          </p:cNvSpPr>
          <p:nvPr/>
        </p:nvSpPr>
        <p:spPr bwMode="auto">
          <a:xfrm>
            <a:off x="1828800" y="5794375"/>
            <a:ext cx="146050" cy="292100"/>
          </a:xfrm>
          <a:prstGeom prst="upArrow">
            <a:avLst>
              <a:gd name="adj1" fmla="val 50000"/>
              <a:gd name="adj2" fmla="val 50000"/>
            </a:avLst>
          </a:prstGeom>
          <a:solidFill>
            <a:srgbClr val="FFE8C5"/>
          </a:solidFill>
          <a:ln w="9525">
            <a:noFill/>
            <a:miter lim="800000"/>
            <a:headEnd/>
            <a:tailEnd/>
          </a:ln>
          <a:effectLst/>
        </p:spPr>
        <p:txBody>
          <a:bodyPr vert="eaVert" wrap="none" anchor="ctr"/>
          <a:lstStyle/>
          <a:p>
            <a:endParaRPr lang="en-US"/>
          </a:p>
        </p:txBody>
      </p:sp>
      <p:sp>
        <p:nvSpPr>
          <p:cNvPr id="605309" name="WordArt 125"/>
          <p:cNvSpPr>
            <a:spLocks noChangeAspect="1" noChangeArrowheads="1" noChangeShapeType="1" noTextEdit="1"/>
          </p:cNvSpPr>
          <p:nvPr/>
        </p:nvSpPr>
        <p:spPr bwMode="auto">
          <a:xfrm>
            <a:off x="741363" y="5791200"/>
            <a:ext cx="173037" cy="28892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E5E5"/>
                </a:solidFill>
                <a:latin typeface="Arial"/>
                <a:cs typeface="Arial"/>
              </a:rPr>
              <a:t>?</a:t>
            </a:r>
          </a:p>
        </p:txBody>
      </p:sp>
      <p:sp>
        <p:nvSpPr>
          <p:cNvPr id="605310" name="AutoShape 126"/>
          <p:cNvSpPr>
            <a:spLocks noChangeAspect="1" noChangeArrowheads="1"/>
          </p:cNvSpPr>
          <p:nvPr/>
        </p:nvSpPr>
        <p:spPr bwMode="auto">
          <a:xfrm>
            <a:off x="2819400" y="5886450"/>
            <a:ext cx="292100" cy="146050"/>
          </a:xfrm>
          <a:prstGeom prst="leftRightArrow">
            <a:avLst>
              <a:gd name="adj1" fmla="val 50000"/>
              <a:gd name="adj2" fmla="val 40000"/>
            </a:avLst>
          </a:prstGeom>
          <a:solidFill>
            <a:srgbClr val="FFFFC8"/>
          </a:solidFill>
          <a:ln w="9525">
            <a:noFill/>
            <a:miter lim="800000"/>
            <a:headEnd/>
            <a:tailEnd/>
          </a:ln>
          <a:effectLst/>
        </p:spPr>
        <p:txBody>
          <a:bodyPr wrap="none" anchor="ctr"/>
          <a:lstStyle/>
          <a:p>
            <a:endParaRPr lang="en-US"/>
          </a:p>
        </p:txBody>
      </p:sp>
      <p:sp>
        <p:nvSpPr>
          <p:cNvPr id="605311" name="AutoShape 127"/>
          <p:cNvSpPr>
            <a:spLocks noChangeAspect="1" noChangeArrowheads="1"/>
          </p:cNvSpPr>
          <p:nvPr/>
        </p:nvSpPr>
        <p:spPr bwMode="auto">
          <a:xfrm>
            <a:off x="3968750" y="5794375"/>
            <a:ext cx="146050" cy="292100"/>
          </a:xfrm>
          <a:prstGeom prst="downArrow">
            <a:avLst>
              <a:gd name="adj1" fmla="val 50000"/>
              <a:gd name="adj2" fmla="val 50000"/>
            </a:avLst>
          </a:prstGeom>
          <a:solidFill>
            <a:srgbClr val="DDFFDD"/>
          </a:solidFill>
          <a:ln w="9525">
            <a:noFill/>
            <a:miter lim="800000"/>
            <a:headEnd/>
            <a:tailEnd/>
          </a:ln>
          <a:effectLst/>
        </p:spPr>
        <p:txBody>
          <a:bodyPr vert="eaVert" wrap="none" anchor="ctr"/>
          <a:lstStyle/>
          <a:p>
            <a:endParaRPr lang="en-US"/>
          </a:p>
        </p:txBody>
      </p:sp>
      <p:sp>
        <p:nvSpPr>
          <p:cNvPr id="605312" name="AutoShape 128"/>
          <p:cNvSpPr>
            <a:spLocks noChangeAspect="1" noChangeArrowheads="1"/>
          </p:cNvSpPr>
          <p:nvPr/>
        </p:nvSpPr>
        <p:spPr bwMode="auto">
          <a:xfrm>
            <a:off x="5035550" y="5794375"/>
            <a:ext cx="146050" cy="292100"/>
          </a:xfrm>
          <a:prstGeom prst="upArrow">
            <a:avLst>
              <a:gd name="adj1" fmla="val 50000"/>
              <a:gd name="adj2" fmla="val 50000"/>
            </a:avLst>
          </a:prstGeom>
          <a:solidFill>
            <a:srgbClr val="D5F1FF"/>
          </a:solidFill>
          <a:ln w="9525">
            <a:noFill/>
            <a:miter lim="800000"/>
            <a:headEnd/>
            <a:tailEnd/>
          </a:ln>
          <a:effectLst/>
        </p:spPr>
        <p:txBody>
          <a:bodyPr vert="eaVert" wrap="none" anchor="ctr"/>
          <a:lstStyle/>
          <a:p>
            <a:endParaRPr lang="en-US"/>
          </a:p>
        </p:txBody>
      </p:sp>
      <p:grpSp>
        <p:nvGrpSpPr>
          <p:cNvPr id="605313" name="Group 129"/>
          <p:cNvGrpSpPr>
            <a:grpSpLocks noChangeAspect="1"/>
          </p:cNvGrpSpPr>
          <p:nvPr/>
        </p:nvGrpSpPr>
        <p:grpSpPr bwMode="auto">
          <a:xfrm>
            <a:off x="6040438" y="5794375"/>
            <a:ext cx="284162" cy="290513"/>
            <a:chOff x="4479" y="3709"/>
            <a:chExt cx="282" cy="288"/>
          </a:xfrm>
        </p:grpSpPr>
        <p:sp>
          <p:nvSpPr>
            <p:cNvPr id="605314" name="AutoShape 130"/>
            <p:cNvSpPr>
              <a:spLocks noChangeAspect="1" noChangeArrowheads="1"/>
            </p:cNvSpPr>
            <p:nvPr/>
          </p:nvSpPr>
          <p:spPr bwMode="auto">
            <a:xfrm>
              <a:off x="4479" y="3806"/>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sp>
          <p:nvSpPr>
            <p:cNvPr id="605315" name="AutoShape 131"/>
            <p:cNvSpPr>
              <a:spLocks noChangeAspect="1" noChangeArrowheads="1"/>
            </p:cNvSpPr>
            <p:nvPr/>
          </p:nvSpPr>
          <p:spPr bwMode="auto">
            <a:xfrm flipH="1">
              <a:off x="4646" y="3806"/>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sp>
          <p:nvSpPr>
            <p:cNvPr id="605316" name="AutoShape 132"/>
            <p:cNvSpPr>
              <a:spLocks noChangeAspect="1" noChangeArrowheads="1"/>
            </p:cNvSpPr>
            <p:nvPr/>
          </p:nvSpPr>
          <p:spPr bwMode="auto">
            <a:xfrm rot="-5400000">
              <a:off x="4560" y="3892"/>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sp>
          <p:nvSpPr>
            <p:cNvPr id="605317" name="AutoShape 133"/>
            <p:cNvSpPr>
              <a:spLocks noChangeAspect="1" noChangeArrowheads="1"/>
            </p:cNvSpPr>
            <p:nvPr/>
          </p:nvSpPr>
          <p:spPr bwMode="auto">
            <a:xfrm rot="5400000" flipV="1">
              <a:off x="4560" y="3719"/>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grpSp>
      <p:sp>
        <p:nvSpPr>
          <p:cNvPr id="605318" name="AutoShape 134"/>
          <p:cNvSpPr>
            <a:spLocks noChangeAspect="1" noChangeArrowheads="1"/>
          </p:cNvSpPr>
          <p:nvPr/>
        </p:nvSpPr>
        <p:spPr bwMode="auto">
          <a:xfrm>
            <a:off x="7620000" y="5794375"/>
            <a:ext cx="292100" cy="2921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E1FF"/>
          </a:solidFill>
          <a:ln w="9525">
            <a:noFill/>
            <a:miter lim="800000"/>
            <a:headEnd/>
            <a:tailEnd/>
          </a:ln>
          <a:effectLst/>
        </p:spPr>
        <p:txBody>
          <a:bodyPr wrap="none" anchor="ctr"/>
          <a:lstStyle/>
          <a:p>
            <a:endParaRPr lang="en-US"/>
          </a:p>
        </p:txBody>
      </p:sp>
      <p:sp>
        <p:nvSpPr>
          <p:cNvPr id="605319" name="Text Box 135"/>
          <p:cNvSpPr txBox="1">
            <a:spLocks noChangeArrowheads="1"/>
          </p:cNvSpPr>
          <p:nvPr/>
        </p:nvSpPr>
        <p:spPr bwMode="auto">
          <a:xfrm>
            <a:off x="3205163" y="6172200"/>
            <a:ext cx="2746375" cy="304800"/>
          </a:xfrm>
          <a:prstGeom prst="rect">
            <a:avLst/>
          </a:prstGeom>
          <a:noFill/>
          <a:ln w="9525">
            <a:noFill/>
            <a:miter lim="800000"/>
            <a:headEnd/>
            <a:tailEnd/>
          </a:ln>
          <a:effectLst/>
        </p:spPr>
        <p:txBody>
          <a:bodyPr wrap="none">
            <a:spAutoFit/>
          </a:bodyPr>
          <a:lstStyle/>
          <a:p>
            <a:pPr algn="ctr"/>
            <a:r>
              <a:rPr lang="en-US" sz="1400" b="1"/>
              <a:t>Primary Mentoring Orientation</a:t>
            </a:r>
          </a:p>
        </p:txBody>
      </p:sp>
      <p:sp>
        <p:nvSpPr>
          <p:cNvPr id="605320" name="Text Box 136"/>
          <p:cNvSpPr txBox="1">
            <a:spLocks noChangeArrowheads="1"/>
          </p:cNvSpPr>
          <p:nvPr/>
        </p:nvSpPr>
        <p:spPr bwMode="auto">
          <a:xfrm>
            <a:off x="1371600" y="5657850"/>
            <a:ext cx="1006475" cy="549275"/>
          </a:xfrm>
          <a:prstGeom prst="rect">
            <a:avLst/>
          </a:prstGeom>
          <a:noFill/>
          <a:ln w="9525">
            <a:noFill/>
            <a:miter lim="800000"/>
            <a:headEnd/>
            <a:tailEnd/>
          </a:ln>
          <a:effectLst/>
        </p:spPr>
        <p:txBody>
          <a:bodyPr>
            <a:spAutoFit/>
          </a:bodyPr>
          <a:lstStyle/>
          <a:p>
            <a:pPr algn="ctr"/>
            <a:r>
              <a:rPr lang="en-US" sz="1000" b="1" i="1"/>
              <a:t>mentee</a:t>
            </a:r>
            <a:br>
              <a:rPr lang="en-US" sz="1000" b="1" i="1"/>
            </a:br>
            <a:r>
              <a:rPr lang="en-US" sz="1000" b="1" i="1"/>
              <a:t>seeking mentor</a:t>
            </a:r>
          </a:p>
        </p:txBody>
      </p:sp>
      <p:sp>
        <p:nvSpPr>
          <p:cNvPr id="605321" name="Text Box 137"/>
          <p:cNvSpPr txBox="1">
            <a:spLocks noChangeArrowheads="1"/>
          </p:cNvSpPr>
          <p:nvPr/>
        </p:nvSpPr>
        <p:spPr bwMode="auto">
          <a:xfrm>
            <a:off x="2498725" y="5657850"/>
            <a:ext cx="1006475" cy="549275"/>
          </a:xfrm>
          <a:prstGeom prst="rect">
            <a:avLst/>
          </a:prstGeom>
          <a:noFill/>
          <a:ln w="9525">
            <a:noFill/>
            <a:miter lim="800000"/>
            <a:headEnd/>
            <a:tailEnd/>
          </a:ln>
          <a:effectLst/>
        </p:spPr>
        <p:txBody>
          <a:bodyPr>
            <a:spAutoFit/>
          </a:bodyPr>
          <a:lstStyle/>
          <a:p>
            <a:pPr algn="ctr"/>
            <a:r>
              <a:rPr lang="en-US" sz="1000" b="1" i="1"/>
              <a:t>peer mentors</a:t>
            </a:r>
            <a:br>
              <a:rPr lang="en-US" sz="1000" b="1" i="1"/>
            </a:br>
            <a:r>
              <a:rPr lang="en-US" sz="1000" b="1" i="1"/>
              <a:t>seeking</a:t>
            </a:r>
            <a:br>
              <a:rPr lang="en-US" sz="1000" b="1" i="1"/>
            </a:br>
            <a:r>
              <a:rPr lang="en-US" sz="1000" b="1" i="1"/>
              <a:t>each other</a:t>
            </a:r>
          </a:p>
        </p:txBody>
      </p:sp>
      <p:sp>
        <p:nvSpPr>
          <p:cNvPr id="605322" name="Text Box 138"/>
          <p:cNvSpPr txBox="1">
            <a:spLocks noChangeArrowheads="1"/>
          </p:cNvSpPr>
          <p:nvPr/>
        </p:nvSpPr>
        <p:spPr bwMode="auto">
          <a:xfrm>
            <a:off x="3565525" y="5657850"/>
            <a:ext cx="1006475" cy="549275"/>
          </a:xfrm>
          <a:prstGeom prst="rect">
            <a:avLst/>
          </a:prstGeom>
          <a:noFill/>
          <a:ln w="9525">
            <a:noFill/>
            <a:miter lim="800000"/>
            <a:headEnd/>
            <a:tailEnd/>
          </a:ln>
          <a:effectLst/>
        </p:spPr>
        <p:txBody>
          <a:bodyPr>
            <a:spAutoFit/>
          </a:bodyPr>
          <a:lstStyle/>
          <a:p>
            <a:pPr algn="ctr"/>
            <a:r>
              <a:rPr lang="en-US" sz="1000" b="1" i="1"/>
              <a:t>mentors</a:t>
            </a:r>
            <a:br>
              <a:rPr lang="en-US" sz="1000" b="1" i="1"/>
            </a:br>
            <a:r>
              <a:rPr lang="en-US" sz="1000" b="1" i="1"/>
              <a:t>seeking</a:t>
            </a:r>
            <a:br>
              <a:rPr lang="en-US" sz="1000" b="1" i="1"/>
            </a:br>
            <a:r>
              <a:rPr lang="en-US" sz="1000" b="1" i="1"/>
              <a:t>mentees</a:t>
            </a:r>
          </a:p>
        </p:txBody>
      </p:sp>
      <p:sp>
        <p:nvSpPr>
          <p:cNvPr id="605323" name="Text Box 139"/>
          <p:cNvSpPr txBox="1">
            <a:spLocks noChangeArrowheads="1"/>
          </p:cNvSpPr>
          <p:nvPr/>
        </p:nvSpPr>
        <p:spPr bwMode="auto">
          <a:xfrm>
            <a:off x="4495800" y="5657850"/>
            <a:ext cx="1235075" cy="549275"/>
          </a:xfrm>
          <a:prstGeom prst="rect">
            <a:avLst/>
          </a:prstGeom>
          <a:noFill/>
          <a:ln w="9525">
            <a:noFill/>
            <a:miter lim="800000"/>
            <a:headEnd/>
            <a:tailEnd/>
          </a:ln>
          <a:effectLst/>
        </p:spPr>
        <p:txBody>
          <a:bodyPr>
            <a:spAutoFit/>
          </a:bodyPr>
          <a:lstStyle/>
          <a:p>
            <a:pPr algn="ctr"/>
            <a:r>
              <a:rPr lang="en-US" sz="1000" b="1" i="1"/>
              <a:t>mentees</a:t>
            </a:r>
            <a:br>
              <a:rPr lang="en-US" sz="1000" b="1" i="1"/>
            </a:br>
            <a:r>
              <a:rPr lang="en-US" sz="1000" b="1" i="1"/>
              <a:t>seeking</a:t>
            </a:r>
            <a:br>
              <a:rPr lang="en-US" sz="1000" b="1" i="1"/>
            </a:br>
            <a:r>
              <a:rPr lang="en-US" sz="1000" b="1" i="1"/>
              <a:t>career mentors</a:t>
            </a:r>
          </a:p>
        </p:txBody>
      </p:sp>
      <p:sp>
        <p:nvSpPr>
          <p:cNvPr id="605324" name="Text Box 140"/>
          <p:cNvSpPr txBox="1">
            <a:spLocks noChangeArrowheads="1"/>
          </p:cNvSpPr>
          <p:nvPr/>
        </p:nvSpPr>
        <p:spPr bwMode="auto">
          <a:xfrm>
            <a:off x="5699125" y="5657850"/>
            <a:ext cx="1006475" cy="549275"/>
          </a:xfrm>
          <a:prstGeom prst="rect">
            <a:avLst/>
          </a:prstGeom>
          <a:noFill/>
          <a:ln w="9525">
            <a:noFill/>
            <a:miter lim="800000"/>
            <a:headEnd/>
            <a:tailEnd/>
          </a:ln>
          <a:effectLst/>
        </p:spPr>
        <p:txBody>
          <a:bodyPr>
            <a:spAutoFit/>
          </a:bodyPr>
          <a:lstStyle/>
          <a:p>
            <a:pPr algn="ctr"/>
            <a:r>
              <a:rPr lang="en-US" sz="1000" b="1" i="1"/>
              <a:t>mentor/</a:t>
            </a:r>
            <a:br>
              <a:rPr lang="en-US" sz="1000" b="1" i="1"/>
            </a:br>
            <a:r>
              <a:rPr lang="en-US" sz="1000" b="1" i="1"/>
              <a:t>mentee</a:t>
            </a:r>
            <a:br>
              <a:rPr lang="en-US" sz="1000" b="1" i="1"/>
            </a:br>
            <a:r>
              <a:rPr lang="en-US" sz="1000" b="1" i="1"/>
              <a:t>celebration</a:t>
            </a:r>
          </a:p>
        </p:txBody>
      </p:sp>
      <p:sp>
        <p:nvSpPr>
          <p:cNvPr id="605325" name="Text Box 141"/>
          <p:cNvSpPr txBox="1">
            <a:spLocks noChangeArrowheads="1"/>
          </p:cNvSpPr>
          <p:nvPr/>
        </p:nvSpPr>
        <p:spPr bwMode="auto">
          <a:xfrm>
            <a:off x="6705600" y="5657850"/>
            <a:ext cx="2133600" cy="549275"/>
          </a:xfrm>
          <a:prstGeom prst="rect">
            <a:avLst/>
          </a:prstGeom>
          <a:noFill/>
          <a:ln w="9525">
            <a:noFill/>
            <a:miter lim="800000"/>
            <a:headEnd/>
            <a:tailEnd/>
          </a:ln>
          <a:effectLst/>
        </p:spPr>
        <p:txBody>
          <a:bodyPr>
            <a:spAutoFit/>
          </a:bodyPr>
          <a:lstStyle/>
          <a:p>
            <a:pPr algn="ctr"/>
            <a:r>
              <a:rPr lang="en-US" sz="1000" b="1" i="1"/>
              <a:t>individuals seeking</a:t>
            </a:r>
            <a:br>
              <a:rPr lang="en-US" sz="1000" b="1" i="1"/>
            </a:br>
            <a:r>
              <a:rPr lang="en-US" sz="1000" b="1" i="1"/>
              <a:t>mentor, mentee, and peer</a:t>
            </a:r>
            <a:br>
              <a:rPr lang="en-US" sz="1000" b="1" i="1"/>
            </a:br>
            <a:r>
              <a:rPr lang="en-US" sz="1000" b="1" i="1"/>
              <a:t>relationships</a:t>
            </a:r>
          </a:p>
        </p:txBody>
      </p:sp>
      <p:sp>
        <p:nvSpPr>
          <p:cNvPr id="605326" name="Text Box 142"/>
          <p:cNvSpPr txBox="1">
            <a:spLocks noChangeArrowheads="1"/>
          </p:cNvSpPr>
          <p:nvPr/>
        </p:nvSpPr>
        <p:spPr bwMode="auto">
          <a:xfrm>
            <a:off x="304800" y="5657850"/>
            <a:ext cx="1006475" cy="549275"/>
          </a:xfrm>
          <a:prstGeom prst="rect">
            <a:avLst/>
          </a:prstGeom>
          <a:noFill/>
          <a:ln w="9525">
            <a:noFill/>
            <a:miter lim="800000"/>
            <a:headEnd/>
            <a:tailEnd/>
          </a:ln>
          <a:effectLst/>
        </p:spPr>
        <p:txBody>
          <a:bodyPr>
            <a:spAutoFit/>
          </a:bodyPr>
          <a:lstStyle/>
          <a:p>
            <a:pPr algn="ctr"/>
            <a:r>
              <a:rPr lang="en-US" sz="1000" b="1" i="1"/>
              <a:t>explain to</a:t>
            </a:r>
            <a:br>
              <a:rPr lang="en-US" sz="1000" b="1" i="1"/>
            </a:br>
            <a:r>
              <a:rPr lang="en-US" sz="1000" b="1" i="1"/>
              <a:t>me what mentoring is</a:t>
            </a:r>
          </a:p>
        </p:txBody>
      </p:sp>
      <p:sp>
        <p:nvSpPr>
          <p:cNvPr id="605327" name="WordArt 143"/>
          <p:cNvSpPr>
            <a:spLocks noChangeArrowheads="1" noChangeShapeType="1" noTextEdit="1"/>
          </p:cNvSpPr>
          <p:nvPr/>
        </p:nvSpPr>
        <p:spPr bwMode="auto">
          <a:xfrm>
            <a:off x="1219200" y="6553200"/>
            <a:ext cx="6705600" cy="152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336699"/>
                </a:solidFill>
                <a:effectLst>
                  <a:outerShdw dist="45791" dir="2021404" algn="ctr" rotWithShape="0">
                    <a:srgbClr val="B2B2B2">
                      <a:alpha val="80000"/>
                    </a:srgbClr>
                  </a:outerShdw>
                </a:effectLst>
                <a:latin typeface="Arial"/>
                <a:cs typeface="Arial"/>
              </a:rPr>
              <a:t>Stage-Appropriate Life Calling Developmental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5186"/>
                                        </p:tgtEl>
                                        <p:attrNameLst>
                                          <p:attrName>style.visibility</p:attrName>
                                        </p:attrNameLst>
                                      </p:cBhvr>
                                      <p:to>
                                        <p:strVal val="visible"/>
                                      </p:to>
                                    </p:set>
                                    <p:animEffect transition="in" filter="wipe(left)">
                                      <p:cBhvr>
                                        <p:cTn id="7" dur="3000"/>
                                        <p:tgtEl>
                                          <p:spTgt spid="60518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05207"/>
                                        </p:tgtEl>
                                        <p:attrNameLst>
                                          <p:attrName>style.visibility</p:attrName>
                                        </p:attrNameLst>
                                      </p:cBhvr>
                                      <p:to>
                                        <p:strVal val="visible"/>
                                      </p:to>
                                    </p:set>
                                    <p:anim calcmode="lin" valueType="num">
                                      <p:cBhvr>
                                        <p:cTn id="12" dur="500" fill="hold"/>
                                        <p:tgtEl>
                                          <p:spTgt spid="605207"/>
                                        </p:tgtEl>
                                        <p:attrNameLst>
                                          <p:attrName>ppt_w</p:attrName>
                                        </p:attrNameLst>
                                      </p:cBhvr>
                                      <p:tavLst>
                                        <p:tav tm="0">
                                          <p:val>
                                            <p:fltVal val="0"/>
                                          </p:val>
                                        </p:tav>
                                        <p:tav tm="100000">
                                          <p:val>
                                            <p:strVal val="#ppt_w"/>
                                          </p:val>
                                        </p:tav>
                                      </p:tavLst>
                                    </p:anim>
                                    <p:anim calcmode="lin" valueType="num">
                                      <p:cBhvr>
                                        <p:cTn id="13" dur="500" fill="hold"/>
                                        <p:tgtEl>
                                          <p:spTgt spid="605207"/>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605221"/>
                                        </p:tgtEl>
                                        <p:attrNameLst>
                                          <p:attrName>style.visibility</p:attrName>
                                        </p:attrNameLst>
                                      </p:cBhvr>
                                      <p:to>
                                        <p:strVal val="visible"/>
                                      </p:to>
                                    </p:se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05219"/>
                                        </p:tgtEl>
                                        <p:attrNameLst>
                                          <p:attrName>style.visibility</p:attrName>
                                        </p:attrNameLst>
                                      </p:cBhvr>
                                      <p:to>
                                        <p:strVal val="visible"/>
                                      </p:to>
                                    </p:set>
                                    <p:animEffect transition="in" filter="wipe(left)">
                                      <p:cBhvr>
                                        <p:cTn id="20" dur="500"/>
                                        <p:tgtEl>
                                          <p:spTgt spid="60521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05215"/>
                                        </p:tgtEl>
                                        <p:attrNameLst>
                                          <p:attrName>style.visibility</p:attrName>
                                        </p:attrNameLst>
                                      </p:cBhvr>
                                      <p:to>
                                        <p:strVal val="visible"/>
                                      </p:to>
                                    </p:set>
                                    <p:animEffect transition="in" filter="wipe(left)">
                                      <p:cBhvr>
                                        <p:cTn id="23" dur="500"/>
                                        <p:tgtEl>
                                          <p:spTgt spid="60521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5216"/>
                                        </p:tgtEl>
                                        <p:attrNameLst>
                                          <p:attrName>style.visibility</p:attrName>
                                        </p:attrNameLst>
                                      </p:cBhvr>
                                      <p:to>
                                        <p:strVal val="visible"/>
                                      </p:to>
                                    </p:set>
                                    <p:animEffect transition="in" filter="wipe(left)">
                                      <p:cBhvr>
                                        <p:cTn id="26" dur="500"/>
                                        <p:tgtEl>
                                          <p:spTgt spid="60521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05217"/>
                                        </p:tgtEl>
                                        <p:attrNameLst>
                                          <p:attrName>style.visibility</p:attrName>
                                        </p:attrNameLst>
                                      </p:cBhvr>
                                      <p:to>
                                        <p:strVal val="visible"/>
                                      </p:to>
                                    </p:set>
                                    <p:animEffect transition="in" filter="wipe(left)">
                                      <p:cBhvr>
                                        <p:cTn id="29" dur="500"/>
                                        <p:tgtEl>
                                          <p:spTgt spid="6052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05218"/>
                                        </p:tgtEl>
                                        <p:attrNameLst>
                                          <p:attrName>style.visibility</p:attrName>
                                        </p:attrNameLst>
                                      </p:cBhvr>
                                      <p:to>
                                        <p:strVal val="visible"/>
                                      </p:to>
                                    </p:set>
                                    <p:animEffect transition="in" filter="wipe(left)">
                                      <p:cBhvr>
                                        <p:cTn id="32" dur="500"/>
                                        <p:tgtEl>
                                          <p:spTgt spid="60521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05222"/>
                                        </p:tgtEl>
                                        <p:attrNameLst>
                                          <p:attrName>style.visibility</p:attrName>
                                        </p:attrNameLst>
                                      </p:cBhvr>
                                      <p:to>
                                        <p:strVal val="visible"/>
                                      </p:to>
                                    </p:set>
                                    <p:animEffect transition="in" filter="wipe(left)">
                                      <p:cBhvr>
                                        <p:cTn id="35" dur="500"/>
                                        <p:tgtEl>
                                          <p:spTgt spid="60522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05220"/>
                                        </p:tgtEl>
                                        <p:attrNameLst>
                                          <p:attrName>style.visibility</p:attrName>
                                        </p:attrNameLst>
                                      </p:cBhvr>
                                      <p:to>
                                        <p:strVal val="visible"/>
                                      </p:to>
                                    </p:set>
                                    <p:animEffect transition="in" filter="wipe(left)">
                                      <p:cBhvr>
                                        <p:cTn id="38" dur="500"/>
                                        <p:tgtEl>
                                          <p:spTgt spid="605220"/>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605191"/>
                                        </p:tgtEl>
                                        <p:attrNameLst>
                                          <p:attrName>style.visibility</p:attrName>
                                        </p:attrNameLst>
                                      </p:cBhvr>
                                      <p:to>
                                        <p:strVal val="visible"/>
                                      </p:to>
                                    </p:set>
                                    <p:anim calcmode="lin" valueType="num">
                                      <p:cBhvr>
                                        <p:cTn id="43" dur="500" fill="hold"/>
                                        <p:tgtEl>
                                          <p:spTgt spid="605191"/>
                                        </p:tgtEl>
                                        <p:attrNameLst>
                                          <p:attrName>ppt_w</p:attrName>
                                        </p:attrNameLst>
                                      </p:cBhvr>
                                      <p:tavLst>
                                        <p:tav tm="0">
                                          <p:val>
                                            <p:fltVal val="0"/>
                                          </p:val>
                                        </p:tav>
                                        <p:tav tm="100000">
                                          <p:val>
                                            <p:strVal val="#ppt_w"/>
                                          </p:val>
                                        </p:tav>
                                      </p:tavLst>
                                    </p:anim>
                                    <p:anim calcmode="lin" valueType="num">
                                      <p:cBhvr>
                                        <p:cTn id="44" dur="500" fill="hold"/>
                                        <p:tgtEl>
                                          <p:spTgt spid="605191"/>
                                        </p:tgtEl>
                                        <p:attrNameLst>
                                          <p:attrName>ppt_h</p:attrName>
                                        </p:attrNameLst>
                                      </p:cBhvr>
                                      <p:tavLst>
                                        <p:tav tm="0">
                                          <p:val>
                                            <p:strVal val="#ppt_h"/>
                                          </p:val>
                                        </p:tav>
                                        <p:tav tm="100000">
                                          <p:val>
                                            <p:strVal val="#ppt_h"/>
                                          </p:val>
                                        </p:tav>
                                      </p:tavLst>
                                    </p:anim>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605205"/>
                                        </p:tgtEl>
                                        <p:attrNameLst>
                                          <p:attrName>style.visibility</p:attrName>
                                        </p:attrNameLst>
                                      </p:cBhvr>
                                      <p:to>
                                        <p:strVal val="visible"/>
                                      </p:to>
                                    </p:se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605203"/>
                                        </p:tgtEl>
                                        <p:attrNameLst>
                                          <p:attrName>style.visibility</p:attrName>
                                        </p:attrNameLst>
                                      </p:cBhvr>
                                      <p:to>
                                        <p:strVal val="visible"/>
                                      </p:to>
                                    </p:set>
                                    <p:animEffect transition="in" filter="wipe(left)">
                                      <p:cBhvr>
                                        <p:cTn id="51" dur="500"/>
                                        <p:tgtEl>
                                          <p:spTgt spid="60520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05199"/>
                                        </p:tgtEl>
                                        <p:attrNameLst>
                                          <p:attrName>style.visibility</p:attrName>
                                        </p:attrNameLst>
                                      </p:cBhvr>
                                      <p:to>
                                        <p:strVal val="visible"/>
                                      </p:to>
                                    </p:set>
                                    <p:animEffect transition="in" filter="wipe(left)">
                                      <p:cBhvr>
                                        <p:cTn id="54" dur="500"/>
                                        <p:tgtEl>
                                          <p:spTgt spid="60519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05200"/>
                                        </p:tgtEl>
                                        <p:attrNameLst>
                                          <p:attrName>style.visibility</p:attrName>
                                        </p:attrNameLst>
                                      </p:cBhvr>
                                      <p:to>
                                        <p:strVal val="visible"/>
                                      </p:to>
                                    </p:set>
                                    <p:animEffect transition="in" filter="wipe(left)">
                                      <p:cBhvr>
                                        <p:cTn id="57" dur="500"/>
                                        <p:tgtEl>
                                          <p:spTgt spid="60520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05201"/>
                                        </p:tgtEl>
                                        <p:attrNameLst>
                                          <p:attrName>style.visibility</p:attrName>
                                        </p:attrNameLst>
                                      </p:cBhvr>
                                      <p:to>
                                        <p:strVal val="visible"/>
                                      </p:to>
                                    </p:set>
                                    <p:animEffect transition="in" filter="wipe(left)">
                                      <p:cBhvr>
                                        <p:cTn id="60" dur="500"/>
                                        <p:tgtEl>
                                          <p:spTgt spid="605201"/>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05202"/>
                                        </p:tgtEl>
                                        <p:attrNameLst>
                                          <p:attrName>style.visibility</p:attrName>
                                        </p:attrNameLst>
                                      </p:cBhvr>
                                      <p:to>
                                        <p:strVal val="visible"/>
                                      </p:to>
                                    </p:set>
                                    <p:animEffect transition="in" filter="wipe(left)">
                                      <p:cBhvr>
                                        <p:cTn id="63" dur="500"/>
                                        <p:tgtEl>
                                          <p:spTgt spid="605202"/>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605206"/>
                                        </p:tgtEl>
                                        <p:attrNameLst>
                                          <p:attrName>style.visibility</p:attrName>
                                        </p:attrNameLst>
                                      </p:cBhvr>
                                      <p:to>
                                        <p:strVal val="visible"/>
                                      </p:to>
                                    </p:set>
                                    <p:animEffect transition="in" filter="wipe(left)">
                                      <p:cBhvr>
                                        <p:cTn id="66" dur="500"/>
                                        <p:tgtEl>
                                          <p:spTgt spid="605206"/>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605204"/>
                                        </p:tgtEl>
                                        <p:attrNameLst>
                                          <p:attrName>style.visibility</p:attrName>
                                        </p:attrNameLst>
                                      </p:cBhvr>
                                      <p:to>
                                        <p:strVal val="visible"/>
                                      </p:to>
                                    </p:set>
                                    <p:animEffect transition="in" filter="wipe(left)">
                                      <p:cBhvr>
                                        <p:cTn id="69" dur="500"/>
                                        <p:tgtEl>
                                          <p:spTgt spid="605204"/>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nodeType="clickEffect">
                                  <p:stCondLst>
                                    <p:cond delay="0"/>
                                  </p:stCondLst>
                                  <p:childTnLst>
                                    <p:set>
                                      <p:cBhvr>
                                        <p:cTn id="73" dur="1" fill="hold">
                                          <p:stCondLst>
                                            <p:cond delay="0"/>
                                          </p:stCondLst>
                                        </p:cTn>
                                        <p:tgtEl>
                                          <p:spTgt spid="605223"/>
                                        </p:tgtEl>
                                        <p:attrNameLst>
                                          <p:attrName>style.visibility</p:attrName>
                                        </p:attrNameLst>
                                      </p:cBhvr>
                                      <p:to>
                                        <p:strVal val="visible"/>
                                      </p:to>
                                    </p:set>
                                    <p:anim calcmode="lin" valueType="num">
                                      <p:cBhvr>
                                        <p:cTn id="74" dur="500" fill="hold"/>
                                        <p:tgtEl>
                                          <p:spTgt spid="605223"/>
                                        </p:tgtEl>
                                        <p:attrNameLst>
                                          <p:attrName>ppt_w</p:attrName>
                                        </p:attrNameLst>
                                      </p:cBhvr>
                                      <p:tavLst>
                                        <p:tav tm="0">
                                          <p:val>
                                            <p:fltVal val="0"/>
                                          </p:val>
                                        </p:tav>
                                        <p:tav tm="100000">
                                          <p:val>
                                            <p:strVal val="#ppt_w"/>
                                          </p:val>
                                        </p:tav>
                                      </p:tavLst>
                                    </p:anim>
                                    <p:anim calcmode="lin" valueType="num">
                                      <p:cBhvr>
                                        <p:cTn id="75" dur="500" fill="hold"/>
                                        <p:tgtEl>
                                          <p:spTgt spid="605223"/>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1" presetClass="entr" presetSubtype="0" fill="hold" grpId="0" nodeType="afterEffect">
                                  <p:stCondLst>
                                    <p:cond delay="0"/>
                                  </p:stCondLst>
                                  <p:childTnLst>
                                    <p:set>
                                      <p:cBhvr>
                                        <p:cTn id="78" dur="1" fill="hold">
                                          <p:stCondLst>
                                            <p:cond delay="499"/>
                                          </p:stCondLst>
                                        </p:cTn>
                                        <p:tgtEl>
                                          <p:spTgt spid="605237"/>
                                        </p:tgtEl>
                                        <p:attrNameLst>
                                          <p:attrName>style.visibility</p:attrName>
                                        </p:attrNameLst>
                                      </p:cBhvr>
                                      <p:to>
                                        <p:strVal val="visible"/>
                                      </p:to>
                                    </p:set>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605235"/>
                                        </p:tgtEl>
                                        <p:attrNameLst>
                                          <p:attrName>style.visibility</p:attrName>
                                        </p:attrNameLst>
                                      </p:cBhvr>
                                      <p:to>
                                        <p:strVal val="visible"/>
                                      </p:to>
                                    </p:set>
                                    <p:animEffect transition="in" filter="wipe(left)">
                                      <p:cBhvr>
                                        <p:cTn id="82" dur="500"/>
                                        <p:tgtEl>
                                          <p:spTgt spid="60523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605231"/>
                                        </p:tgtEl>
                                        <p:attrNameLst>
                                          <p:attrName>style.visibility</p:attrName>
                                        </p:attrNameLst>
                                      </p:cBhvr>
                                      <p:to>
                                        <p:strVal val="visible"/>
                                      </p:to>
                                    </p:set>
                                    <p:animEffect transition="in" filter="wipe(left)">
                                      <p:cBhvr>
                                        <p:cTn id="85" dur="500"/>
                                        <p:tgtEl>
                                          <p:spTgt spid="60523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605232"/>
                                        </p:tgtEl>
                                        <p:attrNameLst>
                                          <p:attrName>style.visibility</p:attrName>
                                        </p:attrNameLst>
                                      </p:cBhvr>
                                      <p:to>
                                        <p:strVal val="visible"/>
                                      </p:to>
                                    </p:set>
                                    <p:animEffect transition="in" filter="wipe(left)">
                                      <p:cBhvr>
                                        <p:cTn id="88" dur="500"/>
                                        <p:tgtEl>
                                          <p:spTgt spid="6052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605233"/>
                                        </p:tgtEl>
                                        <p:attrNameLst>
                                          <p:attrName>style.visibility</p:attrName>
                                        </p:attrNameLst>
                                      </p:cBhvr>
                                      <p:to>
                                        <p:strVal val="visible"/>
                                      </p:to>
                                    </p:set>
                                    <p:animEffect transition="in" filter="wipe(left)">
                                      <p:cBhvr>
                                        <p:cTn id="91" dur="500"/>
                                        <p:tgtEl>
                                          <p:spTgt spid="60523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605234"/>
                                        </p:tgtEl>
                                        <p:attrNameLst>
                                          <p:attrName>style.visibility</p:attrName>
                                        </p:attrNameLst>
                                      </p:cBhvr>
                                      <p:to>
                                        <p:strVal val="visible"/>
                                      </p:to>
                                    </p:set>
                                    <p:animEffect transition="in" filter="wipe(left)">
                                      <p:cBhvr>
                                        <p:cTn id="94" dur="500"/>
                                        <p:tgtEl>
                                          <p:spTgt spid="60523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605238"/>
                                        </p:tgtEl>
                                        <p:attrNameLst>
                                          <p:attrName>style.visibility</p:attrName>
                                        </p:attrNameLst>
                                      </p:cBhvr>
                                      <p:to>
                                        <p:strVal val="visible"/>
                                      </p:to>
                                    </p:set>
                                    <p:animEffect transition="in" filter="wipe(left)">
                                      <p:cBhvr>
                                        <p:cTn id="97" dur="500"/>
                                        <p:tgtEl>
                                          <p:spTgt spid="605238"/>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605236"/>
                                        </p:tgtEl>
                                        <p:attrNameLst>
                                          <p:attrName>style.visibility</p:attrName>
                                        </p:attrNameLst>
                                      </p:cBhvr>
                                      <p:to>
                                        <p:strVal val="visible"/>
                                      </p:to>
                                    </p:set>
                                    <p:animEffect transition="in" filter="wipe(left)">
                                      <p:cBhvr>
                                        <p:cTn id="100" dur="500"/>
                                        <p:tgtEl>
                                          <p:spTgt spid="605236"/>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10" fill="hold" nodeType="clickEffect">
                                  <p:stCondLst>
                                    <p:cond delay="0"/>
                                  </p:stCondLst>
                                  <p:childTnLst>
                                    <p:set>
                                      <p:cBhvr>
                                        <p:cTn id="104" dur="1" fill="hold">
                                          <p:stCondLst>
                                            <p:cond delay="0"/>
                                          </p:stCondLst>
                                        </p:cTn>
                                        <p:tgtEl>
                                          <p:spTgt spid="605239"/>
                                        </p:tgtEl>
                                        <p:attrNameLst>
                                          <p:attrName>style.visibility</p:attrName>
                                        </p:attrNameLst>
                                      </p:cBhvr>
                                      <p:to>
                                        <p:strVal val="visible"/>
                                      </p:to>
                                    </p:set>
                                    <p:anim calcmode="lin" valueType="num">
                                      <p:cBhvr>
                                        <p:cTn id="105" dur="500" fill="hold"/>
                                        <p:tgtEl>
                                          <p:spTgt spid="605239"/>
                                        </p:tgtEl>
                                        <p:attrNameLst>
                                          <p:attrName>ppt_w</p:attrName>
                                        </p:attrNameLst>
                                      </p:cBhvr>
                                      <p:tavLst>
                                        <p:tav tm="0">
                                          <p:val>
                                            <p:fltVal val="0"/>
                                          </p:val>
                                        </p:tav>
                                        <p:tav tm="100000">
                                          <p:val>
                                            <p:strVal val="#ppt_w"/>
                                          </p:val>
                                        </p:tav>
                                      </p:tavLst>
                                    </p:anim>
                                    <p:anim calcmode="lin" valueType="num">
                                      <p:cBhvr>
                                        <p:cTn id="106" dur="500" fill="hold"/>
                                        <p:tgtEl>
                                          <p:spTgt spid="605239"/>
                                        </p:tgtEl>
                                        <p:attrNameLst>
                                          <p:attrName>ppt_h</p:attrName>
                                        </p:attrNameLst>
                                      </p:cBhvr>
                                      <p:tavLst>
                                        <p:tav tm="0">
                                          <p:val>
                                            <p:strVal val="#ppt_h"/>
                                          </p:val>
                                        </p:tav>
                                        <p:tav tm="100000">
                                          <p:val>
                                            <p:strVal val="#ppt_h"/>
                                          </p:val>
                                        </p:tav>
                                      </p:tavLst>
                                    </p:anim>
                                  </p:childTnLst>
                                </p:cTn>
                              </p:par>
                            </p:childTnLst>
                          </p:cTn>
                        </p:par>
                        <p:par>
                          <p:cTn id="107" fill="hold">
                            <p:stCondLst>
                              <p:cond delay="500"/>
                            </p:stCondLst>
                            <p:childTnLst>
                              <p:par>
                                <p:cTn id="108" presetID="1" presetClass="entr" presetSubtype="0" fill="hold" grpId="0" nodeType="afterEffect">
                                  <p:stCondLst>
                                    <p:cond delay="0"/>
                                  </p:stCondLst>
                                  <p:childTnLst>
                                    <p:set>
                                      <p:cBhvr>
                                        <p:cTn id="109" dur="1" fill="hold">
                                          <p:stCondLst>
                                            <p:cond delay="499"/>
                                          </p:stCondLst>
                                        </p:cTn>
                                        <p:tgtEl>
                                          <p:spTgt spid="605253"/>
                                        </p:tgtEl>
                                        <p:attrNameLst>
                                          <p:attrName>style.visibility</p:attrName>
                                        </p:attrNameLst>
                                      </p:cBhvr>
                                      <p:to>
                                        <p:strVal val="visible"/>
                                      </p:to>
                                    </p:set>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605251"/>
                                        </p:tgtEl>
                                        <p:attrNameLst>
                                          <p:attrName>style.visibility</p:attrName>
                                        </p:attrNameLst>
                                      </p:cBhvr>
                                      <p:to>
                                        <p:strVal val="visible"/>
                                      </p:to>
                                    </p:set>
                                    <p:animEffect transition="in" filter="wipe(left)">
                                      <p:cBhvr>
                                        <p:cTn id="113" dur="500"/>
                                        <p:tgtEl>
                                          <p:spTgt spid="605251"/>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605247"/>
                                        </p:tgtEl>
                                        <p:attrNameLst>
                                          <p:attrName>style.visibility</p:attrName>
                                        </p:attrNameLst>
                                      </p:cBhvr>
                                      <p:to>
                                        <p:strVal val="visible"/>
                                      </p:to>
                                    </p:set>
                                    <p:animEffect transition="in" filter="wipe(left)">
                                      <p:cBhvr>
                                        <p:cTn id="116" dur="500"/>
                                        <p:tgtEl>
                                          <p:spTgt spid="605247"/>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605248"/>
                                        </p:tgtEl>
                                        <p:attrNameLst>
                                          <p:attrName>style.visibility</p:attrName>
                                        </p:attrNameLst>
                                      </p:cBhvr>
                                      <p:to>
                                        <p:strVal val="visible"/>
                                      </p:to>
                                    </p:set>
                                    <p:animEffect transition="in" filter="wipe(left)">
                                      <p:cBhvr>
                                        <p:cTn id="119" dur="500"/>
                                        <p:tgtEl>
                                          <p:spTgt spid="605248"/>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605249"/>
                                        </p:tgtEl>
                                        <p:attrNameLst>
                                          <p:attrName>style.visibility</p:attrName>
                                        </p:attrNameLst>
                                      </p:cBhvr>
                                      <p:to>
                                        <p:strVal val="visible"/>
                                      </p:to>
                                    </p:set>
                                    <p:animEffect transition="in" filter="wipe(left)">
                                      <p:cBhvr>
                                        <p:cTn id="122" dur="500"/>
                                        <p:tgtEl>
                                          <p:spTgt spid="605249"/>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605250"/>
                                        </p:tgtEl>
                                        <p:attrNameLst>
                                          <p:attrName>style.visibility</p:attrName>
                                        </p:attrNameLst>
                                      </p:cBhvr>
                                      <p:to>
                                        <p:strVal val="visible"/>
                                      </p:to>
                                    </p:set>
                                    <p:animEffect transition="in" filter="wipe(left)">
                                      <p:cBhvr>
                                        <p:cTn id="125" dur="500"/>
                                        <p:tgtEl>
                                          <p:spTgt spid="605250"/>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605254"/>
                                        </p:tgtEl>
                                        <p:attrNameLst>
                                          <p:attrName>style.visibility</p:attrName>
                                        </p:attrNameLst>
                                      </p:cBhvr>
                                      <p:to>
                                        <p:strVal val="visible"/>
                                      </p:to>
                                    </p:set>
                                    <p:animEffect transition="in" filter="wipe(left)">
                                      <p:cBhvr>
                                        <p:cTn id="128" dur="500"/>
                                        <p:tgtEl>
                                          <p:spTgt spid="605254"/>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605252"/>
                                        </p:tgtEl>
                                        <p:attrNameLst>
                                          <p:attrName>style.visibility</p:attrName>
                                        </p:attrNameLst>
                                      </p:cBhvr>
                                      <p:to>
                                        <p:strVal val="visible"/>
                                      </p:to>
                                    </p:set>
                                    <p:animEffect transition="in" filter="wipe(left)">
                                      <p:cBhvr>
                                        <p:cTn id="131" dur="500"/>
                                        <p:tgtEl>
                                          <p:spTgt spid="605252"/>
                                        </p:tgtEl>
                                      </p:cBhvr>
                                    </p:animEffect>
                                  </p:childTnLst>
                                </p:cTn>
                              </p:par>
                            </p:childTnLst>
                          </p:cTn>
                        </p:par>
                      </p:childTnLst>
                    </p:cTn>
                  </p:par>
                  <p:par>
                    <p:cTn id="132" fill="hold">
                      <p:stCondLst>
                        <p:cond delay="indefinite"/>
                      </p:stCondLst>
                      <p:childTnLst>
                        <p:par>
                          <p:cTn id="133" fill="hold">
                            <p:stCondLst>
                              <p:cond delay="0"/>
                            </p:stCondLst>
                            <p:childTnLst>
                              <p:par>
                                <p:cTn id="134" presetID="17" presetClass="entr" presetSubtype="10" fill="hold" nodeType="clickEffect">
                                  <p:stCondLst>
                                    <p:cond delay="0"/>
                                  </p:stCondLst>
                                  <p:childTnLst>
                                    <p:set>
                                      <p:cBhvr>
                                        <p:cTn id="135" dur="1" fill="hold">
                                          <p:stCondLst>
                                            <p:cond delay="0"/>
                                          </p:stCondLst>
                                        </p:cTn>
                                        <p:tgtEl>
                                          <p:spTgt spid="605297"/>
                                        </p:tgtEl>
                                        <p:attrNameLst>
                                          <p:attrName>style.visibility</p:attrName>
                                        </p:attrNameLst>
                                      </p:cBhvr>
                                      <p:to>
                                        <p:strVal val="visible"/>
                                      </p:to>
                                    </p:set>
                                    <p:anim calcmode="lin" valueType="num">
                                      <p:cBhvr>
                                        <p:cTn id="136" dur="500" fill="hold"/>
                                        <p:tgtEl>
                                          <p:spTgt spid="605297"/>
                                        </p:tgtEl>
                                        <p:attrNameLst>
                                          <p:attrName>ppt_w</p:attrName>
                                        </p:attrNameLst>
                                      </p:cBhvr>
                                      <p:tavLst>
                                        <p:tav tm="0">
                                          <p:val>
                                            <p:fltVal val="0"/>
                                          </p:val>
                                        </p:tav>
                                        <p:tav tm="100000">
                                          <p:val>
                                            <p:strVal val="#ppt_w"/>
                                          </p:val>
                                        </p:tav>
                                      </p:tavLst>
                                    </p:anim>
                                    <p:anim calcmode="lin" valueType="num">
                                      <p:cBhvr>
                                        <p:cTn id="137" dur="500" fill="hold"/>
                                        <p:tgtEl>
                                          <p:spTgt spid="605297"/>
                                        </p:tgtEl>
                                        <p:attrNameLst>
                                          <p:attrName>ppt_h</p:attrName>
                                        </p:attrNameLst>
                                      </p:cBhvr>
                                      <p:tavLst>
                                        <p:tav tm="0">
                                          <p:val>
                                            <p:strVal val="#ppt_h"/>
                                          </p:val>
                                        </p:tav>
                                        <p:tav tm="100000">
                                          <p:val>
                                            <p:strVal val="#ppt_h"/>
                                          </p:val>
                                        </p:tav>
                                      </p:tavLst>
                                    </p:anim>
                                  </p:childTnLst>
                                </p:cTn>
                              </p:par>
                            </p:childTnLst>
                          </p:cTn>
                        </p:par>
                        <p:par>
                          <p:cTn id="138" fill="hold">
                            <p:stCondLst>
                              <p:cond delay="500"/>
                            </p:stCondLst>
                            <p:childTnLst>
                              <p:par>
                                <p:cTn id="139" presetID="1" presetClass="entr" presetSubtype="0" fill="hold" grpId="0" nodeType="afterEffect">
                                  <p:stCondLst>
                                    <p:cond delay="0"/>
                                  </p:stCondLst>
                                  <p:childTnLst>
                                    <p:set>
                                      <p:cBhvr>
                                        <p:cTn id="140" dur="1" fill="hold">
                                          <p:stCondLst>
                                            <p:cond delay="499"/>
                                          </p:stCondLst>
                                        </p:cTn>
                                        <p:tgtEl>
                                          <p:spTgt spid="605319"/>
                                        </p:tgtEl>
                                        <p:attrNameLst>
                                          <p:attrName>style.visibility</p:attrName>
                                        </p:attrNameLst>
                                      </p:cBhvr>
                                      <p:to>
                                        <p:strVal val="visible"/>
                                      </p:to>
                                    </p:set>
                                  </p:childTnLst>
                                </p:cTn>
                              </p:par>
                            </p:childTnLst>
                          </p:cTn>
                        </p:par>
                        <p:par>
                          <p:cTn id="141" fill="hold">
                            <p:stCondLst>
                              <p:cond delay="1000"/>
                            </p:stCondLst>
                            <p:childTnLst>
                              <p:par>
                                <p:cTn id="142" presetID="22" presetClass="entr" presetSubtype="8" fill="hold" grpId="0" nodeType="afterEffect">
                                  <p:stCondLst>
                                    <p:cond delay="0"/>
                                  </p:stCondLst>
                                  <p:childTnLst>
                                    <p:set>
                                      <p:cBhvr>
                                        <p:cTn id="143" dur="1" fill="hold">
                                          <p:stCondLst>
                                            <p:cond delay="0"/>
                                          </p:stCondLst>
                                        </p:cTn>
                                        <p:tgtEl>
                                          <p:spTgt spid="605305"/>
                                        </p:tgtEl>
                                        <p:attrNameLst>
                                          <p:attrName>style.visibility</p:attrName>
                                        </p:attrNameLst>
                                      </p:cBhvr>
                                      <p:to>
                                        <p:strVal val="visible"/>
                                      </p:to>
                                    </p:set>
                                    <p:animEffect transition="in" filter="wipe(left)">
                                      <p:cBhvr>
                                        <p:cTn id="144" dur="500"/>
                                        <p:tgtEl>
                                          <p:spTgt spid="605305"/>
                                        </p:tgtEl>
                                      </p:cBhvr>
                                    </p:animEffect>
                                  </p:childTnLst>
                                </p:cTn>
                              </p:par>
                            </p:childTnLst>
                          </p:cTn>
                        </p:par>
                        <p:par>
                          <p:cTn id="145" fill="hold">
                            <p:stCondLst>
                              <p:cond delay="1500"/>
                            </p:stCondLst>
                            <p:childTnLst>
                              <p:par>
                                <p:cTn id="146" presetID="22" presetClass="entr" presetSubtype="8" fill="hold" grpId="0" nodeType="afterEffect">
                                  <p:stCondLst>
                                    <p:cond delay="0"/>
                                  </p:stCondLst>
                                  <p:childTnLst>
                                    <p:set>
                                      <p:cBhvr>
                                        <p:cTn id="147" dur="1" fill="hold">
                                          <p:stCondLst>
                                            <p:cond delay="0"/>
                                          </p:stCondLst>
                                        </p:cTn>
                                        <p:tgtEl>
                                          <p:spTgt spid="605306"/>
                                        </p:tgtEl>
                                        <p:attrNameLst>
                                          <p:attrName>style.visibility</p:attrName>
                                        </p:attrNameLst>
                                      </p:cBhvr>
                                      <p:to>
                                        <p:strVal val="visible"/>
                                      </p:to>
                                    </p:set>
                                    <p:animEffect transition="in" filter="wipe(left)">
                                      <p:cBhvr>
                                        <p:cTn id="148" dur="500"/>
                                        <p:tgtEl>
                                          <p:spTgt spid="605306"/>
                                        </p:tgtEl>
                                      </p:cBhvr>
                                    </p:animEffect>
                                  </p:childTnLst>
                                </p:cTn>
                              </p:par>
                            </p:childTnLst>
                          </p:cTn>
                        </p:par>
                        <p:par>
                          <p:cTn id="149" fill="hold">
                            <p:stCondLst>
                              <p:cond delay="2000"/>
                            </p:stCondLst>
                            <p:childTnLst>
                              <p:par>
                                <p:cTn id="150" presetID="22" presetClass="entr" presetSubtype="1" fill="hold" grpId="0" nodeType="afterEffect">
                                  <p:stCondLst>
                                    <p:cond delay="0"/>
                                  </p:stCondLst>
                                  <p:childTnLst>
                                    <p:set>
                                      <p:cBhvr>
                                        <p:cTn id="151" dur="1" fill="hold">
                                          <p:stCondLst>
                                            <p:cond delay="0"/>
                                          </p:stCondLst>
                                        </p:cTn>
                                        <p:tgtEl>
                                          <p:spTgt spid="605307"/>
                                        </p:tgtEl>
                                        <p:attrNameLst>
                                          <p:attrName>style.visibility</p:attrName>
                                        </p:attrNameLst>
                                      </p:cBhvr>
                                      <p:to>
                                        <p:strVal val="visible"/>
                                      </p:to>
                                    </p:set>
                                    <p:animEffect transition="in" filter="wipe(up)">
                                      <p:cBhvr>
                                        <p:cTn id="152" dur="500"/>
                                        <p:tgtEl>
                                          <p:spTgt spid="605307"/>
                                        </p:tgtEl>
                                      </p:cBhvr>
                                    </p:animEffect>
                                  </p:childTnLst>
                                </p:cTn>
                              </p:par>
                            </p:childTnLst>
                          </p:cTn>
                        </p:par>
                        <p:par>
                          <p:cTn id="153" fill="hold">
                            <p:stCondLst>
                              <p:cond delay="2500"/>
                            </p:stCondLst>
                            <p:childTnLst>
                              <p:par>
                                <p:cTn id="154" presetID="22" presetClass="entr" presetSubtype="4" fill="hold" grpId="0" nodeType="afterEffect">
                                  <p:stCondLst>
                                    <p:cond delay="0"/>
                                  </p:stCondLst>
                                  <p:childTnLst>
                                    <p:set>
                                      <p:cBhvr>
                                        <p:cTn id="155" dur="1" fill="hold">
                                          <p:stCondLst>
                                            <p:cond delay="0"/>
                                          </p:stCondLst>
                                        </p:cTn>
                                        <p:tgtEl>
                                          <p:spTgt spid="605309"/>
                                        </p:tgtEl>
                                        <p:attrNameLst>
                                          <p:attrName>style.visibility</p:attrName>
                                        </p:attrNameLst>
                                      </p:cBhvr>
                                      <p:to>
                                        <p:strVal val="visible"/>
                                      </p:to>
                                    </p:set>
                                    <p:animEffect transition="in" filter="wipe(down)">
                                      <p:cBhvr>
                                        <p:cTn id="156" dur="500"/>
                                        <p:tgtEl>
                                          <p:spTgt spid="605309"/>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605308"/>
                                        </p:tgtEl>
                                        <p:attrNameLst>
                                          <p:attrName>style.visibility</p:attrName>
                                        </p:attrNameLst>
                                      </p:cBhvr>
                                      <p:to>
                                        <p:strVal val="visible"/>
                                      </p:to>
                                    </p:set>
                                    <p:animEffect transition="in" filter="wipe(down)">
                                      <p:cBhvr>
                                        <p:cTn id="159" dur="500"/>
                                        <p:tgtEl>
                                          <p:spTgt spid="605308"/>
                                        </p:tgtEl>
                                      </p:cBhvr>
                                    </p:animEffect>
                                  </p:childTnLst>
                                </p:cTn>
                              </p:par>
                              <p:par>
                                <p:cTn id="160" presetID="16" presetClass="entr" presetSubtype="37" fill="hold" grpId="0" nodeType="withEffect">
                                  <p:stCondLst>
                                    <p:cond delay="0"/>
                                  </p:stCondLst>
                                  <p:childTnLst>
                                    <p:set>
                                      <p:cBhvr>
                                        <p:cTn id="161" dur="1" fill="hold">
                                          <p:stCondLst>
                                            <p:cond delay="0"/>
                                          </p:stCondLst>
                                        </p:cTn>
                                        <p:tgtEl>
                                          <p:spTgt spid="605310"/>
                                        </p:tgtEl>
                                        <p:attrNameLst>
                                          <p:attrName>style.visibility</p:attrName>
                                        </p:attrNameLst>
                                      </p:cBhvr>
                                      <p:to>
                                        <p:strVal val="visible"/>
                                      </p:to>
                                    </p:set>
                                    <p:animEffect transition="in" filter="barn(outVertical)">
                                      <p:cBhvr>
                                        <p:cTn id="162" dur="500"/>
                                        <p:tgtEl>
                                          <p:spTgt spid="605310"/>
                                        </p:tgtEl>
                                      </p:cBhvr>
                                    </p:animEffect>
                                  </p:childTnLst>
                                </p:cTn>
                              </p:par>
                              <p:par>
                                <p:cTn id="163" presetID="22" presetClass="entr" presetSubtype="1" fill="hold" grpId="0" nodeType="withEffect">
                                  <p:stCondLst>
                                    <p:cond delay="0"/>
                                  </p:stCondLst>
                                  <p:childTnLst>
                                    <p:set>
                                      <p:cBhvr>
                                        <p:cTn id="164" dur="1" fill="hold">
                                          <p:stCondLst>
                                            <p:cond delay="0"/>
                                          </p:stCondLst>
                                        </p:cTn>
                                        <p:tgtEl>
                                          <p:spTgt spid="605311"/>
                                        </p:tgtEl>
                                        <p:attrNameLst>
                                          <p:attrName>style.visibility</p:attrName>
                                        </p:attrNameLst>
                                      </p:cBhvr>
                                      <p:to>
                                        <p:strVal val="visible"/>
                                      </p:to>
                                    </p:set>
                                    <p:animEffect transition="in" filter="wipe(up)">
                                      <p:cBhvr>
                                        <p:cTn id="165" dur="500"/>
                                        <p:tgtEl>
                                          <p:spTgt spid="605311"/>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605312"/>
                                        </p:tgtEl>
                                        <p:attrNameLst>
                                          <p:attrName>style.visibility</p:attrName>
                                        </p:attrNameLst>
                                      </p:cBhvr>
                                      <p:to>
                                        <p:strVal val="visible"/>
                                      </p:to>
                                    </p:set>
                                    <p:animEffect transition="in" filter="wipe(down)">
                                      <p:cBhvr>
                                        <p:cTn id="168" dur="500"/>
                                        <p:tgtEl>
                                          <p:spTgt spid="605312"/>
                                        </p:tgtEl>
                                      </p:cBhvr>
                                    </p:animEffect>
                                  </p:childTnLst>
                                </p:cTn>
                              </p:par>
                              <p:par>
                                <p:cTn id="169" presetID="23" presetClass="entr" presetSubtype="16" fill="hold" nodeType="withEffect">
                                  <p:stCondLst>
                                    <p:cond delay="0"/>
                                  </p:stCondLst>
                                  <p:childTnLst>
                                    <p:set>
                                      <p:cBhvr>
                                        <p:cTn id="170" dur="1" fill="hold">
                                          <p:stCondLst>
                                            <p:cond delay="0"/>
                                          </p:stCondLst>
                                        </p:cTn>
                                        <p:tgtEl>
                                          <p:spTgt spid="605313"/>
                                        </p:tgtEl>
                                        <p:attrNameLst>
                                          <p:attrName>style.visibility</p:attrName>
                                        </p:attrNameLst>
                                      </p:cBhvr>
                                      <p:to>
                                        <p:strVal val="visible"/>
                                      </p:to>
                                    </p:set>
                                    <p:anim calcmode="lin" valueType="num">
                                      <p:cBhvr>
                                        <p:cTn id="171" dur="500" fill="hold"/>
                                        <p:tgtEl>
                                          <p:spTgt spid="605313"/>
                                        </p:tgtEl>
                                        <p:attrNameLst>
                                          <p:attrName>ppt_w</p:attrName>
                                        </p:attrNameLst>
                                      </p:cBhvr>
                                      <p:tavLst>
                                        <p:tav tm="0">
                                          <p:val>
                                            <p:fltVal val="0"/>
                                          </p:val>
                                        </p:tav>
                                        <p:tav tm="100000">
                                          <p:val>
                                            <p:strVal val="#ppt_w"/>
                                          </p:val>
                                        </p:tav>
                                      </p:tavLst>
                                    </p:anim>
                                    <p:anim calcmode="lin" valueType="num">
                                      <p:cBhvr>
                                        <p:cTn id="172" dur="500" fill="hold"/>
                                        <p:tgtEl>
                                          <p:spTgt spid="605313"/>
                                        </p:tgtEl>
                                        <p:attrNameLst>
                                          <p:attrName>ppt_h</p:attrName>
                                        </p:attrNameLst>
                                      </p:cBhvr>
                                      <p:tavLst>
                                        <p:tav tm="0">
                                          <p:val>
                                            <p:fltVal val="0"/>
                                          </p:val>
                                        </p:tav>
                                        <p:tav tm="100000">
                                          <p:val>
                                            <p:strVal val="#ppt_h"/>
                                          </p:val>
                                        </p:tav>
                                      </p:tavLst>
                                    </p:anim>
                                  </p:childTnLst>
                                </p:cTn>
                              </p:par>
                              <p:par>
                                <p:cTn id="173" presetID="23" presetClass="entr" presetSubtype="16" fill="hold" grpId="0" nodeType="withEffect">
                                  <p:stCondLst>
                                    <p:cond delay="0"/>
                                  </p:stCondLst>
                                  <p:childTnLst>
                                    <p:set>
                                      <p:cBhvr>
                                        <p:cTn id="174" dur="1" fill="hold">
                                          <p:stCondLst>
                                            <p:cond delay="0"/>
                                          </p:stCondLst>
                                        </p:cTn>
                                        <p:tgtEl>
                                          <p:spTgt spid="605318"/>
                                        </p:tgtEl>
                                        <p:attrNameLst>
                                          <p:attrName>style.visibility</p:attrName>
                                        </p:attrNameLst>
                                      </p:cBhvr>
                                      <p:to>
                                        <p:strVal val="visible"/>
                                      </p:to>
                                    </p:set>
                                    <p:anim calcmode="lin" valueType="num">
                                      <p:cBhvr>
                                        <p:cTn id="175" dur="500" fill="hold"/>
                                        <p:tgtEl>
                                          <p:spTgt spid="605318"/>
                                        </p:tgtEl>
                                        <p:attrNameLst>
                                          <p:attrName>ppt_w</p:attrName>
                                        </p:attrNameLst>
                                      </p:cBhvr>
                                      <p:tavLst>
                                        <p:tav tm="0">
                                          <p:val>
                                            <p:fltVal val="0"/>
                                          </p:val>
                                        </p:tav>
                                        <p:tav tm="100000">
                                          <p:val>
                                            <p:strVal val="#ppt_w"/>
                                          </p:val>
                                        </p:tav>
                                      </p:tavLst>
                                    </p:anim>
                                    <p:anim calcmode="lin" valueType="num">
                                      <p:cBhvr>
                                        <p:cTn id="176" dur="500" fill="hold"/>
                                        <p:tgtEl>
                                          <p:spTgt spid="605318"/>
                                        </p:tgtEl>
                                        <p:attrNameLst>
                                          <p:attrName>ppt_h</p:attrName>
                                        </p:attrNameLst>
                                      </p:cBhvr>
                                      <p:tavLst>
                                        <p:tav tm="0">
                                          <p:val>
                                            <p:fltVal val="0"/>
                                          </p:val>
                                        </p:tav>
                                        <p:tav tm="100000">
                                          <p:val>
                                            <p:strVal val="#ppt_h"/>
                                          </p:val>
                                        </p:tav>
                                      </p:tavLst>
                                    </p:anim>
                                  </p:childTnLst>
                                </p:cTn>
                              </p:par>
                            </p:childTnLst>
                          </p:cTn>
                        </p:par>
                        <p:par>
                          <p:cTn id="177" fill="hold">
                            <p:stCondLst>
                              <p:cond delay="3000"/>
                            </p:stCondLst>
                            <p:childTnLst>
                              <p:par>
                                <p:cTn id="178" presetID="22" presetClass="entr" presetSubtype="1" fill="hold" grpId="0" nodeType="afterEffect">
                                  <p:stCondLst>
                                    <p:cond delay="0"/>
                                  </p:stCondLst>
                                  <p:childTnLst>
                                    <p:set>
                                      <p:cBhvr>
                                        <p:cTn id="179" dur="1" fill="hold">
                                          <p:stCondLst>
                                            <p:cond delay="0"/>
                                          </p:stCondLst>
                                        </p:cTn>
                                        <p:tgtEl>
                                          <p:spTgt spid="605326"/>
                                        </p:tgtEl>
                                        <p:attrNameLst>
                                          <p:attrName>style.visibility</p:attrName>
                                        </p:attrNameLst>
                                      </p:cBhvr>
                                      <p:to>
                                        <p:strVal val="visible"/>
                                      </p:to>
                                    </p:set>
                                    <p:animEffect transition="in" filter="wipe(up)">
                                      <p:cBhvr>
                                        <p:cTn id="180" dur="500"/>
                                        <p:tgtEl>
                                          <p:spTgt spid="605326"/>
                                        </p:tgtEl>
                                      </p:cBhvr>
                                    </p:animEffect>
                                  </p:childTnLst>
                                </p:cTn>
                              </p:par>
                              <p:par>
                                <p:cTn id="181" presetID="22" presetClass="entr" presetSubtype="1" fill="hold" grpId="0" nodeType="withEffect">
                                  <p:stCondLst>
                                    <p:cond delay="0"/>
                                  </p:stCondLst>
                                  <p:childTnLst>
                                    <p:set>
                                      <p:cBhvr>
                                        <p:cTn id="182" dur="1" fill="hold">
                                          <p:stCondLst>
                                            <p:cond delay="0"/>
                                          </p:stCondLst>
                                        </p:cTn>
                                        <p:tgtEl>
                                          <p:spTgt spid="605320"/>
                                        </p:tgtEl>
                                        <p:attrNameLst>
                                          <p:attrName>style.visibility</p:attrName>
                                        </p:attrNameLst>
                                      </p:cBhvr>
                                      <p:to>
                                        <p:strVal val="visible"/>
                                      </p:to>
                                    </p:set>
                                    <p:animEffect transition="in" filter="wipe(up)">
                                      <p:cBhvr>
                                        <p:cTn id="183" dur="500"/>
                                        <p:tgtEl>
                                          <p:spTgt spid="605320"/>
                                        </p:tgtEl>
                                      </p:cBhvr>
                                    </p:animEffect>
                                  </p:childTnLst>
                                </p:cTn>
                              </p:par>
                              <p:par>
                                <p:cTn id="184" presetID="22" presetClass="entr" presetSubtype="1" fill="hold" grpId="0" nodeType="withEffect">
                                  <p:stCondLst>
                                    <p:cond delay="0"/>
                                  </p:stCondLst>
                                  <p:childTnLst>
                                    <p:set>
                                      <p:cBhvr>
                                        <p:cTn id="185" dur="1" fill="hold">
                                          <p:stCondLst>
                                            <p:cond delay="0"/>
                                          </p:stCondLst>
                                        </p:cTn>
                                        <p:tgtEl>
                                          <p:spTgt spid="605321"/>
                                        </p:tgtEl>
                                        <p:attrNameLst>
                                          <p:attrName>style.visibility</p:attrName>
                                        </p:attrNameLst>
                                      </p:cBhvr>
                                      <p:to>
                                        <p:strVal val="visible"/>
                                      </p:to>
                                    </p:set>
                                    <p:animEffect transition="in" filter="wipe(up)">
                                      <p:cBhvr>
                                        <p:cTn id="186" dur="500"/>
                                        <p:tgtEl>
                                          <p:spTgt spid="605321"/>
                                        </p:tgtEl>
                                      </p:cBhvr>
                                    </p:animEffect>
                                  </p:childTnLst>
                                </p:cTn>
                              </p:par>
                              <p:par>
                                <p:cTn id="187" presetID="22" presetClass="entr" presetSubtype="1" fill="hold" grpId="0" nodeType="withEffect">
                                  <p:stCondLst>
                                    <p:cond delay="0"/>
                                  </p:stCondLst>
                                  <p:childTnLst>
                                    <p:set>
                                      <p:cBhvr>
                                        <p:cTn id="188" dur="1" fill="hold">
                                          <p:stCondLst>
                                            <p:cond delay="0"/>
                                          </p:stCondLst>
                                        </p:cTn>
                                        <p:tgtEl>
                                          <p:spTgt spid="605322"/>
                                        </p:tgtEl>
                                        <p:attrNameLst>
                                          <p:attrName>style.visibility</p:attrName>
                                        </p:attrNameLst>
                                      </p:cBhvr>
                                      <p:to>
                                        <p:strVal val="visible"/>
                                      </p:to>
                                    </p:set>
                                    <p:animEffect transition="in" filter="wipe(up)">
                                      <p:cBhvr>
                                        <p:cTn id="189" dur="500"/>
                                        <p:tgtEl>
                                          <p:spTgt spid="605322"/>
                                        </p:tgtEl>
                                      </p:cBhvr>
                                    </p:animEffect>
                                  </p:childTnLst>
                                </p:cTn>
                              </p:par>
                              <p:par>
                                <p:cTn id="190" presetID="22" presetClass="entr" presetSubtype="1" fill="hold" grpId="0" nodeType="withEffect">
                                  <p:stCondLst>
                                    <p:cond delay="0"/>
                                  </p:stCondLst>
                                  <p:childTnLst>
                                    <p:set>
                                      <p:cBhvr>
                                        <p:cTn id="191" dur="1" fill="hold">
                                          <p:stCondLst>
                                            <p:cond delay="0"/>
                                          </p:stCondLst>
                                        </p:cTn>
                                        <p:tgtEl>
                                          <p:spTgt spid="605323"/>
                                        </p:tgtEl>
                                        <p:attrNameLst>
                                          <p:attrName>style.visibility</p:attrName>
                                        </p:attrNameLst>
                                      </p:cBhvr>
                                      <p:to>
                                        <p:strVal val="visible"/>
                                      </p:to>
                                    </p:set>
                                    <p:animEffect transition="in" filter="wipe(up)">
                                      <p:cBhvr>
                                        <p:cTn id="192" dur="500"/>
                                        <p:tgtEl>
                                          <p:spTgt spid="605323"/>
                                        </p:tgtEl>
                                      </p:cBhvr>
                                    </p:animEffect>
                                  </p:childTnLst>
                                </p:cTn>
                              </p:par>
                              <p:par>
                                <p:cTn id="193" presetID="22" presetClass="entr" presetSubtype="1" fill="hold" grpId="0" nodeType="withEffect">
                                  <p:stCondLst>
                                    <p:cond delay="0"/>
                                  </p:stCondLst>
                                  <p:childTnLst>
                                    <p:set>
                                      <p:cBhvr>
                                        <p:cTn id="194" dur="1" fill="hold">
                                          <p:stCondLst>
                                            <p:cond delay="0"/>
                                          </p:stCondLst>
                                        </p:cTn>
                                        <p:tgtEl>
                                          <p:spTgt spid="605324"/>
                                        </p:tgtEl>
                                        <p:attrNameLst>
                                          <p:attrName>style.visibility</p:attrName>
                                        </p:attrNameLst>
                                      </p:cBhvr>
                                      <p:to>
                                        <p:strVal val="visible"/>
                                      </p:to>
                                    </p:set>
                                    <p:animEffect transition="in" filter="wipe(up)">
                                      <p:cBhvr>
                                        <p:cTn id="195" dur="500"/>
                                        <p:tgtEl>
                                          <p:spTgt spid="605324"/>
                                        </p:tgtEl>
                                      </p:cBhvr>
                                    </p:animEffect>
                                  </p:childTnLst>
                                </p:cTn>
                              </p:par>
                              <p:par>
                                <p:cTn id="196" presetID="22" presetClass="entr" presetSubtype="1" fill="hold" grpId="0" nodeType="withEffect">
                                  <p:stCondLst>
                                    <p:cond delay="0"/>
                                  </p:stCondLst>
                                  <p:childTnLst>
                                    <p:set>
                                      <p:cBhvr>
                                        <p:cTn id="197" dur="1" fill="hold">
                                          <p:stCondLst>
                                            <p:cond delay="0"/>
                                          </p:stCondLst>
                                        </p:cTn>
                                        <p:tgtEl>
                                          <p:spTgt spid="605325"/>
                                        </p:tgtEl>
                                        <p:attrNameLst>
                                          <p:attrName>style.visibility</p:attrName>
                                        </p:attrNameLst>
                                      </p:cBhvr>
                                      <p:to>
                                        <p:strVal val="visible"/>
                                      </p:to>
                                    </p:set>
                                    <p:animEffect transition="in" filter="wipe(up)">
                                      <p:cBhvr>
                                        <p:cTn id="198" dur="500"/>
                                        <p:tgtEl>
                                          <p:spTgt spid="605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99" grpId="0" autoUpdateAnimBg="0"/>
      <p:bldP spid="605200" grpId="0" autoUpdateAnimBg="0"/>
      <p:bldP spid="605201" grpId="0" autoUpdateAnimBg="0"/>
      <p:bldP spid="605202" grpId="0" autoUpdateAnimBg="0"/>
      <p:bldP spid="605203" grpId="0" autoUpdateAnimBg="0"/>
      <p:bldP spid="605204" grpId="0" autoUpdateAnimBg="0"/>
      <p:bldP spid="605205" grpId="0" autoUpdateAnimBg="0"/>
      <p:bldP spid="605206" grpId="0" autoUpdateAnimBg="0"/>
      <p:bldP spid="605215" grpId="0" autoUpdateAnimBg="0"/>
      <p:bldP spid="605216" grpId="0" autoUpdateAnimBg="0"/>
      <p:bldP spid="605217" grpId="0" autoUpdateAnimBg="0"/>
      <p:bldP spid="605218" grpId="0" autoUpdateAnimBg="0"/>
      <p:bldP spid="605219" grpId="0" autoUpdateAnimBg="0"/>
      <p:bldP spid="605220" grpId="0" autoUpdateAnimBg="0"/>
      <p:bldP spid="605221" grpId="0" autoUpdateAnimBg="0"/>
      <p:bldP spid="605222" grpId="0" autoUpdateAnimBg="0"/>
      <p:bldP spid="605231" grpId="0" autoUpdateAnimBg="0"/>
      <p:bldP spid="605232" grpId="0" autoUpdateAnimBg="0"/>
      <p:bldP spid="605233" grpId="0" autoUpdateAnimBg="0"/>
      <p:bldP spid="605234" grpId="0" autoUpdateAnimBg="0"/>
      <p:bldP spid="605235" grpId="0" autoUpdateAnimBg="0"/>
      <p:bldP spid="605236" grpId="0" autoUpdateAnimBg="0"/>
      <p:bldP spid="605237" grpId="0" autoUpdateAnimBg="0"/>
      <p:bldP spid="605238" grpId="0" autoUpdateAnimBg="0"/>
      <p:bldP spid="605247" grpId="0" autoUpdateAnimBg="0"/>
      <p:bldP spid="605248" grpId="0" autoUpdateAnimBg="0"/>
      <p:bldP spid="605249" grpId="0" autoUpdateAnimBg="0"/>
      <p:bldP spid="605250" grpId="0" autoUpdateAnimBg="0"/>
      <p:bldP spid="605251" grpId="0" autoUpdateAnimBg="0"/>
      <p:bldP spid="605252" grpId="0" autoUpdateAnimBg="0"/>
      <p:bldP spid="605253" grpId="0" autoUpdateAnimBg="0"/>
      <p:bldP spid="605254" grpId="0" autoUpdateAnimBg="0"/>
      <p:bldP spid="605305" grpId="0" autoUpdateAnimBg="0"/>
      <p:bldP spid="605306" grpId="0" autoUpdateAnimBg="0"/>
      <p:bldP spid="605307" grpId="0" animBg="1"/>
      <p:bldP spid="605308" grpId="0" animBg="1"/>
      <p:bldP spid="605309" grpId="0" animBg="1"/>
      <p:bldP spid="605310" grpId="0" animBg="1"/>
      <p:bldP spid="605311" grpId="0" animBg="1"/>
      <p:bldP spid="605312" grpId="0" animBg="1"/>
      <p:bldP spid="605318" grpId="0" animBg="1"/>
      <p:bldP spid="605319" grpId="0" autoUpdateAnimBg="0"/>
      <p:bldP spid="605320" grpId="0"/>
      <p:bldP spid="605321" grpId="0"/>
      <p:bldP spid="605322" grpId="0"/>
      <p:bldP spid="605323" grpId="0"/>
      <p:bldP spid="605324" grpId="0"/>
      <p:bldP spid="605325" grpId="0"/>
      <p:bldP spid="6053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6210" name="Group 2"/>
          <p:cNvGrpSpPr>
            <a:grpSpLocks/>
          </p:cNvGrpSpPr>
          <p:nvPr/>
        </p:nvGrpSpPr>
        <p:grpSpPr bwMode="auto">
          <a:xfrm>
            <a:off x="180975" y="152400"/>
            <a:ext cx="8712200" cy="6324600"/>
            <a:chOff x="114" y="96"/>
            <a:chExt cx="5488" cy="3984"/>
          </a:xfrm>
        </p:grpSpPr>
        <p:pic>
          <p:nvPicPr>
            <p:cNvPr id="606211" name="Picture 3" descr="waves2"/>
            <p:cNvPicPr>
              <a:picLocks noChangeArrowheads="1"/>
            </p:cNvPicPr>
            <p:nvPr/>
          </p:nvPicPr>
          <p:blipFill>
            <a:blip r:embed="rId2" cstate="print"/>
            <a:srcRect/>
            <a:stretch>
              <a:fillRect/>
            </a:stretch>
          </p:blipFill>
          <p:spPr bwMode="auto">
            <a:xfrm>
              <a:off x="190" y="932"/>
              <a:ext cx="5384" cy="173"/>
            </a:xfrm>
            <a:prstGeom prst="rect">
              <a:avLst/>
            </a:prstGeom>
            <a:noFill/>
          </p:spPr>
        </p:pic>
        <p:sp>
          <p:nvSpPr>
            <p:cNvPr id="606212" name="Text Box 4"/>
            <p:cNvSpPr txBox="1">
              <a:spLocks noChangeArrowheads="1"/>
            </p:cNvSpPr>
            <p:nvPr/>
          </p:nvSpPr>
          <p:spPr bwMode="auto">
            <a:xfrm>
              <a:off x="5326" y="830"/>
              <a:ext cx="276" cy="135"/>
            </a:xfrm>
            <a:prstGeom prst="rect">
              <a:avLst/>
            </a:prstGeom>
            <a:noFill/>
            <a:ln w="9525">
              <a:noFill/>
              <a:miter lim="800000"/>
              <a:headEnd/>
              <a:tailEnd/>
            </a:ln>
            <a:effectLst/>
          </p:spPr>
          <p:txBody>
            <a:bodyPr wrap="none">
              <a:spAutoFit/>
            </a:bodyPr>
            <a:lstStyle/>
            <a:p>
              <a:r>
                <a:rPr lang="en-US" sz="800" b="1"/>
                <a:t>HIGH</a:t>
              </a:r>
            </a:p>
          </p:txBody>
        </p:sp>
        <p:sp>
          <p:nvSpPr>
            <p:cNvPr id="606213" name="Rectangle 5"/>
            <p:cNvSpPr>
              <a:spLocks noChangeArrowheads="1"/>
            </p:cNvSpPr>
            <p:nvPr/>
          </p:nvSpPr>
          <p:spPr bwMode="auto">
            <a:xfrm>
              <a:off x="192" y="934"/>
              <a:ext cx="5376" cy="173"/>
            </a:xfrm>
            <a:prstGeom prst="rect">
              <a:avLst/>
            </a:prstGeom>
            <a:noFill/>
            <a:ln w="12700">
              <a:solidFill>
                <a:schemeClr val="tx1"/>
              </a:solidFill>
              <a:miter lim="800000"/>
              <a:headEnd/>
              <a:tailEnd/>
            </a:ln>
            <a:effectLst/>
          </p:spPr>
          <p:txBody>
            <a:bodyPr wrap="none" anchor="ctr"/>
            <a:lstStyle/>
            <a:p>
              <a:endParaRPr lang="en-US"/>
            </a:p>
          </p:txBody>
        </p:sp>
        <p:sp>
          <p:nvSpPr>
            <p:cNvPr id="606214" name="Text Box 6"/>
            <p:cNvSpPr txBox="1">
              <a:spLocks noChangeArrowheads="1"/>
            </p:cNvSpPr>
            <p:nvPr/>
          </p:nvSpPr>
          <p:spPr bwMode="auto">
            <a:xfrm>
              <a:off x="144" y="1088"/>
              <a:ext cx="384" cy="135"/>
            </a:xfrm>
            <a:prstGeom prst="rect">
              <a:avLst/>
            </a:prstGeom>
            <a:noFill/>
            <a:ln w="9525">
              <a:noFill/>
              <a:miter lim="800000"/>
              <a:headEnd/>
              <a:tailEnd/>
            </a:ln>
            <a:effectLst/>
          </p:spPr>
          <p:txBody>
            <a:bodyPr>
              <a:spAutoFit/>
            </a:bodyPr>
            <a:lstStyle/>
            <a:p>
              <a:r>
                <a:rPr lang="en-US" sz="800" b="1"/>
                <a:t>LOW</a:t>
              </a:r>
            </a:p>
          </p:txBody>
        </p:sp>
        <p:sp>
          <p:nvSpPr>
            <p:cNvPr id="606215" name="Text Box 7"/>
            <p:cNvSpPr txBox="1">
              <a:spLocks noChangeArrowheads="1"/>
            </p:cNvSpPr>
            <p:nvPr/>
          </p:nvSpPr>
          <p:spPr bwMode="auto">
            <a:xfrm>
              <a:off x="2204" y="1104"/>
              <a:ext cx="1382" cy="192"/>
            </a:xfrm>
            <a:prstGeom prst="rect">
              <a:avLst/>
            </a:prstGeom>
            <a:noFill/>
            <a:ln w="9525">
              <a:noFill/>
              <a:miter lim="800000"/>
              <a:headEnd/>
              <a:tailEnd/>
            </a:ln>
            <a:effectLst/>
          </p:spPr>
          <p:txBody>
            <a:bodyPr wrap="none">
              <a:spAutoFit/>
            </a:bodyPr>
            <a:lstStyle/>
            <a:p>
              <a:pPr algn="ctr"/>
              <a:r>
                <a:rPr lang="en-US" sz="1400" b="1"/>
                <a:t>Self-Directedness Scale</a:t>
              </a:r>
            </a:p>
          </p:txBody>
        </p:sp>
        <p:grpSp>
          <p:nvGrpSpPr>
            <p:cNvPr id="606216" name="Group 8"/>
            <p:cNvGrpSpPr>
              <a:grpSpLocks/>
            </p:cNvGrpSpPr>
            <p:nvPr/>
          </p:nvGrpSpPr>
          <p:grpSpPr bwMode="auto">
            <a:xfrm>
              <a:off x="192" y="1890"/>
              <a:ext cx="5376" cy="288"/>
              <a:chOff x="192" y="2736"/>
              <a:chExt cx="5376" cy="384"/>
            </a:xfrm>
          </p:grpSpPr>
          <p:sp>
            <p:nvSpPr>
              <p:cNvPr id="606217" name="Rectangle 9"/>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6218" name="Rectangle 10"/>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6219" name="Rectangle 11"/>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06220" name="Rectangle 12"/>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6221" name="Rectangle 13"/>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6222" name="Rectangle 14"/>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6223" name="Rectangle 15"/>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6224" name="Text Box 16"/>
            <p:cNvSpPr txBox="1">
              <a:spLocks noChangeArrowheads="1"/>
            </p:cNvSpPr>
            <p:nvPr/>
          </p:nvSpPr>
          <p:spPr bwMode="auto">
            <a:xfrm>
              <a:off x="944" y="1882"/>
              <a:ext cx="492" cy="250"/>
            </a:xfrm>
            <a:prstGeom prst="rect">
              <a:avLst/>
            </a:prstGeom>
            <a:noFill/>
            <a:ln w="9525">
              <a:noFill/>
              <a:miter lim="800000"/>
              <a:headEnd/>
              <a:tailEnd/>
            </a:ln>
            <a:effectLst/>
          </p:spPr>
          <p:txBody>
            <a:bodyPr wrap="none">
              <a:spAutoFit/>
            </a:bodyPr>
            <a:lstStyle/>
            <a:p>
              <a:pPr algn="ctr"/>
              <a:r>
                <a:rPr lang="en-US" sz="1000" b="1"/>
                <a:t>Academic</a:t>
              </a:r>
              <a:br>
                <a:rPr lang="en-US" sz="1000" b="1"/>
              </a:br>
              <a:r>
                <a:rPr lang="en-US" sz="1000" b="1"/>
                <a:t> Skills</a:t>
              </a:r>
            </a:p>
          </p:txBody>
        </p:sp>
        <p:sp>
          <p:nvSpPr>
            <p:cNvPr id="606225" name="Text Box 17"/>
            <p:cNvSpPr txBox="1">
              <a:spLocks noChangeArrowheads="1"/>
            </p:cNvSpPr>
            <p:nvPr/>
          </p:nvSpPr>
          <p:spPr bwMode="auto">
            <a:xfrm>
              <a:off x="1531" y="1890"/>
              <a:ext cx="727" cy="250"/>
            </a:xfrm>
            <a:prstGeom prst="rect">
              <a:avLst/>
            </a:prstGeom>
            <a:noFill/>
            <a:ln w="9525">
              <a:noFill/>
              <a:miter lim="800000"/>
              <a:headEnd/>
              <a:tailEnd/>
            </a:ln>
            <a:effectLst/>
          </p:spPr>
          <p:txBody>
            <a:bodyPr wrap="none">
              <a:spAutoFit/>
            </a:bodyPr>
            <a:lstStyle/>
            <a:p>
              <a:pPr algn="ctr"/>
              <a:r>
                <a:rPr lang="en-US" sz="1000" b="1"/>
                <a:t>Major Selection/</a:t>
              </a:r>
              <a:br>
                <a:rPr lang="en-US" sz="1000" b="1"/>
              </a:br>
              <a:r>
                <a:rPr lang="en-US" sz="1000" b="1"/>
                <a:t>Entrance</a:t>
              </a:r>
            </a:p>
          </p:txBody>
        </p:sp>
        <p:sp>
          <p:nvSpPr>
            <p:cNvPr id="606226" name="Text Box 18"/>
            <p:cNvSpPr txBox="1">
              <a:spLocks noChangeArrowheads="1"/>
            </p:cNvSpPr>
            <p:nvPr/>
          </p:nvSpPr>
          <p:spPr bwMode="auto">
            <a:xfrm>
              <a:off x="2259" y="1890"/>
              <a:ext cx="567" cy="250"/>
            </a:xfrm>
            <a:prstGeom prst="rect">
              <a:avLst/>
            </a:prstGeom>
            <a:noFill/>
            <a:ln w="9525">
              <a:noFill/>
              <a:miter lim="800000"/>
              <a:headEnd/>
              <a:tailEnd/>
            </a:ln>
            <a:effectLst/>
          </p:spPr>
          <p:txBody>
            <a:bodyPr wrap="none">
              <a:spAutoFit/>
            </a:bodyPr>
            <a:lstStyle/>
            <a:p>
              <a:pPr algn="ctr"/>
              <a:r>
                <a:rPr lang="en-US" sz="1000" b="1"/>
                <a:t>Experiential</a:t>
              </a:r>
              <a:br>
                <a:rPr lang="en-US" sz="1000" b="1"/>
              </a:br>
              <a:r>
                <a:rPr lang="en-US" sz="1000" b="1"/>
                <a:t>Learning</a:t>
              </a:r>
            </a:p>
          </p:txBody>
        </p:sp>
        <p:sp>
          <p:nvSpPr>
            <p:cNvPr id="606227" name="Text Box 19"/>
            <p:cNvSpPr txBox="1">
              <a:spLocks noChangeArrowheads="1"/>
            </p:cNvSpPr>
            <p:nvPr/>
          </p:nvSpPr>
          <p:spPr bwMode="auto">
            <a:xfrm>
              <a:off x="2878" y="1857"/>
              <a:ext cx="678" cy="346"/>
            </a:xfrm>
            <a:prstGeom prst="rect">
              <a:avLst/>
            </a:prstGeom>
            <a:noFill/>
            <a:ln w="9525">
              <a:noFill/>
              <a:miter lim="800000"/>
              <a:headEnd/>
              <a:tailEnd/>
            </a:ln>
            <a:effectLst/>
          </p:spPr>
          <p:txBody>
            <a:bodyPr wrap="none">
              <a:spAutoFit/>
            </a:bodyPr>
            <a:lstStyle/>
            <a:p>
              <a:pPr algn="ctr"/>
              <a:r>
                <a:rPr lang="en-US" sz="1000" b="1"/>
                <a:t>Degree</a:t>
              </a:r>
              <a:br>
                <a:rPr lang="en-US" sz="1000" b="1"/>
              </a:br>
              <a:r>
                <a:rPr lang="en-US" sz="1000" b="1"/>
                <a:t>Completion/</a:t>
              </a:r>
              <a:br>
                <a:rPr lang="en-US" sz="1000" b="1"/>
              </a:br>
              <a:r>
                <a:rPr lang="en-US" sz="1000" b="1"/>
                <a:t>Life Readiness</a:t>
              </a:r>
            </a:p>
          </p:txBody>
        </p:sp>
        <p:sp>
          <p:nvSpPr>
            <p:cNvPr id="606228" name="Text Box 20"/>
            <p:cNvSpPr txBox="1">
              <a:spLocks noChangeArrowheads="1"/>
            </p:cNvSpPr>
            <p:nvPr/>
          </p:nvSpPr>
          <p:spPr bwMode="auto">
            <a:xfrm>
              <a:off x="245" y="1890"/>
              <a:ext cx="585" cy="250"/>
            </a:xfrm>
            <a:prstGeom prst="rect">
              <a:avLst/>
            </a:prstGeom>
            <a:noFill/>
            <a:ln w="9525">
              <a:noFill/>
              <a:miter lim="800000"/>
              <a:headEnd/>
              <a:tailEnd/>
            </a:ln>
            <a:effectLst/>
          </p:spPr>
          <p:txBody>
            <a:bodyPr wrap="none">
              <a:spAutoFit/>
            </a:bodyPr>
            <a:lstStyle/>
            <a:p>
              <a:pPr algn="ctr"/>
              <a:r>
                <a:rPr lang="en-US" sz="1000" b="1"/>
                <a:t>Capabilities</a:t>
              </a:r>
              <a:br>
                <a:rPr lang="en-US" sz="1000" b="1"/>
              </a:br>
              <a:r>
                <a:rPr lang="en-US" sz="1000" b="1"/>
                <a:t>Assessment</a:t>
              </a:r>
            </a:p>
          </p:txBody>
        </p:sp>
        <p:sp>
          <p:nvSpPr>
            <p:cNvPr id="606229" name="Text Box 21"/>
            <p:cNvSpPr txBox="1">
              <a:spLocks noChangeArrowheads="1"/>
            </p:cNvSpPr>
            <p:nvPr/>
          </p:nvSpPr>
          <p:spPr bwMode="auto">
            <a:xfrm>
              <a:off x="4456" y="1890"/>
              <a:ext cx="874" cy="250"/>
            </a:xfrm>
            <a:prstGeom prst="rect">
              <a:avLst/>
            </a:prstGeom>
            <a:noFill/>
            <a:ln w="9525">
              <a:noFill/>
              <a:miter lim="800000"/>
              <a:headEnd/>
              <a:tailEnd/>
            </a:ln>
            <a:effectLst/>
          </p:spPr>
          <p:txBody>
            <a:bodyPr wrap="none">
              <a:spAutoFit/>
            </a:bodyPr>
            <a:lstStyle/>
            <a:p>
              <a:pPr algn="ctr"/>
              <a:r>
                <a:rPr lang="en-US" sz="1000" b="1"/>
                <a:t>Graduate Education</a:t>
              </a:r>
              <a:br>
                <a:rPr lang="en-US" sz="1000" b="1"/>
              </a:br>
              <a:r>
                <a:rPr lang="en-US" sz="1000" b="1"/>
                <a:t>Preparation</a:t>
              </a:r>
            </a:p>
          </p:txBody>
        </p:sp>
        <p:sp>
          <p:nvSpPr>
            <p:cNvPr id="606230" name="Text Box 22"/>
            <p:cNvSpPr txBox="1">
              <a:spLocks noChangeArrowheads="1"/>
            </p:cNvSpPr>
            <p:nvPr/>
          </p:nvSpPr>
          <p:spPr bwMode="auto">
            <a:xfrm>
              <a:off x="2112" y="2170"/>
              <a:ext cx="1524" cy="192"/>
            </a:xfrm>
            <a:prstGeom prst="rect">
              <a:avLst/>
            </a:prstGeom>
            <a:noFill/>
            <a:ln w="9525">
              <a:noFill/>
              <a:miter lim="800000"/>
              <a:headEnd/>
              <a:tailEnd/>
            </a:ln>
            <a:effectLst/>
          </p:spPr>
          <p:txBody>
            <a:bodyPr wrap="none">
              <a:spAutoFit/>
            </a:bodyPr>
            <a:lstStyle/>
            <a:p>
              <a:pPr algn="ctr"/>
              <a:r>
                <a:rPr lang="en-US" sz="1400" b="1"/>
                <a:t>Academic Advising Issues</a:t>
              </a:r>
            </a:p>
          </p:txBody>
        </p:sp>
        <p:sp>
          <p:nvSpPr>
            <p:cNvPr id="606231" name="Text Box 23"/>
            <p:cNvSpPr txBox="1">
              <a:spLocks noChangeArrowheads="1"/>
            </p:cNvSpPr>
            <p:nvPr/>
          </p:nvSpPr>
          <p:spPr bwMode="auto">
            <a:xfrm>
              <a:off x="3581" y="1952"/>
              <a:ext cx="626" cy="154"/>
            </a:xfrm>
            <a:prstGeom prst="rect">
              <a:avLst/>
            </a:prstGeom>
            <a:noFill/>
            <a:ln w="9525">
              <a:noFill/>
              <a:miter lim="800000"/>
              <a:headEnd/>
              <a:tailEnd/>
            </a:ln>
            <a:effectLst/>
          </p:spPr>
          <p:txBody>
            <a:bodyPr wrap="none">
              <a:spAutoFit/>
            </a:bodyPr>
            <a:lstStyle/>
            <a:p>
              <a:pPr algn="ctr"/>
              <a:r>
                <a:rPr lang="en-US" sz="1000" b="1"/>
                <a:t>Credentialing</a:t>
              </a:r>
            </a:p>
          </p:txBody>
        </p:sp>
        <p:grpSp>
          <p:nvGrpSpPr>
            <p:cNvPr id="606232" name="Group 24"/>
            <p:cNvGrpSpPr>
              <a:grpSpLocks/>
            </p:cNvGrpSpPr>
            <p:nvPr/>
          </p:nvGrpSpPr>
          <p:grpSpPr bwMode="auto">
            <a:xfrm>
              <a:off x="192" y="1344"/>
              <a:ext cx="5376" cy="288"/>
              <a:chOff x="192" y="2736"/>
              <a:chExt cx="5376" cy="384"/>
            </a:xfrm>
          </p:grpSpPr>
          <p:sp>
            <p:nvSpPr>
              <p:cNvPr id="606233" name="Rectangle 25"/>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6234" name="Rectangle 26"/>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6235" name="Rectangle 27"/>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06236" name="Rectangle 28"/>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6237" name="Rectangle 29"/>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6238" name="Rectangle 30"/>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6239" name="Rectangle 31"/>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6240" name="Text Box 32"/>
            <p:cNvSpPr txBox="1">
              <a:spLocks noChangeArrowheads="1"/>
            </p:cNvSpPr>
            <p:nvPr/>
          </p:nvSpPr>
          <p:spPr bwMode="auto">
            <a:xfrm>
              <a:off x="922" y="1344"/>
              <a:ext cx="536" cy="250"/>
            </a:xfrm>
            <a:prstGeom prst="rect">
              <a:avLst/>
            </a:prstGeom>
            <a:noFill/>
            <a:ln w="9525">
              <a:noFill/>
              <a:miter lim="800000"/>
              <a:headEnd/>
              <a:tailEnd/>
            </a:ln>
            <a:effectLst/>
          </p:spPr>
          <p:txBody>
            <a:bodyPr wrap="none">
              <a:spAutoFit/>
            </a:bodyPr>
            <a:lstStyle/>
            <a:p>
              <a:pPr algn="ctr"/>
              <a:r>
                <a:rPr lang="en-US" sz="1000" b="1"/>
                <a:t>Personal</a:t>
              </a:r>
            </a:p>
            <a:p>
              <a:pPr algn="ctr"/>
              <a:r>
                <a:rPr lang="en-US" sz="1000" b="1"/>
                <a:t>Awareness</a:t>
              </a:r>
            </a:p>
          </p:txBody>
        </p:sp>
        <p:sp>
          <p:nvSpPr>
            <p:cNvPr id="606241" name="Text Box 33"/>
            <p:cNvSpPr txBox="1">
              <a:spLocks noChangeArrowheads="1"/>
            </p:cNvSpPr>
            <p:nvPr/>
          </p:nvSpPr>
          <p:spPr bwMode="auto">
            <a:xfrm>
              <a:off x="1646" y="1344"/>
              <a:ext cx="497" cy="250"/>
            </a:xfrm>
            <a:prstGeom prst="rect">
              <a:avLst/>
            </a:prstGeom>
            <a:noFill/>
            <a:ln w="9525">
              <a:noFill/>
              <a:miter lim="800000"/>
              <a:headEnd/>
              <a:tailEnd/>
            </a:ln>
            <a:effectLst/>
          </p:spPr>
          <p:txBody>
            <a:bodyPr wrap="none">
              <a:spAutoFit/>
            </a:bodyPr>
            <a:lstStyle/>
            <a:p>
              <a:pPr algn="ctr"/>
              <a:r>
                <a:rPr lang="en-US" sz="1000" b="1"/>
                <a:t>Relational</a:t>
              </a:r>
            </a:p>
            <a:p>
              <a:pPr algn="ctr"/>
              <a:r>
                <a:rPr lang="en-US" sz="1000" b="1"/>
                <a:t>Dynamics</a:t>
              </a:r>
            </a:p>
          </p:txBody>
        </p:sp>
        <p:sp>
          <p:nvSpPr>
            <p:cNvPr id="606242" name="Text Box 34"/>
            <p:cNvSpPr txBox="1">
              <a:spLocks noChangeArrowheads="1"/>
            </p:cNvSpPr>
            <p:nvPr/>
          </p:nvSpPr>
          <p:spPr bwMode="auto">
            <a:xfrm>
              <a:off x="2260" y="1344"/>
              <a:ext cx="556" cy="250"/>
            </a:xfrm>
            <a:prstGeom prst="rect">
              <a:avLst/>
            </a:prstGeom>
            <a:noFill/>
            <a:ln w="9525">
              <a:noFill/>
              <a:miter lim="800000"/>
              <a:headEnd/>
              <a:tailEnd/>
            </a:ln>
            <a:effectLst/>
          </p:spPr>
          <p:txBody>
            <a:bodyPr wrap="none">
              <a:spAutoFit/>
            </a:bodyPr>
            <a:lstStyle/>
            <a:p>
              <a:pPr algn="ctr"/>
              <a:r>
                <a:rPr lang="en-US" sz="1000" b="1"/>
                <a:t>Community</a:t>
              </a:r>
            </a:p>
            <a:p>
              <a:pPr algn="ctr"/>
              <a:r>
                <a:rPr lang="en-US" sz="1000" b="1"/>
                <a:t>Service</a:t>
              </a:r>
            </a:p>
          </p:txBody>
        </p:sp>
        <p:sp>
          <p:nvSpPr>
            <p:cNvPr id="606243" name="Text Box 35"/>
            <p:cNvSpPr txBox="1">
              <a:spLocks noChangeArrowheads="1"/>
            </p:cNvSpPr>
            <p:nvPr/>
          </p:nvSpPr>
          <p:spPr bwMode="auto">
            <a:xfrm>
              <a:off x="2890" y="1344"/>
              <a:ext cx="639" cy="250"/>
            </a:xfrm>
            <a:prstGeom prst="rect">
              <a:avLst/>
            </a:prstGeom>
            <a:noFill/>
            <a:ln w="9525">
              <a:noFill/>
              <a:miter lim="800000"/>
              <a:headEnd/>
              <a:tailEnd/>
            </a:ln>
            <a:effectLst/>
          </p:spPr>
          <p:txBody>
            <a:bodyPr wrap="none">
              <a:spAutoFit/>
            </a:bodyPr>
            <a:lstStyle/>
            <a:p>
              <a:pPr algn="ctr"/>
              <a:r>
                <a:rPr lang="en-US" sz="1000" b="1"/>
                <a:t>Career Skills</a:t>
              </a:r>
            </a:p>
            <a:p>
              <a:pPr algn="ctr"/>
              <a:r>
                <a:rPr lang="en-US" sz="1000" b="1"/>
                <a:t>Enhancement</a:t>
              </a:r>
            </a:p>
          </p:txBody>
        </p:sp>
        <p:sp>
          <p:nvSpPr>
            <p:cNvPr id="606244" name="Text Box 36"/>
            <p:cNvSpPr txBox="1">
              <a:spLocks noChangeArrowheads="1"/>
            </p:cNvSpPr>
            <p:nvPr/>
          </p:nvSpPr>
          <p:spPr bwMode="auto">
            <a:xfrm>
              <a:off x="203" y="1414"/>
              <a:ext cx="658" cy="154"/>
            </a:xfrm>
            <a:prstGeom prst="rect">
              <a:avLst/>
            </a:prstGeom>
            <a:noFill/>
            <a:ln w="9525">
              <a:noFill/>
              <a:miter lim="800000"/>
              <a:headEnd/>
              <a:tailEnd/>
            </a:ln>
            <a:effectLst/>
          </p:spPr>
          <p:txBody>
            <a:bodyPr wrap="none">
              <a:spAutoFit/>
            </a:bodyPr>
            <a:lstStyle/>
            <a:p>
              <a:pPr algn="ctr"/>
              <a:r>
                <a:rPr lang="en-US" sz="1000" b="1"/>
                <a:t>Differentiation</a:t>
              </a:r>
            </a:p>
          </p:txBody>
        </p:sp>
        <p:sp>
          <p:nvSpPr>
            <p:cNvPr id="606245" name="Text Box 37"/>
            <p:cNvSpPr txBox="1">
              <a:spLocks noChangeArrowheads="1"/>
            </p:cNvSpPr>
            <p:nvPr/>
          </p:nvSpPr>
          <p:spPr bwMode="auto">
            <a:xfrm>
              <a:off x="4526" y="1344"/>
              <a:ext cx="722" cy="250"/>
            </a:xfrm>
            <a:prstGeom prst="rect">
              <a:avLst/>
            </a:prstGeom>
            <a:noFill/>
            <a:ln w="9525">
              <a:noFill/>
              <a:miter lim="800000"/>
              <a:headEnd/>
              <a:tailEnd/>
            </a:ln>
            <a:effectLst/>
          </p:spPr>
          <p:txBody>
            <a:bodyPr wrap="none">
              <a:spAutoFit/>
            </a:bodyPr>
            <a:lstStyle/>
            <a:p>
              <a:pPr algn="ctr"/>
              <a:r>
                <a:rPr lang="en-US" sz="1000" b="1"/>
                <a:t>Advanced Level</a:t>
              </a:r>
            </a:p>
            <a:p>
              <a:pPr algn="ctr"/>
              <a:r>
                <a:rPr lang="en-US" sz="1000" b="1"/>
                <a:t>of Previous</a:t>
              </a:r>
            </a:p>
          </p:txBody>
        </p:sp>
        <p:sp>
          <p:nvSpPr>
            <p:cNvPr id="606246" name="Text Box 38"/>
            <p:cNvSpPr txBox="1">
              <a:spLocks noChangeArrowheads="1"/>
            </p:cNvSpPr>
            <p:nvPr/>
          </p:nvSpPr>
          <p:spPr bwMode="auto">
            <a:xfrm>
              <a:off x="2283" y="1632"/>
              <a:ext cx="1231" cy="192"/>
            </a:xfrm>
            <a:prstGeom prst="rect">
              <a:avLst/>
            </a:prstGeom>
            <a:noFill/>
            <a:ln w="9525">
              <a:noFill/>
              <a:miter lim="800000"/>
              <a:headEnd/>
              <a:tailEnd/>
            </a:ln>
            <a:effectLst/>
          </p:spPr>
          <p:txBody>
            <a:bodyPr wrap="none">
              <a:spAutoFit/>
            </a:bodyPr>
            <a:lstStyle/>
            <a:p>
              <a:pPr algn="ctr"/>
              <a:r>
                <a:rPr lang="en-US" sz="1400" b="1"/>
                <a:t>Life Coaching Issues</a:t>
              </a:r>
            </a:p>
          </p:txBody>
        </p:sp>
        <p:sp>
          <p:nvSpPr>
            <p:cNvPr id="606247" name="Text Box 39"/>
            <p:cNvSpPr txBox="1">
              <a:spLocks noChangeArrowheads="1"/>
            </p:cNvSpPr>
            <p:nvPr/>
          </p:nvSpPr>
          <p:spPr bwMode="auto">
            <a:xfrm>
              <a:off x="3685" y="1414"/>
              <a:ext cx="413" cy="154"/>
            </a:xfrm>
            <a:prstGeom prst="rect">
              <a:avLst/>
            </a:prstGeom>
            <a:noFill/>
            <a:ln w="9525">
              <a:noFill/>
              <a:miter lim="800000"/>
              <a:headEnd/>
              <a:tailEnd/>
            </a:ln>
            <a:effectLst/>
          </p:spPr>
          <p:txBody>
            <a:bodyPr wrap="none">
              <a:spAutoFit/>
            </a:bodyPr>
            <a:lstStyle/>
            <a:p>
              <a:pPr algn="ctr"/>
              <a:r>
                <a:rPr lang="en-US" sz="1000" b="1"/>
                <a:t>Closure</a:t>
              </a:r>
            </a:p>
          </p:txBody>
        </p:sp>
        <p:grpSp>
          <p:nvGrpSpPr>
            <p:cNvPr id="606248" name="Group 40"/>
            <p:cNvGrpSpPr>
              <a:grpSpLocks/>
            </p:cNvGrpSpPr>
            <p:nvPr/>
          </p:nvGrpSpPr>
          <p:grpSpPr bwMode="auto">
            <a:xfrm>
              <a:off x="192" y="2456"/>
              <a:ext cx="5376" cy="288"/>
              <a:chOff x="192" y="2736"/>
              <a:chExt cx="5376" cy="384"/>
            </a:xfrm>
          </p:grpSpPr>
          <p:sp>
            <p:nvSpPr>
              <p:cNvPr id="606249" name="Rectangle 41"/>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6250" name="Rectangle 42"/>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6251" name="Rectangle 43"/>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06252" name="Rectangle 44"/>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6253" name="Rectangle 45"/>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6254" name="Rectangle 46"/>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6255" name="Rectangle 47"/>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6256" name="Text Box 48"/>
            <p:cNvSpPr txBox="1">
              <a:spLocks noChangeArrowheads="1"/>
            </p:cNvSpPr>
            <p:nvPr/>
          </p:nvSpPr>
          <p:spPr bwMode="auto">
            <a:xfrm>
              <a:off x="911" y="2516"/>
              <a:ext cx="559" cy="154"/>
            </a:xfrm>
            <a:prstGeom prst="rect">
              <a:avLst/>
            </a:prstGeom>
            <a:noFill/>
            <a:ln w="9525">
              <a:noFill/>
              <a:miter lim="800000"/>
              <a:headEnd/>
              <a:tailEnd/>
            </a:ln>
            <a:effectLst/>
          </p:spPr>
          <p:txBody>
            <a:bodyPr wrap="none">
              <a:spAutoFit/>
            </a:bodyPr>
            <a:lstStyle/>
            <a:p>
              <a:pPr algn="ctr"/>
              <a:r>
                <a:rPr lang="en-US" sz="1000" b="1"/>
                <a:t>Liberal Arts</a:t>
              </a:r>
            </a:p>
          </p:txBody>
        </p:sp>
        <p:sp>
          <p:nvSpPr>
            <p:cNvPr id="606257" name="Text Box 49"/>
            <p:cNvSpPr txBox="1">
              <a:spLocks noChangeArrowheads="1"/>
            </p:cNvSpPr>
            <p:nvPr/>
          </p:nvSpPr>
          <p:spPr bwMode="auto">
            <a:xfrm>
              <a:off x="1673" y="2456"/>
              <a:ext cx="443" cy="250"/>
            </a:xfrm>
            <a:prstGeom prst="rect">
              <a:avLst/>
            </a:prstGeom>
            <a:noFill/>
            <a:ln w="9525">
              <a:noFill/>
              <a:miter lim="800000"/>
              <a:headEnd/>
              <a:tailEnd/>
            </a:ln>
            <a:effectLst/>
          </p:spPr>
          <p:txBody>
            <a:bodyPr wrap="none">
              <a:spAutoFit/>
            </a:bodyPr>
            <a:lstStyle/>
            <a:p>
              <a:pPr algn="ctr"/>
              <a:r>
                <a:rPr lang="en-US" sz="1000" b="1"/>
                <a:t>Gateway</a:t>
              </a:r>
              <a:br>
                <a:rPr lang="en-US" sz="1000" b="1"/>
              </a:br>
              <a:r>
                <a:rPr lang="en-US" sz="1000" b="1"/>
                <a:t>Courses</a:t>
              </a:r>
            </a:p>
          </p:txBody>
        </p:sp>
        <p:sp>
          <p:nvSpPr>
            <p:cNvPr id="606258" name="Text Box 50"/>
            <p:cNvSpPr txBox="1">
              <a:spLocks noChangeArrowheads="1"/>
            </p:cNvSpPr>
            <p:nvPr/>
          </p:nvSpPr>
          <p:spPr bwMode="auto">
            <a:xfrm>
              <a:off x="2316" y="2456"/>
              <a:ext cx="453" cy="250"/>
            </a:xfrm>
            <a:prstGeom prst="rect">
              <a:avLst/>
            </a:prstGeom>
            <a:noFill/>
            <a:ln w="9525">
              <a:noFill/>
              <a:miter lim="800000"/>
              <a:headEnd/>
              <a:tailEnd/>
            </a:ln>
            <a:effectLst/>
          </p:spPr>
          <p:txBody>
            <a:bodyPr wrap="none">
              <a:spAutoFit/>
            </a:bodyPr>
            <a:lstStyle/>
            <a:p>
              <a:pPr algn="ctr"/>
              <a:r>
                <a:rPr lang="en-US" sz="1000" b="1"/>
                <a:t>Service</a:t>
              </a:r>
              <a:br>
                <a:rPr lang="en-US" sz="1000" b="1"/>
              </a:br>
              <a:r>
                <a:rPr lang="en-US" sz="1000" b="1"/>
                <a:t>Learning</a:t>
              </a:r>
            </a:p>
          </p:txBody>
        </p:sp>
        <p:sp>
          <p:nvSpPr>
            <p:cNvPr id="606259" name="Text Box 51"/>
            <p:cNvSpPr txBox="1">
              <a:spLocks noChangeArrowheads="1"/>
            </p:cNvSpPr>
            <p:nvPr/>
          </p:nvSpPr>
          <p:spPr bwMode="auto">
            <a:xfrm>
              <a:off x="2949" y="2458"/>
              <a:ext cx="540" cy="250"/>
            </a:xfrm>
            <a:prstGeom prst="rect">
              <a:avLst/>
            </a:prstGeom>
            <a:noFill/>
            <a:ln w="9525">
              <a:noFill/>
              <a:miter lim="800000"/>
              <a:headEnd/>
              <a:tailEnd/>
            </a:ln>
            <a:effectLst/>
          </p:spPr>
          <p:txBody>
            <a:bodyPr wrap="none">
              <a:spAutoFit/>
            </a:bodyPr>
            <a:lstStyle/>
            <a:p>
              <a:pPr algn="ctr"/>
              <a:r>
                <a:rPr lang="en-US" sz="1000" b="1"/>
                <a:t>Capstone</a:t>
              </a:r>
              <a:br>
                <a:rPr lang="en-US" sz="1000" b="1"/>
              </a:br>
              <a:r>
                <a:rPr lang="en-US" sz="1000" b="1"/>
                <a:t>Experience</a:t>
              </a:r>
            </a:p>
          </p:txBody>
        </p:sp>
        <p:sp>
          <p:nvSpPr>
            <p:cNvPr id="606260" name="Text Box 52"/>
            <p:cNvSpPr txBox="1">
              <a:spLocks noChangeArrowheads="1"/>
            </p:cNvSpPr>
            <p:nvPr/>
          </p:nvSpPr>
          <p:spPr bwMode="auto">
            <a:xfrm>
              <a:off x="282" y="2516"/>
              <a:ext cx="514" cy="154"/>
            </a:xfrm>
            <a:prstGeom prst="rect">
              <a:avLst/>
            </a:prstGeom>
            <a:noFill/>
            <a:ln w="9525">
              <a:noFill/>
              <a:miter lim="800000"/>
              <a:headEnd/>
              <a:tailEnd/>
            </a:ln>
            <a:effectLst/>
          </p:spPr>
          <p:txBody>
            <a:bodyPr wrap="none">
              <a:spAutoFit/>
            </a:bodyPr>
            <a:lstStyle/>
            <a:p>
              <a:pPr algn="ctr"/>
              <a:r>
                <a:rPr lang="en-US" sz="1000" b="1"/>
                <a:t>Placement</a:t>
              </a:r>
            </a:p>
          </p:txBody>
        </p:sp>
        <p:sp>
          <p:nvSpPr>
            <p:cNvPr id="606261" name="Text Box 53"/>
            <p:cNvSpPr txBox="1">
              <a:spLocks noChangeArrowheads="1"/>
            </p:cNvSpPr>
            <p:nvPr/>
          </p:nvSpPr>
          <p:spPr bwMode="auto">
            <a:xfrm>
              <a:off x="4663" y="2456"/>
              <a:ext cx="453" cy="250"/>
            </a:xfrm>
            <a:prstGeom prst="rect">
              <a:avLst/>
            </a:prstGeom>
            <a:noFill/>
            <a:ln w="9525">
              <a:noFill/>
              <a:miter lim="800000"/>
              <a:headEnd/>
              <a:tailEnd/>
            </a:ln>
            <a:effectLst/>
          </p:spPr>
          <p:txBody>
            <a:bodyPr wrap="none">
              <a:spAutoFit/>
            </a:bodyPr>
            <a:lstStyle/>
            <a:p>
              <a:pPr algn="ctr"/>
              <a:r>
                <a:rPr lang="en-US" sz="1000" b="1"/>
                <a:t>Lifelong</a:t>
              </a:r>
              <a:br>
                <a:rPr lang="en-US" sz="1000" b="1"/>
              </a:br>
              <a:r>
                <a:rPr lang="en-US" sz="1000" b="1"/>
                <a:t>Learning</a:t>
              </a:r>
            </a:p>
          </p:txBody>
        </p:sp>
        <p:sp>
          <p:nvSpPr>
            <p:cNvPr id="606262" name="Text Box 54"/>
            <p:cNvSpPr txBox="1">
              <a:spLocks noChangeArrowheads="1"/>
            </p:cNvSpPr>
            <p:nvPr/>
          </p:nvSpPr>
          <p:spPr bwMode="auto">
            <a:xfrm>
              <a:off x="2050" y="2736"/>
              <a:ext cx="1650" cy="192"/>
            </a:xfrm>
            <a:prstGeom prst="rect">
              <a:avLst/>
            </a:prstGeom>
            <a:noFill/>
            <a:ln w="9525">
              <a:noFill/>
              <a:miter lim="800000"/>
              <a:headEnd/>
              <a:tailEnd/>
            </a:ln>
            <a:effectLst/>
          </p:spPr>
          <p:txBody>
            <a:bodyPr wrap="none">
              <a:spAutoFit/>
            </a:bodyPr>
            <a:lstStyle/>
            <a:p>
              <a:pPr algn="ctr"/>
              <a:r>
                <a:rPr lang="en-US" sz="1400" b="1"/>
                <a:t>Academic Curriculum Issues</a:t>
              </a:r>
            </a:p>
          </p:txBody>
        </p:sp>
        <p:sp>
          <p:nvSpPr>
            <p:cNvPr id="606263" name="Text Box 55"/>
            <p:cNvSpPr txBox="1">
              <a:spLocks noChangeArrowheads="1"/>
            </p:cNvSpPr>
            <p:nvPr/>
          </p:nvSpPr>
          <p:spPr bwMode="auto">
            <a:xfrm>
              <a:off x="3626" y="2518"/>
              <a:ext cx="542" cy="154"/>
            </a:xfrm>
            <a:prstGeom prst="rect">
              <a:avLst/>
            </a:prstGeom>
            <a:noFill/>
            <a:ln w="9525">
              <a:noFill/>
              <a:miter lim="800000"/>
              <a:headEnd/>
              <a:tailEnd/>
            </a:ln>
            <a:effectLst/>
          </p:spPr>
          <p:txBody>
            <a:bodyPr wrap="none">
              <a:spAutoFit/>
            </a:bodyPr>
            <a:lstStyle/>
            <a:p>
              <a:pPr algn="ctr"/>
              <a:r>
                <a:rPr lang="en-US" sz="1000" b="1"/>
                <a:t>Graduation</a:t>
              </a:r>
            </a:p>
          </p:txBody>
        </p:sp>
        <p:grpSp>
          <p:nvGrpSpPr>
            <p:cNvPr id="606264" name="Group 56"/>
            <p:cNvGrpSpPr>
              <a:grpSpLocks/>
            </p:cNvGrpSpPr>
            <p:nvPr/>
          </p:nvGrpSpPr>
          <p:grpSpPr bwMode="auto">
            <a:xfrm>
              <a:off x="192" y="3034"/>
              <a:ext cx="5376" cy="288"/>
              <a:chOff x="192" y="2736"/>
              <a:chExt cx="5376" cy="384"/>
            </a:xfrm>
          </p:grpSpPr>
          <p:sp>
            <p:nvSpPr>
              <p:cNvPr id="606265" name="Rectangle 57"/>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6266" name="Rectangle 58"/>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6267" name="Rectangle 59"/>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06268" name="Rectangle 60"/>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6269" name="Rectangle 61"/>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6270" name="Rectangle 62"/>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6271" name="Rectangle 63"/>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6272" name="Text Box 64"/>
            <p:cNvSpPr txBox="1">
              <a:spLocks noChangeArrowheads="1"/>
            </p:cNvSpPr>
            <p:nvPr/>
          </p:nvSpPr>
          <p:spPr bwMode="auto">
            <a:xfrm>
              <a:off x="948" y="3072"/>
              <a:ext cx="489" cy="250"/>
            </a:xfrm>
            <a:prstGeom prst="rect">
              <a:avLst/>
            </a:prstGeom>
            <a:noFill/>
            <a:ln w="9525">
              <a:noFill/>
              <a:miter lim="800000"/>
              <a:headEnd/>
              <a:tailEnd/>
            </a:ln>
            <a:effectLst/>
          </p:spPr>
          <p:txBody>
            <a:bodyPr wrap="none">
              <a:spAutoFit/>
            </a:bodyPr>
            <a:lstStyle/>
            <a:p>
              <a:pPr algn="ctr"/>
              <a:r>
                <a:rPr lang="en-US" sz="1000" b="1"/>
                <a:t>Strengths</a:t>
              </a:r>
            </a:p>
            <a:p>
              <a:pPr algn="ctr"/>
              <a:r>
                <a:rPr lang="en-US" sz="1000" b="1"/>
                <a:t>Analysis</a:t>
              </a:r>
            </a:p>
          </p:txBody>
        </p:sp>
        <p:sp>
          <p:nvSpPr>
            <p:cNvPr id="606273" name="Text Box 65"/>
            <p:cNvSpPr txBox="1">
              <a:spLocks noChangeArrowheads="1"/>
            </p:cNvSpPr>
            <p:nvPr/>
          </p:nvSpPr>
          <p:spPr bwMode="auto">
            <a:xfrm>
              <a:off x="1684" y="3072"/>
              <a:ext cx="431" cy="250"/>
            </a:xfrm>
            <a:prstGeom prst="rect">
              <a:avLst/>
            </a:prstGeom>
            <a:noFill/>
            <a:ln w="9525">
              <a:noFill/>
              <a:miter lim="800000"/>
              <a:headEnd/>
              <a:tailEnd/>
            </a:ln>
            <a:effectLst/>
          </p:spPr>
          <p:txBody>
            <a:bodyPr wrap="none">
              <a:spAutoFit/>
            </a:bodyPr>
            <a:lstStyle/>
            <a:p>
              <a:pPr algn="ctr"/>
              <a:r>
                <a:rPr lang="en-US" sz="1000" b="1"/>
                <a:t>Job</a:t>
              </a:r>
              <a:br>
                <a:rPr lang="en-US" sz="1000" b="1"/>
              </a:br>
              <a:r>
                <a:rPr lang="en-US" sz="1000" b="1"/>
                <a:t>Scoping</a:t>
              </a:r>
            </a:p>
          </p:txBody>
        </p:sp>
        <p:sp>
          <p:nvSpPr>
            <p:cNvPr id="606274" name="Text Box 66"/>
            <p:cNvSpPr txBox="1">
              <a:spLocks noChangeArrowheads="1"/>
            </p:cNvSpPr>
            <p:nvPr/>
          </p:nvSpPr>
          <p:spPr bwMode="auto">
            <a:xfrm>
              <a:off x="2269" y="3133"/>
              <a:ext cx="546" cy="154"/>
            </a:xfrm>
            <a:prstGeom prst="rect">
              <a:avLst/>
            </a:prstGeom>
            <a:noFill/>
            <a:ln w="9525">
              <a:noFill/>
              <a:miter lim="800000"/>
              <a:headEnd/>
              <a:tailEnd/>
            </a:ln>
            <a:effectLst/>
          </p:spPr>
          <p:txBody>
            <a:bodyPr wrap="none">
              <a:spAutoFit/>
            </a:bodyPr>
            <a:lstStyle/>
            <a:p>
              <a:pPr algn="ctr"/>
              <a:r>
                <a:rPr lang="en-US" sz="1000" b="1"/>
                <a:t>Internships</a:t>
              </a:r>
            </a:p>
          </p:txBody>
        </p:sp>
        <p:sp>
          <p:nvSpPr>
            <p:cNvPr id="606275" name="Text Box 67"/>
            <p:cNvSpPr txBox="1">
              <a:spLocks noChangeArrowheads="1"/>
            </p:cNvSpPr>
            <p:nvPr/>
          </p:nvSpPr>
          <p:spPr bwMode="auto">
            <a:xfrm>
              <a:off x="2930" y="3072"/>
              <a:ext cx="567" cy="250"/>
            </a:xfrm>
            <a:prstGeom prst="rect">
              <a:avLst/>
            </a:prstGeom>
            <a:noFill/>
            <a:ln w="9525">
              <a:noFill/>
              <a:miter lim="800000"/>
              <a:headEnd/>
              <a:tailEnd/>
            </a:ln>
            <a:effectLst/>
          </p:spPr>
          <p:txBody>
            <a:bodyPr wrap="none">
              <a:spAutoFit/>
            </a:bodyPr>
            <a:lstStyle/>
            <a:p>
              <a:pPr algn="ctr"/>
              <a:r>
                <a:rPr lang="en-US" sz="1000" b="1"/>
                <a:t>Job Search/</a:t>
              </a:r>
              <a:br>
                <a:rPr lang="en-US" sz="1000" b="1"/>
              </a:br>
              <a:r>
                <a:rPr lang="en-US" sz="1000" b="1"/>
                <a:t>Placement</a:t>
              </a:r>
            </a:p>
          </p:txBody>
        </p:sp>
        <p:sp>
          <p:nvSpPr>
            <p:cNvPr id="606276" name="Text Box 68"/>
            <p:cNvSpPr txBox="1">
              <a:spLocks noChangeArrowheads="1"/>
            </p:cNvSpPr>
            <p:nvPr/>
          </p:nvSpPr>
          <p:spPr bwMode="auto">
            <a:xfrm>
              <a:off x="241" y="3072"/>
              <a:ext cx="585" cy="250"/>
            </a:xfrm>
            <a:prstGeom prst="rect">
              <a:avLst/>
            </a:prstGeom>
            <a:noFill/>
            <a:ln w="9525">
              <a:noFill/>
              <a:miter lim="800000"/>
              <a:headEnd/>
              <a:tailEnd/>
            </a:ln>
            <a:effectLst/>
          </p:spPr>
          <p:txBody>
            <a:bodyPr wrap="none">
              <a:spAutoFit/>
            </a:bodyPr>
            <a:lstStyle/>
            <a:p>
              <a:pPr algn="ctr"/>
              <a:r>
                <a:rPr lang="en-US" sz="1000" b="1"/>
                <a:t>Readiness</a:t>
              </a:r>
              <a:br>
                <a:rPr lang="en-US" sz="1000" b="1"/>
              </a:br>
              <a:r>
                <a:rPr lang="en-US" sz="1000" b="1"/>
                <a:t>Assessment</a:t>
              </a:r>
            </a:p>
          </p:txBody>
        </p:sp>
        <p:sp>
          <p:nvSpPr>
            <p:cNvPr id="606277" name="Text Box 69"/>
            <p:cNvSpPr txBox="1">
              <a:spLocks noChangeArrowheads="1"/>
            </p:cNvSpPr>
            <p:nvPr/>
          </p:nvSpPr>
          <p:spPr bwMode="auto">
            <a:xfrm>
              <a:off x="4574" y="3072"/>
              <a:ext cx="639" cy="250"/>
            </a:xfrm>
            <a:prstGeom prst="rect">
              <a:avLst/>
            </a:prstGeom>
            <a:noFill/>
            <a:ln w="9525">
              <a:noFill/>
              <a:miter lim="800000"/>
              <a:headEnd/>
              <a:tailEnd/>
            </a:ln>
            <a:effectLst/>
          </p:spPr>
          <p:txBody>
            <a:bodyPr wrap="none">
              <a:spAutoFit/>
            </a:bodyPr>
            <a:lstStyle/>
            <a:p>
              <a:pPr algn="ctr"/>
              <a:r>
                <a:rPr lang="en-US" sz="1000" b="1"/>
                <a:t>Continuous</a:t>
              </a:r>
              <a:br>
                <a:rPr lang="en-US" sz="1000" b="1"/>
              </a:br>
              <a:r>
                <a:rPr lang="en-US" sz="1000" b="1"/>
                <a:t> Improvement</a:t>
              </a:r>
            </a:p>
          </p:txBody>
        </p:sp>
        <p:sp>
          <p:nvSpPr>
            <p:cNvPr id="606278" name="Text Box 70"/>
            <p:cNvSpPr txBox="1">
              <a:spLocks noChangeArrowheads="1"/>
            </p:cNvSpPr>
            <p:nvPr/>
          </p:nvSpPr>
          <p:spPr bwMode="auto">
            <a:xfrm>
              <a:off x="2072" y="3312"/>
              <a:ext cx="1581" cy="192"/>
            </a:xfrm>
            <a:prstGeom prst="rect">
              <a:avLst/>
            </a:prstGeom>
            <a:noFill/>
            <a:ln w="9525">
              <a:noFill/>
              <a:miter lim="800000"/>
              <a:headEnd/>
              <a:tailEnd/>
            </a:ln>
            <a:effectLst/>
          </p:spPr>
          <p:txBody>
            <a:bodyPr wrap="none">
              <a:spAutoFit/>
            </a:bodyPr>
            <a:lstStyle/>
            <a:p>
              <a:pPr algn="ctr"/>
              <a:r>
                <a:rPr lang="en-US" sz="1400" b="1"/>
                <a:t>Career Development Issues</a:t>
              </a:r>
            </a:p>
          </p:txBody>
        </p:sp>
        <p:sp>
          <p:nvSpPr>
            <p:cNvPr id="606279" name="Text Box 71"/>
            <p:cNvSpPr txBox="1">
              <a:spLocks noChangeArrowheads="1"/>
            </p:cNvSpPr>
            <p:nvPr/>
          </p:nvSpPr>
          <p:spPr bwMode="auto">
            <a:xfrm>
              <a:off x="3618" y="3133"/>
              <a:ext cx="555" cy="154"/>
            </a:xfrm>
            <a:prstGeom prst="rect">
              <a:avLst/>
            </a:prstGeom>
            <a:noFill/>
            <a:ln w="9525">
              <a:noFill/>
              <a:miter lim="800000"/>
              <a:headEnd/>
              <a:tailEnd/>
            </a:ln>
            <a:effectLst/>
          </p:spPr>
          <p:txBody>
            <a:bodyPr wrap="none">
              <a:spAutoFit/>
            </a:bodyPr>
            <a:lstStyle/>
            <a:p>
              <a:pPr algn="ctr"/>
              <a:r>
                <a:rPr lang="en-US" sz="1000" b="1"/>
                <a:t>Finalization</a:t>
              </a:r>
            </a:p>
          </p:txBody>
        </p:sp>
        <p:grpSp>
          <p:nvGrpSpPr>
            <p:cNvPr id="606280" name="Group 72"/>
            <p:cNvGrpSpPr>
              <a:grpSpLocks/>
            </p:cNvGrpSpPr>
            <p:nvPr/>
          </p:nvGrpSpPr>
          <p:grpSpPr bwMode="auto">
            <a:xfrm>
              <a:off x="192" y="96"/>
              <a:ext cx="5376" cy="708"/>
              <a:chOff x="192" y="442"/>
              <a:chExt cx="5376" cy="708"/>
            </a:xfrm>
          </p:grpSpPr>
          <p:grpSp>
            <p:nvGrpSpPr>
              <p:cNvPr id="606281" name="Group 73"/>
              <p:cNvGrpSpPr>
                <a:grpSpLocks/>
              </p:cNvGrpSpPr>
              <p:nvPr/>
            </p:nvGrpSpPr>
            <p:grpSpPr bwMode="auto">
              <a:xfrm>
                <a:off x="4224" y="620"/>
                <a:ext cx="1337" cy="530"/>
                <a:chOff x="4224" y="1810"/>
                <a:chExt cx="1337" cy="530"/>
              </a:xfrm>
            </p:grpSpPr>
            <p:sp>
              <p:nvSpPr>
                <p:cNvPr id="606282" name="Rectangle 74"/>
                <p:cNvSpPr>
                  <a:spLocks noChangeArrowheads="1"/>
                </p:cNvSpPr>
                <p:nvPr/>
              </p:nvSpPr>
              <p:spPr bwMode="auto">
                <a:xfrm>
                  <a:off x="4224" y="1810"/>
                  <a:ext cx="672" cy="528"/>
                </a:xfrm>
                <a:prstGeom prst="rect">
                  <a:avLst/>
                </a:prstGeom>
                <a:solidFill>
                  <a:srgbClr val="660066"/>
                </a:solidFill>
                <a:ln w="9525">
                  <a:noFill/>
                  <a:miter lim="800000"/>
                  <a:headEnd/>
                  <a:tailEnd/>
                </a:ln>
                <a:effectLst/>
              </p:spPr>
              <p:txBody>
                <a:bodyPr wrap="none" anchor="ctr"/>
                <a:lstStyle/>
                <a:p>
                  <a:endParaRPr lang="en-US"/>
                </a:p>
              </p:txBody>
            </p:sp>
            <p:sp>
              <p:nvSpPr>
                <p:cNvPr id="606283" name="AutoShape 75"/>
                <p:cNvSpPr>
                  <a:spLocks noChangeArrowheads="1"/>
                </p:cNvSpPr>
                <p:nvPr/>
              </p:nvSpPr>
              <p:spPr bwMode="auto">
                <a:xfrm rot="5400000">
                  <a:off x="4959" y="1738"/>
                  <a:ext cx="530" cy="674"/>
                </a:xfrm>
                <a:prstGeom prst="triangle">
                  <a:avLst>
                    <a:gd name="adj" fmla="val 50000"/>
                  </a:avLst>
                </a:prstGeom>
                <a:solidFill>
                  <a:srgbClr val="660066"/>
                </a:solidFill>
                <a:ln w="9525">
                  <a:noFill/>
                  <a:miter lim="800000"/>
                  <a:headEnd/>
                  <a:tailEnd/>
                </a:ln>
                <a:effectLst/>
              </p:spPr>
              <p:txBody>
                <a:bodyPr wrap="none" anchor="ctr"/>
                <a:lstStyle/>
                <a:p>
                  <a:endParaRPr lang="en-US"/>
                </a:p>
              </p:txBody>
            </p:sp>
          </p:grpSp>
          <p:sp>
            <p:nvSpPr>
              <p:cNvPr id="606284" name="Rectangle 76"/>
              <p:cNvSpPr>
                <a:spLocks noChangeArrowheads="1"/>
              </p:cNvSpPr>
              <p:nvPr/>
            </p:nvSpPr>
            <p:spPr bwMode="auto">
              <a:xfrm>
                <a:off x="3552" y="620"/>
                <a:ext cx="672" cy="528"/>
              </a:xfrm>
              <a:prstGeom prst="rect">
                <a:avLst/>
              </a:prstGeom>
              <a:solidFill>
                <a:srgbClr val="0000CC"/>
              </a:solidFill>
              <a:ln w="9525">
                <a:noFill/>
                <a:miter lim="800000"/>
                <a:headEnd/>
                <a:tailEnd/>
              </a:ln>
              <a:effectLst/>
            </p:spPr>
            <p:txBody>
              <a:bodyPr wrap="none" anchor="ctr"/>
              <a:lstStyle/>
              <a:p>
                <a:endParaRPr lang="en-US"/>
              </a:p>
            </p:txBody>
          </p:sp>
          <p:sp>
            <p:nvSpPr>
              <p:cNvPr id="606285" name="Rectangle 77"/>
              <p:cNvSpPr>
                <a:spLocks noChangeArrowheads="1"/>
              </p:cNvSpPr>
              <p:nvPr/>
            </p:nvSpPr>
            <p:spPr bwMode="auto">
              <a:xfrm>
                <a:off x="2880" y="620"/>
                <a:ext cx="672" cy="528"/>
              </a:xfrm>
              <a:prstGeom prst="rect">
                <a:avLst/>
              </a:prstGeom>
              <a:solidFill>
                <a:srgbClr val="009BE6"/>
              </a:solidFill>
              <a:ln w="9525">
                <a:noFill/>
                <a:miter lim="800000"/>
                <a:headEnd/>
                <a:tailEnd/>
              </a:ln>
              <a:effectLst/>
            </p:spPr>
            <p:txBody>
              <a:bodyPr wrap="none" anchor="ctr"/>
              <a:lstStyle/>
              <a:p>
                <a:endParaRPr lang="en-US"/>
              </a:p>
            </p:txBody>
          </p:sp>
          <p:sp>
            <p:nvSpPr>
              <p:cNvPr id="606286" name="AutoShape 78"/>
              <p:cNvSpPr>
                <a:spLocks noChangeArrowheads="1"/>
              </p:cNvSpPr>
              <p:nvPr/>
            </p:nvSpPr>
            <p:spPr bwMode="auto">
              <a:xfrm>
                <a:off x="2880" y="972"/>
                <a:ext cx="672" cy="173"/>
              </a:xfrm>
              <a:prstGeom prst="rtTriangle">
                <a:avLst/>
              </a:prstGeom>
              <a:gradFill rotWithShape="1">
                <a:gsLst>
                  <a:gs pos="0">
                    <a:srgbClr val="009900"/>
                  </a:gs>
                  <a:gs pos="100000">
                    <a:srgbClr val="009BE6"/>
                  </a:gs>
                </a:gsLst>
                <a:lin ang="0" scaled="1"/>
              </a:gradFill>
              <a:ln w="9525">
                <a:noFill/>
                <a:miter lim="800000"/>
                <a:headEnd/>
                <a:tailEnd/>
              </a:ln>
              <a:effectLst/>
            </p:spPr>
            <p:txBody>
              <a:bodyPr wrap="none" anchor="ctr"/>
              <a:lstStyle/>
              <a:p>
                <a:endParaRPr lang="en-US"/>
              </a:p>
            </p:txBody>
          </p:sp>
          <p:sp>
            <p:nvSpPr>
              <p:cNvPr id="606287" name="Rectangle 79"/>
              <p:cNvSpPr>
                <a:spLocks noChangeArrowheads="1"/>
              </p:cNvSpPr>
              <p:nvPr/>
            </p:nvSpPr>
            <p:spPr bwMode="auto">
              <a:xfrm>
                <a:off x="2208" y="620"/>
                <a:ext cx="672" cy="528"/>
              </a:xfrm>
              <a:prstGeom prst="rect">
                <a:avLst/>
              </a:prstGeom>
              <a:solidFill>
                <a:srgbClr val="009900"/>
              </a:solidFill>
              <a:ln w="9525">
                <a:noFill/>
                <a:miter lim="800000"/>
                <a:headEnd/>
                <a:tailEnd/>
              </a:ln>
              <a:effectLst/>
            </p:spPr>
            <p:txBody>
              <a:bodyPr wrap="none" anchor="ctr"/>
              <a:lstStyle/>
              <a:p>
                <a:endParaRPr lang="en-US"/>
              </a:p>
            </p:txBody>
          </p:sp>
          <p:sp>
            <p:nvSpPr>
              <p:cNvPr id="606288" name="AutoShape 80"/>
              <p:cNvSpPr>
                <a:spLocks noChangeArrowheads="1"/>
              </p:cNvSpPr>
              <p:nvPr/>
            </p:nvSpPr>
            <p:spPr bwMode="auto">
              <a:xfrm>
                <a:off x="2208" y="972"/>
                <a:ext cx="672" cy="173"/>
              </a:xfrm>
              <a:prstGeom prst="rtTriangle">
                <a:avLst/>
              </a:prstGeom>
              <a:gradFill rotWithShape="1">
                <a:gsLst>
                  <a:gs pos="0">
                    <a:srgbClr val="FFFF00"/>
                  </a:gs>
                  <a:gs pos="100000">
                    <a:srgbClr val="009900"/>
                  </a:gs>
                </a:gsLst>
                <a:lin ang="0" scaled="1"/>
              </a:gradFill>
              <a:ln w="9525">
                <a:noFill/>
                <a:miter lim="800000"/>
                <a:headEnd/>
                <a:tailEnd/>
              </a:ln>
              <a:effectLst/>
            </p:spPr>
            <p:txBody>
              <a:bodyPr wrap="none" anchor="ctr"/>
              <a:lstStyle/>
              <a:p>
                <a:endParaRPr lang="en-US"/>
              </a:p>
            </p:txBody>
          </p:sp>
          <p:sp>
            <p:nvSpPr>
              <p:cNvPr id="606289" name="Rectangle 81"/>
              <p:cNvSpPr>
                <a:spLocks noChangeArrowheads="1"/>
              </p:cNvSpPr>
              <p:nvPr/>
            </p:nvSpPr>
            <p:spPr bwMode="auto">
              <a:xfrm>
                <a:off x="1536" y="620"/>
                <a:ext cx="672" cy="528"/>
              </a:xfrm>
              <a:prstGeom prst="rect">
                <a:avLst/>
              </a:prstGeom>
              <a:solidFill>
                <a:srgbClr val="FFFF00"/>
              </a:solidFill>
              <a:ln w="9525">
                <a:noFill/>
                <a:miter lim="800000"/>
                <a:headEnd/>
                <a:tailEnd/>
              </a:ln>
              <a:effectLst/>
            </p:spPr>
            <p:txBody>
              <a:bodyPr wrap="none" anchor="ctr"/>
              <a:lstStyle/>
              <a:p>
                <a:endParaRPr lang="en-US"/>
              </a:p>
            </p:txBody>
          </p:sp>
          <p:sp>
            <p:nvSpPr>
              <p:cNvPr id="606290" name="AutoShape 82"/>
              <p:cNvSpPr>
                <a:spLocks noChangeArrowheads="1"/>
              </p:cNvSpPr>
              <p:nvPr/>
            </p:nvSpPr>
            <p:spPr bwMode="auto">
              <a:xfrm>
                <a:off x="1536" y="972"/>
                <a:ext cx="672" cy="173"/>
              </a:xfrm>
              <a:prstGeom prst="rtTriangle">
                <a:avLst/>
              </a:prstGeom>
              <a:gradFill rotWithShape="1">
                <a:gsLst>
                  <a:gs pos="0">
                    <a:srgbClr val="FF9900"/>
                  </a:gs>
                  <a:gs pos="100000">
                    <a:srgbClr val="FFFF00"/>
                  </a:gs>
                </a:gsLst>
                <a:lin ang="0" scaled="1"/>
              </a:gradFill>
              <a:ln w="9525">
                <a:noFill/>
                <a:miter lim="800000"/>
                <a:headEnd/>
                <a:tailEnd/>
              </a:ln>
              <a:effectLst/>
            </p:spPr>
            <p:txBody>
              <a:bodyPr wrap="none" anchor="ctr"/>
              <a:lstStyle/>
              <a:p>
                <a:endParaRPr lang="en-US"/>
              </a:p>
            </p:txBody>
          </p:sp>
          <p:sp>
            <p:nvSpPr>
              <p:cNvPr id="606291" name="Rectangle 83"/>
              <p:cNvSpPr>
                <a:spLocks noChangeArrowheads="1"/>
              </p:cNvSpPr>
              <p:nvPr/>
            </p:nvSpPr>
            <p:spPr bwMode="auto">
              <a:xfrm>
                <a:off x="864" y="620"/>
                <a:ext cx="672" cy="528"/>
              </a:xfrm>
              <a:prstGeom prst="rect">
                <a:avLst/>
              </a:prstGeom>
              <a:solidFill>
                <a:srgbClr val="FF9900"/>
              </a:solidFill>
              <a:ln w="9525">
                <a:noFill/>
                <a:miter lim="800000"/>
                <a:headEnd/>
                <a:tailEnd/>
              </a:ln>
              <a:effectLst/>
            </p:spPr>
            <p:txBody>
              <a:bodyPr wrap="none" anchor="ctr"/>
              <a:lstStyle/>
              <a:p>
                <a:endParaRPr lang="en-US"/>
              </a:p>
            </p:txBody>
          </p:sp>
          <p:sp>
            <p:nvSpPr>
              <p:cNvPr id="606292" name="AutoShape 84"/>
              <p:cNvSpPr>
                <a:spLocks noChangeArrowheads="1"/>
              </p:cNvSpPr>
              <p:nvPr/>
            </p:nvSpPr>
            <p:spPr bwMode="auto">
              <a:xfrm>
                <a:off x="864" y="972"/>
                <a:ext cx="672" cy="173"/>
              </a:xfrm>
              <a:prstGeom prst="rtTriangle">
                <a:avLst/>
              </a:prstGeom>
              <a:gradFill rotWithShape="1">
                <a:gsLst>
                  <a:gs pos="0">
                    <a:srgbClr val="FF0000"/>
                  </a:gs>
                  <a:gs pos="100000">
                    <a:srgbClr val="FF9900"/>
                  </a:gs>
                </a:gsLst>
                <a:lin ang="0" scaled="1"/>
              </a:gradFill>
              <a:ln w="9525">
                <a:noFill/>
                <a:miter lim="800000"/>
                <a:headEnd/>
                <a:tailEnd/>
              </a:ln>
              <a:effectLst/>
            </p:spPr>
            <p:txBody>
              <a:bodyPr wrap="none" anchor="ctr"/>
              <a:lstStyle/>
              <a:p>
                <a:endParaRPr lang="en-US"/>
              </a:p>
            </p:txBody>
          </p:sp>
          <p:sp>
            <p:nvSpPr>
              <p:cNvPr id="606293" name="Rectangle 85"/>
              <p:cNvSpPr>
                <a:spLocks noChangeArrowheads="1"/>
              </p:cNvSpPr>
              <p:nvPr/>
            </p:nvSpPr>
            <p:spPr bwMode="auto">
              <a:xfrm>
                <a:off x="192" y="620"/>
                <a:ext cx="672" cy="528"/>
              </a:xfrm>
              <a:prstGeom prst="rect">
                <a:avLst/>
              </a:prstGeom>
              <a:solidFill>
                <a:srgbClr val="FF0000"/>
              </a:solidFill>
              <a:ln w="9525">
                <a:noFill/>
                <a:miter lim="800000"/>
                <a:headEnd/>
                <a:tailEnd/>
              </a:ln>
              <a:effectLst/>
            </p:spPr>
            <p:txBody>
              <a:bodyPr wrap="none" anchor="ctr"/>
              <a:lstStyle/>
              <a:p>
                <a:endParaRPr lang="en-US"/>
              </a:p>
            </p:txBody>
          </p:sp>
          <p:sp>
            <p:nvSpPr>
              <p:cNvPr id="606294" name="Text Box 86"/>
              <p:cNvSpPr txBox="1">
                <a:spLocks noChangeArrowheads="1"/>
              </p:cNvSpPr>
              <p:nvPr/>
            </p:nvSpPr>
            <p:spPr bwMode="auto">
              <a:xfrm>
                <a:off x="381" y="442"/>
                <a:ext cx="297" cy="192"/>
              </a:xfrm>
              <a:prstGeom prst="rect">
                <a:avLst/>
              </a:prstGeom>
              <a:noFill/>
              <a:ln w="9525">
                <a:noFill/>
                <a:miter lim="800000"/>
                <a:headEnd/>
                <a:tailEnd/>
              </a:ln>
              <a:effectLst/>
            </p:spPr>
            <p:txBody>
              <a:bodyPr wrap="none">
                <a:spAutoFit/>
              </a:bodyPr>
              <a:lstStyle/>
              <a:p>
                <a:pPr algn="ctr"/>
                <a:r>
                  <a:rPr lang="en-US" sz="1400" b="1"/>
                  <a:t>Pre</a:t>
                </a:r>
              </a:p>
            </p:txBody>
          </p:sp>
          <p:sp>
            <p:nvSpPr>
              <p:cNvPr id="606295" name="Text Box 87"/>
              <p:cNvSpPr txBox="1">
                <a:spLocks noChangeArrowheads="1"/>
              </p:cNvSpPr>
              <p:nvPr/>
            </p:nvSpPr>
            <p:spPr bwMode="auto">
              <a:xfrm>
                <a:off x="945" y="442"/>
                <a:ext cx="516" cy="192"/>
              </a:xfrm>
              <a:prstGeom prst="rect">
                <a:avLst/>
              </a:prstGeom>
              <a:noFill/>
              <a:ln w="9525">
                <a:noFill/>
                <a:miter lim="800000"/>
                <a:headEnd/>
                <a:tailEnd/>
              </a:ln>
              <a:effectLst/>
            </p:spPr>
            <p:txBody>
              <a:bodyPr wrap="none">
                <a:spAutoFit/>
              </a:bodyPr>
              <a:lstStyle/>
              <a:p>
                <a:pPr algn="ctr"/>
                <a:r>
                  <a:rPr lang="en-US" sz="1400" b="1"/>
                  <a:t>1</a:t>
                </a:r>
                <a:r>
                  <a:rPr lang="en-US" sz="1400" b="1" baseline="30000"/>
                  <a:t>st</a:t>
                </a:r>
                <a:r>
                  <a:rPr lang="en-US" sz="1400" b="1"/>
                  <a:t> Year</a:t>
                </a:r>
              </a:p>
            </p:txBody>
          </p:sp>
          <p:sp>
            <p:nvSpPr>
              <p:cNvPr id="606296" name="Text Box 88"/>
              <p:cNvSpPr txBox="1">
                <a:spLocks noChangeArrowheads="1"/>
              </p:cNvSpPr>
              <p:nvPr/>
            </p:nvSpPr>
            <p:spPr bwMode="auto">
              <a:xfrm>
                <a:off x="1602" y="442"/>
                <a:ext cx="540" cy="192"/>
              </a:xfrm>
              <a:prstGeom prst="rect">
                <a:avLst/>
              </a:prstGeom>
              <a:noFill/>
              <a:ln w="9525">
                <a:noFill/>
                <a:miter lim="800000"/>
                <a:headEnd/>
                <a:tailEnd/>
              </a:ln>
              <a:effectLst/>
            </p:spPr>
            <p:txBody>
              <a:bodyPr wrap="none">
                <a:spAutoFit/>
              </a:bodyPr>
              <a:lstStyle/>
              <a:p>
                <a:pPr algn="ctr"/>
                <a:r>
                  <a:rPr lang="en-US" sz="1400" b="1"/>
                  <a:t>2</a:t>
                </a:r>
                <a:r>
                  <a:rPr lang="en-US" sz="1400" b="1" baseline="30000"/>
                  <a:t>nd</a:t>
                </a:r>
                <a:r>
                  <a:rPr lang="en-US" sz="1400" b="1"/>
                  <a:t> Year</a:t>
                </a:r>
              </a:p>
            </p:txBody>
          </p:sp>
          <p:sp>
            <p:nvSpPr>
              <p:cNvPr id="606297" name="Text Box 89"/>
              <p:cNvSpPr txBox="1">
                <a:spLocks noChangeArrowheads="1"/>
              </p:cNvSpPr>
              <p:nvPr/>
            </p:nvSpPr>
            <p:spPr bwMode="auto">
              <a:xfrm>
                <a:off x="2282" y="442"/>
                <a:ext cx="524" cy="192"/>
              </a:xfrm>
              <a:prstGeom prst="rect">
                <a:avLst/>
              </a:prstGeom>
              <a:noFill/>
              <a:ln w="9525">
                <a:noFill/>
                <a:miter lim="800000"/>
                <a:headEnd/>
                <a:tailEnd/>
              </a:ln>
              <a:effectLst/>
            </p:spPr>
            <p:txBody>
              <a:bodyPr wrap="none">
                <a:spAutoFit/>
              </a:bodyPr>
              <a:lstStyle/>
              <a:p>
                <a:pPr algn="ctr"/>
                <a:r>
                  <a:rPr lang="en-US" sz="1400" b="1"/>
                  <a:t>3</a:t>
                </a:r>
                <a:r>
                  <a:rPr lang="en-US" sz="1400" b="1" baseline="30000"/>
                  <a:t>rd</a:t>
                </a:r>
                <a:r>
                  <a:rPr lang="en-US" sz="1400" b="1"/>
                  <a:t> Year</a:t>
                </a:r>
              </a:p>
            </p:txBody>
          </p:sp>
          <p:sp>
            <p:nvSpPr>
              <p:cNvPr id="606298" name="Text Box 90"/>
              <p:cNvSpPr txBox="1">
                <a:spLocks noChangeArrowheads="1"/>
              </p:cNvSpPr>
              <p:nvPr/>
            </p:nvSpPr>
            <p:spPr bwMode="auto">
              <a:xfrm>
                <a:off x="2956" y="442"/>
                <a:ext cx="520" cy="192"/>
              </a:xfrm>
              <a:prstGeom prst="rect">
                <a:avLst/>
              </a:prstGeom>
              <a:noFill/>
              <a:ln w="9525">
                <a:noFill/>
                <a:miter lim="800000"/>
                <a:headEnd/>
                <a:tailEnd/>
              </a:ln>
              <a:effectLst/>
            </p:spPr>
            <p:txBody>
              <a:bodyPr wrap="none">
                <a:spAutoFit/>
              </a:bodyPr>
              <a:lstStyle/>
              <a:p>
                <a:pPr algn="ctr"/>
                <a:r>
                  <a:rPr lang="en-US" sz="1400" b="1"/>
                  <a:t>4</a:t>
                </a:r>
                <a:r>
                  <a:rPr lang="en-US" sz="1400" b="1" baseline="30000"/>
                  <a:t>th</a:t>
                </a:r>
                <a:r>
                  <a:rPr lang="en-US" sz="1400" b="1"/>
                  <a:t> Year</a:t>
                </a:r>
              </a:p>
            </p:txBody>
          </p:sp>
          <p:sp>
            <p:nvSpPr>
              <p:cNvPr id="606299" name="Text Box 91"/>
              <p:cNvSpPr txBox="1">
                <a:spLocks noChangeArrowheads="1"/>
              </p:cNvSpPr>
              <p:nvPr/>
            </p:nvSpPr>
            <p:spPr bwMode="auto">
              <a:xfrm>
                <a:off x="3533" y="442"/>
                <a:ext cx="711" cy="192"/>
              </a:xfrm>
              <a:prstGeom prst="rect">
                <a:avLst/>
              </a:prstGeom>
              <a:noFill/>
              <a:ln w="9525">
                <a:noFill/>
                <a:miter lim="800000"/>
                <a:headEnd/>
                <a:tailEnd/>
              </a:ln>
              <a:effectLst/>
            </p:spPr>
            <p:txBody>
              <a:bodyPr wrap="none">
                <a:spAutoFit/>
              </a:bodyPr>
              <a:lstStyle/>
              <a:p>
                <a:pPr algn="ctr"/>
                <a:r>
                  <a:rPr lang="en-US" sz="1400" b="1"/>
                  <a:t>Graduation</a:t>
                </a:r>
              </a:p>
            </p:txBody>
          </p:sp>
          <p:sp>
            <p:nvSpPr>
              <p:cNvPr id="606300" name="Text Box 92"/>
              <p:cNvSpPr txBox="1">
                <a:spLocks noChangeArrowheads="1"/>
              </p:cNvSpPr>
              <p:nvPr/>
            </p:nvSpPr>
            <p:spPr bwMode="auto">
              <a:xfrm>
                <a:off x="4668" y="442"/>
                <a:ext cx="358" cy="192"/>
              </a:xfrm>
              <a:prstGeom prst="rect">
                <a:avLst/>
              </a:prstGeom>
              <a:noFill/>
              <a:ln w="9525">
                <a:noFill/>
                <a:miter lim="800000"/>
                <a:headEnd/>
                <a:tailEnd/>
              </a:ln>
              <a:effectLst/>
            </p:spPr>
            <p:txBody>
              <a:bodyPr wrap="none">
                <a:spAutoFit/>
              </a:bodyPr>
              <a:lstStyle/>
              <a:p>
                <a:pPr algn="ctr"/>
                <a:r>
                  <a:rPr lang="en-US" sz="1400" b="1"/>
                  <a:t>Post</a:t>
                </a:r>
              </a:p>
            </p:txBody>
          </p:sp>
          <p:sp>
            <p:nvSpPr>
              <p:cNvPr id="606301" name="Text Box 93"/>
              <p:cNvSpPr txBox="1">
                <a:spLocks noChangeArrowheads="1"/>
              </p:cNvSpPr>
              <p:nvPr/>
            </p:nvSpPr>
            <p:spPr bwMode="auto">
              <a:xfrm>
                <a:off x="864" y="730"/>
                <a:ext cx="645" cy="173"/>
              </a:xfrm>
              <a:prstGeom prst="rect">
                <a:avLst/>
              </a:prstGeom>
              <a:noFill/>
              <a:ln w="9525">
                <a:noFill/>
                <a:miter lim="800000"/>
                <a:headEnd/>
                <a:tailEnd/>
              </a:ln>
              <a:effectLst/>
            </p:spPr>
            <p:txBody>
              <a:bodyPr wrap="none">
                <a:spAutoFit/>
              </a:bodyPr>
              <a:lstStyle/>
              <a:p>
                <a:pPr algn="ctr"/>
                <a:r>
                  <a:rPr lang="en-US" b="1">
                    <a:solidFill>
                      <a:schemeClr val="bg1"/>
                    </a:solidFill>
                  </a:rPr>
                  <a:t>Exploration</a:t>
                </a:r>
              </a:p>
            </p:txBody>
          </p:sp>
          <p:sp>
            <p:nvSpPr>
              <p:cNvPr id="606302" name="Text Box 94"/>
              <p:cNvSpPr txBox="1">
                <a:spLocks noChangeArrowheads="1"/>
              </p:cNvSpPr>
              <p:nvPr/>
            </p:nvSpPr>
            <p:spPr bwMode="auto">
              <a:xfrm>
                <a:off x="228" y="730"/>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06303" name="Text Box 95"/>
              <p:cNvSpPr txBox="1">
                <a:spLocks noChangeArrowheads="1"/>
              </p:cNvSpPr>
              <p:nvPr/>
            </p:nvSpPr>
            <p:spPr bwMode="auto">
              <a:xfrm>
                <a:off x="1567" y="730"/>
                <a:ext cx="645" cy="173"/>
              </a:xfrm>
              <a:prstGeom prst="rect">
                <a:avLst/>
              </a:prstGeom>
              <a:noFill/>
              <a:ln w="9525">
                <a:noFill/>
                <a:miter lim="800000"/>
                <a:headEnd/>
                <a:tailEnd/>
              </a:ln>
              <a:effectLst/>
            </p:spPr>
            <p:txBody>
              <a:bodyPr wrap="none">
                <a:spAutoFit/>
              </a:bodyPr>
              <a:lstStyle/>
              <a:p>
                <a:pPr algn="ctr"/>
                <a:r>
                  <a:rPr lang="en-US" b="1">
                    <a:solidFill>
                      <a:schemeClr val="bg2"/>
                    </a:solidFill>
                  </a:rPr>
                  <a:t>Connection</a:t>
                </a:r>
              </a:p>
            </p:txBody>
          </p:sp>
          <p:sp>
            <p:nvSpPr>
              <p:cNvPr id="606304" name="Text Box 96"/>
              <p:cNvSpPr txBox="1">
                <a:spLocks noChangeArrowheads="1"/>
              </p:cNvSpPr>
              <p:nvPr/>
            </p:nvSpPr>
            <p:spPr bwMode="auto">
              <a:xfrm>
                <a:off x="2231" y="730"/>
                <a:ext cx="607" cy="173"/>
              </a:xfrm>
              <a:prstGeom prst="rect">
                <a:avLst/>
              </a:prstGeom>
              <a:noFill/>
              <a:ln w="9525">
                <a:noFill/>
                <a:miter lim="800000"/>
                <a:headEnd/>
                <a:tailEnd/>
              </a:ln>
              <a:effectLst/>
            </p:spPr>
            <p:txBody>
              <a:bodyPr wrap="none">
                <a:spAutoFit/>
              </a:bodyPr>
              <a:lstStyle/>
              <a:p>
                <a:pPr algn="ctr"/>
                <a:r>
                  <a:rPr lang="en-US" b="1">
                    <a:solidFill>
                      <a:schemeClr val="bg1"/>
                    </a:solidFill>
                  </a:rPr>
                  <a:t>Interaction</a:t>
                </a:r>
              </a:p>
            </p:txBody>
          </p:sp>
          <p:sp>
            <p:nvSpPr>
              <p:cNvPr id="606305" name="Text Box 97"/>
              <p:cNvSpPr txBox="1">
                <a:spLocks noChangeArrowheads="1"/>
              </p:cNvSpPr>
              <p:nvPr/>
            </p:nvSpPr>
            <p:spPr bwMode="auto">
              <a:xfrm>
                <a:off x="2872" y="730"/>
                <a:ext cx="672" cy="173"/>
              </a:xfrm>
              <a:prstGeom prst="rect">
                <a:avLst/>
              </a:prstGeom>
              <a:noFill/>
              <a:ln w="9525">
                <a:noFill/>
                <a:miter lim="800000"/>
                <a:headEnd/>
                <a:tailEnd/>
              </a:ln>
              <a:effectLst/>
            </p:spPr>
            <p:txBody>
              <a:bodyPr wrap="none">
                <a:spAutoFit/>
              </a:bodyPr>
              <a:lstStyle/>
              <a:p>
                <a:pPr algn="ctr"/>
                <a:r>
                  <a:rPr lang="en-US" b="1">
                    <a:solidFill>
                      <a:schemeClr val="bg1"/>
                    </a:solidFill>
                  </a:rPr>
                  <a:t>Anticipation</a:t>
                </a:r>
              </a:p>
            </p:txBody>
          </p:sp>
          <p:sp>
            <p:nvSpPr>
              <p:cNvPr id="606306" name="Text Box 98"/>
              <p:cNvSpPr txBox="1">
                <a:spLocks noChangeArrowheads="1"/>
              </p:cNvSpPr>
              <p:nvPr/>
            </p:nvSpPr>
            <p:spPr bwMode="auto">
              <a:xfrm>
                <a:off x="4268" y="730"/>
                <a:ext cx="826" cy="173"/>
              </a:xfrm>
              <a:prstGeom prst="rect">
                <a:avLst/>
              </a:prstGeom>
              <a:noFill/>
              <a:ln w="9525">
                <a:noFill/>
                <a:miter lim="800000"/>
                <a:headEnd/>
                <a:tailEnd/>
              </a:ln>
              <a:effectLst/>
            </p:spPr>
            <p:txBody>
              <a:bodyPr wrap="none">
                <a:spAutoFit/>
              </a:bodyPr>
              <a:lstStyle/>
              <a:p>
                <a:pPr algn="ctr"/>
                <a:r>
                  <a:rPr lang="en-US" b="1">
                    <a:solidFill>
                      <a:schemeClr val="bg1"/>
                    </a:solidFill>
                  </a:rPr>
                  <a:t>Implementation</a:t>
                </a:r>
              </a:p>
            </p:txBody>
          </p:sp>
          <p:sp>
            <p:nvSpPr>
              <p:cNvPr id="606307" name="AutoShape 99"/>
              <p:cNvSpPr>
                <a:spLocks noChangeArrowheads="1"/>
              </p:cNvSpPr>
              <p:nvPr/>
            </p:nvSpPr>
            <p:spPr bwMode="auto">
              <a:xfrm flipH="1" flipV="1">
                <a:off x="432" y="618"/>
                <a:ext cx="432" cy="96"/>
              </a:xfrm>
              <a:prstGeom prst="rtTriangle">
                <a:avLst/>
              </a:prstGeom>
              <a:gradFill rotWithShape="1">
                <a:gsLst>
                  <a:gs pos="0">
                    <a:srgbClr val="FF9900"/>
                  </a:gs>
                  <a:gs pos="100000">
                    <a:srgbClr val="FF0000"/>
                  </a:gs>
                </a:gsLst>
                <a:lin ang="0" scaled="1"/>
              </a:gradFill>
              <a:ln w="9525">
                <a:noFill/>
                <a:miter lim="800000"/>
                <a:headEnd/>
                <a:tailEnd/>
              </a:ln>
              <a:effectLst/>
            </p:spPr>
            <p:txBody>
              <a:bodyPr wrap="none" anchor="ctr"/>
              <a:lstStyle/>
              <a:p>
                <a:endParaRPr lang="en-US"/>
              </a:p>
            </p:txBody>
          </p:sp>
          <p:sp>
            <p:nvSpPr>
              <p:cNvPr id="606308" name="AutoShape 100"/>
              <p:cNvSpPr>
                <a:spLocks noChangeArrowheads="1"/>
              </p:cNvSpPr>
              <p:nvPr/>
            </p:nvSpPr>
            <p:spPr bwMode="auto">
              <a:xfrm flipH="1" flipV="1">
                <a:off x="1104" y="618"/>
                <a:ext cx="432" cy="96"/>
              </a:xfrm>
              <a:prstGeom prst="rtTriangle">
                <a:avLst/>
              </a:prstGeom>
              <a:gradFill rotWithShape="1">
                <a:gsLst>
                  <a:gs pos="0">
                    <a:srgbClr val="FFFF00"/>
                  </a:gs>
                  <a:gs pos="100000">
                    <a:srgbClr val="FF9900"/>
                  </a:gs>
                </a:gsLst>
                <a:lin ang="0" scaled="1"/>
              </a:gradFill>
              <a:ln w="9525">
                <a:noFill/>
                <a:miter lim="800000"/>
                <a:headEnd/>
                <a:tailEnd/>
              </a:ln>
              <a:effectLst/>
            </p:spPr>
            <p:txBody>
              <a:bodyPr wrap="none" anchor="ctr"/>
              <a:lstStyle/>
              <a:p>
                <a:endParaRPr lang="en-US"/>
              </a:p>
            </p:txBody>
          </p:sp>
          <p:sp>
            <p:nvSpPr>
              <p:cNvPr id="606309" name="AutoShape 101"/>
              <p:cNvSpPr>
                <a:spLocks noChangeArrowheads="1"/>
              </p:cNvSpPr>
              <p:nvPr/>
            </p:nvSpPr>
            <p:spPr bwMode="auto">
              <a:xfrm flipH="1" flipV="1">
                <a:off x="1776" y="618"/>
                <a:ext cx="432" cy="96"/>
              </a:xfrm>
              <a:prstGeom prst="rtTriangle">
                <a:avLst/>
              </a:prstGeom>
              <a:gradFill rotWithShape="1">
                <a:gsLst>
                  <a:gs pos="0">
                    <a:srgbClr val="009900"/>
                  </a:gs>
                  <a:gs pos="100000">
                    <a:srgbClr val="FFFF00"/>
                  </a:gs>
                </a:gsLst>
                <a:lin ang="0" scaled="1"/>
              </a:gradFill>
              <a:ln w="9525">
                <a:noFill/>
                <a:miter lim="800000"/>
                <a:headEnd/>
                <a:tailEnd/>
              </a:ln>
              <a:effectLst/>
            </p:spPr>
            <p:txBody>
              <a:bodyPr wrap="none" anchor="ctr"/>
              <a:lstStyle/>
              <a:p>
                <a:endParaRPr lang="en-US"/>
              </a:p>
            </p:txBody>
          </p:sp>
          <p:sp>
            <p:nvSpPr>
              <p:cNvPr id="606310" name="AutoShape 102"/>
              <p:cNvSpPr>
                <a:spLocks noChangeArrowheads="1"/>
              </p:cNvSpPr>
              <p:nvPr/>
            </p:nvSpPr>
            <p:spPr bwMode="auto">
              <a:xfrm flipH="1" flipV="1">
                <a:off x="2448" y="618"/>
                <a:ext cx="432" cy="96"/>
              </a:xfrm>
              <a:prstGeom prst="rtTriangle">
                <a:avLst/>
              </a:prstGeom>
              <a:gradFill rotWithShape="1">
                <a:gsLst>
                  <a:gs pos="0">
                    <a:srgbClr val="009BE6"/>
                  </a:gs>
                  <a:gs pos="100000">
                    <a:srgbClr val="009900"/>
                  </a:gs>
                </a:gsLst>
                <a:lin ang="0" scaled="1"/>
              </a:gradFill>
              <a:ln w="9525">
                <a:noFill/>
                <a:miter lim="800000"/>
                <a:headEnd/>
                <a:tailEnd/>
              </a:ln>
              <a:effectLst/>
            </p:spPr>
            <p:txBody>
              <a:bodyPr wrap="none" anchor="ctr"/>
              <a:lstStyle/>
              <a:p>
                <a:endParaRPr lang="en-US"/>
              </a:p>
            </p:txBody>
          </p:sp>
          <p:sp>
            <p:nvSpPr>
              <p:cNvPr id="606311" name="AutoShape 103"/>
              <p:cNvSpPr>
                <a:spLocks noChangeArrowheads="1"/>
              </p:cNvSpPr>
              <p:nvPr/>
            </p:nvSpPr>
            <p:spPr bwMode="auto">
              <a:xfrm>
                <a:off x="3552" y="970"/>
                <a:ext cx="1344" cy="173"/>
              </a:xfrm>
              <a:prstGeom prst="rtTriangle">
                <a:avLst/>
              </a:prstGeom>
              <a:gradFill rotWithShape="1">
                <a:gsLst>
                  <a:gs pos="0">
                    <a:srgbClr val="009BE6"/>
                  </a:gs>
                  <a:gs pos="100000">
                    <a:srgbClr val="660066"/>
                  </a:gs>
                </a:gsLst>
                <a:lin ang="0" scaled="1"/>
              </a:gradFill>
              <a:ln w="9525">
                <a:noFill/>
                <a:miter lim="800000"/>
                <a:headEnd/>
                <a:tailEnd/>
              </a:ln>
              <a:effectLst/>
            </p:spPr>
            <p:txBody>
              <a:bodyPr wrap="none" anchor="ctr"/>
              <a:lstStyle/>
              <a:p>
                <a:endParaRPr lang="en-US"/>
              </a:p>
            </p:txBody>
          </p:sp>
          <p:grpSp>
            <p:nvGrpSpPr>
              <p:cNvPr id="606312" name="Group 104"/>
              <p:cNvGrpSpPr>
                <a:grpSpLocks/>
              </p:cNvGrpSpPr>
              <p:nvPr/>
            </p:nvGrpSpPr>
            <p:grpSpPr bwMode="auto">
              <a:xfrm>
                <a:off x="192" y="476"/>
                <a:ext cx="5376" cy="672"/>
                <a:chOff x="192" y="958"/>
                <a:chExt cx="5376" cy="672"/>
              </a:xfrm>
            </p:grpSpPr>
            <p:sp>
              <p:nvSpPr>
                <p:cNvPr id="606313" name="Rectangle 105"/>
                <p:cNvSpPr>
                  <a:spLocks noChangeArrowheads="1"/>
                </p:cNvSpPr>
                <p:nvPr/>
              </p:nvSpPr>
              <p:spPr bwMode="auto">
                <a:xfrm>
                  <a:off x="192"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6314" name="Rectangle 106"/>
                <p:cNvSpPr>
                  <a:spLocks noChangeArrowheads="1"/>
                </p:cNvSpPr>
                <p:nvPr/>
              </p:nvSpPr>
              <p:spPr bwMode="auto">
                <a:xfrm>
                  <a:off x="864"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6315" name="Rectangle 107"/>
                <p:cNvSpPr>
                  <a:spLocks noChangeArrowheads="1"/>
                </p:cNvSpPr>
                <p:nvPr/>
              </p:nvSpPr>
              <p:spPr bwMode="auto">
                <a:xfrm>
                  <a:off x="1536"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6316" name="Rectangle 108"/>
                <p:cNvSpPr>
                  <a:spLocks noChangeArrowheads="1"/>
                </p:cNvSpPr>
                <p:nvPr/>
              </p:nvSpPr>
              <p:spPr bwMode="auto">
                <a:xfrm>
                  <a:off x="2208"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6317" name="Rectangle 109"/>
                <p:cNvSpPr>
                  <a:spLocks noChangeArrowheads="1"/>
                </p:cNvSpPr>
                <p:nvPr/>
              </p:nvSpPr>
              <p:spPr bwMode="auto">
                <a:xfrm>
                  <a:off x="2880"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6318" name="Rectangle 110"/>
                <p:cNvSpPr>
                  <a:spLocks noChangeArrowheads="1"/>
                </p:cNvSpPr>
                <p:nvPr/>
              </p:nvSpPr>
              <p:spPr bwMode="auto">
                <a:xfrm>
                  <a:off x="4224" y="958"/>
                  <a:ext cx="1344" cy="672"/>
                </a:xfrm>
                <a:prstGeom prst="rect">
                  <a:avLst/>
                </a:prstGeom>
                <a:noFill/>
                <a:ln w="9525">
                  <a:solidFill>
                    <a:schemeClr val="tx1"/>
                  </a:solidFill>
                  <a:miter lim="800000"/>
                  <a:headEnd/>
                  <a:tailEnd/>
                </a:ln>
                <a:effectLst/>
              </p:spPr>
              <p:txBody>
                <a:bodyPr wrap="none" anchor="ctr"/>
                <a:lstStyle/>
                <a:p>
                  <a:endParaRPr lang="en-US"/>
                </a:p>
              </p:txBody>
            </p:sp>
            <p:sp>
              <p:nvSpPr>
                <p:cNvPr id="606319" name="Rectangle 111"/>
                <p:cNvSpPr>
                  <a:spLocks noChangeArrowheads="1"/>
                </p:cNvSpPr>
                <p:nvPr/>
              </p:nvSpPr>
              <p:spPr bwMode="auto">
                <a:xfrm>
                  <a:off x="3552" y="958"/>
                  <a:ext cx="672" cy="672"/>
                </a:xfrm>
                <a:prstGeom prst="rect">
                  <a:avLst/>
                </a:prstGeom>
                <a:noFill/>
                <a:ln w="9525">
                  <a:solidFill>
                    <a:schemeClr val="tx1"/>
                  </a:solidFill>
                  <a:miter lim="800000"/>
                  <a:headEnd/>
                  <a:tailEnd/>
                </a:ln>
                <a:effectLst/>
              </p:spPr>
              <p:txBody>
                <a:bodyPr wrap="none" anchor="ctr"/>
                <a:lstStyle/>
                <a:p>
                  <a:endParaRPr lang="en-US"/>
                </a:p>
              </p:txBody>
            </p:sp>
          </p:grpSp>
          <p:sp>
            <p:nvSpPr>
              <p:cNvPr id="606320" name="Text Box 112"/>
              <p:cNvSpPr txBox="1">
                <a:spLocks noChangeArrowheads="1"/>
              </p:cNvSpPr>
              <p:nvPr/>
            </p:nvSpPr>
            <p:spPr bwMode="auto">
              <a:xfrm>
                <a:off x="3595" y="737"/>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06321" name="AutoShape 113"/>
              <p:cNvSpPr>
                <a:spLocks noChangeArrowheads="1"/>
              </p:cNvSpPr>
              <p:nvPr/>
            </p:nvSpPr>
            <p:spPr bwMode="auto">
              <a:xfrm flipH="1" flipV="1">
                <a:off x="3120" y="622"/>
                <a:ext cx="432" cy="96"/>
              </a:xfrm>
              <a:prstGeom prst="rtTriangle">
                <a:avLst/>
              </a:prstGeom>
              <a:gradFill rotWithShape="1">
                <a:gsLst>
                  <a:gs pos="0">
                    <a:srgbClr val="0000CC"/>
                  </a:gs>
                  <a:gs pos="100000">
                    <a:srgbClr val="009BE6"/>
                  </a:gs>
                </a:gsLst>
                <a:lin ang="0" scaled="1"/>
              </a:gradFill>
              <a:ln w="9525">
                <a:noFill/>
                <a:miter lim="800000"/>
                <a:headEnd/>
                <a:tailEnd/>
              </a:ln>
              <a:effectLst/>
            </p:spPr>
            <p:txBody>
              <a:bodyPr wrap="none" anchor="ctr"/>
              <a:lstStyle/>
              <a:p>
                <a:endParaRPr lang="en-US"/>
              </a:p>
            </p:txBody>
          </p:sp>
        </p:grpSp>
        <p:grpSp>
          <p:nvGrpSpPr>
            <p:cNvPr id="606322" name="Group 114"/>
            <p:cNvGrpSpPr>
              <a:grpSpLocks/>
            </p:cNvGrpSpPr>
            <p:nvPr/>
          </p:nvGrpSpPr>
          <p:grpSpPr bwMode="auto">
            <a:xfrm>
              <a:off x="192" y="3600"/>
              <a:ext cx="5376" cy="288"/>
              <a:chOff x="192" y="2736"/>
              <a:chExt cx="5376" cy="384"/>
            </a:xfrm>
          </p:grpSpPr>
          <p:sp>
            <p:nvSpPr>
              <p:cNvPr id="606323" name="Rectangle 115"/>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6324" name="Rectangle 116"/>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6325" name="Rectangle 117"/>
              <p:cNvSpPr>
                <a:spLocks noChangeArrowheads="1"/>
              </p:cNvSpPr>
              <p:nvPr/>
            </p:nvSpPr>
            <p:spPr bwMode="auto">
              <a:xfrm>
                <a:off x="1536" y="2736"/>
                <a:ext cx="672" cy="384"/>
              </a:xfrm>
              <a:prstGeom prst="rect">
                <a:avLst/>
              </a:prstGeom>
              <a:solidFill>
                <a:srgbClr val="FFFF81"/>
              </a:solidFill>
              <a:ln w="12700">
                <a:solidFill>
                  <a:schemeClr val="tx1"/>
                </a:solidFill>
                <a:miter lim="800000"/>
                <a:headEnd/>
                <a:tailEnd/>
              </a:ln>
              <a:effectLst/>
            </p:spPr>
            <p:txBody>
              <a:bodyPr wrap="none" anchor="ctr"/>
              <a:lstStyle/>
              <a:p>
                <a:endParaRPr lang="en-US"/>
              </a:p>
            </p:txBody>
          </p:sp>
          <p:sp>
            <p:nvSpPr>
              <p:cNvPr id="606326" name="Rectangle 118"/>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6327" name="Rectangle 119"/>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6328" name="Rectangle 120"/>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6329" name="Rectangle 121"/>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6330" name="Text Box 122"/>
            <p:cNvSpPr txBox="1">
              <a:spLocks noChangeArrowheads="1"/>
            </p:cNvSpPr>
            <p:nvPr/>
          </p:nvSpPr>
          <p:spPr bwMode="auto">
            <a:xfrm>
              <a:off x="126" y="3456"/>
              <a:ext cx="463" cy="154"/>
            </a:xfrm>
            <a:prstGeom prst="rect">
              <a:avLst/>
            </a:prstGeom>
            <a:noFill/>
            <a:ln w="9525">
              <a:noFill/>
              <a:miter lim="800000"/>
              <a:headEnd/>
              <a:tailEnd/>
            </a:ln>
            <a:effectLst/>
          </p:spPr>
          <p:txBody>
            <a:bodyPr wrap="none">
              <a:spAutoFit/>
            </a:bodyPr>
            <a:lstStyle/>
            <a:p>
              <a:r>
                <a:rPr lang="en-US" sz="1000" b="1"/>
                <a:t>MENTOR</a:t>
              </a:r>
            </a:p>
          </p:txBody>
        </p:sp>
        <p:sp>
          <p:nvSpPr>
            <p:cNvPr id="606331" name="Text Box 123"/>
            <p:cNvSpPr txBox="1">
              <a:spLocks noChangeArrowheads="1"/>
            </p:cNvSpPr>
            <p:nvPr/>
          </p:nvSpPr>
          <p:spPr bwMode="auto">
            <a:xfrm>
              <a:off x="127" y="3878"/>
              <a:ext cx="449" cy="154"/>
            </a:xfrm>
            <a:prstGeom prst="rect">
              <a:avLst/>
            </a:prstGeom>
            <a:noFill/>
            <a:ln w="9525">
              <a:noFill/>
              <a:miter lim="800000"/>
              <a:headEnd/>
              <a:tailEnd/>
            </a:ln>
            <a:effectLst/>
          </p:spPr>
          <p:txBody>
            <a:bodyPr wrap="none">
              <a:spAutoFit/>
            </a:bodyPr>
            <a:lstStyle/>
            <a:p>
              <a:r>
                <a:rPr lang="en-US" sz="1000" b="1"/>
                <a:t>MENTEE</a:t>
              </a:r>
            </a:p>
          </p:txBody>
        </p:sp>
        <p:sp>
          <p:nvSpPr>
            <p:cNvPr id="606332" name="WordArt 124"/>
            <p:cNvSpPr>
              <a:spLocks noChangeArrowheads="1" noChangeShapeType="1" noTextEdit="1"/>
            </p:cNvSpPr>
            <p:nvPr/>
          </p:nvSpPr>
          <p:spPr bwMode="auto">
            <a:xfrm rot="5400000">
              <a:off x="5" y="3733"/>
              <a:ext cx="264" cy="46"/>
            </a:xfrm>
            <a:prstGeom prst="rect">
              <a:avLst/>
            </a:prstGeom>
          </p:spPr>
          <p:txBody>
            <a:bodyPr vert="wordArtVert" wrap="none" fromWordArt="1">
              <a:prstTxWarp prst="textPlain">
                <a:avLst>
                  <a:gd name="adj" fmla="val 50000"/>
                </a:avLst>
              </a:prstTxWarp>
            </a:bodyPr>
            <a:lstStyle/>
            <a:p>
              <a:pPr algn="ctr" fontAlgn="auto"/>
              <a:r>
                <a:rPr lang="en-US" sz="1000" kern="10">
                  <a:ln w="9525">
                    <a:solidFill>
                      <a:srgbClr val="000000"/>
                    </a:solidFill>
                    <a:round/>
                    <a:headEnd/>
                    <a:tailEnd/>
                  </a:ln>
                  <a:solidFill>
                    <a:srgbClr val="000000"/>
                  </a:solidFill>
                  <a:latin typeface="Arial"/>
                  <a:cs typeface="Arial"/>
                </a:rPr>
                <a:t>PEER</a:t>
              </a:r>
            </a:p>
          </p:txBody>
        </p:sp>
        <p:sp>
          <p:nvSpPr>
            <p:cNvPr id="606333" name="AutoShape 125"/>
            <p:cNvSpPr>
              <a:spLocks noChangeAspect="1" noChangeArrowheads="1"/>
            </p:cNvSpPr>
            <p:nvPr/>
          </p:nvSpPr>
          <p:spPr bwMode="auto">
            <a:xfrm>
              <a:off x="1152" y="3650"/>
              <a:ext cx="92" cy="184"/>
            </a:xfrm>
            <a:prstGeom prst="upArrow">
              <a:avLst>
                <a:gd name="adj1" fmla="val 50000"/>
                <a:gd name="adj2" fmla="val 50000"/>
              </a:avLst>
            </a:prstGeom>
            <a:solidFill>
              <a:srgbClr val="FFE8C5"/>
            </a:solidFill>
            <a:ln w="9525">
              <a:noFill/>
              <a:miter lim="800000"/>
              <a:headEnd/>
              <a:tailEnd/>
            </a:ln>
            <a:effectLst/>
          </p:spPr>
          <p:txBody>
            <a:bodyPr vert="eaVert" wrap="none" anchor="ctr"/>
            <a:lstStyle/>
            <a:p>
              <a:endParaRPr lang="en-US"/>
            </a:p>
          </p:txBody>
        </p:sp>
        <p:sp>
          <p:nvSpPr>
            <p:cNvPr id="606334" name="WordArt 126"/>
            <p:cNvSpPr>
              <a:spLocks noChangeAspect="1" noChangeArrowheads="1" noChangeShapeType="1" noTextEdit="1"/>
            </p:cNvSpPr>
            <p:nvPr/>
          </p:nvSpPr>
          <p:spPr bwMode="auto">
            <a:xfrm>
              <a:off x="467" y="3648"/>
              <a:ext cx="109" cy="182"/>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E5E5"/>
                  </a:solidFill>
                  <a:latin typeface="Arial"/>
                  <a:cs typeface="Arial"/>
                </a:rPr>
                <a:t>?</a:t>
              </a:r>
            </a:p>
          </p:txBody>
        </p:sp>
        <p:sp>
          <p:nvSpPr>
            <p:cNvPr id="606335" name="AutoShape 127"/>
            <p:cNvSpPr>
              <a:spLocks noChangeAspect="1" noChangeArrowheads="1"/>
            </p:cNvSpPr>
            <p:nvPr/>
          </p:nvSpPr>
          <p:spPr bwMode="auto">
            <a:xfrm>
              <a:off x="1776" y="3708"/>
              <a:ext cx="184" cy="92"/>
            </a:xfrm>
            <a:prstGeom prst="leftRightArrow">
              <a:avLst>
                <a:gd name="adj1" fmla="val 50000"/>
                <a:gd name="adj2" fmla="val 40000"/>
              </a:avLst>
            </a:prstGeom>
            <a:solidFill>
              <a:srgbClr val="FFFFC8"/>
            </a:solidFill>
            <a:ln w="9525">
              <a:noFill/>
              <a:miter lim="800000"/>
              <a:headEnd/>
              <a:tailEnd/>
            </a:ln>
            <a:effectLst/>
          </p:spPr>
          <p:txBody>
            <a:bodyPr wrap="none" anchor="ctr"/>
            <a:lstStyle/>
            <a:p>
              <a:endParaRPr lang="en-US"/>
            </a:p>
          </p:txBody>
        </p:sp>
        <p:sp>
          <p:nvSpPr>
            <p:cNvPr id="606336" name="AutoShape 128"/>
            <p:cNvSpPr>
              <a:spLocks noChangeAspect="1" noChangeArrowheads="1"/>
            </p:cNvSpPr>
            <p:nvPr/>
          </p:nvSpPr>
          <p:spPr bwMode="auto">
            <a:xfrm>
              <a:off x="2500" y="3650"/>
              <a:ext cx="92" cy="184"/>
            </a:xfrm>
            <a:prstGeom prst="downArrow">
              <a:avLst>
                <a:gd name="adj1" fmla="val 50000"/>
                <a:gd name="adj2" fmla="val 50000"/>
              </a:avLst>
            </a:prstGeom>
            <a:solidFill>
              <a:srgbClr val="DDFFDD"/>
            </a:solidFill>
            <a:ln w="9525">
              <a:noFill/>
              <a:miter lim="800000"/>
              <a:headEnd/>
              <a:tailEnd/>
            </a:ln>
            <a:effectLst/>
          </p:spPr>
          <p:txBody>
            <a:bodyPr vert="eaVert" wrap="none" anchor="ctr"/>
            <a:lstStyle/>
            <a:p>
              <a:endParaRPr lang="en-US"/>
            </a:p>
          </p:txBody>
        </p:sp>
        <p:sp>
          <p:nvSpPr>
            <p:cNvPr id="606337" name="AutoShape 129"/>
            <p:cNvSpPr>
              <a:spLocks noChangeAspect="1" noChangeArrowheads="1"/>
            </p:cNvSpPr>
            <p:nvPr/>
          </p:nvSpPr>
          <p:spPr bwMode="auto">
            <a:xfrm>
              <a:off x="3172" y="3650"/>
              <a:ext cx="92" cy="184"/>
            </a:xfrm>
            <a:prstGeom prst="upArrow">
              <a:avLst>
                <a:gd name="adj1" fmla="val 50000"/>
                <a:gd name="adj2" fmla="val 50000"/>
              </a:avLst>
            </a:prstGeom>
            <a:solidFill>
              <a:srgbClr val="D5F1FF"/>
            </a:solidFill>
            <a:ln w="9525">
              <a:noFill/>
              <a:miter lim="800000"/>
              <a:headEnd/>
              <a:tailEnd/>
            </a:ln>
            <a:effectLst/>
          </p:spPr>
          <p:txBody>
            <a:bodyPr vert="eaVert" wrap="none" anchor="ctr"/>
            <a:lstStyle/>
            <a:p>
              <a:endParaRPr lang="en-US"/>
            </a:p>
          </p:txBody>
        </p:sp>
        <p:grpSp>
          <p:nvGrpSpPr>
            <p:cNvPr id="606338" name="Group 130"/>
            <p:cNvGrpSpPr>
              <a:grpSpLocks noChangeAspect="1"/>
            </p:cNvGrpSpPr>
            <p:nvPr/>
          </p:nvGrpSpPr>
          <p:grpSpPr bwMode="auto">
            <a:xfrm>
              <a:off x="3805" y="3650"/>
              <a:ext cx="179" cy="183"/>
              <a:chOff x="4479" y="3709"/>
              <a:chExt cx="282" cy="288"/>
            </a:xfrm>
          </p:grpSpPr>
          <p:sp>
            <p:nvSpPr>
              <p:cNvPr id="606339" name="AutoShape 131"/>
              <p:cNvSpPr>
                <a:spLocks noChangeAspect="1" noChangeArrowheads="1"/>
              </p:cNvSpPr>
              <p:nvPr/>
            </p:nvSpPr>
            <p:spPr bwMode="auto">
              <a:xfrm>
                <a:off x="4479" y="3806"/>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sp>
            <p:nvSpPr>
              <p:cNvPr id="606340" name="AutoShape 132"/>
              <p:cNvSpPr>
                <a:spLocks noChangeAspect="1" noChangeArrowheads="1"/>
              </p:cNvSpPr>
              <p:nvPr/>
            </p:nvSpPr>
            <p:spPr bwMode="auto">
              <a:xfrm flipH="1">
                <a:off x="4646" y="3806"/>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sp>
            <p:nvSpPr>
              <p:cNvPr id="606341" name="AutoShape 133"/>
              <p:cNvSpPr>
                <a:spLocks noChangeAspect="1" noChangeArrowheads="1"/>
              </p:cNvSpPr>
              <p:nvPr/>
            </p:nvSpPr>
            <p:spPr bwMode="auto">
              <a:xfrm rot="-5400000">
                <a:off x="4560" y="3892"/>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sp>
            <p:nvSpPr>
              <p:cNvPr id="606342" name="AutoShape 134"/>
              <p:cNvSpPr>
                <a:spLocks noChangeAspect="1" noChangeArrowheads="1"/>
              </p:cNvSpPr>
              <p:nvPr/>
            </p:nvSpPr>
            <p:spPr bwMode="auto">
              <a:xfrm rot="5400000" flipV="1">
                <a:off x="4560" y="3719"/>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grpSp>
        <p:sp>
          <p:nvSpPr>
            <p:cNvPr id="606343" name="AutoShape 135"/>
            <p:cNvSpPr>
              <a:spLocks noChangeAspect="1" noChangeArrowheads="1"/>
            </p:cNvSpPr>
            <p:nvPr/>
          </p:nvSpPr>
          <p:spPr bwMode="auto">
            <a:xfrm>
              <a:off x="4800" y="3650"/>
              <a:ext cx="184" cy="1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E1FF"/>
            </a:solidFill>
            <a:ln w="9525">
              <a:noFill/>
              <a:miter lim="800000"/>
              <a:headEnd/>
              <a:tailEnd/>
            </a:ln>
            <a:effectLst/>
          </p:spPr>
          <p:txBody>
            <a:bodyPr wrap="none" anchor="ctr"/>
            <a:lstStyle/>
            <a:p>
              <a:endParaRPr lang="en-US"/>
            </a:p>
          </p:txBody>
        </p:sp>
        <p:sp>
          <p:nvSpPr>
            <p:cNvPr id="606344" name="Text Box 136"/>
            <p:cNvSpPr txBox="1">
              <a:spLocks noChangeArrowheads="1"/>
            </p:cNvSpPr>
            <p:nvPr/>
          </p:nvSpPr>
          <p:spPr bwMode="auto">
            <a:xfrm>
              <a:off x="2019" y="3888"/>
              <a:ext cx="1730" cy="192"/>
            </a:xfrm>
            <a:prstGeom prst="rect">
              <a:avLst/>
            </a:prstGeom>
            <a:noFill/>
            <a:ln w="9525">
              <a:noFill/>
              <a:miter lim="800000"/>
              <a:headEnd/>
              <a:tailEnd/>
            </a:ln>
            <a:effectLst/>
          </p:spPr>
          <p:txBody>
            <a:bodyPr wrap="none">
              <a:spAutoFit/>
            </a:bodyPr>
            <a:lstStyle/>
            <a:p>
              <a:pPr algn="ctr"/>
              <a:r>
                <a:rPr lang="en-US" sz="1400" b="1"/>
                <a:t>Primary Mentoring Orientation</a:t>
              </a:r>
            </a:p>
          </p:txBody>
        </p:sp>
        <p:sp>
          <p:nvSpPr>
            <p:cNvPr id="606345" name="Text Box 137"/>
            <p:cNvSpPr txBox="1">
              <a:spLocks noChangeArrowheads="1"/>
            </p:cNvSpPr>
            <p:nvPr/>
          </p:nvSpPr>
          <p:spPr bwMode="auto">
            <a:xfrm>
              <a:off x="864" y="3564"/>
              <a:ext cx="634" cy="346"/>
            </a:xfrm>
            <a:prstGeom prst="rect">
              <a:avLst/>
            </a:prstGeom>
            <a:noFill/>
            <a:ln w="9525">
              <a:noFill/>
              <a:miter lim="800000"/>
              <a:headEnd/>
              <a:tailEnd/>
            </a:ln>
            <a:effectLst/>
          </p:spPr>
          <p:txBody>
            <a:bodyPr>
              <a:spAutoFit/>
            </a:bodyPr>
            <a:lstStyle/>
            <a:p>
              <a:pPr algn="ctr"/>
              <a:r>
                <a:rPr lang="en-US" sz="1000" b="1" i="1"/>
                <a:t>mentee</a:t>
              </a:r>
              <a:br>
                <a:rPr lang="en-US" sz="1000" b="1" i="1"/>
              </a:br>
              <a:r>
                <a:rPr lang="en-US" sz="1000" b="1" i="1"/>
                <a:t>seeking mentor</a:t>
              </a:r>
            </a:p>
          </p:txBody>
        </p:sp>
        <p:sp>
          <p:nvSpPr>
            <p:cNvPr id="606346" name="Text Box 138"/>
            <p:cNvSpPr txBox="1">
              <a:spLocks noChangeArrowheads="1"/>
            </p:cNvSpPr>
            <p:nvPr/>
          </p:nvSpPr>
          <p:spPr bwMode="auto">
            <a:xfrm>
              <a:off x="1574" y="3564"/>
              <a:ext cx="634" cy="346"/>
            </a:xfrm>
            <a:prstGeom prst="rect">
              <a:avLst/>
            </a:prstGeom>
            <a:noFill/>
            <a:ln w="9525">
              <a:noFill/>
              <a:miter lim="800000"/>
              <a:headEnd/>
              <a:tailEnd/>
            </a:ln>
            <a:effectLst/>
          </p:spPr>
          <p:txBody>
            <a:bodyPr>
              <a:spAutoFit/>
            </a:bodyPr>
            <a:lstStyle/>
            <a:p>
              <a:pPr algn="ctr"/>
              <a:r>
                <a:rPr lang="en-US" sz="1000" b="1" i="1"/>
                <a:t>peer mentors</a:t>
              </a:r>
              <a:br>
                <a:rPr lang="en-US" sz="1000" b="1" i="1"/>
              </a:br>
              <a:r>
                <a:rPr lang="en-US" sz="1000" b="1" i="1"/>
                <a:t>seeking</a:t>
              </a:r>
              <a:br>
                <a:rPr lang="en-US" sz="1000" b="1" i="1"/>
              </a:br>
              <a:r>
                <a:rPr lang="en-US" sz="1000" b="1" i="1"/>
                <a:t>each other</a:t>
              </a:r>
            </a:p>
          </p:txBody>
        </p:sp>
        <p:sp>
          <p:nvSpPr>
            <p:cNvPr id="606347" name="Text Box 139"/>
            <p:cNvSpPr txBox="1">
              <a:spLocks noChangeArrowheads="1"/>
            </p:cNvSpPr>
            <p:nvPr/>
          </p:nvSpPr>
          <p:spPr bwMode="auto">
            <a:xfrm>
              <a:off x="2246" y="3564"/>
              <a:ext cx="634" cy="346"/>
            </a:xfrm>
            <a:prstGeom prst="rect">
              <a:avLst/>
            </a:prstGeom>
            <a:noFill/>
            <a:ln w="9525">
              <a:noFill/>
              <a:miter lim="800000"/>
              <a:headEnd/>
              <a:tailEnd/>
            </a:ln>
            <a:effectLst/>
          </p:spPr>
          <p:txBody>
            <a:bodyPr>
              <a:spAutoFit/>
            </a:bodyPr>
            <a:lstStyle/>
            <a:p>
              <a:pPr algn="ctr"/>
              <a:r>
                <a:rPr lang="en-US" sz="1000" b="1" i="1"/>
                <a:t>mentors</a:t>
              </a:r>
              <a:br>
                <a:rPr lang="en-US" sz="1000" b="1" i="1"/>
              </a:br>
              <a:r>
                <a:rPr lang="en-US" sz="1000" b="1" i="1"/>
                <a:t>seeking</a:t>
              </a:r>
              <a:br>
                <a:rPr lang="en-US" sz="1000" b="1" i="1"/>
              </a:br>
              <a:r>
                <a:rPr lang="en-US" sz="1000" b="1" i="1"/>
                <a:t>mentees</a:t>
              </a:r>
            </a:p>
          </p:txBody>
        </p:sp>
        <p:sp>
          <p:nvSpPr>
            <p:cNvPr id="606348" name="Text Box 140"/>
            <p:cNvSpPr txBox="1">
              <a:spLocks noChangeArrowheads="1"/>
            </p:cNvSpPr>
            <p:nvPr/>
          </p:nvSpPr>
          <p:spPr bwMode="auto">
            <a:xfrm>
              <a:off x="2832" y="3564"/>
              <a:ext cx="778" cy="346"/>
            </a:xfrm>
            <a:prstGeom prst="rect">
              <a:avLst/>
            </a:prstGeom>
            <a:noFill/>
            <a:ln w="9525">
              <a:noFill/>
              <a:miter lim="800000"/>
              <a:headEnd/>
              <a:tailEnd/>
            </a:ln>
            <a:effectLst/>
          </p:spPr>
          <p:txBody>
            <a:bodyPr>
              <a:spAutoFit/>
            </a:bodyPr>
            <a:lstStyle/>
            <a:p>
              <a:pPr algn="ctr"/>
              <a:r>
                <a:rPr lang="en-US" sz="1000" b="1" i="1"/>
                <a:t>mentees</a:t>
              </a:r>
              <a:br>
                <a:rPr lang="en-US" sz="1000" b="1" i="1"/>
              </a:br>
              <a:r>
                <a:rPr lang="en-US" sz="1000" b="1" i="1"/>
                <a:t>seeking</a:t>
              </a:r>
              <a:br>
                <a:rPr lang="en-US" sz="1000" b="1" i="1"/>
              </a:br>
              <a:r>
                <a:rPr lang="en-US" sz="1000" b="1" i="1"/>
                <a:t>career mentors</a:t>
              </a:r>
            </a:p>
          </p:txBody>
        </p:sp>
        <p:sp>
          <p:nvSpPr>
            <p:cNvPr id="606349" name="Text Box 141"/>
            <p:cNvSpPr txBox="1">
              <a:spLocks noChangeArrowheads="1"/>
            </p:cNvSpPr>
            <p:nvPr/>
          </p:nvSpPr>
          <p:spPr bwMode="auto">
            <a:xfrm>
              <a:off x="3590" y="3564"/>
              <a:ext cx="634" cy="346"/>
            </a:xfrm>
            <a:prstGeom prst="rect">
              <a:avLst/>
            </a:prstGeom>
            <a:noFill/>
            <a:ln w="9525">
              <a:noFill/>
              <a:miter lim="800000"/>
              <a:headEnd/>
              <a:tailEnd/>
            </a:ln>
            <a:effectLst/>
          </p:spPr>
          <p:txBody>
            <a:bodyPr>
              <a:spAutoFit/>
            </a:bodyPr>
            <a:lstStyle/>
            <a:p>
              <a:pPr algn="ctr"/>
              <a:r>
                <a:rPr lang="en-US" sz="1000" b="1" i="1"/>
                <a:t>mentor/</a:t>
              </a:r>
              <a:br>
                <a:rPr lang="en-US" sz="1000" b="1" i="1"/>
              </a:br>
              <a:r>
                <a:rPr lang="en-US" sz="1000" b="1" i="1"/>
                <a:t>mentee</a:t>
              </a:r>
              <a:br>
                <a:rPr lang="en-US" sz="1000" b="1" i="1"/>
              </a:br>
              <a:r>
                <a:rPr lang="en-US" sz="1000" b="1" i="1"/>
                <a:t>celebration</a:t>
              </a:r>
            </a:p>
          </p:txBody>
        </p:sp>
        <p:sp>
          <p:nvSpPr>
            <p:cNvPr id="606350" name="Text Box 142"/>
            <p:cNvSpPr txBox="1">
              <a:spLocks noChangeArrowheads="1"/>
            </p:cNvSpPr>
            <p:nvPr/>
          </p:nvSpPr>
          <p:spPr bwMode="auto">
            <a:xfrm>
              <a:off x="4224" y="3564"/>
              <a:ext cx="1344" cy="346"/>
            </a:xfrm>
            <a:prstGeom prst="rect">
              <a:avLst/>
            </a:prstGeom>
            <a:noFill/>
            <a:ln w="9525">
              <a:noFill/>
              <a:miter lim="800000"/>
              <a:headEnd/>
              <a:tailEnd/>
            </a:ln>
            <a:effectLst/>
          </p:spPr>
          <p:txBody>
            <a:bodyPr>
              <a:spAutoFit/>
            </a:bodyPr>
            <a:lstStyle/>
            <a:p>
              <a:pPr algn="ctr"/>
              <a:r>
                <a:rPr lang="en-US" sz="1000" b="1" i="1"/>
                <a:t>individuals seeking</a:t>
              </a:r>
              <a:br>
                <a:rPr lang="en-US" sz="1000" b="1" i="1"/>
              </a:br>
              <a:r>
                <a:rPr lang="en-US" sz="1000" b="1" i="1"/>
                <a:t>mentor, mentee, and peer</a:t>
              </a:r>
              <a:br>
                <a:rPr lang="en-US" sz="1000" b="1" i="1"/>
              </a:br>
              <a:r>
                <a:rPr lang="en-US" sz="1000" b="1" i="1"/>
                <a:t>relationships</a:t>
              </a:r>
            </a:p>
          </p:txBody>
        </p:sp>
        <p:sp>
          <p:nvSpPr>
            <p:cNvPr id="606351" name="Text Box 143"/>
            <p:cNvSpPr txBox="1">
              <a:spLocks noChangeArrowheads="1"/>
            </p:cNvSpPr>
            <p:nvPr/>
          </p:nvSpPr>
          <p:spPr bwMode="auto">
            <a:xfrm>
              <a:off x="192" y="3564"/>
              <a:ext cx="634" cy="346"/>
            </a:xfrm>
            <a:prstGeom prst="rect">
              <a:avLst/>
            </a:prstGeom>
            <a:noFill/>
            <a:ln w="9525">
              <a:noFill/>
              <a:miter lim="800000"/>
              <a:headEnd/>
              <a:tailEnd/>
            </a:ln>
            <a:effectLst/>
          </p:spPr>
          <p:txBody>
            <a:bodyPr>
              <a:spAutoFit/>
            </a:bodyPr>
            <a:lstStyle/>
            <a:p>
              <a:pPr algn="ctr"/>
              <a:r>
                <a:rPr lang="en-US" sz="1000" b="1" i="1"/>
                <a:t>explain to</a:t>
              </a:r>
              <a:br>
                <a:rPr lang="en-US" sz="1000" b="1" i="1"/>
              </a:br>
              <a:r>
                <a:rPr lang="en-US" sz="1000" b="1" i="1"/>
                <a:t>me what mentoring is</a:t>
              </a:r>
            </a:p>
          </p:txBody>
        </p:sp>
      </p:grpSp>
      <p:sp>
        <p:nvSpPr>
          <p:cNvPr id="606352" name="Rectangle 144"/>
          <p:cNvSpPr>
            <a:spLocks noChangeArrowheads="1"/>
          </p:cNvSpPr>
          <p:nvPr/>
        </p:nvSpPr>
        <p:spPr bwMode="auto">
          <a:xfrm>
            <a:off x="0" y="228600"/>
            <a:ext cx="1371600" cy="6172200"/>
          </a:xfrm>
          <a:prstGeom prst="rect">
            <a:avLst/>
          </a:prstGeom>
          <a:solidFill>
            <a:schemeClr val="bg1">
              <a:alpha val="75000"/>
            </a:schemeClr>
          </a:solidFill>
          <a:ln w="9525">
            <a:noFill/>
            <a:miter lim="800000"/>
            <a:headEnd/>
            <a:tailEnd/>
          </a:ln>
          <a:effectLst/>
        </p:spPr>
        <p:txBody>
          <a:bodyPr wrap="none" anchor="ctr"/>
          <a:lstStyle/>
          <a:p>
            <a:endParaRPr lang="en-US"/>
          </a:p>
        </p:txBody>
      </p:sp>
      <p:sp>
        <p:nvSpPr>
          <p:cNvPr id="606353" name="WordArt 145"/>
          <p:cNvSpPr>
            <a:spLocks noChangeArrowheads="1" noChangeShapeType="1" noTextEdit="1"/>
          </p:cNvSpPr>
          <p:nvPr/>
        </p:nvSpPr>
        <p:spPr bwMode="auto">
          <a:xfrm>
            <a:off x="1219200" y="6553200"/>
            <a:ext cx="6705600" cy="152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336699"/>
                </a:solidFill>
                <a:effectLst>
                  <a:outerShdw dist="45791" dir="2021404" algn="ctr" rotWithShape="0">
                    <a:srgbClr val="B2B2B2">
                      <a:alpha val="80000"/>
                    </a:srgbClr>
                  </a:outerShdw>
                </a:effectLst>
                <a:latin typeface="Arial"/>
                <a:cs typeface="Arial"/>
              </a:rPr>
              <a:t>Stage-Appropriate Life Calling Developmental Model</a:t>
            </a:r>
          </a:p>
        </p:txBody>
      </p:sp>
      <p:sp>
        <p:nvSpPr>
          <p:cNvPr id="606354" name="Rectangle 146"/>
          <p:cNvSpPr>
            <a:spLocks noChangeArrowheads="1"/>
          </p:cNvSpPr>
          <p:nvPr/>
        </p:nvSpPr>
        <p:spPr bwMode="auto">
          <a:xfrm>
            <a:off x="2438400" y="0"/>
            <a:ext cx="6553200" cy="6477000"/>
          </a:xfrm>
          <a:prstGeom prst="rect">
            <a:avLst/>
          </a:prstGeom>
          <a:solidFill>
            <a:schemeClr val="bg1">
              <a:alpha val="75000"/>
            </a:schemeClr>
          </a:solidFill>
          <a:ln w="9525">
            <a:noFill/>
            <a:miter lim="800000"/>
            <a:headEnd/>
            <a:tailEnd/>
          </a:ln>
          <a:effectLst/>
        </p:spPr>
        <p:txBody>
          <a:bodyPr wrap="none" anchor="ctr"/>
          <a:lstStyle/>
          <a:p>
            <a:endParaRPr lang="en-US"/>
          </a:p>
        </p:txBody>
      </p:sp>
      <p:sp>
        <p:nvSpPr>
          <p:cNvPr id="606355" name="Text Box 147"/>
          <p:cNvSpPr txBox="1">
            <a:spLocks noChangeArrowheads="1"/>
          </p:cNvSpPr>
          <p:nvPr/>
        </p:nvSpPr>
        <p:spPr bwMode="auto">
          <a:xfrm>
            <a:off x="5181600" y="5607050"/>
            <a:ext cx="3733800" cy="641350"/>
          </a:xfrm>
          <a:prstGeom prst="rect">
            <a:avLst/>
          </a:prstGeom>
          <a:solidFill>
            <a:schemeClr val="accent2"/>
          </a:solidFill>
          <a:ln w="9525">
            <a:noFill/>
            <a:miter lim="800000"/>
            <a:headEnd/>
            <a:tailEnd/>
          </a:ln>
          <a:effectLst/>
        </p:spPr>
        <p:txBody>
          <a:bodyPr>
            <a:spAutoFit/>
          </a:bodyPr>
          <a:lstStyle/>
          <a:p>
            <a:r>
              <a:rPr lang="en-US" sz="1800" b="1" dirty="0">
                <a:solidFill>
                  <a:srgbClr val="FFFF00"/>
                </a:solidFill>
              </a:rPr>
              <a:t>Purpose-guided first year </a:t>
            </a:r>
            <a:r>
              <a:rPr lang="en-US" sz="1800" b="1" dirty="0" smtClean="0">
                <a:solidFill>
                  <a:srgbClr val="FFFF00"/>
                </a:solidFill>
              </a:rPr>
              <a:t>mentoring</a:t>
            </a:r>
            <a:endParaRPr lang="en-US" sz="1800" b="1" dirty="0">
              <a:solidFill>
                <a:srgbClr val="FFFF00"/>
              </a:solidFill>
            </a:endParaRPr>
          </a:p>
        </p:txBody>
      </p:sp>
      <p:sp>
        <p:nvSpPr>
          <p:cNvPr id="606356" name="Text Box 148"/>
          <p:cNvSpPr txBox="1">
            <a:spLocks noChangeArrowheads="1"/>
          </p:cNvSpPr>
          <p:nvPr/>
        </p:nvSpPr>
        <p:spPr bwMode="auto">
          <a:xfrm>
            <a:off x="5181600" y="3810000"/>
            <a:ext cx="3733800" cy="641350"/>
          </a:xfrm>
          <a:prstGeom prst="rect">
            <a:avLst/>
          </a:prstGeom>
          <a:solidFill>
            <a:schemeClr val="accent2"/>
          </a:solidFill>
          <a:ln w="9525">
            <a:noFill/>
            <a:miter lim="800000"/>
            <a:headEnd/>
            <a:tailEnd/>
          </a:ln>
          <a:effectLst/>
        </p:spPr>
        <p:txBody>
          <a:bodyPr>
            <a:spAutoFit/>
          </a:bodyPr>
          <a:lstStyle/>
          <a:p>
            <a:r>
              <a:rPr lang="en-US" sz="1800" b="1">
                <a:solidFill>
                  <a:srgbClr val="FFFF00"/>
                </a:solidFill>
              </a:rPr>
              <a:t>Purpose-guided curriculum in introductory courses in majors</a:t>
            </a:r>
          </a:p>
        </p:txBody>
      </p:sp>
      <p:sp>
        <p:nvSpPr>
          <p:cNvPr id="606357" name="Text Box 149"/>
          <p:cNvSpPr txBox="1">
            <a:spLocks noChangeArrowheads="1"/>
          </p:cNvSpPr>
          <p:nvPr/>
        </p:nvSpPr>
        <p:spPr bwMode="auto">
          <a:xfrm>
            <a:off x="5181600" y="2895600"/>
            <a:ext cx="3733800" cy="646331"/>
          </a:xfrm>
          <a:prstGeom prst="rect">
            <a:avLst/>
          </a:prstGeom>
          <a:solidFill>
            <a:schemeClr val="accent2"/>
          </a:solidFill>
          <a:ln w="9525">
            <a:noFill/>
            <a:miter lim="800000"/>
            <a:headEnd/>
            <a:tailEnd/>
          </a:ln>
          <a:effectLst/>
        </p:spPr>
        <p:txBody>
          <a:bodyPr>
            <a:spAutoFit/>
          </a:bodyPr>
          <a:lstStyle/>
          <a:p>
            <a:r>
              <a:rPr lang="en-US" sz="1800" b="1" dirty="0">
                <a:solidFill>
                  <a:srgbClr val="FFFF00"/>
                </a:solidFill>
              </a:rPr>
              <a:t>Purpose-guided Life Calling course for all first year </a:t>
            </a:r>
            <a:r>
              <a:rPr lang="en-US" sz="1800" b="1" dirty="0" smtClean="0">
                <a:solidFill>
                  <a:srgbClr val="FFFF00"/>
                </a:solidFill>
              </a:rPr>
              <a:t>students</a:t>
            </a:r>
            <a:endParaRPr lang="en-US" sz="1800" b="1" dirty="0">
              <a:solidFill>
                <a:srgbClr val="FFFF00"/>
              </a:solidFill>
            </a:endParaRPr>
          </a:p>
        </p:txBody>
      </p:sp>
      <p:sp>
        <p:nvSpPr>
          <p:cNvPr id="606358" name="Text Box 150"/>
          <p:cNvSpPr txBox="1">
            <a:spLocks noChangeArrowheads="1"/>
          </p:cNvSpPr>
          <p:nvPr/>
        </p:nvSpPr>
        <p:spPr bwMode="auto">
          <a:xfrm>
            <a:off x="5181600" y="2025650"/>
            <a:ext cx="3733800" cy="641350"/>
          </a:xfrm>
          <a:prstGeom prst="rect">
            <a:avLst/>
          </a:prstGeom>
          <a:solidFill>
            <a:schemeClr val="accent2"/>
          </a:solidFill>
          <a:ln w="9525">
            <a:noFill/>
            <a:miter lim="800000"/>
            <a:headEnd/>
            <a:tailEnd/>
          </a:ln>
          <a:effectLst/>
        </p:spPr>
        <p:txBody>
          <a:bodyPr>
            <a:spAutoFit/>
          </a:bodyPr>
          <a:lstStyle/>
          <a:p>
            <a:r>
              <a:rPr lang="en-US" sz="1800" b="1">
                <a:solidFill>
                  <a:srgbClr val="FFFF00"/>
                </a:solidFill>
              </a:rPr>
              <a:t>Purpose-guided emphasis in first year residence life</a:t>
            </a:r>
          </a:p>
        </p:txBody>
      </p:sp>
      <p:sp>
        <p:nvSpPr>
          <p:cNvPr id="606359" name="Text Box 151"/>
          <p:cNvSpPr txBox="1">
            <a:spLocks noChangeArrowheads="1"/>
          </p:cNvSpPr>
          <p:nvPr/>
        </p:nvSpPr>
        <p:spPr bwMode="auto">
          <a:xfrm>
            <a:off x="5181600" y="4570413"/>
            <a:ext cx="3733800" cy="915987"/>
          </a:xfrm>
          <a:prstGeom prst="rect">
            <a:avLst/>
          </a:prstGeom>
          <a:solidFill>
            <a:schemeClr val="accent2"/>
          </a:solidFill>
          <a:ln w="9525">
            <a:noFill/>
            <a:miter lim="800000"/>
            <a:headEnd/>
            <a:tailEnd/>
          </a:ln>
          <a:effectLst/>
        </p:spPr>
        <p:txBody>
          <a:bodyPr>
            <a:spAutoFit/>
          </a:bodyPr>
          <a:lstStyle/>
          <a:p>
            <a:r>
              <a:rPr lang="en-US" sz="1800" b="1">
                <a:solidFill>
                  <a:srgbClr val="FFFF00"/>
                </a:solidFill>
              </a:rPr>
              <a:t>Purpose-guided strengths assessment for all first year students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6358"/>
                                        </p:tgtEl>
                                        <p:attrNameLst>
                                          <p:attrName>style.visibility</p:attrName>
                                        </p:attrNameLst>
                                      </p:cBhvr>
                                      <p:to>
                                        <p:strVal val="visible"/>
                                      </p:to>
                                    </p:set>
                                    <p:animEffect transition="in" filter="wipe(up)">
                                      <p:cBhvr>
                                        <p:cTn id="7" dur="500"/>
                                        <p:tgtEl>
                                          <p:spTgt spid="6063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06357"/>
                                        </p:tgtEl>
                                        <p:attrNameLst>
                                          <p:attrName>style.visibility</p:attrName>
                                        </p:attrNameLst>
                                      </p:cBhvr>
                                      <p:to>
                                        <p:strVal val="visible"/>
                                      </p:to>
                                    </p:set>
                                    <p:animEffect transition="in" filter="wipe(up)">
                                      <p:cBhvr>
                                        <p:cTn id="12" dur="500"/>
                                        <p:tgtEl>
                                          <p:spTgt spid="6063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06356"/>
                                        </p:tgtEl>
                                        <p:attrNameLst>
                                          <p:attrName>style.visibility</p:attrName>
                                        </p:attrNameLst>
                                      </p:cBhvr>
                                      <p:to>
                                        <p:strVal val="visible"/>
                                      </p:to>
                                    </p:set>
                                    <p:animEffect transition="in" filter="wipe(up)">
                                      <p:cBhvr>
                                        <p:cTn id="17" dur="500"/>
                                        <p:tgtEl>
                                          <p:spTgt spid="6063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06359"/>
                                        </p:tgtEl>
                                        <p:attrNameLst>
                                          <p:attrName>style.visibility</p:attrName>
                                        </p:attrNameLst>
                                      </p:cBhvr>
                                      <p:to>
                                        <p:strVal val="visible"/>
                                      </p:to>
                                    </p:set>
                                    <p:animEffect transition="in" filter="wipe(up)">
                                      <p:cBhvr>
                                        <p:cTn id="22" dur="500"/>
                                        <p:tgtEl>
                                          <p:spTgt spid="6063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06355"/>
                                        </p:tgtEl>
                                        <p:attrNameLst>
                                          <p:attrName>style.visibility</p:attrName>
                                        </p:attrNameLst>
                                      </p:cBhvr>
                                      <p:to>
                                        <p:strVal val="visible"/>
                                      </p:to>
                                    </p:set>
                                    <p:animEffect transition="in" filter="wipe(up)">
                                      <p:cBhvr>
                                        <p:cTn id="27" dur="500"/>
                                        <p:tgtEl>
                                          <p:spTgt spid="606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355" grpId="0" animBg="1"/>
      <p:bldP spid="606356" grpId="0" animBg="1"/>
      <p:bldP spid="606357" grpId="0" animBg="1"/>
      <p:bldP spid="606358" grpId="0" animBg="1"/>
      <p:bldP spid="6063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7234" name="Group 2"/>
          <p:cNvGrpSpPr>
            <a:grpSpLocks/>
          </p:cNvGrpSpPr>
          <p:nvPr/>
        </p:nvGrpSpPr>
        <p:grpSpPr bwMode="auto">
          <a:xfrm>
            <a:off x="180975" y="152400"/>
            <a:ext cx="8712200" cy="6324600"/>
            <a:chOff x="114" y="96"/>
            <a:chExt cx="5488" cy="3984"/>
          </a:xfrm>
        </p:grpSpPr>
        <p:pic>
          <p:nvPicPr>
            <p:cNvPr id="607235" name="Picture 3" descr="waves2"/>
            <p:cNvPicPr>
              <a:picLocks noChangeArrowheads="1"/>
            </p:cNvPicPr>
            <p:nvPr/>
          </p:nvPicPr>
          <p:blipFill>
            <a:blip r:embed="rId2" cstate="print"/>
            <a:srcRect/>
            <a:stretch>
              <a:fillRect/>
            </a:stretch>
          </p:blipFill>
          <p:spPr bwMode="auto">
            <a:xfrm>
              <a:off x="190" y="932"/>
              <a:ext cx="5384" cy="173"/>
            </a:xfrm>
            <a:prstGeom prst="rect">
              <a:avLst/>
            </a:prstGeom>
            <a:noFill/>
          </p:spPr>
        </p:pic>
        <p:sp>
          <p:nvSpPr>
            <p:cNvPr id="607236" name="Text Box 4"/>
            <p:cNvSpPr txBox="1">
              <a:spLocks noChangeArrowheads="1"/>
            </p:cNvSpPr>
            <p:nvPr/>
          </p:nvSpPr>
          <p:spPr bwMode="auto">
            <a:xfrm>
              <a:off x="5326" y="830"/>
              <a:ext cx="276" cy="135"/>
            </a:xfrm>
            <a:prstGeom prst="rect">
              <a:avLst/>
            </a:prstGeom>
            <a:noFill/>
            <a:ln w="9525">
              <a:noFill/>
              <a:miter lim="800000"/>
              <a:headEnd/>
              <a:tailEnd/>
            </a:ln>
            <a:effectLst/>
          </p:spPr>
          <p:txBody>
            <a:bodyPr wrap="none">
              <a:spAutoFit/>
            </a:bodyPr>
            <a:lstStyle/>
            <a:p>
              <a:r>
                <a:rPr lang="en-US" sz="800" b="1"/>
                <a:t>HIGH</a:t>
              </a:r>
            </a:p>
          </p:txBody>
        </p:sp>
        <p:sp>
          <p:nvSpPr>
            <p:cNvPr id="607237" name="Rectangle 5"/>
            <p:cNvSpPr>
              <a:spLocks noChangeArrowheads="1"/>
            </p:cNvSpPr>
            <p:nvPr/>
          </p:nvSpPr>
          <p:spPr bwMode="auto">
            <a:xfrm>
              <a:off x="192" y="934"/>
              <a:ext cx="5376" cy="173"/>
            </a:xfrm>
            <a:prstGeom prst="rect">
              <a:avLst/>
            </a:prstGeom>
            <a:noFill/>
            <a:ln w="12700">
              <a:solidFill>
                <a:schemeClr val="tx1"/>
              </a:solidFill>
              <a:miter lim="800000"/>
              <a:headEnd/>
              <a:tailEnd/>
            </a:ln>
            <a:effectLst/>
          </p:spPr>
          <p:txBody>
            <a:bodyPr wrap="none" anchor="ctr"/>
            <a:lstStyle/>
            <a:p>
              <a:endParaRPr lang="en-US"/>
            </a:p>
          </p:txBody>
        </p:sp>
        <p:sp>
          <p:nvSpPr>
            <p:cNvPr id="607238" name="Text Box 6"/>
            <p:cNvSpPr txBox="1">
              <a:spLocks noChangeArrowheads="1"/>
            </p:cNvSpPr>
            <p:nvPr/>
          </p:nvSpPr>
          <p:spPr bwMode="auto">
            <a:xfrm>
              <a:off x="144" y="1088"/>
              <a:ext cx="384" cy="135"/>
            </a:xfrm>
            <a:prstGeom prst="rect">
              <a:avLst/>
            </a:prstGeom>
            <a:noFill/>
            <a:ln w="9525">
              <a:noFill/>
              <a:miter lim="800000"/>
              <a:headEnd/>
              <a:tailEnd/>
            </a:ln>
            <a:effectLst/>
          </p:spPr>
          <p:txBody>
            <a:bodyPr>
              <a:spAutoFit/>
            </a:bodyPr>
            <a:lstStyle/>
            <a:p>
              <a:r>
                <a:rPr lang="en-US" sz="800" b="1"/>
                <a:t>LOW</a:t>
              </a:r>
            </a:p>
          </p:txBody>
        </p:sp>
        <p:sp>
          <p:nvSpPr>
            <p:cNvPr id="607239" name="Text Box 7"/>
            <p:cNvSpPr txBox="1">
              <a:spLocks noChangeArrowheads="1"/>
            </p:cNvSpPr>
            <p:nvPr/>
          </p:nvSpPr>
          <p:spPr bwMode="auto">
            <a:xfrm>
              <a:off x="2204" y="1104"/>
              <a:ext cx="1382" cy="192"/>
            </a:xfrm>
            <a:prstGeom prst="rect">
              <a:avLst/>
            </a:prstGeom>
            <a:noFill/>
            <a:ln w="9525">
              <a:noFill/>
              <a:miter lim="800000"/>
              <a:headEnd/>
              <a:tailEnd/>
            </a:ln>
            <a:effectLst/>
          </p:spPr>
          <p:txBody>
            <a:bodyPr wrap="none">
              <a:spAutoFit/>
            </a:bodyPr>
            <a:lstStyle/>
            <a:p>
              <a:pPr algn="ctr"/>
              <a:r>
                <a:rPr lang="en-US" sz="1400" b="1"/>
                <a:t>Self-Directedness Scale</a:t>
              </a:r>
            </a:p>
          </p:txBody>
        </p:sp>
        <p:grpSp>
          <p:nvGrpSpPr>
            <p:cNvPr id="607240" name="Group 8"/>
            <p:cNvGrpSpPr>
              <a:grpSpLocks/>
            </p:cNvGrpSpPr>
            <p:nvPr/>
          </p:nvGrpSpPr>
          <p:grpSpPr bwMode="auto">
            <a:xfrm>
              <a:off x="192" y="1890"/>
              <a:ext cx="5376" cy="288"/>
              <a:chOff x="192" y="2736"/>
              <a:chExt cx="5376" cy="384"/>
            </a:xfrm>
          </p:grpSpPr>
          <p:sp>
            <p:nvSpPr>
              <p:cNvPr id="607241" name="Rectangle 9"/>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7242" name="Rectangle 10"/>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7243" name="Rectangle 11"/>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07244" name="Rectangle 12"/>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7245" name="Rectangle 13"/>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7246" name="Rectangle 14"/>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7247" name="Rectangle 15"/>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7248" name="Text Box 16"/>
            <p:cNvSpPr txBox="1">
              <a:spLocks noChangeArrowheads="1"/>
            </p:cNvSpPr>
            <p:nvPr/>
          </p:nvSpPr>
          <p:spPr bwMode="auto">
            <a:xfrm>
              <a:off x="944" y="1882"/>
              <a:ext cx="492" cy="250"/>
            </a:xfrm>
            <a:prstGeom prst="rect">
              <a:avLst/>
            </a:prstGeom>
            <a:noFill/>
            <a:ln w="9525">
              <a:noFill/>
              <a:miter lim="800000"/>
              <a:headEnd/>
              <a:tailEnd/>
            </a:ln>
            <a:effectLst/>
          </p:spPr>
          <p:txBody>
            <a:bodyPr wrap="none">
              <a:spAutoFit/>
            </a:bodyPr>
            <a:lstStyle/>
            <a:p>
              <a:pPr algn="ctr"/>
              <a:r>
                <a:rPr lang="en-US" sz="1000" b="1"/>
                <a:t>Academic</a:t>
              </a:r>
              <a:br>
                <a:rPr lang="en-US" sz="1000" b="1"/>
              </a:br>
              <a:r>
                <a:rPr lang="en-US" sz="1000" b="1"/>
                <a:t> Skills</a:t>
              </a:r>
            </a:p>
          </p:txBody>
        </p:sp>
        <p:sp>
          <p:nvSpPr>
            <p:cNvPr id="607249" name="Text Box 17"/>
            <p:cNvSpPr txBox="1">
              <a:spLocks noChangeArrowheads="1"/>
            </p:cNvSpPr>
            <p:nvPr/>
          </p:nvSpPr>
          <p:spPr bwMode="auto">
            <a:xfrm>
              <a:off x="1531" y="1890"/>
              <a:ext cx="727" cy="250"/>
            </a:xfrm>
            <a:prstGeom prst="rect">
              <a:avLst/>
            </a:prstGeom>
            <a:noFill/>
            <a:ln w="9525">
              <a:noFill/>
              <a:miter lim="800000"/>
              <a:headEnd/>
              <a:tailEnd/>
            </a:ln>
            <a:effectLst/>
          </p:spPr>
          <p:txBody>
            <a:bodyPr wrap="none">
              <a:spAutoFit/>
            </a:bodyPr>
            <a:lstStyle/>
            <a:p>
              <a:pPr algn="ctr"/>
              <a:r>
                <a:rPr lang="en-US" sz="1000" b="1"/>
                <a:t>Major Selection/</a:t>
              </a:r>
              <a:br>
                <a:rPr lang="en-US" sz="1000" b="1"/>
              </a:br>
              <a:r>
                <a:rPr lang="en-US" sz="1000" b="1"/>
                <a:t>Entrance</a:t>
              </a:r>
            </a:p>
          </p:txBody>
        </p:sp>
        <p:sp>
          <p:nvSpPr>
            <p:cNvPr id="607250" name="Text Box 18"/>
            <p:cNvSpPr txBox="1">
              <a:spLocks noChangeArrowheads="1"/>
            </p:cNvSpPr>
            <p:nvPr/>
          </p:nvSpPr>
          <p:spPr bwMode="auto">
            <a:xfrm>
              <a:off x="2259" y="1890"/>
              <a:ext cx="567" cy="250"/>
            </a:xfrm>
            <a:prstGeom prst="rect">
              <a:avLst/>
            </a:prstGeom>
            <a:noFill/>
            <a:ln w="9525">
              <a:noFill/>
              <a:miter lim="800000"/>
              <a:headEnd/>
              <a:tailEnd/>
            </a:ln>
            <a:effectLst/>
          </p:spPr>
          <p:txBody>
            <a:bodyPr wrap="none">
              <a:spAutoFit/>
            </a:bodyPr>
            <a:lstStyle/>
            <a:p>
              <a:pPr algn="ctr"/>
              <a:r>
                <a:rPr lang="en-US" sz="1000" b="1"/>
                <a:t>Experiential</a:t>
              </a:r>
              <a:br>
                <a:rPr lang="en-US" sz="1000" b="1"/>
              </a:br>
              <a:r>
                <a:rPr lang="en-US" sz="1000" b="1"/>
                <a:t>Learning</a:t>
              </a:r>
            </a:p>
          </p:txBody>
        </p:sp>
        <p:sp>
          <p:nvSpPr>
            <p:cNvPr id="607251" name="Text Box 19"/>
            <p:cNvSpPr txBox="1">
              <a:spLocks noChangeArrowheads="1"/>
            </p:cNvSpPr>
            <p:nvPr/>
          </p:nvSpPr>
          <p:spPr bwMode="auto">
            <a:xfrm>
              <a:off x="2878" y="1857"/>
              <a:ext cx="678" cy="346"/>
            </a:xfrm>
            <a:prstGeom prst="rect">
              <a:avLst/>
            </a:prstGeom>
            <a:noFill/>
            <a:ln w="9525">
              <a:noFill/>
              <a:miter lim="800000"/>
              <a:headEnd/>
              <a:tailEnd/>
            </a:ln>
            <a:effectLst/>
          </p:spPr>
          <p:txBody>
            <a:bodyPr wrap="none">
              <a:spAutoFit/>
            </a:bodyPr>
            <a:lstStyle/>
            <a:p>
              <a:pPr algn="ctr"/>
              <a:r>
                <a:rPr lang="en-US" sz="1000" b="1"/>
                <a:t>Degree</a:t>
              </a:r>
              <a:br>
                <a:rPr lang="en-US" sz="1000" b="1"/>
              </a:br>
              <a:r>
                <a:rPr lang="en-US" sz="1000" b="1"/>
                <a:t>Completion/</a:t>
              </a:r>
              <a:br>
                <a:rPr lang="en-US" sz="1000" b="1"/>
              </a:br>
              <a:r>
                <a:rPr lang="en-US" sz="1000" b="1"/>
                <a:t>Life Readiness</a:t>
              </a:r>
            </a:p>
          </p:txBody>
        </p:sp>
        <p:sp>
          <p:nvSpPr>
            <p:cNvPr id="607252" name="Text Box 20"/>
            <p:cNvSpPr txBox="1">
              <a:spLocks noChangeArrowheads="1"/>
            </p:cNvSpPr>
            <p:nvPr/>
          </p:nvSpPr>
          <p:spPr bwMode="auto">
            <a:xfrm>
              <a:off x="245" y="1890"/>
              <a:ext cx="585" cy="250"/>
            </a:xfrm>
            <a:prstGeom prst="rect">
              <a:avLst/>
            </a:prstGeom>
            <a:noFill/>
            <a:ln w="9525">
              <a:noFill/>
              <a:miter lim="800000"/>
              <a:headEnd/>
              <a:tailEnd/>
            </a:ln>
            <a:effectLst/>
          </p:spPr>
          <p:txBody>
            <a:bodyPr wrap="none">
              <a:spAutoFit/>
            </a:bodyPr>
            <a:lstStyle/>
            <a:p>
              <a:pPr algn="ctr"/>
              <a:r>
                <a:rPr lang="en-US" sz="1000" b="1"/>
                <a:t>Capabilities</a:t>
              </a:r>
              <a:br>
                <a:rPr lang="en-US" sz="1000" b="1"/>
              </a:br>
              <a:r>
                <a:rPr lang="en-US" sz="1000" b="1"/>
                <a:t>Assessment</a:t>
              </a:r>
            </a:p>
          </p:txBody>
        </p:sp>
        <p:sp>
          <p:nvSpPr>
            <p:cNvPr id="607253" name="Text Box 21"/>
            <p:cNvSpPr txBox="1">
              <a:spLocks noChangeArrowheads="1"/>
            </p:cNvSpPr>
            <p:nvPr/>
          </p:nvSpPr>
          <p:spPr bwMode="auto">
            <a:xfrm>
              <a:off x="4456" y="1890"/>
              <a:ext cx="874" cy="250"/>
            </a:xfrm>
            <a:prstGeom prst="rect">
              <a:avLst/>
            </a:prstGeom>
            <a:noFill/>
            <a:ln w="9525">
              <a:noFill/>
              <a:miter lim="800000"/>
              <a:headEnd/>
              <a:tailEnd/>
            </a:ln>
            <a:effectLst/>
          </p:spPr>
          <p:txBody>
            <a:bodyPr wrap="none">
              <a:spAutoFit/>
            </a:bodyPr>
            <a:lstStyle/>
            <a:p>
              <a:pPr algn="ctr"/>
              <a:r>
                <a:rPr lang="en-US" sz="1000" b="1"/>
                <a:t>Graduate Education</a:t>
              </a:r>
              <a:br>
                <a:rPr lang="en-US" sz="1000" b="1"/>
              </a:br>
              <a:r>
                <a:rPr lang="en-US" sz="1000" b="1"/>
                <a:t>Preparation</a:t>
              </a:r>
            </a:p>
          </p:txBody>
        </p:sp>
        <p:sp>
          <p:nvSpPr>
            <p:cNvPr id="607254" name="Text Box 22"/>
            <p:cNvSpPr txBox="1">
              <a:spLocks noChangeArrowheads="1"/>
            </p:cNvSpPr>
            <p:nvPr/>
          </p:nvSpPr>
          <p:spPr bwMode="auto">
            <a:xfrm>
              <a:off x="2112" y="2170"/>
              <a:ext cx="1524" cy="192"/>
            </a:xfrm>
            <a:prstGeom prst="rect">
              <a:avLst/>
            </a:prstGeom>
            <a:noFill/>
            <a:ln w="9525">
              <a:noFill/>
              <a:miter lim="800000"/>
              <a:headEnd/>
              <a:tailEnd/>
            </a:ln>
            <a:effectLst/>
          </p:spPr>
          <p:txBody>
            <a:bodyPr wrap="none">
              <a:spAutoFit/>
            </a:bodyPr>
            <a:lstStyle/>
            <a:p>
              <a:pPr algn="ctr"/>
              <a:r>
                <a:rPr lang="en-US" sz="1400" b="1"/>
                <a:t>Academic Advising Issues</a:t>
              </a:r>
            </a:p>
          </p:txBody>
        </p:sp>
        <p:sp>
          <p:nvSpPr>
            <p:cNvPr id="607255" name="Text Box 23"/>
            <p:cNvSpPr txBox="1">
              <a:spLocks noChangeArrowheads="1"/>
            </p:cNvSpPr>
            <p:nvPr/>
          </p:nvSpPr>
          <p:spPr bwMode="auto">
            <a:xfrm>
              <a:off x="3581" y="1952"/>
              <a:ext cx="626" cy="154"/>
            </a:xfrm>
            <a:prstGeom prst="rect">
              <a:avLst/>
            </a:prstGeom>
            <a:noFill/>
            <a:ln w="9525">
              <a:noFill/>
              <a:miter lim="800000"/>
              <a:headEnd/>
              <a:tailEnd/>
            </a:ln>
            <a:effectLst/>
          </p:spPr>
          <p:txBody>
            <a:bodyPr wrap="none">
              <a:spAutoFit/>
            </a:bodyPr>
            <a:lstStyle/>
            <a:p>
              <a:pPr algn="ctr"/>
              <a:r>
                <a:rPr lang="en-US" sz="1000" b="1"/>
                <a:t>Credentialing</a:t>
              </a:r>
            </a:p>
          </p:txBody>
        </p:sp>
        <p:grpSp>
          <p:nvGrpSpPr>
            <p:cNvPr id="607256" name="Group 24"/>
            <p:cNvGrpSpPr>
              <a:grpSpLocks/>
            </p:cNvGrpSpPr>
            <p:nvPr/>
          </p:nvGrpSpPr>
          <p:grpSpPr bwMode="auto">
            <a:xfrm>
              <a:off x="192" y="1344"/>
              <a:ext cx="5376" cy="288"/>
              <a:chOff x="192" y="2736"/>
              <a:chExt cx="5376" cy="384"/>
            </a:xfrm>
          </p:grpSpPr>
          <p:sp>
            <p:nvSpPr>
              <p:cNvPr id="607257" name="Rectangle 25"/>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7258" name="Rectangle 26"/>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7259" name="Rectangle 27"/>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07260" name="Rectangle 28"/>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7261" name="Rectangle 29"/>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7262" name="Rectangle 30"/>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7263" name="Rectangle 31"/>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7264" name="Text Box 32"/>
            <p:cNvSpPr txBox="1">
              <a:spLocks noChangeArrowheads="1"/>
            </p:cNvSpPr>
            <p:nvPr/>
          </p:nvSpPr>
          <p:spPr bwMode="auto">
            <a:xfrm>
              <a:off x="922" y="1344"/>
              <a:ext cx="536" cy="250"/>
            </a:xfrm>
            <a:prstGeom prst="rect">
              <a:avLst/>
            </a:prstGeom>
            <a:noFill/>
            <a:ln w="9525">
              <a:noFill/>
              <a:miter lim="800000"/>
              <a:headEnd/>
              <a:tailEnd/>
            </a:ln>
            <a:effectLst/>
          </p:spPr>
          <p:txBody>
            <a:bodyPr wrap="none">
              <a:spAutoFit/>
            </a:bodyPr>
            <a:lstStyle/>
            <a:p>
              <a:pPr algn="ctr"/>
              <a:r>
                <a:rPr lang="en-US" sz="1000" b="1"/>
                <a:t>Personal</a:t>
              </a:r>
            </a:p>
            <a:p>
              <a:pPr algn="ctr"/>
              <a:r>
                <a:rPr lang="en-US" sz="1000" b="1"/>
                <a:t>Awareness</a:t>
              </a:r>
            </a:p>
          </p:txBody>
        </p:sp>
        <p:sp>
          <p:nvSpPr>
            <p:cNvPr id="607265" name="Text Box 33"/>
            <p:cNvSpPr txBox="1">
              <a:spLocks noChangeArrowheads="1"/>
            </p:cNvSpPr>
            <p:nvPr/>
          </p:nvSpPr>
          <p:spPr bwMode="auto">
            <a:xfrm>
              <a:off x="1646" y="1344"/>
              <a:ext cx="497" cy="250"/>
            </a:xfrm>
            <a:prstGeom prst="rect">
              <a:avLst/>
            </a:prstGeom>
            <a:noFill/>
            <a:ln w="9525">
              <a:noFill/>
              <a:miter lim="800000"/>
              <a:headEnd/>
              <a:tailEnd/>
            </a:ln>
            <a:effectLst/>
          </p:spPr>
          <p:txBody>
            <a:bodyPr wrap="none">
              <a:spAutoFit/>
            </a:bodyPr>
            <a:lstStyle/>
            <a:p>
              <a:pPr algn="ctr"/>
              <a:r>
                <a:rPr lang="en-US" sz="1000" b="1"/>
                <a:t>Relational</a:t>
              </a:r>
            </a:p>
            <a:p>
              <a:pPr algn="ctr"/>
              <a:r>
                <a:rPr lang="en-US" sz="1000" b="1"/>
                <a:t>Dynamics</a:t>
              </a:r>
            </a:p>
          </p:txBody>
        </p:sp>
        <p:sp>
          <p:nvSpPr>
            <p:cNvPr id="607266" name="Text Box 34"/>
            <p:cNvSpPr txBox="1">
              <a:spLocks noChangeArrowheads="1"/>
            </p:cNvSpPr>
            <p:nvPr/>
          </p:nvSpPr>
          <p:spPr bwMode="auto">
            <a:xfrm>
              <a:off x="2260" y="1344"/>
              <a:ext cx="556" cy="250"/>
            </a:xfrm>
            <a:prstGeom prst="rect">
              <a:avLst/>
            </a:prstGeom>
            <a:noFill/>
            <a:ln w="9525">
              <a:noFill/>
              <a:miter lim="800000"/>
              <a:headEnd/>
              <a:tailEnd/>
            </a:ln>
            <a:effectLst/>
          </p:spPr>
          <p:txBody>
            <a:bodyPr wrap="none">
              <a:spAutoFit/>
            </a:bodyPr>
            <a:lstStyle/>
            <a:p>
              <a:pPr algn="ctr"/>
              <a:r>
                <a:rPr lang="en-US" sz="1000" b="1"/>
                <a:t>Community</a:t>
              </a:r>
            </a:p>
            <a:p>
              <a:pPr algn="ctr"/>
              <a:r>
                <a:rPr lang="en-US" sz="1000" b="1"/>
                <a:t>Service</a:t>
              </a:r>
            </a:p>
          </p:txBody>
        </p:sp>
        <p:sp>
          <p:nvSpPr>
            <p:cNvPr id="607267" name="Text Box 35"/>
            <p:cNvSpPr txBox="1">
              <a:spLocks noChangeArrowheads="1"/>
            </p:cNvSpPr>
            <p:nvPr/>
          </p:nvSpPr>
          <p:spPr bwMode="auto">
            <a:xfrm>
              <a:off x="2890" y="1344"/>
              <a:ext cx="639" cy="250"/>
            </a:xfrm>
            <a:prstGeom prst="rect">
              <a:avLst/>
            </a:prstGeom>
            <a:noFill/>
            <a:ln w="9525">
              <a:noFill/>
              <a:miter lim="800000"/>
              <a:headEnd/>
              <a:tailEnd/>
            </a:ln>
            <a:effectLst/>
          </p:spPr>
          <p:txBody>
            <a:bodyPr wrap="none">
              <a:spAutoFit/>
            </a:bodyPr>
            <a:lstStyle/>
            <a:p>
              <a:pPr algn="ctr"/>
              <a:r>
                <a:rPr lang="en-US" sz="1000" b="1"/>
                <a:t>Career Skills</a:t>
              </a:r>
            </a:p>
            <a:p>
              <a:pPr algn="ctr"/>
              <a:r>
                <a:rPr lang="en-US" sz="1000" b="1"/>
                <a:t>Enhancement</a:t>
              </a:r>
            </a:p>
          </p:txBody>
        </p:sp>
        <p:sp>
          <p:nvSpPr>
            <p:cNvPr id="607268" name="Text Box 36"/>
            <p:cNvSpPr txBox="1">
              <a:spLocks noChangeArrowheads="1"/>
            </p:cNvSpPr>
            <p:nvPr/>
          </p:nvSpPr>
          <p:spPr bwMode="auto">
            <a:xfrm>
              <a:off x="203" y="1414"/>
              <a:ext cx="658" cy="154"/>
            </a:xfrm>
            <a:prstGeom prst="rect">
              <a:avLst/>
            </a:prstGeom>
            <a:noFill/>
            <a:ln w="9525">
              <a:noFill/>
              <a:miter lim="800000"/>
              <a:headEnd/>
              <a:tailEnd/>
            </a:ln>
            <a:effectLst/>
          </p:spPr>
          <p:txBody>
            <a:bodyPr wrap="none">
              <a:spAutoFit/>
            </a:bodyPr>
            <a:lstStyle/>
            <a:p>
              <a:pPr algn="ctr"/>
              <a:r>
                <a:rPr lang="en-US" sz="1000" b="1"/>
                <a:t>Differentiation</a:t>
              </a:r>
            </a:p>
          </p:txBody>
        </p:sp>
        <p:sp>
          <p:nvSpPr>
            <p:cNvPr id="607269" name="Text Box 37"/>
            <p:cNvSpPr txBox="1">
              <a:spLocks noChangeArrowheads="1"/>
            </p:cNvSpPr>
            <p:nvPr/>
          </p:nvSpPr>
          <p:spPr bwMode="auto">
            <a:xfrm>
              <a:off x="4526" y="1344"/>
              <a:ext cx="722" cy="250"/>
            </a:xfrm>
            <a:prstGeom prst="rect">
              <a:avLst/>
            </a:prstGeom>
            <a:noFill/>
            <a:ln w="9525">
              <a:noFill/>
              <a:miter lim="800000"/>
              <a:headEnd/>
              <a:tailEnd/>
            </a:ln>
            <a:effectLst/>
          </p:spPr>
          <p:txBody>
            <a:bodyPr wrap="none">
              <a:spAutoFit/>
            </a:bodyPr>
            <a:lstStyle/>
            <a:p>
              <a:pPr algn="ctr"/>
              <a:r>
                <a:rPr lang="en-US" sz="1000" b="1"/>
                <a:t>Advanced Level</a:t>
              </a:r>
            </a:p>
            <a:p>
              <a:pPr algn="ctr"/>
              <a:r>
                <a:rPr lang="en-US" sz="1000" b="1"/>
                <a:t>of Previous</a:t>
              </a:r>
            </a:p>
          </p:txBody>
        </p:sp>
        <p:sp>
          <p:nvSpPr>
            <p:cNvPr id="607270" name="Text Box 38"/>
            <p:cNvSpPr txBox="1">
              <a:spLocks noChangeArrowheads="1"/>
            </p:cNvSpPr>
            <p:nvPr/>
          </p:nvSpPr>
          <p:spPr bwMode="auto">
            <a:xfrm>
              <a:off x="2283" y="1632"/>
              <a:ext cx="1231" cy="192"/>
            </a:xfrm>
            <a:prstGeom prst="rect">
              <a:avLst/>
            </a:prstGeom>
            <a:noFill/>
            <a:ln w="9525">
              <a:noFill/>
              <a:miter lim="800000"/>
              <a:headEnd/>
              <a:tailEnd/>
            </a:ln>
            <a:effectLst/>
          </p:spPr>
          <p:txBody>
            <a:bodyPr wrap="none">
              <a:spAutoFit/>
            </a:bodyPr>
            <a:lstStyle/>
            <a:p>
              <a:pPr algn="ctr"/>
              <a:r>
                <a:rPr lang="en-US" sz="1400" b="1"/>
                <a:t>Life Coaching Issues</a:t>
              </a:r>
            </a:p>
          </p:txBody>
        </p:sp>
        <p:sp>
          <p:nvSpPr>
            <p:cNvPr id="607271" name="Text Box 39"/>
            <p:cNvSpPr txBox="1">
              <a:spLocks noChangeArrowheads="1"/>
            </p:cNvSpPr>
            <p:nvPr/>
          </p:nvSpPr>
          <p:spPr bwMode="auto">
            <a:xfrm>
              <a:off x="3685" y="1414"/>
              <a:ext cx="413" cy="154"/>
            </a:xfrm>
            <a:prstGeom prst="rect">
              <a:avLst/>
            </a:prstGeom>
            <a:noFill/>
            <a:ln w="9525">
              <a:noFill/>
              <a:miter lim="800000"/>
              <a:headEnd/>
              <a:tailEnd/>
            </a:ln>
            <a:effectLst/>
          </p:spPr>
          <p:txBody>
            <a:bodyPr wrap="none">
              <a:spAutoFit/>
            </a:bodyPr>
            <a:lstStyle/>
            <a:p>
              <a:pPr algn="ctr"/>
              <a:r>
                <a:rPr lang="en-US" sz="1000" b="1"/>
                <a:t>Closure</a:t>
              </a:r>
            </a:p>
          </p:txBody>
        </p:sp>
        <p:grpSp>
          <p:nvGrpSpPr>
            <p:cNvPr id="607272" name="Group 40"/>
            <p:cNvGrpSpPr>
              <a:grpSpLocks/>
            </p:cNvGrpSpPr>
            <p:nvPr/>
          </p:nvGrpSpPr>
          <p:grpSpPr bwMode="auto">
            <a:xfrm>
              <a:off x="192" y="2456"/>
              <a:ext cx="5376" cy="288"/>
              <a:chOff x="192" y="2736"/>
              <a:chExt cx="5376" cy="384"/>
            </a:xfrm>
          </p:grpSpPr>
          <p:sp>
            <p:nvSpPr>
              <p:cNvPr id="607273" name="Rectangle 41"/>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7274" name="Rectangle 42"/>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7275" name="Rectangle 43"/>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07276" name="Rectangle 44"/>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7277" name="Rectangle 45"/>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7278" name="Rectangle 46"/>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7279" name="Rectangle 47"/>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7280" name="Text Box 48"/>
            <p:cNvSpPr txBox="1">
              <a:spLocks noChangeArrowheads="1"/>
            </p:cNvSpPr>
            <p:nvPr/>
          </p:nvSpPr>
          <p:spPr bwMode="auto">
            <a:xfrm>
              <a:off x="911" y="2516"/>
              <a:ext cx="559" cy="154"/>
            </a:xfrm>
            <a:prstGeom prst="rect">
              <a:avLst/>
            </a:prstGeom>
            <a:noFill/>
            <a:ln w="9525">
              <a:noFill/>
              <a:miter lim="800000"/>
              <a:headEnd/>
              <a:tailEnd/>
            </a:ln>
            <a:effectLst/>
          </p:spPr>
          <p:txBody>
            <a:bodyPr wrap="none">
              <a:spAutoFit/>
            </a:bodyPr>
            <a:lstStyle/>
            <a:p>
              <a:pPr algn="ctr"/>
              <a:r>
                <a:rPr lang="en-US" sz="1000" b="1"/>
                <a:t>Liberal Arts</a:t>
              </a:r>
            </a:p>
          </p:txBody>
        </p:sp>
        <p:sp>
          <p:nvSpPr>
            <p:cNvPr id="607281" name="Text Box 49"/>
            <p:cNvSpPr txBox="1">
              <a:spLocks noChangeArrowheads="1"/>
            </p:cNvSpPr>
            <p:nvPr/>
          </p:nvSpPr>
          <p:spPr bwMode="auto">
            <a:xfrm>
              <a:off x="1673" y="2456"/>
              <a:ext cx="443" cy="250"/>
            </a:xfrm>
            <a:prstGeom prst="rect">
              <a:avLst/>
            </a:prstGeom>
            <a:noFill/>
            <a:ln w="9525">
              <a:noFill/>
              <a:miter lim="800000"/>
              <a:headEnd/>
              <a:tailEnd/>
            </a:ln>
            <a:effectLst/>
          </p:spPr>
          <p:txBody>
            <a:bodyPr wrap="none">
              <a:spAutoFit/>
            </a:bodyPr>
            <a:lstStyle/>
            <a:p>
              <a:pPr algn="ctr"/>
              <a:r>
                <a:rPr lang="en-US" sz="1000" b="1"/>
                <a:t>Gateway</a:t>
              </a:r>
              <a:br>
                <a:rPr lang="en-US" sz="1000" b="1"/>
              </a:br>
              <a:r>
                <a:rPr lang="en-US" sz="1000" b="1"/>
                <a:t>Courses</a:t>
              </a:r>
            </a:p>
          </p:txBody>
        </p:sp>
        <p:sp>
          <p:nvSpPr>
            <p:cNvPr id="607282" name="Text Box 50"/>
            <p:cNvSpPr txBox="1">
              <a:spLocks noChangeArrowheads="1"/>
            </p:cNvSpPr>
            <p:nvPr/>
          </p:nvSpPr>
          <p:spPr bwMode="auto">
            <a:xfrm>
              <a:off x="2316" y="2456"/>
              <a:ext cx="453" cy="250"/>
            </a:xfrm>
            <a:prstGeom prst="rect">
              <a:avLst/>
            </a:prstGeom>
            <a:noFill/>
            <a:ln w="9525">
              <a:noFill/>
              <a:miter lim="800000"/>
              <a:headEnd/>
              <a:tailEnd/>
            </a:ln>
            <a:effectLst/>
          </p:spPr>
          <p:txBody>
            <a:bodyPr wrap="none">
              <a:spAutoFit/>
            </a:bodyPr>
            <a:lstStyle/>
            <a:p>
              <a:pPr algn="ctr"/>
              <a:r>
                <a:rPr lang="en-US" sz="1000" b="1"/>
                <a:t>Service</a:t>
              </a:r>
              <a:br>
                <a:rPr lang="en-US" sz="1000" b="1"/>
              </a:br>
              <a:r>
                <a:rPr lang="en-US" sz="1000" b="1"/>
                <a:t>Learning</a:t>
              </a:r>
            </a:p>
          </p:txBody>
        </p:sp>
        <p:sp>
          <p:nvSpPr>
            <p:cNvPr id="607283" name="Text Box 51"/>
            <p:cNvSpPr txBox="1">
              <a:spLocks noChangeArrowheads="1"/>
            </p:cNvSpPr>
            <p:nvPr/>
          </p:nvSpPr>
          <p:spPr bwMode="auto">
            <a:xfrm>
              <a:off x="2949" y="2458"/>
              <a:ext cx="540" cy="250"/>
            </a:xfrm>
            <a:prstGeom prst="rect">
              <a:avLst/>
            </a:prstGeom>
            <a:noFill/>
            <a:ln w="9525">
              <a:noFill/>
              <a:miter lim="800000"/>
              <a:headEnd/>
              <a:tailEnd/>
            </a:ln>
            <a:effectLst/>
          </p:spPr>
          <p:txBody>
            <a:bodyPr wrap="none">
              <a:spAutoFit/>
            </a:bodyPr>
            <a:lstStyle/>
            <a:p>
              <a:pPr algn="ctr"/>
              <a:r>
                <a:rPr lang="en-US" sz="1000" b="1"/>
                <a:t>Capstone</a:t>
              </a:r>
              <a:br>
                <a:rPr lang="en-US" sz="1000" b="1"/>
              </a:br>
              <a:r>
                <a:rPr lang="en-US" sz="1000" b="1"/>
                <a:t>Experience</a:t>
              </a:r>
            </a:p>
          </p:txBody>
        </p:sp>
        <p:sp>
          <p:nvSpPr>
            <p:cNvPr id="607284" name="Text Box 52"/>
            <p:cNvSpPr txBox="1">
              <a:spLocks noChangeArrowheads="1"/>
            </p:cNvSpPr>
            <p:nvPr/>
          </p:nvSpPr>
          <p:spPr bwMode="auto">
            <a:xfrm>
              <a:off x="282" y="2516"/>
              <a:ext cx="514" cy="154"/>
            </a:xfrm>
            <a:prstGeom prst="rect">
              <a:avLst/>
            </a:prstGeom>
            <a:noFill/>
            <a:ln w="9525">
              <a:noFill/>
              <a:miter lim="800000"/>
              <a:headEnd/>
              <a:tailEnd/>
            </a:ln>
            <a:effectLst/>
          </p:spPr>
          <p:txBody>
            <a:bodyPr wrap="none">
              <a:spAutoFit/>
            </a:bodyPr>
            <a:lstStyle/>
            <a:p>
              <a:pPr algn="ctr"/>
              <a:r>
                <a:rPr lang="en-US" sz="1000" b="1"/>
                <a:t>Placement</a:t>
              </a:r>
            </a:p>
          </p:txBody>
        </p:sp>
        <p:sp>
          <p:nvSpPr>
            <p:cNvPr id="607285" name="Text Box 53"/>
            <p:cNvSpPr txBox="1">
              <a:spLocks noChangeArrowheads="1"/>
            </p:cNvSpPr>
            <p:nvPr/>
          </p:nvSpPr>
          <p:spPr bwMode="auto">
            <a:xfrm>
              <a:off x="4663" y="2456"/>
              <a:ext cx="453" cy="250"/>
            </a:xfrm>
            <a:prstGeom prst="rect">
              <a:avLst/>
            </a:prstGeom>
            <a:noFill/>
            <a:ln w="9525">
              <a:noFill/>
              <a:miter lim="800000"/>
              <a:headEnd/>
              <a:tailEnd/>
            </a:ln>
            <a:effectLst/>
          </p:spPr>
          <p:txBody>
            <a:bodyPr wrap="none">
              <a:spAutoFit/>
            </a:bodyPr>
            <a:lstStyle/>
            <a:p>
              <a:pPr algn="ctr"/>
              <a:r>
                <a:rPr lang="en-US" sz="1000" b="1"/>
                <a:t>Lifelong</a:t>
              </a:r>
              <a:br>
                <a:rPr lang="en-US" sz="1000" b="1"/>
              </a:br>
              <a:r>
                <a:rPr lang="en-US" sz="1000" b="1"/>
                <a:t>Learning</a:t>
              </a:r>
            </a:p>
          </p:txBody>
        </p:sp>
        <p:sp>
          <p:nvSpPr>
            <p:cNvPr id="607286" name="Text Box 54"/>
            <p:cNvSpPr txBox="1">
              <a:spLocks noChangeArrowheads="1"/>
            </p:cNvSpPr>
            <p:nvPr/>
          </p:nvSpPr>
          <p:spPr bwMode="auto">
            <a:xfrm>
              <a:off x="2050" y="2736"/>
              <a:ext cx="1650" cy="192"/>
            </a:xfrm>
            <a:prstGeom prst="rect">
              <a:avLst/>
            </a:prstGeom>
            <a:noFill/>
            <a:ln w="9525">
              <a:noFill/>
              <a:miter lim="800000"/>
              <a:headEnd/>
              <a:tailEnd/>
            </a:ln>
            <a:effectLst/>
          </p:spPr>
          <p:txBody>
            <a:bodyPr wrap="none">
              <a:spAutoFit/>
            </a:bodyPr>
            <a:lstStyle/>
            <a:p>
              <a:pPr algn="ctr"/>
              <a:r>
                <a:rPr lang="en-US" sz="1400" b="1"/>
                <a:t>Academic Curriculum Issues</a:t>
              </a:r>
            </a:p>
          </p:txBody>
        </p:sp>
        <p:sp>
          <p:nvSpPr>
            <p:cNvPr id="607287" name="Text Box 55"/>
            <p:cNvSpPr txBox="1">
              <a:spLocks noChangeArrowheads="1"/>
            </p:cNvSpPr>
            <p:nvPr/>
          </p:nvSpPr>
          <p:spPr bwMode="auto">
            <a:xfrm>
              <a:off x="3626" y="2518"/>
              <a:ext cx="542" cy="154"/>
            </a:xfrm>
            <a:prstGeom prst="rect">
              <a:avLst/>
            </a:prstGeom>
            <a:noFill/>
            <a:ln w="9525">
              <a:noFill/>
              <a:miter lim="800000"/>
              <a:headEnd/>
              <a:tailEnd/>
            </a:ln>
            <a:effectLst/>
          </p:spPr>
          <p:txBody>
            <a:bodyPr wrap="none">
              <a:spAutoFit/>
            </a:bodyPr>
            <a:lstStyle/>
            <a:p>
              <a:pPr algn="ctr"/>
              <a:r>
                <a:rPr lang="en-US" sz="1000" b="1"/>
                <a:t>Graduation</a:t>
              </a:r>
            </a:p>
          </p:txBody>
        </p:sp>
        <p:grpSp>
          <p:nvGrpSpPr>
            <p:cNvPr id="607288" name="Group 56"/>
            <p:cNvGrpSpPr>
              <a:grpSpLocks/>
            </p:cNvGrpSpPr>
            <p:nvPr/>
          </p:nvGrpSpPr>
          <p:grpSpPr bwMode="auto">
            <a:xfrm>
              <a:off x="192" y="3034"/>
              <a:ext cx="5376" cy="288"/>
              <a:chOff x="192" y="2736"/>
              <a:chExt cx="5376" cy="384"/>
            </a:xfrm>
          </p:grpSpPr>
          <p:sp>
            <p:nvSpPr>
              <p:cNvPr id="607289" name="Rectangle 57"/>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7290" name="Rectangle 58"/>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7291" name="Rectangle 59"/>
              <p:cNvSpPr>
                <a:spLocks noChangeArrowheads="1"/>
              </p:cNvSpPr>
              <p:nvPr/>
            </p:nvSpPr>
            <p:spPr bwMode="auto">
              <a:xfrm>
                <a:off x="1536" y="2736"/>
                <a:ext cx="672" cy="384"/>
              </a:xfrm>
              <a:prstGeom prst="rect">
                <a:avLst/>
              </a:prstGeom>
              <a:solidFill>
                <a:srgbClr val="FFFFA5"/>
              </a:solidFill>
              <a:ln w="12700">
                <a:solidFill>
                  <a:schemeClr val="tx1"/>
                </a:solidFill>
                <a:miter lim="800000"/>
                <a:headEnd/>
                <a:tailEnd/>
              </a:ln>
              <a:effectLst/>
            </p:spPr>
            <p:txBody>
              <a:bodyPr wrap="none" anchor="ctr"/>
              <a:lstStyle/>
              <a:p>
                <a:endParaRPr lang="en-US"/>
              </a:p>
            </p:txBody>
          </p:sp>
          <p:sp>
            <p:nvSpPr>
              <p:cNvPr id="607292" name="Rectangle 60"/>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7293" name="Rectangle 61"/>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7294" name="Rectangle 62"/>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7295" name="Rectangle 63"/>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7296" name="Text Box 64"/>
            <p:cNvSpPr txBox="1">
              <a:spLocks noChangeArrowheads="1"/>
            </p:cNvSpPr>
            <p:nvPr/>
          </p:nvSpPr>
          <p:spPr bwMode="auto">
            <a:xfrm>
              <a:off x="948" y="3072"/>
              <a:ext cx="489" cy="250"/>
            </a:xfrm>
            <a:prstGeom prst="rect">
              <a:avLst/>
            </a:prstGeom>
            <a:noFill/>
            <a:ln w="9525">
              <a:noFill/>
              <a:miter lim="800000"/>
              <a:headEnd/>
              <a:tailEnd/>
            </a:ln>
            <a:effectLst/>
          </p:spPr>
          <p:txBody>
            <a:bodyPr wrap="none">
              <a:spAutoFit/>
            </a:bodyPr>
            <a:lstStyle/>
            <a:p>
              <a:pPr algn="ctr"/>
              <a:r>
                <a:rPr lang="en-US" sz="1000" b="1"/>
                <a:t>Strengths</a:t>
              </a:r>
            </a:p>
            <a:p>
              <a:pPr algn="ctr"/>
              <a:r>
                <a:rPr lang="en-US" sz="1000" b="1"/>
                <a:t>Analysis</a:t>
              </a:r>
            </a:p>
          </p:txBody>
        </p:sp>
        <p:sp>
          <p:nvSpPr>
            <p:cNvPr id="607297" name="Text Box 65"/>
            <p:cNvSpPr txBox="1">
              <a:spLocks noChangeArrowheads="1"/>
            </p:cNvSpPr>
            <p:nvPr/>
          </p:nvSpPr>
          <p:spPr bwMode="auto">
            <a:xfrm>
              <a:off x="1684" y="3072"/>
              <a:ext cx="431" cy="250"/>
            </a:xfrm>
            <a:prstGeom prst="rect">
              <a:avLst/>
            </a:prstGeom>
            <a:noFill/>
            <a:ln w="9525">
              <a:noFill/>
              <a:miter lim="800000"/>
              <a:headEnd/>
              <a:tailEnd/>
            </a:ln>
            <a:effectLst/>
          </p:spPr>
          <p:txBody>
            <a:bodyPr wrap="none">
              <a:spAutoFit/>
            </a:bodyPr>
            <a:lstStyle/>
            <a:p>
              <a:pPr algn="ctr"/>
              <a:r>
                <a:rPr lang="en-US" sz="1000" b="1"/>
                <a:t>Job</a:t>
              </a:r>
              <a:br>
                <a:rPr lang="en-US" sz="1000" b="1"/>
              </a:br>
              <a:r>
                <a:rPr lang="en-US" sz="1000" b="1"/>
                <a:t>Scoping</a:t>
              </a:r>
            </a:p>
          </p:txBody>
        </p:sp>
        <p:sp>
          <p:nvSpPr>
            <p:cNvPr id="607298" name="Text Box 66"/>
            <p:cNvSpPr txBox="1">
              <a:spLocks noChangeArrowheads="1"/>
            </p:cNvSpPr>
            <p:nvPr/>
          </p:nvSpPr>
          <p:spPr bwMode="auto">
            <a:xfrm>
              <a:off x="2269" y="3133"/>
              <a:ext cx="546" cy="154"/>
            </a:xfrm>
            <a:prstGeom prst="rect">
              <a:avLst/>
            </a:prstGeom>
            <a:noFill/>
            <a:ln w="9525">
              <a:noFill/>
              <a:miter lim="800000"/>
              <a:headEnd/>
              <a:tailEnd/>
            </a:ln>
            <a:effectLst/>
          </p:spPr>
          <p:txBody>
            <a:bodyPr wrap="none">
              <a:spAutoFit/>
            </a:bodyPr>
            <a:lstStyle/>
            <a:p>
              <a:pPr algn="ctr"/>
              <a:r>
                <a:rPr lang="en-US" sz="1000" b="1"/>
                <a:t>Internships</a:t>
              </a:r>
            </a:p>
          </p:txBody>
        </p:sp>
        <p:sp>
          <p:nvSpPr>
            <p:cNvPr id="607299" name="Text Box 67"/>
            <p:cNvSpPr txBox="1">
              <a:spLocks noChangeArrowheads="1"/>
            </p:cNvSpPr>
            <p:nvPr/>
          </p:nvSpPr>
          <p:spPr bwMode="auto">
            <a:xfrm>
              <a:off x="2871" y="3072"/>
              <a:ext cx="687" cy="250"/>
            </a:xfrm>
            <a:prstGeom prst="rect">
              <a:avLst/>
            </a:prstGeom>
            <a:noFill/>
            <a:ln w="9525">
              <a:noFill/>
              <a:miter lim="800000"/>
              <a:headEnd/>
              <a:tailEnd/>
            </a:ln>
            <a:effectLst/>
          </p:spPr>
          <p:txBody>
            <a:bodyPr wrap="none">
              <a:spAutoFit/>
            </a:bodyPr>
            <a:lstStyle/>
            <a:p>
              <a:pPr algn="ctr"/>
              <a:r>
                <a:rPr lang="en-US" sz="1000" b="1"/>
                <a:t>Job Search/</a:t>
              </a:r>
              <a:br>
                <a:rPr lang="en-US" sz="1000" b="1"/>
              </a:br>
              <a:r>
                <a:rPr lang="en-US" sz="1000" b="1"/>
                <a:t>Self-Placement</a:t>
              </a:r>
            </a:p>
          </p:txBody>
        </p:sp>
        <p:sp>
          <p:nvSpPr>
            <p:cNvPr id="607300" name="Text Box 68"/>
            <p:cNvSpPr txBox="1">
              <a:spLocks noChangeArrowheads="1"/>
            </p:cNvSpPr>
            <p:nvPr/>
          </p:nvSpPr>
          <p:spPr bwMode="auto">
            <a:xfrm>
              <a:off x="241" y="3072"/>
              <a:ext cx="585" cy="250"/>
            </a:xfrm>
            <a:prstGeom prst="rect">
              <a:avLst/>
            </a:prstGeom>
            <a:noFill/>
            <a:ln w="9525">
              <a:noFill/>
              <a:miter lim="800000"/>
              <a:headEnd/>
              <a:tailEnd/>
            </a:ln>
            <a:effectLst/>
          </p:spPr>
          <p:txBody>
            <a:bodyPr wrap="none">
              <a:spAutoFit/>
            </a:bodyPr>
            <a:lstStyle/>
            <a:p>
              <a:pPr algn="ctr"/>
              <a:r>
                <a:rPr lang="en-US" sz="1000" b="1"/>
                <a:t>Readiness</a:t>
              </a:r>
              <a:br>
                <a:rPr lang="en-US" sz="1000" b="1"/>
              </a:br>
              <a:r>
                <a:rPr lang="en-US" sz="1000" b="1"/>
                <a:t>Assessment</a:t>
              </a:r>
            </a:p>
          </p:txBody>
        </p:sp>
        <p:sp>
          <p:nvSpPr>
            <p:cNvPr id="607301" name="Text Box 69"/>
            <p:cNvSpPr txBox="1">
              <a:spLocks noChangeArrowheads="1"/>
            </p:cNvSpPr>
            <p:nvPr/>
          </p:nvSpPr>
          <p:spPr bwMode="auto">
            <a:xfrm>
              <a:off x="4574" y="3072"/>
              <a:ext cx="639" cy="250"/>
            </a:xfrm>
            <a:prstGeom prst="rect">
              <a:avLst/>
            </a:prstGeom>
            <a:noFill/>
            <a:ln w="9525">
              <a:noFill/>
              <a:miter lim="800000"/>
              <a:headEnd/>
              <a:tailEnd/>
            </a:ln>
            <a:effectLst/>
          </p:spPr>
          <p:txBody>
            <a:bodyPr wrap="none">
              <a:spAutoFit/>
            </a:bodyPr>
            <a:lstStyle/>
            <a:p>
              <a:pPr algn="ctr"/>
              <a:r>
                <a:rPr lang="en-US" sz="1000" b="1"/>
                <a:t>Continuous</a:t>
              </a:r>
              <a:br>
                <a:rPr lang="en-US" sz="1000" b="1"/>
              </a:br>
              <a:r>
                <a:rPr lang="en-US" sz="1000" b="1"/>
                <a:t> Improvement</a:t>
              </a:r>
            </a:p>
          </p:txBody>
        </p:sp>
        <p:sp>
          <p:nvSpPr>
            <p:cNvPr id="607302" name="Text Box 70"/>
            <p:cNvSpPr txBox="1">
              <a:spLocks noChangeArrowheads="1"/>
            </p:cNvSpPr>
            <p:nvPr/>
          </p:nvSpPr>
          <p:spPr bwMode="auto">
            <a:xfrm>
              <a:off x="2072" y="3312"/>
              <a:ext cx="1581" cy="192"/>
            </a:xfrm>
            <a:prstGeom prst="rect">
              <a:avLst/>
            </a:prstGeom>
            <a:noFill/>
            <a:ln w="9525">
              <a:noFill/>
              <a:miter lim="800000"/>
              <a:headEnd/>
              <a:tailEnd/>
            </a:ln>
            <a:effectLst/>
          </p:spPr>
          <p:txBody>
            <a:bodyPr wrap="none">
              <a:spAutoFit/>
            </a:bodyPr>
            <a:lstStyle/>
            <a:p>
              <a:pPr algn="ctr"/>
              <a:r>
                <a:rPr lang="en-US" sz="1400" b="1"/>
                <a:t>Career Development Issues</a:t>
              </a:r>
            </a:p>
          </p:txBody>
        </p:sp>
        <p:sp>
          <p:nvSpPr>
            <p:cNvPr id="607303" name="Text Box 71"/>
            <p:cNvSpPr txBox="1">
              <a:spLocks noChangeArrowheads="1"/>
            </p:cNvSpPr>
            <p:nvPr/>
          </p:nvSpPr>
          <p:spPr bwMode="auto">
            <a:xfrm>
              <a:off x="3618" y="3133"/>
              <a:ext cx="555" cy="154"/>
            </a:xfrm>
            <a:prstGeom prst="rect">
              <a:avLst/>
            </a:prstGeom>
            <a:noFill/>
            <a:ln w="9525">
              <a:noFill/>
              <a:miter lim="800000"/>
              <a:headEnd/>
              <a:tailEnd/>
            </a:ln>
            <a:effectLst/>
          </p:spPr>
          <p:txBody>
            <a:bodyPr wrap="none">
              <a:spAutoFit/>
            </a:bodyPr>
            <a:lstStyle/>
            <a:p>
              <a:pPr algn="ctr"/>
              <a:r>
                <a:rPr lang="en-US" sz="1000" b="1"/>
                <a:t>Finalization</a:t>
              </a:r>
            </a:p>
          </p:txBody>
        </p:sp>
        <p:grpSp>
          <p:nvGrpSpPr>
            <p:cNvPr id="607304" name="Group 72"/>
            <p:cNvGrpSpPr>
              <a:grpSpLocks/>
            </p:cNvGrpSpPr>
            <p:nvPr/>
          </p:nvGrpSpPr>
          <p:grpSpPr bwMode="auto">
            <a:xfrm>
              <a:off x="192" y="96"/>
              <a:ext cx="5376" cy="708"/>
              <a:chOff x="192" y="442"/>
              <a:chExt cx="5376" cy="708"/>
            </a:xfrm>
          </p:grpSpPr>
          <p:grpSp>
            <p:nvGrpSpPr>
              <p:cNvPr id="607305" name="Group 73"/>
              <p:cNvGrpSpPr>
                <a:grpSpLocks/>
              </p:cNvGrpSpPr>
              <p:nvPr/>
            </p:nvGrpSpPr>
            <p:grpSpPr bwMode="auto">
              <a:xfrm>
                <a:off x="4224" y="620"/>
                <a:ext cx="1337" cy="530"/>
                <a:chOff x="4224" y="1810"/>
                <a:chExt cx="1337" cy="530"/>
              </a:xfrm>
            </p:grpSpPr>
            <p:sp>
              <p:nvSpPr>
                <p:cNvPr id="607306" name="Rectangle 74"/>
                <p:cNvSpPr>
                  <a:spLocks noChangeArrowheads="1"/>
                </p:cNvSpPr>
                <p:nvPr/>
              </p:nvSpPr>
              <p:spPr bwMode="auto">
                <a:xfrm>
                  <a:off x="4224" y="1810"/>
                  <a:ext cx="672" cy="528"/>
                </a:xfrm>
                <a:prstGeom prst="rect">
                  <a:avLst/>
                </a:prstGeom>
                <a:solidFill>
                  <a:srgbClr val="660066"/>
                </a:solidFill>
                <a:ln w="9525">
                  <a:noFill/>
                  <a:miter lim="800000"/>
                  <a:headEnd/>
                  <a:tailEnd/>
                </a:ln>
                <a:effectLst/>
              </p:spPr>
              <p:txBody>
                <a:bodyPr wrap="none" anchor="ctr"/>
                <a:lstStyle/>
                <a:p>
                  <a:endParaRPr lang="en-US"/>
                </a:p>
              </p:txBody>
            </p:sp>
            <p:sp>
              <p:nvSpPr>
                <p:cNvPr id="607307" name="AutoShape 75"/>
                <p:cNvSpPr>
                  <a:spLocks noChangeArrowheads="1"/>
                </p:cNvSpPr>
                <p:nvPr/>
              </p:nvSpPr>
              <p:spPr bwMode="auto">
                <a:xfrm rot="5400000">
                  <a:off x="4959" y="1738"/>
                  <a:ext cx="530" cy="674"/>
                </a:xfrm>
                <a:prstGeom prst="triangle">
                  <a:avLst>
                    <a:gd name="adj" fmla="val 50000"/>
                  </a:avLst>
                </a:prstGeom>
                <a:solidFill>
                  <a:srgbClr val="660066"/>
                </a:solidFill>
                <a:ln w="9525">
                  <a:noFill/>
                  <a:miter lim="800000"/>
                  <a:headEnd/>
                  <a:tailEnd/>
                </a:ln>
                <a:effectLst/>
              </p:spPr>
              <p:txBody>
                <a:bodyPr wrap="none" anchor="ctr"/>
                <a:lstStyle/>
                <a:p>
                  <a:endParaRPr lang="en-US"/>
                </a:p>
              </p:txBody>
            </p:sp>
          </p:grpSp>
          <p:sp>
            <p:nvSpPr>
              <p:cNvPr id="607308" name="Rectangle 76"/>
              <p:cNvSpPr>
                <a:spLocks noChangeArrowheads="1"/>
              </p:cNvSpPr>
              <p:nvPr/>
            </p:nvSpPr>
            <p:spPr bwMode="auto">
              <a:xfrm>
                <a:off x="3552" y="620"/>
                <a:ext cx="672" cy="528"/>
              </a:xfrm>
              <a:prstGeom prst="rect">
                <a:avLst/>
              </a:prstGeom>
              <a:solidFill>
                <a:srgbClr val="0000CC"/>
              </a:solidFill>
              <a:ln w="9525">
                <a:noFill/>
                <a:miter lim="800000"/>
                <a:headEnd/>
                <a:tailEnd/>
              </a:ln>
              <a:effectLst/>
            </p:spPr>
            <p:txBody>
              <a:bodyPr wrap="none" anchor="ctr"/>
              <a:lstStyle/>
              <a:p>
                <a:endParaRPr lang="en-US"/>
              </a:p>
            </p:txBody>
          </p:sp>
          <p:sp>
            <p:nvSpPr>
              <p:cNvPr id="607309" name="Rectangle 77"/>
              <p:cNvSpPr>
                <a:spLocks noChangeArrowheads="1"/>
              </p:cNvSpPr>
              <p:nvPr/>
            </p:nvSpPr>
            <p:spPr bwMode="auto">
              <a:xfrm>
                <a:off x="2880" y="620"/>
                <a:ext cx="672" cy="528"/>
              </a:xfrm>
              <a:prstGeom prst="rect">
                <a:avLst/>
              </a:prstGeom>
              <a:solidFill>
                <a:srgbClr val="009BE6"/>
              </a:solidFill>
              <a:ln w="9525">
                <a:noFill/>
                <a:miter lim="800000"/>
                <a:headEnd/>
                <a:tailEnd/>
              </a:ln>
              <a:effectLst/>
            </p:spPr>
            <p:txBody>
              <a:bodyPr wrap="none" anchor="ctr"/>
              <a:lstStyle/>
              <a:p>
                <a:endParaRPr lang="en-US"/>
              </a:p>
            </p:txBody>
          </p:sp>
          <p:sp>
            <p:nvSpPr>
              <p:cNvPr id="607310" name="AutoShape 78"/>
              <p:cNvSpPr>
                <a:spLocks noChangeArrowheads="1"/>
              </p:cNvSpPr>
              <p:nvPr/>
            </p:nvSpPr>
            <p:spPr bwMode="auto">
              <a:xfrm>
                <a:off x="2880" y="972"/>
                <a:ext cx="672" cy="173"/>
              </a:xfrm>
              <a:prstGeom prst="rtTriangle">
                <a:avLst/>
              </a:prstGeom>
              <a:gradFill rotWithShape="1">
                <a:gsLst>
                  <a:gs pos="0">
                    <a:srgbClr val="009900"/>
                  </a:gs>
                  <a:gs pos="100000">
                    <a:srgbClr val="009BE6"/>
                  </a:gs>
                </a:gsLst>
                <a:lin ang="0" scaled="1"/>
              </a:gradFill>
              <a:ln w="9525">
                <a:noFill/>
                <a:miter lim="800000"/>
                <a:headEnd/>
                <a:tailEnd/>
              </a:ln>
              <a:effectLst/>
            </p:spPr>
            <p:txBody>
              <a:bodyPr wrap="none" anchor="ctr"/>
              <a:lstStyle/>
              <a:p>
                <a:endParaRPr lang="en-US"/>
              </a:p>
            </p:txBody>
          </p:sp>
          <p:sp>
            <p:nvSpPr>
              <p:cNvPr id="607311" name="Rectangle 79"/>
              <p:cNvSpPr>
                <a:spLocks noChangeArrowheads="1"/>
              </p:cNvSpPr>
              <p:nvPr/>
            </p:nvSpPr>
            <p:spPr bwMode="auto">
              <a:xfrm>
                <a:off x="2208" y="620"/>
                <a:ext cx="672" cy="528"/>
              </a:xfrm>
              <a:prstGeom prst="rect">
                <a:avLst/>
              </a:prstGeom>
              <a:solidFill>
                <a:srgbClr val="009900"/>
              </a:solidFill>
              <a:ln w="9525">
                <a:noFill/>
                <a:miter lim="800000"/>
                <a:headEnd/>
                <a:tailEnd/>
              </a:ln>
              <a:effectLst/>
            </p:spPr>
            <p:txBody>
              <a:bodyPr wrap="none" anchor="ctr"/>
              <a:lstStyle/>
              <a:p>
                <a:endParaRPr lang="en-US"/>
              </a:p>
            </p:txBody>
          </p:sp>
          <p:sp>
            <p:nvSpPr>
              <p:cNvPr id="607312" name="AutoShape 80"/>
              <p:cNvSpPr>
                <a:spLocks noChangeArrowheads="1"/>
              </p:cNvSpPr>
              <p:nvPr/>
            </p:nvSpPr>
            <p:spPr bwMode="auto">
              <a:xfrm>
                <a:off x="2208" y="972"/>
                <a:ext cx="672" cy="173"/>
              </a:xfrm>
              <a:prstGeom prst="rtTriangle">
                <a:avLst/>
              </a:prstGeom>
              <a:gradFill rotWithShape="1">
                <a:gsLst>
                  <a:gs pos="0">
                    <a:srgbClr val="FFFF00"/>
                  </a:gs>
                  <a:gs pos="100000">
                    <a:srgbClr val="009900"/>
                  </a:gs>
                </a:gsLst>
                <a:lin ang="0" scaled="1"/>
              </a:gradFill>
              <a:ln w="9525">
                <a:noFill/>
                <a:miter lim="800000"/>
                <a:headEnd/>
                <a:tailEnd/>
              </a:ln>
              <a:effectLst/>
            </p:spPr>
            <p:txBody>
              <a:bodyPr wrap="none" anchor="ctr"/>
              <a:lstStyle/>
              <a:p>
                <a:endParaRPr lang="en-US"/>
              </a:p>
            </p:txBody>
          </p:sp>
          <p:sp>
            <p:nvSpPr>
              <p:cNvPr id="607313" name="Rectangle 81"/>
              <p:cNvSpPr>
                <a:spLocks noChangeArrowheads="1"/>
              </p:cNvSpPr>
              <p:nvPr/>
            </p:nvSpPr>
            <p:spPr bwMode="auto">
              <a:xfrm>
                <a:off x="1536" y="620"/>
                <a:ext cx="672" cy="528"/>
              </a:xfrm>
              <a:prstGeom prst="rect">
                <a:avLst/>
              </a:prstGeom>
              <a:solidFill>
                <a:srgbClr val="FFFF00"/>
              </a:solidFill>
              <a:ln w="9525">
                <a:noFill/>
                <a:miter lim="800000"/>
                <a:headEnd/>
                <a:tailEnd/>
              </a:ln>
              <a:effectLst/>
            </p:spPr>
            <p:txBody>
              <a:bodyPr wrap="none" anchor="ctr"/>
              <a:lstStyle/>
              <a:p>
                <a:endParaRPr lang="en-US"/>
              </a:p>
            </p:txBody>
          </p:sp>
          <p:sp>
            <p:nvSpPr>
              <p:cNvPr id="607314" name="AutoShape 82"/>
              <p:cNvSpPr>
                <a:spLocks noChangeArrowheads="1"/>
              </p:cNvSpPr>
              <p:nvPr/>
            </p:nvSpPr>
            <p:spPr bwMode="auto">
              <a:xfrm>
                <a:off x="1536" y="972"/>
                <a:ext cx="672" cy="173"/>
              </a:xfrm>
              <a:prstGeom prst="rtTriangle">
                <a:avLst/>
              </a:prstGeom>
              <a:gradFill rotWithShape="1">
                <a:gsLst>
                  <a:gs pos="0">
                    <a:srgbClr val="FF9900"/>
                  </a:gs>
                  <a:gs pos="100000">
                    <a:srgbClr val="FFFF00"/>
                  </a:gs>
                </a:gsLst>
                <a:lin ang="0" scaled="1"/>
              </a:gradFill>
              <a:ln w="9525">
                <a:noFill/>
                <a:miter lim="800000"/>
                <a:headEnd/>
                <a:tailEnd/>
              </a:ln>
              <a:effectLst/>
            </p:spPr>
            <p:txBody>
              <a:bodyPr wrap="none" anchor="ctr"/>
              <a:lstStyle/>
              <a:p>
                <a:endParaRPr lang="en-US"/>
              </a:p>
            </p:txBody>
          </p:sp>
          <p:sp>
            <p:nvSpPr>
              <p:cNvPr id="607315" name="Rectangle 83"/>
              <p:cNvSpPr>
                <a:spLocks noChangeArrowheads="1"/>
              </p:cNvSpPr>
              <p:nvPr/>
            </p:nvSpPr>
            <p:spPr bwMode="auto">
              <a:xfrm>
                <a:off x="864" y="620"/>
                <a:ext cx="672" cy="528"/>
              </a:xfrm>
              <a:prstGeom prst="rect">
                <a:avLst/>
              </a:prstGeom>
              <a:solidFill>
                <a:srgbClr val="FF9900"/>
              </a:solidFill>
              <a:ln w="9525">
                <a:noFill/>
                <a:miter lim="800000"/>
                <a:headEnd/>
                <a:tailEnd/>
              </a:ln>
              <a:effectLst/>
            </p:spPr>
            <p:txBody>
              <a:bodyPr wrap="none" anchor="ctr"/>
              <a:lstStyle/>
              <a:p>
                <a:endParaRPr lang="en-US"/>
              </a:p>
            </p:txBody>
          </p:sp>
          <p:sp>
            <p:nvSpPr>
              <p:cNvPr id="607316" name="AutoShape 84"/>
              <p:cNvSpPr>
                <a:spLocks noChangeArrowheads="1"/>
              </p:cNvSpPr>
              <p:nvPr/>
            </p:nvSpPr>
            <p:spPr bwMode="auto">
              <a:xfrm>
                <a:off x="864" y="972"/>
                <a:ext cx="672" cy="173"/>
              </a:xfrm>
              <a:prstGeom prst="rtTriangle">
                <a:avLst/>
              </a:prstGeom>
              <a:gradFill rotWithShape="1">
                <a:gsLst>
                  <a:gs pos="0">
                    <a:srgbClr val="FF0000"/>
                  </a:gs>
                  <a:gs pos="100000">
                    <a:srgbClr val="FF9900"/>
                  </a:gs>
                </a:gsLst>
                <a:lin ang="0" scaled="1"/>
              </a:gradFill>
              <a:ln w="9525">
                <a:noFill/>
                <a:miter lim="800000"/>
                <a:headEnd/>
                <a:tailEnd/>
              </a:ln>
              <a:effectLst/>
            </p:spPr>
            <p:txBody>
              <a:bodyPr wrap="none" anchor="ctr"/>
              <a:lstStyle/>
              <a:p>
                <a:endParaRPr lang="en-US"/>
              </a:p>
            </p:txBody>
          </p:sp>
          <p:sp>
            <p:nvSpPr>
              <p:cNvPr id="607317" name="Rectangle 85"/>
              <p:cNvSpPr>
                <a:spLocks noChangeArrowheads="1"/>
              </p:cNvSpPr>
              <p:nvPr/>
            </p:nvSpPr>
            <p:spPr bwMode="auto">
              <a:xfrm>
                <a:off x="192" y="620"/>
                <a:ext cx="672" cy="528"/>
              </a:xfrm>
              <a:prstGeom prst="rect">
                <a:avLst/>
              </a:prstGeom>
              <a:solidFill>
                <a:srgbClr val="FF0000"/>
              </a:solidFill>
              <a:ln w="9525">
                <a:noFill/>
                <a:miter lim="800000"/>
                <a:headEnd/>
                <a:tailEnd/>
              </a:ln>
              <a:effectLst/>
            </p:spPr>
            <p:txBody>
              <a:bodyPr wrap="none" anchor="ctr"/>
              <a:lstStyle/>
              <a:p>
                <a:endParaRPr lang="en-US"/>
              </a:p>
            </p:txBody>
          </p:sp>
          <p:sp>
            <p:nvSpPr>
              <p:cNvPr id="607318" name="Text Box 86"/>
              <p:cNvSpPr txBox="1">
                <a:spLocks noChangeArrowheads="1"/>
              </p:cNvSpPr>
              <p:nvPr/>
            </p:nvSpPr>
            <p:spPr bwMode="auto">
              <a:xfrm>
                <a:off x="381" y="442"/>
                <a:ext cx="297" cy="192"/>
              </a:xfrm>
              <a:prstGeom prst="rect">
                <a:avLst/>
              </a:prstGeom>
              <a:noFill/>
              <a:ln w="9525">
                <a:noFill/>
                <a:miter lim="800000"/>
                <a:headEnd/>
                <a:tailEnd/>
              </a:ln>
              <a:effectLst/>
            </p:spPr>
            <p:txBody>
              <a:bodyPr wrap="none">
                <a:spAutoFit/>
              </a:bodyPr>
              <a:lstStyle/>
              <a:p>
                <a:pPr algn="ctr"/>
                <a:r>
                  <a:rPr lang="en-US" sz="1400" b="1"/>
                  <a:t>Pre</a:t>
                </a:r>
              </a:p>
            </p:txBody>
          </p:sp>
          <p:sp>
            <p:nvSpPr>
              <p:cNvPr id="607319" name="Text Box 87"/>
              <p:cNvSpPr txBox="1">
                <a:spLocks noChangeArrowheads="1"/>
              </p:cNvSpPr>
              <p:nvPr/>
            </p:nvSpPr>
            <p:spPr bwMode="auto">
              <a:xfrm>
                <a:off x="945" y="442"/>
                <a:ext cx="516" cy="192"/>
              </a:xfrm>
              <a:prstGeom prst="rect">
                <a:avLst/>
              </a:prstGeom>
              <a:noFill/>
              <a:ln w="9525">
                <a:noFill/>
                <a:miter lim="800000"/>
                <a:headEnd/>
                <a:tailEnd/>
              </a:ln>
              <a:effectLst/>
            </p:spPr>
            <p:txBody>
              <a:bodyPr wrap="none">
                <a:spAutoFit/>
              </a:bodyPr>
              <a:lstStyle/>
              <a:p>
                <a:pPr algn="ctr"/>
                <a:r>
                  <a:rPr lang="en-US" sz="1400" b="1"/>
                  <a:t>1</a:t>
                </a:r>
                <a:r>
                  <a:rPr lang="en-US" sz="1400" b="1" baseline="30000"/>
                  <a:t>st</a:t>
                </a:r>
                <a:r>
                  <a:rPr lang="en-US" sz="1400" b="1"/>
                  <a:t> Year</a:t>
                </a:r>
              </a:p>
            </p:txBody>
          </p:sp>
          <p:sp>
            <p:nvSpPr>
              <p:cNvPr id="607320" name="Text Box 88"/>
              <p:cNvSpPr txBox="1">
                <a:spLocks noChangeArrowheads="1"/>
              </p:cNvSpPr>
              <p:nvPr/>
            </p:nvSpPr>
            <p:spPr bwMode="auto">
              <a:xfrm>
                <a:off x="1602" y="442"/>
                <a:ext cx="540" cy="192"/>
              </a:xfrm>
              <a:prstGeom prst="rect">
                <a:avLst/>
              </a:prstGeom>
              <a:noFill/>
              <a:ln w="9525">
                <a:noFill/>
                <a:miter lim="800000"/>
                <a:headEnd/>
                <a:tailEnd/>
              </a:ln>
              <a:effectLst/>
            </p:spPr>
            <p:txBody>
              <a:bodyPr wrap="none">
                <a:spAutoFit/>
              </a:bodyPr>
              <a:lstStyle/>
              <a:p>
                <a:pPr algn="ctr"/>
                <a:r>
                  <a:rPr lang="en-US" sz="1400" b="1"/>
                  <a:t>2</a:t>
                </a:r>
                <a:r>
                  <a:rPr lang="en-US" sz="1400" b="1" baseline="30000"/>
                  <a:t>nd</a:t>
                </a:r>
                <a:r>
                  <a:rPr lang="en-US" sz="1400" b="1"/>
                  <a:t> Year</a:t>
                </a:r>
              </a:p>
            </p:txBody>
          </p:sp>
          <p:sp>
            <p:nvSpPr>
              <p:cNvPr id="607321" name="Text Box 89"/>
              <p:cNvSpPr txBox="1">
                <a:spLocks noChangeArrowheads="1"/>
              </p:cNvSpPr>
              <p:nvPr/>
            </p:nvSpPr>
            <p:spPr bwMode="auto">
              <a:xfrm>
                <a:off x="2282" y="442"/>
                <a:ext cx="524" cy="192"/>
              </a:xfrm>
              <a:prstGeom prst="rect">
                <a:avLst/>
              </a:prstGeom>
              <a:noFill/>
              <a:ln w="9525">
                <a:noFill/>
                <a:miter lim="800000"/>
                <a:headEnd/>
                <a:tailEnd/>
              </a:ln>
              <a:effectLst/>
            </p:spPr>
            <p:txBody>
              <a:bodyPr wrap="none">
                <a:spAutoFit/>
              </a:bodyPr>
              <a:lstStyle/>
              <a:p>
                <a:pPr algn="ctr"/>
                <a:r>
                  <a:rPr lang="en-US" sz="1400" b="1"/>
                  <a:t>3</a:t>
                </a:r>
                <a:r>
                  <a:rPr lang="en-US" sz="1400" b="1" baseline="30000"/>
                  <a:t>rd</a:t>
                </a:r>
                <a:r>
                  <a:rPr lang="en-US" sz="1400" b="1"/>
                  <a:t> Year</a:t>
                </a:r>
              </a:p>
            </p:txBody>
          </p:sp>
          <p:sp>
            <p:nvSpPr>
              <p:cNvPr id="607322" name="Text Box 90"/>
              <p:cNvSpPr txBox="1">
                <a:spLocks noChangeArrowheads="1"/>
              </p:cNvSpPr>
              <p:nvPr/>
            </p:nvSpPr>
            <p:spPr bwMode="auto">
              <a:xfrm>
                <a:off x="2956" y="442"/>
                <a:ext cx="520" cy="192"/>
              </a:xfrm>
              <a:prstGeom prst="rect">
                <a:avLst/>
              </a:prstGeom>
              <a:noFill/>
              <a:ln w="9525">
                <a:noFill/>
                <a:miter lim="800000"/>
                <a:headEnd/>
                <a:tailEnd/>
              </a:ln>
              <a:effectLst/>
            </p:spPr>
            <p:txBody>
              <a:bodyPr wrap="none">
                <a:spAutoFit/>
              </a:bodyPr>
              <a:lstStyle/>
              <a:p>
                <a:pPr algn="ctr"/>
                <a:r>
                  <a:rPr lang="en-US" sz="1400" b="1"/>
                  <a:t>4</a:t>
                </a:r>
                <a:r>
                  <a:rPr lang="en-US" sz="1400" b="1" baseline="30000"/>
                  <a:t>th</a:t>
                </a:r>
                <a:r>
                  <a:rPr lang="en-US" sz="1400" b="1"/>
                  <a:t> Year</a:t>
                </a:r>
              </a:p>
            </p:txBody>
          </p:sp>
          <p:sp>
            <p:nvSpPr>
              <p:cNvPr id="607323" name="Text Box 91"/>
              <p:cNvSpPr txBox="1">
                <a:spLocks noChangeArrowheads="1"/>
              </p:cNvSpPr>
              <p:nvPr/>
            </p:nvSpPr>
            <p:spPr bwMode="auto">
              <a:xfrm>
                <a:off x="3533" y="442"/>
                <a:ext cx="711" cy="192"/>
              </a:xfrm>
              <a:prstGeom prst="rect">
                <a:avLst/>
              </a:prstGeom>
              <a:noFill/>
              <a:ln w="9525">
                <a:noFill/>
                <a:miter lim="800000"/>
                <a:headEnd/>
                <a:tailEnd/>
              </a:ln>
              <a:effectLst/>
            </p:spPr>
            <p:txBody>
              <a:bodyPr wrap="none">
                <a:spAutoFit/>
              </a:bodyPr>
              <a:lstStyle/>
              <a:p>
                <a:pPr algn="ctr"/>
                <a:r>
                  <a:rPr lang="en-US" sz="1400" b="1"/>
                  <a:t>Graduation</a:t>
                </a:r>
              </a:p>
            </p:txBody>
          </p:sp>
          <p:sp>
            <p:nvSpPr>
              <p:cNvPr id="607324" name="Text Box 92"/>
              <p:cNvSpPr txBox="1">
                <a:spLocks noChangeArrowheads="1"/>
              </p:cNvSpPr>
              <p:nvPr/>
            </p:nvSpPr>
            <p:spPr bwMode="auto">
              <a:xfrm>
                <a:off x="4668" y="442"/>
                <a:ext cx="358" cy="192"/>
              </a:xfrm>
              <a:prstGeom prst="rect">
                <a:avLst/>
              </a:prstGeom>
              <a:noFill/>
              <a:ln w="9525">
                <a:noFill/>
                <a:miter lim="800000"/>
                <a:headEnd/>
                <a:tailEnd/>
              </a:ln>
              <a:effectLst/>
            </p:spPr>
            <p:txBody>
              <a:bodyPr wrap="none">
                <a:spAutoFit/>
              </a:bodyPr>
              <a:lstStyle/>
              <a:p>
                <a:pPr algn="ctr"/>
                <a:r>
                  <a:rPr lang="en-US" sz="1400" b="1"/>
                  <a:t>Post</a:t>
                </a:r>
              </a:p>
            </p:txBody>
          </p:sp>
          <p:sp>
            <p:nvSpPr>
              <p:cNvPr id="607325" name="Text Box 93"/>
              <p:cNvSpPr txBox="1">
                <a:spLocks noChangeArrowheads="1"/>
              </p:cNvSpPr>
              <p:nvPr/>
            </p:nvSpPr>
            <p:spPr bwMode="auto">
              <a:xfrm>
                <a:off x="864" y="730"/>
                <a:ext cx="645" cy="173"/>
              </a:xfrm>
              <a:prstGeom prst="rect">
                <a:avLst/>
              </a:prstGeom>
              <a:noFill/>
              <a:ln w="9525">
                <a:noFill/>
                <a:miter lim="800000"/>
                <a:headEnd/>
                <a:tailEnd/>
              </a:ln>
              <a:effectLst/>
            </p:spPr>
            <p:txBody>
              <a:bodyPr wrap="none">
                <a:spAutoFit/>
              </a:bodyPr>
              <a:lstStyle/>
              <a:p>
                <a:pPr algn="ctr"/>
                <a:r>
                  <a:rPr lang="en-US" b="1">
                    <a:solidFill>
                      <a:schemeClr val="bg1"/>
                    </a:solidFill>
                  </a:rPr>
                  <a:t>Exploration</a:t>
                </a:r>
              </a:p>
            </p:txBody>
          </p:sp>
          <p:sp>
            <p:nvSpPr>
              <p:cNvPr id="607326" name="Text Box 94"/>
              <p:cNvSpPr txBox="1">
                <a:spLocks noChangeArrowheads="1"/>
              </p:cNvSpPr>
              <p:nvPr/>
            </p:nvSpPr>
            <p:spPr bwMode="auto">
              <a:xfrm>
                <a:off x="228" y="730"/>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07327" name="Text Box 95"/>
              <p:cNvSpPr txBox="1">
                <a:spLocks noChangeArrowheads="1"/>
              </p:cNvSpPr>
              <p:nvPr/>
            </p:nvSpPr>
            <p:spPr bwMode="auto">
              <a:xfrm>
                <a:off x="1567" y="730"/>
                <a:ext cx="645" cy="173"/>
              </a:xfrm>
              <a:prstGeom prst="rect">
                <a:avLst/>
              </a:prstGeom>
              <a:noFill/>
              <a:ln w="9525">
                <a:noFill/>
                <a:miter lim="800000"/>
                <a:headEnd/>
                <a:tailEnd/>
              </a:ln>
              <a:effectLst/>
            </p:spPr>
            <p:txBody>
              <a:bodyPr wrap="none">
                <a:spAutoFit/>
              </a:bodyPr>
              <a:lstStyle/>
              <a:p>
                <a:pPr algn="ctr"/>
                <a:r>
                  <a:rPr lang="en-US" b="1">
                    <a:solidFill>
                      <a:schemeClr val="bg2"/>
                    </a:solidFill>
                  </a:rPr>
                  <a:t>Connection</a:t>
                </a:r>
              </a:p>
            </p:txBody>
          </p:sp>
          <p:sp>
            <p:nvSpPr>
              <p:cNvPr id="607328" name="Text Box 96"/>
              <p:cNvSpPr txBox="1">
                <a:spLocks noChangeArrowheads="1"/>
              </p:cNvSpPr>
              <p:nvPr/>
            </p:nvSpPr>
            <p:spPr bwMode="auto">
              <a:xfrm>
                <a:off x="2231" y="730"/>
                <a:ext cx="607" cy="173"/>
              </a:xfrm>
              <a:prstGeom prst="rect">
                <a:avLst/>
              </a:prstGeom>
              <a:noFill/>
              <a:ln w="9525">
                <a:noFill/>
                <a:miter lim="800000"/>
                <a:headEnd/>
                <a:tailEnd/>
              </a:ln>
              <a:effectLst/>
            </p:spPr>
            <p:txBody>
              <a:bodyPr wrap="none">
                <a:spAutoFit/>
              </a:bodyPr>
              <a:lstStyle/>
              <a:p>
                <a:pPr algn="ctr"/>
                <a:r>
                  <a:rPr lang="en-US" b="1">
                    <a:solidFill>
                      <a:schemeClr val="bg1"/>
                    </a:solidFill>
                  </a:rPr>
                  <a:t>Interaction</a:t>
                </a:r>
              </a:p>
            </p:txBody>
          </p:sp>
          <p:sp>
            <p:nvSpPr>
              <p:cNvPr id="607329" name="Text Box 97"/>
              <p:cNvSpPr txBox="1">
                <a:spLocks noChangeArrowheads="1"/>
              </p:cNvSpPr>
              <p:nvPr/>
            </p:nvSpPr>
            <p:spPr bwMode="auto">
              <a:xfrm>
                <a:off x="2872" y="730"/>
                <a:ext cx="672" cy="173"/>
              </a:xfrm>
              <a:prstGeom prst="rect">
                <a:avLst/>
              </a:prstGeom>
              <a:noFill/>
              <a:ln w="9525">
                <a:noFill/>
                <a:miter lim="800000"/>
                <a:headEnd/>
                <a:tailEnd/>
              </a:ln>
              <a:effectLst/>
            </p:spPr>
            <p:txBody>
              <a:bodyPr wrap="none">
                <a:spAutoFit/>
              </a:bodyPr>
              <a:lstStyle/>
              <a:p>
                <a:pPr algn="ctr"/>
                <a:r>
                  <a:rPr lang="en-US" b="1">
                    <a:solidFill>
                      <a:schemeClr val="bg1"/>
                    </a:solidFill>
                  </a:rPr>
                  <a:t>Anticipation</a:t>
                </a:r>
              </a:p>
            </p:txBody>
          </p:sp>
          <p:sp>
            <p:nvSpPr>
              <p:cNvPr id="607330" name="Text Box 98"/>
              <p:cNvSpPr txBox="1">
                <a:spLocks noChangeArrowheads="1"/>
              </p:cNvSpPr>
              <p:nvPr/>
            </p:nvSpPr>
            <p:spPr bwMode="auto">
              <a:xfrm>
                <a:off x="4268" y="730"/>
                <a:ext cx="826" cy="173"/>
              </a:xfrm>
              <a:prstGeom prst="rect">
                <a:avLst/>
              </a:prstGeom>
              <a:noFill/>
              <a:ln w="9525">
                <a:noFill/>
                <a:miter lim="800000"/>
                <a:headEnd/>
                <a:tailEnd/>
              </a:ln>
              <a:effectLst/>
            </p:spPr>
            <p:txBody>
              <a:bodyPr wrap="none">
                <a:spAutoFit/>
              </a:bodyPr>
              <a:lstStyle/>
              <a:p>
                <a:pPr algn="ctr"/>
                <a:r>
                  <a:rPr lang="en-US" b="1">
                    <a:solidFill>
                      <a:schemeClr val="bg1"/>
                    </a:solidFill>
                  </a:rPr>
                  <a:t>Implementation</a:t>
                </a:r>
              </a:p>
            </p:txBody>
          </p:sp>
          <p:sp>
            <p:nvSpPr>
              <p:cNvPr id="607331" name="AutoShape 99"/>
              <p:cNvSpPr>
                <a:spLocks noChangeArrowheads="1"/>
              </p:cNvSpPr>
              <p:nvPr/>
            </p:nvSpPr>
            <p:spPr bwMode="auto">
              <a:xfrm flipH="1" flipV="1">
                <a:off x="432" y="618"/>
                <a:ext cx="432" cy="96"/>
              </a:xfrm>
              <a:prstGeom prst="rtTriangle">
                <a:avLst/>
              </a:prstGeom>
              <a:gradFill rotWithShape="1">
                <a:gsLst>
                  <a:gs pos="0">
                    <a:srgbClr val="FF9900"/>
                  </a:gs>
                  <a:gs pos="100000">
                    <a:srgbClr val="FF0000"/>
                  </a:gs>
                </a:gsLst>
                <a:lin ang="0" scaled="1"/>
              </a:gradFill>
              <a:ln w="9525">
                <a:noFill/>
                <a:miter lim="800000"/>
                <a:headEnd/>
                <a:tailEnd/>
              </a:ln>
              <a:effectLst/>
            </p:spPr>
            <p:txBody>
              <a:bodyPr wrap="none" anchor="ctr"/>
              <a:lstStyle/>
              <a:p>
                <a:endParaRPr lang="en-US"/>
              </a:p>
            </p:txBody>
          </p:sp>
          <p:sp>
            <p:nvSpPr>
              <p:cNvPr id="607332" name="AutoShape 100"/>
              <p:cNvSpPr>
                <a:spLocks noChangeArrowheads="1"/>
              </p:cNvSpPr>
              <p:nvPr/>
            </p:nvSpPr>
            <p:spPr bwMode="auto">
              <a:xfrm flipH="1" flipV="1">
                <a:off x="1104" y="618"/>
                <a:ext cx="432" cy="96"/>
              </a:xfrm>
              <a:prstGeom prst="rtTriangle">
                <a:avLst/>
              </a:prstGeom>
              <a:gradFill rotWithShape="1">
                <a:gsLst>
                  <a:gs pos="0">
                    <a:srgbClr val="FFFF00"/>
                  </a:gs>
                  <a:gs pos="100000">
                    <a:srgbClr val="FF9900"/>
                  </a:gs>
                </a:gsLst>
                <a:lin ang="0" scaled="1"/>
              </a:gradFill>
              <a:ln w="9525">
                <a:noFill/>
                <a:miter lim="800000"/>
                <a:headEnd/>
                <a:tailEnd/>
              </a:ln>
              <a:effectLst/>
            </p:spPr>
            <p:txBody>
              <a:bodyPr wrap="none" anchor="ctr"/>
              <a:lstStyle/>
              <a:p>
                <a:endParaRPr lang="en-US"/>
              </a:p>
            </p:txBody>
          </p:sp>
          <p:sp>
            <p:nvSpPr>
              <p:cNvPr id="607333" name="AutoShape 101"/>
              <p:cNvSpPr>
                <a:spLocks noChangeArrowheads="1"/>
              </p:cNvSpPr>
              <p:nvPr/>
            </p:nvSpPr>
            <p:spPr bwMode="auto">
              <a:xfrm flipH="1" flipV="1">
                <a:off x="1776" y="618"/>
                <a:ext cx="432" cy="96"/>
              </a:xfrm>
              <a:prstGeom prst="rtTriangle">
                <a:avLst/>
              </a:prstGeom>
              <a:gradFill rotWithShape="1">
                <a:gsLst>
                  <a:gs pos="0">
                    <a:srgbClr val="009900"/>
                  </a:gs>
                  <a:gs pos="100000">
                    <a:srgbClr val="FFFF00"/>
                  </a:gs>
                </a:gsLst>
                <a:lin ang="0" scaled="1"/>
              </a:gradFill>
              <a:ln w="9525">
                <a:noFill/>
                <a:miter lim="800000"/>
                <a:headEnd/>
                <a:tailEnd/>
              </a:ln>
              <a:effectLst/>
            </p:spPr>
            <p:txBody>
              <a:bodyPr wrap="none" anchor="ctr"/>
              <a:lstStyle/>
              <a:p>
                <a:endParaRPr lang="en-US"/>
              </a:p>
            </p:txBody>
          </p:sp>
          <p:sp>
            <p:nvSpPr>
              <p:cNvPr id="607334" name="AutoShape 102"/>
              <p:cNvSpPr>
                <a:spLocks noChangeArrowheads="1"/>
              </p:cNvSpPr>
              <p:nvPr/>
            </p:nvSpPr>
            <p:spPr bwMode="auto">
              <a:xfrm flipH="1" flipV="1">
                <a:off x="2448" y="618"/>
                <a:ext cx="432" cy="96"/>
              </a:xfrm>
              <a:prstGeom prst="rtTriangle">
                <a:avLst/>
              </a:prstGeom>
              <a:gradFill rotWithShape="1">
                <a:gsLst>
                  <a:gs pos="0">
                    <a:srgbClr val="009BE6"/>
                  </a:gs>
                  <a:gs pos="100000">
                    <a:srgbClr val="009900"/>
                  </a:gs>
                </a:gsLst>
                <a:lin ang="0" scaled="1"/>
              </a:gradFill>
              <a:ln w="9525">
                <a:noFill/>
                <a:miter lim="800000"/>
                <a:headEnd/>
                <a:tailEnd/>
              </a:ln>
              <a:effectLst/>
            </p:spPr>
            <p:txBody>
              <a:bodyPr wrap="none" anchor="ctr"/>
              <a:lstStyle/>
              <a:p>
                <a:endParaRPr lang="en-US"/>
              </a:p>
            </p:txBody>
          </p:sp>
          <p:sp>
            <p:nvSpPr>
              <p:cNvPr id="607335" name="AutoShape 103"/>
              <p:cNvSpPr>
                <a:spLocks noChangeArrowheads="1"/>
              </p:cNvSpPr>
              <p:nvPr/>
            </p:nvSpPr>
            <p:spPr bwMode="auto">
              <a:xfrm>
                <a:off x="3552" y="970"/>
                <a:ext cx="1344" cy="173"/>
              </a:xfrm>
              <a:prstGeom prst="rtTriangle">
                <a:avLst/>
              </a:prstGeom>
              <a:gradFill rotWithShape="1">
                <a:gsLst>
                  <a:gs pos="0">
                    <a:srgbClr val="009BE6"/>
                  </a:gs>
                  <a:gs pos="100000">
                    <a:srgbClr val="660066"/>
                  </a:gs>
                </a:gsLst>
                <a:lin ang="0" scaled="1"/>
              </a:gradFill>
              <a:ln w="9525">
                <a:noFill/>
                <a:miter lim="800000"/>
                <a:headEnd/>
                <a:tailEnd/>
              </a:ln>
              <a:effectLst/>
            </p:spPr>
            <p:txBody>
              <a:bodyPr wrap="none" anchor="ctr"/>
              <a:lstStyle/>
              <a:p>
                <a:endParaRPr lang="en-US"/>
              </a:p>
            </p:txBody>
          </p:sp>
          <p:grpSp>
            <p:nvGrpSpPr>
              <p:cNvPr id="607336" name="Group 104"/>
              <p:cNvGrpSpPr>
                <a:grpSpLocks/>
              </p:cNvGrpSpPr>
              <p:nvPr/>
            </p:nvGrpSpPr>
            <p:grpSpPr bwMode="auto">
              <a:xfrm>
                <a:off x="192" y="476"/>
                <a:ext cx="5376" cy="672"/>
                <a:chOff x="192" y="958"/>
                <a:chExt cx="5376" cy="672"/>
              </a:xfrm>
            </p:grpSpPr>
            <p:sp>
              <p:nvSpPr>
                <p:cNvPr id="607337" name="Rectangle 105"/>
                <p:cNvSpPr>
                  <a:spLocks noChangeArrowheads="1"/>
                </p:cNvSpPr>
                <p:nvPr/>
              </p:nvSpPr>
              <p:spPr bwMode="auto">
                <a:xfrm>
                  <a:off x="192"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7338" name="Rectangle 106"/>
                <p:cNvSpPr>
                  <a:spLocks noChangeArrowheads="1"/>
                </p:cNvSpPr>
                <p:nvPr/>
              </p:nvSpPr>
              <p:spPr bwMode="auto">
                <a:xfrm>
                  <a:off x="864"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7339" name="Rectangle 107"/>
                <p:cNvSpPr>
                  <a:spLocks noChangeArrowheads="1"/>
                </p:cNvSpPr>
                <p:nvPr/>
              </p:nvSpPr>
              <p:spPr bwMode="auto">
                <a:xfrm>
                  <a:off x="1536"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7340" name="Rectangle 108"/>
                <p:cNvSpPr>
                  <a:spLocks noChangeArrowheads="1"/>
                </p:cNvSpPr>
                <p:nvPr/>
              </p:nvSpPr>
              <p:spPr bwMode="auto">
                <a:xfrm>
                  <a:off x="2208"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7341" name="Rectangle 109"/>
                <p:cNvSpPr>
                  <a:spLocks noChangeArrowheads="1"/>
                </p:cNvSpPr>
                <p:nvPr/>
              </p:nvSpPr>
              <p:spPr bwMode="auto">
                <a:xfrm>
                  <a:off x="2880" y="958"/>
                  <a:ext cx="672" cy="672"/>
                </a:xfrm>
                <a:prstGeom prst="rect">
                  <a:avLst/>
                </a:prstGeom>
                <a:noFill/>
                <a:ln w="9525">
                  <a:solidFill>
                    <a:schemeClr val="tx1"/>
                  </a:solidFill>
                  <a:miter lim="800000"/>
                  <a:headEnd/>
                  <a:tailEnd/>
                </a:ln>
                <a:effectLst/>
              </p:spPr>
              <p:txBody>
                <a:bodyPr wrap="none" anchor="ctr"/>
                <a:lstStyle/>
                <a:p>
                  <a:endParaRPr lang="en-US"/>
                </a:p>
              </p:txBody>
            </p:sp>
            <p:sp>
              <p:nvSpPr>
                <p:cNvPr id="607342" name="Rectangle 110"/>
                <p:cNvSpPr>
                  <a:spLocks noChangeArrowheads="1"/>
                </p:cNvSpPr>
                <p:nvPr/>
              </p:nvSpPr>
              <p:spPr bwMode="auto">
                <a:xfrm>
                  <a:off x="4224" y="958"/>
                  <a:ext cx="1344" cy="672"/>
                </a:xfrm>
                <a:prstGeom prst="rect">
                  <a:avLst/>
                </a:prstGeom>
                <a:noFill/>
                <a:ln w="9525">
                  <a:solidFill>
                    <a:schemeClr val="tx1"/>
                  </a:solidFill>
                  <a:miter lim="800000"/>
                  <a:headEnd/>
                  <a:tailEnd/>
                </a:ln>
                <a:effectLst/>
              </p:spPr>
              <p:txBody>
                <a:bodyPr wrap="none" anchor="ctr"/>
                <a:lstStyle/>
                <a:p>
                  <a:endParaRPr lang="en-US"/>
                </a:p>
              </p:txBody>
            </p:sp>
            <p:sp>
              <p:nvSpPr>
                <p:cNvPr id="607343" name="Rectangle 111"/>
                <p:cNvSpPr>
                  <a:spLocks noChangeArrowheads="1"/>
                </p:cNvSpPr>
                <p:nvPr/>
              </p:nvSpPr>
              <p:spPr bwMode="auto">
                <a:xfrm>
                  <a:off x="3552" y="958"/>
                  <a:ext cx="672" cy="672"/>
                </a:xfrm>
                <a:prstGeom prst="rect">
                  <a:avLst/>
                </a:prstGeom>
                <a:noFill/>
                <a:ln w="9525">
                  <a:solidFill>
                    <a:schemeClr val="tx1"/>
                  </a:solidFill>
                  <a:miter lim="800000"/>
                  <a:headEnd/>
                  <a:tailEnd/>
                </a:ln>
                <a:effectLst/>
              </p:spPr>
              <p:txBody>
                <a:bodyPr wrap="none" anchor="ctr"/>
                <a:lstStyle/>
                <a:p>
                  <a:endParaRPr lang="en-US"/>
                </a:p>
              </p:txBody>
            </p:sp>
          </p:grpSp>
          <p:sp>
            <p:nvSpPr>
              <p:cNvPr id="607344" name="Text Box 112"/>
              <p:cNvSpPr txBox="1">
                <a:spLocks noChangeArrowheads="1"/>
              </p:cNvSpPr>
              <p:nvPr/>
            </p:nvSpPr>
            <p:spPr bwMode="auto">
              <a:xfrm>
                <a:off x="3595" y="737"/>
                <a:ext cx="581" cy="173"/>
              </a:xfrm>
              <a:prstGeom prst="rect">
                <a:avLst/>
              </a:prstGeom>
              <a:noFill/>
              <a:ln w="9525">
                <a:noFill/>
                <a:miter lim="800000"/>
                <a:headEnd/>
                <a:tailEnd/>
              </a:ln>
              <a:effectLst/>
            </p:spPr>
            <p:txBody>
              <a:bodyPr wrap="none">
                <a:spAutoFit/>
              </a:bodyPr>
              <a:lstStyle/>
              <a:p>
                <a:pPr algn="ctr"/>
                <a:r>
                  <a:rPr lang="en-US" b="1">
                    <a:solidFill>
                      <a:schemeClr val="bg1"/>
                    </a:solidFill>
                  </a:rPr>
                  <a:t>Transition</a:t>
                </a:r>
              </a:p>
            </p:txBody>
          </p:sp>
          <p:sp>
            <p:nvSpPr>
              <p:cNvPr id="607345" name="AutoShape 113"/>
              <p:cNvSpPr>
                <a:spLocks noChangeArrowheads="1"/>
              </p:cNvSpPr>
              <p:nvPr/>
            </p:nvSpPr>
            <p:spPr bwMode="auto">
              <a:xfrm flipH="1" flipV="1">
                <a:off x="3120" y="622"/>
                <a:ext cx="432" cy="96"/>
              </a:xfrm>
              <a:prstGeom prst="rtTriangle">
                <a:avLst/>
              </a:prstGeom>
              <a:gradFill rotWithShape="1">
                <a:gsLst>
                  <a:gs pos="0">
                    <a:srgbClr val="0000CC"/>
                  </a:gs>
                  <a:gs pos="100000">
                    <a:srgbClr val="009BE6"/>
                  </a:gs>
                </a:gsLst>
                <a:lin ang="0" scaled="1"/>
              </a:gradFill>
              <a:ln w="9525">
                <a:noFill/>
                <a:miter lim="800000"/>
                <a:headEnd/>
                <a:tailEnd/>
              </a:ln>
              <a:effectLst/>
            </p:spPr>
            <p:txBody>
              <a:bodyPr wrap="none" anchor="ctr"/>
              <a:lstStyle/>
              <a:p>
                <a:endParaRPr lang="en-US"/>
              </a:p>
            </p:txBody>
          </p:sp>
        </p:grpSp>
        <p:grpSp>
          <p:nvGrpSpPr>
            <p:cNvPr id="607346" name="Group 114"/>
            <p:cNvGrpSpPr>
              <a:grpSpLocks/>
            </p:cNvGrpSpPr>
            <p:nvPr/>
          </p:nvGrpSpPr>
          <p:grpSpPr bwMode="auto">
            <a:xfrm>
              <a:off x="192" y="3600"/>
              <a:ext cx="5376" cy="288"/>
              <a:chOff x="192" y="2736"/>
              <a:chExt cx="5376" cy="384"/>
            </a:xfrm>
          </p:grpSpPr>
          <p:sp>
            <p:nvSpPr>
              <p:cNvPr id="607347" name="Rectangle 115"/>
              <p:cNvSpPr>
                <a:spLocks noChangeArrowheads="1"/>
              </p:cNvSpPr>
              <p:nvPr/>
            </p:nvSpPr>
            <p:spPr bwMode="auto">
              <a:xfrm>
                <a:off x="192" y="2736"/>
                <a:ext cx="672" cy="384"/>
              </a:xfrm>
              <a:prstGeom prst="rect">
                <a:avLst/>
              </a:prstGeom>
              <a:solidFill>
                <a:srgbClr val="FFB9B9"/>
              </a:solidFill>
              <a:ln w="12700">
                <a:solidFill>
                  <a:schemeClr val="tx1"/>
                </a:solidFill>
                <a:miter lim="800000"/>
                <a:headEnd/>
                <a:tailEnd/>
              </a:ln>
              <a:effectLst/>
            </p:spPr>
            <p:txBody>
              <a:bodyPr wrap="none" anchor="ctr"/>
              <a:lstStyle/>
              <a:p>
                <a:endParaRPr lang="en-US"/>
              </a:p>
            </p:txBody>
          </p:sp>
          <p:sp>
            <p:nvSpPr>
              <p:cNvPr id="607348" name="Rectangle 116"/>
              <p:cNvSpPr>
                <a:spLocks noChangeArrowheads="1"/>
              </p:cNvSpPr>
              <p:nvPr/>
            </p:nvSpPr>
            <p:spPr bwMode="auto">
              <a:xfrm>
                <a:off x="864" y="2736"/>
                <a:ext cx="672" cy="384"/>
              </a:xfrm>
              <a:prstGeom prst="rect">
                <a:avLst/>
              </a:prstGeom>
              <a:solidFill>
                <a:srgbClr val="FFCC81"/>
              </a:solidFill>
              <a:ln w="12700">
                <a:solidFill>
                  <a:schemeClr val="tx1"/>
                </a:solidFill>
                <a:miter lim="800000"/>
                <a:headEnd/>
                <a:tailEnd/>
              </a:ln>
              <a:effectLst/>
            </p:spPr>
            <p:txBody>
              <a:bodyPr wrap="none" anchor="ctr"/>
              <a:lstStyle/>
              <a:p>
                <a:endParaRPr lang="en-US"/>
              </a:p>
            </p:txBody>
          </p:sp>
          <p:sp>
            <p:nvSpPr>
              <p:cNvPr id="607349" name="Rectangle 117"/>
              <p:cNvSpPr>
                <a:spLocks noChangeArrowheads="1"/>
              </p:cNvSpPr>
              <p:nvPr/>
            </p:nvSpPr>
            <p:spPr bwMode="auto">
              <a:xfrm>
                <a:off x="1536" y="2736"/>
                <a:ext cx="672" cy="384"/>
              </a:xfrm>
              <a:prstGeom prst="rect">
                <a:avLst/>
              </a:prstGeom>
              <a:solidFill>
                <a:srgbClr val="FFFF81"/>
              </a:solidFill>
              <a:ln w="12700">
                <a:solidFill>
                  <a:schemeClr val="tx1"/>
                </a:solidFill>
                <a:miter lim="800000"/>
                <a:headEnd/>
                <a:tailEnd/>
              </a:ln>
              <a:effectLst/>
            </p:spPr>
            <p:txBody>
              <a:bodyPr wrap="none" anchor="ctr"/>
              <a:lstStyle/>
              <a:p>
                <a:endParaRPr lang="en-US"/>
              </a:p>
            </p:txBody>
          </p:sp>
          <p:sp>
            <p:nvSpPr>
              <p:cNvPr id="607350" name="Rectangle 118"/>
              <p:cNvSpPr>
                <a:spLocks noChangeArrowheads="1"/>
              </p:cNvSpPr>
              <p:nvPr/>
            </p:nvSpPr>
            <p:spPr bwMode="auto">
              <a:xfrm>
                <a:off x="2208" y="2736"/>
                <a:ext cx="672" cy="384"/>
              </a:xfrm>
              <a:prstGeom prst="rect">
                <a:avLst/>
              </a:prstGeom>
              <a:solidFill>
                <a:srgbClr val="BDFFBD"/>
              </a:solidFill>
              <a:ln w="12700">
                <a:solidFill>
                  <a:schemeClr val="tx1"/>
                </a:solidFill>
                <a:miter lim="800000"/>
                <a:headEnd/>
                <a:tailEnd/>
              </a:ln>
              <a:effectLst/>
            </p:spPr>
            <p:txBody>
              <a:bodyPr wrap="none" anchor="ctr"/>
              <a:lstStyle/>
              <a:p>
                <a:endParaRPr lang="en-US"/>
              </a:p>
            </p:txBody>
          </p:sp>
          <p:sp>
            <p:nvSpPr>
              <p:cNvPr id="607351" name="Rectangle 119"/>
              <p:cNvSpPr>
                <a:spLocks noChangeArrowheads="1"/>
              </p:cNvSpPr>
              <p:nvPr/>
            </p:nvSpPr>
            <p:spPr bwMode="auto">
              <a:xfrm>
                <a:off x="2880" y="2736"/>
                <a:ext cx="672" cy="384"/>
              </a:xfrm>
              <a:prstGeom prst="rect">
                <a:avLst/>
              </a:prstGeom>
              <a:solidFill>
                <a:srgbClr val="9DDEFF"/>
              </a:solidFill>
              <a:ln w="12700">
                <a:solidFill>
                  <a:schemeClr val="tx1"/>
                </a:solidFill>
                <a:miter lim="800000"/>
                <a:headEnd/>
                <a:tailEnd/>
              </a:ln>
              <a:effectLst/>
            </p:spPr>
            <p:txBody>
              <a:bodyPr wrap="none" anchor="ctr"/>
              <a:lstStyle/>
              <a:p>
                <a:endParaRPr lang="en-US"/>
              </a:p>
            </p:txBody>
          </p:sp>
          <p:sp>
            <p:nvSpPr>
              <p:cNvPr id="607352" name="Rectangle 120"/>
              <p:cNvSpPr>
                <a:spLocks noChangeArrowheads="1"/>
              </p:cNvSpPr>
              <p:nvPr/>
            </p:nvSpPr>
            <p:spPr bwMode="auto">
              <a:xfrm>
                <a:off x="4224" y="2736"/>
                <a:ext cx="1344" cy="384"/>
              </a:xfrm>
              <a:prstGeom prst="rect">
                <a:avLst/>
              </a:prstGeom>
              <a:solidFill>
                <a:srgbClr val="FFB1FF"/>
              </a:solidFill>
              <a:ln w="12700">
                <a:solidFill>
                  <a:schemeClr val="tx1"/>
                </a:solidFill>
                <a:miter lim="800000"/>
                <a:headEnd/>
                <a:tailEnd/>
              </a:ln>
              <a:effectLst/>
            </p:spPr>
            <p:txBody>
              <a:bodyPr wrap="none" anchor="ctr"/>
              <a:lstStyle/>
              <a:p>
                <a:endParaRPr lang="en-US"/>
              </a:p>
            </p:txBody>
          </p:sp>
          <p:sp>
            <p:nvSpPr>
              <p:cNvPr id="607353" name="Rectangle 121"/>
              <p:cNvSpPr>
                <a:spLocks noChangeArrowheads="1"/>
              </p:cNvSpPr>
              <p:nvPr/>
            </p:nvSpPr>
            <p:spPr bwMode="auto">
              <a:xfrm>
                <a:off x="3552" y="2736"/>
                <a:ext cx="672" cy="384"/>
              </a:xfrm>
              <a:prstGeom prst="rect">
                <a:avLst/>
              </a:prstGeom>
              <a:solidFill>
                <a:srgbClr val="B1B1FF"/>
              </a:solidFill>
              <a:ln w="12700">
                <a:solidFill>
                  <a:schemeClr val="tx1"/>
                </a:solidFill>
                <a:miter lim="800000"/>
                <a:headEnd/>
                <a:tailEnd/>
              </a:ln>
              <a:effectLst/>
            </p:spPr>
            <p:txBody>
              <a:bodyPr wrap="none" anchor="ctr"/>
              <a:lstStyle/>
              <a:p>
                <a:endParaRPr lang="en-US"/>
              </a:p>
            </p:txBody>
          </p:sp>
        </p:grpSp>
        <p:sp>
          <p:nvSpPr>
            <p:cNvPr id="607354" name="Text Box 122"/>
            <p:cNvSpPr txBox="1">
              <a:spLocks noChangeArrowheads="1"/>
            </p:cNvSpPr>
            <p:nvPr/>
          </p:nvSpPr>
          <p:spPr bwMode="auto">
            <a:xfrm>
              <a:off x="126" y="3456"/>
              <a:ext cx="463" cy="154"/>
            </a:xfrm>
            <a:prstGeom prst="rect">
              <a:avLst/>
            </a:prstGeom>
            <a:noFill/>
            <a:ln w="9525">
              <a:noFill/>
              <a:miter lim="800000"/>
              <a:headEnd/>
              <a:tailEnd/>
            </a:ln>
            <a:effectLst/>
          </p:spPr>
          <p:txBody>
            <a:bodyPr wrap="none">
              <a:spAutoFit/>
            </a:bodyPr>
            <a:lstStyle/>
            <a:p>
              <a:r>
                <a:rPr lang="en-US" sz="1000" b="1"/>
                <a:t>MENTOR</a:t>
              </a:r>
            </a:p>
          </p:txBody>
        </p:sp>
        <p:sp>
          <p:nvSpPr>
            <p:cNvPr id="607355" name="Text Box 123"/>
            <p:cNvSpPr txBox="1">
              <a:spLocks noChangeArrowheads="1"/>
            </p:cNvSpPr>
            <p:nvPr/>
          </p:nvSpPr>
          <p:spPr bwMode="auto">
            <a:xfrm>
              <a:off x="127" y="3878"/>
              <a:ext cx="449" cy="154"/>
            </a:xfrm>
            <a:prstGeom prst="rect">
              <a:avLst/>
            </a:prstGeom>
            <a:noFill/>
            <a:ln w="9525">
              <a:noFill/>
              <a:miter lim="800000"/>
              <a:headEnd/>
              <a:tailEnd/>
            </a:ln>
            <a:effectLst/>
          </p:spPr>
          <p:txBody>
            <a:bodyPr wrap="none">
              <a:spAutoFit/>
            </a:bodyPr>
            <a:lstStyle/>
            <a:p>
              <a:r>
                <a:rPr lang="en-US" sz="1000" b="1"/>
                <a:t>MENTEE</a:t>
              </a:r>
            </a:p>
          </p:txBody>
        </p:sp>
        <p:sp>
          <p:nvSpPr>
            <p:cNvPr id="607356" name="WordArt 124"/>
            <p:cNvSpPr>
              <a:spLocks noChangeArrowheads="1" noChangeShapeType="1" noTextEdit="1"/>
            </p:cNvSpPr>
            <p:nvPr/>
          </p:nvSpPr>
          <p:spPr bwMode="auto">
            <a:xfrm rot="5400000">
              <a:off x="5" y="3733"/>
              <a:ext cx="264" cy="46"/>
            </a:xfrm>
            <a:prstGeom prst="rect">
              <a:avLst/>
            </a:prstGeom>
          </p:spPr>
          <p:txBody>
            <a:bodyPr vert="wordArtVert" wrap="none" fromWordArt="1">
              <a:prstTxWarp prst="textPlain">
                <a:avLst>
                  <a:gd name="adj" fmla="val 50000"/>
                </a:avLst>
              </a:prstTxWarp>
            </a:bodyPr>
            <a:lstStyle/>
            <a:p>
              <a:pPr algn="ctr" fontAlgn="auto"/>
              <a:r>
                <a:rPr lang="en-US" sz="1000" kern="10">
                  <a:ln w="9525">
                    <a:solidFill>
                      <a:srgbClr val="000000"/>
                    </a:solidFill>
                    <a:round/>
                    <a:headEnd/>
                    <a:tailEnd/>
                  </a:ln>
                  <a:solidFill>
                    <a:srgbClr val="000000"/>
                  </a:solidFill>
                  <a:latin typeface="Arial"/>
                  <a:cs typeface="Arial"/>
                </a:rPr>
                <a:t>PEER</a:t>
              </a:r>
            </a:p>
          </p:txBody>
        </p:sp>
        <p:sp>
          <p:nvSpPr>
            <p:cNvPr id="607357" name="AutoShape 125"/>
            <p:cNvSpPr>
              <a:spLocks noChangeAspect="1" noChangeArrowheads="1"/>
            </p:cNvSpPr>
            <p:nvPr/>
          </p:nvSpPr>
          <p:spPr bwMode="auto">
            <a:xfrm>
              <a:off x="1152" y="3650"/>
              <a:ext cx="92" cy="184"/>
            </a:xfrm>
            <a:prstGeom prst="upArrow">
              <a:avLst>
                <a:gd name="adj1" fmla="val 50000"/>
                <a:gd name="adj2" fmla="val 50000"/>
              </a:avLst>
            </a:prstGeom>
            <a:solidFill>
              <a:srgbClr val="FFE8C5"/>
            </a:solidFill>
            <a:ln w="9525">
              <a:noFill/>
              <a:miter lim="800000"/>
              <a:headEnd/>
              <a:tailEnd/>
            </a:ln>
            <a:effectLst/>
          </p:spPr>
          <p:txBody>
            <a:bodyPr vert="eaVert" wrap="none" anchor="ctr"/>
            <a:lstStyle/>
            <a:p>
              <a:endParaRPr lang="en-US"/>
            </a:p>
          </p:txBody>
        </p:sp>
        <p:sp>
          <p:nvSpPr>
            <p:cNvPr id="607358" name="WordArt 126"/>
            <p:cNvSpPr>
              <a:spLocks noChangeAspect="1" noChangeArrowheads="1" noChangeShapeType="1" noTextEdit="1"/>
            </p:cNvSpPr>
            <p:nvPr/>
          </p:nvSpPr>
          <p:spPr bwMode="auto">
            <a:xfrm>
              <a:off x="467" y="3648"/>
              <a:ext cx="109" cy="182"/>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E5E5"/>
                  </a:solidFill>
                  <a:latin typeface="Arial"/>
                  <a:cs typeface="Arial"/>
                </a:rPr>
                <a:t>?</a:t>
              </a:r>
            </a:p>
          </p:txBody>
        </p:sp>
        <p:sp>
          <p:nvSpPr>
            <p:cNvPr id="607359" name="AutoShape 127"/>
            <p:cNvSpPr>
              <a:spLocks noChangeAspect="1" noChangeArrowheads="1"/>
            </p:cNvSpPr>
            <p:nvPr/>
          </p:nvSpPr>
          <p:spPr bwMode="auto">
            <a:xfrm>
              <a:off x="1776" y="3708"/>
              <a:ext cx="184" cy="92"/>
            </a:xfrm>
            <a:prstGeom prst="leftRightArrow">
              <a:avLst>
                <a:gd name="adj1" fmla="val 50000"/>
                <a:gd name="adj2" fmla="val 40000"/>
              </a:avLst>
            </a:prstGeom>
            <a:solidFill>
              <a:srgbClr val="FFFFC8"/>
            </a:solidFill>
            <a:ln w="9525">
              <a:noFill/>
              <a:miter lim="800000"/>
              <a:headEnd/>
              <a:tailEnd/>
            </a:ln>
            <a:effectLst/>
          </p:spPr>
          <p:txBody>
            <a:bodyPr wrap="none" anchor="ctr"/>
            <a:lstStyle/>
            <a:p>
              <a:endParaRPr lang="en-US"/>
            </a:p>
          </p:txBody>
        </p:sp>
        <p:sp>
          <p:nvSpPr>
            <p:cNvPr id="607360" name="AutoShape 128"/>
            <p:cNvSpPr>
              <a:spLocks noChangeAspect="1" noChangeArrowheads="1"/>
            </p:cNvSpPr>
            <p:nvPr/>
          </p:nvSpPr>
          <p:spPr bwMode="auto">
            <a:xfrm>
              <a:off x="2500" y="3650"/>
              <a:ext cx="92" cy="184"/>
            </a:xfrm>
            <a:prstGeom prst="downArrow">
              <a:avLst>
                <a:gd name="adj1" fmla="val 50000"/>
                <a:gd name="adj2" fmla="val 50000"/>
              </a:avLst>
            </a:prstGeom>
            <a:solidFill>
              <a:srgbClr val="DDFFDD"/>
            </a:solidFill>
            <a:ln w="9525">
              <a:noFill/>
              <a:miter lim="800000"/>
              <a:headEnd/>
              <a:tailEnd/>
            </a:ln>
            <a:effectLst/>
          </p:spPr>
          <p:txBody>
            <a:bodyPr vert="eaVert" wrap="none" anchor="ctr"/>
            <a:lstStyle/>
            <a:p>
              <a:endParaRPr lang="en-US"/>
            </a:p>
          </p:txBody>
        </p:sp>
        <p:sp>
          <p:nvSpPr>
            <p:cNvPr id="607361" name="AutoShape 129"/>
            <p:cNvSpPr>
              <a:spLocks noChangeAspect="1" noChangeArrowheads="1"/>
            </p:cNvSpPr>
            <p:nvPr/>
          </p:nvSpPr>
          <p:spPr bwMode="auto">
            <a:xfrm>
              <a:off x="3172" y="3650"/>
              <a:ext cx="92" cy="184"/>
            </a:xfrm>
            <a:prstGeom prst="upArrow">
              <a:avLst>
                <a:gd name="adj1" fmla="val 50000"/>
                <a:gd name="adj2" fmla="val 50000"/>
              </a:avLst>
            </a:prstGeom>
            <a:solidFill>
              <a:srgbClr val="D5F1FF"/>
            </a:solidFill>
            <a:ln w="9525">
              <a:noFill/>
              <a:miter lim="800000"/>
              <a:headEnd/>
              <a:tailEnd/>
            </a:ln>
            <a:effectLst/>
          </p:spPr>
          <p:txBody>
            <a:bodyPr vert="eaVert" wrap="none" anchor="ctr"/>
            <a:lstStyle/>
            <a:p>
              <a:endParaRPr lang="en-US"/>
            </a:p>
          </p:txBody>
        </p:sp>
        <p:grpSp>
          <p:nvGrpSpPr>
            <p:cNvPr id="607362" name="Group 130"/>
            <p:cNvGrpSpPr>
              <a:grpSpLocks noChangeAspect="1"/>
            </p:cNvGrpSpPr>
            <p:nvPr/>
          </p:nvGrpSpPr>
          <p:grpSpPr bwMode="auto">
            <a:xfrm>
              <a:off x="3805" y="3650"/>
              <a:ext cx="179" cy="183"/>
              <a:chOff x="4479" y="3709"/>
              <a:chExt cx="282" cy="288"/>
            </a:xfrm>
          </p:grpSpPr>
          <p:sp>
            <p:nvSpPr>
              <p:cNvPr id="607363" name="AutoShape 131"/>
              <p:cNvSpPr>
                <a:spLocks noChangeAspect="1" noChangeArrowheads="1"/>
              </p:cNvSpPr>
              <p:nvPr/>
            </p:nvSpPr>
            <p:spPr bwMode="auto">
              <a:xfrm>
                <a:off x="4479" y="3806"/>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sp>
            <p:nvSpPr>
              <p:cNvPr id="607364" name="AutoShape 132"/>
              <p:cNvSpPr>
                <a:spLocks noChangeAspect="1" noChangeArrowheads="1"/>
              </p:cNvSpPr>
              <p:nvPr/>
            </p:nvSpPr>
            <p:spPr bwMode="auto">
              <a:xfrm flipH="1">
                <a:off x="4646" y="3806"/>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sp>
            <p:nvSpPr>
              <p:cNvPr id="607365" name="AutoShape 133"/>
              <p:cNvSpPr>
                <a:spLocks noChangeAspect="1" noChangeArrowheads="1"/>
              </p:cNvSpPr>
              <p:nvPr/>
            </p:nvSpPr>
            <p:spPr bwMode="auto">
              <a:xfrm rot="-5400000">
                <a:off x="4560" y="3892"/>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sp>
            <p:nvSpPr>
              <p:cNvPr id="607366" name="AutoShape 134"/>
              <p:cNvSpPr>
                <a:spLocks noChangeAspect="1" noChangeArrowheads="1"/>
              </p:cNvSpPr>
              <p:nvPr/>
            </p:nvSpPr>
            <p:spPr bwMode="auto">
              <a:xfrm rot="5400000" flipV="1">
                <a:off x="4560" y="3719"/>
                <a:ext cx="115" cy="96"/>
              </a:xfrm>
              <a:prstGeom prst="rightArrow">
                <a:avLst>
                  <a:gd name="adj1" fmla="val 50000"/>
                  <a:gd name="adj2" fmla="val 29948"/>
                </a:avLst>
              </a:prstGeom>
              <a:solidFill>
                <a:srgbClr val="E1E1FF"/>
              </a:solidFill>
              <a:ln w="9525">
                <a:noFill/>
                <a:miter lim="800000"/>
                <a:headEnd/>
                <a:tailEnd/>
              </a:ln>
              <a:effectLst/>
            </p:spPr>
            <p:txBody>
              <a:bodyPr wrap="none" anchor="ctr"/>
              <a:lstStyle/>
              <a:p>
                <a:endParaRPr lang="en-US"/>
              </a:p>
            </p:txBody>
          </p:sp>
        </p:grpSp>
        <p:sp>
          <p:nvSpPr>
            <p:cNvPr id="607367" name="AutoShape 135"/>
            <p:cNvSpPr>
              <a:spLocks noChangeAspect="1" noChangeArrowheads="1"/>
            </p:cNvSpPr>
            <p:nvPr/>
          </p:nvSpPr>
          <p:spPr bwMode="auto">
            <a:xfrm>
              <a:off x="4800" y="3650"/>
              <a:ext cx="184" cy="1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E1FF"/>
            </a:solidFill>
            <a:ln w="9525">
              <a:noFill/>
              <a:miter lim="800000"/>
              <a:headEnd/>
              <a:tailEnd/>
            </a:ln>
            <a:effectLst/>
          </p:spPr>
          <p:txBody>
            <a:bodyPr wrap="none" anchor="ctr"/>
            <a:lstStyle/>
            <a:p>
              <a:endParaRPr lang="en-US"/>
            </a:p>
          </p:txBody>
        </p:sp>
        <p:sp>
          <p:nvSpPr>
            <p:cNvPr id="607368" name="Text Box 136"/>
            <p:cNvSpPr txBox="1">
              <a:spLocks noChangeArrowheads="1"/>
            </p:cNvSpPr>
            <p:nvPr/>
          </p:nvSpPr>
          <p:spPr bwMode="auto">
            <a:xfrm>
              <a:off x="2019" y="3888"/>
              <a:ext cx="1730" cy="192"/>
            </a:xfrm>
            <a:prstGeom prst="rect">
              <a:avLst/>
            </a:prstGeom>
            <a:noFill/>
            <a:ln w="9525">
              <a:noFill/>
              <a:miter lim="800000"/>
              <a:headEnd/>
              <a:tailEnd/>
            </a:ln>
            <a:effectLst/>
          </p:spPr>
          <p:txBody>
            <a:bodyPr wrap="none">
              <a:spAutoFit/>
            </a:bodyPr>
            <a:lstStyle/>
            <a:p>
              <a:pPr algn="ctr"/>
              <a:r>
                <a:rPr lang="en-US" sz="1400" b="1"/>
                <a:t>Primary Mentoring Orientation</a:t>
              </a:r>
            </a:p>
          </p:txBody>
        </p:sp>
        <p:sp>
          <p:nvSpPr>
            <p:cNvPr id="607369" name="Text Box 137"/>
            <p:cNvSpPr txBox="1">
              <a:spLocks noChangeArrowheads="1"/>
            </p:cNvSpPr>
            <p:nvPr/>
          </p:nvSpPr>
          <p:spPr bwMode="auto">
            <a:xfrm>
              <a:off x="864" y="3564"/>
              <a:ext cx="634" cy="346"/>
            </a:xfrm>
            <a:prstGeom prst="rect">
              <a:avLst/>
            </a:prstGeom>
            <a:noFill/>
            <a:ln w="9525">
              <a:noFill/>
              <a:miter lim="800000"/>
              <a:headEnd/>
              <a:tailEnd/>
            </a:ln>
            <a:effectLst/>
          </p:spPr>
          <p:txBody>
            <a:bodyPr>
              <a:spAutoFit/>
            </a:bodyPr>
            <a:lstStyle/>
            <a:p>
              <a:pPr algn="ctr"/>
              <a:r>
                <a:rPr lang="en-US" sz="1000" b="1" i="1"/>
                <a:t>mentee</a:t>
              </a:r>
              <a:br>
                <a:rPr lang="en-US" sz="1000" b="1" i="1"/>
              </a:br>
              <a:r>
                <a:rPr lang="en-US" sz="1000" b="1" i="1"/>
                <a:t>seeking mentor</a:t>
              </a:r>
            </a:p>
          </p:txBody>
        </p:sp>
        <p:sp>
          <p:nvSpPr>
            <p:cNvPr id="607370" name="Text Box 138"/>
            <p:cNvSpPr txBox="1">
              <a:spLocks noChangeArrowheads="1"/>
            </p:cNvSpPr>
            <p:nvPr/>
          </p:nvSpPr>
          <p:spPr bwMode="auto">
            <a:xfrm>
              <a:off x="1574" y="3564"/>
              <a:ext cx="634" cy="346"/>
            </a:xfrm>
            <a:prstGeom prst="rect">
              <a:avLst/>
            </a:prstGeom>
            <a:noFill/>
            <a:ln w="9525">
              <a:noFill/>
              <a:miter lim="800000"/>
              <a:headEnd/>
              <a:tailEnd/>
            </a:ln>
            <a:effectLst/>
          </p:spPr>
          <p:txBody>
            <a:bodyPr>
              <a:spAutoFit/>
            </a:bodyPr>
            <a:lstStyle/>
            <a:p>
              <a:pPr algn="ctr"/>
              <a:r>
                <a:rPr lang="en-US" sz="1000" b="1" i="1"/>
                <a:t>peer mentors</a:t>
              </a:r>
              <a:br>
                <a:rPr lang="en-US" sz="1000" b="1" i="1"/>
              </a:br>
              <a:r>
                <a:rPr lang="en-US" sz="1000" b="1" i="1"/>
                <a:t>seeking</a:t>
              </a:r>
              <a:br>
                <a:rPr lang="en-US" sz="1000" b="1" i="1"/>
              </a:br>
              <a:r>
                <a:rPr lang="en-US" sz="1000" b="1" i="1"/>
                <a:t>each other</a:t>
              </a:r>
            </a:p>
          </p:txBody>
        </p:sp>
        <p:sp>
          <p:nvSpPr>
            <p:cNvPr id="607371" name="Text Box 139"/>
            <p:cNvSpPr txBox="1">
              <a:spLocks noChangeArrowheads="1"/>
            </p:cNvSpPr>
            <p:nvPr/>
          </p:nvSpPr>
          <p:spPr bwMode="auto">
            <a:xfrm>
              <a:off x="2246" y="3564"/>
              <a:ext cx="634" cy="346"/>
            </a:xfrm>
            <a:prstGeom prst="rect">
              <a:avLst/>
            </a:prstGeom>
            <a:noFill/>
            <a:ln w="9525">
              <a:noFill/>
              <a:miter lim="800000"/>
              <a:headEnd/>
              <a:tailEnd/>
            </a:ln>
            <a:effectLst/>
          </p:spPr>
          <p:txBody>
            <a:bodyPr>
              <a:spAutoFit/>
            </a:bodyPr>
            <a:lstStyle/>
            <a:p>
              <a:pPr algn="ctr"/>
              <a:r>
                <a:rPr lang="en-US" sz="1000" b="1" i="1"/>
                <a:t>mentors</a:t>
              </a:r>
              <a:br>
                <a:rPr lang="en-US" sz="1000" b="1" i="1"/>
              </a:br>
              <a:r>
                <a:rPr lang="en-US" sz="1000" b="1" i="1"/>
                <a:t>seeking</a:t>
              </a:r>
              <a:br>
                <a:rPr lang="en-US" sz="1000" b="1" i="1"/>
              </a:br>
              <a:r>
                <a:rPr lang="en-US" sz="1000" b="1" i="1"/>
                <a:t>mentees</a:t>
              </a:r>
            </a:p>
          </p:txBody>
        </p:sp>
        <p:sp>
          <p:nvSpPr>
            <p:cNvPr id="607372" name="Text Box 140"/>
            <p:cNvSpPr txBox="1">
              <a:spLocks noChangeArrowheads="1"/>
            </p:cNvSpPr>
            <p:nvPr/>
          </p:nvSpPr>
          <p:spPr bwMode="auto">
            <a:xfrm>
              <a:off x="2832" y="3564"/>
              <a:ext cx="778" cy="346"/>
            </a:xfrm>
            <a:prstGeom prst="rect">
              <a:avLst/>
            </a:prstGeom>
            <a:noFill/>
            <a:ln w="9525">
              <a:noFill/>
              <a:miter lim="800000"/>
              <a:headEnd/>
              <a:tailEnd/>
            </a:ln>
            <a:effectLst/>
          </p:spPr>
          <p:txBody>
            <a:bodyPr>
              <a:spAutoFit/>
            </a:bodyPr>
            <a:lstStyle/>
            <a:p>
              <a:pPr algn="ctr"/>
              <a:r>
                <a:rPr lang="en-US" sz="1000" b="1" i="1"/>
                <a:t>mentees</a:t>
              </a:r>
              <a:br>
                <a:rPr lang="en-US" sz="1000" b="1" i="1"/>
              </a:br>
              <a:r>
                <a:rPr lang="en-US" sz="1000" b="1" i="1"/>
                <a:t>seeking</a:t>
              </a:r>
              <a:br>
                <a:rPr lang="en-US" sz="1000" b="1" i="1"/>
              </a:br>
              <a:r>
                <a:rPr lang="en-US" sz="1000" b="1" i="1"/>
                <a:t>career mentors</a:t>
              </a:r>
            </a:p>
          </p:txBody>
        </p:sp>
        <p:sp>
          <p:nvSpPr>
            <p:cNvPr id="607373" name="Text Box 141"/>
            <p:cNvSpPr txBox="1">
              <a:spLocks noChangeArrowheads="1"/>
            </p:cNvSpPr>
            <p:nvPr/>
          </p:nvSpPr>
          <p:spPr bwMode="auto">
            <a:xfrm>
              <a:off x="3590" y="3564"/>
              <a:ext cx="634" cy="346"/>
            </a:xfrm>
            <a:prstGeom prst="rect">
              <a:avLst/>
            </a:prstGeom>
            <a:noFill/>
            <a:ln w="9525">
              <a:noFill/>
              <a:miter lim="800000"/>
              <a:headEnd/>
              <a:tailEnd/>
            </a:ln>
            <a:effectLst/>
          </p:spPr>
          <p:txBody>
            <a:bodyPr>
              <a:spAutoFit/>
            </a:bodyPr>
            <a:lstStyle/>
            <a:p>
              <a:pPr algn="ctr"/>
              <a:r>
                <a:rPr lang="en-US" sz="1000" b="1" i="1"/>
                <a:t>mentor/</a:t>
              </a:r>
              <a:br>
                <a:rPr lang="en-US" sz="1000" b="1" i="1"/>
              </a:br>
              <a:r>
                <a:rPr lang="en-US" sz="1000" b="1" i="1"/>
                <a:t>mentee</a:t>
              </a:r>
              <a:br>
                <a:rPr lang="en-US" sz="1000" b="1" i="1"/>
              </a:br>
              <a:r>
                <a:rPr lang="en-US" sz="1000" b="1" i="1"/>
                <a:t>celebration</a:t>
              </a:r>
            </a:p>
          </p:txBody>
        </p:sp>
        <p:sp>
          <p:nvSpPr>
            <p:cNvPr id="607374" name="Text Box 142"/>
            <p:cNvSpPr txBox="1">
              <a:spLocks noChangeArrowheads="1"/>
            </p:cNvSpPr>
            <p:nvPr/>
          </p:nvSpPr>
          <p:spPr bwMode="auto">
            <a:xfrm>
              <a:off x="4224" y="3564"/>
              <a:ext cx="1344" cy="346"/>
            </a:xfrm>
            <a:prstGeom prst="rect">
              <a:avLst/>
            </a:prstGeom>
            <a:noFill/>
            <a:ln w="9525">
              <a:noFill/>
              <a:miter lim="800000"/>
              <a:headEnd/>
              <a:tailEnd/>
            </a:ln>
            <a:effectLst/>
          </p:spPr>
          <p:txBody>
            <a:bodyPr>
              <a:spAutoFit/>
            </a:bodyPr>
            <a:lstStyle/>
            <a:p>
              <a:pPr algn="ctr"/>
              <a:r>
                <a:rPr lang="en-US" sz="1000" b="1" i="1"/>
                <a:t>individuals seeking</a:t>
              </a:r>
              <a:br>
                <a:rPr lang="en-US" sz="1000" b="1" i="1"/>
              </a:br>
              <a:r>
                <a:rPr lang="en-US" sz="1000" b="1" i="1"/>
                <a:t>mentor, mentee, and peer</a:t>
              </a:r>
              <a:br>
                <a:rPr lang="en-US" sz="1000" b="1" i="1"/>
              </a:br>
              <a:r>
                <a:rPr lang="en-US" sz="1000" b="1" i="1"/>
                <a:t>relationships</a:t>
              </a:r>
            </a:p>
          </p:txBody>
        </p:sp>
        <p:sp>
          <p:nvSpPr>
            <p:cNvPr id="607375" name="Text Box 143"/>
            <p:cNvSpPr txBox="1">
              <a:spLocks noChangeArrowheads="1"/>
            </p:cNvSpPr>
            <p:nvPr/>
          </p:nvSpPr>
          <p:spPr bwMode="auto">
            <a:xfrm>
              <a:off x="192" y="3564"/>
              <a:ext cx="634" cy="346"/>
            </a:xfrm>
            <a:prstGeom prst="rect">
              <a:avLst/>
            </a:prstGeom>
            <a:noFill/>
            <a:ln w="9525">
              <a:noFill/>
              <a:miter lim="800000"/>
              <a:headEnd/>
              <a:tailEnd/>
            </a:ln>
            <a:effectLst/>
          </p:spPr>
          <p:txBody>
            <a:bodyPr>
              <a:spAutoFit/>
            </a:bodyPr>
            <a:lstStyle/>
            <a:p>
              <a:pPr algn="ctr"/>
              <a:r>
                <a:rPr lang="en-US" sz="1000" b="1" i="1"/>
                <a:t>explain to</a:t>
              </a:r>
              <a:br>
                <a:rPr lang="en-US" sz="1000" b="1" i="1"/>
              </a:br>
              <a:r>
                <a:rPr lang="en-US" sz="1000" b="1" i="1"/>
                <a:t>me what mentoring is</a:t>
              </a:r>
            </a:p>
          </p:txBody>
        </p:sp>
      </p:grpSp>
      <p:sp>
        <p:nvSpPr>
          <p:cNvPr id="607376" name="WordArt 144"/>
          <p:cNvSpPr>
            <a:spLocks noChangeArrowheads="1" noChangeShapeType="1" noTextEdit="1"/>
          </p:cNvSpPr>
          <p:nvPr/>
        </p:nvSpPr>
        <p:spPr bwMode="auto">
          <a:xfrm>
            <a:off x="1219200" y="6553200"/>
            <a:ext cx="6705600" cy="152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336699"/>
                </a:solidFill>
                <a:effectLst>
                  <a:outerShdw dist="45791" dir="2021404" algn="ctr" rotWithShape="0">
                    <a:srgbClr val="B2B2B2">
                      <a:alpha val="80000"/>
                    </a:srgbClr>
                  </a:outerShdw>
                </a:effectLst>
                <a:latin typeface="Arial"/>
                <a:cs typeface="Arial"/>
              </a:rPr>
              <a:t>Stage-Appropriate Life Calling Developmental Model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8258" name="Picture 2" descr="Click here to see another view">
            <a:hlinkClick r:id="rId2"/>
          </p:cNvPr>
          <p:cNvPicPr>
            <a:picLocks noChangeAspect="1" noChangeArrowheads="1"/>
          </p:cNvPicPr>
          <p:nvPr/>
        </p:nvPicPr>
        <p:blipFill>
          <a:blip r:embed="rId3" cstate="print"/>
          <a:srcRect/>
          <a:stretch>
            <a:fillRect/>
          </a:stretch>
        </p:blipFill>
        <p:spPr bwMode="auto">
          <a:xfrm>
            <a:off x="3962400" y="504825"/>
            <a:ext cx="4800600" cy="3200400"/>
          </a:xfrm>
          <a:prstGeom prst="rect">
            <a:avLst/>
          </a:prstGeom>
          <a:noFill/>
        </p:spPr>
      </p:pic>
      <p:sp>
        <p:nvSpPr>
          <p:cNvPr id="608259" name="WordArt 3"/>
          <p:cNvSpPr>
            <a:spLocks noChangeArrowheads="1" noChangeShapeType="1" noTextEdit="1"/>
          </p:cNvSpPr>
          <p:nvPr/>
        </p:nvSpPr>
        <p:spPr bwMode="auto">
          <a:xfrm rot="-471897">
            <a:off x="687388" y="1292225"/>
            <a:ext cx="4648200" cy="7620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600" b="1" kern="10">
                <a:ln w="9525">
                  <a:round/>
                  <a:headEnd/>
                  <a:tailEnd/>
                </a:ln>
                <a:gradFill rotWithShape="0">
                  <a:gsLst>
                    <a:gs pos="0">
                      <a:srgbClr val="707070"/>
                    </a:gs>
                    <a:gs pos="50000">
                      <a:srgbClr val="FFFFFF"/>
                    </a:gs>
                    <a:gs pos="100000">
                      <a:srgbClr val="707070"/>
                    </a:gs>
                  </a:gsLst>
                  <a:lin ang="3171897" scaled="1"/>
                </a:gradFill>
                <a:latin typeface="Times New Roman"/>
                <a:cs typeface="Times New Roman"/>
              </a:rPr>
              <a:t>Indiana Wesleyan University</a:t>
            </a:r>
          </a:p>
        </p:txBody>
      </p:sp>
      <p:sp>
        <p:nvSpPr>
          <p:cNvPr id="608260" name="Text Box 4"/>
          <p:cNvSpPr txBox="1">
            <a:spLocks noChangeArrowheads="1"/>
          </p:cNvSpPr>
          <p:nvPr/>
        </p:nvSpPr>
        <p:spPr bwMode="auto">
          <a:xfrm>
            <a:off x="609600" y="3171825"/>
            <a:ext cx="8153400" cy="1552575"/>
          </a:xfrm>
          <a:prstGeom prst="rect">
            <a:avLst/>
          </a:prstGeom>
          <a:noFill/>
          <a:ln w="9525">
            <a:noFill/>
            <a:miter lim="800000"/>
            <a:headEnd/>
            <a:tailEnd/>
          </a:ln>
          <a:effectLst/>
        </p:spPr>
        <p:txBody>
          <a:bodyPr>
            <a:spAutoFit/>
          </a:bodyPr>
          <a:lstStyle/>
          <a:p>
            <a:r>
              <a:rPr lang="en-US" sz="2400" b="1"/>
              <a:t>Between 20 and 30</a:t>
            </a:r>
            <a:br>
              <a:rPr lang="en-US" sz="2400" b="1"/>
            </a:br>
            <a:r>
              <a:rPr lang="en-US" sz="2400" b="1"/>
              <a:t>percent of first-year</a:t>
            </a:r>
            <a:br>
              <a:rPr lang="en-US" sz="2400" b="1"/>
            </a:br>
            <a:r>
              <a:rPr lang="en-US" sz="2400" b="1"/>
              <a:t>students who enter IWU’s College of Arts and Science are still exploring for a major among the 60+ offered.</a:t>
            </a:r>
          </a:p>
        </p:txBody>
      </p:sp>
      <p:sp>
        <p:nvSpPr>
          <p:cNvPr id="608261" name="Text Box 5"/>
          <p:cNvSpPr txBox="1">
            <a:spLocks noChangeArrowheads="1"/>
          </p:cNvSpPr>
          <p:nvPr/>
        </p:nvSpPr>
        <p:spPr bwMode="auto">
          <a:xfrm>
            <a:off x="1066800" y="5181600"/>
            <a:ext cx="6858000" cy="822325"/>
          </a:xfrm>
          <a:prstGeom prst="rect">
            <a:avLst/>
          </a:prstGeom>
          <a:solidFill>
            <a:srgbClr val="FFFF66"/>
          </a:solidFill>
          <a:ln w="9525">
            <a:noFill/>
            <a:miter lim="800000"/>
            <a:headEnd/>
            <a:tailEnd/>
          </a:ln>
          <a:effectLst/>
        </p:spPr>
        <p:txBody>
          <a:bodyPr>
            <a:spAutoFit/>
          </a:bodyPr>
          <a:lstStyle/>
          <a:p>
            <a:pPr algn="ctr"/>
            <a:r>
              <a:rPr lang="en-US" sz="2400" b="1" dirty="0"/>
              <a:t>This is typical of tertiary education as a whole in the United States of America.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08258"/>
                                        </p:tgtEl>
                                        <p:attrNameLst>
                                          <p:attrName>style.visibility</p:attrName>
                                        </p:attrNameLst>
                                      </p:cBhvr>
                                      <p:to>
                                        <p:strVal val="visible"/>
                                      </p:to>
                                    </p:set>
                                    <p:anim calcmode="lin" valueType="num">
                                      <p:cBhvr>
                                        <p:cTn id="7" dur="500" fill="hold"/>
                                        <p:tgtEl>
                                          <p:spTgt spid="608258"/>
                                        </p:tgtEl>
                                        <p:attrNameLst>
                                          <p:attrName>ppt_w</p:attrName>
                                        </p:attrNameLst>
                                      </p:cBhvr>
                                      <p:tavLst>
                                        <p:tav tm="0">
                                          <p:val>
                                            <p:fltVal val="0"/>
                                          </p:val>
                                        </p:tav>
                                        <p:tav tm="100000">
                                          <p:val>
                                            <p:strVal val="#ppt_w"/>
                                          </p:val>
                                        </p:tav>
                                      </p:tavLst>
                                    </p:anim>
                                    <p:anim calcmode="lin" valueType="num">
                                      <p:cBhvr>
                                        <p:cTn id="8" dur="500" fill="hold"/>
                                        <p:tgtEl>
                                          <p:spTgt spid="608258"/>
                                        </p:tgtEl>
                                        <p:attrNameLst>
                                          <p:attrName>ppt_h</p:attrName>
                                        </p:attrNameLst>
                                      </p:cBhvr>
                                      <p:tavLst>
                                        <p:tav tm="0">
                                          <p:val>
                                            <p:fltVal val="0"/>
                                          </p:val>
                                        </p:tav>
                                        <p:tav tm="100000">
                                          <p:val>
                                            <p:strVal val="#ppt_h"/>
                                          </p:val>
                                        </p:tav>
                                      </p:tavLst>
                                    </p:anim>
                                    <p:animEffect transition="in" filter="fade">
                                      <p:cBhvr>
                                        <p:cTn id="9" dur="500"/>
                                        <p:tgtEl>
                                          <p:spTgt spid="608258"/>
                                        </p:tgtEl>
                                      </p:cBhvr>
                                    </p:animEffect>
                                  </p:childTnLst>
                                </p:cTn>
                              </p:par>
                            </p:childTnLst>
                          </p:cTn>
                        </p:par>
                        <p:par>
                          <p:cTn id="10" fill="hold">
                            <p:stCondLst>
                              <p:cond delay="500"/>
                            </p:stCondLst>
                            <p:childTnLst>
                              <p:par>
                                <p:cTn id="11" presetID="17" presetClass="entr" presetSubtype="8" fill="hold" grpId="0" nodeType="afterEffect">
                                  <p:stCondLst>
                                    <p:cond delay="0"/>
                                  </p:stCondLst>
                                  <p:childTnLst>
                                    <p:set>
                                      <p:cBhvr>
                                        <p:cTn id="12" dur="1" fill="hold">
                                          <p:stCondLst>
                                            <p:cond delay="0"/>
                                          </p:stCondLst>
                                        </p:cTn>
                                        <p:tgtEl>
                                          <p:spTgt spid="608259"/>
                                        </p:tgtEl>
                                        <p:attrNameLst>
                                          <p:attrName>style.visibility</p:attrName>
                                        </p:attrNameLst>
                                      </p:cBhvr>
                                      <p:to>
                                        <p:strVal val="visible"/>
                                      </p:to>
                                    </p:set>
                                    <p:anim calcmode="lin" valueType="num">
                                      <p:cBhvr>
                                        <p:cTn id="13" dur="500" fill="hold"/>
                                        <p:tgtEl>
                                          <p:spTgt spid="608259"/>
                                        </p:tgtEl>
                                        <p:attrNameLst>
                                          <p:attrName>ppt_x</p:attrName>
                                        </p:attrNameLst>
                                      </p:cBhvr>
                                      <p:tavLst>
                                        <p:tav tm="0">
                                          <p:val>
                                            <p:strVal val="#ppt_x-#ppt_w/2"/>
                                          </p:val>
                                        </p:tav>
                                        <p:tav tm="100000">
                                          <p:val>
                                            <p:strVal val="#ppt_x"/>
                                          </p:val>
                                        </p:tav>
                                      </p:tavLst>
                                    </p:anim>
                                    <p:anim calcmode="lin" valueType="num">
                                      <p:cBhvr>
                                        <p:cTn id="14" dur="500" fill="hold"/>
                                        <p:tgtEl>
                                          <p:spTgt spid="608259"/>
                                        </p:tgtEl>
                                        <p:attrNameLst>
                                          <p:attrName>ppt_y</p:attrName>
                                        </p:attrNameLst>
                                      </p:cBhvr>
                                      <p:tavLst>
                                        <p:tav tm="0">
                                          <p:val>
                                            <p:strVal val="#ppt_y"/>
                                          </p:val>
                                        </p:tav>
                                        <p:tav tm="100000">
                                          <p:val>
                                            <p:strVal val="#ppt_y"/>
                                          </p:val>
                                        </p:tav>
                                      </p:tavLst>
                                    </p:anim>
                                    <p:anim calcmode="lin" valueType="num">
                                      <p:cBhvr>
                                        <p:cTn id="15" dur="500" fill="hold"/>
                                        <p:tgtEl>
                                          <p:spTgt spid="608259"/>
                                        </p:tgtEl>
                                        <p:attrNameLst>
                                          <p:attrName>ppt_w</p:attrName>
                                        </p:attrNameLst>
                                      </p:cBhvr>
                                      <p:tavLst>
                                        <p:tav tm="0">
                                          <p:val>
                                            <p:fltVal val="0"/>
                                          </p:val>
                                        </p:tav>
                                        <p:tav tm="100000">
                                          <p:val>
                                            <p:strVal val="#ppt_w"/>
                                          </p:val>
                                        </p:tav>
                                      </p:tavLst>
                                    </p:anim>
                                    <p:anim calcmode="lin" valueType="num">
                                      <p:cBhvr>
                                        <p:cTn id="16" dur="500" fill="hold"/>
                                        <p:tgtEl>
                                          <p:spTgt spid="60825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08260"/>
                                        </p:tgtEl>
                                        <p:attrNameLst>
                                          <p:attrName>style.visibility</p:attrName>
                                        </p:attrNameLst>
                                      </p:cBhvr>
                                      <p:to>
                                        <p:strVal val="visible"/>
                                      </p:to>
                                    </p:set>
                                    <p:animEffect transition="in" filter="wipe(up)">
                                      <p:cBhvr>
                                        <p:cTn id="21" dur="500"/>
                                        <p:tgtEl>
                                          <p:spTgt spid="6082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08261"/>
                                        </p:tgtEl>
                                        <p:attrNameLst>
                                          <p:attrName>style.visibility</p:attrName>
                                        </p:attrNameLst>
                                      </p:cBhvr>
                                      <p:to>
                                        <p:strVal val="visible"/>
                                      </p:to>
                                    </p:set>
                                    <p:animEffect transition="in" filter="wipe(left)">
                                      <p:cBhvr>
                                        <p:cTn id="26" dur="500"/>
                                        <p:tgtEl>
                                          <p:spTgt spid="608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9" grpId="0" animBg="1"/>
      <p:bldP spid="608260" grpId="0"/>
      <p:bldP spid="6082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9282" name="Group 2"/>
          <p:cNvGrpSpPr>
            <a:grpSpLocks/>
          </p:cNvGrpSpPr>
          <p:nvPr/>
        </p:nvGrpSpPr>
        <p:grpSpPr bwMode="auto">
          <a:xfrm>
            <a:off x="609600" y="241300"/>
            <a:ext cx="6119813" cy="1587500"/>
            <a:chOff x="384" y="152"/>
            <a:chExt cx="3855" cy="1000"/>
          </a:xfrm>
        </p:grpSpPr>
        <p:pic>
          <p:nvPicPr>
            <p:cNvPr id="609283" name="Picture 3" descr="CLCL Adventure"/>
            <p:cNvPicPr>
              <a:picLocks noChangeAspect="1" noChangeArrowheads="1"/>
            </p:cNvPicPr>
            <p:nvPr/>
          </p:nvPicPr>
          <p:blipFill>
            <a:blip r:embed="rId3" cstate="print"/>
            <a:srcRect/>
            <a:stretch>
              <a:fillRect/>
            </a:stretch>
          </p:blipFill>
          <p:spPr bwMode="auto">
            <a:xfrm>
              <a:off x="3216" y="152"/>
              <a:ext cx="962" cy="548"/>
            </a:xfrm>
            <a:prstGeom prst="rect">
              <a:avLst/>
            </a:prstGeom>
            <a:noFill/>
          </p:spPr>
        </p:pic>
        <p:sp>
          <p:nvSpPr>
            <p:cNvPr id="609284" name="Text Box 4"/>
            <p:cNvSpPr txBox="1">
              <a:spLocks noChangeArrowheads="1"/>
            </p:cNvSpPr>
            <p:nvPr/>
          </p:nvSpPr>
          <p:spPr bwMode="auto">
            <a:xfrm>
              <a:off x="2160" y="892"/>
              <a:ext cx="2079" cy="260"/>
            </a:xfrm>
            <a:prstGeom prst="rect">
              <a:avLst/>
            </a:prstGeom>
            <a:noFill/>
            <a:ln w="9525">
              <a:noFill/>
              <a:miter lim="800000"/>
              <a:headEnd/>
              <a:tailEnd/>
            </a:ln>
            <a:effectLst/>
          </p:spPr>
          <p:txBody>
            <a:bodyPr wrap="none">
              <a:spAutoFit/>
            </a:bodyPr>
            <a:lstStyle/>
            <a:p>
              <a:r>
                <a:rPr lang="en-US" sz="2100">
                  <a:solidFill>
                    <a:srgbClr val="0099CC"/>
                  </a:solidFill>
                  <a:latin typeface="Times New Roman" pitchFamily="18" charset="0"/>
                </a:rPr>
                <a:t>Indiana Wesleyan University</a:t>
              </a:r>
            </a:p>
          </p:txBody>
        </p:sp>
        <p:sp>
          <p:nvSpPr>
            <p:cNvPr id="609285" name="WordArt 5"/>
            <p:cNvSpPr>
              <a:spLocks noChangeAspect="1" noChangeArrowheads="1" noChangeShapeType="1" noTextEdit="1"/>
            </p:cNvSpPr>
            <p:nvPr/>
          </p:nvSpPr>
          <p:spPr bwMode="auto">
            <a:xfrm>
              <a:off x="672" y="316"/>
              <a:ext cx="1036" cy="20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Center for</a:t>
              </a:r>
            </a:p>
          </p:txBody>
        </p:sp>
        <p:sp>
          <p:nvSpPr>
            <p:cNvPr id="609286" name="WordArt 6"/>
            <p:cNvSpPr>
              <a:spLocks noChangeAspect="1" noChangeArrowheads="1" noChangeShapeType="1" noTextEdit="1"/>
            </p:cNvSpPr>
            <p:nvPr/>
          </p:nvSpPr>
          <p:spPr bwMode="auto">
            <a:xfrm>
              <a:off x="384" y="604"/>
              <a:ext cx="3795" cy="32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Life Calling &amp; Leadership</a:t>
              </a:r>
            </a:p>
          </p:txBody>
        </p:sp>
      </p:grpSp>
      <p:sp>
        <p:nvSpPr>
          <p:cNvPr id="609287" name="AutoShape 7"/>
          <p:cNvSpPr>
            <a:spLocks noChangeArrowheads="1"/>
          </p:cNvSpPr>
          <p:nvPr/>
        </p:nvSpPr>
        <p:spPr bwMode="auto">
          <a:xfrm>
            <a:off x="1447800" y="2438400"/>
            <a:ext cx="1524000" cy="1295400"/>
          </a:xfrm>
          <a:prstGeom prst="triangle">
            <a:avLst>
              <a:gd name="adj" fmla="val 50000"/>
            </a:avLst>
          </a:prstGeom>
          <a:solidFill>
            <a:srgbClr val="FFFF00"/>
          </a:solidFill>
          <a:ln w="38100">
            <a:solidFill>
              <a:schemeClr val="tx1"/>
            </a:solidFill>
            <a:miter lim="800000"/>
            <a:headEnd/>
            <a:tailEnd/>
          </a:ln>
          <a:effectLst/>
        </p:spPr>
        <p:txBody>
          <a:bodyPr wrap="none" anchor="ctr"/>
          <a:lstStyle/>
          <a:p>
            <a:pPr algn="ctr"/>
            <a:r>
              <a:rPr lang="en-US" sz="6000" b="1"/>
              <a:t>!</a:t>
            </a:r>
          </a:p>
        </p:txBody>
      </p:sp>
      <p:sp>
        <p:nvSpPr>
          <p:cNvPr id="609288" name="Text Box 8"/>
          <p:cNvSpPr txBox="1">
            <a:spLocks noChangeArrowheads="1"/>
          </p:cNvSpPr>
          <p:nvPr/>
        </p:nvSpPr>
        <p:spPr bwMode="auto">
          <a:xfrm>
            <a:off x="3200400" y="2470150"/>
            <a:ext cx="5426075" cy="1187450"/>
          </a:xfrm>
          <a:prstGeom prst="rect">
            <a:avLst/>
          </a:prstGeom>
          <a:noFill/>
          <a:ln w="9525">
            <a:noFill/>
            <a:miter lim="800000"/>
            <a:headEnd/>
            <a:tailEnd/>
          </a:ln>
          <a:effectLst/>
        </p:spPr>
        <p:txBody>
          <a:bodyPr>
            <a:spAutoFit/>
          </a:bodyPr>
          <a:lstStyle/>
          <a:p>
            <a:r>
              <a:rPr lang="en-US" sz="2400" b="1"/>
              <a:t>National studies show this group of students to be at risk for retention and persistence to graduation.</a:t>
            </a:r>
          </a:p>
        </p:txBody>
      </p:sp>
      <p:sp>
        <p:nvSpPr>
          <p:cNvPr id="609289" name="AutoShape 9"/>
          <p:cNvSpPr>
            <a:spLocks noChangeArrowheads="1"/>
          </p:cNvSpPr>
          <p:nvPr/>
        </p:nvSpPr>
        <p:spPr bwMode="auto">
          <a:xfrm>
            <a:off x="1295400" y="4267200"/>
            <a:ext cx="6705600" cy="2209800"/>
          </a:xfrm>
          <a:prstGeom prst="roundRect">
            <a:avLst>
              <a:gd name="adj" fmla="val 16667"/>
            </a:avLst>
          </a:prstGeom>
          <a:solidFill>
            <a:srgbClr val="66FF33"/>
          </a:solidFill>
          <a:ln w="38100">
            <a:solidFill>
              <a:srgbClr val="006600"/>
            </a:solidFill>
            <a:round/>
            <a:headEnd/>
            <a:tailEnd/>
          </a:ln>
          <a:effectLst/>
        </p:spPr>
        <p:txBody>
          <a:bodyPr anchor="ctr"/>
          <a:lstStyle/>
          <a:p>
            <a:pPr algn="ctr"/>
            <a:r>
              <a:rPr lang="en-US" sz="2400" b="1"/>
              <a:t>Students who are still exploring which major to pursue in college are placed into the Pre-declared academic program under the direction of Center for Life Calling and Leadership.</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09287"/>
                                        </p:tgtEl>
                                        <p:attrNameLst>
                                          <p:attrName>style.visibility</p:attrName>
                                        </p:attrNameLst>
                                      </p:cBhvr>
                                      <p:to>
                                        <p:strVal val="visible"/>
                                      </p:to>
                                    </p:set>
                                    <p:anim calcmode="lin" valueType="num">
                                      <p:cBhvr>
                                        <p:cTn id="7" dur="500" fill="hold"/>
                                        <p:tgtEl>
                                          <p:spTgt spid="609287"/>
                                        </p:tgtEl>
                                        <p:attrNameLst>
                                          <p:attrName>ppt_w</p:attrName>
                                        </p:attrNameLst>
                                      </p:cBhvr>
                                      <p:tavLst>
                                        <p:tav tm="0">
                                          <p:val>
                                            <p:fltVal val="0"/>
                                          </p:val>
                                        </p:tav>
                                        <p:tav tm="100000">
                                          <p:val>
                                            <p:strVal val="#ppt_w"/>
                                          </p:val>
                                        </p:tav>
                                      </p:tavLst>
                                    </p:anim>
                                    <p:anim calcmode="lin" valueType="num">
                                      <p:cBhvr>
                                        <p:cTn id="8" dur="500" fill="hold"/>
                                        <p:tgtEl>
                                          <p:spTgt spid="609287"/>
                                        </p:tgtEl>
                                        <p:attrNameLst>
                                          <p:attrName>ppt_h</p:attrName>
                                        </p:attrNameLst>
                                      </p:cBhvr>
                                      <p:tavLst>
                                        <p:tav tm="0">
                                          <p:val>
                                            <p:fltVal val="0"/>
                                          </p:val>
                                        </p:tav>
                                        <p:tav tm="100000">
                                          <p:val>
                                            <p:strVal val="#ppt_h"/>
                                          </p:val>
                                        </p:tav>
                                      </p:tavLst>
                                    </p:anim>
                                    <p:animEffect transition="in" filter="fade">
                                      <p:cBhvr>
                                        <p:cTn id="9" dur="500"/>
                                        <p:tgtEl>
                                          <p:spTgt spid="60928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09288"/>
                                        </p:tgtEl>
                                        <p:attrNameLst>
                                          <p:attrName>style.visibility</p:attrName>
                                        </p:attrNameLst>
                                      </p:cBhvr>
                                      <p:to>
                                        <p:strVal val="visible"/>
                                      </p:to>
                                    </p:set>
                                    <p:animEffect transition="in" filter="wipe(up)">
                                      <p:cBhvr>
                                        <p:cTn id="13" dur="500"/>
                                        <p:tgtEl>
                                          <p:spTgt spid="60928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09289"/>
                                        </p:tgtEl>
                                        <p:attrNameLst>
                                          <p:attrName>style.visibility</p:attrName>
                                        </p:attrNameLst>
                                      </p:cBhvr>
                                      <p:to>
                                        <p:strVal val="visible"/>
                                      </p:to>
                                    </p:set>
                                    <p:animEffect transition="in" filter="wipe(up)">
                                      <p:cBhvr>
                                        <p:cTn id="18" dur="500"/>
                                        <p:tgtEl>
                                          <p:spTgt spid="609289"/>
                                        </p:tgtEl>
                                      </p:cBhvr>
                                    </p:animEffect>
                                  </p:childTnLst>
                                </p:cTn>
                              </p:par>
                              <p:par>
                                <p:cTn id="19" presetID="10" presetClass="entr" presetSubtype="0" fill="hold" nodeType="withEffect">
                                  <p:stCondLst>
                                    <p:cond delay="0"/>
                                  </p:stCondLst>
                                  <p:childTnLst>
                                    <p:set>
                                      <p:cBhvr>
                                        <p:cTn id="20" dur="1" fill="hold">
                                          <p:stCondLst>
                                            <p:cond delay="0"/>
                                          </p:stCondLst>
                                        </p:cTn>
                                        <p:tgtEl>
                                          <p:spTgt spid="609282"/>
                                        </p:tgtEl>
                                        <p:attrNameLst>
                                          <p:attrName>style.visibility</p:attrName>
                                        </p:attrNameLst>
                                      </p:cBhvr>
                                      <p:to>
                                        <p:strVal val="visible"/>
                                      </p:to>
                                    </p:set>
                                    <p:animEffect transition="in" filter="fade">
                                      <p:cBhvr>
                                        <p:cTn id="21" dur="2000"/>
                                        <p:tgtEl>
                                          <p:spTgt spid="609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7" grpId="0" animBg="1"/>
      <p:bldP spid="609288" grpId="0"/>
      <p:bldP spid="60928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65C9DF400A414D9356C3C07E97CD05" ma:contentTypeVersion="1" ma:contentTypeDescription="Create a new document." ma:contentTypeScope="" ma:versionID="cdb346b983fbe8814090ecc1c26e37a3">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194934B-6599-4886-95A8-DDC95B4E2266}"/>
</file>

<file path=customXml/itemProps2.xml><?xml version="1.0" encoding="utf-8"?>
<ds:datastoreItem xmlns:ds="http://schemas.openxmlformats.org/officeDocument/2006/customXml" ds:itemID="{60077951-D663-4798-ADDB-3343B1632500}"/>
</file>

<file path=customXml/itemProps3.xml><?xml version="1.0" encoding="utf-8"?>
<ds:datastoreItem xmlns:ds="http://schemas.openxmlformats.org/officeDocument/2006/customXml" ds:itemID="{D3C2A3D0-EEFE-4BD4-84B9-8FD77429C831}"/>
</file>

<file path=docProps/app.xml><?xml version="1.0" encoding="utf-8"?>
<Properties xmlns="http://schemas.openxmlformats.org/officeDocument/2006/extended-properties" xmlns:vt="http://schemas.openxmlformats.org/officeDocument/2006/docPropsVTypes">
  <Template/>
  <TotalTime>4366</TotalTime>
  <Words>1888</Words>
  <Application>Microsoft Office PowerPoint</Application>
  <PresentationFormat>On-screen Show (4:3)</PresentationFormat>
  <Paragraphs>773</Paragraphs>
  <Slides>39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Default Design</vt:lpstr>
      <vt:lpstr>CorelDRAW</vt:lpstr>
      <vt:lpstr>PHOTO-PAINT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bill.millard</dc:creator>
  <cp:lastModifiedBy>Bill</cp:lastModifiedBy>
  <cp:revision>152</cp:revision>
  <dcterms:created xsi:type="dcterms:W3CDTF">2004-05-28T14:33:42Z</dcterms:created>
  <dcterms:modified xsi:type="dcterms:W3CDTF">2012-08-26T01:28:44Z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0x0101005D65C9DF400A414D9356C3C07E97CD05</vt:lpwstr>
  </property>
</Properties>
</file>