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6"/>
  </p:notesMasterIdLst>
  <p:handoutMasterIdLst>
    <p:handoutMasterId r:id="rId17"/>
  </p:handoutMasterIdLst>
  <p:sldIdLst>
    <p:sldId id="390" r:id="rId2"/>
    <p:sldId id="365" r:id="rId3"/>
    <p:sldId id="367" r:id="rId4"/>
    <p:sldId id="379" r:id="rId5"/>
    <p:sldId id="380" r:id="rId6"/>
    <p:sldId id="393" r:id="rId7"/>
    <p:sldId id="397" r:id="rId8"/>
    <p:sldId id="394" r:id="rId9"/>
    <p:sldId id="368" r:id="rId10"/>
    <p:sldId id="369" r:id="rId11"/>
    <p:sldId id="370" r:id="rId12"/>
    <p:sldId id="315" r:id="rId13"/>
    <p:sldId id="334" r:id="rId14"/>
    <p:sldId id="38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9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7049" autoAdjust="0"/>
  </p:normalViewPr>
  <p:slideViewPr>
    <p:cSldViewPr>
      <p:cViewPr>
        <p:scale>
          <a:sx n="70" d="100"/>
          <a:sy n="70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D8553-B883-41F0-BDE3-A3F00D318294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D4593-9260-4C4B-974F-198381B138F8}">
      <dgm:prSet phldrT="[Text]" custT="1"/>
      <dgm:spPr/>
      <dgm:t>
        <a:bodyPr/>
        <a:lstStyle/>
        <a:p>
          <a:r>
            <a:rPr lang="en-US" sz="2100" dirty="0" smtClean="0"/>
            <a:t>Persistence</a:t>
          </a:r>
          <a:endParaRPr lang="en-US" sz="2100" dirty="0"/>
        </a:p>
      </dgm:t>
    </dgm:pt>
    <dgm:pt modelId="{86F2D39D-FF94-4833-A9F4-9EDB80AAF5FB}" type="parTrans" cxnId="{10FA8C24-19C9-4F89-A906-0712DB02FDB5}">
      <dgm:prSet/>
      <dgm:spPr/>
      <dgm:t>
        <a:bodyPr/>
        <a:lstStyle/>
        <a:p>
          <a:endParaRPr lang="en-US"/>
        </a:p>
      </dgm:t>
    </dgm:pt>
    <dgm:pt modelId="{5B36DA6B-B8CD-4401-94D9-FF493E9C28F9}" type="sibTrans" cxnId="{10FA8C24-19C9-4F89-A906-0712DB02FDB5}">
      <dgm:prSet/>
      <dgm:spPr/>
      <dgm:t>
        <a:bodyPr/>
        <a:lstStyle/>
        <a:p>
          <a:endParaRPr lang="en-US"/>
        </a:p>
      </dgm:t>
    </dgm:pt>
    <dgm:pt modelId="{3CDB8A4A-B8A6-4112-8917-3850A17F1B90}">
      <dgm:prSet phldrT="[Text]"/>
      <dgm:spPr/>
      <dgm:t>
        <a:bodyPr/>
        <a:lstStyle/>
        <a:p>
          <a:r>
            <a:rPr lang="en-US" dirty="0" smtClean="0"/>
            <a:t>Progression</a:t>
          </a:r>
          <a:endParaRPr lang="en-US" dirty="0"/>
        </a:p>
      </dgm:t>
    </dgm:pt>
    <dgm:pt modelId="{F08A49B4-9706-4FC1-8E8D-334D15FAB235}" type="parTrans" cxnId="{8A56EE9C-D7FD-416B-B033-612EABB8E4C5}">
      <dgm:prSet/>
      <dgm:spPr/>
      <dgm:t>
        <a:bodyPr/>
        <a:lstStyle/>
        <a:p>
          <a:endParaRPr lang="en-US"/>
        </a:p>
      </dgm:t>
    </dgm:pt>
    <dgm:pt modelId="{B6E1544F-1E8E-44C5-889B-D7940DEFFF1D}" type="sibTrans" cxnId="{8A56EE9C-D7FD-416B-B033-612EABB8E4C5}">
      <dgm:prSet/>
      <dgm:spPr/>
      <dgm:t>
        <a:bodyPr/>
        <a:lstStyle/>
        <a:p>
          <a:endParaRPr lang="en-US"/>
        </a:p>
      </dgm:t>
    </dgm:pt>
    <dgm:pt modelId="{F19FE183-D9C7-4F31-94D2-25A1D456BA3D}">
      <dgm:prSet phldrT="[Text]" custT="1"/>
      <dgm:spPr/>
      <dgm:t>
        <a:bodyPr/>
        <a:lstStyle/>
        <a:p>
          <a:pPr algn="just"/>
          <a:r>
            <a:rPr lang="en-US" sz="1800" dirty="0" smtClean="0"/>
            <a:t>First-term GPA</a:t>
          </a:r>
          <a:endParaRPr lang="en-US" sz="1800" dirty="0"/>
        </a:p>
      </dgm:t>
    </dgm:pt>
    <dgm:pt modelId="{5BB99265-B257-45EF-96D5-67F8E5C6BDF2}" type="parTrans" cxnId="{525623C3-BC41-4A84-8D7E-C5658970EEE2}">
      <dgm:prSet/>
      <dgm:spPr/>
      <dgm:t>
        <a:bodyPr/>
        <a:lstStyle/>
        <a:p>
          <a:endParaRPr lang="en-US"/>
        </a:p>
      </dgm:t>
    </dgm:pt>
    <dgm:pt modelId="{EF096ACB-A929-452A-9899-5B25BC638085}" type="sibTrans" cxnId="{525623C3-BC41-4A84-8D7E-C5658970EEE2}">
      <dgm:prSet/>
      <dgm:spPr/>
      <dgm:t>
        <a:bodyPr/>
        <a:lstStyle/>
        <a:p>
          <a:endParaRPr lang="en-US"/>
        </a:p>
      </dgm:t>
    </dgm:pt>
    <dgm:pt modelId="{D33D64A9-41B0-4210-BFC4-536CE08098F2}">
      <dgm:prSet phldrT="[Text]"/>
      <dgm:spPr/>
      <dgm:t>
        <a:bodyPr/>
        <a:lstStyle/>
        <a:p>
          <a:r>
            <a:rPr lang="en-US" dirty="0" smtClean="0"/>
            <a:t>Retention </a:t>
          </a:r>
          <a:endParaRPr lang="en-US" dirty="0"/>
        </a:p>
      </dgm:t>
    </dgm:pt>
    <dgm:pt modelId="{24D017A2-FDA5-47BA-90A7-AF12C86E0E44}" type="parTrans" cxnId="{0B768CBD-63B2-4562-A368-A94271F49617}">
      <dgm:prSet/>
      <dgm:spPr/>
      <dgm:t>
        <a:bodyPr/>
        <a:lstStyle/>
        <a:p>
          <a:endParaRPr lang="en-US"/>
        </a:p>
      </dgm:t>
    </dgm:pt>
    <dgm:pt modelId="{C2AA3DE8-B3C4-41B2-89AB-27FD2A317FCE}" type="sibTrans" cxnId="{0B768CBD-63B2-4562-A368-A94271F49617}">
      <dgm:prSet/>
      <dgm:spPr/>
      <dgm:t>
        <a:bodyPr/>
        <a:lstStyle/>
        <a:p>
          <a:endParaRPr lang="en-US"/>
        </a:p>
      </dgm:t>
    </dgm:pt>
    <dgm:pt modelId="{2E8576C1-79E9-46EC-97A3-106CF8415BF2}">
      <dgm:prSet phldrT="[Text]" custT="1"/>
      <dgm:spPr/>
      <dgm:t>
        <a:bodyPr/>
        <a:lstStyle/>
        <a:p>
          <a:r>
            <a:rPr lang="en-US" sz="1800" dirty="0" smtClean="0"/>
            <a:t>Retention – 69%</a:t>
          </a:r>
          <a:endParaRPr lang="en-US" sz="1800" dirty="0"/>
        </a:p>
      </dgm:t>
    </dgm:pt>
    <dgm:pt modelId="{E691062A-382D-4E29-9AE8-ED2FDF9119FD}" type="parTrans" cxnId="{1F17A80F-0348-4AD8-886B-21644E4BA7E5}">
      <dgm:prSet/>
      <dgm:spPr/>
      <dgm:t>
        <a:bodyPr/>
        <a:lstStyle/>
        <a:p>
          <a:endParaRPr lang="en-US"/>
        </a:p>
      </dgm:t>
    </dgm:pt>
    <dgm:pt modelId="{3C75CC41-A21A-4D85-BD50-8FD329AE235A}" type="sibTrans" cxnId="{1F17A80F-0348-4AD8-886B-21644E4BA7E5}">
      <dgm:prSet/>
      <dgm:spPr/>
      <dgm:t>
        <a:bodyPr/>
        <a:lstStyle/>
        <a:p>
          <a:endParaRPr lang="en-US"/>
        </a:p>
      </dgm:t>
    </dgm:pt>
    <dgm:pt modelId="{0A089135-6C53-465C-8F18-82FDC1159043}">
      <dgm:prSet phldrT="[Text]"/>
      <dgm:spPr/>
      <dgm:t>
        <a:bodyPr/>
        <a:lstStyle/>
        <a:p>
          <a:r>
            <a:rPr lang="en-US" dirty="0" smtClean="0"/>
            <a:t>Graduation</a:t>
          </a:r>
          <a:endParaRPr lang="en-US" dirty="0"/>
        </a:p>
      </dgm:t>
    </dgm:pt>
    <dgm:pt modelId="{98A2DE0B-7F45-4FE4-849E-0C86B054CEF6}" type="parTrans" cxnId="{591436F4-2A1D-402A-8EB4-7C340AEC618F}">
      <dgm:prSet/>
      <dgm:spPr/>
      <dgm:t>
        <a:bodyPr/>
        <a:lstStyle/>
        <a:p>
          <a:endParaRPr lang="en-US"/>
        </a:p>
      </dgm:t>
    </dgm:pt>
    <dgm:pt modelId="{38BAF5C0-E48D-4088-89C0-C0A4847F40EB}" type="sibTrans" cxnId="{591436F4-2A1D-402A-8EB4-7C340AEC618F}">
      <dgm:prSet/>
      <dgm:spPr/>
      <dgm:t>
        <a:bodyPr/>
        <a:lstStyle/>
        <a:p>
          <a:endParaRPr lang="en-US"/>
        </a:p>
      </dgm:t>
    </dgm:pt>
    <dgm:pt modelId="{E1194EDC-ADDC-4CA0-A69F-B42E2DC4E82C}">
      <dgm:prSet phldrT="[Text]" custT="1"/>
      <dgm:spPr/>
      <dgm:t>
        <a:bodyPr/>
        <a:lstStyle/>
        <a:p>
          <a:r>
            <a:rPr lang="en-US" sz="1800" dirty="0" smtClean="0"/>
            <a:t>Graduation               (6 yr) – 58%</a:t>
          </a:r>
          <a:endParaRPr lang="en-US" sz="1800" dirty="0"/>
        </a:p>
      </dgm:t>
    </dgm:pt>
    <dgm:pt modelId="{C8644756-01D6-4FE2-AEDE-43E134D7A7CF}" type="parTrans" cxnId="{D90935D4-F23F-4490-B8C2-A200F83474EF}">
      <dgm:prSet/>
      <dgm:spPr/>
      <dgm:t>
        <a:bodyPr/>
        <a:lstStyle/>
        <a:p>
          <a:endParaRPr lang="en-US"/>
        </a:p>
      </dgm:t>
    </dgm:pt>
    <dgm:pt modelId="{BCD94640-225E-46A6-A3A9-A161CF736493}" type="sibTrans" cxnId="{D90935D4-F23F-4490-B8C2-A200F83474EF}">
      <dgm:prSet/>
      <dgm:spPr/>
      <dgm:t>
        <a:bodyPr/>
        <a:lstStyle/>
        <a:p>
          <a:endParaRPr lang="en-US"/>
        </a:p>
      </dgm:t>
    </dgm:pt>
    <dgm:pt modelId="{BDE266C7-F2F4-494E-B5A0-083AEE7CF1E4}">
      <dgm:prSet phldrT="[Text]" custT="1"/>
      <dgm:spPr/>
      <dgm:t>
        <a:bodyPr/>
        <a:lstStyle/>
        <a:p>
          <a:r>
            <a:rPr lang="en-US" sz="1800" dirty="0" smtClean="0"/>
            <a:t>Fall to Winter – 89%  </a:t>
          </a:r>
          <a:endParaRPr lang="en-US" sz="1800" dirty="0"/>
        </a:p>
      </dgm:t>
    </dgm:pt>
    <dgm:pt modelId="{3668AE0B-FCF2-45B5-85F9-44A36568E2ED}" type="sibTrans" cxnId="{66AC720F-B311-4ACD-B574-709883EE1D9A}">
      <dgm:prSet/>
      <dgm:spPr/>
      <dgm:t>
        <a:bodyPr/>
        <a:lstStyle/>
        <a:p>
          <a:endParaRPr lang="en-US"/>
        </a:p>
      </dgm:t>
    </dgm:pt>
    <dgm:pt modelId="{F1DED2E4-6D22-4D6B-840A-A3BD8E49D2CB}" type="parTrans" cxnId="{66AC720F-B311-4ACD-B574-709883EE1D9A}">
      <dgm:prSet/>
      <dgm:spPr/>
      <dgm:t>
        <a:bodyPr/>
        <a:lstStyle/>
        <a:p>
          <a:endParaRPr lang="en-US"/>
        </a:p>
      </dgm:t>
    </dgm:pt>
    <dgm:pt modelId="{DA9B5251-6326-4171-839F-9D8858A0D173}">
      <dgm:prSet phldrT="[Text]" custT="1"/>
      <dgm:spPr/>
      <dgm:t>
        <a:bodyPr/>
        <a:lstStyle/>
        <a:p>
          <a:r>
            <a:rPr lang="en-US" sz="1800" dirty="0" smtClean="0"/>
            <a:t>~59 students will leave</a:t>
          </a:r>
          <a:endParaRPr lang="en-US" sz="1800" dirty="0"/>
        </a:p>
      </dgm:t>
    </dgm:pt>
    <dgm:pt modelId="{94FA9C99-F11A-4385-A85B-3A1B6E71F842}" type="parTrans" cxnId="{95D96114-2E6D-4021-8BAD-3E7D3C1BBA0A}">
      <dgm:prSet/>
      <dgm:spPr/>
      <dgm:t>
        <a:bodyPr/>
        <a:lstStyle/>
        <a:p>
          <a:endParaRPr lang="en-US"/>
        </a:p>
      </dgm:t>
    </dgm:pt>
    <dgm:pt modelId="{312EC790-E85F-469E-96BF-D7483B19ECCD}" type="sibTrans" cxnId="{95D96114-2E6D-4021-8BAD-3E7D3C1BBA0A}">
      <dgm:prSet/>
      <dgm:spPr/>
      <dgm:t>
        <a:bodyPr/>
        <a:lstStyle/>
        <a:p>
          <a:endParaRPr lang="en-US"/>
        </a:p>
      </dgm:t>
    </dgm:pt>
    <dgm:pt modelId="{EBC50BA2-0D17-4A4C-A393-48462B35C2A4}">
      <dgm:prSet phldrT="[Text]" custT="1"/>
      <dgm:spPr/>
      <dgm:t>
        <a:bodyPr/>
        <a:lstStyle/>
        <a:p>
          <a:pPr algn="just"/>
          <a:r>
            <a:rPr lang="en-US" sz="1800" dirty="0" smtClean="0"/>
            <a:t>&gt; 3.67 – 18%</a:t>
          </a:r>
          <a:endParaRPr lang="en-US" sz="1800" dirty="0"/>
        </a:p>
      </dgm:t>
    </dgm:pt>
    <dgm:pt modelId="{D7C7F0A8-1F62-4C5D-B557-358B4078C930}" type="parTrans" cxnId="{836DF00D-3379-41DC-B36B-D1F442AA6CBD}">
      <dgm:prSet/>
      <dgm:spPr/>
      <dgm:t>
        <a:bodyPr/>
        <a:lstStyle/>
        <a:p>
          <a:endParaRPr lang="en-US"/>
        </a:p>
      </dgm:t>
    </dgm:pt>
    <dgm:pt modelId="{4B6F90D5-5D1C-4DB9-AAC9-DEA53A91410B}" type="sibTrans" cxnId="{836DF00D-3379-41DC-B36B-D1F442AA6CBD}">
      <dgm:prSet/>
      <dgm:spPr/>
      <dgm:t>
        <a:bodyPr/>
        <a:lstStyle/>
        <a:p>
          <a:endParaRPr lang="en-US"/>
        </a:p>
      </dgm:t>
    </dgm:pt>
    <dgm:pt modelId="{8DC05051-02A9-4249-9FAD-A05E1F60F966}">
      <dgm:prSet phldrT="[Text]"/>
      <dgm:spPr/>
      <dgm:t>
        <a:bodyPr/>
        <a:lstStyle/>
        <a:p>
          <a:pPr algn="l"/>
          <a:endParaRPr lang="en-US" sz="1400" dirty="0"/>
        </a:p>
      </dgm:t>
    </dgm:pt>
    <dgm:pt modelId="{58D9F2EE-554B-4E82-8AF4-AB451DCF34F0}" type="parTrans" cxnId="{367F3BE6-FC58-48FC-981F-D980EC63AFCE}">
      <dgm:prSet/>
      <dgm:spPr/>
      <dgm:t>
        <a:bodyPr/>
        <a:lstStyle/>
        <a:p>
          <a:endParaRPr lang="en-US"/>
        </a:p>
      </dgm:t>
    </dgm:pt>
    <dgm:pt modelId="{DC13F7CB-9023-4E8B-8E07-9BCEBD1DA376}" type="sibTrans" cxnId="{367F3BE6-FC58-48FC-981F-D980EC63AFCE}">
      <dgm:prSet/>
      <dgm:spPr/>
      <dgm:t>
        <a:bodyPr/>
        <a:lstStyle/>
        <a:p>
          <a:endParaRPr lang="en-US"/>
        </a:p>
      </dgm:t>
    </dgm:pt>
    <dgm:pt modelId="{132D1A93-D499-4DC3-925C-2142FA0FE0CC}">
      <dgm:prSet phldrT="[Text]"/>
      <dgm:spPr/>
      <dgm:t>
        <a:bodyPr/>
        <a:lstStyle/>
        <a:p>
          <a:pPr algn="l"/>
          <a:endParaRPr lang="en-US" sz="1400" dirty="0"/>
        </a:p>
      </dgm:t>
    </dgm:pt>
    <dgm:pt modelId="{EE740D86-828F-41A5-968A-9E9E7083C74C}" type="parTrans" cxnId="{2F0B61CC-4F77-4612-B34D-0E8D6BA6A3B5}">
      <dgm:prSet/>
      <dgm:spPr/>
      <dgm:t>
        <a:bodyPr/>
        <a:lstStyle/>
        <a:p>
          <a:endParaRPr lang="en-US"/>
        </a:p>
      </dgm:t>
    </dgm:pt>
    <dgm:pt modelId="{0D012728-9CF4-42D4-B8D5-E5D909D641E8}" type="sibTrans" cxnId="{2F0B61CC-4F77-4612-B34D-0E8D6BA6A3B5}">
      <dgm:prSet/>
      <dgm:spPr/>
      <dgm:t>
        <a:bodyPr/>
        <a:lstStyle/>
        <a:p>
          <a:endParaRPr lang="en-US"/>
        </a:p>
      </dgm:t>
    </dgm:pt>
    <dgm:pt modelId="{BA2D81EC-F85E-4C0C-8667-B21BFDB15FC7}">
      <dgm:prSet phldrT="[Text]" custT="1"/>
      <dgm:spPr/>
      <dgm:t>
        <a:bodyPr/>
        <a:lstStyle/>
        <a:p>
          <a:pPr algn="just"/>
          <a:r>
            <a:rPr lang="en-US" sz="1800" dirty="0" smtClean="0"/>
            <a:t>2.67 – 3.67 – 45%</a:t>
          </a:r>
          <a:endParaRPr lang="en-US" sz="1800" dirty="0"/>
        </a:p>
      </dgm:t>
    </dgm:pt>
    <dgm:pt modelId="{E4F248A8-3BAA-4AFF-88BE-60DC50B40E42}" type="parTrans" cxnId="{571CD077-48AB-4133-815E-B3AE9EEADC6D}">
      <dgm:prSet/>
      <dgm:spPr/>
      <dgm:t>
        <a:bodyPr/>
        <a:lstStyle/>
        <a:p>
          <a:endParaRPr lang="en-US"/>
        </a:p>
      </dgm:t>
    </dgm:pt>
    <dgm:pt modelId="{07817E52-AFD6-4DC3-B921-C65E8CA3C2CE}" type="sibTrans" cxnId="{571CD077-48AB-4133-815E-B3AE9EEADC6D}">
      <dgm:prSet/>
      <dgm:spPr/>
      <dgm:t>
        <a:bodyPr/>
        <a:lstStyle/>
        <a:p>
          <a:endParaRPr lang="en-US"/>
        </a:p>
      </dgm:t>
    </dgm:pt>
    <dgm:pt modelId="{D66FAEE8-2318-4DDC-A4DF-912A4AE9CB30}">
      <dgm:prSet phldrT="[Text]" custT="1"/>
      <dgm:spPr/>
      <dgm:t>
        <a:bodyPr/>
        <a:lstStyle/>
        <a:p>
          <a:pPr algn="just"/>
          <a:r>
            <a:rPr lang="en-US" sz="1800" dirty="0" smtClean="0"/>
            <a:t>2.00 – 2.66 – 18%</a:t>
          </a:r>
          <a:endParaRPr lang="en-US" sz="1800" dirty="0"/>
        </a:p>
      </dgm:t>
    </dgm:pt>
    <dgm:pt modelId="{E6AE5EAE-5365-440D-8F28-E9CFA85706EF}" type="parTrans" cxnId="{506AA76E-9568-418A-90AF-00E7CF679581}">
      <dgm:prSet/>
      <dgm:spPr/>
      <dgm:t>
        <a:bodyPr/>
        <a:lstStyle/>
        <a:p>
          <a:endParaRPr lang="en-US"/>
        </a:p>
      </dgm:t>
    </dgm:pt>
    <dgm:pt modelId="{B3CFE237-34EA-41C6-A7A1-8AEB32482296}" type="sibTrans" cxnId="{506AA76E-9568-418A-90AF-00E7CF679581}">
      <dgm:prSet/>
      <dgm:spPr/>
      <dgm:t>
        <a:bodyPr/>
        <a:lstStyle/>
        <a:p>
          <a:endParaRPr lang="en-US"/>
        </a:p>
      </dgm:t>
    </dgm:pt>
    <dgm:pt modelId="{1362AD87-F96F-4694-8D63-1F3076567FC9}">
      <dgm:prSet phldrT="[Text]" custT="1"/>
      <dgm:spPr/>
      <dgm:t>
        <a:bodyPr/>
        <a:lstStyle/>
        <a:p>
          <a:pPr algn="just"/>
          <a:r>
            <a:rPr lang="en-US" sz="1800" dirty="0" smtClean="0"/>
            <a:t>&lt; 2.00 – 19%</a:t>
          </a:r>
          <a:endParaRPr lang="en-US" sz="1800" dirty="0"/>
        </a:p>
      </dgm:t>
    </dgm:pt>
    <dgm:pt modelId="{2283ADD3-C81B-467A-B3E2-BE860ED9DA8D}" type="parTrans" cxnId="{D0AF7EAF-474A-4973-A3E2-267BA5148F47}">
      <dgm:prSet/>
      <dgm:spPr/>
      <dgm:t>
        <a:bodyPr/>
        <a:lstStyle/>
        <a:p>
          <a:endParaRPr lang="en-US"/>
        </a:p>
      </dgm:t>
    </dgm:pt>
    <dgm:pt modelId="{D34771BF-587D-489A-A554-C948285C0A75}" type="sibTrans" cxnId="{D0AF7EAF-474A-4973-A3E2-267BA5148F47}">
      <dgm:prSet/>
      <dgm:spPr/>
      <dgm:t>
        <a:bodyPr/>
        <a:lstStyle/>
        <a:p>
          <a:endParaRPr lang="en-US"/>
        </a:p>
      </dgm:t>
    </dgm:pt>
    <dgm:pt modelId="{9489D71F-BC2E-4CDC-8BA7-0570E7C42844}">
      <dgm:prSet phldrT="[Text]"/>
      <dgm:spPr/>
      <dgm:t>
        <a:bodyPr/>
        <a:lstStyle/>
        <a:p>
          <a:endParaRPr lang="en-US" sz="1600" dirty="0"/>
        </a:p>
      </dgm:t>
    </dgm:pt>
    <dgm:pt modelId="{507014E1-73A6-435E-8B64-BFF5A1E0C618}" type="parTrans" cxnId="{51C926C1-685D-480F-8AAA-4AFD9C6F5C06}">
      <dgm:prSet/>
      <dgm:spPr/>
      <dgm:t>
        <a:bodyPr/>
        <a:lstStyle/>
        <a:p>
          <a:endParaRPr lang="en-US"/>
        </a:p>
      </dgm:t>
    </dgm:pt>
    <dgm:pt modelId="{7824C966-144C-43BA-89A3-18BBC426AA72}" type="sibTrans" cxnId="{51C926C1-685D-480F-8AAA-4AFD9C6F5C06}">
      <dgm:prSet/>
      <dgm:spPr/>
      <dgm:t>
        <a:bodyPr/>
        <a:lstStyle/>
        <a:p>
          <a:endParaRPr lang="en-US"/>
        </a:p>
      </dgm:t>
    </dgm:pt>
    <dgm:pt modelId="{6EC5E444-0580-4E1B-92BA-D6A960FE48F7}">
      <dgm:prSet phldrT="[Text]" custT="1"/>
      <dgm:spPr/>
      <dgm:t>
        <a:bodyPr/>
        <a:lstStyle/>
        <a:p>
          <a:r>
            <a:rPr lang="en-US" sz="1800" dirty="0" smtClean="0"/>
            <a:t>~226 students        will not graduate </a:t>
          </a:r>
          <a:endParaRPr lang="en-US" sz="1800" dirty="0"/>
        </a:p>
      </dgm:t>
    </dgm:pt>
    <dgm:pt modelId="{EAC09A24-9CD2-4567-BDDD-F3B1AE22FF4A}" type="parTrans" cxnId="{2D968797-464B-41AB-B173-2B1C2C617E17}">
      <dgm:prSet/>
      <dgm:spPr/>
      <dgm:t>
        <a:bodyPr/>
        <a:lstStyle/>
        <a:p>
          <a:endParaRPr lang="en-US"/>
        </a:p>
      </dgm:t>
    </dgm:pt>
    <dgm:pt modelId="{AD610F4B-C7CB-4BE1-8EFD-3625F7E9239D}" type="sibTrans" cxnId="{2D968797-464B-41AB-B173-2B1C2C617E17}">
      <dgm:prSet/>
      <dgm:spPr/>
      <dgm:t>
        <a:bodyPr/>
        <a:lstStyle/>
        <a:p>
          <a:endParaRPr lang="en-US"/>
        </a:p>
      </dgm:t>
    </dgm:pt>
    <dgm:pt modelId="{557D238B-F6C4-4509-95BD-00C613D6D6B9}">
      <dgm:prSet phldrT="[Text]" custT="1"/>
      <dgm:spPr/>
      <dgm:t>
        <a:bodyPr/>
        <a:lstStyle/>
        <a:p>
          <a:r>
            <a:rPr lang="en-US" sz="1800" dirty="0" smtClean="0"/>
            <a:t>~167 students will not be back at this time next year </a:t>
          </a:r>
          <a:endParaRPr lang="en-US" sz="1800" dirty="0"/>
        </a:p>
      </dgm:t>
    </dgm:pt>
    <dgm:pt modelId="{CAC1FEC0-B650-48A7-912F-E303CF7BE7FD}" type="parTrans" cxnId="{11C0F2F0-A6BC-4C68-BC37-ECECA7066AA8}">
      <dgm:prSet/>
      <dgm:spPr/>
      <dgm:t>
        <a:bodyPr/>
        <a:lstStyle/>
        <a:p>
          <a:endParaRPr lang="en-US"/>
        </a:p>
      </dgm:t>
    </dgm:pt>
    <dgm:pt modelId="{E922CE6B-7A86-4630-B648-5B4FC617ACEE}" type="sibTrans" cxnId="{11C0F2F0-A6BC-4C68-BC37-ECECA7066AA8}">
      <dgm:prSet/>
      <dgm:spPr/>
      <dgm:t>
        <a:bodyPr/>
        <a:lstStyle/>
        <a:p>
          <a:endParaRPr lang="en-US"/>
        </a:p>
      </dgm:t>
    </dgm:pt>
    <dgm:pt modelId="{CAB11DF5-E9A7-476F-8D5C-20F6FB8D0B7D}" type="pres">
      <dgm:prSet presAssocID="{CEBD8553-B883-41F0-BDE3-A3F00D31829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15BBE-7252-40DB-B295-283860703C5D}" type="pres">
      <dgm:prSet presAssocID="{CEBD8553-B883-41F0-BDE3-A3F00D318294}" presName="children" presStyleCnt="0"/>
      <dgm:spPr/>
      <dgm:t>
        <a:bodyPr/>
        <a:lstStyle/>
        <a:p>
          <a:endParaRPr lang="en-US"/>
        </a:p>
      </dgm:t>
    </dgm:pt>
    <dgm:pt modelId="{3AAF1D47-9343-48BA-A84A-7D30B6E840EF}" type="pres">
      <dgm:prSet presAssocID="{CEBD8553-B883-41F0-BDE3-A3F00D318294}" presName="child1group" presStyleCnt="0"/>
      <dgm:spPr/>
      <dgm:t>
        <a:bodyPr/>
        <a:lstStyle/>
        <a:p>
          <a:endParaRPr lang="en-US"/>
        </a:p>
      </dgm:t>
    </dgm:pt>
    <dgm:pt modelId="{7B86852F-D741-4CF6-9829-1AA528AA0BDD}" type="pres">
      <dgm:prSet presAssocID="{CEBD8553-B883-41F0-BDE3-A3F00D318294}" presName="child1" presStyleLbl="bgAcc1" presStyleIdx="0" presStyleCnt="4" custScaleX="131980" custScaleY="118480" custLinFactY="-15672" custLinFactNeighborX="16037" custLinFactNeighborY="-100000"/>
      <dgm:spPr/>
      <dgm:t>
        <a:bodyPr/>
        <a:lstStyle/>
        <a:p>
          <a:endParaRPr lang="en-US"/>
        </a:p>
      </dgm:t>
    </dgm:pt>
    <dgm:pt modelId="{7F56B778-6F01-486D-9896-DA373A10940D}" type="pres">
      <dgm:prSet presAssocID="{CEBD8553-B883-41F0-BDE3-A3F00D31829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B0558-F5C8-4B85-B3D5-F69CE693CBFC}" type="pres">
      <dgm:prSet presAssocID="{CEBD8553-B883-41F0-BDE3-A3F00D318294}" presName="child2group" presStyleCnt="0"/>
      <dgm:spPr/>
      <dgm:t>
        <a:bodyPr/>
        <a:lstStyle/>
        <a:p>
          <a:endParaRPr lang="en-US"/>
        </a:p>
      </dgm:t>
    </dgm:pt>
    <dgm:pt modelId="{3ADAA6F7-BA00-481F-95B0-DE811C1ECE1C}" type="pres">
      <dgm:prSet presAssocID="{CEBD8553-B883-41F0-BDE3-A3F00D318294}" presName="child2" presStyleLbl="bgAcc1" presStyleIdx="1" presStyleCnt="4" custScaleX="139360" custScaleY="161963" custLinFactNeighborX="1377" custLinFactNeighborY="7721"/>
      <dgm:spPr/>
      <dgm:t>
        <a:bodyPr/>
        <a:lstStyle/>
        <a:p>
          <a:endParaRPr lang="en-US"/>
        </a:p>
      </dgm:t>
    </dgm:pt>
    <dgm:pt modelId="{8F8E745F-D0D0-4AB9-99F5-F1072AEF75DE}" type="pres">
      <dgm:prSet presAssocID="{CEBD8553-B883-41F0-BDE3-A3F00D31829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BB81E-19C8-4E4A-89EE-3BB13635108A}" type="pres">
      <dgm:prSet presAssocID="{CEBD8553-B883-41F0-BDE3-A3F00D318294}" presName="child3group" presStyleCnt="0"/>
      <dgm:spPr/>
      <dgm:t>
        <a:bodyPr/>
        <a:lstStyle/>
        <a:p>
          <a:endParaRPr lang="en-US"/>
        </a:p>
      </dgm:t>
    </dgm:pt>
    <dgm:pt modelId="{5F74C55F-B641-4390-820D-C0141B005B85}" type="pres">
      <dgm:prSet presAssocID="{CEBD8553-B883-41F0-BDE3-A3F00D318294}" presName="child3" presStyleLbl="bgAcc1" presStyleIdx="2" presStyleCnt="4" custScaleX="78346" custScaleY="164160" custLinFactNeighborX="26981" custLinFactNeighborY="-30754"/>
      <dgm:spPr/>
      <dgm:t>
        <a:bodyPr/>
        <a:lstStyle/>
        <a:p>
          <a:endParaRPr lang="en-US"/>
        </a:p>
      </dgm:t>
    </dgm:pt>
    <dgm:pt modelId="{512DAAF4-A57E-4947-BD9D-8094D5E9F20D}" type="pres">
      <dgm:prSet presAssocID="{CEBD8553-B883-41F0-BDE3-A3F00D31829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F7843-9A5B-47F9-9F6F-7AC660786D4C}" type="pres">
      <dgm:prSet presAssocID="{CEBD8553-B883-41F0-BDE3-A3F00D318294}" presName="child4group" presStyleCnt="0"/>
      <dgm:spPr/>
      <dgm:t>
        <a:bodyPr/>
        <a:lstStyle/>
        <a:p>
          <a:endParaRPr lang="en-US"/>
        </a:p>
      </dgm:t>
    </dgm:pt>
    <dgm:pt modelId="{4BE51258-5B05-4D6B-9DFD-25DB33D9A5CD}" type="pres">
      <dgm:prSet presAssocID="{CEBD8553-B883-41F0-BDE3-A3F00D318294}" presName="child4" presStyleLbl="bgAcc1" presStyleIdx="3" presStyleCnt="4" custScaleX="132480" custScaleY="165499" custLinFactNeighborX="-12318" custLinFactNeighborY="-40021"/>
      <dgm:spPr/>
      <dgm:t>
        <a:bodyPr/>
        <a:lstStyle/>
        <a:p>
          <a:endParaRPr lang="en-US"/>
        </a:p>
      </dgm:t>
    </dgm:pt>
    <dgm:pt modelId="{A48B256F-8255-49B2-9C67-A75E7002165F}" type="pres">
      <dgm:prSet presAssocID="{CEBD8553-B883-41F0-BDE3-A3F00D31829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6C283-9ED8-4A37-A148-83F3996BCD74}" type="pres">
      <dgm:prSet presAssocID="{CEBD8553-B883-41F0-BDE3-A3F00D318294}" presName="childPlaceholder" presStyleCnt="0"/>
      <dgm:spPr/>
      <dgm:t>
        <a:bodyPr/>
        <a:lstStyle/>
        <a:p>
          <a:endParaRPr lang="en-US"/>
        </a:p>
      </dgm:t>
    </dgm:pt>
    <dgm:pt modelId="{4A43972B-D866-488E-9822-C63682655199}" type="pres">
      <dgm:prSet presAssocID="{CEBD8553-B883-41F0-BDE3-A3F00D318294}" presName="circle" presStyleCnt="0"/>
      <dgm:spPr/>
      <dgm:t>
        <a:bodyPr/>
        <a:lstStyle/>
        <a:p>
          <a:endParaRPr lang="en-US"/>
        </a:p>
      </dgm:t>
    </dgm:pt>
    <dgm:pt modelId="{07CE9F41-2272-44C9-9A4A-83C1C9728FD2}" type="pres">
      <dgm:prSet presAssocID="{CEBD8553-B883-41F0-BDE3-A3F00D31829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F996B-712D-4060-8A72-64B3E6D41AF3}" type="pres">
      <dgm:prSet presAssocID="{CEBD8553-B883-41F0-BDE3-A3F00D318294}" presName="quadrant2" presStyleLbl="node1" presStyleIdx="1" presStyleCnt="4" custLinFactNeighborX="779" custLinFactNeighborY="-1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B2386-7B52-49CE-967A-DBC32BA93164}" type="pres">
      <dgm:prSet presAssocID="{CEBD8553-B883-41F0-BDE3-A3F00D318294}" presName="quadrant3" presStyleLbl="node1" presStyleIdx="2" presStyleCnt="4" custLinFactNeighborX="-2309" custLinFactNeighborY="23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5561A-5BBD-45B0-A6CD-A568F163F1AC}" type="pres">
      <dgm:prSet presAssocID="{CEBD8553-B883-41F0-BDE3-A3F00D318294}" presName="quadrant4" presStyleLbl="node1" presStyleIdx="3" presStyleCnt="4" custLinFactNeighborX="1517" custLinFactNeighborY="24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0FAA7-6116-457B-9D87-A3FFA58203C8}" type="pres">
      <dgm:prSet presAssocID="{CEBD8553-B883-41F0-BDE3-A3F00D318294}" presName="quadrantPlaceholder" presStyleCnt="0"/>
      <dgm:spPr/>
      <dgm:t>
        <a:bodyPr/>
        <a:lstStyle/>
        <a:p>
          <a:endParaRPr lang="en-US"/>
        </a:p>
      </dgm:t>
    </dgm:pt>
    <dgm:pt modelId="{A99656BC-E216-4687-A046-9D06E12A8DC8}" type="pres">
      <dgm:prSet presAssocID="{CEBD8553-B883-41F0-BDE3-A3F00D318294}" presName="center1" presStyleLbl="fgShp" presStyleIdx="0" presStyleCnt="2"/>
      <dgm:spPr/>
      <dgm:t>
        <a:bodyPr/>
        <a:lstStyle/>
        <a:p>
          <a:endParaRPr lang="en-US"/>
        </a:p>
      </dgm:t>
    </dgm:pt>
    <dgm:pt modelId="{39C0723F-6DBA-4A14-9C2C-5D1B1C4B02C5}" type="pres">
      <dgm:prSet presAssocID="{CEBD8553-B883-41F0-BDE3-A3F00D318294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3642E4FB-4A4E-4CBE-B529-BB37B7F1B27E}" type="presOf" srcId="{EBC50BA2-0D17-4A4C-A393-48462B35C2A4}" destId="{8F8E745F-D0D0-4AB9-99F5-F1072AEF75DE}" srcOrd="1" destOrd="1" presId="urn:microsoft.com/office/officeart/2005/8/layout/cycle4"/>
    <dgm:cxn modelId="{92ECA403-5B95-4380-83F1-DA29EC7DDC18}" type="presOf" srcId="{0A089135-6C53-465C-8F18-82FDC1159043}" destId="{EC75561A-5BBD-45B0-A6CD-A568F163F1AC}" srcOrd="0" destOrd="0" presId="urn:microsoft.com/office/officeart/2005/8/layout/cycle4"/>
    <dgm:cxn modelId="{571CD077-48AB-4133-815E-B3AE9EEADC6D}" srcId="{3CDB8A4A-B8A6-4112-8917-3850A17F1B90}" destId="{BA2D81EC-F85E-4C0C-8667-B21BFDB15FC7}" srcOrd="2" destOrd="0" parTransId="{E4F248A8-3BAA-4AFF-88BE-60DC50B40E42}" sibTransId="{07817E52-AFD6-4DC3-B921-C65E8CA3C2CE}"/>
    <dgm:cxn modelId="{584C903C-AE48-4B9B-A06C-0A32EF2B80C3}" type="presOf" srcId="{F19FE183-D9C7-4F31-94D2-25A1D456BA3D}" destId="{3ADAA6F7-BA00-481F-95B0-DE811C1ECE1C}" srcOrd="0" destOrd="0" presId="urn:microsoft.com/office/officeart/2005/8/layout/cycle4"/>
    <dgm:cxn modelId="{8BE38A12-325C-4FD0-97F7-5B25EDC0BF5C}" type="presOf" srcId="{9489D71F-BC2E-4CDC-8BA7-0570E7C42844}" destId="{4BE51258-5B05-4D6B-9DFD-25DB33D9A5CD}" srcOrd="0" destOrd="2" presId="urn:microsoft.com/office/officeart/2005/8/layout/cycle4"/>
    <dgm:cxn modelId="{222FBCA8-A1B2-4922-8BF0-47D487800F2F}" type="presOf" srcId="{2E8576C1-79E9-46EC-97A3-106CF8415BF2}" destId="{512DAAF4-A57E-4947-BD9D-8094D5E9F20D}" srcOrd="1" destOrd="0" presId="urn:microsoft.com/office/officeart/2005/8/layout/cycle4"/>
    <dgm:cxn modelId="{D90935D4-F23F-4490-B8C2-A200F83474EF}" srcId="{0A089135-6C53-465C-8F18-82FDC1159043}" destId="{E1194EDC-ADDC-4CA0-A69F-B42E2DC4E82C}" srcOrd="0" destOrd="0" parTransId="{C8644756-01D6-4FE2-AEDE-43E134D7A7CF}" sibTransId="{BCD94640-225E-46A6-A3A9-A161CF736493}"/>
    <dgm:cxn modelId="{1CBADA37-64D5-418D-86D7-03CACEDA72E6}" type="presOf" srcId="{9489D71F-BC2E-4CDC-8BA7-0570E7C42844}" destId="{A48B256F-8255-49B2-9C67-A75E7002165F}" srcOrd="1" destOrd="2" presId="urn:microsoft.com/office/officeart/2005/8/layout/cycle4"/>
    <dgm:cxn modelId="{15841933-622A-4BFC-869B-62AC0939526D}" type="presOf" srcId="{6EC5E444-0580-4E1B-92BA-D6A960FE48F7}" destId="{4BE51258-5B05-4D6B-9DFD-25DB33D9A5CD}" srcOrd="0" destOrd="1" presId="urn:microsoft.com/office/officeart/2005/8/layout/cycle4"/>
    <dgm:cxn modelId="{A3CE209C-9906-4D97-883B-AC9A2BB7D38E}" type="presOf" srcId="{DA9B5251-6326-4171-839F-9D8858A0D173}" destId="{7F56B778-6F01-486D-9896-DA373A10940D}" srcOrd="1" destOrd="1" presId="urn:microsoft.com/office/officeart/2005/8/layout/cycle4"/>
    <dgm:cxn modelId="{09F67528-D347-4256-994B-0B16759E4628}" type="presOf" srcId="{EBC50BA2-0D17-4A4C-A393-48462B35C2A4}" destId="{3ADAA6F7-BA00-481F-95B0-DE811C1ECE1C}" srcOrd="0" destOrd="1" presId="urn:microsoft.com/office/officeart/2005/8/layout/cycle4"/>
    <dgm:cxn modelId="{1F17A80F-0348-4AD8-886B-21644E4BA7E5}" srcId="{D33D64A9-41B0-4210-BFC4-536CE08098F2}" destId="{2E8576C1-79E9-46EC-97A3-106CF8415BF2}" srcOrd="0" destOrd="0" parTransId="{E691062A-382D-4E29-9AE8-ED2FDF9119FD}" sibTransId="{3C75CC41-A21A-4D85-BD50-8FD329AE235A}"/>
    <dgm:cxn modelId="{29BC1F4D-32B7-498F-B95A-335915C1126E}" type="presOf" srcId="{D66FAEE8-2318-4DDC-A4DF-912A4AE9CB30}" destId="{3ADAA6F7-BA00-481F-95B0-DE811C1ECE1C}" srcOrd="0" destOrd="3" presId="urn:microsoft.com/office/officeart/2005/8/layout/cycle4"/>
    <dgm:cxn modelId="{49A57468-3E2A-4026-8D90-9E07CE08B6AE}" type="presOf" srcId="{8DC05051-02A9-4249-9FAD-A05E1F60F966}" destId="{3ADAA6F7-BA00-481F-95B0-DE811C1ECE1C}" srcOrd="0" destOrd="6" presId="urn:microsoft.com/office/officeart/2005/8/layout/cycle4"/>
    <dgm:cxn modelId="{15ACA0C8-54EE-4B9B-9C18-87D3B7B8B586}" type="presOf" srcId="{132D1A93-D499-4DC3-925C-2142FA0FE0CC}" destId="{8F8E745F-D0D0-4AB9-99F5-F1072AEF75DE}" srcOrd="1" destOrd="5" presId="urn:microsoft.com/office/officeart/2005/8/layout/cycle4"/>
    <dgm:cxn modelId="{E07F13A3-E551-4D2B-8F45-61D78CFA65BA}" type="presOf" srcId="{132D1A93-D499-4DC3-925C-2142FA0FE0CC}" destId="{3ADAA6F7-BA00-481F-95B0-DE811C1ECE1C}" srcOrd="0" destOrd="5" presId="urn:microsoft.com/office/officeart/2005/8/layout/cycle4"/>
    <dgm:cxn modelId="{FEC4C24F-3355-4666-ACE0-C9A50F008CB4}" type="presOf" srcId="{8DC05051-02A9-4249-9FAD-A05E1F60F966}" destId="{8F8E745F-D0D0-4AB9-99F5-F1072AEF75DE}" srcOrd="1" destOrd="6" presId="urn:microsoft.com/office/officeart/2005/8/layout/cycle4"/>
    <dgm:cxn modelId="{0B768CBD-63B2-4562-A368-A94271F49617}" srcId="{CEBD8553-B883-41F0-BDE3-A3F00D318294}" destId="{D33D64A9-41B0-4210-BFC4-536CE08098F2}" srcOrd="2" destOrd="0" parTransId="{24D017A2-FDA5-47BA-90A7-AF12C86E0E44}" sibTransId="{C2AA3DE8-B3C4-41B2-89AB-27FD2A317FCE}"/>
    <dgm:cxn modelId="{D0AF7EAF-474A-4973-A3E2-267BA5148F47}" srcId="{3CDB8A4A-B8A6-4112-8917-3850A17F1B90}" destId="{1362AD87-F96F-4694-8D63-1F3076567FC9}" srcOrd="4" destOrd="0" parTransId="{2283ADD3-C81B-467A-B3E2-BE860ED9DA8D}" sibTransId="{D34771BF-587D-489A-A554-C948285C0A75}"/>
    <dgm:cxn modelId="{525623C3-BC41-4A84-8D7E-C5658970EEE2}" srcId="{3CDB8A4A-B8A6-4112-8917-3850A17F1B90}" destId="{F19FE183-D9C7-4F31-94D2-25A1D456BA3D}" srcOrd="0" destOrd="0" parTransId="{5BB99265-B257-45EF-96D5-67F8E5C6BDF2}" sibTransId="{EF096ACB-A929-452A-9899-5B25BC638085}"/>
    <dgm:cxn modelId="{728176DB-FA1F-4584-A62B-5294D679DC7A}" type="presOf" srcId="{DA9B5251-6326-4171-839F-9D8858A0D173}" destId="{7B86852F-D741-4CF6-9829-1AA528AA0BDD}" srcOrd="0" destOrd="1" presId="urn:microsoft.com/office/officeart/2005/8/layout/cycle4"/>
    <dgm:cxn modelId="{F00E21A3-0F58-4561-A47F-655ACD56E649}" type="presOf" srcId="{E1194EDC-ADDC-4CA0-A69F-B42E2DC4E82C}" destId="{A48B256F-8255-49B2-9C67-A75E7002165F}" srcOrd="1" destOrd="0" presId="urn:microsoft.com/office/officeart/2005/8/layout/cycle4"/>
    <dgm:cxn modelId="{385C246B-D090-460C-83B1-F6B80FFEE0F6}" type="presOf" srcId="{BA2D81EC-F85E-4C0C-8667-B21BFDB15FC7}" destId="{3ADAA6F7-BA00-481F-95B0-DE811C1ECE1C}" srcOrd="0" destOrd="2" presId="urn:microsoft.com/office/officeart/2005/8/layout/cycle4"/>
    <dgm:cxn modelId="{D9AA5672-C10C-4AE2-AA73-5D1AC957C188}" type="presOf" srcId="{6EC5E444-0580-4E1B-92BA-D6A960FE48F7}" destId="{A48B256F-8255-49B2-9C67-A75E7002165F}" srcOrd="1" destOrd="1" presId="urn:microsoft.com/office/officeart/2005/8/layout/cycle4"/>
    <dgm:cxn modelId="{66AC720F-B311-4ACD-B574-709883EE1D9A}" srcId="{079D4593-9260-4C4B-974F-198381B138F8}" destId="{BDE266C7-F2F4-494E-B5A0-083AEE7CF1E4}" srcOrd="0" destOrd="0" parTransId="{F1DED2E4-6D22-4D6B-840A-A3BD8E49D2CB}" sibTransId="{3668AE0B-FCF2-45B5-85F9-44A36568E2ED}"/>
    <dgm:cxn modelId="{48DDD736-4983-405D-9607-E66B07DFAB8D}" type="presOf" srcId="{557D238B-F6C4-4509-95BD-00C613D6D6B9}" destId="{5F74C55F-B641-4390-820D-C0141B005B85}" srcOrd="0" destOrd="1" presId="urn:microsoft.com/office/officeart/2005/8/layout/cycle4"/>
    <dgm:cxn modelId="{186C6D58-9E48-4045-8CED-A208F74255FF}" type="presOf" srcId="{557D238B-F6C4-4509-95BD-00C613D6D6B9}" destId="{512DAAF4-A57E-4947-BD9D-8094D5E9F20D}" srcOrd="1" destOrd="1" presId="urn:microsoft.com/office/officeart/2005/8/layout/cycle4"/>
    <dgm:cxn modelId="{11C0F2F0-A6BC-4C68-BC37-ECECA7066AA8}" srcId="{D33D64A9-41B0-4210-BFC4-536CE08098F2}" destId="{557D238B-F6C4-4509-95BD-00C613D6D6B9}" srcOrd="1" destOrd="0" parTransId="{CAC1FEC0-B650-48A7-912F-E303CF7BE7FD}" sibTransId="{E922CE6B-7A86-4630-B648-5B4FC617ACEE}"/>
    <dgm:cxn modelId="{778504ED-94F3-4E7F-BAE1-88410D9F2980}" type="presOf" srcId="{BDE266C7-F2F4-494E-B5A0-083AEE7CF1E4}" destId="{7B86852F-D741-4CF6-9829-1AA528AA0BDD}" srcOrd="0" destOrd="0" presId="urn:microsoft.com/office/officeart/2005/8/layout/cycle4"/>
    <dgm:cxn modelId="{31BF7FEC-8445-4474-9FAF-DD791DD61FE2}" type="presOf" srcId="{BA2D81EC-F85E-4C0C-8667-B21BFDB15FC7}" destId="{8F8E745F-D0D0-4AB9-99F5-F1072AEF75DE}" srcOrd="1" destOrd="2" presId="urn:microsoft.com/office/officeart/2005/8/layout/cycle4"/>
    <dgm:cxn modelId="{10FA8C24-19C9-4F89-A906-0712DB02FDB5}" srcId="{CEBD8553-B883-41F0-BDE3-A3F00D318294}" destId="{079D4593-9260-4C4B-974F-198381B138F8}" srcOrd="0" destOrd="0" parTransId="{86F2D39D-FF94-4833-A9F4-9EDB80AAF5FB}" sibTransId="{5B36DA6B-B8CD-4401-94D9-FF493E9C28F9}"/>
    <dgm:cxn modelId="{591436F4-2A1D-402A-8EB4-7C340AEC618F}" srcId="{CEBD8553-B883-41F0-BDE3-A3F00D318294}" destId="{0A089135-6C53-465C-8F18-82FDC1159043}" srcOrd="3" destOrd="0" parTransId="{98A2DE0B-7F45-4FE4-849E-0C86B054CEF6}" sibTransId="{38BAF5C0-E48D-4088-89C0-C0A4847F40EB}"/>
    <dgm:cxn modelId="{1E436FFA-D3A0-4E13-926F-B628DD267C84}" type="presOf" srcId="{3CDB8A4A-B8A6-4112-8917-3850A17F1B90}" destId="{578F996B-712D-4060-8A72-64B3E6D41AF3}" srcOrd="0" destOrd="0" presId="urn:microsoft.com/office/officeart/2005/8/layout/cycle4"/>
    <dgm:cxn modelId="{51C926C1-685D-480F-8AAA-4AFD9C6F5C06}" srcId="{0A089135-6C53-465C-8F18-82FDC1159043}" destId="{9489D71F-BC2E-4CDC-8BA7-0570E7C42844}" srcOrd="2" destOrd="0" parTransId="{507014E1-73A6-435E-8B64-BFF5A1E0C618}" sibTransId="{7824C966-144C-43BA-89A3-18BBC426AA72}"/>
    <dgm:cxn modelId="{AA264B0E-608D-4872-80B8-12A7E594CDC0}" type="presOf" srcId="{D66FAEE8-2318-4DDC-A4DF-912A4AE9CB30}" destId="{8F8E745F-D0D0-4AB9-99F5-F1072AEF75DE}" srcOrd="1" destOrd="3" presId="urn:microsoft.com/office/officeart/2005/8/layout/cycle4"/>
    <dgm:cxn modelId="{8A56EE9C-D7FD-416B-B033-612EABB8E4C5}" srcId="{CEBD8553-B883-41F0-BDE3-A3F00D318294}" destId="{3CDB8A4A-B8A6-4112-8917-3850A17F1B90}" srcOrd="1" destOrd="0" parTransId="{F08A49B4-9706-4FC1-8E8D-334D15FAB235}" sibTransId="{B6E1544F-1E8E-44C5-889B-D7940DEFFF1D}"/>
    <dgm:cxn modelId="{836DF00D-3379-41DC-B36B-D1F442AA6CBD}" srcId="{3CDB8A4A-B8A6-4112-8917-3850A17F1B90}" destId="{EBC50BA2-0D17-4A4C-A393-48462B35C2A4}" srcOrd="1" destOrd="0" parTransId="{D7C7F0A8-1F62-4C5D-B557-358B4078C930}" sibTransId="{4B6F90D5-5D1C-4DB9-AAC9-DEA53A91410B}"/>
    <dgm:cxn modelId="{506AA76E-9568-418A-90AF-00E7CF679581}" srcId="{3CDB8A4A-B8A6-4112-8917-3850A17F1B90}" destId="{D66FAEE8-2318-4DDC-A4DF-912A4AE9CB30}" srcOrd="3" destOrd="0" parTransId="{E6AE5EAE-5365-440D-8F28-E9CFA85706EF}" sibTransId="{B3CFE237-34EA-41C6-A7A1-8AEB32482296}"/>
    <dgm:cxn modelId="{95D96114-2E6D-4021-8BAD-3E7D3C1BBA0A}" srcId="{079D4593-9260-4C4B-974F-198381B138F8}" destId="{DA9B5251-6326-4171-839F-9D8858A0D173}" srcOrd="1" destOrd="0" parTransId="{94FA9C99-F11A-4385-A85B-3A1B6E71F842}" sibTransId="{312EC790-E85F-469E-96BF-D7483B19ECCD}"/>
    <dgm:cxn modelId="{B42BCB1F-17C7-4F59-AF42-0E4A7200EE2B}" type="presOf" srcId="{1362AD87-F96F-4694-8D63-1F3076567FC9}" destId="{8F8E745F-D0D0-4AB9-99F5-F1072AEF75DE}" srcOrd="1" destOrd="4" presId="urn:microsoft.com/office/officeart/2005/8/layout/cycle4"/>
    <dgm:cxn modelId="{1557DD91-AB80-4B30-9072-104ABA4057EA}" type="presOf" srcId="{BDE266C7-F2F4-494E-B5A0-083AEE7CF1E4}" destId="{7F56B778-6F01-486D-9896-DA373A10940D}" srcOrd="1" destOrd="0" presId="urn:microsoft.com/office/officeart/2005/8/layout/cycle4"/>
    <dgm:cxn modelId="{4365D900-B8CB-4831-8BE9-E2058C4B8921}" type="presOf" srcId="{2E8576C1-79E9-46EC-97A3-106CF8415BF2}" destId="{5F74C55F-B641-4390-820D-C0141B005B85}" srcOrd="0" destOrd="0" presId="urn:microsoft.com/office/officeart/2005/8/layout/cycle4"/>
    <dgm:cxn modelId="{2D968797-464B-41AB-B173-2B1C2C617E17}" srcId="{0A089135-6C53-465C-8F18-82FDC1159043}" destId="{6EC5E444-0580-4E1B-92BA-D6A960FE48F7}" srcOrd="1" destOrd="0" parTransId="{EAC09A24-9CD2-4567-BDDD-F3B1AE22FF4A}" sibTransId="{AD610F4B-C7CB-4BE1-8EFD-3625F7E9239D}"/>
    <dgm:cxn modelId="{2F0B61CC-4F77-4612-B34D-0E8D6BA6A3B5}" srcId="{3CDB8A4A-B8A6-4112-8917-3850A17F1B90}" destId="{132D1A93-D499-4DC3-925C-2142FA0FE0CC}" srcOrd="5" destOrd="0" parTransId="{EE740D86-828F-41A5-968A-9E9E7083C74C}" sibTransId="{0D012728-9CF4-42D4-B8D5-E5D909D641E8}"/>
    <dgm:cxn modelId="{5B84144E-D5C3-4C74-A514-CB969F29B25F}" type="presOf" srcId="{1362AD87-F96F-4694-8D63-1F3076567FC9}" destId="{3ADAA6F7-BA00-481F-95B0-DE811C1ECE1C}" srcOrd="0" destOrd="4" presId="urn:microsoft.com/office/officeart/2005/8/layout/cycle4"/>
    <dgm:cxn modelId="{9A240F52-3358-4715-B57F-C18837E933E0}" type="presOf" srcId="{079D4593-9260-4C4B-974F-198381B138F8}" destId="{07CE9F41-2272-44C9-9A4A-83C1C9728FD2}" srcOrd="0" destOrd="0" presId="urn:microsoft.com/office/officeart/2005/8/layout/cycle4"/>
    <dgm:cxn modelId="{367F3BE6-FC58-48FC-981F-D980EC63AFCE}" srcId="{3CDB8A4A-B8A6-4112-8917-3850A17F1B90}" destId="{8DC05051-02A9-4249-9FAD-A05E1F60F966}" srcOrd="6" destOrd="0" parTransId="{58D9F2EE-554B-4E82-8AF4-AB451DCF34F0}" sibTransId="{DC13F7CB-9023-4E8B-8E07-9BCEBD1DA376}"/>
    <dgm:cxn modelId="{5D802CE4-5B3B-482F-995E-A70299C1A75B}" type="presOf" srcId="{F19FE183-D9C7-4F31-94D2-25A1D456BA3D}" destId="{8F8E745F-D0D0-4AB9-99F5-F1072AEF75DE}" srcOrd="1" destOrd="0" presId="urn:microsoft.com/office/officeart/2005/8/layout/cycle4"/>
    <dgm:cxn modelId="{95AD3FCF-49B6-48BC-9EC1-6ADEBAE47722}" type="presOf" srcId="{D33D64A9-41B0-4210-BFC4-536CE08098F2}" destId="{22AB2386-7B52-49CE-967A-DBC32BA93164}" srcOrd="0" destOrd="0" presId="urn:microsoft.com/office/officeart/2005/8/layout/cycle4"/>
    <dgm:cxn modelId="{90108659-63A9-4190-8C8D-08BD11EFB4F1}" type="presOf" srcId="{CEBD8553-B883-41F0-BDE3-A3F00D318294}" destId="{CAB11DF5-E9A7-476F-8D5C-20F6FB8D0B7D}" srcOrd="0" destOrd="0" presId="urn:microsoft.com/office/officeart/2005/8/layout/cycle4"/>
    <dgm:cxn modelId="{1E2BD7F4-EE46-4E4E-8663-7A63362EE770}" type="presOf" srcId="{E1194EDC-ADDC-4CA0-A69F-B42E2DC4E82C}" destId="{4BE51258-5B05-4D6B-9DFD-25DB33D9A5CD}" srcOrd="0" destOrd="0" presId="urn:microsoft.com/office/officeart/2005/8/layout/cycle4"/>
    <dgm:cxn modelId="{88B553DE-A36E-4F7F-9A5F-16DA0DE2E636}" type="presParOf" srcId="{CAB11DF5-E9A7-476F-8D5C-20F6FB8D0B7D}" destId="{0E515BBE-7252-40DB-B295-283860703C5D}" srcOrd="0" destOrd="0" presId="urn:microsoft.com/office/officeart/2005/8/layout/cycle4"/>
    <dgm:cxn modelId="{94D45450-0DF6-4BEE-A393-B7386C60E2E8}" type="presParOf" srcId="{0E515BBE-7252-40DB-B295-283860703C5D}" destId="{3AAF1D47-9343-48BA-A84A-7D30B6E840EF}" srcOrd="0" destOrd="0" presId="urn:microsoft.com/office/officeart/2005/8/layout/cycle4"/>
    <dgm:cxn modelId="{B37757E0-3B20-418E-8B8B-297C9F830B2A}" type="presParOf" srcId="{3AAF1D47-9343-48BA-A84A-7D30B6E840EF}" destId="{7B86852F-D741-4CF6-9829-1AA528AA0BDD}" srcOrd="0" destOrd="0" presId="urn:microsoft.com/office/officeart/2005/8/layout/cycle4"/>
    <dgm:cxn modelId="{FEE3F1E6-85D8-4710-BBE2-C9A5D570152C}" type="presParOf" srcId="{3AAF1D47-9343-48BA-A84A-7D30B6E840EF}" destId="{7F56B778-6F01-486D-9896-DA373A10940D}" srcOrd="1" destOrd="0" presId="urn:microsoft.com/office/officeart/2005/8/layout/cycle4"/>
    <dgm:cxn modelId="{6F730F41-C7E3-41E1-835D-AF7BD729AB15}" type="presParOf" srcId="{0E515BBE-7252-40DB-B295-283860703C5D}" destId="{90BB0558-F5C8-4B85-B3D5-F69CE693CBFC}" srcOrd="1" destOrd="0" presId="urn:microsoft.com/office/officeart/2005/8/layout/cycle4"/>
    <dgm:cxn modelId="{906D3F60-64AD-4D34-B78E-4CB4FA61A9D4}" type="presParOf" srcId="{90BB0558-F5C8-4B85-B3D5-F69CE693CBFC}" destId="{3ADAA6F7-BA00-481F-95B0-DE811C1ECE1C}" srcOrd="0" destOrd="0" presId="urn:microsoft.com/office/officeart/2005/8/layout/cycle4"/>
    <dgm:cxn modelId="{9C400E33-1FD9-42C0-8C25-C3A64AA49B60}" type="presParOf" srcId="{90BB0558-F5C8-4B85-B3D5-F69CE693CBFC}" destId="{8F8E745F-D0D0-4AB9-99F5-F1072AEF75DE}" srcOrd="1" destOrd="0" presId="urn:microsoft.com/office/officeart/2005/8/layout/cycle4"/>
    <dgm:cxn modelId="{BC196D31-0F37-4343-B903-8D9B3CC69616}" type="presParOf" srcId="{0E515BBE-7252-40DB-B295-283860703C5D}" destId="{EF1BB81E-19C8-4E4A-89EE-3BB13635108A}" srcOrd="2" destOrd="0" presId="urn:microsoft.com/office/officeart/2005/8/layout/cycle4"/>
    <dgm:cxn modelId="{E6D12126-615D-4248-932B-780EF2A28DB9}" type="presParOf" srcId="{EF1BB81E-19C8-4E4A-89EE-3BB13635108A}" destId="{5F74C55F-B641-4390-820D-C0141B005B85}" srcOrd="0" destOrd="0" presId="urn:microsoft.com/office/officeart/2005/8/layout/cycle4"/>
    <dgm:cxn modelId="{C47EB1DE-AE0C-4A42-8F71-42D3ED789165}" type="presParOf" srcId="{EF1BB81E-19C8-4E4A-89EE-3BB13635108A}" destId="{512DAAF4-A57E-4947-BD9D-8094D5E9F20D}" srcOrd="1" destOrd="0" presId="urn:microsoft.com/office/officeart/2005/8/layout/cycle4"/>
    <dgm:cxn modelId="{BDD17390-6A32-45CF-89FA-6563A97627AC}" type="presParOf" srcId="{0E515BBE-7252-40DB-B295-283860703C5D}" destId="{19AF7843-9A5B-47F9-9F6F-7AC660786D4C}" srcOrd="3" destOrd="0" presId="urn:microsoft.com/office/officeart/2005/8/layout/cycle4"/>
    <dgm:cxn modelId="{BD5995CD-4A3D-4F23-8733-33200E38D07C}" type="presParOf" srcId="{19AF7843-9A5B-47F9-9F6F-7AC660786D4C}" destId="{4BE51258-5B05-4D6B-9DFD-25DB33D9A5CD}" srcOrd="0" destOrd="0" presId="urn:microsoft.com/office/officeart/2005/8/layout/cycle4"/>
    <dgm:cxn modelId="{13EB0C4B-8272-44C3-B5C9-87CCCA0E7EE2}" type="presParOf" srcId="{19AF7843-9A5B-47F9-9F6F-7AC660786D4C}" destId="{A48B256F-8255-49B2-9C67-A75E7002165F}" srcOrd="1" destOrd="0" presId="urn:microsoft.com/office/officeart/2005/8/layout/cycle4"/>
    <dgm:cxn modelId="{E80BE0BC-84A0-4781-9DDB-D2408AA5E198}" type="presParOf" srcId="{0E515BBE-7252-40DB-B295-283860703C5D}" destId="{DA86C283-9ED8-4A37-A148-83F3996BCD74}" srcOrd="4" destOrd="0" presId="urn:microsoft.com/office/officeart/2005/8/layout/cycle4"/>
    <dgm:cxn modelId="{34DAD717-7934-4126-A8DD-7B5B15C60250}" type="presParOf" srcId="{CAB11DF5-E9A7-476F-8D5C-20F6FB8D0B7D}" destId="{4A43972B-D866-488E-9822-C63682655199}" srcOrd="1" destOrd="0" presId="urn:microsoft.com/office/officeart/2005/8/layout/cycle4"/>
    <dgm:cxn modelId="{9E20D8A8-DDDF-4A4E-9DEC-168A757B4045}" type="presParOf" srcId="{4A43972B-D866-488E-9822-C63682655199}" destId="{07CE9F41-2272-44C9-9A4A-83C1C9728FD2}" srcOrd="0" destOrd="0" presId="urn:microsoft.com/office/officeart/2005/8/layout/cycle4"/>
    <dgm:cxn modelId="{85D01888-5BC4-4981-8DC3-62120209A4E7}" type="presParOf" srcId="{4A43972B-D866-488E-9822-C63682655199}" destId="{578F996B-712D-4060-8A72-64B3E6D41AF3}" srcOrd="1" destOrd="0" presId="urn:microsoft.com/office/officeart/2005/8/layout/cycle4"/>
    <dgm:cxn modelId="{0FF742E2-2B58-4673-9746-C2EFA0D3FF7B}" type="presParOf" srcId="{4A43972B-D866-488E-9822-C63682655199}" destId="{22AB2386-7B52-49CE-967A-DBC32BA93164}" srcOrd="2" destOrd="0" presId="urn:microsoft.com/office/officeart/2005/8/layout/cycle4"/>
    <dgm:cxn modelId="{019218A4-90DE-4CDC-8971-5EC583268ADB}" type="presParOf" srcId="{4A43972B-D866-488E-9822-C63682655199}" destId="{EC75561A-5BBD-45B0-A6CD-A568F163F1AC}" srcOrd="3" destOrd="0" presId="urn:microsoft.com/office/officeart/2005/8/layout/cycle4"/>
    <dgm:cxn modelId="{F2F5B868-29D8-4974-8863-E80AB29BCBB9}" type="presParOf" srcId="{4A43972B-D866-488E-9822-C63682655199}" destId="{D010FAA7-6116-457B-9D87-A3FFA58203C8}" srcOrd="4" destOrd="0" presId="urn:microsoft.com/office/officeart/2005/8/layout/cycle4"/>
    <dgm:cxn modelId="{8DAA527F-37E7-4650-BB03-76ED4EA400A1}" type="presParOf" srcId="{CAB11DF5-E9A7-476F-8D5C-20F6FB8D0B7D}" destId="{A99656BC-E216-4687-A046-9D06E12A8DC8}" srcOrd="2" destOrd="0" presId="urn:microsoft.com/office/officeart/2005/8/layout/cycle4"/>
    <dgm:cxn modelId="{01D56698-FBDD-42D2-80F1-F924CE736118}" type="presParOf" srcId="{CAB11DF5-E9A7-476F-8D5C-20F6FB8D0B7D}" destId="{39C0723F-6DBA-4A14-9C2C-5D1B1C4B02C5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4C55F-B641-4390-820D-C0141B005B85}">
      <dsp:nvSpPr>
        <dsp:cNvPr id="0" name=""/>
        <dsp:cNvSpPr/>
      </dsp:nvSpPr>
      <dsp:spPr>
        <a:xfrm>
          <a:off x="6019791" y="2721310"/>
          <a:ext cx="2205632" cy="299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Retention – 69%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~167 students will not be back at this time next year </a:t>
          </a:r>
          <a:endParaRPr lang="en-US" sz="1800" kern="1200" dirty="0"/>
        </a:p>
      </dsp:txBody>
      <dsp:txXfrm>
        <a:off x="6681481" y="3469732"/>
        <a:ext cx="1543942" cy="2245267"/>
      </dsp:txXfrm>
    </dsp:sp>
    <dsp:sp modelId="{4BE51258-5B05-4D6B-9DFD-25DB33D9A5CD}">
      <dsp:nvSpPr>
        <dsp:cNvPr id="0" name=""/>
        <dsp:cNvSpPr/>
      </dsp:nvSpPr>
      <dsp:spPr>
        <a:xfrm>
          <a:off x="-95089" y="2540104"/>
          <a:ext cx="3729638" cy="3018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Graduation               (6 yr) – 58%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~226 students        will not graduate 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-95089" y="3294631"/>
        <a:ext cx="2610746" cy="2263581"/>
      </dsp:txXfrm>
    </dsp:sp>
    <dsp:sp modelId="{3ADAA6F7-BA00-481F-95B0-DE811C1ECE1C}">
      <dsp:nvSpPr>
        <dsp:cNvPr id="0" name=""/>
        <dsp:cNvSpPr/>
      </dsp:nvSpPr>
      <dsp:spPr>
        <a:xfrm>
          <a:off x="4401362" y="-432248"/>
          <a:ext cx="3923327" cy="2953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First-term GPA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&gt; 3.67 – 18%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2.67 – 3.67 – 45%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2.00 – 2.66 – 18%</a:t>
          </a:r>
          <a:endParaRPr lang="en-US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&lt; 2.00 – 19%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5578360" y="-432248"/>
        <a:ext cx="2746329" cy="2215218"/>
      </dsp:txXfrm>
    </dsp:sp>
    <dsp:sp modelId="{7B86852F-D741-4CF6-9829-1AA528AA0BDD}">
      <dsp:nvSpPr>
        <dsp:cNvPr id="0" name=""/>
        <dsp:cNvSpPr/>
      </dsp:nvSpPr>
      <dsp:spPr>
        <a:xfrm>
          <a:off x="363429" y="-176564"/>
          <a:ext cx="3715561" cy="2160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Fall to Winter – 89%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~59 students </a:t>
          </a:r>
          <a:r>
            <a:rPr lang="en-US" sz="1800" kern="1200" dirty="0" smtClean="0"/>
            <a:t>will leave</a:t>
          </a:r>
          <a:endParaRPr lang="en-US" sz="1800" kern="1200" dirty="0"/>
        </a:p>
      </dsp:txBody>
      <dsp:txXfrm>
        <a:off x="363429" y="-176564"/>
        <a:ext cx="2600893" cy="1620487"/>
      </dsp:txXfrm>
    </dsp:sp>
    <dsp:sp modelId="{07CE9F41-2272-44C9-9A4A-83C1C9728FD2}">
      <dsp:nvSpPr>
        <dsp:cNvPr id="0" name=""/>
        <dsp:cNvSpPr/>
      </dsp:nvSpPr>
      <dsp:spPr>
        <a:xfrm>
          <a:off x="1590196" y="332896"/>
          <a:ext cx="2467614" cy="24676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Persistence</a:t>
          </a:r>
          <a:endParaRPr lang="en-US" sz="2100" kern="1200" dirty="0"/>
        </a:p>
      </dsp:txBody>
      <dsp:txXfrm>
        <a:off x="1590196" y="332896"/>
        <a:ext cx="2467614" cy="2467614"/>
      </dsp:txXfrm>
    </dsp:sp>
    <dsp:sp modelId="{578F996B-712D-4060-8A72-64B3E6D41AF3}">
      <dsp:nvSpPr>
        <dsp:cNvPr id="0" name=""/>
        <dsp:cNvSpPr/>
      </dsp:nvSpPr>
      <dsp:spPr>
        <a:xfrm rot="5400000">
          <a:off x="4191011" y="304790"/>
          <a:ext cx="2467614" cy="24676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Progression</a:t>
          </a:r>
          <a:endParaRPr lang="en-US" sz="2100" kern="1200" dirty="0"/>
        </a:p>
      </dsp:txBody>
      <dsp:txXfrm rot="5400000">
        <a:off x="4191011" y="304790"/>
        <a:ext cx="2467614" cy="2467614"/>
      </dsp:txXfrm>
    </dsp:sp>
    <dsp:sp modelId="{22AB2386-7B52-49CE-967A-DBC32BA93164}">
      <dsp:nvSpPr>
        <dsp:cNvPr id="0" name=""/>
        <dsp:cNvSpPr/>
      </dsp:nvSpPr>
      <dsp:spPr>
        <a:xfrm rot="10800000">
          <a:off x="4114811" y="2971811"/>
          <a:ext cx="2467614" cy="24676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Retention </a:t>
          </a:r>
          <a:endParaRPr lang="en-US" sz="2100" kern="1200" dirty="0"/>
        </a:p>
      </dsp:txBody>
      <dsp:txXfrm rot="10800000">
        <a:off x="4114811" y="2971811"/>
        <a:ext cx="2467614" cy="2467614"/>
      </dsp:txXfrm>
    </dsp:sp>
    <dsp:sp modelId="{EC75561A-5BBD-45B0-A6CD-A568F163F1AC}">
      <dsp:nvSpPr>
        <dsp:cNvPr id="0" name=""/>
        <dsp:cNvSpPr/>
      </dsp:nvSpPr>
      <dsp:spPr>
        <a:xfrm rot="16200000">
          <a:off x="1627630" y="2974081"/>
          <a:ext cx="2467614" cy="24676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Graduation</a:t>
          </a:r>
          <a:endParaRPr lang="en-US" sz="2100" kern="1200" dirty="0"/>
        </a:p>
      </dsp:txBody>
      <dsp:txXfrm rot="16200000">
        <a:off x="1627630" y="2974081"/>
        <a:ext cx="2467614" cy="2467614"/>
      </dsp:txXfrm>
    </dsp:sp>
    <dsp:sp modelId="{A99656BC-E216-4687-A046-9D06E12A8DC8}">
      <dsp:nvSpPr>
        <dsp:cNvPr id="0" name=""/>
        <dsp:cNvSpPr/>
      </dsp:nvSpPr>
      <dsp:spPr>
        <a:xfrm>
          <a:off x="3688808" y="2344600"/>
          <a:ext cx="851982" cy="7408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0723F-6DBA-4A14-9C2C-5D1B1C4B02C5}">
      <dsp:nvSpPr>
        <dsp:cNvPr id="0" name=""/>
        <dsp:cNvSpPr/>
      </dsp:nvSpPr>
      <dsp:spPr>
        <a:xfrm rot="10800000">
          <a:off x="3688808" y="2629544"/>
          <a:ext cx="851982" cy="7408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918CD1-C94F-48C2-898A-6DE496E96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B7E55-10F3-4EB5-BE40-ACF163DF7A1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1295400"/>
            <a:ext cx="9144000" cy="1588"/>
          </a:xfrm>
          <a:prstGeom prst="line">
            <a:avLst/>
          </a:prstGeom>
          <a:solidFill>
            <a:srgbClr val="C0C0C0"/>
          </a:solidFill>
          <a:ln w="53975" cap="sq" cmpd="tri" algn="ctr">
            <a:solidFill>
              <a:srgbClr val="65994C"/>
            </a:solidFill>
            <a:prstDash val="solid"/>
            <a:round/>
            <a:headEnd type="none" w="sm" len="sm"/>
            <a:tailEnd type="none" w="lg" len="lg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cxnSp>
      <p:sp>
        <p:nvSpPr>
          <p:cNvPr id="6" name="Free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Right Triangle 7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7" descr="BallStateHoriz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203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EBI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23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8600"/>
            <a:ext cx="3200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448761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16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89916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70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65994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867400"/>
          </a:xfrm>
        </p:spPr>
        <p:txBody>
          <a:bodyPr/>
          <a:lstStyle>
            <a:lvl1pPr>
              <a:defRPr>
                <a:solidFill>
                  <a:srgbClr val="65994C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100" b="1" i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>
    <p:zo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2D2D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2D2D8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2D2D8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2D2D8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2D2D8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0033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0033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0033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i="1">
          <a:solidFill>
            <a:srgbClr val="2AA82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9144000" cy="1066800"/>
          </a:xfrm>
        </p:spPr>
        <p:txBody>
          <a:bodyPr/>
          <a:lstStyle/>
          <a:p>
            <a:r>
              <a:rPr lang="en-US" sz="5400" dirty="0" smtClean="0"/>
              <a:t>MAP-Works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8991600" cy="3962400"/>
          </a:xfrm>
        </p:spPr>
        <p:txBody>
          <a:bodyPr/>
          <a:lstStyle/>
          <a:p>
            <a:pPr algn="ctr"/>
            <a:r>
              <a:rPr lang="en-US" sz="3200" dirty="0" smtClean="0"/>
              <a:t>Southern Adventist University</a:t>
            </a:r>
          </a:p>
          <a:p>
            <a:pPr algn="ctr"/>
            <a:r>
              <a:rPr lang="en-US" dirty="0" smtClean="0"/>
              <a:t>Faculty In-Service Program</a:t>
            </a:r>
          </a:p>
          <a:p>
            <a:pPr algn="ctr"/>
            <a:r>
              <a:rPr lang="en-US" dirty="0" smtClean="0"/>
              <a:t>August 25, 2009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Diana McGregor Fulkerson</a:t>
            </a:r>
          </a:p>
          <a:p>
            <a:pPr algn="ctr"/>
            <a:r>
              <a:rPr lang="en-US" sz="2400" dirty="0" smtClean="0"/>
              <a:t>Director of Client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MAP-Works Process</a:t>
            </a:r>
          </a:p>
        </p:txBody>
      </p:sp>
      <p:sp>
        <p:nvSpPr>
          <p:cNvPr id="14339" name="Text Box 87"/>
          <p:cNvSpPr txBox="1">
            <a:spLocks noChangeArrowheads="1"/>
          </p:cNvSpPr>
          <p:nvPr/>
        </p:nvSpPr>
        <p:spPr bwMode="auto">
          <a:xfrm>
            <a:off x="1295400" y="1828800"/>
            <a:ext cx="12954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0800"/>
            <a:ext cx="2667000" cy="1960563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lg" len="lg"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762000"/>
            <a:ext cx="4519613" cy="1881188"/>
            <a:chOff x="81" y="495"/>
            <a:chExt cx="2847" cy="1185"/>
          </a:xfrm>
        </p:grpSpPr>
        <p:pic>
          <p:nvPicPr>
            <p:cNvPr id="143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" y="624"/>
              <a:ext cx="211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2985" name="Text Box 88"/>
            <p:cNvSpPr txBox="1">
              <a:spLocks noChangeArrowheads="1"/>
            </p:cNvSpPr>
            <p:nvPr/>
          </p:nvSpPr>
          <p:spPr bwMode="auto">
            <a:xfrm>
              <a:off x="864" y="960"/>
              <a:ext cx="1056" cy="36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indent="177800">
                <a:buFontTx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Expectations</a:t>
              </a:r>
            </a:p>
            <a:p>
              <a:pPr indent="177800">
                <a:buFontTx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Behaviors</a:t>
              </a:r>
            </a:p>
          </p:txBody>
        </p:sp>
        <p:pic>
          <p:nvPicPr>
            <p:cNvPr id="1436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" y="495"/>
              <a:ext cx="738" cy="8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4300" y="4486275"/>
            <a:ext cx="7277100" cy="1184275"/>
            <a:chOff x="72" y="2826"/>
            <a:chExt cx="4584" cy="746"/>
          </a:xfrm>
        </p:grpSpPr>
        <p:pic>
          <p:nvPicPr>
            <p:cNvPr id="1436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4" y="3024"/>
              <a:ext cx="3582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" y="2826"/>
              <a:ext cx="966" cy="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867400" y="2628900"/>
            <a:ext cx="3159125" cy="3571875"/>
            <a:chOff x="3696" y="1656"/>
            <a:chExt cx="1990" cy="2250"/>
          </a:xfrm>
        </p:grpSpPr>
        <p:pic>
          <p:nvPicPr>
            <p:cNvPr id="1435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2" y="2898"/>
              <a:ext cx="1028" cy="10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696" y="1656"/>
              <a:ext cx="1990" cy="1320"/>
              <a:chOff x="3696" y="1656"/>
              <a:chExt cx="1990" cy="1320"/>
            </a:xfrm>
          </p:grpSpPr>
          <p:pic>
            <p:nvPicPr>
              <p:cNvPr id="14357" name="Picture 2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696" y="1776"/>
                <a:ext cx="1920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3000" name="Text Box 92"/>
              <p:cNvSpPr txBox="1">
                <a:spLocks noChangeArrowheads="1"/>
              </p:cNvSpPr>
              <p:nvPr/>
            </p:nvSpPr>
            <p:spPr bwMode="auto">
              <a:xfrm>
                <a:off x="3744" y="2112"/>
                <a:ext cx="1248" cy="67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indent="177800">
                  <a:buFontTx/>
                  <a:buChar char="•"/>
                  <a:defRPr/>
                </a:pPr>
                <a:r>
                  <a:rPr lang="en-US" sz="1600" dirty="0">
                    <a:solidFill>
                      <a:schemeClr val="accent6"/>
                    </a:solidFill>
                    <a:latin typeface="Calibri" pitchFamily="34" charset="0"/>
                  </a:rPr>
                  <a:t>Student Summary</a:t>
                </a:r>
              </a:p>
              <a:p>
                <a:pPr indent="177800">
                  <a:buFontTx/>
                  <a:buChar char="•"/>
                  <a:defRPr/>
                </a:pPr>
                <a:r>
                  <a:rPr lang="en-US" sz="1600" dirty="0">
                    <a:solidFill>
                      <a:schemeClr val="accent6"/>
                    </a:solidFill>
                    <a:latin typeface="Calibri" pitchFamily="34" charset="0"/>
                  </a:rPr>
                  <a:t>Sort Students</a:t>
                </a:r>
              </a:p>
              <a:p>
                <a:pPr indent="177800">
                  <a:buFontTx/>
                  <a:buChar char="•"/>
                  <a:defRPr/>
                </a:pPr>
                <a:r>
                  <a:rPr lang="en-US" sz="1600" dirty="0">
                    <a:solidFill>
                      <a:schemeClr val="accent6"/>
                    </a:solidFill>
                    <a:latin typeface="Calibri" pitchFamily="34" charset="0"/>
                  </a:rPr>
                  <a:t>Coordinate </a:t>
                </a:r>
              </a:p>
              <a:p>
                <a:pPr indent="177800">
                  <a:defRPr/>
                </a:pPr>
                <a:r>
                  <a:rPr lang="en-US" sz="1600" dirty="0">
                    <a:solidFill>
                      <a:schemeClr val="accent6"/>
                    </a:solidFill>
                    <a:latin typeface="Calibri" pitchFamily="34" charset="0"/>
                  </a:rPr>
                  <a:t>Efforts</a:t>
                </a:r>
              </a:p>
            </p:txBody>
          </p:sp>
          <p:pic>
            <p:nvPicPr>
              <p:cNvPr id="14359" name="Picture 2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955" y="1656"/>
                <a:ext cx="731" cy="624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</p:spPr>
          </p:pic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572000" y="766763"/>
            <a:ext cx="4324350" cy="1900237"/>
            <a:chOff x="2880" y="483"/>
            <a:chExt cx="2724" cy="1197"/>
          </a:xfrm>
        </p:grpSpPr>
        <p:pic>
          <p:nvPicPr>
            <p:cNvPr id="14352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80" y="624"/>
              <a:ext cx="196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3004" name="Text Box 89"/>
            <p:cNvSpPr txBox="1">
              <a:spLocks noChangeArrowheads="1"/>
            </p:cNvSpPr>
            <p:nvPr/>
          </p:nvSpPr>
          <p:spPr bwMode="auto">
            <a:xfrm>
              <a:off x="3726" y="1020"/>
              <a:ext cx="1440" cy="5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indent="228600">
                <a:buFontTx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Student Profile</a:t>
              </a:r>
            </a:p>
            <a:p>
              <a:pPr indent="228600">
                <a:buFontTx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Institution Profile</a:t>
              </a:r>
            </a:p>
            <a:p>
              <a:pPr indent="228600">
                <a:buFontTx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Campus Resources</a:t>
              </a:r>
            </a:p>
          </p:txBody>
        </p:sp>
        <p:pic>
          <p:nvPicPr>
            <p:cNvPr id="14353" name="Picture 2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38" y="483"/>
              <a:ext cx="666" cy="9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0" y="2327275"/>
            <a:ext cx="3290888" cy="2095500"/>
            <a:chOff x="0" y="2327275"/>
            <a:chExt cx="3290888" cy="2095500"/>
          </a:xfrm>
        </p:grpSpPr>
        <p:pic>
          <p:nvPicPr>
            <p:cNvPr id="14349" name="Picture 15" descr="Left Down A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667000"/>
              <a:ext cx="3290888" cy="174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2994" name="Text Box 90"/>
            <p:cNvSpPr txBox="1">
              <a:spLocks noChangeArrowheads="1"/>
            </p:cNvSpPr>
            <p:nvPr/>
          </p:nvSpPr>
          <p:spPr bwMode="auto">
            <a:xfrm>
              <a:off x="1447800" y="3352800"/>
              <a:ext cx="1752600" cy="10699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indent="177800">
                <a:buFontTx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Social Norming</a:t>
              </a:r>
            </a:p>
            <a:p>
              <a:pPr indent="177800">
                <a:buFontTx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Expectations</a:t>
              </a:r>
            </a:p>
            <a:p>
              <a:pPr indent="177800">
                <a:buFontTx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Campus</a:t>
              </a:r>
            </a:p>
            <a:p>
              <a:pPr indent="177800"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Calibri" pitchFamily="34" charset="0"/>
                </a:rPr>
                <a:t>Resources</a:t>
              </a:r>
            </a:p>
          </p:txBody>
        </p:sp>
        <p:pic>
          <p:nvPicPr>
            <p:cNvPr id="14351" name="Picture 1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9550" y="2327275"/>
              <a:ext cx="1009650" cy="13160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52400" y="5641975"/>
            <a:ext cx="4975225" cy="1216025"/>
            <a:chOff x="152400" y="5641975"/>
            <a:chExt cx="4975333" cy="1216025"/>
          </a:xfrm>
        </p:grpSpPr>
        <p:pic>
          <p:nvPicPr>
            <p:cNvPr id="14347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2400" y="5641975"/>
              <a:ext cx="3505200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" descr="SuperStock_1574R-2092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60313">
              <a:off x="3591239" y="5709492"/>
              <a:ext cx="1536494" cy="11351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0" y="1143000"/>
            <a:ext cx="3048000" cy="2286000"/>
            <a:chOff x="0" y="1143000"/>
            <a:chExt cx="3048000" cy="2286001"/>
          </a:xfrm>
        </p:grpSpPr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0" y="1769534"/>
              <a:ext cx="3048000" cy="1659467"/>
              <a:chOff x="96" y="1008"/>
              <a:chExt cx="1920" cy="1008"/>
            </a:xfrm>
          </p:grpSpPr>
          <p:sp>
            <p:nvSpPr>
              <p:cNvPr id="15398" name="Line 65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1056" cy="1008"/>
              </a:xfrm>
              <a:prstGeom prst="line">
                <a:avLst/>
              </a:prstGeom>
              <a:noFill/>
              <a:ln w="38100" cap="sq">
                <a:solidFill>
                  <a:schemeClr val="accent6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5399" name="Text Box 60"/>
              <p:cNvSpPr txBox="1">
                <a:spLocks noChangeArrowheads="1"/>
              </p:cNvSpPr>
              <p:nvPr/>
            </p:nvSpPr>
            <p:spPr bwMode="auto">
              <a:xfrm>
                <a:off x="96" y="1275"/>
                <a:ext cx="816" cy="203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 type="none" w="sm" len="sm"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600" dirty="0">
                    <a:solidFill>
                      <a:schemeClr val="accent6"/>
                    </a:solidFill>
                    <a:latin typeface="Calibri" pitchFamily="34" charset="0"/>
                  </a:rPr>
                  <a:t>Athletics</a:t>
                </a:r>
              </a:p>
            </p:txBody>
          </p:sp>
          <p:sp>
            <p:nvSpPr>
              <p:cNvPr id="15400" name="Line 63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816" cy="144"/>
              </a:xfrm>
              <a:prstGeom prst="line">
                <a:avLst/>
              </a:prstGeom>
              <a:noFill/>
              <a:ln w="38100" cap="sq">
                <a:solidFill>
                  <a:schemeClr val="accent6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5401" name="Line 64"/>
              <p:cNvSpPr>
                <a:spLocks noChangeShapeType="1"/>
              </p:cNvSpPr>
              <p:nvPr/>
            </p:nvSpPr>
            <p:spPr bwMode="auto">
              <a:xfrm>
                <a:off x="864" y="1008"/>
                <a:ext cx="1152" cy="624"/>
              </a:xfrm>
              <a:prstGeom prst="line">
                <a:avLst/>
              </a:prstGeom>
              <a:noFill/>
              <a:ln w="38100" cap="sq">
                <a:solidFill>
                  <a:schemeClr val="accent6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  <p:pic>
          <p:nvPicPr>
            <p:cNvPr id="44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143000"/>
              <a:ext cx="1052513" cy="1070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6096000" y="1371600"/>
            <a:ext cx="2895600" cy="2220913"/>
            <a:chOff x="3936" y="720"/>
            <a:chExt cx="1824" cy="1399"/>
          </a:xfrm>
        </p:grpSpPr>
        <p:sp>
          <p:nvSpPr>
            <p:cNvPr id="15391" name="Text Box 61"/>
            <p:cNvSpPr txBox="1">
              <a:spLocks noChangeArrowheads="1"/>
            </p:cNvSpPr>
            <p:nvPr/>
          </p:nvSpPr>
          <p:spPr bwMode="auto">
            <a:xfrm>
              <a:off x="4848" y="1440"/>
              <a:ext cx="912" cy="679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International or Minority Student Office</a:t>
              </a:r>
            </a:p>
          </p:txBody>
        </p:sp>
        <p:sp>
          <p:nvSpPr>
            <p:cNvPr id="15392" name="Line 67"/>
            <p:cNvSpPr>
              <a:spLocks noChangeShapeType="1"/>
            </p:cNvSpPr>
            <p:nvPr/>
          </p:nvSpPr>
          <p:spPr bwMode="auto">
            <a:xfrm flipH="1">
              <a:off x="4272" y="1008"/>
              <a:ext cx="816" cy="288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93" name="Line 68"/>
            <p:cNvSpPr>
              <a:spLocks noChangeShapeType="1"/>
            </p:cNvSpPr>
            <p:nvPr/>
          </p:nvSpPr>
          <p:spPr bwMode="auto">
            <a:xfrm flipH="1">
              <a:off x="3936" y="1008"/>
              <a:ext cx="1152" cy="768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94" name="Line 69"/>
            <p:cNvSpPr>
              <a:spLocks noChangeShapeType="1"/>
            </p:cNvSpPr>
            <p:nvPr/>
          </p:nvSpPr>
          <p:spPr bwMode="auto">
            <a:xfrm flipH="1">
              <a:off x="4176" y="1008"/>
              <a:ext cx="912" cy="912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pic>
          <p:nvPicPr>
            <p:cNvPr id="24629" name="Picture 53" descr="iStock_000003512017XLar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" y="720"/>
              <a:ext cx="493" cy="739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softEdge rad="112500"/>
            </a:effectLst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810000" y="2514600"/>
            <a:ext cx="4876800" cy="3400425"/>
            <a:chOff x="2496" y="1440"/>
            <a:chExt cx="3072" cy="2142"/>
          </a:xfrm>
        </p:grpSpPr>
        <p:sp>
          <p:nvSpPr>
            <p:cNvPr id="15385" name="Line 3"/>
            <p:cNvSpPr>
              <a:spLocks noChangeShapeType="1"/>
            </p:cNvSpPr>
            <p:nvPr/>
          </p:nvSpPr>
          <p:spPr bwMode="auto">
            <a:xfrm flipH="1" flipV="1">
              <a:off x="4176" y="1632"/>
              <a:ext cx="768" cy="912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86" name="Line 4"/>
            <p:cNvSpPr>
              <a:spLocks noChangeShapeType="1"/>
            </p:cNvSpPr>
            <p:nvPr/>
          </p:nvSpPr>
          <p:spPr bwMode="auto">
            <a:xfrm flipH="1" flipV="1">
              <a:off x="3504" y="1584"/>
              <a:ext cx="1440" cy="912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87" name="Line 5"/>
            <p:cNvSpPr>
              <a:spLocks noChangeShapeType="1"/>
            </p:cNvSpPr>
            <p:nvPr/>
          </p:nvSpPr>
          <p:spPr bwMode="auto">
            <a:xfrm flipH="1" flipV="1">
              <a:off x="2496" y="1584"/>
              <a:ext cx="2544" cy="960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88" name="Text Box 7"/>
            <p:cNvSpPr txBox="1">
              <a:spLocks noChangeArrowheads="1"/>
            </p:cNvSpPr>
            <p:nvPr/>
          </p:nvSpPr>
          <p:spPr bwMode="auto">
            <a:xfrm>
              <a:off x="4464" y="3216"/>
              <a:ext cx="1104" cy="366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Residence Hall Staff</a:t>
              </a:r>
            </a:p>
          </p:txBody>
        </p:sp>
        <p:sp>
          <p:nvSpPr>
            <p:cNvPr id="15389" name="Line 8"/>
            <p:cNvSpPr>
              <a:spLocks noChangeShapeType="1"/>
            </p:cNvSpPr>
            <p:nvPr/>
          </p:nvSpPr>
          <p:spPr bwMode="auto">
            <a:xfrm flipH="1" flipV="1">
              <a:off x="4272" y="1440"/>
              <a:ext cx="672" cy="1056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pic>
          <p:nvPicPr>
            <p:cNvPr id="24631" name="Picture 55" descr="DormForACUHOa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4" y="2496"/>
              <a:ext cx="1080" cy="723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softEdge rad="112500"/>
            </a:effectLst>
          </p:spPr>
        </p:pic>
      </p:grp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228600" y="2362200"/>
            <a:ext cx="2590800" cy="3797300"/>
            <a:chOff x="240" y="1344"/>
            <a:chExt cx="1632" cy="2392"/>
          </a:xfrm>
        </p:grpSpPr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 flipV="1">
              <a:off x="912" y="1344"/>
              <a:ext cx="720" cy="1152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380" name="Text Box 21"/>
            <p:cNvSpPr txBox="1">
              <a:spLocks noChangeArrowheads="1"/>
            </p:cNvSpPr>
            <p:nvPr/>
          </p:nvSpPr>
          <p:spPr bwMode="auto">
            <a:xfrm>
              <a:off x="240" y="3216"/>
              <a:ext cx="1056" cy="520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First-Year Seminar Instructors</a:t>
              </a:r>
            </a:p>
          </p:txBody>
        </p:sp>
        <p:sp>
          <p:nvSpPr>
            <p:cNvPr id="15381" name="Line 22"/>
            <p:cNvSpPr>
              <a:spLocks noChangeShapeType="1"/>
            </p:cNvSpPr>
            <p:nvPr/>
          </p:nvSpPr>
          <p:spPr bwMode="auto">
            <a:xfrm flipV="1">
              <a:off x="864" y="1728"/>
              <a:ext cx="720" cy="864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382" name="Line 23"/>
            <p:cNvSpPr>
              <a:spLocks noChangeShapeType="1"/>
            </p:cNvSpPr>
            <p:nvPr/>
          </p:nvSpPr>
          <p:spPr bwMode="auto">
            <a:xfrm flipV="1">
              <a:off x="912" y="2016"/>
              <a:ext cx="960" cy="480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383" name="Line 24"/>
            <p:cNvSpPr>
              <a:spLocks noChangeShapeType="1"/>
            </p:cNvSpPr>
            <p:nvPr/>
          </p:nvSpPr>
          <p:spPr bwMode="auto">
            <a:xfrm flipV="1">
              <a:off x="864" y="1920"/>
              <a:ext cx="720" cy="624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24632" name="Picture 56" descr="teacherBigScre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0" y="2448"/>
              <a:ext cx="1056" cy="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3352800" y="2362200"/>
            <a:ext cx="2286000" cy="3689350"/>
            <a:chOff x="2208" y="1344"/>
            <a:chExt cx="1440" cy="2324"/>
          </a:xfrm>
        </p:grpSpPr>
        <p:sp>
          <p:nvSpPr>
            <p:cNvPr id="15370" name="Text Box 13"/>
            <p:cNvSpPr txBox="1">
              <a:spLocks noChangeArrowheads="1"/>
            </p:cNvSpPr>
            <p:nvPr/>
          </p:nvSpPr>
          <p:spPr bwMode="auto">
            <a:xfrm>
              <a:off x="2544" y="3456"/>
              <a:ext cx="816" cy="212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lg" len="lg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chemeClr val="accent6"/>
                  </a:solidFill>
                </a:rPr>
                <a:t>Advisors</a:t>
              </a:r>
            </a:p>
          </p:txBody>
        </p:sp>
        <p:sp>
          <p:nvSpPr>
            <p:cNvPr id="15371" name="Line 9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0" cy="864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72" name="Line 11"/>
            <p:cNvSpPr>
              <a:spLocks noChangeShapeType="1"/>
            </p:cNvSpPr>
            <p:nvPr/>
          </p:nvSpPr>
          <p:spPr bwMode="auto">
            <a:xfrm flipH="1" flipV="1">
              <a:off x="2880" y="1344"/>
              <a:ext cx="384" cy="1680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 flipH="1" flipV="1">
              <a:off x="2208" y="1584"/>
              <a:ext cx="528" cy="1056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 flipV="1">
              <a:off x="3312" y="1632"/>
              <a:ext cx="336" cy="1344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 flipV="1">
              <a:off x="3264" y="2208"/>
              <a:ext cx="48" cy="816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 flipV="1">
              <a:off x="2784" y="2064"/>
              <a:ext cx="240" cy="576"/>
            </a:xfrm>
            <a:prstGeom prst="line">
              <a:avLst/>
            </a:prstGeom>
            <a:noFill/>
            <a:ln w="38100" cap="sq">
              <a:solidFill>
                <a:schemeClr val="accent6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6"/>
                </a:solidFill>
              </a:endParaRPr>
            </a:p>
          </p:txBody>
        </p:sp>
        <p:pic>
          <p:nvPicPr>
            <p:cNvPr id="15377" name="Picture 50" descr="SuperStock_1574R-208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6" y="2928"/>
              <a:ext cx="768" cy="503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24625" name="Picture 49" descr="SuperStock_1574R-2089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9" y="2592"/>
              <a:ext cx="457" cy="672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softEdge rad="112500"/>
            </a:effectLst>
          </p:spPr>
        </p:pic>
      </p:grpSp>
      <p:pic>
        <p:nvPicPr>
          <p:cNvPr id="24644" name="Picture 68" descr="iStock_000005563401XLar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524000"/>
            <a:ext cx="4724400" cy="2493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7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2438400"/>
            <a:ext cx="842963" cy="139700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lg" len="lg"/>
          </a:ln>
        </p:spPr>
      </p:pic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MAP-Works Direct-Connects</a:t>
            </a:r>
            <a:endParaRPr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60400"/>
            <a:ext cx="82296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Student Tracking Page</a:t>
            </a:r>
            <a:endParaRPr dirty="0"/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0" y="685800"/>
            <a:ext cx="1219200" cy="1441450"/>
          </a:xfrm>
          <a:prstGeom prst="borderCallout1">
            <a:avLst>
              <a:gd name="adj1" fmla="val 99831"/>
              <a:gd name="adj2" fmla="val 43645"/>
              <a:gd name="adj3" fmla="val 134535"/>
              <a:gd name="adj4" fmla="val 44530"/>
            </a:avLst>
          </a:prstGeom>
          <a:solidFill>
            <a:schemeClr val="accent1">
              <a:lumMod val="60000"/>
              <a:lumOff val="4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Students: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List of your Direct-Connect students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04800" y="2667000"/>
            <a:ext cx="1219200" cy="41910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2" name="Line Callout 1 11"/>
          <p:cNvSpPr>
            <a:spLocks/>
          </p:cNvSpPr>
          <p:nvPr/>
        </p:nvSpPr>
        <p:spPr bwMode="auto">
          <a:xfrm>
            <a:off x="1295400" y="685800"/>
            <a:ext cx="2819400" cy="1219200"/>
          </a:xfrm>
          <a:prstGeom prst="borderCallout1">
            <a:avLst>
              <a:gd name="adj1" fmla="val 99759"/>
              <a:gd name="adj2" fmla="val 10938"/>
              <a:gd name="adj3" fmla="val 204590"/>
              <a:gd name="adj4" fmla="val 11023"/>
            </a:avLst>
          </a:prstGeom>
          <a:solidFill>
            <a:schemeClr val="accent1">
              <a:lumMod val="60000"/>
              <a:lumOff val="4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MAP-Works Risk Indicator: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Identifies a student who may be a retention risk or academically at risk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524000" y="3200400"/>
            <a:ext cx="762000" cy="36576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3200400"/>
            <a:ext cx="457200" cy="36576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3200400"/>
            <a:ext cx="685800" cy="36576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429000" y="3200400"/>
            <a:ext cx="609600" cy="36576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38600" y="2590800"/>
            <a:ext cx="2895600" cy="42672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2" name="Line Callout 1 21"/>
          <p:cNvSpPr>
            <a:spLocks/>
          </p:cNvSpPr>
          <p:nvPr/>
        </p:nvSpPr>
        <p:spPr bwMode="auto">
          <a:xfrm>
            <a:off x="4191000" y="685800"/>
            <a:ext cx="4800600" cy="1219200"/>
          </a:xfrm>
          <a:prstGeom prst="borderCallout1">
            <a:avLst>
              <a:gd name="adj1" fmla="val 100668"/>
              <a:gd name="adj2" fmla="val 1590"/>
              <a:gd name="adj3" fmla="val 168408"/>
              <a:gd name="adj4" fmla="val 1956"/>
            </a:avLst>
          </a:prstGeom>
          <a:solidFill>
            <a:schemeClr val="accent1">
              <a:lumMod val="60000"/>
              <a:lumOff val="4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Status/Activity: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Indicate when to follow-up; log a quick activity or log an activity and enter details in “log activity;” view count of all activities logged by all users and when the last activity was logged</a:t>
            </a:r>
          </a:p>
        </p:txBody>
      </p:sp>
      <p:sp>
        <p:nvSpPr>
          <p:cNvPr id="20" name="Line Callout 1 19"/>
          <p:cNvSpPr>
            <a:spLocks/>
          </p:cNvSpPr>
          <p:nvPr/>
        </p:nvSpPr>
        <p:spPr bwMode="auto">
          <a:xfrm>
            <a:off x="3581400" y="4343400"/>
            <a:ext cx="3048000" cy="1143000"/>
          </a:xfrm>
          <a:prstGeom prst="borderCallout1">
            <a:avLst>
              <a:gd name="adj1" fmla="val 1425"/>
              <a:gd name="adj2" fmla="val 25276"/>
              <a:gd name="adj3" fmla="val -29083"/>
              <a:gd name="adj4" fmla="val 10075"/>
            </a:avLst>
          </a:prstGeom>
          <a:solidFill>
            <a:schemeClr val="accent1">
              <a:lumMod val="60000"/>
              <a:lumOff val="4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Review Status: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From the individual student dashboard, click if you have reviewed  student’s information</a:t>
            </a:r>
          </a:p>
        </p:txBody>
      </p:sp>
      <p:sp>
        <p:nvSpPr>
          <p:cNvPr id="18" name="Line Callout 1 17"/>
          <p:cNvSpPr>
            <a:spLocks/>
          </p:cNvSpPr>
          <p:nvPr/>
        </p:nvSpPr>
        <p:spPr bwMode="auto">
          <a:xfrm>
            <a:off x="2819400" y="5562600"/>
            <a:ext cx="1981200" cy="1143000"/>
          </a:xfrm>
          <a:prstGeom prst="borderCallout1">
            <a:avLst>
              <a:gd name="adj1" fmla="val 1425"/>
              <a:gd name="adj2" fmla="val 25276"/>
              <a:gd name="adj3" fmla="val -48250"/>
              <a:gd name="adj4" fmla="val 15844"/>
            </a:avLst>
          </a:prstGeom>
          <a:solidFill>
            <a:schemeClr val="accent1">
              <a:lumMod val="60000"/>
              <a:lumOff val="4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Survey Response Date: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Date the student completed the survey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934200" y="2438400"/>
            <a:ext cx="1600200" cy="42672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6" name="Line Callout 1 15"/>
          <p:cNvSpPr>
            <a:spLocks/>
          </p:cNvSpPr>
          <p:nvPr/>
        </p:nvSpPr>
        <p:spPr bwMode="auto">
          <a:xfrm>
            <a:off x="1676400" y="1981200"/>
            <a:ext cx="2438400" cy="1143000"/>
          </a:xfrm>
          <a:prstGeom prst="borderCallout1">
            <a:avLst>
              <a:gd name="adj1" fmla="val 100592"/>
              <a:gd name="adj2" fmla="val 31526"/>
              <a:gd name="adj3" fmla="val 110700"/>
              <a:gd name="adj4" fmla="val 31229"/>
            </a:avLst>
          </a:prstGeom>
          <a:solidFill>
            <a:schemeClr val="accent1">
              <a:lumMod val="60000"/>
              <a:lumOff val="4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Intent to Leave: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Students self-reported intention regarding enrollment next term</a:t>
            </a:r>
          </a:p>
        </p:txBody>
      </p:sp>
      <p:sp>
        <p:nvSpPr>
          <p:cNvPr id="26" name="Line Callout 1 25"/>
          <p:cNvSpPr>
            <a:spLocks/>
          </p:cNvSpPr>
          <p:nvPr/>
        </p:nvSpPr>
        <p:spPr bwMode="auto">
          <a:xfrm>
            <a:off x="6705600" y="5029200"/>
            <a:ext cx="2286000" cy="1828800"/>
          </a:xfrm>
          <a:prstGeom prst="borderCallout1">
            <a:avLst>
              <a:gd name="adj1" fmla="val -1118"/>
              <a:gd name="adj2" fmla="val 76173"/>
              <a:gd name="adj3" fmla="val -37337"/>
              <a:gd name="adj4" fmla="val 63985"/>
            </a:avLst>
          </a:prstGeom>
          <a:solidFill>
            <a:schemeClr val="accent1">
              <a:lumMod val="60000"/>
              <a:lumOff val="4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Direct-Connect Faculty /Staff: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View who last logged an activity and who is the student’s Primary Direct-Connect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0" grpId="0" animBg="1"/>
      <p:bldP spid="20" grpId="1" animBg="1"/>
      <p:bldP spid="18" grpId="0" animBg="1"/>
      <p:bldP spid="18" grpId="1" animBg="1"/>
      <p:bldP spid="25" grpId="0" animBg="1"/>
      <p:bldP spid="16" grpId="0" animBg="1"/>
      <p:bldP spid="16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dirty="0" smtClean="0"/>
              <a:t>Reading the Individual Student Dashboard</a:t>
            </a:r>
            <a:endParaRPr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85800"/>
            <a:ext cx="55768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>
            <a:spLocks/>
          </p:cNvSpPr>
          <p:nvPr/>
        </p:nvSpPr>
        <p:spPr bwMode="auto">
          <a:xfrm>
            <a:off x="152400" y="914400"/>
            <a:ext cx="1524000" cy="1752600"/>
          </a:xfrm>
          <a:prstGeom prst="borderCallout1">
            <a:avLst>
              <a:gd name="adj1" fmla="val 26081"/>
              <a:gd name="adj2" fmla="val 100438"/>
              <a:gd name="adj3" fmla="val 46686"/>
              <a:gd name="adj4" fmla="val 118790"/>
            </a:avLst>
          </a:prstGeom>
          <a:solidFill>
            <a:schemeClr val="accent2">
              <a:lumMod val="40000"/>
              <a:lumOff val="6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Academic: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Academic integration  markers measured from survey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914400"/>
            <a:ext cx="2743200" cy="22860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914400"/>
            <a:ext cx="2743200" cy="22860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7467600" y="685800"/>
            <a:ext cx="1524000" cy="1981200"/>
          </a:xfrm>
          <a:prstGeom prst="borderCallout1">
            <a:avLst>
              <a:gd name="adj1" fmla="val 37331"/>
              <a:gd name="adj2" fmla="val -1437"/>
              <a:gd name="adj3" fmla="val 53275"/>
              <a:gd name="adj4" fmla="val -33085"/>
            </a:avLst>
          </a:prstGeom>
          <a:solidFill>
            <a:schemeClr val="accent2">
              <a:lumMod val="40000"/>
              <a:lumOff val="6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Socio-Emotional: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Social integration markers measured from survey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Line Callout 1 9"/>
          <p:cNvSpPr>
            <a:spLocks/>
          </p:cNvSpPr>
          <p:nvPr/>
        </p:nvSpPr>
        <p:spPr bwMode="auto">
          <a:xfrm>
            <a:off x="152400" y="2743200"/>
            <a:ext cx="1524000" cy="2286000"/>
          </a:xfrm>
          <a:prstGeom prst="borderCallout1">
            <a:avLst>
              <a:gd name="adj1" fmla="val 32748"/>
              <a:gd name="adj2" fmla="val 101063"/>
              <a:gd name="adj3" fmla="val 44730"/>
              <a:gd name="adj4" fmla="val 118790"/>
            </a:avLst>
          </a:prstGeom>
          <a:solidFill>
            <a:schemeClr val="accent2">
              <a:lumMod val="40000"/>
              <a:lumOff val="6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Pre-College Measures: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Student academic characteristics based on profile and survey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828800" y="3200400"/>
            <a:ext cx="2743200" cy="19812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3200400"/>
            <a:ext cx="2743200" cy="19812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3" name="Line Callout 1 12"/>
          <p:cNvSpPr>
            <a:spLocks/>
          </p:cNvSpPr>
          <p:nvPr/>
        </p:nvSpPr>
        <p:spPr bwMode="auto">
          <a:xfrm>
            <a:off x="7315200" y="2743200"/>
            <a:ext cx="1524000" cy="1524000"/>
          </a:xfrm>
          <a:prstGeom prst="borderCallout1">
            <a:avLst>
              <a:gd name="adj1" fmla="val 37331"/>
              <a:gd name="adj2" fmla="val -1437"/>
              <a:gd name="adj3" fmla="val 48371"/>
              <a:gd name="adj4" fmla="val -33085"/>
            </a:avLst>
          </a:prstGeom>
          <a:solidFill>
            <a:schemeClr val="accent2">
              <a:lumMod val="40000"/>
              <a:lumOff val="6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Behaviors and Activities: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Based on survey items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28800" y="5181600"/>
            <a:ext cx="27432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72000" y="5181600"/>
            <a:ext cx="27432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 w="508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en-US" sz="22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6" name="Line Callout 1 15"/>
          <p:cNvSpPr>
            <a:spLocks/>
          </p:cNvSpPr>
          <p:nvPr/>
        </p:nvSpPr>
        <p:spPr bwMode="auto">
          <a:xfrm>
            <a:off x="152400" y="5105400"/>
            <a:ext cx="1524000" cy="1752600"/>
          </a:xfrm>
          <a:prstGeom prst="borderCallout1">
            <a:avLst>
              <a:gd name="adj1" fmla="val 32748"/>
              <a:gd name="adj2" fmla="val 101063"/>
              <a:gd name="adj3" fmla="val 44730"/>
              <a:gd name="adj4" fmla="val 118790"/>
            </a:avLst>
          </a:prstGeom>
          <a:solidFill>
            <a:schemeClr val="accent2">
              <a:lumMod val="40000"/>
              <a:lumOff val="6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Financial Means: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Indicators of financial issues based on survey</a:t>
            </a:r>
          </a:p>
        </p:txBody>
      </p:sp>
      <p:sp>
        <p:nvSpPr>
          <p:cNvPr id="17" name="Line Callout 1 16"/>
          <p:cNvSpPr>
            <a:spLocks/>
          </p:cNvSpPr>
          <p:nvPr/>
        </p:nvSpPr>
        <p:spPr bwMode="auto">
          <a:xfrm>
            <a:off x="7467600" y="5105400"/>
            <a:ext cx="1524000" cy="1752600"/>
          </a:xfrm>
          <a:prstGeom prst="borderCallout1">
            <a:avLst>
              <a:gd name="adj1" fmla="val 37331"/>
              <a:gd name="adj2" fmla="val -1437"/>
              <a:gd name="adj3" fmla="val 48371"/>
              <a:gd name="adj4" fmla="val -33085"/>
            </a:avLst>
          </a:prstGeom>
          <a:solidFill>
            <a:schemeClr val="accent2">
              <a:lumMod val="40000"/>
              <a:lumOff val="60000"/>
            </a:schemeClr>
          </a:solidFill>
          <a:ln w="47625" cap="sq" cmpd="thickThin" algn="ctr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Student Sub-Populations: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Targeted survey items based on sub-population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49388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Questions/Discussion</a:t>
            </a:r>
            <a:endParaRPr lang="en-US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1752600" y="1524000"/>
            <a:ext cx="6934200" cy="4267200"/>
          </a:xfrm>
          <a:custGeom>
            <a:avLst/>
            <a:gdLst>
              <a:gd name="T0" fmla="*/ 0 w 4656"/>
              <a:gd name="T1" fmla="*/ 2147483647 h 2880"/>
              <a:gd name="T2" fmla="*/ 2147483647 w 4656"/>
              <a:gd name="T3" fmla="*/ 2147483647 h 2880"/>
              <a:gd name="T4" fmla="*/ 2147483647 w 4656"/>
              <a:gd name="T5" fmla="*/ 2147483647 h 2880"/>
              <a:gd name="T6" fmla="*/ 2147483647 w 4656"/>
              <a:gd name="T7" fmla="*/ 2147483647 h 2880"/>
              <a:gd name="T8" fmla="*/ 2147483647 w 4656"/>
              <a:gd name="T9" fmla="*/ 2147483647 h 2880"/>
              <a:gd name="T10" fmla="*/ 2147483647 w 4656"/>
              <a:gd name="T11" fmla="*/ 0 h 28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56"/>
              <a:gd name="T19" fmla="*/ 0 h 2880"/>
              <a:gd name="T20" fmla="*/ 4656 w 4656"/>
              <a:gd name="T21" fmla="*/ 2880 h 28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56" h="2880">
                <a:moveTo>
                  <a:pt x="0" y="2880"/>
                </a:moveTo>
                <a:cubicBezTo>
                  <a:pt x="24" y="2504"/>
                  <a:pt x="48" y="2128"/>
                  <a:pt x="288" y="2064"/>
                </a:cubicBezTo>
                <a:cubicBezTo>
                  <a:pt x="528" y="2000"/>
                  <a:pt x="1120" y="2624"/>
                  <a:pt x="1440" y="2496"/>
                </a:cubicBezTo>
                <a:cubicBezTo>
                  <a:pt x="1760" y="2368"/>
                  <a:pt x="1808" y="1488"/>
                  <a:pt x="2208" y="1296"/>
                </a:cubicBezTo>
                <a:cubicBezTo>
                  <a:pt x="2608" y="1104"/>
                  <a:pt x="3432" y="1560"/>
                  <a:pt x="3840" y="1344"/>
                </a:cubicBezTo>
                <a:cubicBezTo>
                  <a:pt x="4248" y="1128"/>
                  <a:pt x="4452" y="564"/>
                  <a:pt x="4656" y="0"/>
                </a:cubicBezTo>
              </a:path>
            </a:pathLst>
          </a:custGeom>
          <a:noFill/>
          <a:ln w="952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1905000" y="1905000"/>
            <a:ext cx="7010400" cy="4191000"/>
          </a:xfrm>
          <a:custGeom>
            <a:avLst/>
            <a:gdLst>
              <a:gd name="T0" fmla="*/ 0 w 4656"/>
              <a:gd name="T1" fmla="*/ 2147483647 h 2880"/>
              <a:gd name="T2" fmla="*/ 2147483647 w 4656"/>
              <a:gd name="T3" fmla="*/ 2147483647 h 2880"/>
              <a:gd name="T4" fmla="*/ 2147483647 w 4656"/>
              <a:gd name="T5" fmla="*/ 2147483647 h 2880"/>
              <a:gd name="T6" fmla="*/ 2147483647 w 4656"/>
              <a:gd name="T7" fmla="*/ 2147483647 h 2880"/>
              <a:gd name="T8" fmla="*/ 2147483647 w 4656"/>
              <a:gd name="T9" fmla="*/ 2147483647 h 2880"/>
              <a:gd name="T10" fmla="*/ 2147483647 w 4656"/>
              <a:gd name="T11" fmla="*/ 0 h 28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56"/>
              <a:gd name="T19" fmla="*/ 0 h 2880"/>
              <a:gd name="T20" fmla="*/ 4656 w 4656"/>
              <a:gd name="T21" fmla="*/ 2880 h 28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56" h="2880">
                <a:moveTo>
                  <a:pt x="0" y="2880"/>
                </a:moveTo>
                <a:cubicBezTo>
                  <a:pt x="24" y="2504"/>
                  <a:pt x="48" y="2128"/>
                  <a:pt x="288" y="2064"/>
                </a:cubicBezTo>
                <a:cubicBezTo>
                  <a:pt x="528" y="2000"/>
                  <a:pt x="1120" y="2624"/>
                  <a:pt x="1440" y="2496"/>
                </a:cubicBezTo>
                <a:cubicBezTo>
                  <a:pt x="1760" y="2368"/>
                  <a:pt x="1808" y="1488"/>
                  <a:pt x="2208" y="1296"/>
                </a:cubicBezTo>
                <a:cubicBezTo>
                  <a:pt x="2608" y="1104"/>
                  <a:pt x="3432" y="1560"/>
                  <a:pt x="3840" y="1344"/>
                </a:cubicBezTo>
                <a:cubicBezTo>
                  <a:pt x="4248" y="1128"/>
                  <a:pt x="4452" y="564"/>
                  <a:pt x="4656" y="0"/>
                </a:cubicBezTo>
              </a:path>
            </a:pathLst>
          </a:custGeom>
          <a:noFill/>
          <a:ln w="952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057400" y="2286000"/>
            <a:ext cx="7086600" cy="4114800"/>
          </a:xfrm>
          <a:custGeom>
            <a:avLst/>
            <a:gdLst>
              <a:gd name="T0" fmla="*/ 0 w 4656"/>
              <a:gd name="T1" fmla="*/ 2147483647 h 2880"/>
              <a:gd name="T2" fmla="*/ 2147483647 w 4656"/>
              <a:gd name="T3" fmla="*/ 2147483647 h 2880"/>
              <a:gd name="T4" fmla="*/ 2147483647 w 4656"/>
              <a:gd name="T5" fmla="*/ 2147483647 h 2880"/>
              <a:gd name="T6" fmla="*/ 2147483647 w 4656"/>
              <a:gd name="T7" fmla="*/ 2147483647 h 2880"/>
              <a:gd name="T8" fmla="*/ 2147483647 w 4656"/>
              <a:gd name="T9" fmla="*/ 2147483647 h 2880"/>
              <a:gd name="T10" fmla="*/ 2147483647 w 4656"/>
              <a:gd name="T11" fmla="*/ 0 h 28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56"/>
              <a:gd name="T19" fmla="*/ 0 h 2880"/>
              <a:gd name="T20" fmla="*/ 4656 w 4656"/>
              <a:gd name="T21" fmla="*/ 2880 h 28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56" h="2880">
                <a:moveTo>
                  <a:pt x="0" y="2880"/>
                </a:moveTo>
                <a:cubicBezTo>
                  <a:pt x="24" y="2504"/>
                  <a:pt x="48" y="2128"/>
                  <a:pt x="288" y="2064"/>
                </a:cubicBezTo>
                <a:cubicBezTo>
                  <a:pt x="528" y="2000"/>
                  <a:pt x="1120" y="2624"/>
                  <a:pt x="1440" y="2496"/>
                </a:cubicBezTo>
                <a:cubicBezTo>
                  <a:pt x="1760" y="2368"/>
                  <a:pt x="1808" y="1488"/>
                  <a:pt x="2208" y="1296"/>
                </a:cubicBezTo>
                <a:cubicBezTo>
                  <a:pt x="2608" y="1104"/>
                  <a:pt x="3432" y="1560"/>
                  <a:pt x="3840" y="1344"/>
                </a:cubicBezTo>
                <a:cubicBezTo>
                  <a:pt x="4248" y="1128"/>
                  <a:pt x="4452" y="564"/>
                  <a:pt x="4656" y="0"/>
                </a:cubicBezTo>
              </a:path>
            </a:pathLst>
          </a:custGeom>
          <a:noFill/>
          <a:ln w="952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0" y="5661025"/>
            <a:ext cx="2514600" cy="1196975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20406"/>
                </a:solidFill>
              </a:rPr>
              <a:t>1988, Ball State developed </a:t>
            </a:r>
            <a:r>
              <a:rPr lang="en-US" sz="2400" dirty="0" smtClean="0">
                <a:solidFill>
                  <a:srgbClr val="020406"/>
                </a:solidFill>
              </a:rPr>
              <a:t>concept </a:t>
            </a:r>
            <a:endParaRPr lang="en-US" sz="2400" dirty="0">
              <a:solidFill>
                <a:srgbClr val="020406"/>
              </a:solidFill>
            </a:endParaRPr>
          </a:p>
        </p:txBody>
      </p:sp>
      <p:sp>
        <p:nvSpPr>
          <p:cNvPr id="481287" name="Text Box 7"/>
          <p:cNvSpPr txBox="1">
            <a:spLocks noChangeArrowheads="1"/>
          </p:cNvSpPr>
          <p:nvPr/>
        </p:nvSpPr>
        <p:spPr bwMode="auto">
          <a:xfrm>
            <a:off x="3657600" y="4800600"/>
            <a:ext cx="3124200" cy="1196975"/>
          </a:xfrm>
          <a:prstGeom prst="rect">
            <a:avLst/>
          </a:prstGeom>
          <a:solidFill>
            <a:schemeClr val="accent1">
              <a:alpha val="7607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20406"/>
                </a:solidFill>
              </a:rPr>
              <a:t>2005, Ball State partnered with EBI to create MAP-Works.</a:t>
            </a:r>
          </a:p>
        </p:txBody>
      </p:sp>
      <p:sp>
        <p:nvSpPr>
          <p:cNvPr id="481288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438400" cy="1200329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20406"/>
                </a:solidFill>
              </a:rPr>
              <a:t>1989-2004</a:t>
            </a:r>
            <a:r>
              <a:rPr lang="en-US" sz="2400" dirty="0">
                <a:solidFill>
                  <a:srgbClr val="020406"/>
                </a:solidFill>
              </a:rPr>
              <a:t>, Ball State used MAP </a:t>
            </a:r>
            <a:r>
              <a:rPr lang="en-US" sz="2400" dirty="0" smtClean="0">
                <a:solidFill>
                  <a:srgbClr val="020406"/>
                </a:solidFill>
              </a:rPr>
              <a:t>in-house</a:t>
            </a:r>
            <a:endParaRPr lang="en-US" sz="2400" dirty="0">
              <a:solidFill>
                <a:srgbClr val="020406"/>
              </a:solidFill>
            </a:endParaRPr>
          </a:p>
        </p:txBody>
      </p:sp>
      <p:sp>
        <p:nvSpPr>
          <p:cNvPr id="481289" name="Text Box 9"/>
          <p:cNvSpPr txBox="1">
            <a:spLocks noChangeArrowheads="1"/>
          </p:cNvSpPr>
          <p:nvPr/>
        </p:nvSpPr>
        <p:spPr bwMode="auto">
          <a:xfrm>
            <a:off x="6477000" y="1066800"/>
            <a:ext cx="2667000" cy="1200329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20406"/>
                </a:solidFill>
              </a:rPr>
              <a:t>Fall </a:t>
            </a:r>
            <a:r>
              <a:rPr lang="en-US" sz="2400" b="1" i="1" dirty="0" smtClean="0">
                <a:solidFill>
                  <a:srgbClr val="020406"/>
                </a:solidFill>
              </a:rPr>
              <a:t>2009, 80+ </a:t>
            </a:r>
            <a:r>
              <a:rPr lang="en-US" sz="2400" b="1" i="1" dirty="0">
                <a:solidFill>
                  <a:srgbClr val="020406"/>
                </a:solidFill>
              </a:rPr>
              <a:t>schools will use MAP-Works!</a:t>
            </a:r>
          </a:p>
        </p:txBody>
      </p:sp>
      <p:pic>
        <p:nvPicPr>
          <p:cNvPr id="4812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115" y="3581400"/>
            <a:ext cx="1149285" cy="84455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lg" len="lg"/>
          </a:ln>
        </p:spPr>
      </p:pic>
      <p:sp>
        <p:nvSpPr>
          <p:cNvPr id="481292" name="Text Box 12"/>
          <p:cNvSpPr txBox="1">
            <a:spLocks noChangeArrowheads="1"/>
          </p:cNvSpPr>
          <p:nvPr/>
        </p:nvSpPr>
        <p:spPr bwMode="auto">
          <a:xfrm>
            <a:off x="0" y="914400"/>
            <a:ext cx="4191000" cy="36471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b="1" dirty="0">
                <a:solidFill>
                  <a:schemeClr val="accent6"/>
                </a:solidFill>
                <a:latin typeface="Tahoma" pitchFamily="34" charset="0"/>
              </a:rPr>
              <a:t>Original Developers of </a:t>
            </a:r>
            <a:r>
              <a:rPr lang="en-US" b="1" dirty="0" smtClean="0">
                <a:solidFill>
                  <a:schemeClr val="accent6"/>
                </a:solidFill>
                <a:latin typeface="Tahoma" pitchFamily="34" charset="0"/>
              </a:rPr>
              <a:t>MAP</a:t>
            </a:r>
            <a:endParaRPr lang="en-US" b="1" dirty="0">
              <a:solidFill>
                <a:schemeClr val="accent6"/>
              </a:solidFill>
              <a:latin typeface="Tahoma" pitchFamily="34" charset="0"/>
            </a:endParaRPr>
          </a:p>
          <a:p>
            <a:pPr marL="228600" indent="-228600">
              <a:buFontTx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Tahoma" pitchFamily="34" charset="0"/>
              </a:rPr>
              <a:t>First-year students arrived with unrealistic expectations</a:t>
            </a:r>
          </a:p>
          <a:p>
            <a:pPr marL="228600" indent="-228600">
              <a:buFontTx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Tahoma" pitchFamily="34" charset="0"/>
              </a:rPr>
              <a:t>Retention rates were not as high as desired</a:t>
            </a:r>
          </a:p>
          <a:p>
            <a:pPr marL="228600" indent="-228600">
              <a:buFontTx/>
              <a:buChar char="•"/>
              <a:defRPr/>
            </a:pPr>
            <a:r>
              <a:rPr lang="en-US" dirty="0">
                <a:solidFill>
                  <a:schemeClr val="accent6"/>
                </a:solidFill>
                <a:latin typeface="Tahoma" pitchFamily="34" charset="0"/>
              </a:rPr>
              <a:t>Mid-terms was too late to intervene</a:t>
            </a:r>
          </a:p>
          <a:p>
            <a:pPr marL="228600" indent="-228600">
              <a:buFontTx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  <a:latin typeface="Tahoma" pitchFamily="34" charset="0"/>
              </a:rPr>
              <a:t>Better </a:t>
            </a:r>
            <a:r>
              <a:rPr lang="en-US" dirty="0">
                <a:solidFill>
                  <a:schemeClr val="accent6"/>
                </a:solidFill>
                <a:latin typeface="Tahoma" pitchFamily="34" charset="0"/>
              </a:rPr>
              <a:t>data about incoming </a:t>
            </a:r>
            <a:r>
              <a:rPr lang="en-US" dirty="0" smtClean="0">
                <a:solidFill>
                  <a:schemeClr val="accent6"/>
                </a:solidFill>
                <a:latin typeface="Tahoma" pitchFamily="34" charset="0"/>
              </a:rPr>
              <a:t>students was needed</a:t>
            </a:r>
            <a:endParaRPr lang="en-US" dirty="0">
              <a:solidFill>
                <a:schemeClr val="accent6"/>
              </a:solidFill>
              <a:latin typeface="Tahoma" pitchFamily="34" charset="0"/>
            </a:endParaRPr>
          </a:p>
          <a:p>
            <a:pPr marL="228600" indent="-228600">
              <a:spcBef>
                <a:spcPct val="50000"/>
              </a:spcBef>
              <a:defRPr/>
            </a:pPr>
            <a:endParaRPr lang="en-US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MAP-Works History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34000" y="2590800"/>
            <a:ext cx="3429000" cy="1569660"/>
          </a:xfrm>
          <a:prstGeom prst="rect">
            <a:avLst/>
          </a:prstGeom>
          <a:solidFill>
            <a:schemeClr val="accent1">
              <a:alpha val="74901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20406"/>
                </a:solidFill>
              </a:rPr>
              <a:t>Fall 2008, 40 schools used MAP-Works during the first year of the national roll-out</a:t>
            </a:r>
            <a:endParaRPr lang="en-US" sz="2400" dirty="0">
              <a:solidFill>
                <a:srgbClr val="020406"/>
              </a:solidFill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304800" y="3200400"/>
            <a:ext cx="484632" cy="2514600"/>
          </a:xfrm>
          <a:prstGeom prst="upArrow">
            <a:avLst/>
          </a:prstGeom>
          <a:solidFill>
            <a:srgbClr val="C0C0C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7" grpId="0" animBg="1"/>
      <p:bldP spid="481288" grpId="0" animBg="1"/>
      <p:bldP spid="48128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Academic &amp; Socio-Emotional Success</a:t>
            </a:r>
          </a:p>
          <a:p>
            <a:pPr lvl="1" eaLnBrk="1" hangingPunct="1">
              <a:defRPr/>
            </a:pPr>
            <a:r>
              <a:rPr lang="en-US" dirty="0" smtClean="0"/>
              <a:t>Improve students' ability to succeed academically by realigning behavior with grade expectations and focusing on elements of academic success                          </a:t>
            </a:r>
          </a:p>
          <a:p>
            <a:pPr lvl="1" eaLnBrk="1" hangingPunct="1">
              <a:defRPr/>
            </a:pPr>
            <a:r>
              <a:rPr lang="en-US" dirty="0" smtClean="0"/>
              <a:t>Address socio-emotional transition issue</a:t>
            </a:r>
          </a:p>
          <a:p>
            <a:pPr eaLnBrk="1" hangingPunct="1">
              <a:defRPr/>
            </a:pPr>
            <a:r>
              <a:rPr lang="en-US" dirty="0" smtClean="0"/>
              <a:t>Retention</a:t>
            </a:r>
          </a:p>
          <a:p>
            <a:pPr lvl="1" eaLnBrk="1" hangingPunct="1">
              <a:defRPr/>
            </a:pPr>
            <a:r>
              <a:rPr lang="en-US" dirty="0" smtClean="0"/>
              <a:t>Minimize percentage of capable students who leave due to issues that could have been addressed by self-awareness or timely intervention</a:t>
            </a:r>
            <a:endParaRPr lang="en-US" dirty="0" smtClean="0">
              <a:solidFill>
                <a:srgbClr val="99CCFF"/>
              </a:solidFill>
            </a:endParaRP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Foci MAP-Works </a:t>
            </a:r>
          </a:p>
        </p:txBody>
      </p:sp>
      <p:pic>
        <p:nvPicPr>
          <p:cNvPr id="11271" name="Picture 7" descr="SuperStock_1574R-2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9937">
            <a:off x="6859892" y="4763219"/>
            <a:ext cx="1427931" cy="12671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144876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MAP-Works Surveys</a:t>
            </a:r>
            <a:endParaRPr lang="en-US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Surveys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Transition Survey (administration at Southern Adventist will begin on Sept. 14)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Check-Up Survey (may be administered multiple times during the academic year)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MAP-Works Surveys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2514600"/>
          </a:xfrm>
        </p:spPr>
        <p:txBody>
          <a:bodyPr/>
          <a:lstStyle/>
          <a:p>
            <a:r>
              <a:rPr lang="en-US" dirty="0" smtClean="0"/>
              <a:t>Why does this matter?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991600" cy="1981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6019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Southern Adventist 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1430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656BC-E216-4687-A046-9D06E12A8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99656BC-E216-4687-A046-9D06E12A8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0723F-6DBA-4A14-9C2C-5D1B1C4B0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39C0723F-6DBA-4A14-9C2C-5D1B1C4B0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CE9F41-2272-44C9-9A4A-83C1C9728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07CE9F41-2272-44C9-9A4A-83C1C9728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6852F-D741-4CF6-9829-1AA528AA0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7B86852F-D741-4CF6-9829-1AA528AA0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F996B-712D-4060-8A72-64B3E6D41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578F996B-712D-4060-8A72-64B3E6D41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DAA6F7-BA00-481F-95B0-DE811C1EC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3ADAA6F7-BA00-481F-95B0-DE811C1EC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B2386-7B52-49CE-967A-DBC32BA9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22AB2386-7B52-49CE-967A-DBC32BA93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74C55F-B641-4390-820D-C0141B005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5F74C55F-B641-4390-820D-C0141B005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75561A-5BBD-45B0-A6CD-A568F163F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EC75561A-5BBD-45B0-A6CD-A568F163F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51258-5B05-4D6B-9DFD-25DB33D9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4BE51258-5B05-4D6B-9DFD-25DB33D9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2438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can MAP-Works help?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Information/Data Collected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4495800" y="1143000"/>
            <a:ext cx="4419600" cy="2286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228600" indent="-228600" algn="ctr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Academic Integration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Academic Self-Efficacy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Basic Academic Behaviors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Advanced Academic Behaviors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Commitment to Education</a:t>
            </a: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304800" y="3581400"/>
            <a:ext cx="4114800" cy="304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Self-Assessment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Communication Skills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Analytical Skills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Self-Discipline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Time Management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Health and Wellness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Financial Issues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04800" y="1143000"/>
            <a:ext cx="4114800" cy="2286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Arial" charset="0"/>
              </a:rPr>
              <a:t>Profile Information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Gender and race/ethnicity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Entrance exam scores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# credit hours enrolled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Cumulative GPA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Credit Hours Earned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4495800" y="3581400"/>
            <a:ext cx="4419600" cy="304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228600" indent="-228600" algn="ctr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Social Integration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Homesickness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Peer Connections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Living Environment (on/off campus)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Roommate Relationships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Campus Involvement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  <p:bldP spid="207877" grpId="0" animBg="1"/>
      <p:bldP spid="207878" grpId="0" animBg="1"/>
      <p:bldP spid="207879" grpId="0" animBg="1"/>
    </p:bldLst>
  </p:timing>
</p:sld>
</file>

<file path=ppt/theme/theme1.xml><?xml version="1.0" encoding="utf-8"?>
<a:theme xmlns:a="http://schemas.openxmlformats.org/drawingml/2006/main" name="2_Custom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5994C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5C9DF400A414D9356C3C07E97CD05" ma:contentTypeVersion="1" ma:contentTypeDescription="Create a new document." ma:contentTypeScope="" ma:versionID="cdb346b983fbe8814090ecc1c26e37a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631804-E8A1-4B78-B53D-ED10F4A55A5E}"/>
</file>

<file path=customXml/itemProps2.xml><?xml version="1.0" encoding="utf-8"?>
<ds:datastoreItem xmlns:ds="http://schemas.openxmlformats.org/officeDocument/2006/customXml" ds:itemID="{3B62A942-DFFC-4D3D-B628-F398268BC47D}"/>
</file>

<file path=customXml/itemProps3.xml><?xml version="1.0" encoding="utf-8"?>
<ds:datastoreItem xmlns:ds="http://schemas.openxmlformats.org/officeDocument/2006/customXml" ds:itemID="{9A43F9D5-FE88-40AE-B41D-AB780A95E1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11909</TotalTime>
  <Words>540</Words>
  <Application>Microsoft Office PowerPoint</Application>
  <PresentationFormat>On-screen Show (4:3)</PresentationFormat>
  <Paragraphs>116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2_Custom Design</vt:lpstr>
      <vt:lpstr>MAP-Works</vt:lpstr>
      <vt:lpstr>MAP-Works History</vt:lpstr>
      <vt:lpstr>Foci MAP-Works </vt:lpstr>
      <vt:lpstr>MAP-Works Surveys</vt:lpstr>
      <vt:lpstr>MAP-Works Surveys</vt:lpstr>
      <vt:lpstr>Why does this matter?</vt:lpstr>
      <vt:lpstr>Southern Adventist  </vt:lpstr>
      <vt:lpstr>  How can MAP-Works help?</vt:lpstr>
      <vt:lpstr>Information/Data Collected</vt:lpstr>
      <vt:lpstr>MAP-Works Process</vt:lpstr>
      <vt:lpstr>MAP-Works Direct-Connects</vt:lpstr>
      <vt:lpstr>Student Tracking Page</vt:lpstr>
      <vt:lpstr>Reading the Individual Student Dashboard</vt:lpstr>
      <vt:lpstr>Questions/Discussion</vt:lpstr>
    </vt:vector>
  </TitlesOfParts>
  <Company>EBI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a  Successful Implementation </dc:title>
  <dc:creator>Diana Fulkerson</dc:creator>
  <cp:lastModifiedBy>Bob Young</cp:lastModifiedBy>
  <cp:revision>826</cp:revision>
  <dcterms:created xsi:type="dcterms:W3CDTF">2009-08-25T02:27:19Z</dcterms:created>
  <dcterms:modified xsi:type="dcterms:W3CDTF">2009-09-07T18:52:25Z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0x0101005D65C9DF400A414D9356C3C07E97CD05</vt:lpwstr>
  </property>
</Properties>
</file>